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9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2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0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0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6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2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0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9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Semantic and phonetic automatic reconstruction of</a:t>
            </a:r>
            <a:br>
              <a:rPr lang="en-US" sz="5400" dirty="0"/>
            </a:br>
            <a:r>
              <a:rPr lang="en-US" sz="5400" dirty="0"/>
              <a:t>medical dictations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Stefan Petrik </a:t>
            </a:r>
            <a:r>
              <a:rPr lang="en-US" dirty="0" smtClean="0"/>
              <a:t>, </a:t>
            </a:r>
            <a:r>
              <a:rPr lang="en-US" dirty="0"/>
              <a:t>Christina </a:t>
            </a:r>
            <a:r>
              <a:rPr lang="en-US" dirty="0" smtClean="0"/>
              <a:t>Drexel, </a:t>
            </a:r>
            <a:r>
              <a:rPr lang="en-US" dirty="0"/>
              <a:t>Leo Fessler </a:t>
            </a:r>
            <a:r>
              <a:rPr lang="en-US" dirty="0" smtClean="0"/>
              <a:t>, </a:t>
            </a:r>
            <a:r>
              <a:rPr lang="en-US" dirty="0"/>
              <a:t>Jeremy Jancsary </a:t>
            </a:r>
            <a:r>
              <a:rPr lang="en-US" dirty="0" smtClean="0"/>
              <a:t>, </a:t>
            </a:r>
            <a:r>
              <a:rPr lang="en-US" dirty="0"/>
              <a:t>Alexandra Klein </a:t>
            </a:r>
            <a:r>
              <a:rPr lang="en-US" dirty="0" smtClean="0"/>
              <a:t>,Gernot </a:t>
            </a:r>
            <a:r>
              <a:rPr lang="en-US" dirty="0"/>
              <a:t>Kubin </a:t>
            </a:r>
            <a:r>
              <a:rPr lang="en-US" dirty="0" smtClean="0"/>
              <a:t>, </a:t>
            </a:r>
            <a:r>
              <a:rPr lang="en-US" dirty="0"/>
              <a:t>Johannes Matiasek </a:t>
            </a:r>
            <a:r>
              <a:rPr lang="en-US" dirty="0" smtClean="0"/>
              <a:t>, </a:t>
            </a:r>
            <a:r>
              <a:rPr lang="en-US" dirty="0"/>
              <a:t>Franz Pernkopf </a:t>
            </a:r>
            <a:r>
              <a:rPr lang="en-US" dirty="0" smtClean="0"/>
              <a:t>, </a:t>
            </a:r>
            <a:r>
              <a:rPr lang="en-US" dirty="0"/>
              <a:t>Harald </a:t>
            </a:r>
            <a:r>
              <a:rPr lang="en-US" dirty="0" smtClean="0"/>
              <a:t>Trost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2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6789" y="1876927"/>
            <a:ext cx="58232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Kitten</a:t>
            </a:r>
            <a:r>
              <a:rPr lang="en-US" sz="3200" dirty="0">
                <a:sym typeface="Wingdings" panose="05000000000000000000" pitchFamily="2" charset="2"/>
              </a:rPr>
              <a:t> Sitting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err="1">
                <a:sym typeface="Wingdings" panose="05000000000000000000" pitchFamily="2" charset="2"/>
              </a:rPr>
              <a:t>Sitten</a:t>
            </a:r>
            <a:r>
              <a:rPr lang="en-US" sz="3200" dirty="0">
                <a:sym typeface="Wingdings" panose="05000000000000000000" pitchFamily="2" charset="2"/>
              </a:rPr>
              <a:t>  substitution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err="1">
                <a:sym typeface="Wingdings" panose="05000000000000000000" pitchFamily="2" charset="2"/>
              </a:rPr>
              <a:t>Sittin</a:t>
            </a:r>
            <a:r>
              <a:rPr lang="en-US" sz="3200" dirty="0">
                <a:sym typeface="Wingdings" panose="05000000000000000000" pitchFamily="2" charset="2"/>
              </a:rPr>
              <a:t> Substitution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ym typeface="Wingdings" panose="05000000000000000000" pitchFamily="2" charset="2"/>
              </a:rPr>
              <a:t>Sitting  Addition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979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47" y="742288"/>
            <a:ext cx="11432505" cy="53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4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Similarity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Similarity measure are used in both text </a:t>
            </a:r>
            <a:r>
              <a:rPr lang="en-US" sz="3600" dirty="0"/>
              <a:t>a</a:t>
            </a:r>
            <a:r>
              <a:rPr lang="en-US" sz="3600" dirty="0" smtClean="0"/>
              <a:t>lignment and reconstruction.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These measures are consulted by the levenshtein algorithm to improve accuracy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The measures are used to condition the reconstruction rules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02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Semantic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To measure semantic similarity the following resources are used a reference: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Unified Medical Language </a:t>
            </a:r>
            <a:r>
              <a:rPr lang="en-US" sz="3200" dirty="0" smtClean="0"/>
              <a:t>System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WordNet lexical </a:t>
            </a:r>
            <a:r>
              <a:rPr lang="en-US" sz="3200" dirty="0" smtClean="0"/>
              <a:t>database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The </a:t>
            </a:r>
            <a:r>
              <a:rPr lang="en-US" sz="3600" dirty="0" smtClean="0"/>
              <a:t>morphosyntactic information </a:t>
            </a:r>
            <a:r>
              <a:rPr lang="en-US" sz="3600" dirty="0"/>
              <a:t>from the lexicon was worked into the finite-state transducer that is used as a morphological lexicon.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6439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65356"/>
              </p:ext>
            </p:extLst>
          </p:nvPr>
        </p:nvGraphicFramePr>
        <p:xfrm>
          <a:off x="1997242" y="719667"/>
          <a:ext cx="8162758" cy="433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379"/>
                <a:gridCol w="4081379"/>
              </a:tblGrid>
              <a:tr h="104959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identical (modulo case or 5 synonymous</a:t>
                      </a:r>
                      <a:endParaRPr lang="en-US" sz="18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 same UMLS semantic type</a:t>
                      </a:r>
                    </a:p>
                    <a:p>
                      <a:pPr marL="0" algn="l" defTabSz="914400" rtl="0" eaLnBrk="1" latinLnBrk="0" hangingPunct="1"/>
                      <a:endParaRPr lang="en-US" sz="18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95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same root (only inflection)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parent(word1,word2)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 parent(word2,word1)</a:t>
                      </a:r>
                    </a:p>
                    <a:p>
                      <a:pPr marL="0" algn="l" defTabSz="914400" rtl="0" eaLnBrk="1" latinLnBrk="0" hangingPunct="1"/>
                      <a:endParaRPr lang="en-US" sz="18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direct hierarchical relation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between semantic types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9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morphologically derived</a:t>
                      </a:r>
                    </a:p>
                    <a:p>
                      <a:pPr marL="0" algn="l" defTabSz="914400" rtl="0" eaLnBrk="1" latinLnBrk="0" hangingPunct="1"/>
                      <a:endParaRPr lang="en-US" sz="18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no similarity at all</a:t>
                      </a:r>
                    </a:p>
                    <a:p>
                      <a:pPr marL="0" algn="l" defTabSz="914400" rtl="0" eaLnBrk="1" latinLnBrk="0" hangingPunct="1"/>
                      <a:endParaRPr lang="en-US" sz="18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9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conceptual siblings </a:t>
                      </a:r>
                    </a:p>
                    <a:p>
                      <a:pPr marL="0" algn="l" defTabSz="914400" rtl="0" eaLnBrk="1" latinLnBrk="0" hangingPunct="1"/>
                      <a:endParaRPr lang="en-US" sz="18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6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Phonetic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Requires three sets of input: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400" dirty="0" smtClean="0"/>
              <a:t>Phonetic symbol sequence from the recognized text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orthographic word sequence from the </a:t>
            </a:r>
            <a:r>
              <a:rPr lang="en-US" sz="3600" dirty="0" smtClean="0"/>
              <a:t>recognized text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W</a:t>
            </a:r>
            <a:r>
              <a:rPr lang="en-US" sz="3600" dirty="0" smtClean="0"/>
              <a:t>ord </a:t>
            </a:r>
            <a:r>
              <a:rPr lang="en-US" sz="3600" dirty="0"/>
              <a:t>sequence from the written </a:t>
            </a:r>
            <a:r>
              <a:rPr lang="en-US" sz="3600" dirty="0" smtClean="0"/>
              <a:t>text</a:t>
            </a:r>
            <a:endParaRPr lang="en-US" sz="34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6955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32" y="269181"/>
            <a:ext cx="4692316" cy="57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5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Automatic phonetic 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In a first step, the written text is transferred to the phonetic domain with automatic phonetic transcription (APT</a:t>
            </a:r>
            <a:r>
              <a:rPr lang="en-US" sz="3600" dirty="0" smtClean="0"/>
              <a:t>). This </a:t>
            </a:r>
            <a:r>
              <a:rPr lang="en-US" sz="3600" dirty="0"/>
              <a:t>is done by a simple lexicon </a:t>
            </a:r>
            <a:r>
              <a:rPr lang="en-US" sz="3600" dirty="0" smtClean="0"/>
              <a:t>lookup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A</a:t>
            </a:r>
            <a:r>
              <a:rPr lang="en-US" sz="3600" dirty="0" smtClean="0"/>
              <a:t> </a:t>
            </a:r>
            <a:r>
              <a:rPr lang="en-US" sz="3600" dirty="0"/>
              <a:t>simple regular expression syntax was defined to encode the possibly many speaking and </a:t>
            </a:r>
            <a:r>
              <a:rPr lang="en-US" sz="3600" dirty="0" smtClean="0"/>
              <a:t>pronunciation variants </a:t>
            </a:r>
            <a:r>
              <a:rPr lang="en-US" sz="3600" dirty="0"/>
              <a:t>in a single </a:t>
            </a:r>
            <a:r>
              <a:rPr lang="en-US" sz="3600" dirty="0" smtClean="0"/>
              <a:t>string</a:t>
            </a:r>
          </a:p>
          <a:p>
            <a:pPr marL="0" indent="0">
              <a:buClrTx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986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Automatic syllabification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n </a:t>
            </a:r>
            <a:r>
              <a:rPr lang="en-US" sz="3200" dirty="0"/>
              <a:t>online automatic syllabification algorithm </a:t>
            </a:r>
            <a:r>
              <a:rPr lang="en-US" sz="3200" dirty="0" smtClean="0"/>
              <a:t>was implemented </a:t>
            </a:r>
            <a:r>
              <a:rPr lang="en-US" sz="3200" dirty="0"/>
              <a:t>to determine syllables directly from the </a:t>
            </a:r>
            <a:r>
              <a:rPr lang="en-US" sz="3200" dirty="0" smtClean="0"/>
              <a:t>texts.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For syllabification, a </a:t>
            </a:r>
            <a:r>
              <a:rPr lang="en-US" sz="3200" dirty="0"/>
              <a:t>number of competing </a:t>
            </a:r>
            <a:r>
              <a:rPr lang="en-US" sz="3200" dirty="0" smtClean="0"/>
              <a:t>syllabification constraints </a:t>
            </a:r>
            <a:r>
              <a:rPr lang="en-US" sz="3200" dirty="0"/>
              <a:t>are applied to the input </a:t>
            </a:r>
            <a:r>
              <a:rPr lang="en-US" sz="3200" dirty="0" smtClean="0"/>
              <a:t>words. But due to lack of </a:t>
            </a:r>
            <a:r>
              <a:rPr lang="en-US" sz="3200" dirty="0"/>
              <a:t>primary stress </a:t>
            </a:r>
            <a:r>
              <a:rPr lang="en-US" sz="3200" dirty="0" smtClean="0"/>
              <a:t>information the “noonset” Constraint was removed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762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14" y="469233"/>
            <a:ext cx="9655695" cy="49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ASR in Medical Dictation.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Reconstruction of literal </a:t>
            </a:r>
            <a:r>
              <a:rPr lang="en-US" sz="3600" dirty="0"/>
              <a:t>t</a:t>
            </a:r>
            <a:r>
              <a:rPr lang="en-US" sz="3600" dirty="0" smtClean="0"/>
              <a:t>ranscripts to improve 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Retraining of Standard Language Model with reconstructed transcripts.</a:t>
            </a:r>
          </a:p>
        </p:txBody>
      </p:sp>
    </p:spTree>
    <p:extLst>
      <p:ext uri="{BB962C8B-B14F-4D97-AF65-F5344CB8AC3E}">
        <p14:creationId xmlns:p14="http://schemas.microsoft.com/office/powerpoint/2010/main" val="102027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Combined similarity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The semantic and phonetic scoring functions are used as building blocks for a combined scoring function </a:t>
            </a:r>
            <a:r>
              <a:rPr lang="en-US" sz="3200" dirty="0" smtClean="0"/>
              <a:t>that best exhibits </a:t>
            </a:r>
            <a:r>
              <a:rPr lang="en-US" sz="3200" dirty="0"/>
              <a:t>the </a:t>
            </a:r>
            <a:r>
              <a:rPr lang="en-US" sz="3200" dirty="0" smtClean="0"/>
              <a:t>behavior </a:t>
            </a:r>
            <a:r>
              <a:rPr lang="en-US" sz="3200" dirty="0"/>
              <a:t>that is required for further processing</a:t>
            </a:r>
            <a:r>
              <a:rPr lang="en-US" sz="3200" dirty="0" smtClean="0"/>
              <a:t>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Semantic matching </a:t>
            </a:r>
            <a:r>
              <a:rPr lang="en-US" sz="3200" dirty="0"/>
              <a:t>is applied in the first place to filter out clear cases and avoid overstretched regions of correspondence, </a:t>
            </a:r>
            <a:r>
              <a:rPr lang="en-US" sz="3200" dirty="0" smtClean="0"/>
              <a:t>before phonetic </a:t>
            </a:r>
            <a:r>
              <a:rPr lang="en-US" sz="3200" dirty="0"/>
              <a:t>matching is used to find detailed matches.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0821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Text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• </a:t>
            </a:r>
            <a:r>
              <a:rPr lang="en-US" sz="3200" dirty="0" smtClean="0"/>
              <a:t>Deformatting</a:t>
            </a:r>
          </a:p>
          <a:p>
            <a:r>
              <a:rPr lang="en-US" sz="3200" dirty="0"/>
              <a:t>• Identifying and retracing moved </a:t>
            </a:r>
            <a:r>
              <a:rPr lang="en-US" sz="3200" dirty="0" smtClean="0"/>
              <a:t>blocks</a:t>
            </a:r>
          </a:p>
          <a:p>
            <a:r>
              <a:rPr lang="en-US" sz="3200" dirty="0"/>
              <a:t>• Application of reconstruction </a:t>
            </a:r>
            <a:r>
              <a:rPr lang="en-US" sz="3200" dirty="0" smtClean="0"/>
              <a:t>rules</a:t>
            </a:r>
          </a:p>
          <a:p>
            <a:r>
              <a:rPr lang="en-US" sz="3200" dirty="0"/>
              <a:t>• Reconstructing moved </a:t>
            </a:r>
            <a:r>
              <a:rPr lang="en-US" sz="3200" dirty="0" smtClean="0"/>
              <a:t>blocks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867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51" y="517358"/>
            <a:ext cx="9705430" cy="43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99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r>
              <a:rPr lang="en-US" i="1" dirty="0"/>
              <a:t>Rule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The reconstruction rules that are interpreted by this engine </a:t>
            </a:r>
            <a:r>
              <a:rPr lang="en-US" sz="3200" dirty="0" smtClean="0"/>
              <a:t>provide a </a:t>
            </a:r>
            <a:r>
              <a:rPr lang="en-US" sz="3200" dirty="0"/>
              <a:t>mechanism for inspecting a </a:t>
            </a:r>
            <a:r>
              <a:rPr lang="en-US" sz="3200" dirty="0" smtClean="0"/>
              <a:t>sliding </a:t>
            </a:r>
            <a:r>
              <a:rPr lang="en-US" sz="3200" dirty="0"/>
              <a:t>window that is moved over multiple columns according to their </a:t>
            </a:r>
            <a:r>
              <a:rPr lang="en-US" sz="3200" dirty="0" smtClean="0"/>
              <a:t>alignment</a:t>
            </a:r>
          </a:p>
          <a:p>
            <a:endParaRPr lang="en-US" sz="3200" dirty="0"/>
          </a:p>
          <a:p>
            <a:r>
              <a:rPr lang="en-US" dirty="0"/>
              <a:t>rule </a:t>
            </a:r>
            <a:r>
              <a:rPr lang="en-US" dirty="0" err="1"/>
              <a:t>rulename</a:t>
            </a:r>
            <a:endParaRPr lang="en-US" dirty="0"/>
          </a:p>
          <a:p>
            <a:r>
              <a:rPr lang="en-US" dirty="0"/>
              <a:t>match -w/window </a:t>
            </a:r>
            <a:r>
              <a:rPr lang="en-US" dirty="0" err="1"/>
              <a:t>regexp</a:t>
            </a:r>
            <a:r>
              <a:rPr lang="en-US" dirty="0"/>
              <a:t>/</a:t>
            </a:r>
          </a:p>
          <a:p>
            <a:r>
              <a:rPr lang="en-US" dirty="0"/>
              <a:t># inspect sliding window</a:t>
            </a:r>
          </a:p>
          <a:p>
            <a:r>
              <a:rPr lang="en-US" dirty="0"/>
              <a:t>do</a:t>
            </a:r>
          </a:p>
          <a:p>
            <a:r>
              <a:rPr lang="en-US" dirty="0"/>
              <a:t># specify reconstruction result</a:t>
            </a:r>
          </a:p>
          <a:p>
            <a:r>
              <a:rPr lang="en-US" dirty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0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47" y="939187"/>
            <a:ext cx="11432505" cy="49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33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Rule </a:t>
            </a:r>
            <a:r>
              <a:rPr lang="en-US" i="1" dirty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/>
              <a:t>Baseline</a:t>
            </a:r>
            <a:r>
              <a:rPr lang="en-US" sz="3200" dirty="0" smtClean="0"/>
              <a:t>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err="1" smtClean="0"/>
              <a:t>Recognised</a:t>
            </a:r>
            <a:r>
              <a:rPr lang="en-US" sz="3200" b="1" dirty="0" smtClean="0"/>
              <a:t>-only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smtClean="0"/>
              <a:t>Written-only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/>
              <a:t>Context (CTX</a:t>
            </a:r>
            <a:r>
              <a:rPr lang="en-US" sz="3200" b="1" dirty="0" smtClean="0"/>
              <a:t>)</a:t>
            </a:r>
            <a:endParaRPr lang="en-US" sz="3200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/>
              <a:t>Overlap, greedy </a:t>
            </a:r>
            <a:endParaRPr lang="en-US" sz="3200" b="1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/>
              <a:t>Overlap, selective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1380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quality of the </a:t>
            </a:r>
            <a:r>
              <a:rPr lang="en-US" sz="3200" dirty="0" smtClean="0"/>
              <a:t>reconstruction </a:t>
            </a:r>
            <a:r>
              <a:rPr lang="en-US" sz="3200" dirty="0"/>
              <a:t>was tested</a:t>
            </a:r>
            <a:r>
              <a:rPr lang="en-US" sz="3200" dirty="0" smtClean="0"/>
              <a:t>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speech recognition performance using reconstructed texts is measured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673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Reconstruction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Metrics: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i="1" dirty="0" smtClean="0"/>
              <a:t>Recall </a:t>
            </a:r>
            <a:r>
              <a:rPr lang="en-US" sz="3200" dirty="0"/>
              <a:t>= | </a:t>
            </a:r>
            <a:r>
              <a:rPr lang="en-US" sz="3200" i="1" dirty="0"/>
              <a:t>COR </a:t>
            </a:r>
            <a:r>
              <a:rPr lang="en-US" sz="3200" dirty="0"/>
              <a:t>| / |</a:t>
            </a:r>
            <a:r>
              <a:rPr lang="en-US" sz="3200" i="1" dirty="0"/>
              <a:t>COR </a:t>
            </a:r>
            <a:r>
              <a:rPr lang="en-US" sz="3200" dirty="0"/>
              <a:t>| + | </a:t>
            </a:r>
            <a:r>
              <a:rPr lang="en-US" sz="3200" i="1" dirty="0"/>
              <a:t>MISS </a:t>
            </a:r>
            <a:r>
              <a:rPr lang="en-US" sz="3200" dirty="0" smtClean="0"/>
              <a:t>|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i="1" dirty="0"/>
              <a:t>Precision </a:t>
            </a:r>
            <a:r>
              <a:rPr lang="en-US" sz="3200" dirty="0"/>
              <a:t>= | </a:t>
            </a:r>
            <a:r>
              <a:rPr lang="en-US" sz="3200" i="1" dirty="0"/>
              <a:t>COR </a:t>
            </a:r>
            <a:r>
              <a:rPr lang="en-US" sz="3200" dirty="0"/>
              <a:t>| / |</a:t>
            </a:r>
            <a:r>
              <a:rPr lang="en-US" sz="3200" i="1" dirty="0"/>
              <a:t>COR </a:t>
            </a:r>
            <a:r>
              <a:rPr lang="en-US" sz="3200" dirty="0"/>
              <a:t>| + |</a:t>
            </a:r>
            <a:r>
              <a:rPr lang="en-US" sz="3200" i="1" dirty="0"/>
              <a:t>WRONG</a:t>
            </a:r>
            <a:r>
              <a:rPr lang="en-US" sz="3200" dirty="0" smtClean="0"/>
              <a:t>|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harmonic mean </a:t>
            </a:r>
            <a:r>
              <a:rPr lang="en-US" sz="3200" i="1" dirty="0"/>
              <a:t>F</a:t>
            </a:r>
            <a:r>
              <a:rPr lang="en-US" sz="3200" dirty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2780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44" y="360947"/>
            <a:ext cx="10950098" cy="51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47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264695"/>
            <a:ext cx="11201400" cy="5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3600" dirty="0" smtClean="0"/>
              <a:t>ASR eliminated the need to type whole documents instead the </a:t>
            </a:r>
            <a:r>
              <a:rPr lang="en-US" sz="3600" dirty="0"/>
              <a:t>medical </a:t>
            </a:r>
            <a:r>
              <a:rPr lang="en-US" sz="3600" dirty="0" smtClean="0"/>
              <a:t>transcriptionists just need to do post-processing which too is a bit time consuming and tedious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3600" dirty="0" smtClean="0"/>
              <a:t>To train the ASR system to perform better literal transcripts are required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1107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Rule-based vs. data-driven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k</a:t>
            </a:r>
            <a:r>
              <a:rPr lang="en-US" sz="3200" b="1" dirty="0" smtClean="0"/>
              <a:t>-NN</a:t>
            </a:r>
            <a:endParaRPr lang="en-US" sz="32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/>
              <a:t>NN</a:t>
            </a:r>
            <a:endParaRPr lang="en-US" sz="32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/>
              <a:t>SVM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38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9" y="469231"/>
            <a:ext cx="10708106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86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Automatic speech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SPARC method was compared to the standard method for language model training and to a </a:t>
            </a:r>
            <a:r>
              <a:rPr lang="en-US" dirty="0" smtClean="0"/>
              <a:t>random </a:t>
            </a:r>
            <a:r>
              <a:rPr lang="en-US" dirty="0"/>
              <a:t>generation </a:t>
            </a:r>
            <a:r>
              <a:rPr lang="en-US" dirty="0" smtClean="0"/>
              <a:t>of reconstructed </a:t>
            </a:r>
            <a:r>
              <a:rPr lang="en-US" dirty="0"/>
              <a:t>text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95" y="2622351"/>
            <a:ext cx="9171410" cy="24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58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92" y="649705"/>
            <a:ext cx="9196815" cy="4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2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220" y="176999"/>
            <a:ext cx="8070131" cy="60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98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0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726" y="385011"/>
            <a:ext cx="11694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 way of getting over this problem is unsupervised or lightly supervised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Although these methodologies reduce WER they do not give explanations for the mismatch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473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A framework for reconstruction of literal transcripts from the recognition result and final medical reports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Available data: Audio Files, Draft Transcripts and Final </a:t>
            </a:r>
            <a:r>
              <a:rPr lang="en-US" sz="3600" dirty="0" smtClean="0"/>
              <a:t>report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Error Categorization: recognition error or Reformulation </a:t>
            </a:r>
            <a:endParaRPr lang="en-US" sz="36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385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6" y="195038"/>
            <a:ext cx="8176181" cy="59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3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02990"/>
              </p:ext>
            </p:extLst>
          </p:nvPr>
        </p:nvGraphicFramePr>
        <p:xfrm>
          <a:off x="1081505" y="1453592"/>
          <a:ext cx="81280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Phonetics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similar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dissimilar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Semantics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similar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Match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Reformulation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dissimilar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Correction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Reformulation and correction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4389" y="459508"/>
            <a:ext cx="11405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SPARC approach to text reconstruction. Based on semantic and phonetic similarity measurements, chunks of written and </a:t>
            </a:r>
            <a:r>
              <a:rPr lang="en-US" dirty="0" smtClean="0"/>
              <a:t>recognized </a:t>
            </a:r>
            <a:r>
              <a:rPr lang="en-US" dirty="0"/>
              <a:t>text </a:t>
            </a:r>
            <a:r>
              <a:rPr lang="en-US" dirty="0" smtClean="0"/>
              <a:t>can be </a:t>
            </a:r>
            <a:r>
              <a:rPr lang="en-US" dirty="0"/>
              <a:t>classified as either matches, reformulations, corrections or a combination of both.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0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D</a:t>
            </a:r>
            <a:r>
              <a:rPr lang="en-US" sz="3600" dirty="0" smtClean="0"/>
              <a:t>efine </a:t>
            </a:r>
            <a:r>
              <a:rPr lang="en-US" sz="3600" dirty="0"/>
              <a:t>a </a:t>
            </a:r>
            <a:r>
              <a:rPr lang="en-US" sz="3600" i="1" dirty="0"/>
              <a:t>mismatch region </a:t>
            </a:r>
            <a:r>
              <a:rPr lang="en-US" sz="3600" dirty="0"/>
              <a:t>as a </a:t>
            </a:r>
            <a:r>
              <a:rPr lang="en-US" sz="3600" dirty="0" smtClean="0"/>
              <a:t>contiguous sequence </a:t>
            </a:r>
            <a:r>
              <a:rPr lang="en-US" sz="3600" dirty="0"/>
              <a:t>of mismatch edit operations in order to establish </a:t>
            </a:r>
            <a:r>
              <a:rPr lang="en-US" sz="3600" dirty="0" smtClean="0"/>
              <a:t>correspondences </a:t>
            </a:r>
            <a:r>
              <a:rPr lang="en-US" sz="3600" dirty="0"/>
              <a:t>between matched words</a:t>
            </a:r>
            <a:r>
              <a:rPr lang="en-US" sz="3600" dirty="0" smtClean="0"/>
              <a:t>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A statistical study of a corpus of 80,000 medical reports with 38 million words revealed an average length of </a:t>
            </a:r>
            <a:r>
              <a:rPr lang="en-US" sz="3600" dirty="0" smtClean="0"/>
              <a:t>2.3 words </a:t>
            </a:r>
            <a:r>
              <a:rPr lang="en-US" sz="3600" dirty="0"/>
              <a:t>for a mismatch region and an average occurrence of 3.6 times for this region within the corpus.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192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Text alignment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During alignment, both input documents are viewed as sequences of tokens. A </a:t>
            </a:r>
            <a:r>
              <a:rPr lang="en-US" sz="3200" dirty="0" smtClean="0"/>
              <a:t>generalized </a:t>
            </a:r>
            <a:r>
              <a:rPr lang="en-US" sz="3200" dirty="0"/>
              <a:t>Levenshtein alignment</a:t>
            </a:r>
          </a:p>
          <a:p>
            <a:r>
              <a:rPr lang="en-US" sz="3200" dirty="0"/>
              <a:t>algorithm is then </a:t>
            </a:r>
            <a:r>
              <a:rPr lang="en-US" sz="3200" dirty="0" smtClean="0"/>
              <a:t>applied </a:t>
            </a:r>
            <a:r>
              <a:rPr lang="en-US" sz="3200" dirty="0"/>
              <a:t>to these </a:t>
            </a:r>
            <a:r>
              <a:rPr lang="en-US" sz="3200" dirty="0" smtClean="0"/>
              <a:t>sequences.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Based on the algorithm three actions are performed: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00" dirty="0" smtClean="0"/>
              <a:t>Substitution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00" dirty="0" smtClean="0"/>
              <a:t>Insertion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000" dirty="0" smtClean="0"/>
              <a:t>Deletion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82465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792</Words>
  <Application>Microsoft Office PowerPoint</Application>
  <PresentationFormat>Widescreen</PresentationFormat>
  <Paragraphs>108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Retrospect</vt:lpstr>
      <vt:lpstr>Semantic and phonetic automatic reconstruction of medical dictations</vt:lpstr>
      <vt:lpstr>About</vt:lpstr>
      <vt:lpstr>Introduction</vt:lpstr>
      <vt:lpstr>PowerPoint Presentation</vt:lpstr>
      <vt:lpstr>SPARC approach</vt:lpstr>
      <vt:lpstr>PowerPoint Presentation</vt:lpstr>
      <vt:lpstr>PowerPoint Presentation</vt:lpstr>
      <vt:lpstr>Data Description</vt:lpstr>
      <vt:lpstr>Text alignment</vt:lpstr>
      <vt:lpstr>PowerPoint Presentation</vt:lpstr>
      <vt:lpstr>PowerPoint Presentation</vt:lpstr>
      <vt:lpstr>Similarity measures</vt:lpstr>
      <vt:lpstr>Semantic similarity</vt:lpstr>
      <vt:lpstr>PowerPoint Presentation</vt:lpstr>
      <vt:lpstr>Phonetic similarity</vt:lpstr>
      <vt:lpstr>PowerPoint Presentation</vt:lpstr>
      <vt:lpstr>Automatic phonetic transcription</vt:lpstr>
      <vt:lpstr>Automatic syllabification</vt:lpstr>
      <vt:lpstr>PowerPoint Presentation</vt:lpstr>
      <vt:lpstr>Combined similarity measurement</vt:lpstr>
      <vt:lpstr>Text reconstruction</vt:lpstr>
      <vt:lpstr>PowerPoint Presentation</vt:lpstr>
      <vt:lpstr> Rule engine</vt:lpstr>
      <vt:lpstr>PowerPoint Presentation</vt:lpstr>
      <vt:lpstr>Rule definitions</vt:lpstr>
      <vt:lpstr>Experiments</vt:lpstr>
      <vt:lpstr>Reconstruction quality</vt:lpstr>
      <vt:lpstr>PowerPoint Presentation</vt:lpstr>
      <vt:lpstr>PowerPoint Presentation</vt:lpstr>
      <vt:lpstr>Rule-based vs. data-driven reconstruction</vt:lpstr>
      <vt:lpstr>PowerPoint Presentation</vt:lpstr>
      <vt:lpstr>Automatic speech recognition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and phonetic automatic reconstruction of medical dictations</dc:title>
  <dc:creator>Arjun Subramanian</dc:creator>
  <cp:lastModifiedBy>Arjun Subramanian</cp:lastModifiedBy>
  <cp:revision>17</cp:revision>
  <dcterms:created xsi:type="dcterms:W3CDTF">2014-11-10T09:02:36Z</dcterms:created>
  <dcterms:modified xsi:type="dcterms:W3CDTF">2014-11-10T18:03:19Z</dcterms:modified>
</cp:coreProperties>
</file>