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96" r:id="rId4"/>
    <p:sldId id="258" r:id="rId5"/>
    <p:sldId id="259" r:id="rId6"/>
    <p:sldId id="269" r:id="rId7"/>
    <p:sldId id="271" r:id="rId8"/>
    <p:sldId id="260" r:id="rId9"/>
    <p:sldId id="261" r:id="rId10"/>
    <p:sldId id="262" r:id="rId11"/>
    <p:sldId id="263" r:id="rId12"/>
    <p:sldId id="264" r:id="rId13"/>
    <p:sldId id="273" r:id="rId14"/>
    <p:sldId id="291" r:id="rId15"/>
    <p:sldId id="266" r:id="rId16"/>
    <p:sldId id="275" r:id="rId17"/>
    <p:sldId id="280" r:id="rId18"/>
    <p:sldId id="267" r:id="rId19"/>
    <p:sldId id="288" r:id="rId20"/>
    <p:sldId id="276" r:id="rId21"/>
    <p:sldId id="274" r:id="rId22"/>
    <p:sldId id="268" r:id="rId23"/>
    <p:sldId id="289" r:id="rId24"/>
    <p:sldId id="283" r:id="rId25"/>
    <p:sldId id="278" r:id="rId26"/>
    <p:sldId id="282" r:id="rId27"/>
    <p:sldId id="279" r:id="rId28"/>
    <p:sldId id="277" r:id="rId29"/>
    <p:sldId id="290" r:id="rId30"/>
    <p:sldId id="285" r:id="rId31"/>
    <p:sldId id="286" r:id="rId32"/>
    <p:sldId id="272" r:id="rId33"/>
    <p:sldId id="292" r:id="rId34"/>
    <p:sldId id="293" r:id="rId35"/>
    <p:sldId id="294" r:id="rId36"/>
    <p:sldId id="295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71" autoAdjust="0"/>
  </p:normalViewPr>
  <p:slideViewPr>
    <p:cSldViewPr>
      <p:cViewPr>
        <p:scale>
          <a:sx n="70" d="100"/>
          <a:sy n="70" d="100"/>
        </p:scale>
        <p:origin x="-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A26D0-1267-4C1B-807A-0F35DBDA771F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BDA0C-DF68-40A2-8A83-2BED7778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2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249338-FBD7-4526-8EF6-3FB02A185392}" type="datetime1">
              <a:rPr lang="en-US" smtClean="0"/>
              <a:t>11/23/2014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3F053-86D0-471E-8207-D3A147D77C9A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82319-61F3-495B-8539-332F55DB7B62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DD24D-F8A4-4878-92BF-BF460B10EB0E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85612-9041-4D8D-A56A-E35603F8026A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546A8-7B4F-49A8-900B-BE09221112EF}" type="datetime1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3A8BBD-DAF3-4A18-964C-04AD977F5670}" type="datetime1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8B21EF-6BBC-49FB-8F79-C0342E12F4F4}" type="datetime1">
              <a:rPr lang="en-US" smtClean="0"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DF320-E0A7-4B7E-B43C-32749C847589}" type="datetime1">
              <a:rPr lang="en-US" smtClean="0"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EB7F1D-1954-41E6-AC29-DD2DD6ABE7AF}" type="datetime1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BDFB5A-3678-4310-AC13-0264AD08CC1C}" type="datetime1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A2679A-409D-470A-9E55-9600D4B12704}" type="datetime1">
              <a:rPr lang="en-US" smtClean="0"/>
              <a:t>11/23/2014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ED2F27-CA3D-47AC-BDF1-283B4ECE6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Positional targets for lingual consonants defined  using electromagnetic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articulography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772400" cy="2743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Yunusova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Jeffrey S. Rosenthal, Krista Rudy, Melanie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Baljko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&amp; John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Daskalogiannakis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Rojin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Zarringhalam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CA" sz="2000" dirty="0">
                <a:solidFill>
                  <a:schemeClr val="tx1"/>
                </a:solidFill>
              </a:rPr>
              <a:t> </a:t>
            </a:r>
            <a:r>
              <a:rPr lang="en-CA" sz="2000" dirty="0" smtClean="0">
                <a:solidFill>
                  <a:schemeClr val="tx1"/>
                </a:solidFill>
              </a:rPr>
              <a:t>                               </a:t>
            </a:r>
            <a:r>
              <a:rPr lang="en-C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CSC2518   Fall 2014</a:t>
            </a:r>
          </a:p>
          <a:p>
            <a:pPr algn="l"/>
            <a:r>
              <a:rPr lang="en-C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Department of Computer science, University of Toronto</a:t>
            </a:r>
            <a:endParaRPr lang="en-C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Palate morphology</a:t>
            </a:r>
          </a:p>
          <a:p>
            <a:pPr marL="855663" indent="-22225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5663" indent="-222250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26047"/>
              </p:ext>
            </p:extLst>
          </p:nvPr>
        </p:nvGraphicFramePr>
        <p:xfrm>
          <a:off x="304800" y="1981200"/>
          <a:ext cx="8458200" cy="192102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71600"/>
                <a:gridCol w="1447800"/>
                <a:gridCol w="1447800"/>
                <a:gridCol w="1371600"/>
                <a:gridCol w="1452896"/>
                <a:gridCol w="1366504"/>
              </a:tblGrid>
              <a:tr h="351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Palate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Curvature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Palate slope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Palate length(mm)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Palate Width(mm)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Palate Height(mm)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68(0.19)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0.33(0.21)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3521(2.82)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3499(2.35)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1398(2.08)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Females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1.85(0.21)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0.39(0.28)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3079(4.55)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3199(3.87)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1145(1.68)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3810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tasks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5873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 symmetrical VCV syllables specified into a phrase “It’s VCV game”</a:t>
            </a:r>
          </a:p>
          <a:p>
            <a:pPr marL="1254125" indent="5873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corner vowels (/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u, 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/)</a:t>
            </a:r>
          </a:p>
          <a:p>
            <a:pPr marL="1254125" indent="5873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 consonants (/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 d, s, z, k, g, ʃ, ʧ / 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8188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consonant is repeated 10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(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consonant* 3 vowels * 10 repetition)</a:t>
            </a:r>
          </a:p>
          <a:p>
            <a:pPr marL="796925" indent="-222250">
              <a:tabLst>
                <a:tab pos="1430338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phrase is produced at habitual speaking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</a:p>
          <a:p>
            <a:pPr marL="633413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indent="58738"/>
            <a:endParaRPr lang="en-US" sz="2000" dirty="0" smtClean="0"/>
          </a:p>
          <a:p>
            <a:pPr marL="1430338" indent="-234950"/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</a:p>
          <a:p>
            <a:pPr marL="914400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wave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articulography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NDI)</a:t>
            </a:r>
          </a:p>
          <a:p>
            <a:pPr marL="1711325" indent="2936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movements of sensors  at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HZ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three     dimension</a:t>
            </a:r>
          </a:p>
          <a:p>
            <a:pPr marL="1195388" indent="-280988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0063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Tongue front (M=1.3cm,SD=0.3)</a:t>
            </a:r>
          </a:p>
          <a:p>
            <a:pPr marL="2403475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Alveolar and palatal consonants</a:t>
            </a:r>
          </a:p>
          <a:p>
            <a:pPr marL="1711325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Tongue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(M=2.1cm,SD=0.4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403475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Velar consonants</a:t>
            </a:r>
          </a:p>
          <a:p>
            <a:pPr marL="2065338" indent="-3540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Bridge of the nose</a:t>
            </a:r>
          </a:p>
          <a:p>
            <a:pPr marL="2522538" indent="-11906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Head movement</a:t>
            </a:r>
          </a:p>
          <a:p>
            <a:pPr marL="1254125" indent="-222250"/>
            <a:endParaRPr lang="en-US" sz="2000" dirty="0" smtClean="0"/>
          </a:p>
          <a:p>
            <a:pPr marL="1430338" indent="0"/>
            <a:endParaRPr lang="en-US" sz="2000" dirty="0"/>
          </a:p>
          <a:p>
            <a:pPr marL="1430338" indent="0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(D)  the measure of the distance between the centers of the two target regions .</a:t>
            </a:r>
          </a:p>
          <a:p>
            <a:pPr marL="91440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D1  is Euclidian distance between the mean of each contextual target and mean of the consonant target region computed through three context</a:t>
            </a:r>
          </a:p>
          <a:p>
            <a:pPr marL="914400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D2 is the distance between the mean of two different consonants targets</a:t>
            </a:r>
          </a:p>
          <a:p>
            <a:pPr marL="339725" indent="-2809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Overlap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 of the extent of similarity between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distribution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X, Y, Z data for pairs of target regions.</a:t>
            </a:r>
          </a:p>
          <a:p>
            <a:pPr marL="1195388" indent="-22225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O1 is the overlaps between densities for individual consonants in different context.</a:t>
            </a:r>
          </a:p>
          <a:p>
            <a:pPr marL="1195388" indent="-22225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 is an overlap between pairs of consonants.</a:t>
            </a:r>
          </a:p>
          <a:p>
            <a:pPr marL="973137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clouds representing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tongue front sensor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ʃ/ produced by a single speaker</a:t>
            </a:r>
          </a:p>
          <a:p>
            <a:pPr marL="109728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86" y="2133600"/>
            <a:ext cx="6460714" cy="3962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different pairs of consonants be considered to come from distinct      point clouds?     </a:t>
            </a:r>
          </a:p>
          <a:p>
            <a:pPr marL="738188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 &gt; D1                     pair of consonant have distinct target regions</a:t>
            </a:r>
          </a:p>
          <a:p>
            <a:pPr marL="738188" indent="-16351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 D1                     target regions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 can be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6600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 &lt; O1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of consonant have distinct target regions</a:t>
            </a:r>
          </a:p>
          <a:p>
            <a:pPr marL="736600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 &gt;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target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of consonant pairs can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43316" y="2819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43316" y="3124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04217" y="3505200"/>
            <a:ext cx="6059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30577" y="3886200"/>
            <a:ext cx="672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62400"/>
            <a:ext cx="4800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 marL="85883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a consonant pair shares a common location, the pair could be            regarded as a unit in further comparisons.</a:t>
            </a:r>
          </a:p>
          <a:p>
            <a:pPr marL="1312863" indent="-5873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homorganic pairs, they consider  the combined of /d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z/ and /s/ , all four pairs d-z, d-s, t-s, and t-z as a unit.</a:t>
            </a:r>
          </a:p>
          <a:p>
            <a:pPr marL="1254125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5663" indent="-2809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used a non-parametric statistical test for comparison</a:t>
            </a:r>
          </a:p>
          <a:p>
            <a:pPr marL="1254125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1.Ranks all the distances in the two samples in numerical order</a:t>
            </a:r>
          </a:p>
          <a:p>
            <a:pPr marL="1254125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2.Compute a rank-sum statistic “U”</a:t>
            </a:r>
          </a:p>
          <a:p>
            <a:pPr marL="1254125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3-Produce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-value for the null hypothesis using U</a:t>
            </a:r>
          </a:p>
          <a:p>
            <a:pPr marL="855663" indent="117475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 marL="109728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p-value &lt; 0.05                   distinction between the consonants</a:t>
            </a:r>
          </a:p>
          <a:p>
            <a:pPr marL="796925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p-value &gt;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distinction can be concluded</a:t>
            </a:r>
          </a:p>
          <a:p>
            <a:pPr marL="796925" indent="-16351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Between-talker variability are considered in measuring D2 and O2</a:t>
            </a:r>
          </a:p>
          <a:p>
            <a:pPr marL="1608138" indent="-6032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age </a:t>
            </a:r>
          </a:p>
          <a:p>
            <a:pPr marL="1608138" indent="-6032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sex</a:t>
            </a:r>
          </a:p>
          <a:p>
            <a:pPr marL="1608138" indent="-6032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dialect</a:t>
            </a:r>
          </a:p>
          <a:p>
            <a:pPr marL="1608138" indent="-6032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speaking rate</a:t>
            </a:r>
          </a:p>
          <a:p>
            <a:pPr marL="1608138" indent="-6032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Palatal size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8138" indent="-60325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16351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6863" y="2571135"/>
            <a:ext cx="7893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16863" y="2895600"/>
            <a:ext cx="7893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cognates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 for two distance measures computed for each cognates pair.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23529"/>
              </p:ext>
            </p:extLst>
          </p:nvPr>
        </p:nvGraphicFramePr>
        <p:xfrm>
          <a:off x="1143000" y="3048000"/>
          <a:ext cx="7086597" cy="27432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12371"/>
                <a:gridCol w="1012371"/>
                <a:gridCol w="1012371"/>
                <a:gridCol w="1012371"/>
                <a:gridCol w="1012371"/>
                <a:gridCol w="1012371"/>
                <a:gridCol w="1012371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statistic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/d/-/t/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1.52(0.80)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1.37(0.77)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/z/-/s/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1.36(0.90)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1.46(0.86)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/g/-/k/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2.14(1.03)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1.23(0.50)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cognates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Summery statistics  for two overlap measures computed for each cognates pair</a:t>
            </a:r>
          </a:p>
          <a:p>
            <a:pPr marL="109728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78190"/>
              </p:ext>
            </p:extLst>
          </p:nvPr>
        </p:nvGraphicFramePr>
        <p:xfrm>
          <a:off x="914400" y="2971800"/>
          <a:ext cx="7391398" cy="26670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55914"/>
                <a:gridCol w="1055914"/>
                <a:gridCol w="1055914"/>
                <a:gridCol w="1055914"/>
                <a:gridCol w="1055914"/>
                <a:gridCol w="1055914"/>
                <a:gridCol w="1055914"/>
              </a:tblGrid>
              <a:tr h="53340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/d/-/t/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0.39(0.13)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0.35(0.17)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0.0994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/z/-/s/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0.37(0.16)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0.31(0.19)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/g/-/k/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0.34(0.13)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0.47(0.13)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7952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tongue positions during lingual consonants defined using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parameterized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consonants have unique locations in the vocal tract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indent="-176213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cognates</a:t>
            </a:r>
          </a:p>
          <a:p>
            <a:pPr marL="287338" indent="-17780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Cognates pairs for 2 talker and the overlapping target regions</a:t>
            </a:r>
          </a:p>
          <a:p>
            <a:pPr marL="287338" indent="-17780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Fricatives are shown in circle, alveolar stops in triangle, velar, in rhombuses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16958"/>
            <a:ext cx="7365802" cy="35638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39725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cognates</a:t>
            </a:r>
          </a:p>
          <a:p>
            <a:pPr marL="738188" indent="-2809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significant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D1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D2, O1 and O2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pairs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Cognates have shared positional targets and were regarded as a single unit in future comparison.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homorganic consonants</a:t>
            </a:r>
          </a:p>
          <a:p>
            <a:pPr marL="574675" indent="-1762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Summery statistics  for two distance measures computed for 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homorganic pair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alveolar pairs are collapsed)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8462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5782"/>
              </p:ext>
            </p:extLst>
          </p:nvPr>
        </p:nvGraphicFramePr>
        <p:xfrm>
          <a:off x="838200" y="3352800"/>
          <a:ext cx="7619998" cy="21336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56907"/>
                <a:gridCol w="1102460"/>
                <a:gridCol w="1074247"/>
                <a:gridCol w="1040032"/>
                <a:gridCol w="1035258"/>
                <a:gridCol w="1061515"/>
                <a:gridCol w="1049579"/>
              </a:tblGrid>
              <a:tr h="35165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statistic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d-z, d-s, t-s, t-z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1.44(0.85)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2.72(2.09)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12646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ʃ-ʧ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1.27(0.74)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1.47(0.99)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86206"/>
              </p:ext>
            </p:extLst>
          </p:nvPr>
        </p:nvGraphicFramePr>
        <p:xfrm>
          <a:off x="800101" y="3048000"/>
          <a:ext cx="7619998" cy="21336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56907"/>
                <a:gridCol w="1102460"/>
                <a:gridCol w="1074247"/>
                <a:gridCol w="909785"/>
                <a:gridCol w="1165505"/>
                <a:gridCol w="1061515"/>
                <a:gridCol w="1049579"/>
              </a:tblGrid>
              <a:tr h="35165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statistic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d-z, d-s, t-s, t-z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 (0.85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 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ʃ-ʧ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 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609600"/>
            <a:ext cx="8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117475">
              <a:buFont typeface="Arial" panose="020B0604020202020204" pitchFamily="34" charset="0"/>
              <a:buChar char="•"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homorganic consonants</a:t>
            </a:r>
          </a:p>
          <a:p>
            <a:pPr marL="117475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Summery statistics  for two overlap measures computed for 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homorganic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( alveolar pairs are collapsed)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537" y="3173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6538" indent="-17780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consonants</a:t>
            </a:r>
          </a:p>
          <a:p>
            <a:pPr marL="176213" indent="-11747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talkers</a:t>
            </a:r>
          </a:p>
          <a:p>
            <a:pPr marL="236538" indent="-1778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lveolar fricatives in circle</a:t>
            </a:r>
          </a:p>
          <a:p>
            <a:pPr marL="236538" indent="-1778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lveolar stops in triangles</a:t>
            </a:r>
          </a:p>
          <a:p>
            <a:pPr marL="280988" indent="-22225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ostalveolar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squares</a:t>
            </a:r>
          </a:p>
          <a:p>
            <a:pPr marL="280988" indent="-22225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of voiceless are  </a:t>
            </a:r>
          </a:p>
          <a:p>
            <a:pPr marL="280988" indent="-4445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pecified with solid line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953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98463">
              <a:tabLst>
                <a:tab pos="117475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homorganic consonants</a:t>
            </a:r>
          </a:p>
          <a:p>
            <a:pPr marL="457200" indent="176213">
              <a:tabLst>
                <a:tab pos="117475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differences between D1 and D2 for alveolar pairs</a:t>
            </a:r>
          </a:p>
          <a:p>
            <a:pPr marL="457200" indent="0">
              <a:buNone/>
              <a:tabLst>
                <a:tab pos="117475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d-s, t-s, t-z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176213">
              <a:tabLst>
                <a:tab pos="117475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significant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D1 and D2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</a:p>
          <a:p>
            <a:pPr marL="457200" indent="0">
              <a:buNone/>
              <a:tabLst>
                <a:tab pos="117475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6213">
              <a:tabLst>
                <a:tab pos="117475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consonants /d/ and /t/ had distinct location 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 and /z/</a:t>
            </a:r>
          </a:p>
          <a:p>
            <a:pPr marL="457200" indent="176213">
              <a:tabLst>
                <a:tab pos="117475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were not distinct and were regarded as a single unit </a:t>
            </a:r>
          </a:p>
          <a:p>
            <a:pPr marL="457200" indent="0">
              <a:buNone/>
              <a:tabLst>
                <a:tab pos="117475" algn="l"/>
              </a:tabLs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>
              <a:buNone/>
              <a:tabLst>
                <a:tab pos="117475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20600"/>
            <a:ext cx="704948" cy="247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704948" cy="24768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homorganic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consonants</a:t>
            </a:r>
          </a:p>
          <a:p>
            <a:pPr marL="914400" indent="-22066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alveolar pairs, talkers with slower habitual speaking rate produce larger distances between the consonants targets </a:t>
            </a:r>
          </a:p>
          <a:p>
            <a:pPr marL="914400" indent="-220663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43200"/>
            <a:ext cx="4038600" cy="3124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homorganic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2206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talkers who had flatter palates and spoke slowly showed less overlap between consonants targets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22066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22066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4" y="2524432"/>
            <a:ext cx="3705742" cy="3000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74" y="2507226"/>
            <a:ext cx="3781953" cy="30007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alveolar and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1762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Summery statistics  for two distance measures computed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-alveolar stops and fricatives (collapsed)</a:t>
            </a:r>
          </a:p>
          <a:p>
            <a:pPr marL="574675" indent="-176213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3748"/>
              </p:ext>
            </p:extLst>
          </p:nvPr>
        </p:nvGraphicFramePr>
        <p:xfrm>
          <a:off x="762000" y="3505200"/>
          <a:ext cx="7619998" cy="21336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56907"/>
                <a:gridCol w="1102460"/>
                <a:gridCol w="1074247"/>
                <a:gridCol w="1040032"/>
                <a:gridCol w="1035258"/>
                <a:gridCol w="1061515"/>
                <a:gridCol w="1049579"/>
              </a:tblGrid>
              <a:tr h="35165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statistic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d-ʃ, t-ʃ, d-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1.38(0.78)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2.93(1.4)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14446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s-ʃ, z-ʃ, s-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z-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1.31(0.82)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4.32(1.75)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05109"/>
              </p:ext>
            </p:extLst>
          </p:nvPr>
        </p:nvGraphicFramePr>
        <p:xfrm>
          <a:off x="712839" y="2667000"/>
          <a:ext cx="7619998" cy="21336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56907"/>
                <a:gridCol w="1102460"/>
                <a:gridCol w="1074247"/>
                <a:gridCol w="1040032"/>
                <a:gridCol w="1035258"/>
                <a:gridCol w="1061515"/>
                <a:gridCol w="1049579"/>
              </a:tblGrid>
              <a:tr h="35165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statistic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d-z, d-s, t-s, t-z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0.41(0.14)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0.19(0.15)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t-ʧ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0.40(0.015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0.08(0.09)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  <a:tab pos="2362200" algn="l"/>
                          <a:tab pos="3533775" algn="l"/>
                          <a:tab pos="41719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0213" y="16764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Summery statistics  for two overlap measures computed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-alveolar stops and fricatives (collapsed)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584" y="1277742"/>
            <a:ext cx="513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alveolar and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</a:t>
            </a:r>
          </a:p>
          <a:p>
            <a:pPr marL="973138" indent="-23495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of the tongue, lips, jaw, and other speech organs to make speech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</a:p>
          <a:p>
            <a:pPr marL="738188" indent="-22225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lvl="1" indent="-22225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 of articulation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875" lvl="1" indent="-293688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 organs involved in making a sound make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</a:p>
          <a:p>
            <a:pPr marL="515937" lvl="1" indent="0">
              <a:spcBef>
                <a:spcPts val="400"/>
              </a:spcBef>
              <a:buSzPct val="68000"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339725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of articulation</a:t>
            </a:r>
          </a:p>
          <a:p>
            <a:pPr marL="1031875" lvl="1" indent="-293688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speech organs to create distinctive speech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</a:p>
          <a:p>
            <a:pPr marL="1031875" lvl="1" indent="-293688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essential parameter in the description of the patterns of control movement for consonants</a:t>
            </a:r>
          </a:p>
          <a:p>
            <a:pPr marL="1031875" lvl="1" indent="-293688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lvl="1" indent="0">
              <a:spcBef>
                <a:spcPts val="400"/>
              </a:spcBef>
              <a:buSzPct val="68000"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lvl="1" indent="0">
              <a:spcBef>
                <a:spcPts val="400"/>
              </a:spcBef>
              <a:buSzPct val="68000"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58738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8188" indent="-22225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8188" indent="-22225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8188" indent="-22225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365760" cy="365125"/>
          </a:xfrm>
        </p:spPr>
        <p:txBody>
          <a:bodyPr/>
          <a:lstStyle/>
          <a:p>
            <a:fld id="{A6ED2F27-CA3D-47AC-BDF1-283B4ECE63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6538" indent="-17780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consonants</a:t>
            </a:r>
          </a:p>
          <a:p>
            <a:pPr marL="176213" indent="-11747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talkers</a:t>
            </a:r>
          </a:p>
          <a:p>
            <a:pPr marL="236538" indent="-1778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lveolar fricatives in circle</a:t>
            </a:r>
          </a:p>
          <a:p>
            <a:pPr marL="236538" indent="-1778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lveolar stops in triangles</a:t>
            </a:r>
          </a:p>
          <a:p>
            <a:pPr marL="280988" indent="-22225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ostalveolar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squares</a:t>
            </a:r>
          </a:p>
          <a:p>
            <a:pPr marL="280988" indent="-22225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of voiceless are  </a:t>
            </a:r>
          </a:p>
          <a:p>
            <a:pPr marL="280988" indent="-4445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pecified with solid line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5400"/>
            <a:ext cx="5486400" cy="4953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alveolar and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3738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 distances for alveolar stops –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consonants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fricatives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consonants</a:t>
            </a:r>
          </a:p>
          <a:p>
            <a:pPr marL="693738" indent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alveolar and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3738" indent="-17780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D2, the significant correlation for these consonant was in the alveolar fricatives and post alveolar comparison with palate width</a:t>
            </a:r>
          </a:p>
          <a:p>
            <a:pPr marL="515938" indent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938" indent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938" indent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938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3738" indent="-119063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60" y="2743200"/>
            <a:ext cx="3972480" cy="30007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alveolar and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2809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O2, the variation in the alveolar fricatives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comparison were palate width and palate curvature</a:t>
            </a:r>
          </a:p>
          <a:p>
            <a:pPr marL="914400" indent="-280988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3738" indent="-119063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33" y="2803937"/>
            <a:ext cx="4096322" cy="301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0" y="2818379"/>
            <a:ext cx="4143954" cy="30007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alveolar and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3" indent="-23495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alveolar stops vs.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consonant comparison, O2 was explained by palate width and sex</a:t>
            </a:r>
          </a:p>
          <a:p>
            <a:pPr marL="633413" indent="-23495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55" y="2743200"/>
            <a:ext cx="4048690" cy="30007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finding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study confirmed the general expectation for consonant tongue position observed with point-parameterized method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considered the extent of the variability between talkers in consonant target regions, missing from the existing studies with small number of talkers.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clearly found that tongue positions(at least as measure by a single sensor) are not completely unique for a talker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found that cognates pairs and homorganic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shared the location of their positional targets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the individuals characteristic of palate and the habitual speaking rate are important variables for such variations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Future work, they look into the speaking rate’s effect on target regions to identify a mode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localization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target region characteristics could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better.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Thanks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2362200" cy="266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Lingual consonant</a:t>
            </a:r>
          </a:p>
          <a:p>
            <a:pPr marL="682625" indent="-21907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front to back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0" indent="-1778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/d, t, s, z/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6175" indent="-231775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Postalveolars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ʃ, ʧ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1597025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place of articulation , </a:t>
            </a:r>
          </a:p>
          <a:p>
            <a:pPr marL="1597025" indent="-16351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the manner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597025" indent="-16351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 by voicing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6175" indent="-1778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Velar</a:t>
            </a:r>
          </a:p>
          <a:p>
            <a:pPr marL="1597025" indent="-16351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Cognates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i.e., pairs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/d-t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/,/s-z/,and /k-g/)</a:t>
            </a:r>
          </a:p>
          <a:p>
            <a:pPr marL="738188" indent="-22225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the place and manner of articulation</a:t>
            </a:r>
          </a:p>
          <a:p>
            <a:pPr marL="796925" indent="-2809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 by voicing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patterning of lingua-palatal contact for stops and fricative  (Dart,1998)</a:t>
            </a:r>
          </a:p>
          <a:p>
            <a:pPr marL="855663" indent="-11747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pattern have been qualified with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electropalatography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(EGB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5713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similarities of tongue contact patterns producing the same consonants and cognates</a:t>
            </a:r>
          </a:p>
          <a:p>
            <a:pPr marL="1255713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in tongue-palate contact between consonant classes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8188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8188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8188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research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2971799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positional targets have been defined in two-or three- dimensional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Guenther, 1995; Keating, 1990;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1986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directions into velocity of articulation model (Guenther 1995;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Guenther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2006)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of the tongue positions has been influenced by contextual and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Brunner et al., 2009;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Dembowski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al., 1998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Extent of the tongue position variability during a consonant based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co-articulatory influences of the adjacent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vowels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Recasents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Espinosa, 2009)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for tongue tip showed different target regions for 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as compered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/n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d, 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with highly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overlapping.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Mooshammer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research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3738" indent="-11906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F=9,M=10)</a:t>
            </a:r>
          </a:p>
          <a:p>
            <a:pPr marL="1254125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age = 28.5</a:t>
            </a:r>
          </a:p>
          <a:p>
            <a:pPr marL="1312863" inden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Native speakers of Canadian English</a:t>
            </a:r>
          </a:p>
          <a:p>
            <a:pPr marL="796925" indent="-1762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history of speech, language, or hearing abnormality </a:t>
            </a:r>
          </a:p>
          <a:p>
            <a:pPr marL="633413" indent="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major abnormalities of mouth</a:t>
            </a:r>
          </a:p>
          <a:p>
            <a:pPr marL="633413" indent="10318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Passed a standard hearing screening</a:t>
            </a:r>
          </a:p>
          <a:p>
            <a:pPr marL="973138" indent="-176213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3138" indent="-176213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Landmarks on the palate cast</a:t>
            </a:r>
          </a:p>
          <a:p>
            <a:pPr marL="796925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Incisive papilla (IP)</a:t>
            </a:r>
          </a:p>
          <a:p>
            <a:pPr marL="796925" indent="-16351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 right (MR)</a:t>
            </a:r>
          </a:p>
          <a:p>
            <a:pPr marL="796925" indent="-16351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 left (ML)</a:t>
            </a:r>
          </a:p>
          <a:p>
            <a:pPr marL="796925" indent="-16351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Midpoint (M)</a:t>
            </a:r>
          </a:p>
          <a:p>
            <a:pPr marL="796925" indent="-163513"/>
            <a:endParaRPr lang="en-US" dirty="0" smtClean="0"/>
          </a:p>
          <a:p>
            <a:pPr marL="796925" indent="-16351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43200"/>
            <a:ext cx="3810000" cy="3200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2F27-CA3D-47AC-BDF1-283B4ECE63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5804</TotalTime>
  <Words>1812</Words>
  <Application>Microsoft Office PowerPoint</Application>
  <PresentationFormat>On-screen Show (4:3)</PresentationFormat>
  <Paragraphs>462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Positional targets for lingual consonants defined  using electromagnetic articulography</vt:lpstr>
      <vt:lpstr>Purpose</vt:lpstr>
      <vt:lpstr>Introduction</vt:lpstr>
      <vt:lpstr>Introduction</vt:lpstr>
      <vt:lpstr>Introduction</vt:lpstr>
      <vt:lpstr>Previous research</vt:lpstr>
      <vt:lpstr>Previous research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PowerPoint Presentation</vt:lpstr>
      <vt:lpstr>Results</vt:lpstr>
      <vt:lpstr>Results</vt:lpstr>
      <vt:lpstr>Results</vt:lpstr>
      <vt:lpstr>Results</vt:lpstr>
      <vt:lpstr>Results</vt:lpstr>
      <vt:lpstr>PowerPoint Presentation</vt:lpstr>
      <vt:lpstr>Results</vt:lpstr>
      <vt:lpstr>Results</vt:lpstr>
      <vt:lpstr>Results</vt:lpstr>
      <vt:lpstr>Results</vt:lpstr>
      <vt:lpstr>Results</vt:lpstr>
      <vt:lpstr>Conclusions</vt:lpstr>
      <vt:lpstr>Future work</vt:lpstr>
      <vt:lpstr>Thanks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and objective</dc:title>
  <dc:creator>Rojin</dc:creator>
  <cp:lastModifiedBy>Rojin</cp:lastModifiedBy>
  <cp:revision>186</cp:revision>
  <dcterms:created xsi:type="dcterms:W3CDTF">2014-11-18T00:14:32Z</dcterms:created>
  <dcterms:modified xsi:type="dcterms:W3CDTF">2014-11-24T05:37:57Z</dcterms:modified>
</cp:coreProperties>
</file>