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8" r:id="rId3"/>
    <p:sldId id="269" r:id="rId4"/>
    <p:sldId id="270" r:id="rId5"/>
    <p:sldId id="318" r:id="rId6"/>
    <p:sldId id="319" r:id="rId7"/>
    <p:sldId id="271" r:id="rId8"/>
    <p:sldId id="272" r:id="rId9"/>
    <p:sldId id="273" r:id="rId10"/>
    <p:sldId id="274" r:id="rId11"/>
    <p:sldId id="275" r:id="rId12"/>
    <p:sldId id="276" r:id="rId13"/>
    <p:sldId id="317" r:id="rId14"/>
    <p:sldId id="320" r:id="rId15"/>
    <p:sldId id="278" r:id="rId16"/>
    <p:sldId id="279" r:id="rId17"/>
    <p:sldId id="336" r:id="rId18"/>
    <p:sldId id="337" r:id="rId19"/>
    <p:sldId id="282" r:id="rId20"/>
    <p:sldId id="283" r:id="rId21"/>
    <p:sldId id="284" r:id="rId22"/>
    <p:sldId id="285" r:id="rId23"/>
    <p:sldId id="287" r:id="rId24"/>
    <p:sldId id="288" r:id="rId25"/>
    <p:sldId id="338" r:id="rId26"/>
    <p:sldId id="290" r:id="rId27"/>
    <p:sldId id="339"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27" r:id="rId47"/>
    <p:sldId id="310" r:id="rId48"/>
    <p:sldId id="312" r:id="rId49"/>
    <p:sldId id="324" r:id="rId50"/>
    <p:sldId id="325" r:id="rId51"/>
    <p:sldId id="329" r:id="rId52"/>
    <p:sldId id="330" r:id="rId53"/>
    <p:sldId id="331" r:id="rId54"/>
    <p:sldId id="333" r:id="rId55"/>
    <p:sldId id="313" r:id="rId56"/>
    <p:sldId id="332" r:id="rId57"/>
    <p:sldId id="334" r:id="rId58"/>
    <p:sldId id="314" r:id="rId59"/>
    <p:sldId id="315" r:id="rId60"/>
    <p:sldId id="33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8" autoAdjust="0"/>
  </p:normalViewPr>
  <p:slideViewPr>
    <p:cSldViewPr>
      <p:cViewPr varScale="1">
        <p:scale>
          <a:sx n="87" d="100"/>
          <a:sy n="87" d="100"/>
        </p:scale>
        <p:origin x="-78" y="-2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0EEDC-4654-4E35-9816-0F387DE0EF18}" type="datetimeFigureOut">
              <a:rPr lang="en-CA" smtClean="0"/>
              <a:t>30/09/2014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64D3C-FE44-4B24-9AA3-D45259716AC4}" type="slidenum">
              <a:rPr lang="en-CA" smtClean="0"/>
              <a:t>‹#›</a:t>
            </a:fld>
            <a:endParaRPr lang="en-CA"/>
          </a:p>
        </p:txBody>
      </p:sp>
    </p:spTree>
    <p:extLst>
      <p:ext uri="{BB962C8B-B14F-4D97-AF65-F5344CB8AC3E}">
        <p14:creationId xmlns:p14="http://schemas.microsoft.com/office/powerpoint/2010/main" val="148255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0AC4248-303A-43B4-B79E-6D8BAB20CA56}" type="slidenum">
              <a:rPr lang="en-US"/>
              <a:pPr/>
              <a:t>2</a:t>
            </a:fld>
            <a:endParaRPr lang="en-US"/>
          </a:p>
        </p:txBody>
      </p:sp>
      <p:sp>
        <p:nvSpPr>
          <p:cNvPr id="552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9EB07BD-1DA0-4EEE-AD61-523A2EB1D3BF}" type="slidenum">
              <a:rPr lang="en-US"/>
              <a:pPr/>
              <a:t>11</a:t>
            </a:fld>
            <a:endParaRPr lang="en-US"/>
          </a:p>
        </p:txBody>
      </p:sp>
      <p:sp>
        <p:nvSpPr>
          <p:cNvPr id="6246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39281EE-2B4C-43A2-9132-9A41E1D8ADF8}" type="slidenum">
              <a:rPr lang="en-US"/>
              <a:pPr/>
              <a:t>12</a:t>
            </a:fld>
            <a:endParaRPr lang="en-US"/>
          </a:p>
        </p:txBody>
      </p:sp>
      <p:sp>
        <p:nvSpPr>
          <p:cNvPr id="634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FC75737-2AF6-41E0-B2E8-51323CABD87A}" type="slidenum">
              <a:rPr lang="en-US"/>
              <a:pPr/>
              <a:t>13</a:t>
            </a:fld>
            <a:endParaRPr lang="en-US"/>
          </a:p>
        </p:txBody>
      </p:sp>
      <p:sp>
        <p:nvSpPr>
          <p:cNvPr id="64513" name="Rectangle 1"/>
          <p:cNvSpPr txBox="1">
            <a:spLocks noGrp="1" noRot="1" noChangeAspect="1" noChangeArrowheads="1"/>
          </p:cNvSpPr>
          <p:nvPr>
            <p:ph type="sldImg"/>
          </p:nvPr>
        </p:nvSpPr>
        <p:spPr bwMode="auto">
          <a:xfrm>
            <a:off x="1144588" y="693738"/>
            <a:ext cx="4567237" cy="34274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6361" y="4342535"/>
            <a:ext cx="5485279"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FC75737-2AF6-41E0-B2E8-51323CABD87A}" type="slidenum">
              <a:rPr lang="en-US"/>
              <a:pPr/>
              <a:t>14</a:t>
            </a:fld>
            <a:endParaRPr lang="en-US"/>
          </a:p>
        </p:txBody>
      </p:sp>
      <p:sp>
        <p:nvSpPr>
          <p:cNvPr id="64513" name="Rectangle 1"/>
          <p:cNvSpPr txBox="1">
            <a:spLocks noGrp="1" noRot="1" noChangeAspect="1" noChangeArrowheads="1"/>
          </p:cNvSpPr>
          <p:nvPr>
            <p:ph type="sldImg"/>
          </p:nvPr>
        </p:nvSpPr>
        <p:spPr bwMode="auto">
          <a:xfrm>
            <a:off x="1144588" y="693738"/>
            <a:ext cx="4567237" cy="34274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6361" y="4342535"/>
            <a:ext cx="5485279"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1771258-8D15-4B91-9FC6-9AE60D8BB2B0}" type="slidenum">
              <a:rPr lang="en-US"/>
              <a:pPr/>
              <a:t>15</a:t>
            </a:fld>
            <a:endParaRPr lang="en-US"/>
          </a:p>
        </p:txBody>
      </p:sp>
      <p:sp>
        <p:nvSpPr>
          <p:cNvPr id="6553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D534FE7-AEB1-4D9D-97DA-F4BE91E76514}" type="slidenum">
              <a:rPr lang="en-US"/>
              <a:pPr/>
              <a:t>16</a:t>
            </a:fld>
            <a:endParaRPr lang="en-US"/>
          </a:p>
        </p:txBody>
      </p:sp>
      <p:sp>
        <p:nvSpPr>
          <p:cNvPr id="6656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D534FE7-AEB1-4D9D-97DA-F4BE91E76514}" type="slidenum">
              <a:rPr lang="en-US"/>
              <a:pPr/>
              <a:t>17</a:t>
            </a:fld>
            <a:endParaRPr lang="en-US"/>
          </a:p>
        </p:txBody>
      </p:sp>
      <p:sp>
        <p:nvSpPr>
          <p:cNvPr id="6656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D534FE7-AEB1-4D9D-97DA-F4BE91E76514}" type="slidenum">
              <a:rPr lang="en-US"/>
              <a:pPr/>
              <a:t>18</a:t>
            </a:fld>
            <a:endParaRPr lang="en-US"/>
          </a:p>
        </p:txBody>
      </p:sp>
      <p:sp>
        <p:nvSpPr>
          <p:cNvPr id="6656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C14E305-1DB5-48E1-A813-1150E1DBB914}" type="slidenum">
              <a:rPr lang="en-US"/>
              <a:pPr/>
              <a:t>19</a:t>
            </a:fld>
            <a:endParaRPr lang="en-US"/>
          </a:p>
        </p:txBody>
      </p:sp>
      <p:sp>
        <p:nvSpPr>
          <p:cNvPr id="6963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445176B-D4D4-4405-AE65-0DFA9A23EF23}" type="slidenum">
              <a:rPr lang="en-US"/>
              <a:pPr/>
              <a:t>20</a:t>
            </a:fld>
            <a:endParaRPr lang="en-US"/>
          </a:p>
        </p:txBody>
      </p:sp>
      <p:sp>
        <p:nvSpPr>
          <p:cNvPr id="7065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25D2076-3A68-4E03-A59F-0FB16A461BF0}" type="slidenum">
              <a:rPr lang="en-US"/>
              <a:pPr/>
              <a:t>3</a:t>
            </a:fld>
            <a:endParaRPr lang="en-US"/>
          </a:p>
        </p:txBody>
      </p:sp>
      <p:sp>
        <p:nvSpPr>
          <p:cNvPr id="563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3CCFFEE-5665-495C-A181-1A93C4CD7BD8}" type="slidenum">
              <a:rPr lang="en-US"/>
              <a:pPr/>
              <a:t>21</a:t>
            </a:fld>
            <a:endParaRPr lang="en-US"/>
          </a:p>
        </p:txBody>
      </p:sp>
      <p:sp>
        <p:nvSpPr>
          <p:cNvPr id="7168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1DB6CC-B84D-4998-AE36-4F2785EBA06F}" type="slidenum">
              <a:rPr lang="en-US"/>
              <a:pPr/>
              <a:t>22</a:t>
            </a:fld>
            <a:endParaRPr lang="en-US"/>
          </a:p>
        </p:txBody>
      </p:sp>
      <p:sp>
        <p:nvSpPr>
          <p:cNvPr id="7270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941B0FE-C522-4AF4-B838-084A9CE40E4E}" type="slidenum">
              <a:rPr lang="en-US"/>
              <a:pPr/>
              <a:t>23</a:t>
            </a:fld>
            <a:endParaRPr lang="en-US"/>
          </a:p>
        </p:txBody>
      </p:sp>
      <p:sp>
        <p:nvSpPr>
          <p:cNvPr id="7475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D20711D-3E72-437B-817B-383CE42F73E7}" type="slidenum">
              <a:rPr lang="en-US"/>
              <a:pPr/>
              <a:t>24</a:t>
            </a:fld>
            <a:endParaRPr lang="en-US"/>
          </a:p>
        </p:txBody>
      </p:sp>
      <p:sp>
        <p:nvSpPr>
          <p:cNvPr id="757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E8168C3-AB97-4373-9F2E-46150BB11EE9}" type="slidenum">
              <a:rPr lang="en-US"/>
              <a:pPr/>
              <a:t>25</a:t>
            </a:fld>
            <a:endParaRPr lang="en-US"/>
          </a:p>
        </p:txBody>
      </p:sp>
      <p:sp>
        <p:nvSpPr>
          <p:cNvPr id="7884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FE04DA0-BBD2-45BA-B3EC-73C63041F860}" type="slidenum">
              <a:rPr lang="en-US"/>
              <a:pPr/>
              <a:t>26</a:t>
            </a:fld>
            <a:endParaRPr lang="en-US"/>
          </a:p>
        </p:txBody>
      </p:sp>
      <p:sp>
        <p:nvSpPr>
          <p:cNvPr id="7782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E8168C3-AB97-4373-9F2E-46150BB11EE9}" type="slidenum">
              <a:rPr lang="en-US"/>
              <a:pPr/>
              <a:t>27</a:t>
            </a:fld>
            <a:endParaRPr lang="en-US"/>
          </a:p>
        </p:txBody>
      </p:sp>
      <p:sp>
        <p:nvSpPr>
          <p:cNvPr id="7884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BC846F2-280C-498F-84AE-B5155A516B18}" type="slidenum">
              <a:rPr lang="en-US"/>
              <a:pPr/>
              <a:t>28</a:t>
            </a:fld>
            <a:endParaRPr lang="en-US"/>
          </a:p>
        </p:txBody>
      </p:sp>
      <p:sp>
        <p:nvSpPr>
          <p:cNvPr id="7987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226050E-A421-4E23-B80B-842F6A4116E9}" type="slidenum">
              <a:rPr lang="en-US"/>
              <a:pPr/>
              <a:t>29</a:t>
            </a:fld>
            <a:endParaRPr lang="en-US"/>
          </a:p>
        </p:txBody>
      </p:sp>
      <p:sp>
        <p:nvSpPr>
          <p:cNvPr id="808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F839479-9991-425D-B7D6-BD70B64BC5D9}" type="slidenum">
              <a:rPr lang="en-US"/>
              <a:pPr/>
              <a:t>30</a:t>
            </a:fld>
            <a:endParaRPr lang="en-US"/>
          </a:p>
        </p:txBody>
      </p:sp>
      <p:sp>
        <p:nvSpPr>
          <p:cNvPr id="819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6EAA5CC-CF8D-4C62-B406-669AC5E10303}" type="slidenum">
              <a:rPr lang="en-US"/>
              <a:pPr/>
              <a:t>4</a:t>
            </a:fld>
            <a:endParaRPr lang="en-US"/>
          </a:p>
        </p:txBody>
      </p:sp>
      <p:sp>
        <p:nvSpPr>
          <p:cNvPr id="573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9B67139-FA7B-4729-B5B3-626FF1880B67}" type="slidenum">
              <a:rPr lang="en-US"/>
              <a:pPr/>
              <a:t>31</a:t>
            </a:fld>
            <a:endParaRPr lang="en-US"/>
          </a:p>
        </p:txBody>
      </p:sp>
      <p:sp>
        <p:nvSpPr>
          <p:cNvPr id="829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053D65F-94F8-4090-83D2-5BCBFD94010D}" type="slidenum">
              <a:rPr lang="en-US"/>
              <a:pPr/>
              <a:t>32</a:t>
            </a:fld>
            <a:endParaRPr lang="en-US"/>
          </a:p>
        </p:txBody>
      </p:sp>
      <p:sp>
        <p:nvSpPr>
          <p:cNvPr id="839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26DB441-5796-4DBF-89D5-2B3026C2F3D8}" type="slidenum">
              <a:rPr lang="en-US"/>
              <a:pPr/>
              <a:t>33</a:t>
            </a:fld>
            <a:endParaRPr lang="en-US"/>
          </a:p>
        </p:txBody>
      </p:sp>
      <p:sp>
        <p:nvSpPr>
          <p:cNvPr id="849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6B613FD-D90D-48BA-8FB7-FDC53C1686C9}" type="slidenum">
              <a:rPr lang="en-US"/>
              <a:pPr/>
              <a:t>34</a:t>
            </a:fld>
            <a:endParaRPr lang="en-US"/>
          </a:p>
        </p:txBody>
      </p:sp>
      <p:sp>
        <p:nvSpPr>
          <p:cNvPr id="860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DB3D982-D38C-4E32-AC6A-13B86E3FFB6C}" type="slidenum">
              <a:rPr lang="en-US"/>
              <a:pPr/>
              <a:t>35</a:t>
            </a:fld>
            <a:endParaRPr lang="en-US"/>
          </a:p>
        </p:txBody>
      </p:sp>
      <p:sp>
        <p:nvSpPr>
          <p:cNvPr id="8704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2FF1DDD-BC17-4226-ABAF-90E253A9FC49}" type="slidenum">
              <a:rPr lang="en-US"/>
              <a:pPr/>
              <a:t>36</a:t>
            </a:fld>
            <a:endParaRPr lang="en-US"/>
          </a:p>
        </p:txBody>
      </p:sp>
      <p:sp>
        <p:nvSpPr>
          <p:cNvPr id="8806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75EB930-9C54-4488-9FE7-B7B33F6AB83D}" type="slidenum">
              <a:rPr lang="en-US"/>
              <a:pPr/>
              <a:t>37</a:t>
            </a:fld>
            <a:endParaRPr lang="en-US"/>
          </a:p>
        </p:txBody>
      </p:sp>
      <p:sp>
        <p:nvSpPr>
          <p:cNvPr id="890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7002AED-B747-4129-8FF3-05814C51B80B}" type="slidenum">
              <a:rPr lang="en-US"/>
              <a:pPr/>
              <a:t>38</a:t>
            </a:fld>
            <a:endParaRPr lang="en-US"/>
          </a:p>
        </p:txBody>
      </p:sp>
      <p:sp>
        <p:nvSpPr>
          <p:cNvPr id="9011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30F90F8-CC76-466E-A291-319B84FF36CA}" type="slidenum">
              <a:rPr lang="en-US"/>
              <a:pPr/>
              <a:t>39</a:t>
            </a:fld>
            <a:endParaRPr lang="en-US"/>
          </a:p>
        </p:txBody>
      </p:sp>
      <p:sp>
        <p:nvSpPr>
          <p:cNvPr id="9113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873D1E1-BBE1-4B6E-9471-CF12C0EE43F4}" type="slidenum">
              <a:rPr lang="en-US"/>
              <a:pPr/>
              <a:t>40</a:t>
            </a:fld>
            <a:endParaRPr lang="en-US"/>
          </a:p>
        </p:txBody>
      </p:sp>
      <p:sp>
        <p:nvSpPr>
          <p:cNvPr id="9216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6EAA5CC-CF8D-4C62-B406-669AC5E10303}" type="slidenum">
              <a:rPr lang="en-US"/>
              <a:pPr/>
              <a:t>5</a:t>
            </a:fld>
            <a:endParaRPr lang="en-US"/>
          </a:p>
        </p:txBody>
      </p:sp>
      <p:sp>
        <p:nvSpPr>
          <p:cNvPr id="573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3369C35-7C0E-46BC-80AC-05162934C8B0}" type="slidenum">
              <a:rPr lang="en-US"/>
              <a:pPr/>
              <a:t>41</a:t>
            </a:fld>
            <a:endParaRPr lang="en-US"/>
          </a:p>
        </p:txBody>
      </p:sp>
      <p:sp>
        <p:nvSpPr>
          <p:cNvPr id="9318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856BED3-5F65-48C9-985C-D2411294288F}" type="slidenum">
              <a:rPr lang="en-US"/>
              <a:pPr/>
              <a:t>42</a:t>
            </a:fld>
            <a:endParaRPr lang="en-US"/>
          </a:p>
        </p:txBody>
      </p:sp>
      <p:sp>
        <p:nvSpPr>
          <p:cNvPr id="9420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DD34AE9-C8FB-4E4B-B92D-318CD92CFB59}" type="slidenum">
              <a:rPr lang="en-US"/>
              <a:pPr/>
              <a:t>43</a:t>
            </a:fld>
            <a:endParaRPr lang="en-US"/>
          </a:p>
        </p:txBody>
      </p:sp>
      <p:sp>
        <p:nvSpPr>
          <p:cNvPr id="9523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E27E3D6-BC2F-49BD-AD4C-E4204FEBEA61}" type="slidenum">
              <a:rPr lang="en-US"/>
              <a:pPr/>
              <a:t>44</a:t>
            </a:fld>
            <a:endParaRPr lang="en-US"/>
          </a:p>
        </p:txBody>
      </p:sp>
      <p:sp>
        <p:nvSpPr>
          <p:cNvPr id="9625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E17BEEE-7438-471C-B864-30B6A9EBFA4F}" type="slidenum">
              <a:rPr lang="en-US"/>
              <a:pPr/>
              <a:t>45</a:t>
            </a:fld>
            <a:endParaRPr lang="en-US"/>
          </a:p>
        </p:txBody>
      </p:sp>
      <p:sp>
        <p:nvSpPr>
          <p:cNvPr id="9728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E17BEEE-7438-471C-B864-30B6A9EBFA4F}" type="slidenum">
              <a:rPr lang="en-US"/>
              <a:pPr/>
              <a:t>46</a:t>
            </a:fld>
            <a:endParaRPr lang="en-US"/>
          </a:p>
        </p:txBody>
      </p:sp>
      <p:sp>
        <p:nvSpPr>
          <p:cNvPr id="9728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03CBFF7-7846-4F5F-ABE6-A1C039C5AE97}" type="slidenum">
              <a:rPr lang="en-US"/>
              <a:pPr/>
              <a:t>47</a:t>
            </a:fld>
            <a:endParaRPr lang="en-US"/>
          </a:p>
        </p:txBody>
      </p:sp>
      <p:sp>
        <p:nvSpPr>
          <p:cNvPr id="9830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2A4E23C-B166-4C39-8078-4932070B64D5}" type="slidenum">
              <a:rPr lang="en-US"/>
              <a:pPr/>
              <a:t>48</a:t>
            </a:fld>
            <a:endParaRPr lang="en-US"/>
          </a:p>
        </p:txBody>
      </p:sp>
      <p:sp>
        <p:nvSpPr>
          <p:cNvPr id="10035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2A4E23C-B166-4C39-8078-4932070B64D5}" type="slidenum">
              <a:rPr lang="en-US"/>
              <a:pPr/>
              <a:t>49</a:t>
            </a:fld>
            <a:endParaRPr lang="en-US"/>
          </a:p>
        </p:txBody>
      </p:sp>
      <p:sp>
        <p:nvSpPr>
          <p:cNvPr id="10035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2A4E23C-B166-4C39-8078-4932070B64D5}" type="slidenum">
              <a:rPr lang="en-US"/>
              <a:pPr/>
              <a:t>50</a:t>
            </a:fld>
            <a:endParaRPr lang="en-US"/>
          </a:p>
        </p:txBody>
      </p:sp>
      <p:sp>
        <p:nvSpPr>
          <p:cNvPr id="10035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6EAA5CC-CF8D-4C62-B406-669AC5E10303}" type="slidenum">
              <a:rPr lang="en-US"/>
              <a:pPr/>
              <a:t>6</a:t>
            </a:fld>
            <a:endParaRPr lang="en-US"/>
          </a:p>
        </p:txBody>
      </p:sp>
      <p:sp>
        <p:nvSpPr>
          <p:cNvPr id="573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D47CFD0-D7B3-43F6-928A-FE51B91809CE}" type="slidenum">
              <a:rPr lang="en-US"/>
              <a:pPr/>
              <a:t>51</a:t>
            </a:fld>
            <a:endParaRPr lang="en-US"/>
          </a:p>
        </p:txBody>
      </p:sp>
      <p:sp>
        <p:nvSpPr>
          <p:cNvPr id="1013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D47CFD0-D7B3-43F6-928A-FE51B91809CE}" type="slidenum">
              <a:rPr lang="en-US"/>
              <a:pPr/>
              <a:t>52</a:t>
            </a:fld>
            <a:endParaRPr lang="en-US"/>
          </a:p>
        </p:txBody>
      </p:sp>
      <p:sp>
        <p:nvSpPr>
          <p:cNvPr id="1013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D47CFD0-D7B3-43F6-928A-FE51B91809CE}" type="slidenum">
              <a:rPr lang="en-US"/>
              <a:pPr/>
              <a:t>53</a:t>
            </a:fld>
            <a:endParaRPr lang="en-US"/>
          </a:p>
        </p:txBody>
      </p:sp>
      <p:sp>
        <p:nvSpPr>
          <p:cNvPr id="1013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D47CFD0-D7B3-43F6-928A-FE51B91809CE}" type="slidenum">
              <a:rPr lang="en-US"/>
              <a:pPr/>
              <a:t>54</a:t>
            </a:fld>
            <a:endParaRPr lang="en-US"/>
          </a:p>
        </p:txBody>
      </p:sp>
      <p:sp>
        <p:nvSpPr>
          <p:cNvPr id="1013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D47CFD0-D7B3-43F6-928A-FE51B91809CE}" type="slidenum">
              <a:rPr lang="en-US"/>
              <a:pPr/>
              <a:t>55</a:t>
            </a:fld>
            <a:endParaRPr lang="en-US"/>
          </a:p>
        </p:txBody>
      </p:sp>
      <p:sp>
        <p:nvSpPr>
          <p:cNvPr id="1013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D47CFD0-D7B3-43F6-928A-FE51B91809CE}" type="slidenum">
              <a:rPr lang="en-US"/>
              <a:pPr/>
              <a:t>56</a:t>
            </a:fld>
            <a:endParaRPr lang="en-US"/>
          </a:p>
        </p:txBody>
      </p:sp>
      <p:sp>
        <p:nvSpPr>
          <p:cNvPr id="1013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D47CFD0-D7B3-43F6-928A-FE51B91809CE}" type="slidenum">
              <a:rPr lang="en-US"/>
              <a:pPr/>
              <a:t>57</a:t>
            </a:fld>
            <a:endParaRPr lang="en-US"/>
          </a:p>
        </p:txBody>
      </p:sp>
      <p:sp>
        <p:nvSpPr>
          <p:cNvPr id="1013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B2FB191-6FBD-476C-B0A7-1691D80D61EA}" type="slidenum">
              <a:rPr lang="en-US"/>
              <a:pPr/>
              <a:t>58</a:t>
            </a:fld>
            <a:endParaRPr lang="en-US"/>
          </a:p>
        </p:txBody>
      </p:sp>
      <p:sp>
        <p:nvSpPr>
          <p:cNvPr id="1024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BBABCAE-EE02-49C7-9EB3-811DA9B65DDE}" type="slidenum">
              <a:rPr lang="en-US"/>
              <a:pPr/>
              <a:t>59</a:t>
            </a:fld>
            <a:endParaRPr lang="en-US"/>
          </a:p>
        </p:txBody>
      </p:sp>
      <p:sp>
        <p:nvSpPr>
          <p:cNvPr id="10342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BBABCAE-EE02-49C7-9EB3-811DA9B65DDE}" type="slidenum">
              <a:rPr lang="en-US"/>
              <a:pPr/>
              <a:t>60</a:t>
            </a:fld>
            <a:endParaRPr lang="en-US"/>
          </a:p>
        </p:txBody>
      </p:sp>
      <p:sp>
        <p:nvSpPr>
          <p:cNvPr id="10342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AE278EE-D32C-4DE2-8D01-F49F35196A4B}" type="slidenum">
              <a:rPr lang="en-US"/>
              <a:pPr/>
              <a:t>7</a:t>
            </a:fld>
            <a:endParaRPr lang="en-US"/>
          </a:p>
        </p:txBody>
      </p:sp>
      <p:sp>
        <p:nvSpPr>
          <p:cNvPr id="583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42E23CE-911F-48D6-BC06-E003A810C435}" type="slidenum">
              <a:rPr lang="en-US"/>
              <a:pPr/>
              <a:t>8</a:t>
            </a:fld>
            <a:endParaRPr lang="en-US"/>
          </a:p>
        </p:txBody>
      </p:sp>
      <p:sp>
        <p:nvSpPr>
          <p:cNvPr id="593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E64AFD4-0217-4ECC-9578-1A4D005F56E9}" type="slidenum">
              <a:rPr lang="en-US"/>
              <a:pPr/>
              <a:t>9</a:t>
            </a:fld>
            <a:endParaRPr lang="en-US"/>
          </a:p>
        </p:txBody>
      </p:sp>
      <p:sp>
        <p:nvSpPr>
          <p:cNvPr id="604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17260C1-9B2B-4DB6-8B65-BDBD93631A5D}" type="slidenum">
              <a:rPr lang="en-US"/>
              <a:pPr/>
              <a:t>10</a:t>
            </a:fld>
            <a:endParaRPr lang="en-US"/>
          </a:p>
        </p:txBody>
      </p:sp>
      <p:sp>
        <p:nvSpPr>
          <p:cNvPr id="6144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chemeClr val="accent4">
                <a:lumMod val="40000"/>
                <a:lumOff val="60000"/>
              </a:schemeClr>
            </a:gs>
            <a:gs pos="0">
              <a:schemeClr val="accent4">
                <a:lumMod val="82000"/>
              </a:schemeClr>
            </a:gs>
            <a:gs pos="100000">
              <a:schemeClr val="accent4">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3575"/>
            <a:ext cx="7772400" cy="1470025"/>
          </a:xfrm>
        </p:spPr>
        <p:txBody>
          <a:bodyPr>
            <a:normAutofit/>
          </a:bodyPr>
          <a:lstStyle/>
          <a:p>
            <a:r>
              <a:rPr lang="en-CA" dirty="0" smtClean="0"/>
              <a:t>Reconstructing Speech from Human Auditory Cortex </a:t>
            </a:r>
            <a:endParaRPr lang="en-CA" dirty="0"/>
          </a:p>
        </p:txBody>
      </p:sp>
      <p:sp>
        <p:nvSpPr>
          <p:cNvPr id="3" name="Subtitle 2"/>
          <p:cNvSpPr>
            <a:spLocks noGrp="1"/>
          </p:cNvSpPr>
          <p:nvPr>
            <p:ph type="subTitle" idx="1"/>
          </p:nvPr>
        </p:nvSpPr>
        <p:spPr>
          <a:xfrm>
            <a:off x="1371600" y="4343400"/>
            <a:ext cx="6400800" cy="1752600"/>
          </a:xfrm>
        </p:spPr>
        <p:txBody>
          <a:bodyPr/>
          <a:lstStyle/>
          <a:p>
            <a:r>
              <a:rPr lang="en-CA" dirty="0" smtClean="0">
                <a:solidFill>
                  <a:schemeClr val="tx1"/>
                </a:solidFill>
              </a:rPr>
              <a:t>Alex Francois-</a:t>
            </a:r>
            <a:r>
              <a:rPr lang="en-CA" dirty="0" err="1" smtClean="0">
                <a:solidFill>
                  <a:schemeClr val="tx1"/>
                </a:solidFill>
              </a:rPr>
              <a:t>Nienaber</a:t>
            </a:r>
            <a:endParaRPr lang="en-CA" dirty="0" smtClean="0">
              <a:solidFill>
                <a:schemeClr val="tx1"/>
              </a:solidFill>
            </a:endParaRPr>
          </a:p>
          <a:p>
            <a:r>
              <a:rPr lang="en-CA" sz="2000" dirty="0" smtClean="0">
                <a:solidFill>
                  <a:schemeClr val="tx1"/>
                </a:solidFill>
              </a:rPr>
              <a:t>CSC2518 Fall 2014</a:t>
            </a:r>
          </a:p>
          <a:p>
            <a:endParaRPr lang="en-CA" sz="2000" dirty="0" smtClean="0">
              <a:solidFill>
                <a:schemeClr val="tx1"/>
              </a:solidFill>
            </a:endParaRPr>
          </a:p>
          <a:p>
            <a:r>
              <a:rPr lang="en-CA" sz="2000" dirty="0" smtClean="0">
                <a:solidFill>
                  <a:schemeClr val="tx1"/>
                </a:solidFill>
              </a:rPr>
              <a:t>Department of Computer Science, University of Toronto</a:t>
            </a:r>
            <a:endParaRPr lang="en-CA" sz="2000" dirty="0">
              <a:solidFill>
                <a:schemeClr val="tx1"/>
              </a:solidFill>
            </a:endParaRPr>
          </a:p>
        </p:txBody>
      </p:sp>
      <p:sp>
        <p:nvSpPr>
          <p:cNvPr id="85" name="Rectangle 8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Rectangle 9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Rectangle 9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97" name="Straight Connector 9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36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err="1"/>
              <a:t>Electrocorticography</a:t>
            </a:r>
            <a:endParaRPr lang="en-US" sz="4400" dirty="0"/>
          </a:p>
        </p:txBody>
      </p:sp>
      <p:sp>
        <p:nvSpPr>
          <p:cNvPr id="11266" name="Text Box 2"/>
          <p:cNvSpPr txBox="1">
            <a:spLocks noChangeArrowheads="1"/>
          </p:cNvSpPr>
          <p:nvPr/>
        </p:nvSpPr>
        <p:spPr bwMode="auto">
          <a:xfrm>
            <a:off x="457200" y="1600201"/>
            <a:ext cx="8229600"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We can record the summed-up synaptic current flowing </a:t>
            </a:r>
            <a:r>
              <a:rPr lang="en-US" sz="3200" dirty="0" err="1">
                <a:latin typeface="Calibri" charset="0"/>
              </a:rPr>
              <a:t>extracellularly</a:t>
            </a:r>
            <a:r>
              <a:rPr lang="en-US" sz="3200" dirty="0">
                <a:latin typeface="Calibri" charset="0"/>
              </a:rPr>
              <a:t> - the surface </a:t>
            </a:r>
            <a:r>
              <a:rPr lang="en-US" sz="3200" b="1" dirty="0">
                <a:latin typeface="Calibri" charset="0"/>
              </a:rPr>
              <a:t>field potentials </a:t>
            </a:r>
            <a:r>
              <a:rPr lang="en-US" sz="3200" dirty="0" smtClean="0">
                <a:latin typeface="Calibri" charset="0"/>
              </a:rPr>
              <a:t>- </a:t>
            </a:r>
            <a:r>
              <a:rPr lang="en-US" sz="3200" dirty="0">
                <a:latin typeface="Calibri" charset="0"/>
              </a:rPr>
              <a:t>by embedding very small </a:t>
            </a:r>
            <a:r>
              <a:rPr lang="en-US" sz="3200" dirty="0" smtClean="0">
                <a:latin typeface="Calibri" charset="0"/>
              </a:rPr>
              <a:t>electrodes </a:t>
            </a:r>
            <a:r>
              <a:rPr lang="en-US" sz="3200" dirty="0">
                <a:latin typeface="Calibri" charset="0"/>
              </a:rPr>
              <a:t>directly into nerve </a:t>
            </a:r>
            <a:r>
              <a:rPr lang="en-US" sz="3200" dirty="0" smtClean="0">
                <a:latin typeface="Calibri" charset="0"/>
              </a:rPr>
              <a:t>tissue.</a:t>
            </a:r>
            <a:endParaRPr lang="en-US" sz="3200" dirty="0">
              <a:latin typeface="Calibri" charset="0"/>
            </a:endParaRPr>
          </a:p>
          <a:p>
            <a:pPr hangingPunct="1">
              <a:lnSpc>
                <a:spcPct val="100000"/>
              </a:lnSpc>
              <a:spcBef>
                <a:spcPts val="650"/>
              </a:spcBef>
              <a:spcAft>
                <a:spcPts val="1425"/>
              </a:spcAft>
              <a:buFont typeface="Arial" charset="0"/>
              <a:buChar char="•"/>
            </a:pPr>
            <a:r>
              <a:rPr lang="en-US" sz="3200" dirty="0">
                <a:latin typeface="Calibri" charset="0"/>
              </a:rPr>
              <a:t>By placing all the electrodes in a grid-like pattern, we can monitor an entire brain area!</a:t>
            </a:r>
          </a:p>
          <a:p>
            <a:pPr hangingPunct="1">
              <a:lnSpc>
                <a:spcPct val="100000"/>
              </a:lnSpc>
              <a:spcBef>
                <a:spcPts val="650"/>
              </a:spcBef>
              <a:spcAft>
                <a:spcPts val="1425"/>
              </a:spcAft>
              <a:buClrTx/>
              <a:buFontTx/>
              <a:buNone/>
            </a:pPr>
            <a:endParaRPr lang="en-US" sz="3200" dirty="0">
              <a:latin typeface="Calibri" charset="0"/>
            </a:endParaRPr>
          </a:p>
        </p:txBody>
      </p:sp>
      <p:sp>
        <p:nvSpPr>
          <p:cNvPr id="14" name="Rectangle 1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8" name="Straight Connector 2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6723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Electrocorticography</a:t>
            </a:r>
          </a:p>
        </p:txBody>
      </p:sp>
      <p:sp>
        <p:nvSpPr>
          <p:cNvPr id="12290" name="Text Box 2"/>
          <p:cNvSpPr txBox="1">
            <a:spLocks noChangeArrowheads="1"/>
          </p:cNvSpPr>
          <p:nvPr/>
        </p:nvSpPr>
        <p:spPr bwMode="auto">
          <a:xfrm>
            <a:off x="457200" y="1600201"/>
            <a:ext cx="82296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The grid density will influence the precision of the </a:t>
            </a:r>
            <a:r>
              <a:rPr lang="en-US" sz="3200" dirty="0" smtClean="0">
                <a:latin typeface="Calibri" charset="0"/>
              </a:rPr>
              <a:t>results. </a:t>
            </a:r>
            <a:endParaRPr lang="en-US" sz="3200" dirty="0">
              <a:latin typeface="Calibri" charset="0"/>
            </a:endParaRPr>
          </a:p>
          <a:p>
            <a:pPr hangingPunct="1">
              <a:lnSpc>
                <a:spcPct val="100000"/>
              </a:lnSpc>
              <a:spcBef>
                <a:spcPts val="650"/>
              </a:spcBef>
              <a:spcAft>
                <a:spcPts val="1425"/>
              </a:spcAft>
              <a:buClrTx/>
              <a:buFontTx/>
              <a:buNone/>
            </a:pPr>
            <a:endParaRPr lang="en-US" sz="3200" dirty="0">
              <a:latin typeface="Calibri"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743200"/>
            <a:ext cx="4438650" cy="318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370263"/>
            <a:ext cx="2032000" cy="193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2293" name="AutoShape 5"/>
          <p:cNvCxnSpPr>
            <a:cxnSpLocks noChangeShapeType="1"/>
          </p:cNvCxnSpPr>
          <p:nvPr/>
        </p:nvCxnSpPr>
        <p:spPr bwMode="auto">
          <a:xfrm flipH="1">
            <a:off x="3429000" y="4337050"/>
            <a:ext cx="838200" cy="3175"/>
          </a:xfrm>
          <a:prstGeom prst="straightConnector1">
            <a:avLst/>
          </a:prstGeom>
          <a:noFill/>
          <a:ln w="381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Rectangle 1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0" name="Straight Connector 29"/>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9549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Electrocorticography</a:t>
            </a:r>
          </a:p>
        </p:txBody>
      </p:sp>
      <p:sp>
        <p:nvSpPr>
          <p:cNvPr id="13314" name="Text Box 2"/>
          <p:cNvSpPr txBox="1">
            <a:spLocks noChangeArrowheads="1"/>
          </p:cNvSpPr>
          <p:nvPr/>
        </p:nvSpPr>
        <p:spPr bwMode="auto">
          <a:xfrm>
            <a:off x="457200" y="1600201"/>
            <a:ext cx="8229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a:latin typeface="Calibri" charset="0"/>
              </a:rPr>
              <a:t>15 patients undergoing neurosurgery for tumors/epilepsy volunteered for this invasive experiment.</a:t>
            </a:r>
          </a:p>
          <a:p>
            <a:pPr hangingPunct="1">
              <a:lnSpc>
                <a:spcPct val="100000"/>
              </a:lnSpc>
              <a:spcBef>
                <a:spcPts val="650"/>
              </a:spcBef>
              <a:spcAft>
                <a:spcPts val="1425"/>
              </a:spcAft>
              <a:buClrTx/>
              <a:buFontTx/>
              <a:buNone/>
            </a:pPr>
            <a:endParaRPr lang="en-US" sz="3200">
              <a:latin typeface="Calibri"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925" y="3292476"/>
            <a:ext cx="3470275" cy="2833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1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9" name="Straight Connector 28"/>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0951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1141413"/>
            <a:ext cx="8229600" cy="206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pPr algn="ctr" hangingPunct="1">
              <a:lnSpc>
                <a:spcPct val="98000"/>
              </a:lnSpc>
              <a:buClrTx/>
              <a:buFontTx/>
              <a:buNone/>
            </a:pPr>
            <a:r>
              <a:rPr lang="en-US" sz="4400" dirty="0">
                <a:latin typeface="Calibri" charset="0"/>
              </a:rPr>
              <a:t>So how do we transform those cortical surface potentials into words?</a:t>
            </a:r>
          </a:p>
        </p:txBody>
      </p:sp>
      <p:sp>
        <p:nvSpPr>
          <p:cNvPr id="11" name="Rectangle 1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7" name="Straight Connector 2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1635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1141413"/>
            <a:ext cx="8229600" cy="206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pPr algn="ctr" hangingPunct="1">
              <a:lnSpc>
                <a:spcPct val="98000"/>
              </a:lnSpc>
              <a:buClrTx/>
              <a:buFontTx/>
              <a:buNone/>
            </a:pPr>
            <a:r>
              <a:rPr lang="en-US" sz="4400" dirty="0">
                <a:latin typeface="Calibri" charset="0"/>
              </a:rPr>
              <a:t>So how do we transform those cortical surface potentials into words?</a:t>
            </a:r>
          </a:p>
        </p:txBody>
      </p:sp>
      <p:sp>
        <p:nvSpPr>
          <p:cNvPr id="3" name="Text Box 2"/>
          <p:cNvSpPr txBox="1">
            <a:spLocks noChangeArrowheads="1"/>
          </p:cNvSpPr>
          <p:nvPr/>
        </p:nvSpPr>
        <p:spPr bwMode="auto">
          <a:xfrm>
            <a:off x="457200" y="3886200"/>
            <a:ext cx="8229600" cy="206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pPr algn="ctr">
              <a:lnSpc>
                <a:spcPct val="98000"/>
              </a:lnSpc>
            </a:pPr>
            <a:r>
              <a:rPr lang="en-US" sz="4400" dirty="0">
                <a:latin typeface="Calibri" charset="0"/>
              </a:rPr>
              <a:t>This will depend on how </a:t>
            </a:r>
            <a:r>
              <a:rPr lang="en-US" sz="4400" dirty="0" smtClean="0">
                <a:latin typeface="Calibri" charset="0"/>
              </a:rPr>
              <a:t>the </a:t>
            </a:r>
            <a:r>
              <a:rPr lang="en-US" sz="4400" b="1" dirty="0" smtClean="0">
                <a:latin typeface="Calibri" charset="0"/>
              </a:rPr>
              <a:t>recorded</a:t>
            </a:r>
            <a:r>
              <a:rPr lang="en-US" sz="4400" dirty="0" smtClean="0">
                <a:latin typeface="Calibri" charset="0"/>
              </a:rPr>
              <a:t> field potentials </a:t>
            </a:r>
            <a:r>
              <a:rPr lang="en-US" sz="4400" b="1" dirty="0">
                <a:latin typeface="Calibri" charset="0"/>
              </a:rPr>
              <a:t>represent</a:t>
            </a:r>
            <a:r>
              <a:rPr lang="en-US" sz="4400" dirty="0">
                <a:latin typeface="Calibri" charset="0"/>
              </a:rPr>
              <a:t> the acoustic information.</a:t>
            </a:r>
          </a:p>
        </p:txBody>
      </p:sp>
      <p:sp>
        <p:nvSpPr>
          <p:cNvPr id="13" name="Rectangle 12"/>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4" name="Straight Connector 33"/>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419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t>Linear Model</a:t>
            </a:r>
          </a:p>
        </p:txBody>
      </p:sp>
      <p:sp>
        <p:nvSpPr>
          <p:cNvPr id="15362" name="Text Box 2"/>
          <p:cNvSpPr txBox="1">
            <a:spLocks noChangeArrowheads="1"/>
          </p:cNvSpPr>
          <p:nvPr/>
        </p:nvSpPr>
        <p:spPr bwMode="auto">
          <a:xfrm>
            <a:off x="457200" y="1509713"/>
            <a:ext cx="82296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An approach so far has been to assume a linear mapping between the </a:t>
            </a:r>
            <a:r>
              <a:rPr lang="en-US" sz="3200" dirty="0" smtClean="0">
                <a:latin typeface="Calibri" charset="0"/>
              </a:rPr>
              <a:t>field potentials </a:t>
            </a:r>
            <a:r>
              <a:rPr lang="en-US" sz="3200" dirty="0">
                <a:latin typeface="Calibri" charset="0"/>
              </a:rPr>
              <a:t>and the stimulus </a:t>
            </a:r>
            <a:r>
              <a:rPr lang="en-US" sz="3200" dirty="0" err="1" smtClean="0">
                <a:latin typeface="Calibri" charset="0"/>
              </a:rPr>
              <a:t>spectogram</a:t>
            </a:r>
            <a:r>
              <a:rPr lang="en-US" sz="3200" dirty="0" smtClean="0">
                <a:latin typeface="Calibri" charset="0"/>
              </a:rPr>
              <a:t>.</a:t>
            </a:r>
            <a:endParaRPr lang="en-US" sz="3200" dirty="0">
              <a:latin typeface="Calibri"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3216275"/>
            <a:ext cx="1724025" cy="140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475" y="3124200"/>
            <a:ext cx="2400300" cy="2124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75" y="3216275"/>
            <a:ext cx="1952625" cy="150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Rectangle 6"/>
          <p:cNvSpPr>
            <a:spLocks noChangeArrowheads="1"/>
          </p:cNvSpPr>
          <p:nvPr/>
        </p:nvSpPr>
        <p:spPr bwMode="auto">
          <a:xfrm>
            <a:off x="1920875" y="5502275"/>
            <a:ext cx="5121275" cy="822325"/>
          </a:xfrm>
          <a:prstGeom prst="rect">
            <a:avLst/>
          </a:prstGeom>
          <a:solidFill>
            <a:srgbClr val="CFE7F5"/>
          </a:solidFill>
          <a:ln w="936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DejaVu Sans" charset="0"/>
                <a:cs typeface="DejaVu Sans" charset="0"/>
              </a:rPr>
              <a:t>Reconstruction Model</a:t>
            </a:r>
          </a:p>
        </p:txBody>
      </p:sp>
      <p:sp>
        <p:nvSpPr>
          <p:cNvPr id="15367" name="Line 7"/>
          <p:cNvSpPr>
            <a:spLocks noChangeShapeType="1"/>
          </p:cNvSpPr>
          <p:nvPr/>
        </p:nvSpPr>
        <p:spPr bwMode="auto">
          <a:xfrm>
            <a:off x="2286000" y="4038600"/>
            <a:ext cx="1006475" cy="15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5368" name="Line 8"/>
          <p:cNvSpPr>
            <a:spLocks noChangeShapeType="1"/>
          </p:cNvSpPr>
          <p:nvPr/>
        </p:nvSpPr>
        <p:spPr bwMode="auto">
          <a:xfrm>
            <a:off x="5691188" y="4038600"/>
            <a:ext cx="800100" cy="15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cxnSp>
        <p:nvCxnSpPr>
          <p:cNvPr id="15369" name="AutoShape 9"/>
          <p:cNvCxnSpPr>
            <a:cxnSpLocks noChangeShapeType="1"/>
            <a:stCxn id="15365" idx="2"/>
            <a:endCxn id="15366" idx="3"/>
          </p:cNvCxnSpPr>
          <p:nvPr/>
        </p:nvCxnSpPr>
        <p:spPr bwMode="auto">
          <a:xfrm flipH="1">
            <a:off x="7042150" y="4721225"/>
            <a:ext cx="427038" cy="1192213"/>
          </a:xfrm>
          <a:prstGeom prst="bentConnector3">
            <a:avLst>
              <a:gd name="adj1" fmla="val 50000"/>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70" name="AutoShape 10"/>
          <p:cNvCxnSpPr>
            <a:cxnSpLocks noChangeShapeType="1"/>
            <a:stCxn id="15366" idx="1"/>
            <a:endCxn id="15363" idx="2"/>
          </p:cNvCxnSpPr>
          <p:nvPr/>
        </p:nvCxnSpPr>
        <p:spPr bwMode="auto">
          <a:xfrm flipH="1" flipV="1">
            <a:off x="1423988" y="4616450"/>
            <a:ext cx="496887" cy="1296988"/>
          </a:xfrm>
          <a:prstGeom prst="bentConnector3">
            <a:avLst>
              <a:gd name="adj1" fmla="val 50000"/>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6" name="Rectangle 3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7" name="Straight Connector 5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9997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16386" name="Text Box 2"/>
          <p:cNvSpPr txBox="1">
            <a:spLocks noChangeArrowheads="1"/>
          </p:cNvSpPr>
          <p:nvPr/>
        </p:nvSpPr>
        <p:spPr bwMode="auto">
          <a:xfrm>
            <a:off x="457200" y="1295400"/>
            <a:ext cx="83058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This approach </a:t>
            </a:r>
            <a:r>
              <a:rPr lang="en-US" sz="3200" dirty="0" smtClean="0">
                <a:latin typeface="Calibri" charset="0"/>
              </a:rPr>
              <a:t>captures some major </a:t>
            </a:r>
            <a:r>
              <a:rPr lang="en-US" sz="3200" dirty="0" err="1" smtClean="0">
                <a:latin typeface="Calibri" charset="0"/>
              </a:rPr>
              <a:t>spectrotemporal</a:t>
            </a:r>
            <a:r>
              <a:rPr lang="en-US" sz="3200" dirty="0" smtClean="0">
                <a:latin typeface="Calibri" charset="0"/>
              </a:rPr>
              <a:t> features:</a:t>
            </a:r>
            <a:endParaRPr lang="en-US" sz="3200" dirty="0">
              <a:latin typeface="Calibri"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2438400"/>
            <a:ext cx="4130675" cy="38792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a:spLocks noChangeArrowheads="1"/>
          </p:cNvSpPr>
          <p:nvPr/>
        </p:nvSpPr>
        <p:spPr bwMode="auto">
          <a:xfrm>
            <a:off x="2193925" y="2514600"/>
            <a:ext cx="309562" cy="38100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2" name="Rectangle 2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3" name="Straight Connector 42"/>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2785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16386" name="Text Box 2"/>
          <p:cNvSpPr txBox="1">
            <a:spLocks noChangeArrowheads="1"/>
          </p:cNvSpPr>
          <p:nvPr/>
        </p:nvSpPr>
        <p:spPr bwMode="auto">
          <a:xfrm>
            <a:off x="457200" y="1295400"/>
            <a:ext cx="83058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This approach </a:t>
            </a:r>
            <a:r>
              <a:rPr lang="en-US" sz="3200" dirty="0" smtClean="0">
                <a:latin typeface="Calibri" charset="0"/>
              </a:rPr>
              <a:t>captures some major </a:t>
            </a:r>
            <a:r>
              <a:rPr lang="en-US" sz="3200" dirty="0" err="1" smtClean="0">
                <a:latin typeface="Calibri" charset="0"/>
              </a:rPr>
              <a:t>spectrotemporal</a:t>
            </a:r>
            <a:r>
              <a:rPr lang="en-US" sz="3200" dirty="0" smtClean="0">
                <a:latin typeface="Calibri" charset="0"/>
              </a:rPr>
              <a:t> features:</a:t>
            </a:r>
            <a:endParaRPr lang="en-US" sz="3200" dirty="0">
              <a:latin typeface="Calibri"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2438400"/>
            <a:ext cx="4130675" cy="38792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a:spLocks noChangeArrowheads="1"/>
          </p:cNvSpPr>
          <p:nvPr/>
        </p:nvSpPr>
        <p:spPr bwMode="auto">
          <a:xfrm>
            <a:off x="2193925" y="2438400"/>
            <a:ext cx="309562" cy="38100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2" name="Line 4"/>
          <p:cNvSpPr>
            <a:spLocks noChangeShapeType="1"/>
          </p:cNvSpPr>
          <p:nvPr/>
        </p:nvSpPr>
        <p:spPr bwMode="auto">
          <a:xfrm flipH="1" flipV="1">
            <a:off x="3581400" y="3721553"/>
            <a:ext cx="3278188" cy="8844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3" name="Line 5"/>
          <p:cNvSpPr>
            <a:spLocks noChangeShapeType="1"/>
          </p:cNvSpPr>
          <p:nvPr/>
        </p:nvSpPr>
        <p:spPr bwMode="auto">
          <a:xfrm flipH="1">
            <a:off x="3581400" y="3810000"/>
            <a:ext cx="3278188" cy="1752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4" name="Line 6"/>
          <p:cNvSpPr>
            <a:spLocks noChangeShapeType="1"/>
          </p:cNvSpPr>
          <p:nvPr/>
        </p:nvSpPr>
        <p:spPr bwMode="auto">
          <a:xfrm flipH="1" flipV="1">
            <a:off x="3047999" y="3533435"/>
            <a:ext cx="3903663" cy="9400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5" name="Line 7"/>
          <p:cNvSpPr>
            <a:spLocks noChangeShapeType="1"/>
          </p:cNvSpPr>
          <p:nvPr/>
        </p:nvSpPr>
        <p:spPr bwMode="auto">
          <a:xfrm flipH="1">
            <a:off x="3048000" y="3625851"/>
            <a:ext cx="3903663" cy="16319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6" name="Text Box 8"/>
          <p:cNvSpPr txBox="1">
            <a:spLocks noChangeArrowheads="1"/>
          </p:cNvSpPr>
          <p:nvPr/>
        </p:nvSpPr>
        <p:spPr bwMode="auto">
          <a:xfrm>
            <a:off x="7040563" y="3533435"/>
            <a:ext cx="1920875"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dirty="0"/>
              <a:t>Vowel harmonics</a:t>
            </a:r>
          </a:p>
        </p:txBody>
      </p:sp>
      <p:sp>
        <p:nvSpPr>
          <p:cNvPr id="27" name="Rectangle 26"/>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8" name="Straight Connector 4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578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16386" name="Text Box 2"/>
          <p:cNvSpPr txBox="1">
            <a:spLocks noChangeArrowheads="1"/>
          </p:cNvSpPr>
          <p:nvPr/>
        </p:nvSpPr>
        <p:spPr bwMode="auto">
          <a:xfrm>
            <a:off x="457200" y="1295400"/>
            <a:ext cx="83058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This approach </a:t>
            </a:r>
            <a:r>
              <a:rPr lang="en-US" sz="3200" dirty="0" smtClean="0">
                <a:latin typeface="Calibri" charset="0"/>
              </a:rPr>
              <a:t>captures some major </a:t>
            </a:r>
            <a:r>
              <a:rPr lang="en-US" sz="3200" dirty="0" err="1" smtClean="0">
                <a:latin typeface="Calibri" charset="0"/>
              </a:rPr>
              <a:t>spectrotemporal</a:t>
            </a:r>
            <a:r>
              <a:rPr lang="en-US" sz="3200" dirty="0" smtClean="0">
                <a:latin typeface="Calibri" charset="0"/>
              </a:rPr>
              <a:t> features:</a:t>
            </a:r>
            <a:endParaRPr lang="en-US" sz="3200" dirty="0">
              <a:latin typeface="Calibri"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2438400"/>
            <a:ext cx="4130675" cy="38792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a:spLocks noChangeArrowheads="1"/>
          </p:cNvSpPr>
          <p:nvPr/>
        </p:nvSpPr>
        <p:spPr bwMode="auto">
          <a:xfrm>
            <a:off x="2193925" y="2438400"/>
            <a:ext cx="309562" cy="38100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22" name="Line 4"/>
          <p:cNvSpPr>
            <a:spLocks noChangeShapeType="1"/>
          </p:cNvSpPr>
          <p:nvPr/>
        </p:nvSpPr>
        <p:spPr bwMode="auto">
          <a:xfrm flipH="1" flipV="1">
            <a:off x="3810000" y="3289300"/>
            <a:ext cx="3478213" cy="7350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3" name="Line 5"/>
          <p:cNvSpPr>
            <a:spLocks noChangeShapeType="1"/>
          </p:cNvSpPr>
          <p:nvPr/>
        </p:nvSpPr>
        <p:spPr bwMode="auto">
          <a:xfrm flipH="1">
            <a:off x="3809999" y="4022725"/>
            <a:ext cx="3478213" cy="9302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4" name="Line 6"/>
          <p:cNvSpPr>
            <a:spLocks noChangeShapeType="1"/>
          </p:cNvSpPr>
          <p:nvPr/>
        </p:nvSpPr>
        <p:spPr bwMode="auto">
          <a:xfrm flipH="1" flipV="1">
            <a:off x="5046663" y="3271837"/>
            <a:ext cx="2241550" cy="4794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5" name="Line 7"/>
          <p:cNvSpPr>
            <a:spLocks noChangeShapeType="1"/>
          </p:cNvSpPr>
          <p:nvPr/>
        </p:nvSpPr>
        <p:spPr bwMode="auto">
          <a:xfrm flipH="1">
            <a:off x="5046663" y="3751262"/>
            <a:ext cx="2239962" cy="116601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6" name="Text Box 8"/>
          <p:cNvSpPr txBox="1">
            <a:spLocks noChangeArrowheads="1"/>
          </p:cNvSpPr>
          <p:nvPr/>
        </p:nvSpPr>
        <p:spPr bwMode="auto">
          <a:xfrm>
            <a:off x="7286625" y="3565525"/>
            <a:ext cx="13716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Fricative consonants</a:t>
            </a:r>
          </a:p>
        </p:txBody>
      </p:sp>
      <p:sp>
        <p:nvSpPr>
          <p:cNvPr id="27" name="Rectangle 26"/>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8" name="Straight Connector 4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3291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19458" name="Text Box 2"/>
          <p:cNvSpPr txBox="1">
            <a:spLocks noChangeArrowheads="1"/>
          </p:cNvSpPr>
          <p:nvPr/>
        </p:nvSpPr>
        <p:spPr bwMode="auto">
          <a:xfrm>
            <a:off x="457200" y="1509713"/>
            <a:ext cx="82296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The model revealed that the most informative neuronal populations were confined to </a:t>
            </a:r>
            <a:r>
              <a:rPr lang="en-US" sz="3200" dirty="0" err="1" smtClean="0">
                <a:latin typeface="Calibri" charset="0"/>
              </a:rPr>
              <a:t>pSTG.</a:t>
            </a:r>
            <a:endParaRPr lang="en-US" sz="3200" dirty="0">
              <a:latin typeface="Calibri" charset="0"/>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13" y="3382963"/>
            <a:ext cx="2032000" cy="193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75" y="3932238"/>
            <a:ext cx="2400300" cy="2124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Line 5"/>
          <p:cNvSpPr>
            <a:spLocks noChangeShapeType="1"/>
          </p:cNvSpPr>
          <p:nvPr/>
        </p:nvSpPr>
        <p:spPr bwMode="auto">
          <a:xfrm flipV="1">
            <a:off x="3475038" y="4935538"/>
            <a:ext cx="3565525" cy="381000"/>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9462" name="Line 6"/>
          <p:cNvSpPr>
            <a:spLocks noChangeShapeType="1"/>
          </p:cNvSpPr>
          <p:nvPr/>
        </p:nvSpPr>
        <p:spPr bwMode="auto">
          <a:xfrm flipV="1">
            <a:off x="3200400" y="3838575"/>
            <a:ext cx="3108325" cy="1100138"/>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9463" name="Text Box 7"/>
          <p:cNvSpPr txBox="1">
            <a:spLocks noChangeArrowheads="1"/>
          </p:cNvSpPr>
          <p:nvPr/>
        </p:nvSpPr>
        <p:spPr bwMode="auto">
          <a:xfrm>
            <a:off x="4664075" y="5578475"/>
            <a:ext cx="3840163"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The distribution of the electrode weights in the reconstruction model</a:t>
            </a:r>
          </a:p>
        </p:txBody>
      </p:sp>
      <p:sp>
        <p:nvSpPr>
          <p:cNvPr id="25" name="Rectangle 2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7" name="Straight Connector 4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561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30175"/>
            <a:ext cx="8229600" cy="14319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Introduction to Mind Reading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43050"/>
            <a:ext cx="4267200" cy="4400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26"/>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9" name="Straight Connector 38"/>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614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20482" name="Text Box 2"/>
          <p:cNvSpPr txBox="1">
            <a:spLocks noChangeArrowheads="1"/>
          </p:cNvSpPr>
          <p:nvPr/>
        </p:nvSpPr>
        <p:spPr bwMode="auto">
          <a:xfrm>
            <a:off x="457200" y="1509713"/>
            <a:ext cx="82296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The model revealed that the most informative neuronal populations were confined to </a:t>
            </a:r>
            <a:r>
              <a:rPr lang="en-US" sz="3200" dirty="0" err="1" smtClean="0">
                <a:latin typeface="Calibri" charset="0"/>
              </a:rPr>
              <a:t>pSTG.</a:t>
            </a:r>
            <a:endParaRPr lang="en-US" sz="3200" dirty="0">
              <a:latin typeface="Calibri" charset="0"/>
            </a:endParaRPr>
          </a:p>
        </p:txBody>
      </p:sp>
      <p:sp>
        <p:nvSpPr>
          <p:cNvPr id="20483" name="Text Box 3"/>
          <p:cNvSpPr txBox="1">
            <a:spLocks noChangeArrowheads="1"/>
          </p:cNvSpPr>
          <p:nvPr/>
        </p:nvSpPr>
        <p:spPr bwMode="auto">
          <a:xfrm>
            <a:off x="5334000" y="3967162"/>
            <a:ext cx="2133600"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dirty="0"/>
              <a:t>Electrode weights in the linear model, averaged across all 15 participants</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3382963"/>
            <a:ext cx="3652837" cy="2651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5"/>
          <p:cNvSpPr>
            <a:spLocks noChangeArrowheads="1"/>
          </p:cNvSpPr>
          <p:nvPr/>
        </p:nvSpPr>
        <p:spPr bwMode="auto">
          <a:xfrm>
            <a:off x="4699000" y="3382963"/>
            <a:ext cx="406400" cy="106045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31" name="Rectangle 3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4" name="Straight Connector 53"/>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3925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21506" name="Text Box 2"/>
          <p:cNvSpPr txBox="1">
            <a:spLocks noChangeArrowheads="1"/>
          </p:cNvSpPr>
          <p:nvPr/>
        </p:nvSpPr>
        <p:spPr bwMode="auto">
          <a:xfrm>
            <a:off x="457200" y="1509713"/>
            <a:ext cx="83820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The reconstruction model also revealed that the most useful </a:t>
            </a:r>
            <a:r>
              <a:rPr lang="en-US" sz="3200" dirty="0" smtClean="0">
                <a:latin typeface="Calibri" charset="0"/>
              </a:rPr>
              <a:t>field potential </a:t>
            </a:r>
            <a:r>
              <a:rPr lang="en-US" sz="3200" dirty="0">
                <a:latin typeface="Calibri" charset="0"/>
              </a:rPr>
              <a:t>frequencies were those in the high gamma band </a:t>
            </a:r>
            <a:r>
              <a:rPr lang="en-US" sz="3200" dirty="0" smtClean="0">
                <a:latin typeface="Calibri" charset="0"/>
              </a:rPr>
              <a:t>70-170Hz.</a:t>
            </a:r>
            <a:endParaRPr lang="en-US" sz="3200" dirty="0">
              <a:latin typeface="Calibri" charset="0"/>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275" y="3352800"/>
            <a:ext cx="3209925" cy="245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2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5" name="Straight Connector 44"/>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8004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3840163"/>
            <a:ext cx="3209925" cy="245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Line 3"/>
          <p:cNvSpPr>
            <a:spLocks noChangeShapeType="1"/>
          </p:cNvSpPr>
          <p:nvPr/>
        </p:nvSpPr>
        <p:spPr bwMode="auto">
          <a:xfrm>
            <a:off x="2925763" y="1554163"/>
            <a:ext cx="3200400" cy="4022725"/>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2532" name="Line 4"/>
          <p:cNvSpPr>
            <a:spLocks noChangeShapeType="1"/>
          </p:cNvSpPr>
          <p:nvPr/>
        </p:nvSpPr>
        <p:spPr bwMode="auto">
          <a:xfrm flipV="1">
            <a:off x="2925763" y="5749925"/>
            <a:ext cx="3190875" cy="560388"/>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2533" name="Text Box 5"/>
          <p:cNvSpPr txBox="1">
            <a:spLocks noChangeArrowheads="1"/>
          </p:cNvSpPr>
          <p:nvPr/>
        </p:nvSpPr>
        <p:spPr bwMode="auto">
          <a:xfrm>
            <a:off x="1279525" y="1736725"/>
            <a:ext cx="992188" cy="475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Gamma</a:t>
            </a:r>
          </a:p>
          <a:p>
            <a:endParaRPr lang="en-US"/>
          </a:p>
          <a:p>
            <a:endParaRPr lang="en-US"/>
          </a:p>
          <a:p>
            <a:endParaRPr lang="en-US"/>
          </a:p>
          <a:p>
            <a:r>
              <a:rPr lang="en-US"/>
              <a:t>Beta</a:t>
            </a:r>
          </a:p>
          <a:p>
            <a:endParaRPr lang="en-US"/>
          </a:p>
          <a:p>
            <a:endParaRPr lang="en-US"/>
          </a:p>
          <a:p>
            <a:endParaRPr lang="en-US"/>
          </a:p>
          <a:p>
            <a:endParaRPr lang="en-US"/>
          </a:p>
          <a:p>
            <a:r>
              <a:rPr lang="en-US"/>
              <a:t>Alpha</a:t>
            </a:r>
          </a:p>
          <a:p>
            <a:endParaRPr lang="en-US"/>
          </a:p>
          <a:p>
            <a:endParaRPr lang="en-US"/>
          </a:p>
          <a:p>
            <a:r>
              <a:rPr lang="en-US"/>
              <a:t>Theta</a:t>
            </a:r>
          </a:p>
          <a:p>
            <a:endParaRPr lang="en-US"/>
          </a:p>
          <a:p>
            <a:r>
              <a:rPr lang="en-US"/>
              <a:t>Delta</a:t>
            </a:r>
          </a:p>
        </p:txBody>
      </p:sp>
      <p:sp>
        <p:nvSpPr>
          <p:cNvPr id="22534" name="Line 6"/>
          <p:cNvSpPr>
            <a:spLocks noChangeShapeType="1"/>
          </p:cNvSpPr>
          <p:nvPr/>
        </p:nvSpPr>
        <p:spPr bwMode="auto">
          <a:xfrm flipV="1">
            <a:off x="2925763" y="1277938"/>
            <a:ext cx="1587" cy="5032375"/>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2535" name="Text Box 7"/>
          <p:cNvSpPr txBox="1">
            <a:spLocks noChangeArrowheads="1"/>
          </p:cNvSpPr>
          <p:nvPr/>
        </p:nvSpPr>
        <p:spPr bwMode="auto">
          <a:xfrm>
            <a:off x="2286000" y="1189038"/>
            <a:ext cx="460375"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Hz</a:t>
            </a:r>
          </a:p>
        </p:txBody>
      </p:sp>
      <p:sp>
        <p:nvSpPr>
          <p:cNvPr id="22536" name="Text Box 8"/>
          <p:cNvSpPr txBox="1">
            <a:spLocks noChangeArrowheads="1"/>
          </p:cNvSpPr>
          <p:nvPr/>
        </p:nvSpPr>
        <p:spPr bwMode="auto">
          <a:xfrm>
            <a:off x="2374900" y="6024563"/>
            <a:ext cx="498475"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0.1</a:t>
            </a:r>
          </a:p>
        </p:txBody>
      </p:sp>
      <p:sp>
        <p:nvSpPr>
          <p:cNvPr id="22537" name="Text Box 9"/>
          <p:cNvSpPr txBox="1">
            <a:spLocks noChangeArrowheads="1"/>
          </p:cNvSpPr>
          <p:nvPr/>
        </p:nvSpPr>
        <p:spPr bwMode="auto">
          <a:xfrm>
            <a:off x="2468563" y="5394325"/>
            <a:ext cx="306387"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4</a:t>
            </a:r>
          </a:p>
        </p:txBody>
      </p:sp>
      <p:sp>
        <p:nvSpPr>
          <p:cNvPr id="22538" name="Text Box 10"/>
          <p:cNvSpPr txBox="1">
            <a:spLocks noChangeArrowheads="1"/>
          </p:cNvSpPr>
          <p:nvPr/>
        </p:nvSpPr>
        <p:spPr bwMode="auto">
          <a:xfrm>
            <a:off x="2468563" y="4846638"/>
            <a:ext cx="306387"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8</a:t>
            </a:r>
          </a:p>
        </p:txBody>
      </p:sp>
      <p:sp>
        <p:nvSpPr>
          <p:cNvPr id="22539" name="Text Box 11"/>
          <p:cNvSpPr txBox="1">
            <a:spLocks noChangeArrowheads="1"/>
          </p:cNvSpPr>
          <p:nvPr/>
        </p:nvSpPr>
        <p:spPr bwMode="auto">
          <a:xfrm>
            <a:off x="2400300" y="3922713"/>
            <a:ext cx="433388"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16</a:t>
            </a:r>
          </a:p>
        </p:txBody>
      </p:sp>
      <p:sp>
        <p:nvSpPr>
          <p:cNvPr id="22540" name="Text Box 12"/>
          <p:cNvSpPr txBox="1">
            <a:spLocks noChangeArrowheads="1"/>
          </p:cNvSpPr>
          <p:nvPr/>
        </p:nvSpPr>
        <p:spPr bwMode="auto">
          <a:xfrm>
            <a:off x="2374900" y="2093913"/>
            <a:ext cx="433388"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32</a:t>
            </a:r>
          </a:p>
        </p:txBody>
      </p:sp>
      <p:sp>
        <p:nvSpPr>
          <p:cNvPr id="22541" name="Line 13"/>
          <p:cNvSpPr>
            <a:spLocks noChangeShapeType="1"/>
          </p:cNvSpPr>
          <p:nvPr/>
        </p:nvSpPr>
        <p:spPr bwMode="auto">
          <a:xfrm flipV="1">
            <a:off x="6126163" y="5576888"/>
            <a:ext cx="0" cy="176212"/>
          </a:xfrm>
          <a:prstGeom prst="line">
            <a:avLst/>
          </a:prstGeom>
          <a:noFill/>
          <a:ln w="18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31" name="Rectangle 3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6" name="Straight Connector 55"/>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8833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24578" name="Text Box 2"/>
          <p:cNvSpPr txBox="1">
            <a:spLocks noChangeArrowheads="1"/>
          </p:cNvSpPr>
          <p:nvPr/>
        </p:nvSpPr>
        <p:spPr bwMode="auto">
          <a:xfrm>
            <a:off x="457200" y="1509713"/>
            <a:ext cx="8229600" cy="428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Is this surprising?</a:t>
            </a:r>
          </a:p>
          <a:p>
            <a:pPr hangingPunct="1">
              <a:lnSpc>
                <a:spcPct val="100000"/>
              </a:lnSpc>
              <a:spcBef>
                <a:spcPts val="650"/>
              </a:spcBef>
              <a:spcAft>
                <a:spcPts val="1425"/>
              </a:spcAft>
              <a:buFont typeface="Arial" charset="0"/>
              <a:buChar char="•"/>
            </a:pPr>
            <a:r>
              <a:rPr lang="en-US" sz="3200" dirty="0">
                <a:latin typeface="Calibri" charset="0"/>
              </a:rPr>
              <a:t>Gamma wave activity has been correlated with feature binding across </a:t>
            </a:r>
            <a:r>
              <a:rPr lang="en-US" sz="3200" dirty="0" smtClean="0">
                <a:latin typeface="Calibri" charset="0"/>
              </a:rPr>
              <a:t>modalities.</a:t>
            </a:r>
            <a:endParaRPr lang="en-US" sz="3200" dirty="0">
              <a:latin typeface="Calibri" charset="0"/>
            </a:endParaRPr>
          </a:p>
          <a:p>
            <a:pPr hangingPunct="1">
              <a:lnSpc>
                <a:spcPct val="100000"/>
              </a:lnSpc>
              <a:spcBef>
                <a:spcPts val="650"/>
              </a:spcBef>
              <a:spcAft>
                <a:spcPts val="1425"/>
              </a:spcAft>
              <a:buFont typeface="Arial" charset="0"/>
              <a:buChar char="•"/>
            </a:pPr>
            <a:r>
              <a:rPr lang="en-US" sz="3200" dirty="0" err="1">
                <a:latin typeface="Calibri" charset="0"/>
              </a:rPr>
              <a:t>pSTG</a:t>
            </a:r>
            <a:r>
              <a:rPr lang="en-US" sz="3200" dirty="0">
                <a:latin typeface="Calibri" charset="0"/>
              </a:rPr>
              <a:t> is just anterior to the </a:t>
            </a:r>
            <a:r>
              <a:rPr lang="en-US" sz="3200" dirty="0" err="1">
                <a:latin typeface="Calibri" charset="0"/>
              </a:rPr>
              <a:t>TemporoParietal</a:t>
            </a:r>
            <a:r>
              <a:rPr lang="en-US" sz="3200" dirty="0">
                <a:latin typeface="Calibri" charset="0"/>
              </a:rPr>
              <a:t> </a:t>
            </a:r>
            <a:r>
              <a:rPr lang="en-US" sz="3200" dirty="0" smtClean="0">
                <a:latin typeface="Calibri" charset="0"/>
              </a:rPr>
              <a:t>Junction, </a:t>
            </a:r>
            <a:r>
              <a:rPr lang="en-US" sz="3200" dirty="0">
                <a:latin typeface="Calibri" charset="0"/>
              </a:rPr>
              <a:t>a critical area of the brain responsible for integrating all modal information (among many other roles</a:t>
            </a:r>
            <a:r>
              <a:rPr lang="en-US" sz="3200" dirty="0" smtClean="0">
                <a:latin typeface="Calibri" charset="0"/>
              </a:rPr>
              <a:t>).</a:t>
            </a:r>
            <a:endParaRPr lang="en-US" sz="3200" dirty="0">
              <a:latin typeface="Calibri" charset="0"/>
            </a:endParaRP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7" name="Straight Connector 4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6077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25602" name="Text Box 2"/>
          <p:cNvSpPr txBox="1">
            <a:spLocks noChangeArrowheads="1"/>
          </p:cNvSpPr>
          <p:nvPr/>
        </p:nvSpPr>
        <p:spPr bwMode="auto">
          <a:xfrm>
            <a:off x="457200" y="1509713"/>
            <a:ext cx="8229600" cy="443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Why does the linear model </a:t>
            </a:r>
            <a:r>
              <a:rPr lang="en-US" sz="3200" dirty="0" smtClean="0">
                <a:latin typeface="Calibri" charset="0"/>
              </a:rPr>
              <a:t>(i.e. assuming a linear mapping between stimulus </a:t>
            </a:r>
            <a:r>
              <a:rPr lang="en-US" sz="3200" dirty="0" err="1" smtClean="0">
                <a:latin typeface="Calibri" charset="0"/>
              </a:rPr>
              <a:t>spectogram</a:t>
            </a:r>
            <a:r>
              <a:rPr lang="en-US" sz="3200" dirty="0" smtClean="0">
                <a:latin typeface="Calibri" charset="0"/>
              </a:rPr>
              <a:t> and neural signals) work at all?</a:t>
            </a:r>
            <a:endParaRPr lang="en-US" sz="3200" dirty="0">
              <a:latin typeface="Calibri" charset="0"/>
            </a:endParaRPr>
          </a:p>
          <a:p>
            <a:pPr hangingPunct="1">
              <a:lnSpc>
                <a:spcPct val="100000"/>
              </a:lnSpc>
              <a:spcBef>
                <a:spcPts val="650"/>
              </a:spcBef>
              <a:spcAft>
                <a:spcPts val="1425"/>
              </a:spcAft>
              <a:buFont typeface="Arial" charset="0"/>
              <a:buChar char="•"/>
            </a:pPr>
            <a:r>
              <a:rPr lang="en-US" sz="3200" dirty="0" smtClean="0">
                <a:latin typeface="Calibri" charset="0"/>
              </a:rPr>
              <a:t>The </a:t>
            </a:r>
            <a:r>
              <a:rPr lang="en-US" sz="3200" dirty="0">
                <a:latin typeface="Calibri" charset="0"/>
              </a:rPr>
              <a:t>high gamma frequencies must encode </a:t>
            </a:r>
            <a:r>
              <a:rPr lang="en-US" sz="3200" dirty="0" smtClean="0">
                <a:latin typeface="Calibri" charset="0"/>
              </a:rPr>
              <a:t>at least some </a:t>
            </a:r>
            <a:r>
              <a:rPr lang="en-US" sz="3200" dirty="0" err="1" smtClean="0">
                <a:latin typeface="Calibri" charset="0"/>
              </a:rPr>
              <a:t>spectrotemporal</a:t>
            </a:r>
            <a:r>
              <a:rPr lang="en-US" sz="3200" dirty="0" smtClean="0">
                <a:latin typeface="Calibri" charset="0"/>
              </a:rPr>
              <a:t> features.</a:t>
            </a:r>
            <a:endParaRPr lang="en-US" sz="3200" dirty="0">
              <a:latin typeface="Calibri" charset="0"/>
            </a:endParaRP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8" name="Straight Connector 4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6554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28674" name="Text Box 2"/>
          <p:cNvSpPr txBox="1">
            <a:spLocks noChangeArrowheads="1"/>
          </p:cNvSpPr>
          <p:nvPr/>
        </p:nvSpPr>
        <p:spPr bwMode="auto">
          <a:xfrm>
            <a:off x="457200" y="1509713"/>
            <a:ext cx="8229600" cy="435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Indeed, what made the mapping possible is that neurons in the </a:t>
            </a:r>
            <a:r>
              <a:rPr lang="en-US" sz="3200" dirty="0" err="1">
                <a:latin typeface="Calibri" charset="0"/>
              </a:rPr>
              <a:t>pSTG</a:t>
            </a:r>
            <a:r>
              <a:rPr lang="en-US" sz="3200" dirty="0">
                <a:latin typeface="Calibri" charset="0"/>
              </a:rPr>
              <a:t> behaved well:</a:t>
            </a:r>
          </a:p>
        </p:txBody>
      </p:sp>
      <p:sp>
        <p:nvSpPr>
          <p:cNvPr id="28675" name="Text Box 3"/>
          <p:cNvSpPr txBox="1">
            <a:spLocks noChangeArrowheads="1"/>
          </p:cNvSpPr>
          <p:nvPr/>
        </p:nvSpPr>
        <p:spPr bwMode="auto">
          <a:xfrm>
            <a:off x="1646238" y="3200400"/>
            <a:ext cx="7223125"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a:spcBef>
                <a:spcPts val="650"/>
              </a:spcBef>
              <a:spcAft>
                <a:spcPts val="1425"/>
              </a:spcAft>
              <a:buFont typeface="Arial" charset="0"/>
              <a:buChar char="•"/>
            </a:pPr>
            <a:r>
              <a:rPr lang="en-US" sz="3200" dirty="0">
                <a:latin typeface="Calibri" charset="0"/>
              </a:rPr>
              <a:t>They </a:t>
            </a:r>
            <a:r>
              <a:rPr lang="en-US" sz="3200" dirty="0">
                <a:latin typeface="Calibri" charset="0"/>
              </a:rPr>
              <a:t>segregated stimulus frequencies: as the acoustic frequencies changed, so did the recorded field potential amplitude of certain neuronal </a:t>
            </a:r>
            <a:r>
              <a:rPr lang="en-US" sz="3200" dirty="0" smtClean="0">
                <a:latin typeface="Calibri" charset="0"/>
              </a:rPr>
              <a:t>populations.</a:t>
            </a:r>
            <a:endParaRPr lang="en-US" sz="3200" dirty="0">
              <a:latin typeface="Calibri" charset="0"/>
            </a:endParaRPr>
          </a:p>
        </p:txBody>
      </p:sp>
      <p:sp>
        <p:nvSpPr>
          <p:cNvPr id="21" name="Rectangle 2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0" name="Straight Connector 49"/>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9069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27650" name="Text Box 2"/>
          <p:cNvSpPr txBox="1">
            <a:spLocks noChangeArrowheads="1"/>
          </p:cNvSpPr>
          <p:nvPr/>
        </p:nvSpPr>
        <p:spPr bwMode="auto">
          <a:xfrm>
            <a:off x="731838" y="1417638"/>
            <a:ext cx="777240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Interestingly, the full range of the acoustic speech spectrum was encoded in a distributed way across </a:t>
            </a:r>
            <a:r>
              <a:rPr lang="en-US" sz="3200" dirty="0" err="1">
                <a:latin typeface="Calibri" charset="0"/>
              </a:rPr>
              <a:t>pSTG.</a:t>
            </a:r>
            <a:endParaRPr lang="en-US" sz="3200" dirty="0">
              <a:latin typeface="Calibri" charset="0"/>
            </a:endParaRPr>
          </a:p>
          <a:p>
            <a:pPr hangingPunct="1">
              <a:lnSpc>
                <a:spcPct val="100000"/>
              </a:lnSpc>
              <a:spcBef>
                <a:spcPts val="650"/>
              </a:spcBef>
              <a:spcAft>
                <a:spcPts val="1425"/>
              </a:spcAft>
              <a:buFont typeface="Arial" charset="0"/>
              <a:buChar char="•"/>
            </a:pPr>
            <a:r>
              <a:rPr lang="en-US" sz="3200" dirty="0">
                <a:latin typeface="Calibri" charset="0"/>
              </a:rPr>
              <a:t>This differs from the neural nets in the primary visual cortex, which are </a:t>
            </a:r>
            <a:r>
              <a:rPr lang="en-US" sz="3200" dirty="0" smtClean="0">
                <a:latin typeface="Calibri" charset="0"/>
              </a:rPr>
              <a:t>organized </a:t>
            </a:r>
            <a:r>
              <a:rPr lang="en-US" sz="3200" dirty="0" err="1">
                <a:latin typeface="Calibri" charset="0"/>
              </a:rPr>
              <a:t>retinotopically</a:t>
            </a:r>
            <a:r>
              <a:rPr lang="en-US" sz="3200" dirty="0">
                <a:latin typeface="Calibri" charset="0"/>
              </a:rPr>
              <a:t>.</a:t>
            </a: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9" name="Straight Connector 48"/>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649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Linear Model</a:t>
            </a:r>
          </a:p>
        </p:txBody>
      </p:sp>
      <p:sp>
        <p:nvSpPr>
          <p:cNvPr id="28674" name="Text Box 2"/>
          <p:cNvSpPr txBox="1">
            <a:spLocks noChangeArrowheads="1"/>
          </p:cNvSpPr>
          <p:nvPr/>
        </p:nvSpPr>
        <p:spPr bwMode="auto">
          <a:xfrm>
            <a:off x="457200" y="1509713"/>
            <a:ext cx="8229600" cy="435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Indeed, what made the mapping possible is that neurons in the </a:t>
            </a:r>
            <a:r>
              <a:rPr lang="en-US" sz="3200" dirty="0" err="1">
                <a:latin typeface="Calibri" charset="0"/>
              </a:rPr>
              <a:t>pSTG</a:t>
            </a:r>
            <a:r>
              <a:rPr lang="en-US" sz="3200" dirty="0">
                <a:latin typeface="Calibri" charset="0"/>
              </a:rPr>
              <a:t> behaved well:</a:t>
            </a:r>
          </a:p>
        </p:txBody>
      </p:sp>
      <p:sp>
        <p:nvSpPr>
          <p:cNvPr id="28675" name="Text Box 3"/>
          <p:cNvSpPr txBox="1">
            <a:spLocks noChangeArrowheads="1"/>
          </p:cNvSpPr>
          <p:nvPr/>
        </p:nvSpPr>
        <p:spPr bwMode="auto">
          <a:xfrm>
            <a:off x="1646238" y="3200400"/>
            <a:ext cx="7223125"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They responded relatively well to fluctuations in the stimulus </a:t>
            </a:r>
            <a:r>
              <a:rPr lang="en-US" sz="3200" dirty="0" err="1">
                <a:latin typeface="Calibri" charset="0"/>
              </a:rPr>
              <a:t>spectogram</a:t>
            </a:r>
            <a:r>
              <a:rPr lang="en-US" sz="3200" dirty="0">
                <a:latin typeface="Calibri" charset="0"/>
              </a:rPr>
              <a:t>. And especially well to slow temporal modulation rates (which correspond to syllable rate for instance</a:t>
            </a:r>
            <a:r>
              <a:rPr lang="en-US" sz="3200" dirty="0" smtClean="0">
                <a:latin typeface="Calibri" charset="0"/>
              </a:rPr>
              <a:t>).</a:t>
            </a:r>
            <a:endParaRPr lang="en-US" sz="3200" dirty="0">
              <a:latin typeface="Calibri" charset="0"/>
            </a:endParaRPr>
          </a:p>
        </p:txBody>
      </p:sp>
      <p:sp>
        <p:nvSpPr>
          <p:cNvPr id="21" name="Rectangle 2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1" name="Straight Connector 50"/>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576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1949450"/>
            <a:ext cx="7848600" cy="2638425"/>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t>But the Linear Model failed to encode fast modulation rates </a:t>
            </a:r>
            <a:r>
              <a:rPr lang="en-US" sz="4400" dirty="0" smtClean="0"/>
              <a:t>(such as syllable onset)...</a:t>
            </a:r>
            <a:endParaRPr lang="en-US" sz="4400" dirty="0"/>
          </a:p>
        </p:txBody>
      </p:sp>
      <p:sp>
        <p:nvSpPr>
          <p:cNvPr id="19" name="Rectangle 1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1" name="Straight Connector 50"/>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69031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30722" name="Text Box 2"/>
          <p:cNvSpPr txBox="1">
            <a:spLocks noChangeArrowheads="1"/>
          </p:cNvSpPr>
          <p:nvPr/>
        </p:nvSpPr>
        <p:spPr bwMode="auto">
          <a:xfrm>
            <a:off x="457200" y="1509713"/>
            <a:ext cx="8229600" cy="359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The linear model was </a:t>
            </a:r>
            <a:r>
              <a:rPr lang="en-US" sz="3200" dirty="0" smtClean="0">
                <a:latin typeface="Calibri" charset="0"/>
              </a:rPr>
              <a:t>‘time-locked’ </a:t>
            </a:r>
            <a:r>
              <a:rPr lang="en-US" sz="3200" dirty="0">
                <a:latin typeface="Calibri" charset="0"/>
              </a:rPr>
              <a:t>to the stimulus </a:t>
            </a:r>
            <a:r>
              <a:rPr lang="en-US" sz="3200" dirty="0" err="1">
                <a:latin typeface="Calibri" charset="0"/>
              </a:rPr>
              <a:t>spectogram</a:t>
            </a:r>
            <a:r>
              <a:rPr lang="en-US" sz="3200" dirty="0">
                <a:latin typeface="Calibri" charset="0"/>
              </a:rPr>
              <a:t>, which did not permit encoding of the full complexity of its (esp. rapid) temporal modulations.</a:t>
            </a:r>
          </a:p>
          <a:p>
            <a:pPr hangingPunct="1">
              <a:lnSpc>
                <a:spcPct val="100000"/>
              </a:lnSpc>
              <a:spcBef>
                <a:spcPts val="650"/>
              </a:spcBef>
              <a:spcAft>
                <a:spcPts val="1425"/>
              </a:spcAft>
              <a:buFont typeface="Arial" charset="0"/>
              <a:buChar char="•"/>
            </a:pPr>
            <a:r>
              <a:rPr lang="en-US" sz="3200" dirty="0">
                <a:latin typeface="Calibri" charset="0"/>
              </a:rPr>
              <a:t>To lift this constraint, we want a model that doesn't treat time so </a:t>
            </a:r>
            <a:r>
              <a:rPr lang="en-US" sz="3200" dirty="0" smtClean="0">
                <a:latin typeface="Calibri" charset="0"/>
              </a:rPr>
              <a:t>‘linearly’.</a:t>
            </a:r>
            <a:endParaRPr lang="en-US" sz="3200" dirty="0">
              <a:latin typeface="Calibri" charset="0"/>
            </a:endParaRP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3" name="Straight Connector 52"/>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4899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130175"/>
            <a:ext cx="8229600" cy="14319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Introduction to Mind Reading</a:t>
            </a:r>
          </a:p>
        </p:txBody>
      </p:sp>
      <p:sp>
        <p:nvSpPr>
          <p:cNvPr id="6146" name="Text Box 2"/>
          <p:cNvSpPr txBox="1">
            <a:spLocks noChangeArrowheads="1"/>
          </p:cNvSpPr>
          <p:nvPr/>
        </p:nvSpPr>
        <p:spPr bwMode="auto">
          <a:xfrm>
            <a:off x="457200" y="1600200"/>
            <a:ext cx="8382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Acoustic </a:t>
            </a:r>
            <a:r>
              <a:rPr lang="en-US" sz="3200" dirty="0" smtClean="0">
                <a:latin typeface="Calibri" charset="0"/>
              </a:rPr>
              <a:t>information from the auditory nerve </a:t>
            </a:r>
            <a:r>
              <a:rPr lang="en-US" sz="3200" dirty="0">
                <a:latin typeface="Calibri" charset="0"/>
              </a:rPr>
              <a:t>is preprocessed </a:t>
            </a:r>
            <a:r>
              <a:rPr lang="en-US" sz="3200" dirty="0" smtClean="0">
                <a:latin typeface="Calibri" charset="0"/>
              </a:rPr>
              <a:t>in </a:t>
            </a:r>
            <a:r>
              <a:rPr lang="en-US" sz="3200" dirty="0">
                <a:latin typeface="Calibri" charset="0"/>
              </a:rPr>
              <a:t>the Primary Auditory </a:t>
            </a:r>
            <a:r>
              <a:rPr lang="en-US" sz="3200" dirty="0" smtClean="0">
                <a:latin typeface="Calibri" charset="0"/>
              </a:rPr>
              <a:t>Cortex.</a:t>
            </a:r>
            <a:endParaRPr lang="en-US" sz="3200" dirty="0">
              <a:latin typeface="Calibri"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4876800" cy="3481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148" name="AutoShape 4"/>
          <p:cNvCxnSpPr>
            <a:cxnSpLocks noChangeShapeType="1"/>
          </p:cNvCxnSpPr>
          <p:nvPr/>
        </p:nvCxnSpPr>
        <p:spPr bwMode="auto">
          <a:xfrm flipV="1">
            <a:off x="2460625" y="4254500"/>
            <a:ext cx="3635375" cy="315914"/>
          </a:xfrm>
          <a:prstGeom prst="straightConnector1">
            <a:avLst/>
          </a:prstGeom>
          <a:noFill/>
          <a:ln w="255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Rectangle 1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7" name="Straight Connector 2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7599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31746" name="Text Box 2"/>
          <p:cNvSpPr txBox="1">
            <a:spLocks noChangeArrowheads="1"/>
          </p:cNvSpPr>
          <p:nvPr/>
        </p:nvSpPr>
        <p:spPr bwMode="auto">
          <a:xfrm>
            <a:off x="457200" y="1509713"/>
            <a:ext cx="8229600" cy="268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a:latin typeface="Calibri" charset="0"/>
              </a:rPr>
              <a:t>Consider visual perception. It is well known that, even in the first stages of preprocessing (rods and cones, thalamic relay), encoded visual stimuli is robust to the point of view.</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3657600"/>
            <a:ext cx="7170738" cy="2359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Rectangle 3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6" name="Straight Connector 65"/>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3617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32770" name="Text Box 2"/>
          <p:cNvSpPr txBox="1">
            <a:spLocks noChangeArrowheads="1"/>
          </p:cNvSpPr>
          <p:nvPr/>
        </p:nvSpPr>
        <p:spPr bwMode="auto">
          <a:xfrm>
            <a:off x="457200" y="1509713"/>
            <a:ext cx="8229600" cy="230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If we can allow the model some (phase) invariance with respect to time, then we might be able to capture those fleeting rapid modulations.</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88" y="3276600"/>
            <a:ext cx="4054475" cy="2741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4"/>
          <p:cNvSpPr txBox="1">
            <a:spLocks noChangeArrowheads="1"/>
          </p:cNvSpPr>
          <p:nvPr/>
        </p:nvSpPr>
        <p:spPr bwMode="auto">
          <a:xfrm>
            <a:off x="1279525" y="4370388"/>
            <a:ext cx="2560638" cy="180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pPr algn="r"/>
            <a:r>
              <a:rPr lang="en-US" dirty="0"/>
              <a:t>We don't want to track time linearly, we want phase-invariance to capture the more subtle features of complex sounds</a:t>
            </a:r>
          </a:p>
        </p:txBody>
      </p:sp>
      <p:sp>
        <p:nvSpPr>
          <p:cNvPr id="22" name="Rectangle 2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7" name="Straight Connector 5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9309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33794" name="Text Box 2"/>
          <p:cNvSpPr txBox="1">
            <a:spLocks noChangeArrowheads="1"/>
          </p:cNvSpPr>
          <p:nvPr/>
        </p:nvSpPr>
        <p:spPr bwMode="auto">
          <a:xfrm>
            <a:off x="457200" y="1509713"/>
            <a:ext cx="8229600" cy="36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Quickly: look over there without moving your head and look back.</a:t>
            </a:r>
          </a:p>
          <a:p>
            <a:pPr hangingPunct="1">
              <a:lnSpc>
                <a:spcPct val="100000"/>
              </a:lnSpc>
              <a:spcBef>
                <a:spcPts val="650"/>
              </a:spcBef>
              <a:spcAft>
                <a:spcPts val="1425"/>
              </a:spcAft>
              <a:buFont typeface="Arial" charset="0"/>
              <a:buChar char="•"/>
            </a:pPr>
            <a:r>
              <a:rPr lang="en-US" sz="3200" dirty="0">
                <a:latin typeface="Calibri" charset="0"/>
              </a:rPr>
              <a:t>Did you notice that some of your neurons did not fire while others did? But seriously, those who didn't fire kept a 'still' model of space (so you could hold your head up for example).</a:t>
            </a: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6" name="Straight Connector 55"/>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3390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34818" name="Text Box 2"/>
          <p:cNvSpPr txBox="1">
            <a:spLocks noChangeArrowheads="1"/>
          </p:cNvSpPr>
          <p:nvPr/>
        </p:nvSpPr>
        <p:spPr bwMode="auto">
          <a:xfrm>
            <a:off x="457200" y="1509713"/>
            <a:ext cx="8229600" cy="313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Why would this intuition about local </a:t>
            </a:r>
            <a:r>
              <a:rPr lang="en-US" sz="3200" i="1" dirty="0">
                <a:latin typeface="Calibri" charset="0"/>
              </a:rPr>
              <a:t>space</a:t>
            </a:r>
            <a:r>
              <a:rPr lang="en-US" sz="3200" dirty="0">
                <a:latin typeface="Calibri" charset="0"/>
              </a:rPr>
              <a:t> invariance and visual stimuli hold for local </a:t>
            </a:r>
            <a:r>
              <a:rPr lang="en-US" sz="3200" i="1" dirty="0">
                <a:latin typeface="Calibri" charset="0"/>
              </a:rPr>
              <a:t>time</a:t>
            </a:r>
            <a:r>
              <a:rPr lang="en-US" sz="3200" dirty="0">
                <a:latin typeface="Calibri" charset="0"/>
              </a:rPr>
              <a:t> invariance and acoustic stimuli?</a:t>
            </a:r>
          </a:p>
          <a:p>
            <a:pPr hangingPunct="1">
              <a:lnSpc>
                <a:spcPct val="100000"/>
              </a:lnSpc>
              <a:spcBef>
                <a:spcPts val="650"/>
              </a:spcBef>
              <a:spcAft>
                <a:spcPts val="1425"/>
              </a:spcAft>
              <a:buFont typeface="Arial" charset="0"/>
              <a:buChar char="•"/>
            </a:pPr>
            <a:r>
              <a:rPr lang="en-US" sz="3200" dirty="0">
                <a:latin typeface="Calibri" charset="0"/>
              </a:rPr>
              <a:t>In other words, why would phase invariance help represent fast modulation rates better?</a:t>
            </a: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6" name="Straight Connector 55"/>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968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35842" name="Text Box 2"/>
          <p:cNvSpPr txBox="1">
            <a:spLocks noChangeArrowheads="1"/>
          </p:cNvSpPr>
          <p:nvPr/>
        </p:nvSpPr>
        <p:spPr bwMode="auto">
          <a:xfrm>
            <a:off x="457200" y="1509713"/>
            <a:ext cx="8229600" cy="3900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It might be that tracking exact syllable onset is not necessary for word segregation (just as not tracking every detail of space would help segregate the motionless background from rapid visual stimuli</a:t>
            </a:r>
            <a:r>
              <a:rPr lang="en-US" sz="3200" dirty="0" smtClean="0">
                <a:latin typeface="Calibri" charset="0"/>
              </a:rPr>
              <a:t>).</a:t>
            </a:r>
            <a:endParaRPr lang="en-US" sz="3200" dirty="0">
              <a:latin typeface="Calibri" charset="0"/>
            </a:endParaRPr>
          </a:p>
          <a:p>
            <a:pPr hangingPunct="1">
              <a:lnSpc>
                <a:spcPct val="100000"/>
              </a:lnSpc>
              <a:spcBef>
                <a:spcPts val="650"/>
              </a:spcBef>
              <a:spcAft>
                <a:spcPts val="1425"/>
              </a:spcAft>
              <a:buFont typeface="Arial" charset="0"/>
              <a:buChar char="•"/>
            </a:pPr>
            <a:r>
              <a:rPr lang="en-US" sz="3200" dirty="0">
                <a:latin typeface="Calibri" charset="0"/>
              </a:rPr>
              <a:t>Recall that </a:t>
            </a:r>
            <a:r>
              <a:rPr lang="en-US" sz="3200" dirty="0" err="1">
                <a:latin typeface="Calibri" charset="0"/>
              </a:rPr>
              <a:t>pSTG</a:t>
            </a:r>
            <a:r>
              <a:rPr lang="en-US" sz="3200" dirty="0">
                <a:latin typeface="Calibri" charset="0"/>
              </a:rPr>
              <a:t> is an intermediate auditory processing </a:t>
            </a:r>
            <a:r>
              <a:rPr lang="en-US" sz="3200" dirty="0" smtClean="0">
                <a:latin typeface="Calibri" charset="0"/>
              </a:rPr>
              <a:t>area.</a:t>
            </a:r>
            <a:endParaRPr lang="en-US" sz="3200" dirty="0">
              <a:latin typeface="Calibri" charset="0"/>
            </a:endParaRP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8" name="Straight Connector 5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3371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t>Energy-based Model</a:t>
            </a:r>
          </a:p>
        </p:txBody>
      </p:sp>
      <p:sp>
        <p:nvSpPr>
          <p:cNvPr id="36866" name="Text Box 2"/>
          <p:cNvSpPr txBox="1">
            <a:spLocks noChangeArrowheads="1"/>
          </p:cNvSpPr>
          <p:nvPr/>
        </p:nvSpPr>
        <p:spPr bwMode="auto">
          <a:xfrm>
            <a:off x="457200" y="1509713"/>
            <a:ext cx="8229600" cy="344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SzPct val="45000"/>
              <a:buFont typeface="Wingdings" charset="2"/>
              <a:buChar char=""/>
            </a:pPr>
            <a:r>
              <a:rPr lang="en-US" sz="3200" dirty="0">
                <a:latin typeface="Calibri" charset="0"/>
              </a:rPr>
              <a:t>So instead of a </a:t>
            </a:r>
            <a:r>
              <a:rPr lang="en-US" sz="3200" dirty="0" err="1">
                <a:latin typeface="Calibri" charset="0"/>
              </a:rPr>
              <a:t>spectrotemporal</a:t>
            </a:r>
            <a:r>
              <a:rPr lang="en-US" sz="3200" dirty="0">
                <a:latin typeface="Calibri" charset="0"/>
              </a:rPr>
              <a:t> stimulus representation at this intermediate stage, it could be that neuronal populations in </a:t>
            </a:r>
            <a:r>
              <a:rPr lang="en-US" sz="3200" dirty="0" err="1" smtClean="0">
                <a:latin typeface="Calibri" charset="0"/>
              </a:rPr>
              <a:t>pSTG</a:t>
            </a:r>
            <a:r>
              <a:rPr lang="en-US" sz="3200" dirty="0" smtClean="0">
                <a:latin typeface="Calibri" charset="0"/>
              </a:rPr>
              <a:t> (via the field potentials they emit) </a:t>
            </a:r>
            <a:r>
              <a:rPr lang="en-US" sz="3200" dirty="0">
                <a:latin typeface="Calibri" charset="0"/>
              </a:rPr>
              <a:t>focus on encoding the '</a:t>
            </a:r>
            <a:r>
              <a:rPr lang="en-US" sz="3200" b="1" dirty="0">
                <a:latin typeface="Calibri" charset="0"/>
              </a:rPr>
              <a:t>energy</a:t>
            </a:r>
            <a:r>
              <a:rPr lang="en-US" sz="3200" dirty="0">
                <a:latin typeface="Calibri" charset="0"/>
              </a:rPr>
              <a:t>' (amplitude) of these (higher-order) modulation-based features.</a:t>
            </a: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8" name="Straight Connector 5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7713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37890" name="Text Box 2"/>
          <p:cNvSpPr txBox="1">
            <a:spLocks noChangeArrowheads="1"/>
          </p:cNvSpPr>
          <p:nvPr/>
        </p:nvSpPr>
        <p:spPr bwMode="auto">
          <a:xfrm>
            <a:off x="457200" y="1509713"/>
            <a:ext cx="5465763" cy="306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Energy-based models have been around for decades, and have been used extensively for modeling nonlinear, abstract aspects of visual perception.</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63" y="1920875"/>
            <a:ext cx="2855912" cy="4297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4"/>
          <p:cNvSpPr txBox="1">
            <a:spLocks noChangeArrowheads="1"/>
          </p:cNvSpPr>
          <p:nvPr/>
        </p:nvSpPr>
        <p:spPr bwMode="auto">
          <a:xfrm>
            <a:off x="3048000" y="5540375"/>
            <a:ext cx="2713038"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pPr algn="r"/>
            <a:r>
              <a:rPr lang="en-US" sz="1400" dirty="0">
                <a:latin typeface="Calibri" charset="0"/>
              </a:rPr>
              <a:t>The </a:t>
            </a:r>
            <a:r>
              <a:rPr lang="en-US" sz="1400" dirty="0" err="1">
                <a:latin typeface="Calibri" charset="0"/>
              </a:rPr>
              <a:t>Adelson</a:t>
            </a:r>
            <a:r>
              <a:rPr lang="en-US" sz="1400" dirty="0">
                <a:latin typeface="Calibri" charset="0"/>
              </a:rPr>
              <a:t>-Bergen energy model (</a:t>
            </a:r>
            <a:r>
              <a:rPr lang="en-US" sz="1400" dirty="0" err="1">
                <a:latin typeface="Calibri" charset="0"/>
              </a:rPr>
              <a:t>Adelson</a:t>
            </a:r>
            <a:r>
              <a:rPr lang="en-US" sz="1400" dirty="0">
                <a:latin typeface="Calibri" charset="0"/>
              </a:rPr>
              <a:t> and Bergen 1985)</a:t>
            </a:r>
          </a:p>
        </p:txBody>
      </p:sp>
      <p:sp>
        <p:nvSpPr>
          <p:cNvPr id="22" name="Rectangle 2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2" name="Straight Connector 61"/>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1667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38914" name="Text Box 2"/>
          <p:cNvSpPr txBox="1">
            <a:spLocks noChangeArrowheads="1"/>
          </p:cNvSpPr>
          <p:nvPr/>
        </p:nvSpPr>
        <p:spPr bwMode="auto">
          <a:xfrm>
            <a:off x="274638" y="1509713"/>
            <a:ext cx="8778875" cy="435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Chi et al. 2005 proposed a model that represents modulations (temporal and spectral) explicitly as multi-resolution features.</a:t>
            </a:r>
          </a:p>
          <a:p>
            <a:pPr hangingPunct="1">
              <a:lnSpc>
                <a:spcPct val="100000"/>
              </a:lnSpc>
              <a:spcBef>
                <a:spcPts val="650"/>
              </a:spcBef>
              <a:spcAft>
                <a:spcPts val="1425"/>
              </a:spcAft>
              <a:buFont typeface="Arial" charset="0"/>
              <a:buChar char="•"/>
            </a:pPr>
            <a:r>
              <a:rPr lang="en-US" sz="3200" dirty="0">
                <a:latin typeface="Calibri" charset="0"/>
              </a:rPr>
              <a:t>Their nonlinear (phase invariant) transformation of the stimulus </a:t>
            </a:r>
            <a:r>
              <a:rPr lang="en-US" sz="3200" dirty="0" err="1">
                <a:latin typeface="Calibri" charset="0"/>
              </a:rPr>
              <a:t>spectogram</a:t>
            </a:r>
            <a:r>
              <a:rPr lang="en-US" sz="3200" dirty="0">
                <a:latin typeface="Calibri" charset="0"/>
              </a:rPr>
              <a:t> involves complex modulation-selective filters that extract the modulation energy concentrated at different rates and </a:t>
            </a:r>
            <a:r>
              <a:rPr lang="en-US" sz="3200" dirty="0" smtClean="0">
                <a:latin typeface="Calibri" charset="0"/>
              </a:rPr>
              <a:t>scales.</a:t>
            </a:r>
            <a:endParaRPr lang="en-US" sz="3200" dirty="0">
              <a:latin typeface="Calibri" charset="0"/>
            </a:endParaRP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0" name="Straight Connector 59"/>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5460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39938" name="Text Box 2"/>
          <p:cNvSpPr txBox="1">
            <a:spLocks noChangeArrowheads="1"/>
          </p:cNvSpPr>
          <p:nvPr/>
        </p:nvSpPr>
        <p:spPr bwMode="auto">
          <a:xfrm>
            <a:off x="457200" y="1509713"/>
            <a:ext cx="8229600"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a:latin typeface="Calibri" charset="0"/>
              </a:rPr>
              <a:t>Feature extraction in the energy-based model:</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849562"/>
            <a:ext cx="2085975" cy="127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Text Box 4"/>
          <p:cNvSpPr txBox="1">
            <a:spLocks noChangeArrowheads="1"/>
          </p:cNvSpPr>
          <p:nvPr/>
        </p:nvSpPr>
        <p:spPr bwMode="auto">
          <a:xfrm>
            <a:off x="836613" y="4452937"/>
            <a:ext cx="2820987"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dirty="0"/>
              <a:t>The input representation is the two-dimensional spectrogram S(</a:t>
            </a:r>
            <a:r>
              <a:rPr lang="en-US" dirty="0" err="1"/>
              <a:t>f,t</a:t>
            </a:r>
            <a:r>
              <a:rPr lang="en-US" dirty="0"/>
              <a:t>) across frequency f and time </a:t>
            </a:r>
            <a:r>
              <a:rPr lang="en-US" dirty="0" smtClean="0"/>
              <a:t>t.</a:t>
            </a:r>
            <a:endParaRPr lang="en-US" dirty="0"/>
          </a:p>
        </p:txBody>
      </p:sp>
      <p:sp>
        <p:nvSpPr>
          <p:cNvPr id="39941" name="Text Box 5"/>
          <p:cNvSpPr txBox="1">
            <a:spLocks noChangeArrowheads="1"/>
          </p:cNvSpPr>
          <p:nvPr/>
        </p:nvSpPr>
        <p:spPr bwMode="auto">
          <a:xfrm>
            <a:off x="5029200" y="4625975"/>
            <a:ext cx="3932238" cy="151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dirty="0"/>
              <a:t>The output is the four-dimensional modulation energy representation M(</a:t>
            </a:r>
            <a:r>
              <a:rPr lang="en-US" dirty="0" err="1"/>
              <a:t>s,r,f,t</a:t>
            </a:r>
            <a:r>
              <a:rPr lang="en-US" dirty="0"/>
              <a:t>) across spectral modulation scale s, temporal modulation rate r, frequency f, and time </a:t>
            </a:r>
            <a:r>
              <a:rPr lang="en-US" dirty="0" smtClean="0"/>
              <a:t>t.</a:t>
            </a:r>
            <a:endParaRPr lang="en-US" dirty="0"/>
          </a:p>
        </p:txBody>
      </p:sp>
      <p:pic>
        <p:nvPicPr>
          <p:cNvPr id="39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2667000"/>
            <a:ext cx="2543175" cy="179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3" name="Rectangle 7"/>
          <p:cNvSpPr>
            <a:spLocks noChangeArrowheads="1"/>
          </p:cNvSpPr>
          <p:nvPr/>
        </p:nvSpPr>
        <p:spPr bwMode="auto">
          <a:xfrm>
            <a:off x="6053138" y="2667000"/>
            <a:ext cx="549275" cy="45720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39944" name="Line 8"/>
          <p:cNvSpPr>
            <a:spLocks noChangeShapeType="1"/>
          </p:cNvSpPr>
          <p:nvPr/>
        </p:nvSpPr>
        <p:spPr bwMode="auto">
          <a:xfrm>
            <a:off x="3475038" y="3489325"/>
            <a:ext cx="2103437" cy="1587"/>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6" name="Rectangle 2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8" name="Straight Connector 6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2977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40962" name="Text Box 2"/>
          <p:cNvSpPr txBox="1">
            <a:spLocks noChangeArrowheads="1"/>
          </p:cNvSpPr>
          <p:nvPr/>
        </p:nvSpPr>
        <p:spPr bwMode="auto">
          <a:xfrm>
            <a:off x="457200" y="1509713"/>
            <a:ext cx="8229600" cy="397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The energy-based model thus achieves invariance to local fluctuations in the </a:t>
            </a:r>
            <a:r>
              <a:rPr lang="en-US" sz="3200" dirty="0" err="1">
                <a:latin typeface="Calibri" charset="0"/>
              </a:rPr>
              <a:t>spectogram</a:t>
            </a:r>
            <a:r>
              <a:rPr lang="en-US" sz="3200" dirty="0">
                <a:latin typeface="Calibri" charset="0"/>
              </a:rPr>
              <a:t>.</a:t>
            </a:r>
          </a:p>
          <a:p>
            <a:pPr hangingPunct="1">
              <a:lnSpc>
                <a:spcPct val="100000"/>
              </a:lnSpc>
              <a:spcBef>
                <a:spcPts val="650"/>
              </a:spcBef>
              <a:spcAft>
                <a:spcPts val="1425"/>
              </a:spcAft>
              <a:buFont typeface="Arial" charset="0"/>
              <a:buChar char="•"/>
            </a:pPr>
            <a:r>
              <a:rPr lang="en-US" sz="3200" dirty="0">
                <a:latin typeface="Calibri" charset="0"/>
              </a:rPr>
              <a:t>This is in par with neural responses in the </a:t>
            </a:r>
            <a:r>
              <a:rPr lang="en-US" sz="3200" dirty="0" err="1">
                <a:latin typeface="Calibri" charset="0"/>
              </a:rPr>
              <a:t>pSTG</a:t>
            </a:r>
            <a:r>
              <a:rPr lang="en-US" sz="3200" dirty="0">
                <a:latin typeface="Calibri" charset="0"/>
              </a:rPr>
              <a:t>: very rapid fluctuations in the stimulus </a:t>
            </a:r>
            <a:r>
              <a:rPr lang="en-US" sz="3200" dirty="0" err="1">
                <a:latin typeface="Calibri" charset="0"/>
              </a:rPr>
              <a:t>spectogram</a:t>
            </a:r>
            <a:r>
              <a:rPr lang="en-US" sz="3200" dirty="0">
                <a:latin typeface="Calibri" charset="0"/>
              </a:rPr>
              <a:t> did not induce the 'big' changes the linear model was expecting.</a:t>
            </a: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2" name="Straight Connector 61"/>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413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130175"/>
            <a:ext cx="8229600" cy="14319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Introduction to Mind Reading</a:t>
            </a:r>
          </a:p>
        </p:txBody>
      </p:sp>
      <p:sp>
        <p:nvSpPr>
          <p:cNvPr id="717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a:spcBef>
                <a:spcPts val="650"/>
              </a:spcBef>
              <a:spcAft>
                <a:spcPts val="1425"/>
              </a:spcAft>
              <a:buFont typeface="Arial" charset="0"/>
              <a:buChar char="•"/>
            </a:pPr>
            <a:r>
              <a:rPr lang="en-US" sz="3200" dirty="0">
                <a:latin typeface="Calibri" charset="0"/>
              </a:rPr>
              <a:t>Extracted features are relayed to </a:t>
            </a:r>
            <a:r>
              <a:rPr lang="en-US" sz="3200" dirty="0" smtClean="0">
                <a:latin typeface="Calibri" charset="0"/>
              </a:rPr>
              <a:t>the posterior </a:t>
            </a:r>
            <a:r>
              <a:rPr lang="en-US" sz="3200" dirty="0">
                <a:latin typeface="Calibri" charset="0"/>
              </a:rPr>
              <a:t>Superior Temporal </a:t>
            </a:r>
            <a:r>
              <a:rPr lang="en-US" sz="3200" dirty="0" err="1">
                <a:latin typeface="Calibri" charset="0"/>
              </a:rPr>
              <a:t>Gyrus</a:t>
            </a:r>
            <a:r>
              <a:rPr lang="en-US" sz="3200" dirty="0">
                <a:latin typeface="Calibri" charset="0"/>
              </a:rPr>
              <a:t> (</a:t>
            </a:r>
            <a:r>
              <a:rPr lang="en-US" sz="3200" dirty="0" err="1">
                <a:latin typeface="Calibri" charset="0"/>
              </a:rPr>
              <a:t>pSTG</a:t>
            </a:r>
            <a:r>
              <a:rPr lang="en-US" sz="3200" dirty="0">
                <a:latin typeface="Calibri" charset="0"/>
              </a:rPr>
              <a: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4876800" cy="3481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172" name="AutoShape 4"/>
          <p:cNvCxnSpPr>
            <a:cxnSpLocks noChangeShapeType="1"/>
          </p:cNvCxnSpPr>
          <p:nvPr/>
        </p:nvCxnSpPr>
        <p:spPr bwMode="auto">
          <a:xfrm flipV="1">
            <a:off x="4191000" y="4191000"/>
            <a:ext cx="2133600" cy="1219200"/>
          </a:xfrm>
          <a:prstGeom prst="straightConnector1">
            <a:avLst/>
          </a:prstGeom>
          <a:noFill/>
          <a:ln w="255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Rectangle 1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7" name="Straight Connector 2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2584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41986" name="Text Box 2"/>
          <p:cNvSpPr txBox="1">
            <a:spLocks noChangeArrowheads="1"/>
          </p:cNvSpPr>
          <p:nvPr/>
        </p:nvSpPr>
        <p:spPr bwMode="auto">
          <a:xfrm>
            <a:off x="457200" y="1509713"/>
            <a:ext cx="8229600" cy="115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Consider the word “WAL-DO” whose </a:t>
            </a:r>
            <a:r>
              <a:rPr lang="en-US" sz="3200" dirty="0" err="1">
                <a:latin typeface="Calibri" charset="0"/>
              </a:rPr>
              <a:t>spectogram</a:t>
            </a:r>
            <a:r>
              <a:rPr lang="en-US" sz="3200" dirty="0">
                <a:latin typeface="Calibri" charset="0"/>
              </a:rPr>
              <a:t> is given below:</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2667000"/>
            <a:ext cx="5846763" cy="2835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Rectangle 4"/>
          <p:cNvSpPr>
            <a:spLocks noChangeArrowheads="1"/>
          </p:cNvSpPr>
          <p:nvPr/>
        </p:nvSpPr>
        <p:spPr bwMode="auto">
          <a:xfrm>
            <a:off x="3200400" y="2667000"/>
            <a:ext cx="3749675" cy="45720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1989" name="Text Box 5"/>
          <p:cNvSpPr txBox="1">
            <a:spLocks noChangeArrowheads="1"/>
          </p:cNvSpPr>
          <p:nvPr/>
        </p:nvSpPr>
        <p:spPr bwMode="auto">
          <a:xfrm>
            <a:off x="2378075" y="5715000"/>
            <a:ext cx="50292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dirty="0"/>
              <a:t>Notice the rapid fluctuation in the </a:t>
            </a:r>
            <a:r>
              <a:rPr lang="en-US" dirty="0" err="1"/>
              <a:t>spectogram</a:t>
            </a:r>
            <a:r>
              <a:rPr lang="en-US" dirty="0"/>
              <a:t> along this axis (300ms into the word </a:t>
            </a:r>
            <a:r>
              <a:rPr lang="en-US" dirty="0" err="1"/>
              <a:t>Wal</a:t>
            </a:r>
            <a:r>
              <a:rPr lang="en-US" dirty="0"/>
              <a:t>-do)</a:t>
            </a:r>
          </a:p>
        </p:txBody>
      </p:sp>
      <p:sp>
        <p:nvSpPr>
          <p:cNvPr id="41990" name="Line 6"/>
          <p:cNvSpPr>
            <a:spLocks noChangeShapeType="1"/>
          </p:cNvSpPr>
          <p:nvPr/>
        </p:nvSpPr>
        <p:spPr bwMode="auto">
          <a:xfrm flipV="1">
            <a:off x="4754564" y="3505200"/>
            <a:ext cx="0" cy="2120900"/>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4" name="Rectangle 2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7" name="Straight Connector 6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2174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43010" name="Text Box 2"/>
          <p:cNvSpPr txBox="1">
            <a:spLocks noChangeArrowheads="1"/>
          </p:cNvSpPr>
          <p:nvPr/>
        </p:nvSpPr>
        <p:spPr bwMode="auto">
          <a:xfrm>
            <a:off x="457200" y="1509713"/>
            <a:ext cx="6583363" cy="153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On the right: </a:t>
            </a:r>
            <a:r>
              <a:rPr lang="en-US" sz="3200" dirty="0">
                <a:latin typeface="Calibri" charset="0"/>
              </a:rPr>
              <a:t>Field Potentials (in the high gamma range) recorded at 4 electrode sites:</a:t>
            </a:r>
          </a:p>
        </p:txBody>
      </p:sp>
      <p:sp>
        <p:nvSpPr>
          <p:cNvPr id="43011" name="Text Box 3"/>
          <p:cNvSpPr txBox="1">
            <a:spLocks noChangeArrowheads="1"/>
          </p:cNvSpPr>
          <p:nvPr/>
        </p:nvSpPr>
        <p:spPr bwMode="auto">
          <a:xfrm>
            <a:off x="549275" y="5211763"/>
            <a:ext cx="64008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dirty="0"/>
              <a:t>None of these rise and fall as quickly as the </a:t>
            </a:r>
            <a:r>
              <a:rPr lang="en-US" dirty="0" err="1"/>
              <a:t>Wal</a:t>
            </a:r>
            <a:r>
              <a:rPr lang="en-US" dirty="0"/>
              <a:t>-do </a:t>
            </a:r>
            <a:r>
              <a:rPr lang="en-US" dirty="0" err="1"/>
              <a:t>spectogram</a:t>
            </a:r>
            <a:r>
              <a:rPr lang="en-US" dirty="0"/>
              <a:t> does at around 300ms (actually no linear combination of them can be used to track this fast change)</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1808163"/>
            <a:ext cx="1504950" cy="441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98813"/>
            <a:ext cx="376237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4" name="Rectangle 6"/>
          <p:cNvSpPr>
            <a:spLocks noChangeArrowheads="1"/>
          </p:cNvSpPr>
          <p:nvPr/>
        </p:nvSpPr>
        <p:spPr bwMode="auto">
          <a:xfrm>
            <a:off x="3500438" y="3810000"/>
            <a:ext cx="1751012" cy="1006475"/>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3015" name="Line 7"/>
          <p:cNvSpPr>
            <a:spLocks noChangeShapeType="1"/>
          </p:cNvSpPr>
          <p:nvPr/>
        </p:nvSpPr>
        <p:spPr bwMode="auto">
          <a:xfrm flipV="1">
            <a:off x="2620963" y="3533775"/>
            <a:ext cx="1587" cy="1649413"/>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3016" name="Line 8"/>
          <p:cNvSpPr>
            <a:spLocks noChangeShapeType="1"/>
          </p:cNvSpPr>
          <p:nvPr/>
        </p:nvSpPr>
        <p:spPr bwMode="auto">
          <a:xfrm flipV="1">
            <a:off x="6400800" y="4386263"/>
            <a:ext cx="1736725" cy="552450"/>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3017" name="Line 9"/>
          <p:cNvSpPr>
            <a:spLocks noChangeShapeType="1"/>
          </p:cNvSpPr>
          <p:nvPr/>
        </p:nvSpPr>
        <p:spPr bwMode="auto">
          <a:xfrm flipV="1">
            <a:off x="6391275" y="3198813"/>
            <a:ext cx="1746250" cy="1739900"/>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3018" name="Line 10"/>
          <p:cNvSpPr>
            <a:spLocks noChangeShapeType="1"/>
          </p:cNvSpPr>
          <p:nvPr/>
        </p:nvSpPr>
        <p:spPr bwMode="auto">
          <a:xfrm flipV="1">
            <a:off x="6391275" y="2284413"/>
            <a:ext cx="1646238" cy="2654300"/>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3019" name="Line 11"/>
          <p:cNvSpPr>
            <a:spLocks noChangeShapeType="1"/>
          </p:cNvSpPr>
          <p:nvPr/>
        </p:nvSpPr>
        <p:spPr bwMode="auto">
          <a:xfrm>
            <a:off x="6391275" y="4937125"/>
            <a:ext cx="1655763" cy="365125"/>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29" name="Rectangle 2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73" name="Straight Connector 72"/>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9583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44034" name="Text Box 2"/>
          <p:cNvSpPr txBox="1">
            <a:spLocks noChangeArrowheads="1"/>
          </p:cNvSpPr>
          <p:nvPr/>
        </p:nvSpPr>
        <p:spPr bwMode="auto">
          <a:xfrm>
            <a:off x="457200" y="1509713"/>
            <a:ext cx="6035675" cy="2697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a:latin typeface="Calibri" charset="0"/>
              </a:rPr>
              <a:t>Superimposed, in red, are the temporal rate energy curves (computed from the new representation of the stimulus, for 2, 4, 8 and 16Hz temporal modulations):</a:t>
            </a:r>
          </a:p>
        </p:txBody>
      </p:sp>
      <p:sp>
        <p:nvSpPr>
          <p:cNvPr id="44035" name="Text Box 3"/>
          <p:cNvSpPr txBox="1">
            <a:spLocks noChangeArrowheads="1"/>
          </p:cNvSpPr>
          <p:nvPr/>
        </p:nvSpPr>
        <p:spPr bwMode="auto">
          <a:xfrm>
            <a:off x="549275" y="5211763"/>
            <a:ext cx="594518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a:t>Notice that for fast temporal fluctuations (&gt;8Hz), the red curves 'behave more informatively' at around 300ms</a:t>
            </a:r>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463" y="1674813"/>
            <a:ext cx="2466975" cy="464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7" name="Line 5"/>
          <p:cNvSpPr>
            <a:spLocks noChangeShapeType="1"/>
          </p:cNvSpPr>
          <p:nvPr/>
        </p:nvSpPr>
        <p:spPr bwMode="auto">
          <a:xfrm>
            <a:off x="5668963" y="5029200"/>
            <a:ext cx="2011362" cy="274638"/>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4038" name="Line 6"/>
          <p:cNvSpPr>
            <a:spLocks noChangeShapeType="1"/>
          </p:cNvSpPr>
          <p:nvPr/>
        </p:nvSpPr>
        <p:spPr bwMode="auto">
          <a:xfrm flipV="1">
            <a:off x="5659438" y="4387850"/>
            <a:ext cx="2112962" cy="633413"/>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6" name="Rectangle 1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2" name="Straight Connector 61"/>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9007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45058" name="Text Box 2"/>
          <p:cNvSpPr txBox="1">
            <a:spLocks noChangeArrowheads="1"/>
          </p:cNvSpPr>
          <p:nvPr/>
        </p:nvSpPr>
        <p:spPr bwMode="auto">
          <a:xfrm>
            <a:off x="457200" y="1509713"/>
            <a:ext cx="8321675" cy="2697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Given the new (4D) representation of the stimulus, the model can now capture these variations in temporal energy (fast vs. slow fluctuations) from the neural field potentials more reliably.</a:t>
            </a:r>
          </a:p>
        </p:txBody>
      </p:sp>
      <p:sp>
        <p:nvSpPr>
          <p:cNvPr id="12" name="Rectangle 1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58" name="Straight Connector 5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6694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46082" name="Text Box 2"/>
          <p:cNvSpPr txBox="1">
            <a:spLocks noChangeArrowheads="1"/>
          </p:cNvSpPr>
          <p:nvPr/>
        </p:nvSpPr>
        <p:spPr bwMode="auto">
          <a:xfrm>
            <a:off x="457200" y="1509713"/>
            <a:ext cx="8229600" cy="165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SzPct val="45000"/>
              <a:buFont typeface="Wingdings" charset="2"/>
              <a:buChar char=""/>
            </a:pPr>
            <a:r>
              <a:rPr lang="en-US" sz="3200" dirty="0">
                <a:latin typeface="Calibri" charset="0"/>
              </a:rPr>
              <a:t>The linear model was too concerned with time, that it wasn't paying attention to time variation</a:t>
            </a:r>
            <a:r>
              <a:rPr lang="en-US" sz="3200" dirty="0" smtClean="0">
                <a:latin typeface="Calibri" charset="0"/>
              </a:rPr>
              <a:t>.</a:t>
            </a:r>
            <a:endParaRPr lang="en-US" sz="3200" dirty="0">
              <a:latin typeface="Calibri" charset="0"/>
            </a:endParaRP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3165475"/>
            <a:ext cx="3171825" cy="1538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4891088"/>
            <a:ext cx="3108325" cy="179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6" name="Line 6"/>
          <p:cNvSpPr>
            <a:spLocks noChangeShapeType="1"/>
          </p:cNvSpPr>
          <p:nvPr/>
        </p:nvSpPr>
        <p:spPr bwMode="auto">
          <a:xfrm>
            <a:off x="4297363" y="3565525"/>
            <a:ext cx="1587" cy="2286000"/>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6087" name="Text Box 7"/>
          <p:cNvSpPr txBox="1">
            <a:spLocks noChangeArrowheads="1"/>
          </p:cNvSpPr>
          <p:nvPr/>
        </p:nvSpPr>
        <p:spPr bwMode="auto">
          <a:xfrm>
            <a:off x="4572000" y="3170238"/>
            <a:ext cx="3108325" cy="94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dirty="0"/>
              <a:t>The linear model cannot segregate time variations at the scale of syllable onset</a:t>
            </a: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4075" y="4114800"/>
            <a:ext cx="2835275" cy="2125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1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7" name="Straight Connector 6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6506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Energy-based Model</a:t>
            </a:r>
          </a:p>
        </p:txBody>
      </p:sp>
      <p:sp>
        <p:nvSpPr>
          <p:cNvPr id="47106" name="Text Box 2"/>
          <p:cNvSpPr txBox="1">
            <a:spLocks noChangeArrowheads="1"/>
          </p:cNvSpPr>
          <p:nvPr/>
        </p:nvSpPr>
        <p:spPr bwMode="auto">
          <a:xfrm>
            <a:off x="457200" y="1509713"/>
            <a:ext cx="8229600" cy="153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SzPct val="45000"/>
              <a:buFont typeface="Wingdings" charset="2"/>
              <a:buChar char=""/>
            </a:pPr>
            <a:r>
              <a:rPr lang="en-US" sz="3200" dirty="0">
                <a:latin typeface="Calibri" charset="0"/>
              </a:rPr>
              <a:t>Thanks to local temporal invariance, the energy-based model can now encode more sophisticated </a:t>
            </a:r>
            <a:r>
              <a:rPr lang="en-US" sz="3200" dirty="0" smtClean="0">
                <a:latin typeface="Calibri" charset="0"/>
              </a:rPr>
              <a:t>features.</a:t>
            </a:r>
            <a:endParaRPr lang="en-US" sz="3200" dirty="0">
              <a:latin typeface="Calibri" charset="0"/>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3165475"/>
            <a:ext cx="3171825" cy="1538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4114800"/>
            <a:ext cx="2835275" cy="2125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Line 5"/>
          <p:cNvSpPr>
            <a:spLocks noChangeShapeType="1"/>
          </p:cNvSpPr>
          <p:nvPr/>
        </p:nvSpPr>
        <p:spPr bwMode="auto">
          <a:xfrm>
            <a:off x="4297363" y="3565525"/>
            <a:ext cx="1587" cy="2286000"/>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47110" name="Text Box 6"/>
          <p:cNvSpPr txBox="1">
            <a:spLocks noChangeArrowheads="1"/>
          </p:cNvSpPr>
          <p:nvPr/>
        </p:nvSpPr>
        <p:spPr bwMode="auto">
          <a:xfrm>
            <a:off x="4572000" y="3124200"/>
            <a:ext cx="29273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r>
              <a:rPr lang="en-US" dirty="0" smtClean="0"/>
              <a:t>The energy-based model can decode field potentials in more detail</a:t>
            </a:r>
            <a:endParaRPr lang="en-US" dirty="0"/>
          </a:p>
        </p:txBody>
      </p:sp>
      <p:pic>
        <p:nvPicPr>
          <p:cNvPr id="471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52988"/>
            <a:ext cx="3178175" cy="16380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2" name="Oval 8"/>
          <p:cNvSpPr>
            <a:spLocks noChangeArrowheads="1"/>
          </p:cNvSpPr>
          <p:nvPr/>
        </p:nvSpPr>
        <p:spPr bwMode="auto">
          <a:xfrm>
            <a:off x="5541963" y="5260976"/>
            <a:ext cx="274637" cy="274637"/>
          </a:xfrm>
          <a:prstGeom prst="ellipse">
            <a:avLst/>
          </a:prstGeom>
          <a:noFill/>
          <a:ln w="3672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8" name="Rectangle 17"/>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6" name="Straight Connector 65"/>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6162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t>Energy-based Model</a:t>
            </a:r>
          </a:p>
        </p:txBody>
      </p:sp>
      <p:sp>
        <p:nvSpPr>
          <p:cNvPr id="47106" name="Text Box 2"/>
          <p:cNvSpPr txBox="1">
            <a:spLocks noChangeArrowheads="1"/>
          </p:cNvSpPr>
          <p:nvPr/>
        </p:nvSpPr>
        <p:spPr bwMode="auto">
          <a:xfrm>
            <a:off x="457200" y="1509713"/>
            <a:ext cx="8229600" cy="237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SzPct val="45000"/>
              <a:buFont typeface="Wingdings" charset="2"/>
              <a:buChar char=""/>
            </a:pPr>
            <a:r>
              <a:rPr lang="en-US" sz="3200" dirty="0" smtClean="0">
                <a:latin typeface="Calibri" charset="0"/>
              </a:rPr>
              <a:t>Plotted below is </a:t>
            </a:r>
            <a:r>
              <a:rPr lang="en-US" sz="3200" dirty="0" smtClean="0">
                <a:latin typeface="Calibri" charset="0"/>
              </a:rPr>
              <a:t>the reconstruction accuracy of </a:t>
            </a:r>
            <a:r>
              <a:rPr lang="en-US" sz="3200" dirty="0" err="1" smtClean="0">
                <a:latin typeface="Calibri" charset="0"/>
              </a:rPr>
              <a:t>spectrotemporal</a:t>
            </a:r>
            <a:r>
              <a:rPr lang="en-US" sz="3200" dirty="0" smtClean="0">
                <a:latin typeface="Calibri" charset="0"/>
              </a:rPr>
              <a:t> features of the </a:t>
            </a:r>
            <a:r>
              <a:rPr lang="en-US" sz="3200" dirty="0" smtClean="0">
                <a:latin typeface="Calibri" charset="0"/>
              </a:rPr>
              <a:t>stimulus.</a:t>
            </a:r>
            <a:endParaRPr lang="en-US" sz="3200" dirty="0" smtClean="0">
              <a:latin typeface="Calibri" charset="0"/>
            </a:endParaRPr>
          </a:p>
          <a:p>
            <a:pPr hangingPunct="1">
              <a:lnSpc>
                <a:spcPct val="100000"/>
              </a:lnSpc>
              <a:spcBef>
                <a:spcPts val="650"/>
              </a:spcBef>
              <a:spcAft>
                <a:spcPts val="1425"/>
              </a:spcAft>
              <a:buSzPct val="45000"/>
              <a:buFont typeface="Wingdings" charset="2"/>
              <a:buChar char=""/>
            </a:pPr>
            <a:r>
              <a:rPr lang="en-US" sz="3200" dirty="0" smtClean="0">
                <a:latin typeface="Calibri" charset="0"/>
              </a:rPr>
              <a:t>Reconstruction of fast temporal energy is much better in the energy-based </a:t>
            </a:r>
            <a:r>
              <a:rPr lang="en-US" sz="3200" dirty="0" smtClean="0">
                <a:latin typeface="Calibri" charset="0"/>
              </a:rPr>
              <a:t>model.</a:t>
            </a:r>
            <a:endParaRPr lang="en-US" sz="3200" dirty="0">
              <a:latin typeface="Calibri"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795" y="3886200"/>
            <a:ext cx="3467100" cy="238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4"/>
          <p:cNvSpPr>
            <a:spLocks noChangeArrowheads="1"/>
          </p:cNvSpPr>
          <p:nvPr/>
        </p:nvSpPr>
        <p:spPr bwMode="auto">
          <a:xfrm>
            <a:off x="2835275" y="4114800"/>
            <a:ext cx="549275" cy="45720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6" name="Rectangle 1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5" name="Straight Connector 64"/>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5158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457200" y="1752600"/>
            <a:ext cx="8229600" cy="1981200"/>
          </a:xfrm>
          <a:ln/>
        </p:spPr>
        <p:txBody>
          <a:bodyPr lIns="0" tIns="11160" rIns="0" bIns="0">
            <a:normAutofit fontScale="90000"/>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t>But is this enough to let us decode words from reconstructed </a:t>
            </a:r>
            <a:r>
              <a:rPr lang="en-US" sz="4400" dirty="0" err="1"/>
              <a:t>spectograms</a:t>
            </a:r>
            <a:r>
              <a:rPr lang="en-US" sz="4400" dirty="0"/>
              <a:t>?</a:t>
            </a:r>
          </a:p>
        </p:txBody>
      </p:sp>
      <p:sp>
        <p:nvSpPr>
          <p:cNvPr id="19" name="Rectangle 1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72"/>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74" name="Straight Connector 73"/>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5781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0178" name="Text Box 2"/>
          <p:cNvSpPr txBox="1">
            <a:spLocks noChangeArrowheads="1"/>
          </p:cNvSpPr>
          <p:nvPr/>
        </p:nvSpPr>
        <p:spPr bwMode="auto">
          <a:xfrm>
            <a:off x="381000" y="1509713"/>
            <a:ext cx="82296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err="1" smtClean="0">
                <a:latin typeface="Calibri" charset="0"/>
              </a:rPr>
              <a:t>Pasley</a:t>
            </a:r>
            <a:r>
              <a:rPr lang="en-US" sz="3200" dirty="0" smtClean="0">
                <a:latin typeface="Calibri" charset="0"/>
              </a:rPr>
              <a:t> et al. tested the energy-based model on a set of 47 words and </a:t>
            </a:r>
            <a:r>
              <a:rPr lang="en-US" sz="3200" dirty="0" err="1" smtClean="0">
                <a:latin typeface="Calibri" charset="0"/>
              </a:rPr>
              <a:t>pseudowords</a:t>
            </a:r>
            <a:r>
              <a:rPr lang="en-US" sz="3200" dirty="0" smtClean="0">
                <a:latin typeface="Calibri" charset="0"/>
              </a:rPr>
              <a:t> (e.g. below</a:t>
            </a:r>
            <a:r>
              <a:rPr lang="en-US" sz="3200" dirty="0" smtClean="0">
                <a:latin typeface="Calibri" charset="0"/>
              </a:rPr>
              <a:t>).</a:t>
            </a:r>
            <a:endParaRPr lang="en-US" sz="3200" dirty="0">
              <a:latin typeface="Calibri" charset="0"/>
            </a:endParaRP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62" y="2743201"/>
            <a:ext cx="3267075" cy="347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6"/>
          <p:cNvSpPr>
            <a:spLocks noChangeArrowheads="1"/>
          </p:cNvSpPr>
          <p:nvPr/>
        </p:nvSpPr>
        <p:spPr bwMode="auto">
          <a:xfrm>
            <a:off x="2862262" y="2743202"/>
            <a:ext cx="795338" cy="685800"/>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7" name="Rectangle 6"/>
          <p:cNvSpPr>
            <a:spLocks noChangeArrowheads="1"/>
          </p:cNvSpPr>
          <p:nvPr/>
        </p:nvSpPr>
        <p:spPr bwMode="auto">
          <a:xfrm>
            <a:off x="5638800" y="2743200"/>
            <a:ext cx="414336" cy="685802"/>
          </a:xfrm>
          <a:prstGeom prst="rect">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6" name="Rectangle 1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71" name="Straight Connector 70"/>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5509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0178" name="Text Box 2"/>
          <p:cNvSpPr txBox="1">
            <a:spLocks noChangeArrowheads="1"/>
          </p:cNvSpPr>
          <p:nvPr/>
        </p:nvSpPr>
        <p:spPr bwMode="auto">
          <a:xfrm>
            <a:off x="381000" y="1509713"/>
            <a:ext cx="8229600" cy="268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They used a generic speech recognition algorithm to convert reconstructed </a:t>
            </a:r>
            <a:r>
              <a:rPr lang="en-US" sz="3200" dirty="0" err="1" smtClean="0">
                <a:latin typeface="Calibri" charset="0"/>
              </a:rPr>
              <a:t>spectograms</a:t>
            </a:r>
            <a:r>
              <a:rPr lang="en-US" sz="3200" dirty="0" smtClean="0">
                <a:latin typeface="Calibri" charset="0"/>
              </a:rPr>
              <a:t> into </a:t>
            </a:r>
            <a:r>
              <a:rPr lang="en-US" sz="3200" dirty="0" smtClean="0">
                <a:latin typeface="Calibri" charset="0"/>
              </a:rPr>
              <a:t>words.</a:t>
            </a:r>
            <a:endParaRPr lang="en-US" sz="3200" dirty="0" smtClean="0">
              <a:latin typeface="Calibri" charset="0"/>
            </a:endParaRPr>
          </a:p>
          <a:p>
            <a:pPr hangingPunct="1">
              <a:lnSpc>
                <a:spcPct val="100000"/>
              </a:lnSpc>
              <a:spcBef>
                <a:spcPts val="650"/>
              </a:spcBef>
              <a:spcAft>
                <a:spcPts val="1425"/>
              </a:spcAft>
              <a:buFont typeface="Arial" charset="0"/>
              <a:buChar char="•"/>
            </a:pPr>
            <a:r>
              <a:rPr lang="en-US" sz="3200" dirty="0" smtClean="0">
                <a:latin typeface="Calibri" charset="0"/>
              </a:rPr>
              <a:t>In general, reconstruction was of poor </a:t>
            </a:r>
            <a:r>
              <a:rPr lang="en-US" sz="3200" dirty="0" smtClean="0">
                <a:latin typeface="Calibri" charset="0"/>
              </a:rPr>
              <a:t>quality.</a:t>
            </a:r>
            <a:endParaRPr lang="en-US" sz="3200" dirty="0">
              <a:latin typeface="Calibri"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17023633"/>
              </p:ext>
            </p:extLst>
          </p:nvPr>
        </p:nvGraphicFramePr>
        <p:xfrm>
          <a:off x="3200400" y="4470400"/>
          <a:ext cx="2449513" cy="647700"/>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4" imgW="2449800" imgH="647640" progId="Package">
                  <p:embed/>
                </p:oleObj>
              </mc:Choice>
              <mc:Fallback>
                <p:oleObj name="Packager Shell Object" showAsIcon="1" r:id="rId4" imgW="2449800" imgH="647640" progId="Package">
                  <p:embed/>
                  <p:pic>
                    <p:nvPicPr>
                      <p:cNvPr id="0" name=""/>
                      <p:cNvPicPr/>
                      <p:nvPr/>
                    </p:nvPicPr>
                    <p:blipFill>
                      <a:blip r:embed="rId5"/>
                      <a:stretch>
                        <a:fillRect/>
                      </a:stretch>
                    </p:blipFill>
                    <p:spPr>
                      <a:xfrm>
                        <a:off x="3200400" y="4470400"/>
                        <a:ext cx="2449513" cy="647700"/>
                      </a:xfrm>
                      <a:prstGeom prst="rect">
                        <a:avLst/>
                      </a:prstGeom>
                    </p:spPr>
                  </p:pic>
                </p:oleObj>
              </mc:Fallback>
            </mc:AlternateContent>
          </a:graphicData>
        </a:graphic>
      </p:graphicFrame>
      <p:sp>
        <p:nvSpPr>
          <p:cNvPr id="13" name="Rectangle 12"/>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8" name="Straight Connector 6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070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130175"/>
            <a:ext cx="8229600" cy="14319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Introduction to Mind Reading</a:t>
            </a:r>
          </a:p>
        </p:txBody>
      </p:sp>
      <p:sp>
        <p:nvSpPr>
          <p:cNvPr id="717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The decoded speech features </a:t>
            </a:r>
            <a:r>
              <a:rPr lang="en-US" sz="3200" dirty="0">
                <a:latin typeface="Calibri" charset="0"/>
              </a:rPr>
              <a:t>are </a:t>
            </a:r>
            <a:r>
              <a:rPr lang="en-US" sz="3200" dirty="0" smtClean="0">
                <a:latin typeface="Calibri" charset="0"/>
              </a:rPr>
              <a:t>then sent to Wernicke’s area for semantic </a:t>
            </a:r>
            <a:r>
              <a:rPr lang="en-US" sz="3200" dirty="0" smtClean="0">
                <a:latin typeface="Calibri" charset="0"/>
              </a:rPr>
              <a:t>processing.</a:t>
            </a:r>
            <a:endParaRPr lang="en-US" sz="3200" dirty="0">
              <a:latin typeface="Calibri"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4876800" cy="3481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172" name="AutoShape 4"/>
          <p:cNvCxnSpPr>
            <a:cxnSpLocks noChangeShapeType="1"/>
          </p:cNvCxnSpPr>
          <p:nvPr/>
        </p:nvCxnSpPr>
        <p:spPr bwMode="auto">
          <a:xfrm flipV="1">
            <a:off x="4191000" y="4191000"/>
            <a:ext cx="2362200" cy="1219200"/>
          </a:xfrm>
          <a:prstGeom prst="straightConnector1">
            <a:avLst/>
          </a:prstGeom>
          <a:noFill/>
          <a:ln w="255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Rectangle 1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8" name="Straight Connector 2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1667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0178" name="Text Box 2"/>
          <p:cNvSpPr txBox="1">
            <a:spLocks noChangeArrowheads="1"/>
          </p:cNvSpPr>
          <p:nvPr/>
        </p:nvSpPr>
        <p:spPr bwMode="auto">
          <a:xfrm>
            <a:off x="381000" y="1509713"/>
            <a:ext cx="82296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But on the 47 word set, they achieved better word recognition than would be expected by just coin </a:t>
            </a:r>
            <a:r>
              <a:rPr lang="en-US" sz="3200" dirty="0" smtClean="0">
                <a:latin typeface="Calibri" charset="0"/>
              </a:rPr>
              <a:t>flipping.</a:t>
            </a:r>
            <a:endParaRPr lang="en-US" sz="3200" dirty="0">
              <a:latin typeface="Calibri"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29000"/>
            <a:ext cx="2438400" cy="232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1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9" name="Straight Connector 68"/>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23764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1202" name="Text Box 2"/>
          <p:cNvSpPr txBox="1">
            <a:spLocks noChangeArrowheads="1"/>
          </p:cNvSpPr>
          <p:nvPr/>
        </p:nvSpPr>
        <p:spPr bwMode="auto">
          <a:xfrm>
            <a:off x="457200" y="1509713"/>
            <a:ext cx="8229600" cy="306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So it seems that we are far from being able to read </a:t>
            </a:r>
            <a:r>
              <a:rPr lang="en-US" sz="3200" dirty="0" smtClean="0">
                <a:latin typeface="Calibri" charset="0"/>
              </a:rPr>
              <a:t>minds.</a:t>
            </a:r>
            <a:endParaRPr lang="en-US" sz="3200" dirty="0" smtClean="0">
              <a:latin typeface="Calibri" charset="0"/>
            </a:endParaRPr>
          </a:p>
          <a:p>
            <a:pPr hangingPunct="1">
              <a:lnSpc>
                <a:spcPct val="100000"/>
              </a:lnSpc>
              <a:spcBef>
                <a:spcPts val="650"/>
              </a:spcBef>
              <a:spcAft>
                <a:spcPts val="1425"/>
              </a:spcAft>
              <a:buFont typeface="Arial" charset="0"/>
              <a:buChar char="•"/>
            </a:pPr>
            <a:r>
              <a:rPr lang="en-US" sz="3200" dirty="0" smtClean="0">
                <a:latin typeface="Calibri" charset="0"/>
              </a:rPr>
              <a:t>What can we do about it?</a:t>
            </a:r>
            <a:endParaRPr lang="en-US" sz="3200" dirty="0">
              <a:latin typeface="Calibri" charset="0"/>
            </a:endParaRPr>
          </a:p>
        </p:txBody>
      </p:sp>
      <p:sp>
        <p:nvSpPr>
          <p:cNvPr id="12" name="Rectangle 1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7" name="Straight Connector 6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192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1202" name="Text Box 2"/>
          <p:cNvSpPr txBox="1">
            <a:spLocks noChangeArrowheads="1"/>
          </p:cNvSpPr>
          <p:nvPr/>
        </p:nvSpPr>
        <p:spPr bwMode="auto">
          <a:xfrm>
            <a:off x="457200" y="1509713"/>
            <a:ext cx="8229600" cy="473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The results coming from </a:t>
            </a:r>
            <a:r>
              <a:rPr lang="en-US" sz="3200" dirty="0" err="1" smtClean="0">
                <a:latin typeface="Calibri" charset="0"/>
              </a:rPr>
              <a:t>Pasley</a:t>
            </a:r>
            <a:r>
              <a:rPr lang="en-US" sz="3200" dirty="0" smtClean="0">
                <a:latin typeface="Calibri" charset="0"/>
              </a:rPr>
              <a:t> et al.’s incredible study of </a:t>
            </a:r>
            <a:r>
              <a:rPr lang="en-US" sz="3200" dirty="0" err="1" smtClean="0">
                <a:latin typeface="Calibri" charset="0"/>
              </a:rPr>
              <a:t>pSTG</a:t>
            </a:r>
            <a:r>
              <a:rPr lang="en-US" sz="3200" dirty="0" smtClean="0">
                <a:latin typeface="Calibri" charset="0"/>
              </a:rPr>
              <a:t> field potential gives us </a:t>
            </a:r>
            <a:r>
              <a:rPr lang="en-US" sz="3200" dirty="0" smtClean="0">
                <a:latin typeface="Calibri" charset="0"/>
              </a:rPr>
              <a:t>hope.</a:t>
            </a:r>
            <a:endParaRPr lang="en-US" sz="3200" dirty="0" smtClean="0">
              <a:latin typeface="Calibri" charset="0"/>
            </a:endParaRPr>
          </a:p>
          <a:p>
            <a:pPr hangingPunct="1">
              <a:lnSpc>
                <a:spcPct val="100000"/>
              </a:lnSpc>
              <a:spcBef>
                <a:spcPts val="650"/>
              </a:spcBef>
              <a:spcAft>
                <a:spcPts val="1425"/>
              </a:spcAft>
              <a:buFont typeface="Arial" charset="0"/>
              <a:buChar char="•"/>
            </a:pPr>
            <a:r>
              <a:rPr lang="en-US" sz="3200" dirty="0" smtClean="0">
                <a:latin typeface="Calibri" charset="0"/>
              </a:rPr>
              <a:t>We know that those field potentials don’t encode </a:t>
            </a:r>
            <a:r>
              <a:rPr lang="en-US" sz="3200" dirty="0" err="1" smtClean="0">
                <a:latin typeface="Calibri" charset="0"/>
              </a:rPr>
              <a:t>spectrotemporal</a:t>
            </a:r>
            <a:r>
              <a:rPr lang="en-US" sz="3200" dirty="0" smtClean="0">
                <a:latin typeface="Calibri" charset="0"/>
              </a:rPr>
              <a:t> features of speech information linearly. </a:t>
            </a:r>
            <a:r>
              <a:rPr lang="en-US" sz="3200" dirty="0" err="1" smtClean="0">
                <a:latin typeface="Calibri" charset="0"/>
              </a:rPr>
              <a:t>Pasley</a:t>
            </a:r>
            <a:r>
              <a:rPr lang="en-US" sz="3200" dirty="0" smtClean="0">
                <a:latin typeface="Calibri" charset="0"/>
              </a:rPr>
              <a:t> and colleagues point out a plausible dual encoding: </a:t>
            </a:r>
            <a:r>
              <a:rPr lang="en-US" sz="3200" dirty="0" err="1" smtClean="0">
                <a:latin typeface="Calibri" charset="0"/>
              </a:rPr>
              <a:t>spectogram</a:t>
            </a:r>
            <a:r>
              <a:rPr lang="en-US" sz="3200" dirty="0" smtClean="0">
                <a:latin typeface="Calibri" charset="0"/>
              </a:rPr>
              <a:t>-based for slow temporal rates, modulation-based for faster </a:t>
            </a:r>
            <a:r>
              <a:rPr lang="en-US" sz="3200" dirty="0" smtClean="0">
                <a:latin typeface="Calibri" charset="0"/>
              </a:rPr>
              <a:t>ones.</a:t>
            </a:r>
            <a:endParaRPr lang="en-US" sz="3200" dirty="0">
              <a:latin typeface="Calibri" charset="0"/>
            </a:endParaRPr>
          </a:p>
        </p:txBody>
      </p:sp>
      <p:sp>
        <p:nvSpPr>
          <p:cNvPr id="12" name="Rectangle 1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830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8" name="Straight Connector 67"/>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9752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1202" name="Text Box 2"/>
          <p:cNvSpPr txBox="1">
            <a:spLocks noChangeArrowheads="1"/>
          </p:cNvSpPr>
          <p:nvPr/>
        </p:nvSpPr>
        <p:spPr bwMode="auto">
          <a:xfrm>
            <a:off x="457200" y="1509713"/>
            <a:ext cx="8382000" cy="313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But how would we measure cortical field potentials </a:t>
            </a:r>
            <a:r>
              <a:rPr lang="en-US" sz="3200" dirty="0" err="1" smtClean="0">
                <a:latin typeface="Calibri" charset="0"/>
              </a:rPr>
              <a:t>extracranially</a:t>
            </a:r>
            <a:r>
              <a:rPr lang="en-US" sz="3200" dirty="0" smtClean="0">
                <a:latin typeface="Calibri" charset="0"/>
              </a:rPr>
              <a:t>?</a:t>
            </a:r>
          </a:p>
          <a:p>
            <a:pPr hangingPunct="1">
              <a:lnSpc>
                <a:spcPct val="100000"/>
              </a:lnSpc>
              <a:spcBef>
                <a:spcPts val="650"/>
              </a:spcBef>
              <a:spcAft>
                <a:spcPts val="1425"/>
              </a:spcAft>
              <a:buFont typeface="Arial" charset="0"/>
              <a:buChar char="•"/>
            </a:pPr>
            <a:r>
              <a:rPr lang="en-US" sz="3200" dirty="0" smtClean="0">
                <a:latin typeface="Calibri" charset="0"/>
              </a:rPr>
              <a:t>Is it possible to expect intrusive cybernetic implants on the cortex of aphasic patients in the future?</a:t>
            </a:r>
            <a:endParaRPr lang="en-US" sz="3200" dirty="0">
              <a:latin typeface="Calibri" charset="0"/>
            </a:endParaRPr>
          </a:p>
        </p:txBody>
      </p:sp>
      <p:sp>
        <p:nvSpPr>
          <p:cNvPr id="12" name="Rectangle 1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838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30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9" name="Straight Connector 68"/>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7369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1202" name="Text Box 2"/>
          <p:cNvSpPr txBox="1">
            <a:spLocks noChangeArrowheads="1"/>
          </p:cNvSpPr>
          <p:nvPr/>
        </p:nvSpPr>
        <p:spPr bwMode="auto">
          <a:xfrm>
            <a:off x="457200" y="1509713"/>
            <a:ext cx="8382000" cy="230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Or is it more likely that we could extrapolate a (more powerful) model to convert neural signals recordable from a simple scalp implant or headset?</a:t>
            </a:r>
            <a:endParaRPr lang="en-US" sz="3200" dirty="0">
              <a:latin typeface="Calibri"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24275"/>
            <a:ext cx="2857500" cy="2143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12"/>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838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830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845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70" name="Straight Connector 69"/>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9338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1202" name="Text Box 2"/>
          <p:cNvSpPr txBox="1">
            <a:spLocks noChangeArrowheads="1"/>
          </p:cNvSpPr>
          <p:nvPr/>
        </p:nvSpPr>
        <p:spPr bwMode="auto">
          <a:xfrm>
            <a:off x="457200" y="1509713"/>
            <a:ext cx="8229600" cy="169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The entire ventral pathway of speech recognition could be monitored to allow for better feature </a:t>
            </a:r>
            <a:r>
              <a:rPr lang="en-US" sz="3200" dirty="0" smtClean="0">
                <a:latin typeface="Calibri" charset="0"/>
              </a:rPr>
              <a:t>detection.</a:t>
            </a:r>
            <a:endParaRPr lang="en-US" sz="3200" dirty="0">
              <a:latin typeface="Calibri"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19412"/>
            <a:ext cx="4876800" cy="3481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Curved Connector 2"/>
          <p:cNvCxnSpPr/>
          <p:nvPr/>
        </p:nvCxnSpPr>
        <p:spPr>
          <a:xfrm flipV="1">
            <a:off x="4343400" y="4367212"/>
            <a:ext cx="914400" cy="292894"/>
          </a:xfrm>
          <a:prstGeom prst="curvedConnector3">
            <a:avLst/>
          </a:prstGeom>
          <a:ln w="5080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838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853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830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845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72" name="Straight Connector 71"/>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85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1202" name="Text Box 2"/>
          <p:cNvSpPr txBox="1">
            <a:spLocks noChangeArrowheads="1"/>
          </p:cNvSpPr>
          <p:nvPr/>
        </p:nvSpPr>
        <p:spPr bwMode="auto">
          <a:xfrm>
            <a:off x="457200" y="1509713"/>
            <a:ext cx="8229600" cy="313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But we still have a long way to </a:t>
            </a:r>
            <a:r>
              <a:rPr lang="en-US" sz="3200" dirty="0" smtClean="0">
                <a:latin typeface="Calibri" charset="0"/>
              </a:rPr>
              <a:t>go.</a:t>
            </a:r>
            <a:endParaRPr lang="en-US" sz="3200" dirty="0" smtClean="0">
              <a:latin typeface="Calibri" charset="0"/>
            </a:endParaRPr>
          </a:p>
          <a:p>
            <a:pPr hangingPunct="1">
              <a:lnSpc>
                <a:spcPct val="100000"/>
              </a:lnSpc>
              <a:spcBef>
                <a:spcPts val="650"/>
              </a:spcBef>
              <a:spcAft>
                <a:spcPts val="1425"/>
              </a:spcAft>
              <a:buFont typeface="Arial" charset="0"/>
              <a:buChar char="•"/>
            </a:pPr>
            <a:endParaRPr lang="en-US" sz="3200" dirty="0">
              <a:latin typeface="Calibri" charset="0"/>
            </a:endParaRPr>
          </a:p>
          <a:p>
            <a:pPr hangingPunct="1">
              <a:lnSpc>
                <a:spcPct val="100000"/>
              </a:lnSpc>
              <a:spcBef>
                <a:spcPts val="650"/>
              </a:spcBef>
              <a:spcAft>
                <a:spcPts val="1425"/>
              </a:spcAft>
              <a:buFont typeface="Arial" charset="0"/>
              <a:buChar char="•"/>
            </a:pPr>
            <a:endParaRPr lang="en-US" sz="3200" dirty="0" smtClean="0">
              <a:latin typeface="Calibri" charset="0"/>
            </a:endParaRPr>
          </a:p>
          <a:p>
            <a:pPr hangingPunct="1">
              <a:lnSpc>
                <a:spcPct val="100000"/>
              </a:lnSpc>
              <a:spcBef>
                <a:spcPts val="650"/>
              </a:spcBef>
              <a:spcAft>
                <a:spcPts val="1425"/>
              </a:spcAft>
              <a:buFont typeface="Arial" charset="0"/>
              <a:buChar char="•"/>
            </a:pPr>
            <a:r>
              <a:rPr lang="en-US" sz="3200" dirty="0" smtClean="0">
                <a:latin typeface="Calibri" charset="0"/>
              </a:rPr>
              <a:t>Although…</a:t>
            </a:r>
            <a:endParaRPr lang="en-US" sz="3200" dirty="0">
              <a:latin typeface="Calibri" charset="0"/>
            </a:endParaRPr>
          </a:p>
        </p:txBody>
      </p:sp>
      <p:sp>
        <p:nvSpPr>
          <p:cNvPr id="12" name="Rectangle 1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838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853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830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845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861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71" name="Straight Connector 70"/>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8746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1143000"/>
          </a:xfrm>
          <a:ln/>
        </p:spPr>
        <p:txBody>
          <a:bodyPr lIns="0" tIns="11160" rIns="0" bIns="0"/>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Mind reading in practice</a:t>
            </a:r>
          </a:p>
        </p:txBody>
      </p:sp>
      <p:sp>
        <p:nvSpPr>
          <p:cNvPr id="51202" name="Text Box 2"/>
          <p:cNvSpPr txBox="1">
            <a:spLocks noChangeArrowheads="1"/>
          </p:cNvSpPr>
          <p:nvPr/>
        </p:nvSpPr>
        <p:spPr bwMode="auto">
          <a:xfrm>
            <a:off x="457200" y="2881313"/>
            <a:ext cx="8229600"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a:spcBef>
                <a:spcPts val="650"/>
              </a:spcBef>
              <a:spcAft>
                <a:spcPts val="1425"/>
              </a:spcAft>
              <a:buFont typeface="Arial" charset="0"/>
              <a:buChar char="•"/>
            </a:pPr>
            <a:r>
              <a:rPr lang="en-US" sz="3200" dirty="0" smtClean="0">
                <a:latin typeface="Calibri" charset="0"/>
              </a:rPr>
              <a:t>I </a:t>
            </a:r>
            <a:r>
              <a:rPr lang="en-US" sz="3200" dirty="0">
                <a:latin typeface="Calibri" charset="0"/>
              </a:rPr>
              <a:t>don’t need to read your minds to know that you are hungry by </a:t>
            </a:r>
            <a:r>
              <a:rPr lang="en-US" sz="3200" dirty="0" smtClean="0">
                <a:latin typeface="Calibri" charset="0"/>
              </a:rPr>
              <a:t>now</a:t>
            </a:r>
            <a:r>
              <a:rPr lang="en-US" sz="3200" dirty="0" smtClean="0">
                <a:latin typeface="Calibri" charset="0"/>
              </a:rPr>
              <a:t>…</a:t>
            </a:r>
            <a:endParaRPr lang="en-US" sz="3200" dirty="0">
              <a:latin typeface="Calibri" charset="0"/>
            </a:endParaRPr>
          </a:p>
          <a:p>
            <a:pPr hangingPunct="1">
              <a:lnSpc>
                <a:spcPct val="100000"/>
              </a:lnSpc>
              <a:spcBef>
                <a:spcPts val="650"/>
              </a:spcBef>
              <a:spcAft>
                <a:spcPts val="1425"/>
              </a:spcAft>
              <a:buFont typeface="Arial" charset="0"/>
              <a:buChar char="•"/>
            </a:pPr>
            <a:endParaRPr lang="en-US" sz="3200" dirty="0" smtClean="0">
              <a:latin typeface="Calibri" charset="0"/>
            </a:endParaRPr>
          </a:p>
          <a:p>
            <a:pPr marL="0" indent="0" hangingPunct="1">
              <a:lnSpc>
                <a:spcPct val="100000"/>
              </a:lnSpc>
              <a:spcBef>
                <a:spcPts val="650"/>
              </a:spcBef>
              <a:spcAft>
                <a:spcPts val="1425"/>
              </a:spcAft>
            </a:pPr>
            <a:endParaRPr lang="en-US" sz="3200" dirty="0">
              <a:latin typeface="Calibri" charset="0"/>
            </a:endParaRPr>
          </a:p>
        </p:txBody>
      </p:sp>
      <p:sp>
        <p:nvSpPr>
          <p:cNvPr id="12" name="Rectangle 11"/>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838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853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8686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830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845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861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72" name="Straight Connector 71"/>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577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457200" y="1905000"/>
            <a:ext cx="8229600" cy="11430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smtClean="0"/>
              <a:t>So Thank </a:t>
            </a:r>
            <a:r>
              <a:rPr lang="en-US" sz="4400" dirty="0"/>
              <a:t>You!</a:t>
            </a:r>
          </a:p>
        </p:txBody>
      </p:sp>
      <p:sp>
        <p:nvSpPr>
          <p:cNvPr id="11" name="Rectangle 10"/>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838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853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8686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830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845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861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8763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72" name="Straight Connector 71"/>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9456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Credits</a:t>
            </a:r>
          </a:p>
        </p:txBody>
      </p:sp>
      <p:sp>
        <p:nvSpPr>
          <p:cNvPr id="53250" name="Text Box 2"/>
          <p:cNvSpPr txBox="1">
            <a:spLocks noChangeArrowheads="1"/>
          </p:cNvSpPr>
          <p:nvPr/>
        </p:nvSpPr>
        <p:spPr bwMode="auto">
          <a:xfrm>
            <a:off x="457200" y="1219200"/>
            <a:ext cx="82296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2400" dirty="0" err="1">
                <a:latin typeface="Calibri" charset="0"/>
              </a:rPr>
              <a:t>Pasley</a:t>
            </a:r>
            <a:r>
              <a:rPr lang="en-US" sz="2400" dirty="0">
                <a:latin typeface="Calibri" charset="0"/>
              </a:rPr>
              <a:t> et al. (conducted the study)   </a:t>
            </a:r>
          </a:p>
          <a:p>
            <a:pPr hangingPunct="1">
              <a:lnSpc>
                <a:spcPct val="100000"/>
              </a:lnSpc>
              <a:spcBef>
                <a:spcPts val="650"/>
              </a:spcBef>
              <a:spcAft>
                <a:spcPts val="1425"/>
              </a:spcAft>
              <a:buFont typeface="Arial" charset="0"/>
              <a:buChar char="•"/>
            </a:pPr>
            <a:r>
              <a:rPr lang="en-US" sz="2400" dirty="0">
                <a:latin typeface="Calibri" charset="0"/>
              </a:rPr>
              <a:t>Back to the Future </a:t>
            </a:r>
            <a:r>
              <a:rPr lang="en-US" sz="2400" dirty="0" smtClean="0">
                <a:latin typeface="Calibri" charset="0"/>
              </a:rPr>
              <a:t>(doc Brown)</a:t>
            </a:r>
            <a:endParaRPr lang="en-US" sz="2400" dirty="0">
              <a:latin typeface="Calibri" charset="0"/>
            </a:endParaRPr>
          </a:p>
          <a:p>
            <a:pPr hangingPunct="1">
              <a:lnSpc>
                <a:spcPct val="100000"/>
              </a:lnSpc>
              <a:spcBef>
                <a:spcPts val="650"/>
              </a:spcBef>
              <a:spcAft>
                <a:spcPts val="1425"/>
              </a:spcAft>
              <a:buFont typeface="Arial" charset="0"/>
              <a:buChar char="•"/>
            </a:pPr>
            <a:r>
              <a:rPr lang="en-US" sz="2400" dirty="0">
                <a:latin typeface="Calibri" charset="0"/>
              </a:rPr>
              <a:t>Wikipedia user </a:t>
            </a:r>
            <a:r>
              <a:rPr lang="en-US" sz="2400" dirty="0" err="1">
                <a:latin typeface="Calibri" charset="0"/>
              </a:rPr>
              <a:t>Rocketooo</a:t>
            </a:r>
            <a:r>
              <a:rPr lang="en-US" sz="2400" dirty="0">
                <a:latin typeface="Calibri" charset="0"/>
              </a:rPr>
              <a:t> (brain </a:t>
            </a:r>
            <a:r>
              <a:rPr lang="en-US" sz="2400" dirty="0" err="1">
                <a:latin typeface="Calibri" charset="0"/>
              </a:rPr>
              <a:t>svgs</a:t>
            </a:r>
            <a:r>
              <a:rPr lang="en-US" sz="2400" dirty="0" smtClean="0">
                <a:latin typeface="Calibri" charset="0"/>
              </a:rPr>
              <a:t>)</a:t>
            </a:r>
          </a:p>
          <a:p>
            <a:pPr>
              <a:spcBef>
                <a:spcPts val="650"/>
              </a:spcBef>
              <a:spcAft>
                <a:spcPts val="1425"/>
              </a:spcAft>
              <a:buFont typeface="Arial" charset="0"/>
              <a:buChar char="•"/>
            </a:pPr>
            <a:r>
              <a:rPr lang="en-US" sz="2400" dirty="0" err="1" smtClean="0">
                <a:latin typeface="Calibri" charset="0"/>
              </a:rPr>
              <a:t>Futurama</a:t>
            </a:r>
            <a:r>
              <a:rPr lang="en-US" sz="2400" dirty="0" smtClean="0">
                <a:latin typeface="Calibri" charset="0"/>
              </a:rPr>
              <a:t> (</a:t>
            </a:r>
            <a:r>
              <a:rPr lang="en-US" sz="2400" dirty="0" err="1" smtClean="0">
                <a:latin typeface="Calibri" charset="0"/>
              </a:rPr>
              <a:t>Zoidberg</a:t>
            </a:r>
            <a:r>
              <a:rPr lang="en-US" sz="2400" dirty="0" smtClean="0">
                <a:latin typeface="Calibri" charset="0"/>
              </a:rPr>
              <a:t> meme)</a:t>
            </a:r>
          </a:p>
          <a:p>
            <a:pPr>
              <a:spcBef>
                <a:spcPts val="650"/>
              </a:spcBef>
              <a:spcAft>
                <a:spcPts val="1425"/>
              </a:spcAft>
              <a:buFont typeface="Arial" charset="0"/>
              <a:buChar char="•"/>
            </a:pPr>
            <a:r>
              <a:rPr lang="en-US" sz="2400" dirty="0" smtClean="0">
                <a:latin typeface="Calibri" charset="0"/>
              </a:rPr>
              <a:t>University of Toronto ML group (example from CSC321)</a:t>
            </a:r>
            <a:endParaRPr lang="en-US" sz="2400" dirty="0">
              <a:latin typeface="Calibri" charset="0"/>
            </a:endParaRPr>
          </a:p>
          <a:p>
            <a:pPr>
              <a:spcBef>
                <a:spcPts val="650"/>
              </a:spcBef>
              <a:spcAft>
                <a:spcPts val="1425"/>
              </a:spcAft>
              <a:buFont typeface="Arial" charset="0"/>
              <a:buChar char="•"/>
            </a:pPr>
            <a:r>
              <a:rPr lang="en-US" sz="2400" dirty="0" err="1" smtClean="0">
                <a:latin typeface="Calibri" charset="0"/>
              </a:rPr>
              <a:t>Adelson</a:t>
            </a:r>
            <a:r>
              <a:rPr lang="en-US" sz="2400" dirty="0" smtClean="0">
                <a:latin typeface="Calibri" charset="0"/>
              </a:rPr>
              <a:t> </a:t>
            </a:r>
            <a:r>
              <a:rPr lang="en-US" sz="2400" dirty="0">
                <a:latin typeface="Calibri" charset="0"/>
              </a:rPr>
              <a:t>and Bergen </a:t>
            </a:r>
            <a:r>
              <a:rPr lang="en-US" sz="2400" dirty="0" smtClean="0">
                <a:latin typeface="Calibri" charset="0"/>
              </a:rPr>
              <a:t>1985 (energy </a:t>
            </a:r>
            <a:r>
              <a:rPr lang="en-US" sz="2400" dirty="0">
                <a:latin typeface="Calibri" charset="0"/>
              </a:rPr>
              <a:t>model </a:t>
            </a:r>
            <a:r>
              <a:rPr lang="en-US" sz="2400" dirty="0" smtClean="0">
                <a:latin typeface="Calibri" charset="0"/>
              </a:rPr>
              <a:t>diagram)</a:t>
            </a:r>
            <a:endParaRPr lang="en-US" sz="2400" dirty="0">
              <a:latin typeface="Calibri" charset="0"/>
            </a:endParaRPr>
          </a:p>
          <a:p>
            <a:pPr>
              <a:spcBef>
                <a:spcPts val="650"/>
              </a:spcBef>
              <a:spcAft>
                <a:spcPts val="1425"/>
              </a:spcAft>
              <a:buFont typeface="Arial" charset="0"/>
              <a:buChar char="•"/>
            </a:pPr>
            <a:r>
              <a:rPr lang="en-US" sz="2400" dirty="0">
                <a:latin typeface="Calibri" charset="0"/>
              </a:rPr>
              <a:t>Where’s Waldo </a:t>
            </a:r>
            <a:r>
              <a:rPr lang="en-US" sz="2400" dirty="0" smtClean="0">
                <a:latin typeface="Calibri" charset="0"/>
              </a:rPr>
              <a:t>(comic strips)</a:t>
            </a:r>
            <a:endParaRPr lang="en-US" sz="2400" dirty="0">
              <a:latin typeface="Calibri" charset="0"/>
            </a:endParaRPr>
          </a:p>
          <a:p>
            <a:pPr hangingPunct="1">
              <a:lnSpc>
                <a:spcPct val="100000"/>
              </a:lnSpc>
              <a:spcBef>
                <a:spcPts val="650"/>
              </a:spcBef>
              <a:spcAft>
                <a:spcPts val="1425"/>
              </a:spcAft>
              <a:buFont typeface="Arial" charset="0"/>
              <a:buChar char="•"/>
            </a:pPr>
            <a:r>
              <a:rPr lang="en-US" sz="2400" dirty="0">
                <a:latin typeface="Calibri" charset="0"/>
              </a:rPr>
              <a:t>Star Trek (Spock’s brain</a:t>
            </a:r>
            <a:r>
              <a:rPr lang="en-US" sz="2400" dirty="0" smtClean="0">
                <a:latin typeface="Calibri" charset="0"/>
              </a:rPr>
              <a:t>)</a:t>
            </a:r>
            <a:endParaRPr lang="en-US" sz="2400" dirty="0">
              <a:latin typeface="Calibri" charset="0"/>
            </a:endParaRPr>
          </a:p>
        </p:txBody>
      </p:sp>
      <p:sp>
        <p:nvSpPr>
          <p:cNvPr id="28" name="Rectangle 27"/>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838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853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8686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883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72"/>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ectangle 73"/>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ectangle 75"/>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6"/>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Rectangle 78"/>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Rectangle 79"/>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80"/>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ectangle 81"/>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Rectangle 82"/>
          <p:cNvSpPr/>
          <p:nvPr/>
        </p:nvSpPr>
        <p:spPr>
          <a:xfrm>
            <a:off x="830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83"/>
          <p:cNvSpPr/>
          <p:nvPr/>
        </p:nvSpPr>
        <p:spPr>
          <a:xfrm>
            <a:off x="845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ectangle 84"/>
          <p:cNvSpPr/>
          <p:nvPr/>
        </p:nvSpPr>
        <p:spPr>
          <a:xfrm>
            <a:off x="861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Rectangle 85"/>
          <p:cNvSpPr/>
          <p:nvPr/>
        </p:nvSpPr>
        <p:spPr>
          <a:xfrm>
            <a:off x="8763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7"/>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90" name="Straight Connector 89"/>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9629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130175"/>
            <a:ext cx="8229600" cy="14319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t>Introduction to Mind Reading</a:t>
            </a:r>
          </a:p>
        </p:txBody>
      </p:sp>
      <p:sp>
        <p:nvSpPr>
          <p:cNvPr id="717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Finally signals are sent to the </a:t>
            </a:r>
            <a:r>
              <a:rPr lang="en-US" sz="3200" dirty="0" err="1" smtClean="0">
                <a:latin typeface="Calibri" charset="0"/>
              </a:rPr>
              <a:t>TemporoParietal</a:t>
            </a:r>
            <a:r>
              <a:rPr lang="en-US" sz="3200" dirty="0" smtClean="0">
                <a:latin typeface="Calibri" charset="0"/>
              </a:rPr>
              <a:t> Junction, where they are processed with information from</a:t>
            </a:r>
            <a:endParaRPr lang="en-US" sz="3200" dirty="0">
              <a:latin typeface="Calibri"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4876800" cy="3481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7172" name="AutoShape 4"/>
          <p:cNvCxnSpPr>
            <a:cxnSpLocks noChangeShapeType="1"/>
          </p:cNvCxnSpPr>
          <p:nvPr/>
        </p:nvCxnSpPr>
        <p:spPr bwMode="auto">
          <a:xfrm flipV="1">
            <a:off x="4191000" y="4038600"/>
            <a:ext cx="3048000" cy="1371600"/>
          </a:xfrm>
          <a:prstGeom prst="straightConnector1">
            <a:avLst/>
          </a:prstGeom>
          <a:noFill/>
          <a:ln w="255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Text Box 2"/>
          <p:cNvSpPr txBox="1">
            <a:spLocks noChangeArrowheads="1"/>
          </p:cNvSpPr>
          <p:nvPr/>
        </p:nvSpPr>
        <p:spPr bwMode="auto">
          <a:xfrm>
            <a:off x="762000" y="3048000"/>
            <a:ext cx="46482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marL="0" indent="0" hangingPunct="1">
              <a:lnSpc>
                <a:spcPct val="100000"/>
              </a:lnSpc>
              <a:spcBef>
                <a:spcPts val="650"/>
              </a:spcBef>
              <a:spcAft>
                <a:spcPts val="1425"/>
              </a:spcAft>
            </a:pPr>
            <a:r>
              <a:rPr lang="en-US" sz="3200" dirty="0">
                <a:latin typeface="Calibri" charset="0"/>
              </a:rPr>
              <a:t>o</a:t>
            </a:r>
            <a:r>
              <a:rPr lang="en-US" sz="3200" dirty="0" smtClean="0">
                <a:latin typeface="Calibri" charset="0"/>
              </a:rPr>
              <a:t>ther </a:t>
            </a:r>
            <a:r>
              <a:rPr lang="en-US" sz="3200" dirty="0" smtClean="0">
                <a:latin typeface="Calibri" charset="0"/>
              </a:rPr>
              <a:t>modalities.</a:t>
            </a:r>
            <a:endParaRPr lang="en-US" sz="3200" dirty="0">
              <a:latin typeface="Calibri" charset="0"/>
            </a:endParaRPr>
          </a:p>
        </p:txBody>
      </p:sp>
      <p:sp>
        <p:nvSpPr>
          <p:cNvPr id="19" name="Rectangle 1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1" name="Straight Connector 30"/>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53018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smtClean="0"/>
              <a:t>Extra slide</a:t>
            </a:r>
            <a:endParaRPr lang="en-US" sz="4400" dirty="0"/>
          </a:p>
        </p:txBody>
      </p:sp>
      <p:sp>
        <p:nvSpPr>
          <p:cNvPr id="53250" name="Text Box 2"/>
          <p:cNvSpPr txBox="1">
            <a:spLocks noChangeArrowheads="1"/>
          </p:cNvSpPr>
          <p:nvPr/>
        </p:nvSpPr>
        <p:spPr bwMode="auto">
          <a:xfrm>
            <a:off x="457200" y="1600200"/>
            <a:ext cx="6934200" cy="91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2400" dirty="0" smtClean="0">
                <a:latin typeface="Calibri" charset="0"/>
              </a:rPr>
              <a:t>Because without this slide, this </a:t>
            </a:r>
            <a:r>
              <a:rPr lang="en-US" sz="2400" dirty="0" smtClean="0">
                <a:latin typeface="Calibri" charset="0"/>
              </a:rPr>
              <a:t>presentation </a:t>
            </a:r>
            <a:r>
              <a:rPr lang="en-US" sz="2400" dirty="0" smtClean="0">
                <a:latin typeface="Calibri" charset="0"/>
              </a:rPr>
              <a:t>would </a:t>
            </a:r>
            <a:r>
              <a:rPr lang="en-US" sz="2400" dirty="0" smtClean="0">
                <a:latin typeface="Calibri" charset="0"/>
              </a:rPr>
              <a:t>hav</a:t>
            </a:r>
            <a:r>
              <a:rPr lang="en-US" sz="2400" dirty="0" smtClean="0">
                <a:latin typeface="Calibri" charset="0"/>
              </a:rPr>
              <a:t>e </a:t>
            </a:r>
            <a:r>
              <a:rPr lang="en-US" sz="2400" dirty="0" smtClean="0">
                <a:latin typeface="Calibri" charset="0"/>
              </a:rPr>
              <a:t>59 </a:t>
            </a:r>
            <a:r>
              <a:rPr lang="en-US" sz="2400" dirty="0" smtClean="0">
                <a:latin typeface="Calibri" charset="0"/>
              </a:rPr>
              <a:t>slides.</a:t>
            </a:r>
            <a:endParaRPr lang="en-US" sz="2400" dirty="0">
              <a:latin typeface="Calibri" charset="0"/>
            </a:endParaRPr>
          </a:p>
        </p:txBody>
      </p:sp>
      <p:sp>
        <p:nvSpPr>
          <p:cNvPr id="20" name="Rectangle 19"/>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181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334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5486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5638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5791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5943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6096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6248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400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6553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6705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6858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7010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7162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7315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7467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7620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7772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7924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8077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822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838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853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8686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883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510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5257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5410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5562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5715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5867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6019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6172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6324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6477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6629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6781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6934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7086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a:off x="7239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p:cNvSpPr/>
          <p:nvPr/>
        </p:nvSpPr>
        <p:spPr>
          <a:xfrm>
            <a:off x="7391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72"/>
          <p:cNvSpPr/>
          <p:nvPr/>
        </p:nvSpPr>
        <p:spPr>
          <a:xfrm>
            <a:off x="75438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ectangle 73"/>
          <p:cNvSpPr/>
          <p:nvPr/>
        </p:nvSpPr>
        <p:spPr>
          <a:xfrm>
            <a:off x="7696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p:cNvSpPr/>
          <p:nvPr/>
        </p:nvSpPr>
        <p:spPr>
          <a:xfrm>
            <a:off x="78486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ectangle 75"/>
          <p:cNvSpPr/>
          <p:nvPr/>
        </p:nvSpPr>
        <p:spPr>
          <a:xfrm>
            <a:off x="8001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Rectangle 76"/>
          <p:cNvSpPr/>
          <p:nvPr/>
        </p:nvSpPr>
        <p:spPr>
          <a:xfrm>
            <a:off x="8153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77"/>
          <p:cNvSpPr/>
          <p:nvPr/>
        </p:nvSpPr>
        <p:spPr>
          <a:xfrm>
            <a:off x="830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Rectangle 78"/>
          <p:cNvSpPr/>
          <p:nvPr/>
        </p:nvSpPr>
        <p:spPr>
          <a:xfrm>
            <a:off x="845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Rectangle 79"/>
          <p:cNvSpPr/>
          <p:nvPr/>
        </p:nvSpPr>
        <p:spPr>
          <a:xfrm>
            <a:off x="861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80"/>
          <p:cNvSpPr/>
          <p:nvPr/>
        </p:nvSpPr>
        <p:spPr>
          <a:xfrm>
            <a:off x="87630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ectangle 81"/>
          <p:cNvSpPr/>
          <p:nvPr/>
        </p:nvSpPr>
        <p:spPr>
          <a:xfrm>
            <a:off x="89154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7"/>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90" name="Straight Connector 89"/>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340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130175"/>
            <a:ext cx="8229600" cy="1431925"/>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Introduction to Mind Reading</a:t>
            </a:r>
          </a:p>
        </p:txBody>
      </p:sp>
      <p:sp>
        <p:nvSpPr>
          <p:cNvPr id="8194" name="Text Box 2"/>
          <p:cNvSpPr txBox="1">
            <a:spLocks noChangeArrowheads="1"/>
          </p:cNvSpPr>
          <p:nvPr/>
        </p:nvSpPr>
        <p:spPr bwMode="auto">
          <a:xfrm>
            <a:off x="457200" y="1600201"/>
            <a:ext cx="84582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smtClean="0">
                <a:latin typeface="Calibri" charset="0"/>
              </a:rPr>
              <a:t>We </a:t>
            </a:r>
            <a:r>
              <a:rPr lang="en-US" sz="3200" dirty="0">
                <a:latin typeface="Calibri" charset="0"/>
              </a:rPr>
              <a:t>believe </a:t>
            </a:r>
            <a:r>
              <a:rPr lang="en-US" sz="3200" dirty="0" err="1">
                <a:latin typeface="Calibri" charset="0"/>
              </a:rPr>
              <a:t>pSTG</a:t>
            </a:r>
            <a:r>
              <a:rPr lang="en-US" sz="3200" dirty="0">
                <a:latin typeface="Calibri" charset="0"/>
              </a:rPr>
              <a:t> is involved in an intermediate stage of audio processing: </a:t>
            </a:r>
            <a:r>
              <a:rPr lang="en-US" sz="3200" dirty="0" smtClean="0">
                <a:latin typeface="Calibri" charset="0"/>
              </a:rPr>
              <a:t>interesting </a:t>
            </a:r>
            <a:r>
              <a:rPr lang="en-US" sz="3200" dirty="0" err="1" smtClean="0">
                <a:latin typeface="Calibri" charset="0"/>
              </a:rPr>
              <a:t>spectrotemporal</a:t>
            </a:r>
            <a:r>
              <a:rPr lang="en-US" sz="3200" dirty="0" smtClean="0">
                <a:latin typeface="Calibri" charset="0"/>
              </a:rPr>
              <a:t> </a:t>
            </a:r>
            <a:r>
              <a:rPr lang="en-US" sz="3200" dirty="0">
                <a:latin typeface="Calibri" charset="0"/>
              </a:rPr>
              <a:t>features are extracted </a:t>
            </a:r>
            <a:r>
              <a:rPr lang="en-US" sz="3200" dirty="0" smtClean="0">
                <a:latin typeface="Calibri" charset="0"/>
              </a:rPr>
              <a:t>while nonessential </a:t>
            </a:r>
            <a:r>
              <a:rPr lang="en-US" sz="3200" dirty="0">
                <a:latin typeface="Calibri" charset="0"/>
              </a:rPr>
              <a:t>acoustic </a:t>
            </a:r>
            <a:r>
              <a:rPr lang="en-US" sz="3200" dirty="0" smtClean="0">
                <a:latin typeface="Calibri" charset="0"/>
              </a:rPr>
              <a:t>features (i.e</a:t>
            </a:r>
            <a:r>
              <a:rPr lang="en-US" sz="3200" dirty="0">
                <a:latin typeface="Calibri" charset="0"/>
              </a:rPr>
              <a:t>. </a:t>
            </a:r>
            <a:r>
              <a:rPr lang="en-US" sz="3200" dirty="0" smtClean="0">
                <a:latin typeface="Calibri" charset="0"/>
              </a:rPr>
              <a:t>noise) </a:t>
            </a:r>
            <a:r>
              <a:rPr lang="en-US" sz="3200" dirty="0">
                <a:latin typeface="Calibri" charset="0"/>
              </a:rPr>
              <a:t>are </a:t>
            </a:r>
            <a:r>
              <a:rPr lang="en-US" sz="3200" dirty="0" smtClean="0">
                <a:latin typeface="Calibri" charset="0"/>
              </a:rPr>
              <a:t>filtered.</a:t>
            </a:r>
            <a:endParaRPr lang="en-US" sz="3200" dirty="0">
              <a:latin typeface="Calibri" charset="0"/>
            </a:endParaRPr>
          </a:p>
          <a:p>
            <a:pPr hangingPunct="1">
              <a:lnSpc>
                <a:spcPct val="100000"/>
              </a:lnSpc>
              <a:spcBef>
                <a:spcPts val="650"/>
              </a:spcBef>
              <a:spcAft>
                <a:spcPts val="1425"/>
              </a:spcAft>
              <a:buFont typeface="Arial" charset="0"/>
              <a:buChar char="•"/>
            </a:pPr>
            <a:r>
              <a:rPr lang="en-US" sz="3200" dirty="0">
                <a:latin typeface="Calibri" charset="0"/>
              </a:rPr>
              <a:t>These features are </a:t>
            </a:r>
            <a:r>
              <a:rPr lang="en-US" sz="3200" dirty="0" smtClean="0">
                <a:latin typeface="Calibri" charset="0"/>
              </a:rPr>
              <a:t>then converted </a:t>
            </a:r>
            <a:r>
              <a:rPr lang="en-US" sz="3200" dirty="0">
                <a:latin typeface="Calibri" charset="0"/>
              </a:rPr>
              <a:t>to phonetic/lexical </a:t>
            </a:r>
            <a:r>
              <a:rPr lang="en-US" sz="3200" dirty="0" smtClean="0">
                <a:latin typeface="Calibri" charset="0"/>
              </a:rPr>
              <a:t>information.</a:t>
            </a:r>
            <a:endParaRPr lang="en-US" sz="3200" dirty="0">
              <a:latin typeface="Calibri" charset="0"/>
            </a:endParaRPr>
          </a:p>
          <a:p>
            <a:pPr hangingPunct="1">
              <a:lnSpc>
                <a:spcPct val="100000"/>
              </a:lnSpc>
              <a:spcBef>
                <a:spcPts val="650"/>
              </a:spcBef>
              <a:spcAft>
                <a:spcPts val="1425"/>
              </a:spcAft>
              <a:buClrTx/>
              <a:buFontTx/>
              <a:buNone/>
            </a:pPr>
            <a:endParaRPr lang="en-US" sz="3200" dirty="0">
              <a:latin typeface="Calibri" charset="0"/>
            </a:endParaRPr>
          </a:p>
        </p:txBody>
      </p:sp>
      <p:sp>
        <p:nvSpPr>
          <p:cNvPr id="13" name="Rectangle 12"/>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5" name="Straight Connector 24"/>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4906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1371600"/>
            <a:ext cx="8229600" cy="2103438"/>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a:t>That's why we would be interested in monitoring that area.</a:t>
            </a:r>
          </a:p>
        </p:txBody>
      </p:sp>
      <p:sp>
        <p:nvSpPr>
          <p:cNvPr id="9218" name="Text Box 2"/>
          <p:cNvSpPr txBox="1">
            <a:spLocks noChangeArrowheads="1"/>
          </p:cNvSpPr>
          <p:nvPr/>
        </p:nvSpPr>
        <p:spPr bwMode="auto">
          <a:xfrm>
            <a:off x="3200400" y="3810000"/>
            <a:ext cx="2590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ejaVu Sans" charset="0"/>
                <a:cs typeface="DejaVu Sans" charset="0"/>
              </a:defRPr>
            </a:lvl9pPr>
          </a:lstStyle>
          <a:p>
            <a:pPr hangingPunct="1">
              <a:lnSpc>
                <a:spcPct val="100000"/>
              </a:lnSpc>
              <a:buClrTx/>
              <a:buFontTx/>
              <a:buNone/>
            </a:pPr>
            <a:r>
              <a:rPr lang="en-US" sz="4400" dirty="0">
                <a:latin typeface="Calibri" charset="0"/>
              </a:rPr>
              <a:t>BUT </a:t>
            </a:r>
            <a:r>
              <a:rPr lang="en-US" sz="4400" dirty="0" smtClean="0">
                <a:latin typeface="Calibri" charset="0"/>
              </a:rPr>
              <a:t>how?</a:t>
            </a:r>
            <a:endParaRPr lang="en-US" sz="4400" dirty="0">
              <a:latin typeface="Calibri" charset="0"/>
            </a:endParaRPr>
          </a:p>
        </p:txBody>
      </p:sp>
      <p:sp>
        <p:nvSpPr>
          <p:cNvPr id="14" name="Rectangle 1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6" name="Straight Connector 25"/>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411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t>Electrocorticography</a:t>
            </a:r>
          </a:p>
        </p:txBody>
      </p:sp>
      <p:sp>
        <p:nvSpPr>
          <p:cNvPr id="10242" name="Text Box 2"/>
          <p:cNvSpPr txBox="1">
            <a:spLocks noChangeArrowheads="1"/>
          </p:cNvSpPr>
          <p:nvPr/>
        </p:nvSpPr>
        <p:spPr bwMode="auto">
          <a:xfrm>
            <a:off x="457200" y="1600201"/>
            <a:ext cx="82296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5pPr>
            <a:lvl6pPr marL="25146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6pPr>
            <a:lvl7pPr marL="29718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7pPr>
            <a:lvl8pPr marL="34290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8pPr>
            <a:lvl9pPr marL="3886200" indent="-228600" defTabSz="457200" fontAlgn="base" hangingPunct="0">
              <a:lnSpc>
                <a:spcPct val="104000"/>
              </a:lnSpc>
              <a:spcBef>
                <a:spcPct val="0"/>
              </a:spcBef>
              <a:spcAft>
                <a:spcPct val="0"/>
              </a:spcAft>
              <a:buClr>
                <a:srgbClr val="000000"/>
              </a:buClr>
              <a:buSzPct val="100000"/>
              <a:buFont typeface="Times New Roman" pitchFamily="16"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rgbClr val="000000"/>
                </a:solidFill>
                <a:latin typeface="Arial" charset="0"/>
                <a:ea typeface="DejaVu Sans" charset="0"/>
                <a:cs typeface="DejaVu Sans" charset="0"/>
              </a:defRPr>
            </a:lvl9pPr>
          </a:lstStyle>
          <a:p>
            <a:pPr hangingPunct="1">
              <a:lnSpc>
                <a:spcPct val="100000"/>
              </a:lnSpc>
              <a:spcBef>
                <a:spcPts val="650"/>
              </a:spcBef>
              <a:spcAft>
                <a:spcPts val="1425"/>
              </a:spcAft>
              <a:buFont typeface="Arial" charset="0"/>
              <a:buChar char="•"/>
            </a:pPr>
            <a:r>
              <a:rPr lang="en-US" sz="3200" dirty="0">
                <a:latin typeface="Calibri" charset="0"/>
              </a:rPr>
              <a:t>Neurons are densely packed in cortical convolutions (</a:t>
            </a:r>
            <a:r>
              <a:rPr lang="en-US" sz="3200" dirty="0" err="1">
                <a:latin typeface="Calibri" charset="0"/>
              </a:rPr>
              <a:t>gyri</a:t>
            </a:r>
            <a:r>
              <a:rPr lang="en-US" sz="3200" dirty="0">
                <a:latin typeface="Calibri" charset="0"/>
              </a:rPr>
              <a:t>), e.g. </a:t>
            </a:r>
            <a:r>
              <a:rPr lang="en-US" sz="3200" dirty="0" err="1" smtClean="0">
                <a:latin typeface="Calibri" charset="0"/>
              </a:rPr>
              <a:t>pSTG.</a:t>
            </a:r>
            <a:endParaRPr lang="en-US" sz="3200" dirty="0">
              <a:latin typeface="Calibri" charset="0"/>
            </a:endParaRPr>
          </a:p>
          <a:p>
            <a:pPr hangingPunct="1">
              <a:lnSpc>
                <a:spcPct val="100000"/>
              </a:lnSpc>
              <a:spcBef>
                <a:spcPts val="650"/>
              </a:spcBef>
              <a:spcAft>
                <a:spcPts val="1425"/>
              </a:spcAft>
              <a:buClrTx/>
              <a:buFontTx/>
              <a:buNone/>
            </a:pPr>
            <a:endParaRPr lang="en-US" sz="3200" dirty="0">
              <a:latin typeface="Calibri"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638" y="3108325"/>
            <a:ext cx="3808412" cy="2411413"/>
          </a:xfrm>
          <a:prstGeom prst="rect">
            <a:avLst/>
          </a:prstGeom>
          <a:solidFill>
            <a:schemeClr val="accent2"/>
          </a:solidFill>
          <a:ln>
            <a:noFill/>
          </a:ln>
          <a:effectLst/>
          <a:extLst/>
        </p:spPr>
      </p:pic>
      <p:sp>
        <p:nvSpPr>
          <p:cNvPr id="15" name="Rectangle 1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572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7244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876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029200"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4958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6482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4800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9530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4419601" y="6400800"/>
            <a:ext cx="76199"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4419600" y="6400800"/>
            <a:ext cx="4571998"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7" name="Straight Connector 26"/>
          <p:cNvCxnSpPr/>
          <p:nvPr/>
        </p:nvCxnSpPr>
        <p:spPr>
          <a:xfrm flipV="1">
            <a:off x="8763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4958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029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54864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5532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8001000" y="6400800"/>
            <a:ext cx="0" cy="30480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029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2667</TotalTime>
  <Words>1853</Words>
  <Application>Microsoft Office PowerPoint</Application>
  <PresentationFormat>On-screen Show (4:3)</PresentationFormat>
  <Paragraphs>241</Paragraphs>
  <Slides>60</Slides>
  <Notes>59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Packager Shell Object</vt:lpstr>
      <vt:lpstr>Reconstructing Speech from Human Auditory Cortex </vt:lpstr>
      <vt:lpstr>Introduction to Mind Reading</vt:lpstr>
      <vt:lpstr>Introduction to Mind Reading</vt:lpstr>
      <vt:lpstr>Introduction to Mind Reading</vt:lpstr>
      <vt:lpstr>Introduction to Mind Reading</vt:lpstr>
      <vt:lpstr>Introduction to Mind Reading</vt:lpstr>
      <vt:lpstr>Introduction to Mind Reading</vt:lpstr>
      <vt:lpstr>That's why we would be interested in monitoring that area.</vt:lpstr>
      <vt:lpstr>Electrocorticography</vt:lpstr>
      <vt:lpstr>Electrocorticography</vt:lpstr>
      <vt:lpstr>Electrocorticography</vt:lpstr>
      <vt:lpstr>Electrocorticography</vt:lpstr>
      <vt:lpstr>PowerPoint Presentation</vt:lpstr>
      <vt:lpstr>PowerPoint Presentation</vt:lpstr>
      <vt:lpstr>Linear Model</vt:lpstr>
      <vt:lpstr>Linear Model</vt:lpstr>
      <vt:lpstr>Linear Model</vt:lpstr>
      <vt:lpstr>Linear Model</vt:lpstr>
      <vt:lpstr>Linear Model</vt:lpstr>
      <vt:lpstr>Linear Model</vt:lpstr>
      <vt:lpstr>Linear Model</vt:lpstr>
      <vt:lpstr>Linear Model</vt:lpstr>
      <vt:lpstr>Linear Model</vt:lpstr>
      <vt:lpstr>Linear Model</vt:lpstr>
      <vt:lpstr>Linear Model</vt:lpstr>
      <vt:lpstr>Linear Model</vt:lpstr>
      <vt:lpstr>Linear Model</vt:lpstr>
      <vt:lpstr>But the Linear Model failed to encode fast modulation rates (such as syllable onset)...</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Energy-based Model</vt:lpstr>
      <vt:lpstr>But is this enough to let us decode words from reconstructed spectograms?</vt:lpstr>
      <vt:lpstr>Mind reading in practice</vt:lpstr>
      <vt:lpstr>Mind reading in practice</vt:lpstr>
      <vt:lpstr>Mind reading in practice</vt:lpstr>
      <vt:lpstr>Mind reading in practice</vt:lpstr>
      <vt:lpstr>Mind reading in practice</vt:lpstr>
      <vt:lpstr>Mind reading in practice</vt:lpstr>
      <vt:lpstr>Mind reading in practice</vt:lpstr>
      <vt:lpstr>Mind reading in practice</vt:lpstr>
      <vt:lpstr>Mind reading in practice</vt:lpstr>
      <vt:lpstr>Mind reading in practice</vt:lpstr>
      <vt:lpstr>So Thank You!</vt:lpstr>
      <vt:lpstr>Credits</vt:lpstr>
      <vt:lpstr>Extra slide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Reading 101</dc:title>
  <dc:creator>Lex</dc:creator>
  <cp:lastModifiedBy>Lex</cp:lastModifiedBy>
  <cp:revision>36</cp:revision>
  <dcterms:created xsi:type="dcterms:W3CDTF">2006-08-16T00:00:00Z</dcterms:created>
  <dcterms:modified xsi:type="dcterms:W3CDTF">2014-10-01T14:05:27Z</dcterms:modified>
</cp:coreProperties>
</file>