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66" r:id="rId4"/>
    <p:sldId id="268" r:id="rId5"/>
    <p:sldId id="269" r:id="rId6"/>
    <p:sldId id="297" r:id="rId7"/>
    <p:sldId id="286" r:id="rId8"/>
    <p:sldId id="290" r:id="rId9"/>
    <p:sldId id="267" r:id="rId10"/>
    <p:sldId id="287" r:id="rId11"/>
    <p:sldId id="288" r:id="rId12"/>
    <p:sldId id="281" r:id="rId13"/>
    <p:sldId id="260" r:id="rId14"/>
    <p:sldId id="272" r:id="rId15"/>
    <p:sldId id="261" r:id="rId16"/>
    <p:sldId id="275" r:id="rId17"/>
    <p:sldId id="285" r:id="rId18"/>
    <p:sldId id="276" r:id="rId19"/>
    <p:sldId id="277" r:id="rId20"/>
    <p:sldId id="278" r:id="rId21"/>
    <p:sldId id="280" r:id="rId22"/>
    <p:sldId id="292" r:id="rId23"/>
    <p:sldId id="291" r:id="rId24"/>
    <p:sldId id="295" r:id="rId25"/>
    <p:sldId id="294" r:id="rId26"/>
    <p:sldId id="296" r:id="rId27"/>
    <p:sldId id="289" r:id="rId28"/>
    <p:sldId id="265" r:id="rId29"/>
    <p:sldId id="264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157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F3A34-DDD8-1048-9BBF-AAD5F2E85213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236E4-F015-E94C-96F2-4E4127187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59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Computationally</a:t>
            </a:r>
            <a:r>
              <a:rPr lang="en-US" baseline="0" dirty="0" smtClean="0"/>
              <a:t> intensive</a:t>
            </a:r>
          </a:p>
          <a:p>
            <a:r>
              <a:rPr lang="en-US" baseline="0" dirty="0" smtClean="0"/>
              <a:t>Feature tracking as additional source of error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236E4-F015-E94C-96F2-4E4127187C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70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Computationally</a:t>
            </a:r>
            <a:r>
              <a:rPr lang="en-US" baseline="0" dirty="0" smtClean="0"/>
              <a:t> intensive</a:t>
            </a:r>
          </a:p>
          <a:p>
            <a:r>
              <a:rPr lang="en-US" baseline="0" dirty="0" smtClean="0"/>
              <a:t>Feature tracking as additional source of error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236E4-F015-E94C-96F2-4E4127187C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70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Computationally</a:t>
            </a:r>
            <a:r>
              <a:rPr lang="en-US" baseline="0" dirty="0" smtClean="0"/>
              <a:t> intensive</a:t>
            </a:r>
          </a:p>
          <a:p>
            <a:r>
              <a:rPr lang="en-US" baseline="0" dirty="0" smtClean="0"/>
              <a:t>Feature tracking as additional source of error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236E4-F015-E94C-96F2-4E4127187C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70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236E4-F015-E94C-96F2-4E4127187C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90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3015-AE86-8F4F-85C4-69B25B6769DD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3678-D535-3142-B640-21BCE15BC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50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3015-AE86-8F4F-85C4-69B25B6769DD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3678-D535-3142-B640-21BCE15BC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8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3015-AE86-8F4F-85C4-69B25B6769DD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3678-D535-3142-B640-21BCE15BC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04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3015-AE86-8F4F-85C4-69B25B6769DD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3678-D535-3142-B640-21BCE15BC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0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3015-AE86-8F4F-85C4-69B25B6769DD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3678-D535-3142-B640-21BCE15BC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2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3015-AE86-8F4F-85C4-69B25B6769DD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3678-D535-3142-B640-21BCE15BC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20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3015-AE86-8F4F-85C4-69B25B6769DD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3678-D535-3142-B640-21BCE15BC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17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3015-AE86-8F4F-85C4-69B25B6769DD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3678-D535-3142-B640-21BCE15BC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98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3015-AE86-8F4F-85C4-69B25B6769DD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3678-D535-3142-B640-21BCE15BC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80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3015-AE86-8F4F-85C4-69B25B6769DD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3678-D535-3142-B640-21BCE15BC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07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3015-AE86-8F4F-85C4-69B25B6769DD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3678-D535-3142-B640-21BCE15BC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51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6494"/>
            <a:ext cx="8229600" cy="892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Neue Light"/>
              </a:defRPr>
            </a:lvl1pPr>
          </a:lstStyle>
          <a:p>
            <a:fld id="{9B143015-AE86-8F4F-85C4-69B25B6769DD}" type="datetimeFigureOut">
              <a:rPr lang="en-US" smtClean="0"/>
              <a:pPr/>
              <a:t>9/30/2014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 Neue Ligh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 Neue Light"/>
              </a:defRPr>
            </a:lvl1pPr>
          </a:lstStyle>
          <a:p>
            <a:fld id="{D1A93678-D535-3142-B640-21BCE15BCA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12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 Neue Ligh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 Neue Ligh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 Neue Ligh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 Neue Ligh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 Neue Ligh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 Neue Ligh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e9ASH8IBJ2U&amp;t=2m16s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ONZcjs1Pjmk&amp;t=3m30s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ONZcjs1Pjmk&amp;t=2m57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youtube.com/watch?v=e9ASH8IBJ2U&amp;t=1m19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415" y="829787"/>
            <a:ext cx="7772400" cy="2601276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/>
              <a:t>Eulerian</a:t>
            </a:r>
            <a:r>
              <a:rPr lang="en-US" dirty="0" smtClean="0"/>
              <a:t> Video Magnification </a:t>
            </a:r>
            <a:br>
              <a:rPr lang="en-US" dirty="0" smtClean="0"/>
            </a:br>
            <a:r>
              <a:rPr lang="en-US" dirty="0" smtClean="0"/>
              <a:t>for Revealing Subtle Changes </a:t>
            </a:r>
            <a:br>
              <a:rPr lang="en-US" dirty="0" smtClean="0"/>
            </a:br>
            <a:r>
              <a:rPr lang="en-US" dirty="0" smtClean="0"/>
              <a:t>in the World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1415" y="3737741"/>
            <a:ext cx="7772400" cy="2448068"/>
          </a:xfrm>
        </p:spPr>
        <p:txBody>
          <a:bodyPr>
            <a:normAutofit fontScale="92500"/>
          </a:bodyPr>
          <a:lstStyle/>
          <a:p>
            <a:pPr algn="l"/>
            <a:r>
              <a:rPr lang="en-US" dirty="0" err="1" smtClean="0"/>
              <a:t>Hao</a:t>
            </a:r>
            <a:r>
              <a:rPr lang="en-US" dirty="0" smtClean="0"/>
              <a:t>-Yu Wu, Michael Rubinstein, Eugene Shih, John </a:t>
            </a:r>
            <a:r>
              <a:rPr lang="en-US" dirty="0" err="1" smtClean="0"/>
              <a:t>Guttag</a:t>
            </a:r>
            <a:r>
              <a:rPr lang="en-US" dirty="0" smtClean="0"/>
              <a:t>, </a:t>
            </a:r>
            <a:r>
              <a:rPr lang="en-US" dirty="0" err="1" smtClean="0"/>
              <a:t>Frédo</a:t>
            </a:r>
            <a:r>
              <a:rPr lang="en-US" dirty="0" smtClean="0"/>
              <a:t> Durand, William Freeman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SIGGRAPH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80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Eulerian</a:t>
            </a:r>
            <a:r>
              <a:rPr lang="en-US" dirty="0" smtClean="0"/>
              <a:t> motion amplification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6187"/>
            <a:ext cx="9144000" cy="44572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4682" y="6284782"/>
            <a:ext cx="5794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www.youtube.com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watch?v</a:t>
            </a:r>
            <a:r>
              <a:rPr lang="en-US" dirty="0">
                <a:hlinkClick r:id="rId3"/>
              </a:rPr>
              <a:t>=e9ASH8IBJ2U&amp;t=2m16s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90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531" y="1230851"/>
            <a:ext cx="6538238" cy="51571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84030" y="6322063"/>
            <a:ext cx="5775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www.youtube.com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watch?v</a:t>
            </a:r>
            <a:r>
              <a:rPr lang="en-US" dirty="0">
                <a:hlinkClick r:id="rId3"/>
              </a:rPr>
              <a:t>=ONZcjs1Pjmk&amp;t=3m30s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48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34065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632931" y="1567072"/>
            <a:ext cx="544310" cy="3554016"/>
          </a:xfrm>
          <a:prstGeom prst="roundRect">
            <a:avLst/>
          </a:prstGeom>
          <a:noFill/>
          <a:ln w="57150" cmpd="sng">
            <a:solidFill>
              <a:schemeClr val="accent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17193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638839"/>
          </a:xfrm>
        </p:spPr>
        <p:txBody>
          <a:bodyPr>
            <a:normAutofit/>
          </a:bodyPr>
          <a:lstStyle/>
          <a:p>
            <a:r>
              <a:rPr lang="en-US" dirty="0" smtClean="0"/>
              <a:t>Spatial decomposition</a:t>
            </a:r>
            <a:br>
              <a:rPr lang="en-US" dirty="0" smtClean="0"/>
            </a:br>
            <a:r>
              <a:rPr lang="en-US" sz="3100" dirty="0" smtClean="0"/>
              <a:t>(</a:t>
            </a:r>
            <a:r>
              <a:rPr lang="en-US" sz="3100" dirty="0" err="1" smtClean="0"/>
              <a:t>Laplacian</a:t>
            </a:r>
            <a:r>
              <a:rPr lang="en-US" sz="3100" dirty="0" smtClean="0"/>
              <a:t> pyramid)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94" y="1748522"/>
            <a:ext cx="7965612" cy="481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34065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579252" y="1567072"/>
            <a:ext cx="1154598" cy="3554016"/>
          </a:xfrm>
          <a:prstGeom prst="roundRect">
            <a:avLst/>
          </a:prstGeom>
          <a:noFill/>
          <a:ln w="57150" cmpd="sng">
            <a:solidFill>
              <a:srgbClr val="E2751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99293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filtering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1296435"/>
            <a:ext cx="8483600" cy="482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84030" y="6122435"/>
            <a:ext cx="5775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www.youtube.com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watch?v</a:t>
            </a:r>
            <a:r>
              <a:rPr lang="en-US" dirty="0">
                <a:hlinkClick r:id="rId3"/>
              </a:rPr>
              <a:t>=ONZcjs1Pjmk&amp;t=2m57s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17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362" y="4976897"/>
            <a:ext cx="3320699" cy="17279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500"/>
            <a:ext cx="9144000" cy="34065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6053390" y="1567072"/>
            <a:ext cx="511322" cy="3554016"/>
          </a:xfrm>
          <a:prstGeom prst="roundRect">
            <a:avLst/>
          </a:prstGeom>
          <a:noFill/>
          <a:ln w="57150" cmpd="sng">
            <a:solidFill>
              <a:srgbClr val="E2751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18406"/>
          <a:stretch/>
        </p:blipFill>
        <p:spPr>
          <a:xfrm>
            <a:off x="331990" y="1567072"/>
            <a:ext cx="5177090" cy="325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2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34065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6845114" y="1567072"/>
            <a:ext cx="676263" cy="3554016"/>
          </a:xfrm>
          <a:prstGeom prst="roundRect">
            <a:avLst/>
          </a:prstGeom>
          <a:noFill/>
          <a:ln w="57150" cmpd="sng">
            <a:solidFill>
              <a:srgbClr val="E2751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47399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417638"/>
            <a:ext cx="8305800" cy="505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6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864193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9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Video magnification</a:t>
            </a:r>
          </a:p>
          <a:p>
            <a:r>
              <a:rPr lang="en-US" dirty="0" err="1" smtClean="0"/>
              <a:t>Lagrangian</a:t>
            </a:r>
            <a:r>
              <a:rPr lang="en-US" dirty="0" smtClean="0"/>
              <a:t> vs. </a:t>
            </a:r>
            <a:r>
              <a:rPr lang="en-US" dirty="0" err="1" smtClean="0"/>
              <a:t>Eulerian</a:t>
            </a:r>
            <a:r>
              <a:rPr lang="en-US" dirty="0" smtClean="0"/>
              <a:t> perspective</a:t>
            </a:r>
          </a:p>
          <a:p>
            <a:r>
              <a:rPr lang="en-US" dirty="0" err="1" smtClean="0"/>
              <a:t>Lagrangian</a:t>
            </a:r>
            <a:r>
              <a:rPr lang="en-US" dirty="0" smtClean="0"/>
              <a:t> video magnification</a:t>
            </a:r>
          </a:p>
          <a:p>
            <a:r>
              <a:rPr lang="en-US" dirty="0" err="1" smtClean="0"/>
              <a:t>Eulerian</a:t>
            </a:r>
            <a:r>
              <a:rPr lang="en-US" dirty="0" smtClean="0"/>
              <a:t> video amplification</a:t>
            </a:r>
          </a:p>
          <a:p>
            <a:r>
              <a:rPr lang="en-US" dirty="0" smtClean="0"/>
              <a:t>Project idea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8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34065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7521378" y="1567072"/>
            <a:ext cx="1467988" cy="3554016"/>
          </a:xfrm>
          <a:prstGeom prst="roundRect">
            <a:avLst/>
          </a:prstGeom>
          <a:noFill/>
          <a:ln w="57150" cmpd="sng">
            <a:solidFill>
              <a:srgbClr val="E2751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08671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Real-time</a:t>
            </a:r>
          </a:p>
          <a:p>
            <a:r>
              <a:rPr lang="en-US" dirty="0" smtClean="0"/>
              <a:t>Amplifies intensity changes</a:t>
            </a:r>
          </a:p>
          <a:p>
            <a:r>
              <a:rPr lang="en-US" dirty="0" smtClean="0"/>
              <a:t>Special case: can amplify small motions</a:t>
            </a:r>
          </a:p>
          <a:p>
            <a:r>
              <a:rPr lang="en-US" dirty="0" smtClean="0"/>
              <a:t>Large artifacts when amplifying motion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67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1714"/>
          <a:stretch/>
        </p:blipFill>
        <p:spPr>
          <a:xfrm>
            <a:off x="32988" y="1616558"/>
            <a:ext cx="5014252" cy="38708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9008"/>
          <a:stretch/>
        </p:blipFill>
        <p:spPr>
          <a:xfrm>
            <a:off x="4672601" y="1480469"/>
            <a:ext cx="5131127" cy="418302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idea?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90915" y="6169313"/>
            <a:ext cx="176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(</a:t>
            </a:r>
            <a:r>
              <a:rPr lang="en-US" dirty="0" err="1"/>
              <a:t>K</a:t>
            </a:r>
            <a:r>
              <a:rPr lang="en-US" dirty="0" err="1" smtClean="0"/>
              <a:t>ain</a:t>
            </a:r>
            <a:r>
              <a:rPr lang="en-US" dirty="0" smtClean="0"/>
              <a:t> et al, 2007)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0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667" y="533863"/>
            <a:ext cx="7217966" cy="577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2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1714"/>
          <a:stretch/>
        </p:blipFill>
        <p:spPr>
          <a:xfrm>
            <a:off x="32988" y="1616558"/>
            <a:ext cx="5014252" cy="38708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9008"/>
          <a:stretch/>
        </p:blipFill>
        <p:spPr>
          <a:xfrm>
            <a:off x="4672601" y="1480469"/>
            <a:ext cx="5131127" cy="418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1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1714"/>
          <a:stretch/>
        </p:blipFill>
        <p:spPr>
          <a:xfrm>
            <a:off x="32988" y="1616558"/>
            <a:ext cx="5014252" cy="38708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9008"/>
          <a:stretch/>
        </p:blipFill>
        <p:spPr>
          <a:xfrm>
            <a:off x="4672601" y="1480469"/>
            <a:ext cx="5131127" cy="418302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509080" y="2259882"/>
            <a:ext cx="813829" cy="544351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58550" y="1913477"/>
            <a:ext cx="362873" cy="346405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5" idx="6"/>
            <a:endCxn id="4" idx="2"/>
          </p:cNvCxnSpPr>
          <p:nvPr/>
        </p:nvCxnSpPr>
        <p:spPr>
          <a:xfrm>
            <a:off x="1521423" y="2086680"/>
            <a:ext cx="3987657" cy="445378"/>
          </a:xfrm>
          <a:prstGeom prst="straightConnector1">
            <a:avLst/>
          </a:prstGeom>
          <a:ln w="38100" cmpd="sng">
            <a:solidFill>
              <a:srgbClr val="244A58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5690517" y="2982381"/>
            <a:ext cx="680216" cy="320657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838766" y="2956633"/>
            <a:ext cx="362873" cy="346405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9" idx="6"/>
            <a:endCxn id="8" idx="2"/>
          </p:cNvCxnSpPr>
          <p:nvPr/>
        </p:nvCxnSpPr>
        <p:spPr>
          <a:xfrm>
            <a:off x="2201639" y="3129836"/>
            <a:ext cx="3488878" cy="12874"/>
          </a:xfrm>
          <a:prstGeom prst="straightConnector1">
            <a:avLst/>
          </a:prstGeom>
          <a:ln w="38100" cmpd="sng">
            <a:solidFill>
              <a:srgbClr val="244A58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5509079" y="3588405"/>
            <a:ext cx="956699" cy="1062587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339986" y="4357284"/>
            <a:ext cx="362873" cy="346405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3" idx="6"/>
            <a:endCxn id="12" idx="2"/>
          </p:cNvCxnSpPr>
          <p:nvPr/>
        </p:nvCxnSpPr>
        <p:spPr>
          <a:xfrm flipV="1">
            <a:off x="1702859" y="4119699"/>
            <a:ext cx="3806220" cy="410788"/>
          </a:xfrm>
          <a:prstGeom prst="straightConnector1">
            <a:avLst/>
          </a:prstGeom>
          <a:ln w="38100" cmpd="sng">
            <a:solidFill>
              <a:srgbClr val="244A58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 rot="20246762">
            <a:off x="6175978" y="3782414"/>
            <a:ext cx="702125" cy="346405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838766" y="4101969"/>
            <a:ext cx="362873" cy="346405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17" idx="6"/>
            <a:endCxn id="16" idx="2"/>
          </p:cNvCxnSpPr>
          <p:nvPr/>
        </p:nvCxnSpPr>
        <p:spPr>
          <a:xfrm flipV="1">
            <a:off x="2201639" y="4090268"/>
            <a:ext cx="4001189" cy="184904"/>
          </a:xfrm>
          <a:prstGeom prst="straightConnector1">
            <a:avLst/>
          </a:prstGeom>
          <a:ln w="38100" cmpd="sng">
            <a:solidFill>
              <a:srgbClr val="244A58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 rot="19781662">
            <a:off x="6381122" y="4122310"/>
            <a:ext cx="1238999" cy="566254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358944" y="4650993"/>
            <a:ext cx="362873" cy="346405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stCxn id="21" idx="6"/>
            <a:endCxn id="20" idx="2"/>
          </p:cNvCxnSpPr>
          <p:nvPr/>
        </p:nvCxnSpPr>
        <p:spPr>
          <a:xfrm flipV="1">
            <a:off x="3721817" y="4718044"/>
            <a:ext cx="2743962" cy="106152"/>
          </a:xfrm>
          <a:prstGeom prst="straightConnector1">
            <a:avLst/>
          </a:prstGeom>
          <a:ln w="38100" cmpd="sng">
            <a:solidFill>
              <a:srgbClr val="244A58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6737513" y="3242001"/>
            <a:ext cx="1082738" cy="346405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714892" y="3328786"/>
            <a:ext cx="362873" cy="346405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>
            <a:stCxn id="25" idx="6"/>
            <a:endCxn id="24" idx="2"/>
          </p:cNvCxnSpPr>
          <p:nvPr/>
        </p:nvCxnSpPr>
        <p:spPr>
          <a:xfrm flipV="1">
            <a:off x="3077765" y="3415204"/>
            <a:ext cx="3659748" cy="86785"/>
          </a:xfrm>
          <a:prstGeom prst="straightConnector1">
            <a:avLst/>
          </a:prstGeom>
          <a:ln w="38100" cmpd="sng">
            <a:solidFill>
              <a:srgbClr val="244A58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 rot="3131222">
            <a:off x="7065423" y="3328787"/>
            <a:ext cx="1117702" cy="432822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832594" y="3619293"/>
            <a:ext cx="362873" cy="346405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stCxn id="29" idx="6"/>
            <a:endCxn id="28" idx="4"/>
          </p:cNvCxnSpPr>
          <p:nvPr/>
        </p:nvCxnSpPr>
        <p:spPr>
          <a:xfrm flipV="1">
            <a:off x="4195467" y="3677877"/>
            <a:ext cx="3257839" cy="114619"/>
          </a:xfrm>
          <a:prstGeom prst="straightConnector1">
            <a:avLst/>
          </a:prstGeom>
          <a:ln w="38100" cmpd="sng">
            <a:solidFill>
              <a:srgbClr val="244A58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itle 6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Transform to increase intelligibility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9444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3" grpId="0" animBg="1"/>
      <p:bldP spid="17" grpId="0" animBg="1"/>
      <p:bldP spid="21" grpId="0" animBg="1"/>
      <p:bldP spid="25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1714"/>
          <a:stretch/>
        </p:blipFill>
        <p:spPr>
          <a:xfrm>
            <a:off x="32988" y="1616558"/>
            <a:ext cx="5014252" cy="38708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9008"/>
          <a:stretch/>
        </p:blipFill>
        <p:spPr>
          <a:xfrm>
            <a:off x="4672601" y="1480469"/>
            <a:ext cx="5131127" cy="418302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644986" y="2202148"/>
            <a:ext cx="362873" cy="346405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58550" y="1913477"/>
            <a:ext cx="362873" cy="346405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5" idx="6"/>
            <a:endCxn id="4" idx="2"/>
          </p:cNvCxnSpPr>
          <p:nvPr/>
        </p:nvCxnSpPr>
        <p:spPr>
          <a:xfrm>
            <a:off x="1521423" y="2086680"/>
            <a:ext cx="4123563" cy="288671"/>
          </a:xfrm>
          <a:prstGeom prst="straightConnector1">
            <a:avLst/>
          </a:prstGeom>
          <a:ln w="38100" cmpd="sng">
            <a:solidFill>
              <a:srgbClr val="244A58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5282113" y="3501989"/>
            <a:ext cx="362873" cy="346405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838766" y="2956633"/>
            <a:ext cx="362873" cy="346405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9" idx="6"/>
            <a:endCxn id="8" idx="2"/>
          </p:cNvCxnSpPr>
          <p:nvPr/>
        </p:nvCxnSpPr>
        <p:spPr>
          <a:xfrm>
            <a:off x="2201639" y="3129836"/>
            <a:ext cx="3080474" cy="545356"/>
          </a:xfrm>
          <a:prstGeom prst="straightConnector1">
            <a:avLst/>
          </a:prstGeom>
          <a:ln w="38100" cmpd="sng">
            <a:solidFill>
              <a:srgbClr val="244A58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6044022" y="3593354"/>
            <a:ext cx="362873" cy="346405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339986" y="4354442"/>
            <a:ext cx="362873" cy="346405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3" idx="6"/>
            <a:endCxn id="12" idx="2"/>
          </p:cNvCxnSpPr>
          <p:nvPr/>
        </p:nvCxnSpPr>
        <p:spPr>
          <a:xfrm flipV="1">
            <a:off x="1702859" y="3766557"/>
            <a:ext cx="4341163" cy="761088"/>
          </a:xfrm>
          <a:prstGeom prst="straightConnector1">
            <a:avLst/>
          </a:prstGeom>
          <a:ln w="38100" cmpd="sng">
            <a:solidFill>
              <a:srgbClr val="244A58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6406896" y="4538732"/>
            <a:ext cx="362873" cy="346405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838766" y="4101969"/>
            <a:ext cx="362873" cy="346405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17" idx="6"/>
            <a:endCxn id="16" idx="2"/>
          </p:cNvCxnSpPr>
          <p:nvPr/>
        </p:nvCxnSpPr>
        <p:spPr>
          <a:xfrm>
            <a:off x="2201639" y="4275172"/>
            <a:ext cx="4205257" cy="436763"/>
          </a:xfrm>
          <a:prstGeom prst="straightConnector1">
            <a:avLst/>
          </a:prstGeom>
          <a:ln w="38100" cmpd="sng">
            <a:solidFill>
              <a:srgbClr val="244A58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7083891" y="3911537"/>
            <a:ext cx="362873" cy="346405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358944" y="4650993"/>
            <a:ext cx="362873" cy="346405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stCxn id="21" idx="6"/>
            <a:endCxn id="20" idx="2"/>
          </p:cNvCxnSpPr>
          <p:nvPr/>
        </p:nvCxnSpPr>
        <p:spPr>
          <a:xfrm flipV="1">
            <a:off x="3721817" y="4084740"/>
            <a:ext cx="3362074" cy="739456"/>
          </a:xfrm>
          <a:prstGeom prst="straightConnector1">
            <a:avLst/>
          </a:prstGeom>
          <a:ln w="38100" cmpd="sng">
            <a:solidFill>
              <a:srgbClr val="244A58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6044023" y="2956633"/>
            <a:ext cx="362873" cy="346405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714892" y="3328786"/>
            <a:ext cx="362873" cy="346405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>
            <a:stCxn id="25" idx="6"/>
            <a:endCxn id="24" idx="2"/>
          </p:cNvCxnSpPr>
          <p:nvPr/>
        </p:nvCxnSpPr>
        <p:spPr>
          <a:xfrm flipV="1">
            <a:off x="3077765" y="3129836"/>
            <a:ext cx="2966258" cy="372153"/>
          </a:xfrm>
          <a:prstGeom prst="straightConnector1">
            <a:avLst/>
          </a:prstGeom>
          <a:ln w="38100" cmpd="sng">
            <a:solidFill>
              <a:srgbClr val="244A58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7265328" y="3122225"/>
            <a:ext cx="362873" cy="346405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832594" y="3619293"/>
            <a:ext cx="362873" cy="346405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stCxn id="29" idx="6"/>
            <a:endCxn id="28" idx="2"/>
          </p:cNvCxnSpPr>
          <p:nvPr/>
        </p:nvCxnSpPr>
        <p:spPr>
          <a:xfrm flipV="1">
            <a:off x="4195467" y="3295428"/>
            <a:ext cx="3069861" cy="497068"/>
          </a:xfrm>
          <a:prstGeom prst="straightConnector1">
            <a:avLst/>
          </a:prstGeom>
          <a:ln w="38100" cmpd="sng">
            <a:solidFill>
              <a:srgbClr val="244A58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itle 3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Transform to increase reproducible variance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32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3" grpId="0" animBg="1"/>
      <p:bldP spid="17" grpId="0" animBg="1"/>
      <p:bldP spid="21" grpId="0" animBg="1"/>
      <p:bldP spid="25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31439"/>
            <a:ext cx="8229600" cy="1143000"/>
          </a:xfrm>
        </p:spPr>
        <p:txBody>
          <a:bodyPr/>
          <a:lstStyle/>
          <a:p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0570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606" r="37656"/>
          <a:stretch/>
        </p:blipFill>
        <p:spPr>
          <a:xfrm>
            <a:off x="600732" y="955563"/>
            <a:ext cx="7943290" cy="51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0692"/>
            <a:ext cx="9144000" cy="370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6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324160"/>
            <a:ext cx="9144000" cy="5228216"/>
            <a:chOff x="0" y="1324160"/>
            <a:chExt cx="9144000" cy="52282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324160"/>
              <a:ext cx="9144000" cy="522821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6918" y="3776139"/>
              <a:ext cx="2044264" cy="2076458"/>
            </a:xfrm>
            <a:prstGeom prst="rect">
              <a:avLst/>
            </a:prstGeom>
          </p:spPr>
        </p:pic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Contact-free heartbeat detection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4682" y="6443702"/>
            <a:ext cx="5794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hlinkClick r:id="rId4"/>
              </a:rPr>
              <a:t>http://</a:t>
            </a:r>
            <a:r>
              <a:rPr lang="en-US" dirty="0" err="1">
                <a:solidFill>
                  <a:srgbClr val="FFFFFF"/>
                </a:solidFill>
                <a:hlinkClick r:id="rId4"/>
              </a:rPr>
              <a:t>www.youtube.com</a:t>
            </a:r>
            <a:r>
              <a:rPr lang="en-US" dirty="0">
                <a:solidFill>
                  <a:srgbClr val="FFFFFF"/>
                </a:solidFill>
                <a:hlinkClick r:id="rId4"/>
              </a:rPr>
              <a:t>/</a:t>
            </a:r>
            <a:r>
              <a:rPr lang="en-US" dirty="0" err="1">
                <a:solidFill>
                  <a:srgbClr val="FFFFFF"/>
                </a:solidFill>
                <a:hlinkClick r:id="rId4"/>
              </a:rPr>
              <a:t>watch?v</a:t>
            </a:r>
            <a:r>
              <a:rPr lang="en-US" dirty="0">
                <a:solidFill>
                  <a:srgbClr val="FFFFFF"/>
                </a:solidFill>
                <a:hlinkClick r:id="rId4"/>
              </a:rPr>
              <a:t>=e9ASH8IBJ2U&amp;t=</a:t>
            </a:r>
            <a:r>
              <a:rPr lang="en-US" dirty="0" smtClean="0">
                <a:solidFill>
                  <a:srgbClr val="FFFFFF"/>
                </a:solidFill>
                <a:hlinkClick r:id="rId4"/>
              </a:rPr>
              <a:t>1m19s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32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770" y="-537635"/>
            <a:ext cx="4118667" cy="7395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244" y="0"/>
            <a:ext cx="5144756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17251" y="3056747"/>
            <a:ext cx="8352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vs</a:t>
            </a:r>
            <a:endParaRPr lang="en-US" sz="4800" b="1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9759" y="3056747"/>
            <a:ext cx="15183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800" dirty="0" smtClean="0">
                <a:solidFill>
                  <a:schemeClr val="bg1"/>
                </a:solidFill>
                <a:latin typeface="Helvetica Neue Light"/>
              </a:rPr>
              <a:t>Euler</a:t>
            </a:r>
            <a:endParaRPr lang="en-US" sz="4800" dirty="0">
              <a:solidFill>
                <a:schemeClr val="bg1"/>
              </a:solidFill>
              <a:latin typeface="Helvetica Neue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131" y="3056747"/>
            <a:ext cx="26825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Helvetica Neue Light"/>
              </a:rPr>
              <a:t>Lagrange</a:t>
            </a:r>
            <a:endParaRPr lang="en-US" sz="4800" dirty="0">
              <a:solidFill>
                <a:schemeClr val="bg1"/>
              </a:solidFill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65300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8073" b="2330"/>
          <a:stretch/>
        </p:blipFill>
        <p:spPr>
          <a:xfrm>
            <a:off x="0" y="-220544"/>
            <a:ext cx="9144000" cy="70785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617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Lagrangian</a:t>
            </a:r>
            <a:r>
              <a:rPr lang="en-US" dirty="0" smtClean="0"/>
              <a:t> video processing</a:t>
            </a:r>
            <a:endParaRPr lang="en-US" dirty="0"/>
          </a:p>
        </p:txBody>
      </p:sp>
      <p:pic>
        <p:nvPicPr>
          <p:cNvPr id="5" name="Picture 4" descr="2_UCF Sports_Kickin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587" y="1628607"/>
            <a:ext cx="5700826" cy="475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Lagrangian</a:t>
            </a:r>
            <a:r>
              <a:rPr lang="en-US" dirty="0" smtClean="0"/>
              <a:t> motion amplification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3060"/>
            <a:ext cx="9144000" cy="503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Lagrangian</a:t>
            </a:r>
            <a:r>
              <a:rPr lang="en-US" dirty="0" smtClean="0"/>
              <a:t> motion amplification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1473200"/>
            <a:ext cx="90170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2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6850"/>
            <a:ext cx="9144000" cy="532841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Eulerian</a:t>
            </a:r>
            <a:r>
              <a:rPr lang="en-US" dirty="0" smtClean="0">
                <a:solidFill>
                  <a:schemeClr val="bg1"/>
                </a:solidFill>
              </a:rPr>
              <a:t> video processing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12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9">
      <a:dk1>
        <a:srgbClr val="303030"/>
      </a:dk1>
      <a:lt1>
        <a:srgbClr val="FFFFFF"/>
      </a:lt1>
      <a:dk2>
        <a:srgbClr val="303030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144</Words>
  <Application>Microsoft Office PowerPoint</Application>
  <PresentationFormat>On-screen Show (4:3)</PresentationFormat>
  <Paragraphs>46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Helvetica Neue</vt:lpstr>
      <vt:lpstr>Helvetica Neue Light</vt:lpstr>
      <vt:lpstr>Office Theme</vt:lpstr>
      <vt:lpstr>Eulerian Video Magnification  for Revealing Subtle Changes  in the World</vt:lpstr>
      <vt:lpstr>Outline</vt:lpstr>
      <vt:lpstr>Contact-free heartbeat detection</vt:lpstr>
      <vt:lpstr>PowerPoint Presentation</vt:lpstr>
      <vt:lpstr>PowerPoint Presentation</vt:lpstr>
      <vt:lpstr>Lagrangian video processing</vt:lpstr>
      <vt:lpstr>Lagrangian motion amplification</vt:lpstr>
      <vt:lpstr>Lagrangian motion amplification</vt:lpstr>
      <vt:lpstr>Eulerian video processing</vt:lpstr>
      <vt:lpstr>Eulerian motion amplification</vt:lpstr>
      <vt:lpstr>PowerPoint Presentation</vt:lpstr>
      <vt:lpstr>PowerPoint Presentation</vt:lpstr>
      <vt:lpstr>Spatial decomposition (Laplacian pyramid)</vt:lpstr>
      <vt:lpstr>PowerPoint Presentation</vt:lpstr>
      <vt:lpstr>Temporal filtering</vt:lpstr>
      <vt:lpstr>PowerPoint Presentation</vt:lpstr>
      <vt:lpstr>PowerPoint Presentation</vt:lpstr>
      <vt:lpstr>Reconstruction</vt:lpstr>
      <vt:lpstr>PowerPoint Presentation</vt:lpstr>
      <vt:lpstr>PowerPoint Presentation</vt:lpstr>
      <vt:lpstr>Summary</vt:lpstr>
      <vt:lpstr>Project idea?</vt:lpstr>
      <vt:lpstr>PowerPoint Presentation</vt:lpstr>
      <vt:lpstr>PowerPoint Presentation</vt:lpstr>
      <vt:lpstr>Transform to increase intelligibility</vt:lpstr>
      <vt:lpstr>Transform to increase reproducible variance</vt:lpstr>
      <vt:lpstr>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Eulerian Video Magnification for Revealing Subtle Changes in the World</dc:title>
  <dc:creator>Orion Buske</dc:creator>
  <cp:lastModifiedBy>Frank Rudzicz</cp:lastModifiedBy>
  <cp:revision>94</cp:revision>
  <dcterms:created xsi:type="dcterms:W3CDTF">2014-09-28T19:42:31Z</dcterms:created>
  <dcterms:modified xsi:type="dcterms:W3CDTF">2014-09-30T12:59:26Z</dcterms:modified>
</cp:coreProperties>
</file>