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4" r:id="rId6"/>
    <p:sldId id="266" r:id="rId7"/>
    <p:sldId id="267" r:id="rId8"/>
    <p:sldId id="268" r:id="rId9"/>
    <p:sldId id="269" r:id="rId10"/>
    <p:sldId id="271" r:id="rId11"/>
    <p:sldId id="272" r:id="rId12"/>
    <p:sldId id="28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5" r:id="rId21"/>
    <p:sldId id="280" r:id="rId22"/>
    <p:sldId id="281" r:id="rId23"/>
    <p:sldId id="261" r:id="rId24"/>
    <p:sldId id="262" r:id="rId25"/>
    <p:sldId id="27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1E7EF-8C24-4C2E-834C-7C92E5908194}" type="datetimeFigureOut">
              <a:rPr lang="en-CA" smtClean="0"/>
              <a:t>2019-03-08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4B171-A9B8-41E8-B0E1-79BE9283272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0725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25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15613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35626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5637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392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9721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052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4195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0520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93002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4986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79746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1605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74306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37718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12106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059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355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7476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2778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027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036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0823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837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0CD51-BE28-4947-9AD8-CD7AF316AEFF}" type="datetime1">
              <a:rPr lang="en-CA" smtClean="0"/>
              <a:t>2019-03-08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7543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19D0F-C0E8-4DDA-9F35-5212CA0C7F95}" type="datetime1">
              <a:rPr lang="en-CA" smtClean="0"/>
              <a:t>2019-03-08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855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595F-5C6D-4A89-A739-31892E84C052}" type="datetime1">
              <a:rPr lang="en-CA" smtClean="0"/>
              <a:t>2019-03-08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01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5DF22-C33B-4D1B-A06A-E55760F280ED}" type="datetime1">
              <a:rPr lang="en-CA" smtClean="0"/>
              <a:t>2019-03-08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6661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820F-2B20-4EDF-A181-470AD4CB6D18}" type="datetime1">
              <a:rPr lang="en-CA" smtClean="0"/>
              <a:t>2019-03-08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7410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1D13E-3398-40E0-988A-A1022DD20A71}" type="datetime1">
              <a:rPr lang="en-CA" smtClean="0"/>
              <a:t>2019-03-08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8496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FDE4E-1B58-48E2-84FC-59384A2583CF}" type="datetime1">
              <a:rPr lang="en-CA" smtClean="0"/>
              <a:t>2019-03-08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047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6891E-0B20-45FD-8E3C-074848BD612D}" type="datetime1">
              <a:rPr lang="en-CA" smtClean="0"/>
              <a:t>2019-03-08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9152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814BB-E959-47EA-9313-F2C886D8CBB6}" type="datetime1">
              <a:rPr lang="en-CA" smtClean="0"/>
              <a:t>2019-03-08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5787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A105C-F2DA-4F23-8478-F8249713569A}" type="datetime1">
              <a:rPr lang="en-CA" smtClean="0"/>
              <a:t>2019-03-08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951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FD9B8-B0C6-4BF8-8ACE-5D1D1F86F29E}" type="datetime1">
              <a:rPr lang="en-CA" smtClean="0"/>
              <a:t>2019-03-08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7020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F37D-D515-4A82-A351-C8182712BE48}" type="datetime1">
              <a:rPr lang="en-CA" smtClean="0"/>
              <a:t>2019-03-08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308B5-3949-4B8E-B2AB-BA56DBF6235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0105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" name="Shape 99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2" name="Shape 102"/>
          <p:cNvSpPr txBox="1"/>
          <p:nvPr/>
        </p:nvSpPr>
        <p:spPr>
          <a:xfrm>
            <a:off x="832918" y="735909"/>
            <a:ext cx="10710250" cy="2432804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algn="ctr">
              <a:buClr>
                <a:srgbClr val="CC0000"/>
              </a:buClr>
              <a:buSzPct val="25000"/>
            </a:pPr>
            <a:r>
              <a:rPr lang="en" sz="4400" b="1" dirty="0" smtClean="0">
                <a:sym typeface="Arial"/>
              </a:rPr>
              <a:t>Learning Complex Dexterous Manipulation with Deep Reinforcement Learning and Demonstrations</a:t>
            </a:r>
            <a:endParaRPr lang="en" sz="4400" b="1" dirty="0"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1297478" y="3201326"/>
            <a:ext cx="9069355" cy="1053807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609585" indent="507987" algn="ctr">
              <a:buClr>
                <a:schemeClr val="dk1"/>
              </a:buClr>
              <a:buSzPct val="25000"/>
            </a:pPr>
            <a:r>
              <a:rPr lang="en-CA" sz="2400" dirty="0" err="1" smtClean="0"/>
              <a:t>Aravind</a:t>
            </a:r>
            <a:r>
              <a:rPr lang="en-CA" sz="2400" dirty="0" smtClean="0"/>
              <a:t> </a:t>
            </a:r>
            <a:r>
              <a:rPr lang="en-CA" sz="2400" dirty="0" err="1" smtClean="0"/>
              <a:t>Rajeswaran</a:t>
            </a:r>
            <a:r>
              <a:rPr lang="en-CA" sz="2400" dirty="0" smtClean="0"/>
              <a:t> , </a:t>
            </a:r>
            <a:r>
              <a:rPr lang="en-CA" sz="2400" dirty="0" err="1" smtClean="0"/>
              <a:t>Vikash</a:t>
            </a:r>
            <a:r>
              <a:rPr lang="en-CA" sz="2400" dirty="0" smtClean="0"/>
              <a:t> Kumar , Abhishek Gupta, Giulia </a:t>
            </a:r>
            <a:r>
              <a:rPr lang="en-CA" sz="2400" dirty="0" err="1" smtClean="0"/>
              <a:t>Vezzani</a:t>
            </a:r>
            <a:r>
              <a:rPr lang="en-CA" sz="2400" dirty="0" smtClean="0"/>
              <a:t> , John Schulman , Emanuel </a:t>
            </a:r>
            <a:r>
              <a:rPr lang="en-CA" sz="2400" dirty="0" err="1" smtClean="0"/>
              <a:t>Todorov</a:t>
            </a:r>
            <a:r>
              <a:rPr lang="en-CA" sz="2400" dirty="0" smtClean="0"/>
              <a:t> , Sergey Levine</a:t>
            </a: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</a:t>
            </a:fld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4947614" y="4795862"/>
            <a:ext cx="22398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2800" dirty="0" smtClean="0"/>
              <a:t>Jason </a:t>
            </a:r>
            <a:r>
              <a:rPr lang="en-CA" sz="2800" dirty="0" err="1" smtClean="0"/>
              <a:t>Rebello</a:t>
            </a:r>
            <a:r>
              <a:rPr lang="en-CA" sz="2800" dirty="0" smtClean="0"/>
              <a:t> </a:t>
            </a:r>
          </a:p>
          <a:p>
            <a:pPr algn="ctr"/>
            <a:r>
              <a:rPr lang="en-CA" sz="2800" dirty="0" smtClean="0"/>
              <a:t>UTIAS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88851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Methodology (Preliminaries)</a:t>
            </a:r>
            <a:endParaRPr lang="en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440" y="1233749"/>
            <a:ext cx="4389881" cy="5932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2559" y="1240131"/>
            <a:ext cx="2885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 smtClean="0"/>
              <a:t>MDP definition:</a:t>
            </a:r>
            <a:endParaRPr lang="en-CA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63168" y="2887515"/>
            <a:ext cx="2765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 smtClean="0"/>
              <a:t>Value function:</a:t>
            </a:r>
            <a:endParaRPr lang="en-CA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645" y="2608184"/>
            <a:ext cx="4627959" cy="11511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9826" y="4098331"/>
            <a:ext cx="2098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 smtClean="0"/>
              <a:t>Q function:</a:t>
            </a:r>
            <a:endParaRPr lang="en-CA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645" y="4113553"/>
            <a:ext cx="5707500" cy="5782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1202" y="5510460"/>
            <a:ext cx="3627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 smtClean="0"/>
              <a:t>Advantage function:</a:t>
            </a:r>
            <a:endParaRPr lang="en-CA" sz="3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440" y="5530637"/>
            <a:ext cx="5268126" cy="579092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5758004" y="1077053"/>
            <a:ext cx="488887" cy="24444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6147303" y="1738863"/>
            <a:ext cx="503033" cy="28291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196455" y="969293"/>
            <a:ext cx="118745" cy="297883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7779008" y="1729807"/>
            <a:ext cx="407366" cy="29821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8428776" y="1048232"/>
            <a:ext cx="371192" cy="34973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8901065" y="1799974"/>
            <a:ext cx="514539" cy="33849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095066" y="763836"/>
            <a:ext cx="752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States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55693" y="1930220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Actions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92889" y="636606"/>
            <a:ext cx="98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Rewards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62041" y="2010225"/>
            <a:ext cx="1147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accent2"/>
                </a:solidFill>
              </a:rPr>
              <a:t>Transition dynamics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64764" y="669217"/>
            <a:ext cx="291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Initial Probability distribution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399676" y="1949513"/>
            <a:ext cx="1643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Discount Factor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10</a:t>
            </a:fld>
            <a:endParaRPr lang="en-CA"/>
          </a:p>
        </p:txBody>
      </p:sp>
      <p:sp>
        <p:nvSpPr>
          <p:cNvPr id="28" name="TextBox 27"/>
          <p:cNvSpPr txBox="1"/>
          <p:nvPr/>
        </p:nvSpPr>
        <p:spPr>
          <a:xfrm>
            <a:off x="5959633" y="4668148"/>
            <a:ext cx="2247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accent2"/>
                </a:solidFill>
              </a:rPr>
              <a:t>Reward for taking action a in state s 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39992" y="4679973"/>
            <a:ext cx="2247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accent2"/>
                </a:solidFill>
              </a:rPr>
              <a:t>Expected reward in state s’</a:t>
            </a:r>
            <a:endParaRPr lang="en-CA" dirty="0">
              <a:solidFill>
                <a:schemeClr val="accent2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8198834" y="4693427"/>
            <a:ext cx="221625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236696" y="4700973"/>
            <a:ext cx="166510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5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Methodology (NPG)</a:t>
            </a:r>
            <a:endParaRPr lang="en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23454" y="796702"/>
            <a:ext cx="8001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Directly optimize parameters of policy to maximize objective</a:t>
            </a:r>
            <a:endParaRPr lang="en-CA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204111" y="1734952"/>
            <a:ext cx="42094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 smtClean="0"/>
              <a:t>Vanilla Policy Gradient:</a:t>
            </a:r>
            <a:endParaRPr lang="en-CA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7528" y="3167482"/>
            <a:ext cx="4725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/>
              <a:t>Fisher Information Matrix:</a:t>
            </a:r>
            <a:endParaRPr lang="en-CA" sz="32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409" y="1504133"/>
            <a:ext cx="5249266" cy="9433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409" y="2994950"/>
            <a:ext cx="5408927" cy="887143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>
            <a:off x="5287227" y="1593093"/>
            <a:ext cx="506991" cy="29908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24289" y="1252717"/>
            <a:ext cx="1324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Sub-optimal</a:t>
            </a:r>
            <a:endParaRPr lang="en-CA" dirty="0">
              <a:solidFill>
                <a:schemeClr val="accent2"/>
              </a:solidFill>
            </a:endParaRP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11</a:t>
            </a:fld>
            <a:endParaRPr lang="en-CA"/>
          </a:p>
        </p:txBody>
      </p:sp>
      <p:sp>
        <p:nvSpPr>
          <p:cNvPr id="21" name="TextBox 20"/>
          <p:cNvSpPr txBox="1"/>
          <p:nvPr/>
        </p:nvSpPr>
        <p:spPr>
          <a:xfrm>
            <a:off x="921948" y="4389419"/>
            <a:ext cx="9977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Fisher information matrix measures the curvature (sensitivity) of policy relative to model parameters</a:t>
            </a:r>
          </a:p>
          <a:p>
            <a:endParaRPr lang="en-CA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Fisher information matrix is related to the Hessian matrix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41236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Methodology (NPG)</a:t>
            </a:r>
            <a:endParaRPr lang="en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23454" y="796702"/>
            <a:ext cx="985167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Limit policy change based on parameter change</a:t>
            </a:r>
          </a:p>
          <a:p>
            <a:endParaRPr lang="en-CA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Fisher information matrix maps between parameter space and policy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Generally use learning rate in optimization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Poor step size leads to poor initialization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smtClean="0"/>
              <a:t>Use Fisher information matrix to perform update</a:t>
            </a:r>
            <a:endParaRPr lang="en-CA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049254" y="4711533"/>
            <a:ext cx="4274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 smtClean="0"/>
              <a:t>Gradient ascent update:</a:t>
            </a:r>
            <a:endParaRPr lang="en-CA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409" y="4449872"/>
            <a:ext cx="3873833" cy="1033023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8818075" y="4711533"/>
            <a:ext cx="70616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827188" y="3978559"/>
            <a:ext cx="2574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Steepest Ascent direction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7347635" y="5567313"/>
            <a:ext cx="151373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9334119" y="4362065"/>
            <a:ext cx="526148" cy="25571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8104501" y="5701610"/>
            <a:ext cx="514398" cy="28273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600793" y="5789923"/>
            <a:ext cx="210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Normalized step-size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145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Methodology (Problems with RL)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602917"/>
            <a:ext cx="1075152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Challenges with using NPG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 smtClean="0"/>
              <a:t>  </a:t>
            </a:r>
            <a:r>
              <a:rPr lang="en-IN" sz="2800" dirty="0" smtClean="0"/>
              <a:t>RL requires careful reward shaping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Impractical number of samples to learn (approx. 100 hours)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/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Unnatural movement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/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Not as robust to environmental variations</a:t>
            </a:r>
          </a:p>
          <a:p>
            <a:pPr>
              <a:buSzPct val="120000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Solution</a:t>
            </a:r>
          </a:p>
          <a:p>
            <a:pPr>
              <a:buSzPct val="120000"/>
            </a:pPr>
            <a:endParaRPr lang="en-IN" sz="2800" dirty="0" smtClean="0"/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Combine RL with demonstrations 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Guide exploration and decrease sample complexity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Robust and natural looking behaviour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Demonstration </a:t>
            </a:r>
            <a:r>
              <a:rPr lang="en-IN" sz="2800" dirty="0"/>
              <a:t>Augmented Policy </a:t>
            </a:r>
            <a:r>
              <a:rPr lang="en-IN" sz="2800" dirty="0" smtClean="0"/>
              <a:t>Gradient (DAPG)</a:t>
            </a:r>
            <a:endParaRPr lang="en-IN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671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Methodology (Pretraining with BC)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1164230"/>
            <a:ext cx="107515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Exploration in PG achieved with stochastic action distribution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Poor initialization leads to slow exploration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</a:t>
            </a:r>
            <a:r>
              <a:rPr lang="en-IN" sz="2800" dirty="0" err="1" smtClean="0"/>
              <a:t>Behavioral</a:t>
            </a:r>
            <a:r>
              <a:rPr lang="en-IN" sz="2800" dirty="0" smtClean="0"/>
              <a:t> </a:t>
            </a:r>
            <a:r>
              <a:rPr lang="en-IN" sz="2800" dirty="0" smtClean="0"/>
              <a:t>Cloning (BC) </a:t>
            </a:r>
            <a:r>
              <a:rPr lang="en-IN" sz="2800" dirty="0" smtClean="0"/>
              <a:t>guides exploration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Reduces sample complexity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Mimic actions taken in demonstrations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Does not guarantee effectiveness of policy due to distributional shift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045" y="3288200"/>
            <a:ext cx="3743325" cy="93345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011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smtClean="0">
                <a:sym typeface="Symbol"/>
              </a:rPr>
              <a:t>Methodology (Fine-tuning with augmented loss)</a:t>
            </a:r>
            <a:r>
              <a:rPr lang="en" sz="2400" b="1" dirty="0" smtClean="0">
                <a:sym typeface="Symbol"/>
              </a:rPr>
              <a:t>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811149"/>
            <a:ext cx="859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BC does not make optimal use of demonstrations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Cannot learn subtasks (reaching, grasping, hammering)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BC policy (only grasping)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Capturing all data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32" y="2848361"/>
            <a:ext cx="5267325" cy="9715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557" y="2894433"/>
            <a:ext cx="3895725" cy="9429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882307" y="3797505"/>
            <a:ext cx="1444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accent2"/>
                </a:solidFill>
              </a:rPr>
              <a:t>Weighting function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0366218" y="3548958"/>
            <a:ext cx="81481" cy="28845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106452" y="3984641"/>
            <a:ext cx="2011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Dataset from policy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592776" y="3819912"/>
            <a:ext cx="282107" cy="20888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32" y="4993505"/>
            <a:ext cx="6505575" cy="800100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 flipH="1">
            <a:off x="3733830" y="4894239"/>
            <a:ext cx="378538" cy="189815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19957" y="4561659"/>
            <a:ext cx="984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iteration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88312" y="5780517"/>
            <a:ext cx="1796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>
                <a:solidFill>
                  <a:schemeClr val="accent2"/>
                </a:solidFill>
              </a:rPr>
              <a:t>hyperparameters</a:t>
            </a:r>
            <a:endParaRPr lang="en-CA" dirty="0" smtClean="0">
              <a:solidFill>
                <a:schemeClr val="accent2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3241420" y="5556095"/>
            <a:ext cx="26881" cy="314971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3592776" y="5556095"/>
            <a:ext cx="134343" cy="261742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15</a:t>
            </a:fld>
            <a:endParaRPr lang="en-CA"/>
          </a:p>
        </p:txBody>
      </p:sp>
      <p:sp>
        <p:nvSpPr>
          <p:cNvPr id="19" name="TextBox 18"/>
          <p:cNvSpPr txBox="1"/>
          <p:nvPr/>
        </p:nvSpPr>
        <p:spPr>
          <a:xfrm>
            <a:off x="7504881" y="3955012"/>
            <a:ext cx="221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accent2"/>
                </a:solidFill>
              </a:rPr>
              <a:t>Dataset from demonstrations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7991205" y="3790283"/>
            <a:ext cx="282107" cy="20888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273312" y="2894433"/>
            <a:ext cx="151373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8981039" y="2356671"/>
            <a:ext cx="271603" cy="37747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495627" y="1965783"/>
            <a:ext cx="1902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Behavioral cloning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3944357" y="2912341"/>
            <a:ext cx="243788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4982483" y="2447042"/>
            <a:ext cx="271603" cy="377476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674024" y="2045606"/>
            <a:ext cx="1562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Policy gradient</a:t>
            </a:r>
          </a:p>
        </p:txBody>
      </p:sp>
    </p:spTree>
    <p:extLst>
      <p:ext uri="{BB962C8B-B14F-4D97-AF65-F5344CB8AC3E}">
        <p14:creationId xmlns:p14="http://schemas.microsoft.com/office/powerpoint/2010/main" val="345334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Results 1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430" y="657237"/>
            <a:ext cx="107515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</a:pPr>
            <a:r>
              <a:rPr lang="en-IN" sz="2800" u="sng" dirty="0" smtClean="0"/>
              <a:t>Reinforcement learning from scratch</a:t>
            </a:r>
          </a:p>
          <a:p>
            <a:pPr>
              <a:buSzPct val="120000"/>
            </a:pPr>
            <a:endParaRPr lang="en-IN" sz="2800" u="sng" dirty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Can RL cope with high dimensional manipulation tasks ?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Is it robust to variations in environment ?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Are movements safe and can they be used on real hardware ?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endParaRPr lang="en-IN" sz="2800" dirty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endParaRPr lang="en-IN" sz="2800" dirty="0" smtClean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Compare NPG vs DDPG (Deep Deterministic Policy Gradient)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DDPG is a policy gradient actor-critic algorithm that is off-policy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Stochastic policy for exploration, estimates deterministic policy 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Score based on percentage of </a:t>
            </a:r>
            <a:r>
              <a:rPr lang="en-IN" sz="2800" dirty="0"/>
              <a:t>successful trajectories (100 samples</a:t>
            </a:r>
            <a:r>
              <a:rPr lang="en-IN" sz="2800" dirty="0" smtClean="0"/>
              <a:t>)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Sparse Reward vs Reward shaping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0424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Results 1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430" y="657237"/>
            <a:ext cx="107515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</a:pPr>
            <a:r>
              <a:rPr lang="en-IN" sz="2800" u="sng" dirty="0" smtClean="0"/>
              <a:t>Reinforcement learning from scratch</a:t>
            </a:r>
          </a:p>
          <a:p>
            <a:pPr>
              <a:buSzPct val="120000"/>
            </a:pPr>
            <a:endParaRPr lang="en-IN" sz="2800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29" y="1195057"/>
            <a:ext cx="10997535" cy="19495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7774" y="3503686"/>
            <a:ext cx="109167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NPG learns with reward shaping, DDPG fails to learn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DDPG </a:t>
            </a:r>
            <a:r>
              <a:rPr lang="en-CA" sz="2800" dirty="0" smtClean="0"/>
              <a:t>is sample </a:t>
            </a:r>
            <a:r>
              <a:rPr lang="en-CA" sz="2800" dirty="0" smtClean="0"/>
              <a:t>efficient but sensitive to hyper-parameters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Resulting policies have unnatural behaviors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Poor sample efficiency, cant use on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Cannot generalize to unseen environment (weight and ball size change) </a:t>
            </a:r>
            <a:endParaRPr lang="en-CA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953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Results 2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430" y="657237"/>
            <a:ext cx="107515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</a:pPr>
            <a:r>
              <a:rPr lang="en-IN" sz="2800" u="sng" dirty="0" smtClean="0"/>
              <a:t>Reinforcement learning with demonstrations</a:t>
            </a:r>
          </a:p>
          <a:p>
            <a:pPr>
              <a:buSzPct val="120000"/>
            </a:pPr>
            <a:endParaRPr lang="en-IN" sz="2800" u="sng" dirty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Does incorporating demonstrations reduce learning time?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Comparison of DAPG vs </a:t>
            </a:r>
            <a:r>
              <a:rPr lang="en-IN" sz="2800" dirty="0" err="1" smtClean="0"/>
              <a:t>DDPGfD</a:t>
            </a:r>
            <a:r>
              <a:rPr lang="en-IN" sz="2800" dirty="0" smtClean="0"/>
              <a:t> </a:t>
            </a:r>
            <a:r>
              <a:rPr lang="en-IN" sz="2800" dirty="0" smtClean="0"/>
              <a:t>(.. from Demonstrations)?</a:t>
            </a:r>
            <a:endParaRPr lang="en-IN" sz="2800" dirty="0" smtClean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Does it result in human like behaviour ?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endParaRPr lang="en-IN" sz="2800" dirty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endParaRPr lang="en-IN" sz="2800" dirty="0" smtClean="0"/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err="1" smtClean="0"/>
              <a:t>DDPGfD</a:t>
            </a:r>
            <a:r>
              <a:rPr lang="en-IN" sz="2800" dirty="0" smtClean="0"/>
              <a:t> better version of DDPG (demonstrations in replay buffer, prioritized experience replay, n-step returns, regularization)</a:t>
            </a:r>
          </a:p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en-IN" sz="2800" dirty="0" smtClean="0"/>
              <a:t>Only use sparse rewards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42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Results 2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430" y="657237"/>
            <a:ext cx="107515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</a:pPr>
            <a:r>
              <a:rPr lang="en-IN" sz="2800" u="sng" dirty="0" smtClean="0"/>
              <a:t>Reinforcement learning with demonstrations</a:t>
            </a:r>
          </a:p>
          <a:p>
            <a:pPr>
              <a:buSzPct val="120000"/>
            </a:pPr>
            <a:endParaRPr lang="en-IN" sz="2800" u="sng" dirty="0" smtClean="0"/>
          </a:p>
          <a:p>
            <a:pPr>
              <a:buSzPct val="120000"/>
            </a:pPr>
            <a:endParaRPr lang="en-IN" sz="2800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0" y="1318779"/>
            <a:ext cx="10058400" cy="17894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8352" y="3503686"/>
            <a:ext cx="571945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DAPG outperforms </a:t>
            </a:r>
            <a:r>
              <a:rPr lang="en-CA" sz="2800" dirty="0" err="1" smtClean="0"/>
              <a:t>DDPGfD</a:t>
            </a:r>
            <a:endParaRPr lang="en-CA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DAPG requires few robot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Can be used on real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Robust and human behavior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/>
              <a:t>Generalizes to unseen environment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192" y="3503686"/>
            <a:ext cx="5753903" cy="201005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19</a:t>
            </a:fld>
            <a:endParaRPr lang="en-CA"/>
          </a:p>
        </p:txBody>
      </p:sp>
      <p:cxnSp>
        <p:nvCxnSpPr>
          <p:cNvPr id="10" name="Straight Connector 9"/>
          <p:cNvCxnSpPr/>
          <p:nvPr/>
        </p:nvCxnSpPr>
        <p:spPr>
          <a:xfrm>
            <a:off x="9008143" y="5477335"/>
            <a:ext cx="258029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918786" y="549432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chemeClr val="accent2"/>
                </a:solidFill>
              </a:rPr>
              <a:t>NPG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85976" y="3072972"/>
            <a:ext cx="38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accent2"/>
                </a:solidFill>
              </a:rPr>
              <a:t># RL iterations to achieve 90% success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7759581" y="3476937"/>
            <a:ext cx="611727" cy="64239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24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>
                <a:sym typeface="Symbol"/>
              </a:rPr>
              <a:t>Overview</a:t>
            </a:r>
            <a:endParaRPr lang="en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55842" y="1001259"/>
            <a:ext cx="63136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3200" dirty="0"/>
              <a:t>  </a:t>
            </a:r>
            <a:r>
              <a:rPr lang="en-IN" sz="3200" dirty="0" smtClean="0"/>
              <a:t>Motivation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3200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3200" dirty="0" smtClean="0"/>
              <a:t>  Contributions</a:t>
            </a:r>
            <a:endParaRPr lang="en-IN" sz="3200" dirty="0"/>
          </a:p>
          <a:p>
            <a:pPr>
              <a:buSzPct val="120000"/>
            </a:pPr>
            <a:endParaRPr lang="en-IN" sz="32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3200" dirty="0" smtClean="0"/>
              <a:t>  Methodology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32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3200" dirty="0" smtClean="0"/>
              <a:t>  Experiments</a:t>
            </a:r>
            <a:endParaRPr lang="en-IN" sz="3200" dirty="0"/>
          </a:p>
          <a:p>
            <a:pPr>
              <a:buSzPct val="120000"/>
              <a:buFont typeface="Arial" pitchFamily="34" charset="0"/>
              <a:buChar char="•"/>
            </a:pPr>
            <a:endParaRPr lang="en-IN" sz="32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3200" dirty="0"/>
              <a:t>  </a:t>
            </a:r>
            <a:r>
              <a:rPr lang="en-IN" sz="3200" dirty="0" smtClean="0"/>
              <a:t>Future Work</a:t>
            </a:r>
            <a:endParaRPr lang="en-IN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210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Future Work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09338" y="1996315"/>
            <a:ext cx="1042560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Tests on real hardware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i="1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i="1" dirty="0"/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Reduce sample complexity using novelty based exploration methods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Learn policies from raw visual inputs and tactile sensing</a:t>
            </a:r>
          </a:p>
          <a:p>
            <a:pPr>
              <a:buSzPct val="120000"/>
            </a:pPr>
            <a:r>
              <a:rPr lang="en-IN" sz="3200" b="1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endParaRPr lang="en-IN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997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Results</a:t>
            </a:r>
            <a:endParaRPr lang="en" sz="2400" b="1" dirty="0"/>
          </a:p>
        </p:txBody>
      </p:sp>
      <p:pic>
        <p:nvPicPr>
          <p:cNvPr id="2" name="final resul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28113" y="983361"/>
            <a:ext cx="8130470" cy="457339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21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4010685" y="8057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3809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7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5966" y="1892174"/>
            <a:ext cx="4331330" cy="3069125"/>
          </a:xfrm>
        </p:spPr>
        <p:txBody>
          <a:bodyPr>
            <a:noAutofit/>
          </a:bodyPr>
          <a:lstStyle/>
          <a:p>
            <a:r>
              <a:rPr lang="en-CA" sz="6000" b="1" i="1" dirty="0" smtClean="0"/>
              <a:t>Thank you &amp; </a:t>
            </a:r>
            <a:br>
              <a:rPr lang="en-CA" sz="6000" b="1" i="1" dirty="0" smtClean="0"/>
            </a:br>
            <a:r>
              <a:rPr lang="en-CA" sz="6000" b="1" i="1" dirty="0"/>
              <a:t/>
            </a:r>
            <a:br>
              <a:rPr lang="en-CA" sz="6000" b="1" i="1" dirty="0"/>
            </a:br>
            <a:r>
              <a:rPr lang="en-CA" sz="6000" b="1" i="1" dirty="0" smtClean="0"/>
              <a:t>Questions ?</a:t>
            </a:r>
            <a:endParaRPr lang="en-CA" sz="6000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22</a:t>
            </a:fld>
            <a:endParaRPr lang="en-CA"/>
          </a:p>
        </p:txBody>
      </p:sp>
      <p:cxnSp>
        <p:nvCxnSpPr>
          <p:cNvPr id="5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Questions</a:t>
            </a:r>
            <a:endParaRPr lang="en" sz="2400" b="1" dirty="0"/>
          </a:p>
        </p:txBody>
      </p:sp>
      <p:cxnSp>
        <p:nvCxnSpPr>
          <p:cNvPr id="7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04101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Related Works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738707"/>
            <a:ext cx="101087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Model-based trajectory Optimization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 smtClean="0">
                <a:solidFill>
                  <a:srgbClr val="00B050"/>
                </a:solidFill>
              </a:rPr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Useful when dynamics can be relaxed (computer animation)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>
                <a:solidFill>
                  <a:srgbClr val="FF0000"/>
                </a:solidFill>
              </a:rPr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Cant translate to real-world systems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>
                <a:solidFill>
                  <a:srgbClr val="FF0000"/>
                </a:solidFill>
              </a:rPr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Learning complex models is tough with contact dynamics</a:t>
            </a:r>
          </a:p>
          <a:p>
            <a:pPr>
              <a:buSzPct val="120000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Model-free RL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>
                <a:solidFill>
                  <a:srgbClr val="00B050"/>
                </a:solidFill>
              </a:rPr>
              <a:t> </a:t>
            </a:r>
            <a:r>
              <a:rPr lang="en-IN" sz="2800" dirty="0" smtClean="0">
                <a:solidFill>
                  <a:srgbClr val="92D050"/>
                </a:solidFill>
              </a:rPr>
              <a:t> </a:t>
            </a:r>
            <a:r>
              <a:rPr lang="en-IN" sz="2800" dirty="0" smtClean="0"/>
              <a:t>Optimize policy directly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>
                <a:solidFill>
                  <a:srgbClr val="00B050"/>
                </a:solidFill>
              </a:rPr>
              <a:t> </a:t>
            </a:r>
            <a:r>
              <a:rPr lang="en-IN" sz="2800" dirty="0" smtClean="0">
                <a:solidFill>
                  <a:srgbClr val="00B050"/>
                </a:solidFill>
              </a:rPr>
              <a:t> </a:t>
            </a:r>
            <a:r>
              <a:rPr lang="en-IN" sz="2800" dirty="0" smtClean="0"/>
              <a:t>Don’t require to know dynamics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>
                <a:solidFill>
                  <a:srgbClr val="FF0000"/>
                </a:solidFill>
              </a:rPr>
              <a:t> </a:t>
            </a:r>
            <a:r>
              <a:rPr lang="en-IN" sz="2800" dirty="0" smtClean="0"/>
              <a:t> Require large number of real-world samples</a:t>
            </a:r>
          </a:p>
          <a:p>
            <a:pPr>
              <a:buSzPct val="120000"/>
            </a:pPr>
            <a:endParaRPr lang="en-IN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646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Related Works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847348"/>
            <a:ext cx="1075152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Imitation Learning (Behaviour Cloning)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 smtClean="0">
                <a:solidFill>
                  <a:srgbClr val="00B050"/>
                </a:solidFill>
              </a:rPr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Demonstrations of successful behaviour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>
                <a:solidFill>
                  <a:srgbClr val="00B050"/>
                </a:solidFill>
              </a:rPr>
              <a:t> </a:t>
            </a:r>
            <a:r>
              <a:rPr lang="en-IN" sz="2800" dirty="0" smtClean="0">
                <a:solidFill>
                  <a:srgbClr val="00B050"/>
                </a:solidFill>
              </a:rPr>
              <a:t> </a:t>
            </a:r>
            <a:r>
              <a:rPr lang="en-IN" sz="2800" dirty="0" smtClean="0"/>
              <a:t>Used to bootstrap RL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>
                <a:solidFill>
                  <a:srgbClr val="FF0000"/>
                </a:solidFill>
              </a:rPr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Distribution Drift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i="1" dirty="0">
                <a:solidFill>
                  <a:srgbClr val="FF0000"/>
                </a:solidFill>
              </a:rPr>
              <a:t> </a:t>
            </a:r>
            <a:r>
              <a:rPr lang="en-IN" sz="2800" i="1" dirty="0" smtClean="0"/>
              <a:t> </a:t>
            </a:r>
            <a:r>
              <a:rPr lang="en-IN" sz="2800" dirty="0" smtClean="0"/>
              <a:t>Cannot exceed capabilities of demonstrator</a:t>
            </a:r>
          </a:p>
          <a:p>
            <a:pPr>
              <a:buSzPct val="120000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RL with demonstrations</a:t>
            </a:r>
          </a:p>
          <a:p>
            <a:pPr>
              <a:buSzPct val="120000"/>
            </a:pPr>
            <a:endParaRPr lang="en-IN" sz="2800" dirty="0" smtClean="0"/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>
                <a:solidFill>
                  <a:srgbClr val="00B050"/>
                </a:solidFill>
              </a:rPr>
              <a:t> </a:t>
            </a:r>
            <a:r>
              <a:rPr lang="en-IN" sz="2800" dirty="0" smtClean="0">
                <a:solidFill>
                  <a:srgbClr val="92D050"/>
                </a:solidFill>
              </a:rPr>
              <a:t> </a:t>
            </a:r>
            <a:r>
              <a:rPr lang="en-IN" sz="2800" dirty="0" smtClean="0"/>
              <a:t>Sample complexity reduces</a:t>
            </a:r>
          </a:p>
          <a:p>
            <a:pPr lvl="1">
              <a:buSzPct val="120000"/>
              <a:buFont typeface="Arial" pitchFamily="34" charset="0"/>
              <a:buChar char="•"/>
            </a:pPr>
            <a:r>
              <a:rPr lang="en-IN" sz="2800" dirty="0">
                <a:solidFill>
                  <a:srgbClr val="FF0000"/>
                </a:solidFill>
              </a:rPr>
              <a:t> </a:t>
            </a:r>
            <a:r>
              <a:rPr lang="en-IN" sz="2800" dirty="0" smtClean="0"/>
              <a:t> Require large number of samples for complex tasks</a:t>
            </a:r>
          </a:p>
          <a:p>
            <a:pPr>
              <a:buSzPct val="120000"/>
            </a:pPr>
            <a:endParaRPr lang="en-IN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25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Contributions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847348"/>
            <a:ext cx="109507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Dexterous manipulation  in simulation with high dimensional hand using </a:t>
            </a:r>
          </a:p>
          <a:p>
            <a:pPr>
              <a:buSzPct val="120000"/>
            </a:pPr>
            <a:r>
              <a:rPr lang="en-IN" sz="2800" b="1" i="1" dirty="0"/>
              <a:t> </a:t>
            </a:r>
            <a:r>
              <a:rPr lang="en-IN" sz="2800" b="1" i="1" dirty="0" smtClean="0"/>
              <a:t>  model free DRL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Using a small number of </a:t>
            </a:r>
            <a:r>
              <a:rPr lang="en-IN" sz="2800" b="1" i="1" dirty="0" smtClean="0"/>
              <a:t>demonstrations</a:t>
            </a:r>
            <a:r>
              <a:rPr lang="en-IN" sz="2800" dirty="0" smtClean="0"/>
              <a:t> to reduce sample complexity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Policies with demonstrations </a:t>
            </a:r>
            <a:r>
              <a:rPr lang="en-IN" sz="2800" b="1" i="1" dirty="0" smtClean="0"/>
              <a:t>robust</a:t>
            </a:r>
            <a:r>
              <a:rPr lang="en-IN" sz="2800" dirty="0" smtClean="0"/>
              <a:t> to environmental changes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Propose a set of </a:t>
            </a:r>
            <a:r>
              <a:rPr lang="en-IN" sz="2800" b="1" i="1" dirty="0" smtClean="0"/>
              <a:t>manipulation tasks</a:t>
            </a:r>
          </a:p>
          <a:p>
            <a:pPr>
              <a:buSzPct val="120000"/>
            </a:pPr>
            <a:endParaRPr lang="en-IN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765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Motivation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847348"/>
            <a:ext cx="818939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Dextrous multi-fingered hands are </a:t>
            </a:r>
            <a:r>
              <a:rPr lang="en-IN" sz="2800" b="1" i="1" dirty="0" smtClean="0"/>
              <a:t>extremely versatile </a:t>
            </a:r>
          </a:p>
          <a:p>
            <a:pPr>
              <a:buSzPct val="120000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</a:t>
            </a:r>
            <a:r>
              <a:rPr lang="en-IN" sz="2800" b="1" i="1" dirty="0" smtClean="0"/>
              <a:t>Control</a:t>
            </a:r>
            <a:r>
              <a:rPr lang="en-IN" sz="2800" dirty="0" smtClean="0"/>
              <a:t> is challenging due to high dimensionality, complex contact patterns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Previous methods require </a:t>
            </a:r>
            <a:r>
              <a:rPr lang="en-IN" sz="2800" b="1" i="1" dirty="0" smtClean="0"/>
              <a:t>reward shaping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b="1" i="1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DRL </a:t>
            </a:r>
            <a:r>
              <a:rPr lang="en-IN" sz="2800" dirty="0"/>
              <a:t>limited to </a:t>
            </a:r>
            <a:r>
              <a:rPr lang="en-IN" sz="2800" b="1" i="1" dirty="0"/>
              <a:t>simpler manipulators and simple tasks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Lack of physical systems due to </a:t>
            </a:r>
            <a:r>
              <a:rPr lang="en-IN" sz="2800" b="1" i="1" dirty="0" smtClean="0"/>
              <a:t>sample inefficiency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b="1" i="1" dirty="0"/>
          </a:p>
          <a:p>
            <a:pPr>
              <a:buSzPct val="120000"/>
            </a:pPr>
            <a:r>
              <a:rPr lang="en-IN" sz="3200" b="1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endParaRPr lang="en-IN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257" y="1309066"/>
            <a:ext cx="3235241" cy="32352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81036" y="4544307"/>
            <a:ext cx="2233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Object relocation task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57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Contributions</a:t>
            </a:r>
            <a:endParaRPr lang="en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5842" y="847348"/>
            <a:ext cx="719941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Manipulation with </a:t>
            </a:r>
            <a:r>
              <a:rPr lang="en-IN" sz="2800" b="1" i="1" dirty="0" smtClean="0"/>
              <a:t>24-DOF</a:t>
            </a:r>
            <a:r>
              <a:rPr lang="en-IN" sz="2800" dirty="0" smtClean="0"/>
              <a:t> hand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i="1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i="1" dirty="0" smtClean="0"/>
              <a:t>  </a:t>
            </a:r>
            <a:r>
              <a:rPr lang="en-IN" sz="2800" b="1" i="1" dirty="0" smtClean="0"/>
              <a:t>Model Free </a:t>
            </a:r>
            <a:r>
              <a:rPr lang="en-IN" sz="2800" dirty="0" smtClean="0"/>
              <a:t>DRL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endParaRPr lang="en-IN" sz="2800" i="1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i="1" dirty="0"/>
              <a:t> </a:t>
            </a:r>
            <a:r>
              <a:rPr lang="en-IN" sz="2800" i="1" dirty="0" smtClean="0"/>
              <a:t> </a:t>
            </a:r>
            <a:r>
              <a:rPr lang="en-IN" sz="2800" dirty="0"/>
              <a:t> Used in </a:t>
            </a:r>
            <a:r>
              <a:rPr lang="en-IN" sz="2800" b="1" i="1" dirty="0"/>
              <a:t>complex </a:t>
            </a:r>
            <a:r>
              <a:rPr lang="en-IN" sz="2800" b="1" i="1" dirty="0" smtClean="0"/>
              <a:t>tasks with variety of tools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Small number of </a:t>
            </a:r>
            <a:r>
              <a:rPr lang="en-IN" sz="2800" b="1" i="1" dirty="0" smtClean="0"/>
              <a:t>human demonstrations </a:t>
            </a:r>
            <a:r>
              <a:rPr lang="en-IN" sz="2800" dirty="0" smtClean="0"/>
              <a:t>reduces sample complexity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</a:t>
            </a:r>
            <a:r>
              <a:rPr lang="en-IN" sz="2800" b="1" i="1" dirty="0" smtClean="0"/>
              <a:t>Reduces learning time</a:t>
            </a:r>
          </a:p>
          <a:p>
            <a:pPr>
              <a:buSzPct val="120000"/>
              <a:buFont typeface="Arial" pitchFamily="34" charset="0"/>
              <a:buChar char="•"/>
            </a:pP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</a:t>
            </a:r>
            <a:r>
              <a:rPr lang="en-IN" sz="2800" b="1" i="1" dirty="0" smtClean="0"/>
              <a:t>Robust</a:t>
            </a:r>
            <a:r>
              <a:rPr lang="en-IN" sz="2800" dirty="0" smtClean="0"/>
              <a:t> and natural movements</a:t>
            </a:r>
            <a:endParaRPr lang="en-IN" sz="2800" i="1" dirty="0" smtClean="0"/>
          </a:p>
          <a:p>
            <a:pPr>
              <a:buSzPct val="120000"/>
            </a:pPr>
            <a:r>
              <a:rPr lang="en-IN" sz="3200" b="1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endParaRPr lang="en-IN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703" y="1439500"/>
            <a:ext cx="3217108" cy="31596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2048" y="4598563"/>
            <a:ext cx="1384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Tool use task</a:t>
            </a:r>
            <a:endParaRPr lang="en-C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3761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Manipulation Task 1</a:t>
            </a:r>
            <a:endParaRPr lang="en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875" y="1123716"/>
            <a:ext cx="7943001" cy="2090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4673" y="754384"/>
            <a:ext cx="1878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Object Relocation</a:t>
            </a:r>
            <a:endParaRPr lang="en-CA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1487032" y="3413422"/>
            <a:ext cx="88231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Move Blue ball to green position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Task complete when ball is epsilon ball away from target 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Positions of ball and target are randomized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Main challenge is exploration (reach object, grab and move to target location)</a:t>
            </a:r>
            <a:r>
              <a:rPr lang="en-IN" sz="3200" b="1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endParaRPr lang="en-IN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778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Manipulation Task 2</a:t>
            </a:r>
            <a:endParaRPr lang="en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599166" y="754384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In-hand Manipulation</a:t>
            </a:r>
            <a:endParaRPr lang="en-CA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1487032" y="3413422"/>
            <a:ext cx="882313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Reposition blue pen to match orientation of green target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Task complete when orientation is achieved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Base of hand is fixed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Large number of contacts with complex solutions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Used a well shaped reward for training an expert</a:t>
            </a:r>
            <a:endParaRPr lang="en-IN" sz="2800" b="1" i="1" dirty="0"/>
          </a:p>
          <a:p>
            <a:pPr>
              <a:buSzPct val="120000"/>
            </a:pPr>
            <a:r>
              <a:rPr lang="en-IN" sz="3200" b="1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endParaRPr lang="en-IN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855" y="1123716"/>
            <a:ext cx="7892584" cy="203594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4410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Manipulation Task 3</a:t>
            </a:r>
            <a:endParaRPr lang="en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024673" y="754384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Door Opening</a:t>
            </a:r>
            <a:endParaRPr lang="en-CA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1487032" y="3413422"/>
            <a:ext cx="882313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Undo latch and swing door open</a:t>
            </a:r>
            <a:r>
              <a:rPr lang="en-IN" sz="2800" b="1" i="1" dirty="0" smtClean="0"/>
              <a:t> </a:t>
            </a:r>
            <a:endParaRPr lang="en-IN" sz="2800" dirty="0" smtClean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Task complete when door touches door stopper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No information of latch explicitly provided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A lot of hidden sub-tasks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Position of door is randomized</a:t>
            </a:r>
            <a:endParaRPr lang="en-IN" sz="2800" b="1" i="1" dirty="0"/>
          </a:p>
          <a:p>
            <a:pPr>
              <a:buSzPct val="120000"/>
            </a:pPr>
            <a:r>
              <a:rPr lang="en-IN" sz="3200" b="1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endParaRPr lang="en-IN" sz="3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805" y="1123715"/>
            <a:ext cx="7523736" cy="190919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46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Manipulation Task 4</a:t>
            </a:r>
            <a:endParaRPr lang="en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21996" y="777908"/>
            <a:ext cx="98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Tool Use</a:t>
            </a:r>
            <a:endParaRPr lang="en-CA" b="1" i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1487032" y="3413422"/>
            <a:ext cx="882313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 </a:t>
            </a:r>
            <a:r>
              <a:rPr lang="en-IN" sz="2800" dirty="0" smtClean="0"/>
              <a:t>Pickup and hammer nail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/>
              <a:t> </a:t>
            </a:r>
            <a:r>
              <a:rPr lang="en-IN" sz="2800" dirty="0" smtClean="0"/>
              <a:t> Task complete when entire nail is inside the board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Use tool instead of just relocation</a:t>
            </a:r>
            <a:endParaRPr lang="en-IN" sz="28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800" dirty="0" smtClean="0"/>
              <a:t>  Multiple steps in task</a:t>
            </a:r>
            <a:r>
              <a:rPr lang="en-IN" sz="3200" b="1" dirty="0" smtClean="0"/>
              <a:t>	</a:t>
            </a:r>
            <a:endParaRPr lang="en-IN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373" y="1094454"/>
            <a:ext cx="7562407" cy="194751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920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Shape 110"/>
          <p:cNvCxnSpPr/>
          <p:nvPr/>
        </p:nvCxnSpPr>
        <p:spPr>
          <a:xfrm>
            <a:off x="0" y="6309441"/>
            <a:ext cx="117972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Shape 113"/>
          <p:cNvCxnSpPr/>
          <p:nvPr/>
        </p:nvCxnSpPr>
        <p:spPr>
          <a:xfrm>
            <a:off x="293767" y="485967"/>
            <a:ext cx="115128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Shape 114"/>
          <p:cNvSpPr txBox="1"/>
          <p:nvPr/>
        </p:nvSpPr>
        <p:spPr>
          <a:xfrm>
            <a:off x="293767" y="1"/>
            <a:ext cx="9782799" cy="422399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lvl="0">
              <a:buClr>
                <a:srgbClr val="CC0000"/>
              </a:buClr>
              <a:buSzPct val="25000"/>
            </a:pPr>
            <a:r>
              <a:rPr lang="en" sz="2400" b="1" dirty="0" smtClean="0">
                <a:sym typeface="Symbol"/>
              </a:rPr>
              <a:t>Experimental Setup</a:t>
            </a:r>
            <a:endParaRPr lang="en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97" y="1082205"/>
            <a:ext cx="3125482" cy="20494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52299" y="712873"/>
            <a:ext cx="1467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ADROIT hand</a:t>
            </a:r>
            <a:endParaRPr lang="en-CA" b="1" i="1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771809" y="3259513"/>
            <a:ext cx="581911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  <a:buFont typeface="Arial" pitchFamily="34" charset="0"/>
              <a:buChar char="•"/>
            </a:pPr>
            <a:r>
              <a:rPr lang="en-IN" sz="2000" dirty="0"/>
              <a:t>  </a:t>
            </a:r>
            <a:r>
              <a:rPr lang="en-IN" sz="2000" dirty="0" smtClean="0"/>
              <a:t>24-DOF hand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000" dirty="0" smtClean="0"/>
              <a:t>  First, middle, ring – 4 DOF each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000" dirty="0"/>
              <a:t> </a:t>
            </a:r>
            <a:r>
              <a:rPr lang="en-IN" sz="2000" dirty="0" smtClean="0"/>
              <a:t> Little finger, thumb – 5 DOF each</a:t>
            </a:r>
            <a:endParaRPr lang="en-IN" sz="2000" dirty="0"/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000" dirty="0" smtClean="0"/>
              <a:t>  Wrist – 2 DOF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000" dirty="0"/>
              <a:t> </a:t>
            </a:r>
            <a:r>
              <a:rPr lang="en-IN" sz="2000" dirty="0" smtClean="0"/>
              <a:t> Actuated with position control and has joint angle sensor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000" dirty="0"/>
              <a:t> </a:t>
            </a:r>
            <a:r>
              <a:rPr lang="en-IN" sz="2000" dirty="0" smtClean="0"/>
              <a:t> </a:t>
            </a:r>
            <a:r>
              <a:rPr lang="en-IN" sz="2000" dirty="0" err="1" smtClean="0"/>
              <a:t>MuJoCo</a:t>
            </a:r>
            <a:r>
              <a:rPr lang="en-IN" sz="2000" dirty="0" smtClean="0"/>
              <a:t> physics simulation with friction</a:t>
            </a:r>
          </a:p>
          <a:p>
            <a:pPr>
              <a:buSzPct val="120000"/>
              <a:buFont typeface="Arial" pitchFamily="34" charset="0"/>
              <a:buChar char="•"/>
            </a:pPr>
            <a:r>
              <a:rPr lang="en-IN" sz="2000" dirty="0"/>
              <a:t> </a:t>
            </a:r>
            <a:r>
              <a:rPr lang="en-IN" sz="2000" dirty="0" smtClean="0"/>
              <a:t> 25 demonstrations for each task</a:t>
            </a:r>
            <a:r>
              <a:rPr lang="en-IN" sz="3200" dirty="0" smtClean="0"/>
              <a:t>	</a:t>
            </a:r>
            <a:endParaRPr lang="en-IN" sz="3200" dirty="0"/>
          </a:p>
        </p:txBody>
      </p:sp>
      <p:pic>
        <p:nvPicPr>
          <p:cNvPr id="5" name="haptix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34131" y="1082205"/>
            <a:ext cx="4300396" cy="24189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345321" y="671561"/>
            <a:ext cx="1878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HAPTIX Simulator</a:t>
            </a:r>
            <a:endParaRPr lang="en-CA" b="1" i="1" u="s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131" y="3490330"/>
            <a:ext cx="4300396" cy="235599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03457" y="5893216"/>
            <a:ext cx="1448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err="1" smtClean="0"/>
              <a:t>CyberGlove</a:t>
            </a:r>
            <a:r>
              <a:rPr lang="en-CA" b="1" i="1" u="sng" dirty="0" smtClean="0"/>
              <a:t> 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62" y="1082205"/>
            <a:ext cx="2333310" cy="18876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3283" y="711370"/>
            <a:ext cx="1377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i="1" u="sng" dirty="0" smtClean="0"/>
              <a:t>HTC headset</a:t>
            </a:r>
            <a:endParaRPr lang="en-CA" b="1" i="1" u="sn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308B5-3949-4B8E-B2AB-BA56DBF6235E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418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1098</Words>
  <Application>Microsoft Office PowerPoint</Application>
  <PresentationFormat>Widescreen</PresentationFormat>
  <Paragraphs>259</Paragraphs>
  <Slides>25</Slides>
  <Notes>24</Notes>
  <HiddenSlides>3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&amp;   Questions ?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Rebello</dc:creator>
  <cp:lastModifiedBy>Jason Rebello</cp:lastModifiedBy>
  <cp:revision>165</cp:revision>
  <dcterms:created xsi:type="dcterms:W3CDTF">2019-03-05T06:17:20Z</dcterms:created>
  <dcterms:modified xsi:type="dcterms:W3CDTF">2019-03-08T15:13:26Z</dcterms:modified>
</cp:coreProperties>
</file>