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notesMasterIdLst>
    <p:notesMasterId r:id="rId90"/>
  </p:notes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86" r:id="rId34"/>
    <p:sldId id="287" r:id="rId35"/>
    <p:sldId id="288" r:id="rId36"/>
    <p:sldId id="289" r:id="rId37"/>
    <p:sldId id="290" r:id="rId38"/>
    <p:sldId id="291" r:id="rId39"/>
    <p:sldId id="292" r:id="rId40"/>
    <p:sldId id="293" r:id="rId41"/>
    <p:sldId id="294" r:id="rId42"/>
    <p:sldId id="295" r:id="rId43"/>
    <p:sldId id="296" r:id="rId44"/>
    <p:sldId id="297" r:id="rId45"/>
    <p:sldId id="298" r:id="rId46"/>
    <p:sldId id="299" r:id="rId47"/>
    <p:sldId id="300" r:id="rId48"/>
    <p:sldId id="301" r:id="rId49"/>
    <p:sldId id="302" r:id="rId50"/>
    <p:sldId id="303" r:id="rId51"/>
    <p:sldId id="304" r:id="rId52"/>
    <p:sldId id="305" r:id="rId53"/>
    <p:sldId id="306" r:id="rId54"/>
    <p:sldId id="307" r:id="rId55"/>
    <p:sldId id="308" r:id="rId56"/>
    <p:sldId id="309" r:id="rId57"/>
    <p:sldId id="310" r:id="rId58"/>
    <p:sldId id="311" r:id="rId59"/>
    <p:sldId id="312" r:id="rId60"/>
    <p:sldId id="313" r:id="rId61"/>
    <p:sldId id="314" r:id="rId62"/>
    <p:sldId id="315" r:id="rId63"/>
    <p:sldId id="316" r:id="rId64"/>
    <p:sldId id="317" r:id="rId65"/>
    <p:sldId id="318" r:id="rId66"/>
    <p:sldId id="319" r:id="rId67"/>
    <p:sldId id="320" r:id="rId68"/>
    <p:sldId id="321" r:id="rId69"/>
    <p:sldId id="322" r:id="rId70"/>
    <p:sldId id="323" r:id="rId71"/>
    <p:sldId id="324" r:id="rId72"/>
    <p:sldId id="325" r:id="rId73"/>
    <p:sldId id="326" r:id="rId74"/>
    <p:sldId id="327" r:id="rId75"/>
    <p:sldId id="328" r:id="rId76"/>
    <p:sldId id="329" r:id="rId77"/>
    <p:sldId id="330" r:id="rId78"/>
    <p:sldId id="331" r:id="rId79"/>
    <p:sldId id="332" r:id="rId80"/>
    <p:sldId id="333" r:id="rId81"/>
    <p:sldId id="334" r:id="rId82"/>
    <p:sldId id="335" r:id="rId83"/>
    <p:sldId id="336" r:id="rId84"/>
    <p:sldId id="337" r:id="rId85"/>
    <p:sldId id="338" r:id="rId86"/>
    <p:sldId id="339" r:id="rId87"/>
    <p:sldId id="340" r:id="rId88"/>
    <p:sldId id="341" r:id="rId8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37474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04" d="100"/>
          <a:sy n="104" d="100"/>
        </p:scale>
        <p:origin x="144" y="1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76" Type="http://schemas.openxmlformats.org/officeDocument/2006/relationships/slide" Target="slides/slide73.xml"/><Relationship Id="rId84" Type="http://schemas.openxmlformats.org/officeDocument/2006/relationships/slide" Target="slides/slide81.xml"/><Relationship Id="rId89" Type="http://schemas.openxmlformats.org/officeDocument/2006/relationships/slide" Target="slides/slide86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92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slide" Target="slides/slide63.xml"/><Relationship Id="rId74" Type="http://schemas.openxmlformats.org/officeDocument/2006/relationships/slide" Target="slides/slide71.xml"/><Relationship Id="rId79" Type="http://schemas.openxmlformats.org/officeDocument/2006/relationships/slide" Target="slides/slide76.xml"/><Relationship Id="rId87" Type="http://schemas.openxmlformats.org/officeDocument/2006/relationships/slide" Target="slides/slide84.xml"/><Relationship Id="rId5" Type="http://schemas.openxmlformats.org/officeDocument/2006/relationships/slide" Target="slides/slide2.xml"/><Relationship Id="rId61" Type="http://schemas.openxmlformats.org/officeDocument/2006/relationships/slide" Target="slides/slide58.xml"/><Relationship Id="rId82" Type="http://schemas.openxmlformats.org/officeDocument/2006/relationships/slide" Target="slides/slide79.xml"/><Relationship Id="rId90" Type="http://schemas.openxmlformats.org/officeDocument/2006/relationships/notesMaster" Target="notesMasters/notesMaster1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77" Type="http://schemas.openxmlformats.org/officeDocument/2006/relationships/slide" Target="slides/slide74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80" Type="http://schemas.openxmlformats.org/officeDocument/2006/relationships/slide" Target="slides/slide77.xml"/><Relationship Id="rId85" Type="http://schemas.openxmlformats.org/officeDocument/2006/relationships/slide" Target="slides/slide82.xml"/><Relationship Id="rId93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slide" Target="slides/slide67.xml"/><Relationship Id="rId75" Type="http://schemas.openxmlformats.org/officeDocument/2006/relationships/slide" Target="slides/slide72.xml"/><Relationship Id="rId83" Type="http://schemas.openxmlformats.org/officeDocument/2006/relationships/slide" Target="slides/slide80.xml"/><Relationship Id="rId88" Type="http://schemas.openxmlformats.org/officeDocument/2006/relationships/slide" Target="slides/slide85.xml"/><Relationship Id="rId9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slide" Target="slides/slide70.xml"/><Relationship Id="rId78" Type="http://schemas.openxmlformats.org/officeDocument/2006/relationships/slide" Target="slides/slide75.xml"/><Relationship Id="rId81" Type="http://schemas.openxmlformats.org/officeDocument/2006/relationships/slide" Target="slides/slide78.xml"/><Relationship Id="rId86" Type="http://schemas.openxmlformats.org/officeDocument/2006/relationships/slide" Target="slides/slide83.xml"/><Relationship Id="rId94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324F36-2285-450E-AEE4-1D9DAA064E73}" type="datetimeFigureOut">
              <a:rPr lang="en-US" smtClean="0"/>
              <a:t>2/15/2019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93D21C-FAE3-44A7-BB4C-90F12F6A99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57506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A95329-121C-4918-B6BE-F084938AA2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60251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FDE0B6-289F-485B-A588-D20A07E0BC0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99991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FDE0B6-289F-485B-A588-D20A07E0BC0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899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FDE0B6-289F-485B-A588-D20A07E0BC0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75708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FDE0B6-289F-485B-A588-D20A07E0BC0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34591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9B8B87-7D74-4758-94B5-0D4A5929CC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9F12954-E334-4539-A353-3695074EA9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58B3A4-88FD-4289-8806-FC60AE68DF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E6EA2-63DA-43A3-AD08-01F567A2379C}" type="datetimeFigureOut">
              <a:rPr lang="en-US" smtClean="0"/>
              <a:t>2/15/2019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971F9B-FED2-4BA0-8575-8B04CB6BED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47F68D-460F-4505-94FD-C8F0B24B93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4544C8-6FA0-464F-8EAF-E32FFFB3FC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13503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0BD542-96E8-401F-BE71-71EA75DFA9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6F77464-9B9E-4DD1-BF2C-AEA8F5D704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BB305A-0E7D-4164-B8FA-2F70ECF5AD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E6EA2-63DA-43A3-AD08-01F567A2379C}" type="datetimeFigureOut">
              <a:rPr lang="en-US" smtClean="0"/>
              <a:t>2/15/2019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E50FCE-16A8-4B00-830B-8A3737BE45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93A164-F44E-4402-86C0-D62E745D68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4544C8-6FA0-464F-8EAF-E32FFFB3FC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29037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ED35F78-C5A2-4357-94F1-1FF1160B87B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00E743A-EE47-46A6-910A-D909325509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E7F427-8B6E-48B5-BC60-E1D7869001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E6EA2-63DA-43A3-AD08-01F567A2379C}" type="datetimeFigureOut">
              <a:rPr lang="en-US" smtClean="0"/>
              <a:t>2/15/2019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78166E-3974-4515-A7F0-78DC27AC18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9D724D-FCE6-4394-A159-AD3A7162AF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4544C8-6FA0-464F-8EAF-E32FFFB3FC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75316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5DF65E-70A2-4DD3-9F73-F86690A1BC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D7BB1F3-3D6D-4CBB-8B1C-9D49DA31387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C86F24-C251-4E23-AC28-37F0B3389F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8B1A30-1DEC-4A07-B04C-009C0A3CAD3E}" type="datetime1">
              <a:rPr lang="en-US" smtClean="0"/>
              <a:t>2/15/2019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B84016-45F0-42ED-A766-BAE7A3CF68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B26BB8-5B67-4CD2-8D72-B083097CB6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7DFFF-FFEF-43FB-B8FB-95FC4F241F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22947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597864-6763-40BD-BCB0-28EE965B11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0FB685-2C9E-472C-AD71-762F925AEE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6BF0A8-C7BC-4F54-BE76-4B8FC23A6A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61837B-2B1E-478E-ADAD-F59E77EE2032}" type="datetime1">
              <a:rPr lang="en-US" smtClean="0"/>
              <a:t>2/15/2019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0446E4-C2B1-415B-AD4E-8A563BF7F7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F00397-E2AC-467F-81F8-6D01CF6538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7DFFF-FFEF-43FB-B8FB-95FC4F241F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32205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4919C5-E5EB-4ED1-8D6B-4DAEF841BF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3CDF7F-1A9E-4C8A-92B5-B037A643EF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61637F-F2C2-4E8E-8EF3-99CB64ECB3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62D35E-D722-42C5-8303-D3EF8A8C4387}" type="datetime1">
              <a:rPr lang="en-US" smtClean="0"/>
              <a:t>2/15/2019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B17051-DB05-4891-9D42-74B66CE0E3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82F8CE-B489-4DBC-B583-3F351F8BD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7DFFF-FFEF-43FB-B8FB-95FC4F241F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89249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B6CA0F-514E-4DE9-9795-702522D4A2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ACD536-4651-4DBE-AC74-A82AAC0BEDA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A1E5938-06C4-4BF6-B269-880E570600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21698D6-55F6-4F98-88F4-AAD85A1962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EC1EB-DB6E-4701-95C3-B13C336C5DB7}" type="datetime1">
              <a:rPr lang="en-US" smtClean="0"/>
              <a:t>2/15/2019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9150E5E-7231-459E-85C1-816E0247E6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09DEA4-E5AD-4BF8-96AD-513219EBA8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7DFFF-FFEF-43FB-B8FB-95FC4F241F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231617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9B125B-3118-4BBD-8128-E1670B42AC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D7AFA1-E77F-4AB4-B749-AEEF54EA68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D2073A9-3089-4C83-8409-30DECA81FD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0C0F45D-0669-4DF6-AFF5-7F67D290588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1703093-D58C-48EC-AEE1-7F7F838E6B0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DFFAD40-DCFF-4045-8DEA-11C9A41377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65EFF-23CA-4B54-8E4A-86BF49634E68}" type="datetime1">
              <a:rPr lang="en-US" smtClean="0"/>
              <a:t>2/15/2019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D60E76C-6D53-422D-8DB7-292C682857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8B0A696-4F3F-4BD5-9B22-4AAE728146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7DFFF-FFEF-43FB-B8FB-95FC4F241F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367204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C61214-ECC6-478B-BBC7-B7B1E8879F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48DD849-A5AE-40FC-BAC4-22EA97DA34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C2B2D0-C81A-4A4E-8666-F39AB532646B}" type="datetime1">
              <a:rPr lang="en-US" smtClean="0"/>
              <a:t>2/15/2019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6C7D35F-36B9-4C5D-A417-B41D72FD3C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A80B533-84FD-4FC7-8AD9-85407D6DC2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7DFFF-FFEF-43FB-B8FB-95FC4F241F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674788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FDA2D52-6916-49AC-BBB4-8E8B2149F9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94DA76-6893-4177-BA8D-E95F4730AB44}" type="datetime1">
              <a:rPr lang="en-US" smtClean="0"/>
              <a:t>2/15/2019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A60EE7D-4DB0-47FA-8ADD-62658F04C5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2DDAB0-3041-4198-A07D-2AF8936506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7DFFF-FFEF-43FB-B8FB-95FC4F241F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380812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8D821F-249E-405D-8E0D-B37236B44B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B52699-4BCB-48A2-AE9D-9F191F593B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CC5C03C-121F-433C-BE95-D121995D82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CEB8945-19C8-4044-8AA0-32294B5350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1DB84A-F57C-4F27-8F38-59B9239AAAD9}" type="datetime1">
              <a:rPr lang="en-US" smtClean="0"/>
              <a:t>2/15/2019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BAA87F4-B701-4F71-8F41-BC75742853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BA2A4C-422D-4554-A44A-8C978D68D2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7DFFF-FFEF-43FB-B8FB-95FC4F241F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61002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378862-F052-4D5F-B5D1-7E6A0D43C9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24FC37-1752-4034-B395-305E658780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84DDE8-8FAC-442C-8690-1A4A0871B0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E6EA2-63DA-43A3-AD08-01F567A2379C}" type="datetimeFigureOut">
              <a:rPr lang="en-US" smtClean="0"/>
              <a:t>2/15/2019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FE815A-0064-4DA1-B3F8-3A3BE05F0E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AE9FD2-0AC2-4381-B20B-FB3D825D44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4544C8-6FA0-464F-8EAF-E32FFFB3FC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02692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2A9A4C-F6DC-4FC4-A0FD-5040794331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A9F086E-DCDB-42D6-93DB-B962C90783F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9D772F6-B15D-4937-A28B-17B1CDDC01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855F2C5-706A-4610-8A25-52E7BA7B9A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C63869-D0EF-4435-BB1F-33106E71C95F}" type="datetime1">
              <a:rPr lang="en-US" smtClean="0"/>
              <a:t>2/15/2019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01B9C6-63B6-4F37-85AF-D8D292F909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48B6A6C-92C0-40E2-A112-04B1F24787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7DFFF-FFEF-43FB-B8FB-95FC4F241F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548445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023CB2-1959-4FA6-A13E-92AD9E1657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8BFA22D-D633-4B8B-9D83-C42E9E9172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9332B8-D518-4A0E-B119-48BB16628C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2565C-FD7D-4860-8B5C-64E2539B6493}" type="datetime1">
              <a:rPr lang="en-US" smtClean="0"/>
              <a:t>2/15/2019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2955EF-1CED-4835-A4A8-C8881BF8CE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4EE76B-4469-47CE-BB62-CAFB10B2D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7DFFF-FFEF-43FB-B8FB-95FC4F241F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048945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2E1A6A9-C034-4373-8631-A21D613780B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9169F28-70EC-4294-BE6F-F997360E464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8AA43B-AAC1-4469-AF2D-912905B069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E455E-2E14-48B5-BE52-4A779F526C55}" type="datetime1">
              <a:rPr lang="en-US" smtClean="0"/>
              <a:t>2/15/2019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386F48-E7DD-4FA1-AC80-61CE4C4505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573D5C-2DBB-4C19-A73B-7FC32FFD98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7DFFF-FFEF-43FB-B8FB-95FC4F241F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160724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E68EE4-466A-4E4A-8C2D-212261B35E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0B14445-03B1-4D5C-9EA5-9168CC1A500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22D334-A7EB-4394-80C9-A2D234D6C8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58F0DF7-E5FB-4D16-A346-0E44FF6C408C}" type="datetime1">
              <a:rPr lang="en-US" smtClean="0"/>
              <a:t>2/15/2019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01E23F-4002-4B46-9631-3F81593037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4CD732-2430-47E1-AAC2-6DCED31C4B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6EA5157-336D-4431-8C59-595B01E6B24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24140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696384-6D19-443D-8F12-5AC96BEE2F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F98FA1-AB27-4210-AAEB-A1D4D5EEC4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BDD6ED-A909-4AAE-A2D3-252BE9EB56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EAB6B58-93BF-4055-B73D-A86E0331DD80}" type="datetime1">
              <a:rPr lang="en-US" smtClean="0"/>
              <a:t>2/15/2019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6CEF6C-6E48-46AD-B6A8-457C2BEB21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80ADBD-CF13-44E2-B258-D82E6CCB41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6EA5157-336D-4431-8C59-595B01E6B24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201702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B0A25A-FC99-4734-8075-E2E7DC1F79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2C11BB-70F0-4B47-B791-84DD02221A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C731E8-3443-44A0-8F64-47F0B0EA25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4602840-C5A2-4021-8D8E-F212F7824E8E}" type="datetime1">
              <a:rPr lang="en-US" smtClean="0"/>
              <a:t>2/15/2019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F9433C-6648-4AC4-80F5-98E685FE7D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A98FA0-E8A5-408E-8808-7A17B95BEB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6EA5157-336D-4431-8C59-595B01E6B24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220273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9F80F1-6708-47E2-A2F6-375A7B8623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8939EF-F35B-40D3-A16C-04EBD9292CE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BEE928-AC3D-4DC0-80D0-2FF28FE2D5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F4E4B4-BC63-46DA-9210-90EDFC213D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B97643-21AD-49C9-85EB-388F891389C2}" type="datetime1">
              <a:rPr lang="en-US" smtClean="0"/>
              <a:t>2/15/2019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7E1EBA1-4A0B-4A02-B4FB-8B5321D817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9D5271-F8FC-426A-A13F-49571027EF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A5157-336D-4431-8C59-595B01E6B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243194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24F27A-9783-4B05-91D9-04A284764B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4BDDD2-0904-40E0-9638-9FD08E3BB4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0D5278-417B-4482-ACFB-7D66218486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5C47ECA-5448-4048-90C7-B3140CDCE2F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A636B9B-F169-4B3C-9CC1-A19726749AB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7A31BF5-D829-4BC6-BFAA-8D81B142C0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4A79A-0742-45FD-9BF5-27FDF3B99398}" type="datetime1">
              <a:rPr lang="en-US" smtClean="0"/>
              <a:t>2/15/2019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A6C522B-55FA-4A93-A165-3819F74B73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8D3F6AA-0CEB-4AD5-9FAF-5E70F10052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A5157-336D-4431-8C59-595B01E6B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546328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808BC7-2E39-4A35-85A0-0FE849A90F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29D4C09-9D1F-43CA-B5B0-B9321E3F1E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E4EC0063-6863-4274-A03D-8C2724346C7A}" type="datetime1">
              <a:rPr lang="en-US" smtClean="0"/>
              <a:t>2/15/2019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EFA7F3D-37E7-48AA-8565-54A72651E0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5A004D7-99C0-41F0-8B51-44CD1893C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6EA5157-336D-4431-8C59-595B01E6B24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94774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40A41F3-CC7F-4E8D-B15B-97EEED89FE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E7EA6C-AABD-46C0-A19A-F10BE2A3B5FC}" type="datetime1">
              <a:rPr lang="en-US" smtClean="0"/>
              <a:t>2/15/2019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A3909CC-83B7-4010-9207-F1CB03FAB7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9599FA-7AA3-47AE-BB99-ACEFD67DCD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A5157-336D-4431-8C59-595B01E6B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32098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61869D-30BD-4DF9-80E6-6602664E04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E7EF16-4521-42B6-B1E9-C152EC0AD5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5AFEC1-CC09-423A-8245-909C7521E1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E6EA2-63DA-43A3-AD08-01F567A2379C}" type="datetimeFigureOut">
              <a:rPr lang="en-US" smtClean="0"/>
              <a:t>2/15/2019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0EB02D-660D-4C78-BBCA-4EB71B7E79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C9ADE3-4B31-43D4-BC68-3A35AF308A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4544C8-6FA0-464F-8EAF-E32FFFB3FC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221756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FBF084-F401-4CA5-AF6D-60641935D5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4BC850-CC1E-4D12-B563-192E22FAB6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987277A-CA8C-46BB-84B0-09E25ABD32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CC891D-ACED-4BAB-BF59-C84AC078DD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5730B-9D3B-4FED-94D1-305954CFD226}" type="datetime1">
              <a:rPr lang="en-US" smtClean="0"/>
              <a:t>2/15/2019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033E7C1-92DE-4B63-A7B1-DD8642645F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32241D-7D66-486F-ACC0-D67CB28C22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A5157-336D-4431-8C59-595B01E6B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428404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99D932-6AF1-435E-8CF9-562BE7BEED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E96C5AA-52C1-4DF0-8FDF-71201443CF2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D6424E5-0DC0-400C-B755-8C1912A2EC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82B5704-5E81-4DC7-A05E-EB59754D8C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82FD56-434C-4EC5-9BC4-696FA02FD364}" type="datetime1">
              <a:rPr lang="en-US" smtClean="0"/>
              <a:t>2/15/2019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F96589A-EF96-4503-B0AB-D8F26BDA78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77FC8AF-9377-430B-BF89-29C7D93783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A5157-336D-4431-8C59-595B01E6B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404735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66A62D-8508-4BF3-B00A-50E700FDBA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295B364-8B02-4297-A781-92FBB6A46F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80E2B0-0775-44DE-93FF-72A76B7CA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679A25-7146-47F5-9876-E1DB9264BB56}" type="datetime1">
              <a:rPr lang="en-US" smtClean="0"/>
              <a:t>2/15/2019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65D2BE-7997-477F-B49A-32E0949B87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B0DFFD-8D8E-4657-A84F-9FB74D19D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A5157-336D-4431-8C59-595B01E6B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514897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B7F0800-45A8-40C8-994F-49FAB1BBDC9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D4BBC8D-7D6E-408D-A29C-19A9AEF5BF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AEFE51-2641-4825-B0F9-800DA8CF7D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5A1117-CA78-4F2D-BA75-2111804C24A4}" type="datetime1">
              <a:rPr lang="en-US" smtClean="0"/>
              <a:t>2/15/2019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9D6B7E-FC24-4586-A3B7-6F1946A849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CD1AA6-95C9-41C9-8C87-8CE97195C8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A5157-336D-4431-8C59-595B01E6B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71379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921595-9F0F-485C-984B-81D5F73115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20FCE9-32C2-41F8-8A6D-941C27F8812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F13121E-E5DF-4521-922E-B3027F3A0C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440EBFA-44DA-430A-BC1E-7D9C5B8716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E6EA2-63DA-43A3-AD08-01F567A2379C}" type="datetimeFigureOut">
              <a:rPr lang="en-US" smtClean="0"/>
              <a:t>2/15/2019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EB80623-6208-4375-A32F-3F05A632F4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B8B70F-4507-4A88-AB3A-00DBEC6F66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4544C8-6FA0-464F-8EAF-E32FFFB3FC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19084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AA0799-AFD9-4986-AD0A-EEF36B8B58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40426F4-D7F0-4BA0-9223-ED7833F15A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08ACC5F-3BBF-4EAD-BAC5-B6BF664D63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1EA6C9E-EC8C-4FE9-8351-7F7FA846BF0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798D2F8-6CB9-4831-B9C6-50DC22A3CBC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3D85DB8-F128-44AB-8A10-6A2EAC5179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E6EA2-63DA-43A3-AD08-01F567A2379C}" type="datetimeFigureOut">
              <a:rPr lang="en-US" smtClean="0"/>
              <a:t>2/15/2019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7C0B401-88A8-488F-B8EB-6570FEC644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1F4B418-545C-48C4-938A-23ABC4B675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4544C8-6FA0-464F-8EAF-E32FFFB3FC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51285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443102-AE6A-429E-B369-F8FFCA077E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B7164DA-0465-4167-B049-81BFB7CBB2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E6EA2-63DA-43A3-AD08-01F567A2379C}" type="datetimeFigureOut">
              <a:rPr lang="en-US" smtClean="0"/>
              <a:t>2/15/2019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6EF34D9-4F59-4753-8640-51BCA96EE0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FA5DEA3-5DB8-4404-997C-E88038542E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4544C8-6FA0-464F-8EAF-E32FFFB3FC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15899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9832746-CD39-4B93-9498-B1E445C6C5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E6EA2-63DA-43A3-AD08-01F567A2379C}" type="datetimeFigureOut">
              <a:rPr lang="en-US" smtClean="0"/>
              <a:t>2/15/2019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DD07A9A-0929-452F-AEC8-0BA41C6F68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87E859-E350-4858-A3D9-3FA6B973A5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4544C8-6FA0-464F-8EAF-E32FFFB3FC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7258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F7A004-E0A5-474A-94A5-3D034E67A2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861CE1-51A2-43B6-A002-A5AAA40FC6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9473B2-60A6-4FA2-AF91-5CB5289EED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6ADDF9-FCE3-4F74-BE0A-81E1F2A4FD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E6EA2-63DA-43A3-AD08-01F567A2379C}" type="datetimeFigureOut">
              <a:rPr lang="en-US" smtClean="0"/>
              <a:t>2/15/2019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E446A67-F0A5-4950-9A53-A52E5B91E9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1853EAD-C074-41F1-A065-F1C8947C0A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4544C8-6FA0-464F-8EAF-E32FFFB3FC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28368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0E5019-1276-4693-9754-1FFD7353EC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AE7206D-65F4-4CD9-8A90-3C4132CC2DE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6AF027D-6EB4-4439-95B4-2A86372FAB5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9054325-C350-4AED-AF6B-7B130FD276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E6EA2-63DA-43A3-AD08-01F567A2379C}" type="datetimeFigureOut">
              <a:rPr lang="en-US" smtClean="0"/>
              <a:t>2/15/2019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030F30C-E72B-4880-874E-08DE68CCC8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46CFADC-FDDC-45CC-9991-57E112208C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4544C8-6FA0-464F-8EAF-E32FFFB3FC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45510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B4554DE-2B75-4E14-85FE-CB59C6D99F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D31BE8-210A-45B4-9D09-3CD90FA22C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6B8A2D-3324-48B1-8277-CB66379155D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DE6EA2-63DA-43A3-AD08-01F567A2379C}" type="datetimeFigureOut">
              <a:rPr lang="en-US" smtClean="0"/>
              <a:t>2/15/2019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A9A473-3852-42B2-8D56-70D4E3921E8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F7964C-1454-4B1B-9743-2B3FF6FB06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4544C8-6FA0-464F-8EAF-E32FFFB3FC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11700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85FED07-1738-46BC-903F-5424E2B415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623466-1DB5-4411-AFA9-32309409A5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2043E8-F2F3-4836-86FB-612BEE6A743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2D3D69-8F94-43AC-A75E-35D7BCBDD6C9}" type="datetime1">
              <a:rPr lang="en-US" smtClean="0"/>
              <a:t>2/15/2019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A76621-AFBA-4C33-8F43-706CDEDFCA1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B34273-B9CE-4C4A-BD32-3971901A88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B7DFFF-FFEF-43FB-B8FB-95FC4F241F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0484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6D45AF1-456A-42B6-9E55-8C8C8DE38A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E73DA6-E11A-4806-8B6C-3C134C89E0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7FBBD6-4DE8-4F00-AA67-2CFD38F8C72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7AEB4B-1036-44A3-957F-B2154F3F0941}" type="datetime1">
              <a:rPr lang="en-US" smtClean="0"/>
              <a:t>2/15/2019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37F35D-FE04-4CCF-8EB4-CE816F55B51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1793F5-8F2D-4974-8DB7-3168D51492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EA5157-336D-4431-8C59-595B01E6B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69746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0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0.pn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0.png"/><Relationship Id="rId2" Type="http://schemas.openxmlformats.org/officeDocument/2006/relationships/image" Target="../media/image510.pn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90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2.jpe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311.png"/><Relationship Id="rId1" Type="http://schemas.openxmlformats.org/officeDocument/2006/relationships/slideLayout" Target="../slideLayouts/slideLayout1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300.png"/><Relationship Id="rId1" Type="http://schemas.openxmlformats.org/officeDocument/2006/relationships/slideLayout" Target="../slideLayouts/slideLayout13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3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6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7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3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3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3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3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3.xml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160.png"/><Relationship Id="rId7" Type="http://schemas.openxmlformats.org/officeDocument/2006/relationships/image" Target="../media/image53.png"/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2.png"/><Relationship Id="rId5" Type="http://schemas.openxmlformats.org/officeDocument/2006/relationships/image" Target="../media/image180.png"/><Relationship Id="rId10" Type="http://schemas.openxmlformats.org/officeDocument/2006/relationships/image" Target="../media/image230.png"/><Relationship Id="rId4" Type="http://schemas.openxmlformats.org/officeDocument/2006/relationships/image" Target="../media/image170.png"/><Relationship Id="rId9" Type="http://schemas.openxmlformats.org/officeDocument/2006/relationships/image" Target="../media/image55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3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4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4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4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4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4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4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62.png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8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4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4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4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7474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310E289-0A0E-4D1F-BB81-FC594ADF9DF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63" t="12122" r="14545" b="4108"/>
          <a:stretch/>
        </p:blipFill>
        <p:spPr>
          <a:xfrm>
            <a:off x="166255" y="831272"/>
            <a:ext cx="10252364" cy="5745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1458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408A0A8-3E55-4EFA-A8B4-B6CCA08BA2F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18" t="13333" r="15682" b="8417"/>
          <a:stretch/>
        </p:blipFill>
        <p:spPr>
          <a:xfrm>
            <a:off x="221672" y="914400"/>
            <a:ext cx="10058401" cy="5366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28062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7C856AC-BD02-4C6E-8702-1ABAC94C0AC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52" t="14815" r="16439" b="9360"/>
          <a:stretch/>
        </p:blipFill>
        <p:spPr>
          <a:xfrm>
            <a:off x="323272" y="1016000"/>
            <a:ext cx="9864437" cy="5200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07355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14659CD-B177-4429-9CA5-D1A3DC21B4F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45" t="14950" r="15758" b="9764"/>
          <a:stretch/>
        </p:blipFill>
        <p:spPr>
          <a:xfrm>
            <a:off x="249382" y="1025236"/>
            <a:ext cx="10021454" cy="5163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395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6779B96-BEAD-4FA5-8FDE-F0220CCCA91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96" t="13872" r="16440" b="8552"/>
          <a:stretch/>
        </p:blipFill>
        <p:spPr>
          <a:xfrm>
            <a:off x="267854" y="951344"/>
            <a:ext cx="9919855" cy="5320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30570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85EDF58-96AF-433F-886E-FBED6786C79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52" t="16027" r="17651" b="8013"/>
          <a:stretch/>
        </p:blipFill>
        <p:spPr>
          <a:xfrm>
            <a:off x="323272" y="1099127"/>
            <a:ext cx="9716655" cy="5209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07466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F70F356-FA28-41E9-B659-4A7212CA432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48" t="14412" r="17046" b="7339"/>
          <a:stretch/>
        </p:blipFill>
        <p:spPr>
          <a:xfrm>
            <a:off x="286327" y="988291"/>
            <a:ext cx="9827492" cy="5366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64136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4112826-5A3B-421D-B27F-91A1892C384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58" t="13738" r="15531" b="7205"/>
          <a:stretch/>
        </p:blipFill>
        <p:spPr>
          <a:xfrm>
            <a:off x="397164" y="942108"/>
            <a:ext cx="9901381" cy="5421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1164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C83D9A7-D9E7-4EF8-85CA-1ECB4BFB5C1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00" t="16027" r="17424" b="10572"/>
          <a:stretch/>
        </p:blipFill>
        <p:spPr>
          <a:xfrm>
            <a:off x="304800" y="1099126"/>
            <a:ext cx="9762836" cy="5033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9771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7CB4A38-2078-4E96-9D7C-34224C1C6F1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23" t="14276" r="16061" b="8956"/>
          <a:stretch/>
        </p:blipFill>
        <p:spPr>
          <a:xfrm>
            <a:off x="295564" y="979055"/>
            <a:ext cx="9938327" cy="5264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9396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5B95D3F-837F-441D-9D30-BA423D559B6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48" t="14411" r="15909" b="8821"/>
          <a:stretch/>
        </p:blipFill>
        <p:spPr>
          <a:xfrm>
            <a:off x="286327" y="988291"/>
            <a:ext cx="9966038" cy="5264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9535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62629B1-0C4B-40B8-884B-0FA702421F9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71" t="13738" r="15303" b="7609"/>
          <a:stretch/>
        </p:blipFill>
        <p:spPr>
          <a:xfrm>
            <a:off x="240144" y="942108"/>
            <a:ext cx="10086111" cy="5394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527129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0B12C6E-C657-4380-8B73-25542FD1D0E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97" t="14950" r="17348" b="6936"/>
          <a:stretch/>
        </p:blipFill>
        <p:spPr>
          <a:xfrm>
            <a:off x="267854" y="1025236"/>
            <a:ext cx="9809019" cy="5357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347905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9505AFE-4568-40EF-A7FF-0390435A00C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70" t="14141" r="20227" b="10438"/>
          <a:stretch/>
        </p:blipFill>
        <p:spPr>
          <a:xfrm>
            <a:off x="240144" y="969818"/>
            <a:ext cx="9485747" cy="5172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575104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EEA6964-DDFD-4ADF-8157-6A05461603F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73" t="15623" r="16666" b="7879"/>
          <a:stretch/>
        </p:blipFill>
        <p:spPr>
          <a:xfrm>
            <a:off x="277091" y="1071418"/>
            <a:ext cx="9882910" cy="5246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1790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3439D60-9EE2-443C-A7C6-82B4E5FB209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54" t="14546" r="17424" b="7340"/>
          <a:stretch/>
        </p:blipFill>
        <p:spPr>
          <a:xfrm>
            <a:off x="360218" y="997527"/>
            <a:ext cx="9707418" cy="5357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79432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7C548D0-29D8-4B06-83AC-3BA0307FB56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48" t="15219" r="17273" b="10034"/>
          <a:stretch/>
        </p:blipFill>
        <p:spPr>
          <a:xfrm>
            <a:off x="286326" y="1043708"/>
            <a:ext cx="9799783" cy="5126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70131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12C2BF5-8DE2-4A51-BF4D-2F6478487FB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76" t="14816" r="16136" b="8687"/>
          <a:stretch/>
        </p:blipFill>
        <p:spPr>
          <a:xfrm>
            <a:off x="314036" y="1016000"/>
            <a:ext cx="9910619" cy="5246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562525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7">
            <a:extLst>
              <a:ext uri="{FF2B5EF4-FFF2-40B4-BE49-F238E27FC236}">
                <a16:creationId xmlns:a16="http://schemas.microsoft.com/office/drawing/2014/main" id="{6F9EB9F2-07E2-4D64-BBD8-BB5B217F1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564" y="320040"/>
            <a:ext cx="11548872" cy="6217920"/>
          </a:xfrm>
          <a:prstGeom prst="rect">
            <a:avLst/>
          </a:prstGeom>
          <a:solidFill>
            <a:schemeClr val="tx1">
              <a:alpha val="12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E4B5931-FCA1-4F1A-A448-8EA4D03C62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80588" y="965199"/>
            <a:ext cx="6766078" cy="4927601"/>
          </a:xfrm>
        </p:spPr>
        <p:txBody>
          <a:bodyPr anchor="ctr">
            <a:normAutofit/>
          </a:bodyPr>
          <a:lstStyle/>
          <a:p>
            <a:pPr algn="l"/>
            <a:r>
              <a:rPr lang="en-US" sz="5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Large scale cost function learning for path planning using deep inverse reinforcement learning</a:t>
            </a:r>
            <a:b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Wulfmeier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et. al (IJRR 2017)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D2D65C5-44DF-407F-95CD-A8ACF128A0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23257" y="965198"/>
            <a:ext cx="2707937" cy="4927602"/>
          </a:xfrm>
        </p:spPr>
        <p:txBody>
          <a:bodyPr anchor="ctr">
            <a:normAutofit/>
          </a:bodyPr>
          <a:lstStyle/>
          <a:p>
            <a:pPr algn="r"/>
            <a:r>
              <a:rPr lang="en-US" sz="2000" dirty="0">
                <a:solidFill>
                  <a:schemeClr val="accent1"/>
                </a:solidFill>
              </a:rPr>
              <a:t>Sean Liu</a:t>
            </a:r>
          </a:p>
        </p:txBody>
      </p:sp>
      <p:cxnSp>
        <p:nvCxnSpPr>
          <p:cNvPr id="18" name="Straight Connector 9">
            <a:extLst>
              <a:ext uri="{FF2B5EF4-FFF2-40B4-BE49-F238E27FC236}">
                <a16:creationId xmlns:a16="http://schemas.microsoft.com/office/drawing/2014/main" id="{F0C57C7C-DFE9-4A1E-B7A9-DF40E63366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055891" y="2057399"/>
            <a:ext cx="0" cy="274320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Picture 29">
            <a:extLst>
              <a:ext uri="{FF2B5EF4-FFF2-40B4-BE49-F238E27FC236}">
                <a16:creationId xmlns:a16="http://schemas.microsoft.com/office/drawing/2014/main" id="{78B3A953-C368-48FC-8974-335B0FF3BB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014" y="5601903"/>
            <a:ext cx="3429061" cy="768417"/>
          </a:xfrm>
          <a:prstGeom prst="rect">
            <a:avLst/>
          </a:prstGeom>
        </p:spPr>
      </p:pic>
      <p:sp>
        <p:nvSpPr>
          <p:cNvPr id="32" name="Slide Number Placeholder 31">
            <a:extLst>
              <a:ext uri="{FF2B5EF4-FFF2-40B4-BE49-F238E27FC236}">
                <a16:creationId xmlns:a16="http://schemas.microsoft.com/office/drawing/2014/main" id="{955392FF-EA54-4BFD-BDB7-EF2B5A015B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B7DFFF-FFEF-43FB-B8FB-95FC4F241F9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176037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A27975-46F7-4B66-9DBF-4DEC78C7BE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Motivation for IRL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ECA4D6-D2E5-4539-9B02-28458CA212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Difficult to handcraft cost/reward functions</a:t>
            </a:r>
          </a:p>
          <a:p>
            <a:r>
              <a:rPr lang="en-US" dirty="0"/>
              <a:t>Mapping between sensory input data and cost very complex</a:t>
            </a:r>
          </a:p>
          <a:p>
            <a:r>
              <a:rPr lang="en-US" dirty="0"/>
              <a:t>IRL tries to best model underlying reward based on learning from demonstration (</a:t>
            </a:r>
            <a:r>
              <a:rPr lang="en-US" dirty="0" err="1"/>
              <a:t>LfD</a:t>
            </a:r>
            <a:r>
              <a:rPr lang="en-US" dirty="0"/>
              <a:t>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E0C1BF-C874-4A86-8B17-B2CA3FFC7A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B7DFFF-FFEF-43FB-B8FB-95FC4F241F9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2117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DFB274-89CB-4BCD-AC91-F116EACA48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Motivation for Maximum Entropy Deep Inverse Reinforcement Learning (MEDIRL)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BDADDC-78D1-4C97-86AF-99A78CE7FB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Non-parametric state-of-the-art IRL methods do not scale well</a:t>
            </a:r>
          </a:p>
          <a:p>
            <a:pPr lvl="1"/>
            <a:r>
              <a:rPr lang="en-US" dirty="0"/>
              <a:t>Gaussian Processes based IRL (GPIRL) have runtimes that scale with the size of the dataset</a:t>
            </a:r>
          </a:p>
          <a:p>
            <a:r>
              <a:rPr lang="en-US" dirty="0"/>
              <a:t>Maximum Entropy IRL assumes linearity, which is usually not sufficient and limiting</a:t>
            </a:r>
          </a:p>
          <a:p>
            <a:r>
              <a:rPr lang="en-US" dirty="0"/>
              <a:t>Goal: design a model tractable for large-scale, real-world autonomous vehicle traversal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70FC1B-100B-4FC4-9B21-BD41A8D0C0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B7DFFF-FFEF-43FB-B8FB-95FC4F241F9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689249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A0E00B-D969-45DA-A357-9927CA597F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Maximum Entropy (</a:t>
            </a:r>
            <a:r>
              <a:rPr lang="en-US" dirty="0" err="1"/>
              <a:t>MaxEnt</a:t>
            </a:r>
            <a:r>
              <a:rPr lang="en-US" dirty="0"/>
              <a:t>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0681452-6AE9-48F5-958B-96A89B5FBBC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92500" lnSpcReduction="20000"/>
              </a:bodyPr>
              <a:lstStyle/>
              <a:p>
                <a:pPr marL="0" indent="0">
                  <a:buNone/>
                </a:pPr>
                <a:r>
                  <a:rPr lang="en-US" dirty="0"/>
                  <a:t>Entropy</a:t>
                </a:r>
                <a14:m>
                  <m:oMath xmlns:m="http://schemas.openxmlformats.org/officeDocument/2006/math">
                    <m:r>
                      <a:rPr lang="en-US" b="0" i="0" smtClean="0">
                        <a:latin typeface="Cambria Math" panose="02040503050406030204" pitchFamily="18" charset="0"/>
                      </a:rPr>
                      <m:t>: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𝐻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=−</m:t>
                    </m:r>
                    <m:nary>
                      <m:naryPr>
                        <m:chr m:val="∑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b="0" i="0" smtClean="0">
                                <a:latin typeface="Cambria Math" panose="02040503050406030204" pitchFamily="18" charset="0"/>
                              </a:rPr>
                              <m:t>log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nary>
                  </m:oMath>
                </a14:m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 algn="ctr">
                  <a:buNone/>
                </a:pPr>
                <a:r>
                  <a:rPr lang="en-US" b="1" i="1" dirty="0"/>
                  <a:t>Principle of Maximum Entropy:</a:t>
                </a:r>
                <a:r>
                  <a:rPr lang="en-US" b="1" i="1" dirty="0">
                    <a:sym typeface="Wingdings" panose="05000000000000000000" pitchFamily="2" charset="2"/>
                  </a:rPr>
                  <a:t> best model of current state of knowledge is the one with largest entropy</a:t>
                </a:r>
              </a:p>
              <a:p>
                <a:pPr marL="0" indent="0" algn="ctr">
                  <a:buNone/>
                </a:pPr>
                <a:endParaRPr lang="en-US" i="1" dirty="0"/>
              </a:p>
              <a:p>
                <a:pPr marL="0" indent="0">
                  <a:buNone/>
                </a:pPr>
                <a:r>
                  <a:rPr lang="en-US" dirty="0"/>
                  <a:t>Example: Bag with 3 marbles (red, green, blue) with probabilities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sub>
                    </m:sSub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sub>
                    </m:sSub>
                  </m:oMath>
                </a14:m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	Scenario A </a:t>
                </a:r>
                <a:r>
                  <a:rPr lang="en-US" dirty="0">
                    <a:sym typeface="Wingdings" panose="05000000000000000000" pitchFamily="2" charset="2"/>
                  </a:rPr>
                  <a:t>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sub>
                    </m:sSub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sub>
                    </m:sSub>
                  </m:oMath>
                </a14:m>
                <a:r>
                  <a:rPr lang="en-US" dirty="0"/>
                  <a:t> all unknown:</a:t>
                </a:r>
              </a:p>
              <a:p>
                <a:pPr marL="0" indent="0" algn="ctr">
                  <a:buNone/>
                </a:pPr>
                <a:r>
                  <a:rPr lang="en-US" dirty="0"/>
                  <a:t>Maximum entropy: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sub>
                    </m:sSub>
                    <m:r>
                      <a:rPr lang="en-US" b="0" i="0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	Scenario B </a:t>
                </a:r>
                <a:r>
                  <a:rPr lang="en-US" dirty="0">
                    <a:sym typeface="Wingdings" panose="05000000000000000000" pitchFamily="2" charset="2"/>
                  </a:rPr>
                  <a:t>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US" b="0" i="0" smtClean="0">
                        <a:latin typeface="Cambria Math" panose="02040503050406030204" pitchFamily="18" charset="0"/>
                      </a:rPr>
                      <m:t>;</m:t>
                    </m:r>
                  </m:oMath>
                </a14:m>
                <a:r>
                  <a:rPr lang="en-US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  <m:r>
                      <a:rPr lang="en-US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and</m:t>
                    </m:r>
                  </m:oMath>
                </a14:m>
                <a:r>
                  <a:rPr lang="en-US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sub>
                    </m:sSub>
                  </m:oMath>
                </a14:m>
                <a:r>
                  <a:rPr lang="en-US" dirty="0"/>
                  <a:t> unknown</a:t>
                </a:r>
              </a:p>
              <a:p>
                <a:pPr marL="0" indent="0" algn="ctr">
                  <a:buNone/>
                </a:pPr>
                <a:r>
                  <a:rPr lang="en-US" dirty="0"/>
                  <a:t>Maximum entropy: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sub>
                    </m:sSub>
                    <m:r>
                      <a:rPr lang="en-US" b="0" i="0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endParaRPr lang="en-US" dirty="0"/>
              </a:p>
              <a:p>
                <a:pPr marL="0" indent="0" algn="ctr">
                  <a:buNone/>
                </a:pPr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0681452-6AE9-48F5-958B-96A89B5FBBC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43" t="-3501" r="-1217" b="-9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3F9281-B2A7-4D2E-8555-5E959C2ED2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B7DFFF-FFEF-43FB-B8FB-95FC4F241F9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56098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24F7375-BA15-442E-A645-963830A5BAF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22" t="13468" r="14849" b="7206"/>
          <a:stretch/>
        </p:blipFill>
        <p:spPr>
          <a:xfrm>
            <a:off x="258618" y="923636"/>
            <a:ext cx="10123055" cy="5440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80570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484AE6-2338-4938-96F5-3936DBCB96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Principle of Maximum Entropy for Trajectories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F197C7-DF6A-41A2-82C1-58A7012991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B7DFFF-FFEF-43FB-B8FB-95FC4F241F9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id="{65191582-BD6A-44A7-B0CC-B1AB429E849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861912" y="1479116"/>
                <a:ext cx="6468176" cy="4630469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lnSpcReduction="10000"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Trajectory: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kumimoji="0" lang="el-GR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ϛ</m:t>
                      </m:r>
                      <m:r>
                        <a:rPr kumimoji="0" lang="el-GR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=</m:t>
                      </m:r>
                      <m:d>
                        <m:dPr>
                          <m:begChr m:val="{"/>
                          <m:endChr m:val="}"/>
                          <m:ctrlP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d>
                            <m:dPr>
                              <m:ctrlPr>
                                <a:rPr kumimoji="0" lang="en-US" sz="2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r>
                                <a:rPr kumimoji="0" lang="en-US" sz="2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𝑠</m:t>
                              </m:r>
                              <m:r>
                                <a:rPr kumimoji="0" lang="en-US" sz="2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,</m:t>
                              </m:r>
                              <m:r>
                                <a:rPr kumimoji="0" lang="en-US" sz="2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𝑎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State Feature Vector: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𝑓</m:t>
                          </m:r>
                        </m:e>
                        <m:sub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𝑠</m:t>
                          </m:r>
                        </m:sub>
                      </m:sSub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Feature Count: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𝑓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kumimoji="0" lang="el-GR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ϛ</m:t>
                          </m:r>
                        </m:sub>
                      </m:sSub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𝑠</m:t>
                          </m:r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∈</m:t>
                          </m:r>
                          <m:r>
                            <m:rPr>
                              <m:sty m:val="p"/>
                            </m:rPr>
                            <a:rPr kumimoji="0" lang="el-GR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ϛ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𝑓</m:t>
                              </m:r>
                            </m:e>
                            <m:sub>
                              <m: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𝑠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228600" marR="0" lvl="0" indent="-22860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id="{65191582-BD6A-44A7-B0CC-B1AB429E84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61912" y="1479116"/>
                <a:ext cx="6468176" cy="4630469"/>
              </a:xfrm>
              <a:prstGeom prst="rect">
                <a:avLst/>
              </a:prstGeom>
              <a:blipFill>
                <a:blip r:embed="rId2"/>
                <a:stretch>
                  <a:fillRect l="-18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7026477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4A51BC-A693-4251-AE44-D3E9EE7879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Principle of Maximum Entropy for Trajectories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6FB56D6-6ACD-43EC-8FA9-311862E86A7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2326139"/>
                <a:ext cx="10515600" cy="2996632"/>
              </a:xfrm>
            </p:spPr>
            <p:txBody>
              <a:bodyPr numCol="1">
                <a:normAutofit/>
              </a:bodyPr>
              <a:lstStyle/>
              <a:p>
                <a:pPr marL="0" indent="0">
                  <a:buNone/>
                </a:pPr>
                <a:r>
                  <a:rPr lang="en-US" dirty="0"/>
                  <a:t>Result (Principle of Maximum Entropy):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3900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900" b="1" i="1" smtClean="0">
                              <a:latin typeface="Cambria Math" panose="02040503050406030204" pitchFamily="18" charset="0"/>
                            </a:rPr>
                            <m:t>𝑷</m:t>
                          </m:r>
                          <m:d>
                            <m:dPr>
                              <m:ctrlPr>
                                <a:rPr lang="en-US" sz="3900" b="1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l-GR" sz="4000" b="0" i="1" smtClean="0">
                                  <a:latin typeface="Cambria Math" panose="02040503050406030204" pitchFamily="18" charset="0"/>
                                </a:rPr>
                                <m:t>ϛ</m:t>
                              </m:r>
                            </m:e>
                            <m:e>
                              <m:r>
                                <a:rPr lang="en-US" sz="3900" b="1" i="1" smtClean="0">
                                  <a:latin typeface="Cambria Math" panose="02040503050406030204" pitchFamily="18" charset="0"/>
                                </a:rPr>
                                <m:t>𝑹</m:t>
                              </m:r>
                            </m:e>
                          </m:d>
                        </m:e>
                        <m:sup>
                          <m:r>
                            <a:rPr lang="en-US" sz="3900" b="1" i="1" smtClean="0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r>
                        <a:rPr lang="en-US" sz="3900" b="1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9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3900" b="1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900" b="1" i="1" smtClean="0">
                                  <a:latin typeface="Cambria Math" panose="02040503050406030204" pitchFamily="18" charset="0"/>
                                </a:rPr>
                                <m:t>𝒆</m:t>
                              </m:r>
                            </m:e>
                            <m:sup>
                              <m:r>
                                <a:rPr lang="en-US" sz="3900" b="1" i="1" smtClean="0">
                                  <a:latin typeface="Cambria Math" panose="02040503050406030204" pitchFamily="18" charset="0"/>
                                </a:rPr>
                                <m:t>𝑹</m:t>
                              </m:r>
                              <m:r>
                                <a:rPr lang="en-US" sz="3900" b="1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m:rPr>
                                  <m:sty m:val="p"/>
                                </m:rPr>
                                <a:rPr lang="el-GR" sz="4000" b="0" i="1" smtClean="0">
                                  <a:latin typeface="Cambria Math" panose="02040503050406030204" pitchFamily="18" charset="0"/>
                                </a:rPr>
                                <m:t>ϛ</m:t>
                              </m:r>
                              <m:r>
                                <a:rPr lang="en-US" sz="3900" b="1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sup>
                          </m:sSup>
                        </m:num>
                        <m:den>
                          <m:r>
                            <a:rPr lang="en-US" sz="3900" b="1" i="1" smtClean="0">
                              <a:latin typeface="Cambria Math" panose="02040503050406030204" pitchFamily="18" charset="0"/>
                            </a:rPr>
                            <m:t>𝒁</m:t>
                          </m:r>
                        </m:den>
                      </m:f>
                    </m:oMath>
                  </m:oMathPara>
                </a14:m>
                <a:endParaRPr lang="en-US" sz="3900" b="1" dirty="0"/>
              </a:p>
              <a:p>
                <a:pPr marL="0" indent="0" algn="ctr">
                  <a:buNone/>
                </a:pPr>
                <a:r>
                  <a:rPr lang="en-US" dirty="0"/>
                  <a:t>(Probability for user preference along any given trajectory is proportional to the exponential to the reward along its path)</a:t>
                </a:r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6FB56D6-6ACD-43EC-8FA9-311862E86A7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2326139"/>
                <a:ext cx="10515600" cy="2996632"/>
              </a:xfrm>
              <a:blipFill>
                <a:blip r:embed="rId2"/>
                <a:stretch>
                  <a:fillRect l="-1217" t="-34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B311F5-C294-4803-93C1-8955FEC5CB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B7DFFF-FFEF-43FB-B8FB-95FC4F241F9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632916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AA450-E6A9-406E-A045-DF77038732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Maximum Entropy Inverse Reinforcement Learning (</a:t>
            </a:r>
            <a:r>
              <a:rPr lang="en-US" dirty="0" err="1"/>
              <a:t>MaxEnt</a:t>
            </a:r>
            <a:r>
              <a:rPr lang="en-US" dirty="0"/>
              <a:t> IRL)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180F13E-89C3-42BB-B656-F473390F6F5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124522" y="1451000"/>
                <a:ext cx="3229277" cy="1325563"/>
              </a:xfrm>
              <a:noFill/>
              <a:ln>
                <a:solidFill>
                  <a:schemeClr val="accent1"/>
                </a:solidFill>
              </a:ln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𝐷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={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b="0" i="1" smtClean="0">
                              <a:latin typeface="Cambria Math" panose="02040503050406030204" pitchFamily="18" charset="0"/>
                            </a:rPr>
                            <m:t>ϛ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b="0" i="1" smtClean="0">
                              <a:latin typeface="Cambria Math" panose="02040503050406030204" pitchFamily="18" charset="0"/>
                            </a:rPr>
                            <m:t>ϛ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,…,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b="0" i="1" smtClean="0">
                              <a:latin typeface="Cambria Math" panose="02040503050406030204" pitchFamily="18" charset="0"/>
                            </a:rPr>
                            <m:t>ϛ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}</m:t>
                      </m:r>
                    </m:oMath>
                  </m:oMathPara>
                </a14:m>
                <a:endParaRPr lang="en-US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b="0" i="1" smtClean="0">
                          <a:latin typeface="Cambria Math" panose="02040503050406030204" pitchFamily="18" charset="0"/>
                        </a:rPr>
                        <m:t>ϛ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={(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)}</m:t>
                      </m:r>
                    </m:oMath>
                  </m:oMathPara>
                </a14:m>
                <a:endParaRPr lang="en-US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𝑟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l-GR" b="0" i="1" smtClean="0">
                              <a:latin typeface="Cambria Math" panose="02040503050406030204" pitchFamily="18" charset="0"/>
                            </a:rPr>
                            <m:t>ϛ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180F13E-89C3-42BB-B656-F473390F6F5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124522" y="1451000"/>
                <a:ext cx="3229277" cy="1325563"/>
              </a:xfrm>
              <a:blipFill>
                <a:blip r:embed="rId2"/>
                <a:stretch>
                  <a:fillRect b="-2740"/>
                </a:stretch>
              </a:blipFill>
              <a:ln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98A1E7-F3CD-4AD3-BAF7-8DC8AFFE6E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B7DFFF-FFEF-43FB-B8FB-95FC4F241F9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id="{AD8443BC-EA8D-4D98-9C1C-19C78492EE8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38201" y="2479123"/>
                <a:ext cx="10515599" cy="3894054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70000" lnSpcReduction="20000"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Goal: 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Maximize log-likelihood of the demonstrated trajectories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endPara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𝜃</m:t>
                          </m:r>
                        </m:e>
                        <m:sup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∗</m:t>
                          </m:r>
                        </m:sup>
                      </m:sSup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=</m:t>
                      </m:r>
                      <m:sSub>
                        <m:sSubPr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kumimoji="0" lang="en-US" sz="28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argmax</m:t>
                          </m:r>
                        </m:e>
                        <m:sub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𝜃</m:t>
                          </m:r>
                        </m:sub>
                      </m:sSub>
                      <m:r>
                        <a:rPr kumimoji="0" lang="en-US" sz="28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𝑳</m:t>
                      </m:r>
                      <m:d>
                        <m:dPr>
                          <m:ctrlPr>
                            <a:rPr kumimoji="0" lang="en-US" sz="2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2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𝜽</m:t>
                          </m:r>
                        </m:e>
                      </m:d>
                    </m:oMath>
                  </m:oMathPara>
                </a14:m>
                <a:endParaRPr kumimoji="0" lang="en-US" sz="28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endParaRPr kumimoji="0" lang="en-US" sz="28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8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=</m:t>
                      </m:r>
                      <m:sSub>
                        <m:sSubPr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kumimoji="0" lang="en-US" sz="28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argmax</m:t>
                          </m:r>
                        </m:e>
                        <m:sub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𝜃</m:t>
                          </m:r>
                        </m:sub>
                      </m:sSub>
                      <m:func>
                        <m:funcPr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kumimoji="0" lang="en-US" sz="28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log</m:t>
                          </m:r>
                        </m:fName>
                        <m:e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𝑃</m:t>
                          </m:r>
                          <m:d>
                            <m:dPr>
                              <m:ctrlP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</m:ctrlPr>
                            </m:dPr>
                            <m:e>
                              <m: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𝐷</m:t>
                              </m:r>
                              <m: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,</m:t>
                              </m:r>
                              <m: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𝜃</m:t>
                              </m:r>
                              <m: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 </m:t>
                              </m:r>
                            </m:e>
                            <m:e>
                              <m: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 </m:t>
                              </m:r>
                              <m: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𝑅</m:t>
                              </m:r>
                              <m: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(</m:t>
                              </m:r>
                              <m: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𝜃</m:t>
                              </m:r>
                              <m: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)</m:t>
                              </m:r>
                            </m:e>
                          </m:d>
                        </m:e>
                      </m:func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sSub>
                        <m:sSubPr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kumimoji="0" lang="en-US" sz="28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argmax</m:t>
                          </m:r>
                        </m:e>
                        <m:sub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𝜃</m:t>
                          </m:r>
                        </m:sub>
                      </m:sSub>
                      <m:f>
                        <m:fPr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1</m:t>
                          </m:r>
                        </m:num>
                        <m:den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𝑁</m:t>
                          </m:r>
                        </m:den>
                      </m:f>
                      <m:nary>
                        <m:naryPr>
                          <m:chr m:val="∑"/>
                          <m:supHide m:val="on"/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naryPr>
                        <m:sub>
                          <m:r>
                            <m:rPr>
                              <m:sty m:val="p"/>
                            </m:rPr>
                            <a:rPr kumimoji="0" lang="el-GR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ϛ</m:t>
                          </m:r>
                        </m:sub>
                        <m:sup/>
                        <m:e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𝑅</m:t>
                          </m:r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(</m:t>
                          </m:r>
                          <m:r>
                            <m:rPr>
                              <m:sty m:val="p"/>
                            </m:rPr>
                            <a:rPr kumimoji="0" lang="el-GR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ϛ</m:t>
                          </m:r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)</m:t>
                          </m:r>
                        </m:e>
                      </m:nary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−</m:t>
                      </m:r>
                      <m:func>
                        <m:funcPr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kumimoji="0" lang="en-US" sz="28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log</m:t>
                          </m:r>
                        </m:fName>
                        <m:e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𝑍</m:t>
                          </m:r>
                        </m:e>
                      </m:func>
                      <m:r>
                        <a:rPr kumimoji="0" lang="en-US" sz="28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sSub>
                        <m:sSubPr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kumimoji="0" lang="en-US" sz="28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argmax</m:t>
                          </m:r>
                        </m:e>
                        <m:sub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𝜃</m:t>
                          </m:r>
                        </m:sub>
                      </m:sSub>
                      <m:func>
                        <m:funcPr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kumimoji="0" lang="en-US" sz="28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log</m:t>
                          </m:r>
                        </m:fName>
                        <m:e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𝑃</m:t>
                          </m:r>
                          <m:d>
                            <m:dPr>
                              <m:ctrlP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</m:ctrlPr>
                            </m:dPr>
                            <m:e>
                              <m: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𝐷</m:t>
                              </m:r>
                              <m: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 </m:t>
                              </m:r>
                            </m:e>
                            <m:e>
                              <m: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 </m:t>
                              </m:r>
                              <m: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𝑅</m:t>
                              </m:r>
                              <m: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(</m:t>
                              </m:r>
                              <m: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𝜃</m:t>
                              </m:r>
                              <m: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)</m:t>
                              </m:r>
                            </m:e>
                          </m:d>
                        </m:e>
                      </m:func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+</m:t>
                      </m:r>
                      <m:func>
                        <m:funcPr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kumimoji="0" lang="en-US" sz="28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log</m:t>
                          </m:r>
                        </m:fName>
                        <m:e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𝑃</m:t>
                          </m:r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(</m:t>
                          </m:r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𝜃</m:t>
                          </m:r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)</m:t>
                          </m:r>
                        </m:e>
                      </m:func>
                    </m:oMath>
                  </m:oMathPara>
                </a14:m>
                <a:endPara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endPara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8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sSub>
                        <m:sSubPr>
                          <m:ctrlPr>
                            <a:rPr kumimoji="0" lang="en-US" sz="2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28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𝐚𝐫𝐠𝐦𝐚𝐱</m:t>
                          </m:r>
                        </m:e>
                        <m:sub>
                          <m:r>
                            <a:rPr kumimoji="0" lang="en-US" sz="2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𝜽</m:t>
                          </m:r>
                        </m:sub>
                      </m:sSub>
                      <m:sSub>
                        <m:sSubPr>
                          <m:ctrlPr>
                            <a:rPr kumimoji="0" lang="en-US" sz="2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2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(</m:t>
                          </m:r>
                          <m:r>
                            <a:rPr kumimoji="0" lang="en-US" sz="2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𝑳</m:t>
                          </m:r>
                        </m:e>
                        <m:sub>
                          <m:r>
                            <a:rPr kumimoji="0" lang="en-US" sz="2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𝑫</m:t>
                          </m:r>
                        </m:sub>
                      </m:sSub>
                      <m:r>
                        <a:rPr kumimoji="0" lang="en-US" sz="28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−</m:t>
                      </m:r>
                      <m:sSub>
                        <m:sSubPr>
                          <m:ctrlPr>
                            <a:rPr kumimoji="0" lang="en-US" sz="2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2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𝑳</m:t>
                          </m:r>
                        </m:e>
                        <m:sub>
                          <m:r>
                            <a:rPr kumimoji="0" lang="en-US" sz="2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𝑹</m:t>
                          </m:r>
                        </m:sub>
                      </m:sSub>
                      <m:r>
                        <a:rPr kumimoji="0" lang="en-US" sz="28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)</m:t>
                      </m:r>
                    </m:oMath>
                  </m:oMathPara>
                </a14:m>
                <a:endPara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endPara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(Loss function </a:t>
                </a:r>
                <a14:m>
                  <m:oMath xmlns:m="http://schemas.openxmlformats.org/officeDocument/2006/math">
                    <m:r>
                      <a:rPr kumimoji="0" lang="en-US" sz="28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𝑳</m:t>
                    </m:r>
                    <m:d>
                      <m:dPr>
                        <m:ctrlPr>
                          <a:rPr kumimoji="0" lang="en-US" sz="2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2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𝜽</m:t>
                        </m:r>
                      </m:e>
                    </m:d>
                  </m:oMath>
                </a14:m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is split into a demonstration term and regularization term)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(only consider demonstration term for gradient calculation)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228600" marR="0" lvl="0" indent="-22860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id="{AD8443BC-EA8D-4D98-9C1C-19C78492EE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1" y="2479123"/>
                <a:ext cx="10515599" cy="3894054"/>
              </a:xfrm>
              <a:prstGeom prst="rect">
                <a:avLst/>
              </a:prstGeom>
              <a:blipFill>
                <a:blip r:embed="rId3"/>
                <a:stretch>
                  <a:fillRect l="-638" t="-2978" b="-26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5532951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200981-808D-4D69-87F5-903B8E0FED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</a:t>
            </a:r>
            <a:r>
              <a:rPr lang="en-US" dirty="0" err="1"/>
              <a:t>MaxEnt</a:t>
            </a:r>
            <a:r>
              <a:rPr lang="en-US" dirty="0"/>
              <a:t> IRL vs. MEDIRL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B1C73E0-F319-47F3-B32B-BBA75FF0FAF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5"/>
                <a:ext cx="10515600" cy="1437339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b="1" dirty="0"/>
                  <a:t>Gradient of loss function</a:t>
                </a:r>
                <a:r>
                  <a:rPr lang="en-US" dirty="0"/>
                  <a:t>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𝐷</m:t>
                              </m:r>
                            </m:sub>
                          </m:sSub>
                        </m:num>
                        <m:den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𝐷</m:t>
                              </m:r>
                            </m:sub>
                          </m:sSub>
                        </m:num>
                        <m:den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den>
                      </m:f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num>
                        <m:den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B1C73E0-F319-47F3-B32B-BBA75FF0FAF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5"/>
                <a:ext cx="10515600" cy="1437339"/>
              </a:xfrm>
              <a:blipFill>
                <a:blip r:embed="rId2"/>
                <a:stretch>
                  <a:fillRect l="-1217" t="-67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192342-DC2B-45B0-A3AB-BE7B7FBF36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B7DFFF-FFEF-43FB-B8FB-95FC4F241F9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id="{2D17AF4B-1AAA-4132-90F4-793A2C04BC1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38200" y="3262964"/>
                <a:ext cx="4176562" cy="2618072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lnSpcReduction="10000"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Linear </a:t>
                </a:r>
                <a:r>
                  <a:rPr kumimoji="0" 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MaxEnt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IRL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en-US" sz="28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Assumption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:</a:t>
                </a:r>
                <a:endParaRPr kumimoji="0" lang="en-US" sz="28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𝑅</m:t>
                      </m:r>
                      <m:r>
                        <a:rPr kumimoji="0" lang="en-US" sz="2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(</m:t>
                      </m:r>
                      <m:r>
                        <m:rPr>
                          <m:sty m:val="p"/>
                        </m:rPr>
                        <a:rPr kumimoji="0" lang="el-GR" sz="2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ϛ</m:t>
                      </m:r>
                      <m:r>
                        <a:rPr kumimoji="0" lang="en-US" sz="2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)=</m:t>
                      </m:r>
                      <m:r>
                        <a:rPr kumimoji="0" lang="en-US" sz="2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𝑟</m:t>
                      </m:r>
                      <m:d>
                        <m:dPr>
                          <m:ctrlP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kumimoji="0" lang="en-US" sz="2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2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𝑓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kumimoji="0" lang="el-GR" sz="2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ϛ</m:t>
                              </m:r>
                            </m:sub>
                          </m:sSub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,</m:t>
                          </m:r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𝜃</m:t>
                          </m:r>
                        </m:e>
                      </m:d>
                      <m:r>
                        <a:rPr kumimoji="0" lang="en-US" sz="2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=</m:t>
                      </m:r>
                      <m:sSup>
                        <m:sSupPr>
                          <m:ctrlP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𝜃</m:t>
                          </m:r>
                        </m:e>
                        <m:sup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𝑇</m:t>
                          </m:r>
                        </m:sup>
                      </m:sSup>
                      <m:sSub>
                        <m:sSubPr>
                          <m:ctrlP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𝑓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kumimoji="0" lang="el-GR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ϛ</m:t>
                          </m:r>
                        </m:sub>
                      </m:sSub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sSub>
                            <m:sSubPr>
                              <m:ctrlP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𝐿</m:t>
                              </m:r>
                            </m:e>
                            <m:sub>
                              <m: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𝐷</m:t>
                              </m:r>
                            </m:sub>
                          </m:sSub>
                        </m:num>
                        <m:den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𝜃</m:t>
                          </m:r>
                        </m:den>
                      </m:f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=[</m:t>
                      </m:r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𝑖𝑛𝑠𝑒𝑟𝑡</m:t>
                      </m:r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 </m:t>
                      </m:r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𝑖𝑚𝑎𝑔𝑒</m:t>
                      </m:r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]</m:t>
                      </m:r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id="{2D17AF4B-1AAA-4132-90F4-793A2C04BC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3262964"/>
                <a:ext cx="4176562" cy="2618072"/>
              </a:xfrm>
              <a:prstGeom prst="rect">
                <a:avLst/>
              </a:prstGeom>
              <a:blipFill>
                <a:blip r:embed="rId3"/>
                <a:stretch>
                  <a:fillRect l="-3066" t="-51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2">
                <a:extLst>
                  <a:ext uri="{FF2B5EF4-FFF2-40B4-BE49-F238E27FC236}">
                    <a16:creationId xmlns:a16="http://schemas.microsoft.com/office/drawing/2014/main" id="{CAC5D2E1-D0B1-4C80-80C2-C10A4667104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096000" y="3262963"/>
                <a:ext cx="4807818" cy="2954957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MaxEnt Deep IRL (MEDIRL)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en-US" sz="28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Assumption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:</a:t>
                </a:r>
                <a:endParaRPr kumimoji="0" lang="en-US" sz="28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𝑅</m:t>
                      </m:r>
                      <m:d>
                        <m:dPr>
                          <m:ctrlP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kumimoji="0" lang="el-GR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ϛ</m:t>
                          </m:r>
                        </m:e>
                      </m:d>
                      <m:r>
                        <a:rPr kumimoji="0" lang="en-US" sz="2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𝐹𝐶𝑁</m:t>
                      </m:r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en-US" sz="15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(fully convolutional NN)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sSub>
                            <m:sSubPr>
                              <m:ctrlP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𝐿</m:t>
                              </m:r>
                            </m:e>
                            <m:sub>
                              <m: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𝐷</m:t>
                              </m:r>
                            </m:sub>
                          </m:sSub>
                        </m:num>
                        <m:den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𝜃</m:t>
                          </m:r>
                        </m:den>
                      </m:f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=[</m:t>
                      </m:r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𝑖𝑛𝑠𝑒𝑟𝑡</m:t>
                      </m:r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 </m:t>
                      </m:r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𝑚𝑜𝑟𝑒</m:t>
                      </m:r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 </m:t>
                      </m:r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𝑖𝑚𝑎𝑔𝑒</m:t>
                      </m:r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]</m:t>
                      </m:r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6" name="Content Placeholder 2">
                <a:extLst>
                  <a:ext uri="{FF2B5EF4-FFF2-40B4-BE49-F238E27FC236}">
                    <a16:creationId xmlns:a16="http://schemas.microsoft.com/office/drawing/2014/main" id="{CAC5D2E1-D0B1-4C80-80C2-C10A466710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0" y="3262963"/>
                <a:ext cx="4807818" cy="2954957"/>
              </a:xfrm>
              <a:prstGeom prst="rect">
                <a:avLst/>
              </a:prstGeom>
              <a:blipFill>
                <a:blip r:embed="rId4"/>
                <a:stretch>
                  <a:fillRect l="-2535" t="-329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id="{DCAD240D-95BF-4860-831A-A6C5852272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79688" y="5132661"/>
            <a:ext cx="2884818" cy="61573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3470788-E77B-4314-A106-B0D586BE731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39821" y="4932947"/>
            <a:ext cx="3977493" cy="1153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646455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E18451-95EC-43E8-9DE3-60E6E9032B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MEDIRL Main Algorithm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2D973E-64F2-44A4-99E9-5321C65E4B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B7DFFF-FFEF-43FB-B8FB-95FC4F241F9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B084689-16F8-4744-B98A-A7CDBE4464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1220" y="1453415"/>
            <a:ext cx="5429380" cy="5085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13706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E18451-95EC-43E8-9DE3-60E6E9032B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MEDIRL Main Algorithm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2D973E-64F2-44A4-99E9-5321C65E4B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B7DFFF-FFEF-43FB-B8FB-95FC4F241F9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A6F0D25-B34A-47D2-A1CA-2FC2C8CF87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1350" y="1462087"/>
            <a:ext cx="5429250" cy="5076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24189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1DFD79-F55D-4246-87DB-EA22DC0C18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Benchmarking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39D990-E8F7-42B6-91D2-3616F3FA36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802204" cy="4351338"/>
          </a:xfrm>
        </p:spPr>
        <p:txBody>
          <a:bodyPr/>
          <a:lstStyle/>
          <a:p>
            <a:r>
              <a:rPr lang="en-US" dirty="0"/>
              <a:t>Reward function FCN:</a:t>
            </a:r>
          </a:p>
          <a:p>
            <a:pPr lvl="1"/>
            <a:r>
              <a:rPr lang="en-US" dirty="0"/>
              <a:t>Two hidden layers</a:t>
            </a:r>
          </a:p>
          <a:p>
            <a:pPr lvl="1"/>
            <a:r>
              <a:rPr lang="en-US" dirty="0" err="1"/>
              <a:t>ReLU</a:t>
            </a:r>
            <a:r>
              <a:rPr lang="en-US" dirty="0"/>
              <a:t> activation</a:t>
            </a:r>
          </a:p>
          <a:p>
            <a:pPr lvl="1"/>
            <a:r>
              <a:rPr lang="en-US" dirty="0"/>
              <a:t>1x1 filter weights</a:t>
            </a:r>
          </a:p>
          <a:p>
            <a:r>
              <a:rPr lang="en-US" dirty="0"/>
              <a:t>Evaluation metric: </a:t>
            </a:r>
            <a:r>
              <a:rPr lang="en-US" i="1" dirty="0"/>
              <a:t>expected value difference</a:t>
            </a:r>
            <a:endParaRPr lang="en-US" dirty="0"/>
          </a:p>
          <a:p>
            <a:r>
              <a:rPr lang="en-US" dirty="0"/>
              <a:t>Compared against Linear </a:t>
            </a:r>
            <a:r>
              <a:rPr lang="en-US" dirty="0" err="1"/>
              <a:t>MaxEnt</a:t>
            </a:r>
            <a:r>
              <a:rPr lang="en-US" dirty="0"/>
              <a:t>, GPIRL, NPB-FIRL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2506DF-4461-42B9-9809-98770A9960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B7DFFF-FFEF-43FB-B8FB-95FC4F241F9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5777AA7-B949-4BD9-970E-FA85F7DCD8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14687" y="827991"/>
            <a:ext cx="4391626" cy="499425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898984B-4756-4822-BD06-24B377DF2238}"/>
              </a:ext>
            </a:extLst>
          </p:cNvPr>
          <p:cNvSpPr txBox="1"/>
          <p:nvPr/>
        </p:nvSpPr>
        <p:spPr>
          <a:xfrm>
            <a:off x="7931217" y="6035040"/>
            <a:ext cx="26758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ObjectWorld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52097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6FDBC5-3B9A-4720-9D5E-AE6C938ACE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US" dirty="0"/>
              <a:t>Benchmarking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634D5C-2789-47DF-A9ED-94E0FD2391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B7DFFF-FFEF-43FB-B8FB-95FC4F241F9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3C1EB47-66A3-468E-8501-49DBAF869C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2150" y="515296"/>
            <a:ext cx="4283244" cy="550066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92D2A66-0E5B-466C-913D-B8D5B7483C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3219" y="1804987"/>
            <a:ext cx="5686425" cy="324802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C46C6DE-1CFD-4E5E-830E-D91BBE34F8C0}"/>
              </a:ext>
            </a:extLst>
          </p:cNvPr>
          <p:cNvSpPr txBox="1"/>
          <p:nvPr/>
        </p:nvSpPr>
        <p:spPr>
          <a:xfrm>
            <a:off x="1751798" y="6150543"/>
            <a:ext cx="29742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ObjectWorld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F6AF195-701D-4F4F-9E6E-C2378B6C8C52}"/>
              </a:ext>
            </a:extLst>
          </p:cNvPr>
          <p:cNvSpPr txBox="1"/>
          <p:nvPr/>
        </p:nvSpPr>
        <p:spPr>
          <a:xfrm>
            <a:off x="7486850" y="5175332"/>
            <a:ext cx="29742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BinaryWorld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54590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2FD87B-C9FC-4AD6-9DAF-5E60724F15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Proposed Network Architectures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999394-91A0-4177-B5FA-155490F0B4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B7DFFF-FFEF-43FB-B8FB-95FC4F241F9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FB1BEC8-C134-4F04-A0AF-4AAB366B82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9708" y="1395452"/>
            <a:ext cx="5354529" cy="4825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824597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16B1AF-422F-49DD-A98D-8D93F18437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Large-scale Demonstration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2AB643-533A-4F5E-A9FC-9F798782B4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44303"/>
            <a:ext cx="4003307" cy="4052236"/>
          </a:xfrm>
        </p:spPr>
        <p:txBody>
          <a:bodyPr>
            <a:normAutofit/>
          </a:bodyPr>
          <a:lstStyle/>
          <a:p>
            <a:r>
              <a:rPr lang="en-US" dirty="0"/>
              <a:t>13 drivers</a:t>
            </a:r>
          </a:p>
          <a:p>
            <a:r>
              <a:rPr lang="en-US" dirty="0"/>
              <a:t>&gt;25,000 trajectories 12m-15m long</a:t>
            </a:r>
          </a:p>
          <a:p>
            <a:endParaRPr lang="en-US" dirty="0"/>
          </a:p>
          <a:p>
            <a:r>
              <a:rPr lang="en-US" dirty="0"/>
              <a:t>Goal: reward map given features</a:t>
            </a:r>
          </a:p>
          <a:p>
            <a:pPr lvl="1"/>
            <a:r>
              <a:rPr lang="en-US" dirty="0"/>
              <a:t>Steepness</a:t>
            </a:r>
          </a:p>
          <a:p>
            <a:pPr lvl="1"/>
            <a:r>
              <a:rPr lang="en-US" dirty="0"/>
              <a:t>Corner cases (underpasses, stairs)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5A523D-891C-4288-BF9A-FCC938048E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B7DFFF-FFEF-43FB-B8FB-95FC4F241F9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6D050ED-8F61-47D2-9E66-7C61AB349E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62876" y="1690688"/>
            <a:ext cx="5637196" cy="4505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1230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0381CB9-0D89-43DE-824E-F596E4C9D23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18" t="13333" r="15227" b="9226"/>
          <a:stretch/>
        </p:blipFill>
        <p:spPr>
          <a:xfrm>
            <a:off x="221672" y="914400"/>
            <a:ext cx="10113819" cy="5310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386941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76FFE6-B918-4499-9DBB-A49925B68E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Network Input Data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75A972-4924-4BC1-BADA-8E17BEAF5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B7DFFF-FFEF-43FB-B8FB-95FC4F241F9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A087687-49DF-428A-950F-4C224A1E65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1674" y="1884219"/>
            <a:ext cx="10679812" cy="3313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257645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D82674-76CB-4D80-81D4-635C2E40DB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Evaluation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FB4C13-0837-4402-AD1D-A830438CD4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5"/>
            <a:ext cx="4965834" cy="4351338"/>
          </a:xfrm>
        </p:spPr>
        <p:txBody>
          <a:bodyPr/>
          <a:lstStyle/>
          <a:p>
            <a:r>
              <a:rPr lang="en-US" dirty="0"/>
              <a:t>No absolute ground truth</a:t>
            </a:r>
          </a:p>
          <a:p>
            <a:r>
              <a:rPr lang="en-US" dirty="0"/>
              <a:t>Compared against manual cost functions</a:t>
            </a:r>
          </a:p>
          <a:p>
            <a:r>
              <a:rPr lang="en-US" dirty="0"/>
              <a:t>Metrics:</a:t>
            </a:r>
          </a:p>
          <a:p>
            <a:pPr lvl="1"/>
            <a:r>
              <a:rPr lang="en-US" dirty="0"/>
              <a:t>NLL – negative log-likelihood</a:t>
            </a:r>
          </a:p>
          <a:p>
            <a:pPr lvl="1"/>
            <a:r>
              <a:rPr lang="en-US" dirty="0"/>
              <a:t>MHD – </a:t>
            </a:r>
            <a:r>
              <a:rPr lang="en-US" dirty="0" err="1"/>
              <a:t>Hausdorff</a:t>
            </a:r>
            <a:r>
              <a:rPr lang="en-US" dirty="0"/>
              <a:t> distance</a:t>
            </a:r>
          </a:p>
          <a:p>
            <a:pPr lvl="1"/>
            <a:r>
              <a:rPr lang="en-US" dirty="0"/>
              <a:t>FNR – False negative rate</a:t>
            </a:r>
          </a:p>
          <a:p>
            <a:pPr lvl="1"/>
            <a:r>
              <a:rPr lang="en-US" dirty="0"/>
              <a:t>FPR – False positive rate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75FE24-EEF4-40ED-ADD4-CCA5FD38C5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B7DFFF-FFEF-43FB-B8FB-95FC4F241F9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E5FCE33-7E51-48F5-A486-0E2BF5A2CB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6795" y="2810577"/>
            <a:ext cx="5327610" cy="2173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606877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0F3ABA-E239-4F63-877C-DDCA3843C7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Robustness to Systematic Noise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CC7A5A-FB6B-4C3B-9350-4C59CF890F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B7DFFF-FFEF-43FB-B8FB-95FC4F241F9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BB3F510-ED9A-410A-BD82-07FB864991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1209" y="1690688"/>
            <a:ext cx="5188018" cy="300661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B74B7DF-4BD5-48DC-A413-8659BB5167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6230" y="4956175"/>
            <a:ext cx="6657975" cy="1400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721501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9A984D-2D8F-4515-BA0D-F0C78B0B49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Pretraining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40D695-AF92-4532-B01B-EB6BF22B30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B7DFFF-FFEF-43FB-B8FB-95FC4F241F9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7AE5972-B602-4353-B57C-F0885E7A54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0181" y="1690688"/>
            <a:ext cx="10658858" cy="4122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49841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9DB998-7091-4673-AC00-E63866CB79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Limitations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EBC9C1-D9CC-4938-B1B3-DEA741FED8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Does not address velocity profiles</a:t>
            </a:r>
          </a:p>
          <a:p>
            <a:r>
              <a:rPr lang="en-US" dirty="0"/>
              <a:t>Does not consider temporal consistency between consecutive cost maps</a:t>
            </a:r>
          </a:p>
          <a:p>
            <a:pPr lvl="1"/>
            <a:r>
              <a:rPr lang="en-US" dirty="0"/>
              <a:t>Possibly introduce RNNs or temporal convolutions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2A9F91-FE1B-4510-9918-1296B67CED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B7DFFF-FFEF-43FB-B8FB-95FC4F241F9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573254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BEAC17-6B69-474C-A8EE-418B7B5AF09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Active Preference-Based Learning of Reward Functions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C1A832D-41CE-469A-92B6-CD458F8BC17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By: Dorsa </a:t>
            </a:r>
            <a:r>
              <a:rPr lang="en-US" dirty="0" err="1"/>
              <a:t>Sadigh</a:t>
            </a:r>
            <a:r>
              <a:rPr lang="en-US" dirty="0"/>
              <a:t>, Anca D. Dragan, Shankar Sastry, and </a:t>
            </a:r>
            <a:r>
              <a:rPr lang="en-US" dirty="0" err="1"/>
              <a:t>Sanjit</a:t>
            </a:r>
            <a:r>
              <a:rPr lang="en-US" dirty="0"/>
              <a:t> A. </a:t>
            </a:r>
            <a:r>
              <a:rPr lang="en-US" dirty="0" err="1"/>
              <a:t>Seshia</a:t>
            </a:r>
            <a:endParaRPr lang="en-US" dirty="0"/>
          </a:p>
          <a:p>
            <a:endParaRPr lang="en-US" dirty="0"/>
          </a:p>
          <a:p>
            <a:r>
              <a:rPr lang="en-US" dirty="0"/>
              <a:t>Presented By: Jacky Liao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567613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AE3DFC-96E5-40BF-9FDB-39EACF8EDD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Solving For Rewards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D2197F-BC3A-4998-8D25-7D0E8BADA5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How to obtain rewards?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Sometimes given (e.g. games)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Non trivial for complex tasks</a:t>
            </a:r>
          </a:p>
          <a:p>
            <a:pPr>
              <a:lnSpc>
                <a:spcPct val="100000"/>
              </a:lnSpc>
            </a:pPr>
            <a:endParaRPr lang="en-US" dirty="0"/>
          </a:p>
          <a:p>
            <a:pPr>
              <a:lnSpc>
                <a:spcPct val="100000"/>
              </a:lnSpc>
            </a:pPr>
            <a:r>
              <a:rPr lang="en-US" dirty="0"/>
              <a:t>Inverse RL solves rewards using expert demonstrations</a:t>
            </a:r>
          </a:p>
          <a:p>
            <a:pPr>
              <a:lnSpc>
                <a:spcPct val="100000"/>
              </a:lnSpc>
            </a:pPr>
            <a:r>
              <a:rPr lang="en-US" dirty="0">
                <a:solidFill>
                  <a:srgbClr val="FF0000"/>
                </a:solidFill>
              </a:rPr>
              <a:t>Expert data not always available</a:t>
            </a:r>
          </a:p>
          <a:p>
            <a:pPr>
              <a:lnSpc>
                <a:spcPct val="100000"/>
              </a:lnSpc>
            </a:pPr>
            <a:r>
              <a:rPr lang="en-US" dirty="0">
                <a:solidFill>
                  <a:srgbClr val="FF0000"/>
                </a:solidFill>
              </a:rPr>
              <a:t>Problem is too complex or too big</a:t>
            </a:r>
          </a:p>
          <a:p>
            <a:pPr>
              <a:lnSpc>
                <a:spcPct val="100000"/>
              </a:lnSpc>
            </a:pPr>
            <a:endParaRPr lang="en-US" dirty="0"/>
          </a:p>
          <a:p>
            <a:pPr>
              <a:lnSpc>
                <a:spcPct val="100000"/>
              </a:lnSpc>
            </a:pPr>
            <a:r>
              <a:rPr lang="en-US" dirty="0"/>
              <a:t>A new approach: preference based learning</a:t>
            </a:r>
          </a:p>
        </p:txBody>
      </p:sp>
      <p:pic>
        <p:nvPicPr>
          <p:cNvPr id="1026" name="Picture 2" descr="https://www.bbvadata.com/wp-content/uploads/2017/07/robotics-02-00122-ag-e1499438980678.jpg">
            <a:extLst>
              <a:ext uri="{FF2B5EF4-FFF2-40B4-BE49-F238E27FC236}">
                <a16:creationId xmlns:a16="http://schemas.microsoft.com/office/drawing/2014/main" id="{86B72BD8-1730-4863-9BF7-FA5AE13E1B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7811" y="1242924"/>
            <a:ext cx="3247745" cy="1909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www6.in.tum.de/fileadmin/_processed_/csm_RL_in_AD_e7a2554fa3.jpg">
            <a:extLst>
              <a:ext uri="{FF2B5EF4-FFF2-40B4-BE49-F238E27FC236}">
                <a16:creationId xmlns:a16="http://schemas.microsoft.com/office/drawing/2014/main" id="{F7093317-6E62-43CB-9BC3-29DDC2F174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7811" y="4267724"/>
            <a:ext cx="3247745" cy="1909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857666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913A4D-CF14-433E-9C37-F704280122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Preference Based Learning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BCB059-6312-4120-ADFE-D13E48BEA6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dirty="0"/>
              <a:t>Learn rewards from expert preference</a:t>
            </a:r>
          </a:p>
          <a:p>
            <a:pPr marL="514350" indent="-514350">
              <a:lnSpc>
                <a:spcPct val="100000"/>
              </a:lnSpc>
              <a:spcBef>
                <a:spcPts val="0"/>
              </a:spcBef>
              <a:buFont typeface="+mj-lt"/>
              <a:buAutoNum type="arabicParenR"/>
            </a:pPr>
            <a:r>
              <a:rPr lang="en-US" sz="2400" dirty="0"/>
              <a:t>Have an estimate of reward function</a:t>
            </a:r>
          </a:p>
          <a:p>
            <a:pPr marL="514350" indent="-514350">
              <a:lnSpc>
                <a:spcPct val="100000"/>
              </a:lnSpc>
              <a:spcBef>
                <a:spcPts val="0"/>
              </a:spcBef>
              <a:buFont typeface="+mj-lt"/>
              <a:buAutoNum type="arabicParenR"/>
            </a:pPr>
            <a:r>
              <a:rPr lang="en-US" sz="2400" dirty="0"/>
              <a:t>Pick two candidate trajectories</a:t>
            </a:r>
          </a:p>
          <a:p>
            <a:pPr marL="514350" indent="-514350">
              <a:lnSpc>
                <a:spcPct val="100000"/>
              </a:lnSpc>
              <a:spcBef>
                <a:spcPts val="0"/>
              </a:spcBef>
              <a:buFont typeface="+mj-lt"/>
              <a:buAutoNum type="arabicParenR"/>
            </a:pPr>
            <a:r>
              <a:rPr lang="en-US" sz="2400" dirty="0"/>
              <a:t>Ask the human which trajectory is preferred</a:t>
            </a:r>
          </a:p>
          <a:p>
            <a:pPr marL="514350" indent="-514350">
              <a:lnSpc>
                <a:spcPct val="100000"/>
              </a:lnSpc>
              <a:spcBef>
                <a:spcPts val="0"/>
              </a:spcBef>
              <a:buFont typeface="+mj-lt"/>
              <a:buAutoNum type="arabicParenR"/>
            </a:pPr>
            <a:r>
              <a:rPr lang="en-US" sz="2400" dirty="0"/>
              <a:t>Use preference as feedback to update reward function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400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400" dirty="0"/>
              <a:t>Preference based learning is active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400" dirty="0"/>
              <a:t>Rewards updated directly</a:t>
            </a:r>
          </a:p>
          <a:p>
            <a:pPr lvl="1">
              <a:spcBef>
                <a:spcPts val="0"/>
              </a:spcBef>
            </a:pPr>
            <a:r>
              <a:rPr lang="en-US" sz="2000" dirty="0"/>
              <a:t>No inner RL loop</a:t>
            </a:r>
          </a:p>
          <a:p>
            <a:pPr lvl="1">
              <a:spcBef>
                <a:spcPts val="0"/>
              </a:spcBef>
            </a:pPr>
            <a:r>
              <a:rPr lang="en-US" sz="2000" dirty="0"/>
              <a:t>No probability estimation required</a:t>
            </a:r>
          </a:p>
          <a:p>
            <a:pPr lvl="1">
              <a:spcBef>
                <a:spcPts val="0"/>
              </a:spcBef>
            </a:pPr>
            <a:endParaRPr lang="en-US" sz="20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DD22D7F-BB04-491D-8E07-1AB3580C87AA}"/>
              </a:ext>
            </a:extLst>
          </p:cNvPr>
          <p:cNvSpPr/>
          <p:nvPr/>
        </p:nvSpPr>
        <p:spPr>
          <a:xfrm>
            <a:off x="6719930" y="5420672"/>
            <a:ext cx="1266737" cy="7717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Update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C5D7F59-A590-47D4-8D0F-E226C8E7BB1A}"/>
              </a:ext>
            </a:extLst>
          </p:cNvPr>
          <p:cNvSpPr/>
          <p:nvPr/>
        </p:nvSpPr>
        <p:spPr>
          <a:xfrm>
            <a:off x="6719929" y="4195523"/>
            <a:ext cx="1266737" cy="7717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Get Reward Function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0A3E3AF-57FC-495E-815C-30AA0FF5B768}"/>
              </a:ext>
            </a:extLst>
          </p:cNvPr>
          <p:cNvSpPr/>
          <p:nvPr/>
        </p:nvSpPr>
        <p:spPr>
          <a:xfrm>
            <a:off x="8483364" y="4199788"/>
            <a:ext cx="1266737" cy="7717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Solve Optimal Policy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5229DCB-96BE-404F-967A-26C78B3DE012}"/>
              </a:ext>
            </a:extLst>
          </p:cNvPr>
          <p:cNvSpPr/>
          <p:nvPr/>
        </p:nvSpPr>
        <p:spPr>
          <a:xfrm>
            <a:off x="8483364" y="5420671"/>
            <a:ext cx="1266737" cy="7717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Solve State Visitation Frequencies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17A983B2-8250-436D-87A8-B6EC3396E20A}"/>
              </a:ext>
            </a:extLst>
          </p:cNvPr>
          <p:cNvCxnSpPr>
            <a:stCxn id="12" idx="3"/>
            <a:endCxn id="13" idx="1"/>
          </p:cNvCxnSpPr>
          <p:nvPr/>
        </p:nvCxnSpPr>
        <p:spPr>
          <a:xfrm>
            <a:off x="7986666" y="4581417"/>
            <a:ext cx="496698" cy="426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0907E60F-A138-491C-9A6A-9CBB8CE2FAFE}"/>
              </a:ext>
            </a:extLst>
          </p:cNvPr>
          <p:cNvCxnSpPr>
            <a:cxnSpLocks/>
            <a:stCxn id="13" idx="2"/>
            <a:endCxn id="14" idx="0"/>
          </p:cNvCxnSpPr>
          <p:nvPr/>
        </p:nvCxnSpPr>
        <p:spPr>
          <a:xfrm>
            <a:off x="9116733" y="4971575"/>
            <a:ext cx="0" cy="44909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A3175993-793C-4CAC-B5EA-6A46E7FB4F57}"/>
              </a:ext>
            </a:extLst>
          </p:cNvPr>
          <p:cNvCxnSpPr>
            <a:cxnSpLocks/>
          </p:cNvCxnSpPr>
          <p:nvPr/>
        </p:nvCxnSpPr>
        <p:spPr>
          <a:xfrm flipH="1">
            <a:off x="7975764" y="5802300"/>
            <a:ext cx="496697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6F06071A-3EC0-4264-9F93-3BCBD9AA5C93}"/>
              </a:ext>
            </a:extLst>
          </p:cNvPr>
          <p:cNvCxnSpPr>
            <a:cxnSpLocks/>
            <a:stCxn id="11" idx="0"/>
            <a:endCxn id="12" idx="2"/>
          </p:cNvCxnSpPr>
          <p:nvPr/>
        </p:nvCxnSpPr>
        <p:spPr>
          <a:xfrm flipH="1" flipV="1">
            <a:off x="7353298" y="4967310"/>
            <a:ext cx="1" cy="45336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6" name="Rectangle 25">
            <a:extLst>
              <a:ext uri="{FF2B5EF4-FFF2-40B4-BE49-F238E27FC236}">
                <a16:creationId xmlns:a16="http://schemas.microsoft.com/office/drawing/2014/main" id="{60850D27-A54E-4108-AB96-14CD1A912FC1}"/>
              </a:ext>
            </a:extLst>
          </p:cNvPr>
          <p:cNvSpPr/>
          <p:nvPr/>
        </p:nvSpPr>
        <p:spPr>
          <a:xfrm>
            <a:off x="8483364" y="1723402"/>
            <a:ext cx="1266737" cy="7717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Update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33376902-3871-424A-B67A-68D6C04F45BA}"/>
              </a:ext>
            </a:extLst>
          </p:cNvPr>
          <p:cNvSpPr/>
          <p:nvPr/>
        </p:nvSpPr>
        <p:spPr>
          <a:xfrm>
            <a:off x="8484067" y="500916"/>
            <a:ext cx="1266737" cy="7717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Get Reward Function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25E6C95F-35EF-451B-91DC-D78FEDD26B1A}"/>
              </a:ext>
            </a:extLst>
          </p:cNvPr>
          <p:cNvCxnSpPr>
            <a:cxnSpLocks/>
            <a:stCxn id="26" idx="0"/>
            <a:endCxn id="28" idx="2"/>
          </p:cNvCxnSpPr>
          <p:nvPr/>
        </p:nvCxnSpPr>
        <p:spPr>
          <a:xfrm flipV="1">
            <a:off x="9116733" y="1272703"/>
            <a:ext cx="703" cy="45069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1" name="Rectangle 30">
            <a:extLst>
              <a:ext uri="{FF2B5EF4-FFF2-40B4-BE49-F238E27FC236}">
                <a16:creationId xmlns:a16="http://schemas.microsoft.com/office/drawing/2014/main" id="{6BC30F9C-2E8D-4FA9-8B0F-5B924979453E}"/>
              </a:ext>
            </a:extLst>
          </p:cNvPr>
          <p:cNvSpPr/>
          <p:nvPr/>
        </p:nvSpPr>
        <p:spPr>
          <a:xfrm>
            <a:off x="10284902" y="500916"/>
            <a:ext cx="1266737" cy="7717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Generate Candidate Trajectories</a:t>
            </a: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71416C38-458D-48DC-AC7C-C54B85138560}"/>
              </a:ext>
            </a:extLst>
          </p:cNvPr>
          <p:cNvCxnSpPr>
            <a:cxnSpLocks/>
            <a:stCxn id="28" idx="3"/>
            <a:endCxn id="31" idx="1"/>
          </p:cNvCxnSpPr>
          <p:nvPr/>
        </p:nvCxnSpPr>
        <p:spPr>
          <a:xfrm>
            <a:off x="9750804" y="886810"/>
            <a:ext cx="53409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3" name="Rectangle 32">
            <a:extLst>
              <a:ext uri="{FF2B5EF4-FFF2-40B4-BE49-F238E27FC236}">
                <a16:creationId xmlns:a16="http://schemas.microsoft.com/office/drawing/2014/main" id="{AE028FA7-FB15-40BE-83FA-86EAA879A2C2}"/>
              </a:ext>
            </a:extLst>
          </p:cNvPr>
          <p:cNvSpPr/>
          <p:nvPr/>
        </p:nvSpPr>
        <p:spPr>
          <a:xfrm>
            <a:off x="10284901" y="1721799"/>
            <a:ext cx="1266737" cy="771787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Ask For Preference</a:t>
            </a: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5CCCF356-8280-49DF-9B62-6281EF9FCC03}"/>
              </a:ext>
            </a:extLst>
          </p:cNvPr>
          <p:cNvCxnSpPr>
            <a:cxnSpLocks/>
            <a:stCxn id="31" idx="2"/>
            <a:endCxn id="33" idx="0"/>
          </p:cNvCxnSpPr>
          <p:nvPr/>
        </p:nvCxnSpPr>
        <p:spPr>
          <a:xfrm flipH="1">
            <a:off x="10918270" y="1272703"/>
            <a:ext cx="1" cy="44909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00FF9DD2-12DA-49A3-B616-542F847E38F3}"/>
              </a:ext>
            </a:extLst>
          </p:cNvPr>
          <p:cNvCxnSpPr>
            <a:cxnSpLocks/>
            <a:stCxn id="33" idx="1"/>
            <a:endCxn id="26" idx="3"/>
          </p:cNvCxnSpPr>
          <p:nvPr/>
        </p:nvCxnSpPr>
        <p:spPr>
          <a:xfrm flipH="1">
            <a:off x="9750101" y="2107693"/>
            <a:ext cx="534800" cy="160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9" name="Rectangle 48">
            <a:extLst>
              <a:ext uri="{FF2B5EF4-FFF2-40B4-BE49-F238E27FC236}">
                <a16:creationId xmlns:a16="http://schemas.microsoft.com/office/drawing/2014/main" id="{1D614EE9-A9A8-47C4-B4CB-147D24F71518}"/>
              </a:ext>
            </a:extLst>
          </p:cNvPr>
          <p:cNvSpPr/>
          <p:nvPr/>
        </p:nvSpPr>
        <p:spPr>
          <a:xfrm>
            <a:off x="10284901" y="5420671"/>
            <a:ext cx="1266737" cy="771787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Expert Data</a:t>
            </a:r>
          </a:p>
        </p:txBody>
      </p:sp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C2516741-EB85-42E1-9867-38741EB892B2}"/>
              </a:ext>
            </a:extLst>
          </p:cNvPr>
          <p:cNvCxnSpPr>
            <a:cxnSpLocks/>
            <a:stCxn id="49" idx="1"/>
            <a:endCxn id="14" idx="3"/>
          </p:cNvCxnSpPr>
          <p:nvPr/>
        </p:nvCxnSpPr>
        <p:spPr>
          <a:xfrm flipH="1">
            <a:off x="9750101" y="5806565"/>
            <a:ext cx="53480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1" name="TextBox 70">
            <a:extLst>
              <a:ext uri="{FF2B5EF4-FFF2-40B4-BE49-F238E27FC236}">
                <a16:creationId xmlns:a16="http://schemas.microsoft.com/office/drawing/2014/main" id="{61AB45D1-5C41-4013-8764-ECE3FB4DC346}"/>
              </a:ext>
            </a:extLst>
          </p:cNvPr>
          <p:cNvSpPr txBox="1"/>
          <p:nvPr/>
        </p:nvSpPr>
        <p:spPr>
          <a:xfrm>
            <a:off x="8718533" y="2493586"/>
            <a:ext cx="28331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Preference Based Learning Diagram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B4B1D12F-1204-4F42-8482-49D319D2F28F}"/>
              </a:ext>
            </a:extLst>
          </p:cNvPr>
          <p:cNvSpPr txBox="1"/>
          <p:nvPr/>
        </p:nvSpPr>
        <p:spPr>
          <a:xfrm>
            <a:off x="8328148" y="6253476"/>
            <a:ext cx="36668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Inverse RL Diagram</a:t>
            </a:r>
          </a:p>
        </p:txBody>
      </p:sp>
    </p:spTree>
    <p:extLst>
      <p:ext uri="{BB962C8B-B14F-4D97-AF65-F5344CB8AC3E}">
        <p14:creationId xmlns:p14="http://schemas.microsoft.com/office/powerpoint/2010/main" val="238808317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22E362-0A91-4BFA-951D-1CE5BD91A7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Problem Statement: Autonomous Driving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BC757B2-9DB0-4C88-93A0-7CDC5F0462C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2 Vehicles on the road:</a:t>
                </a:r>
              </a:p>
              <a:p>
                <a:pPr lvl="1"/>
                <a:r>
                  <a:rPr lang="en-US" dirty="0"/>
                  <a:t>Our </a:t>
                </a:r>
                <a:r>
                  <a:rPr lang="en-US" dirty="0">
                    <a:solidFill>
                      <a:schemeClr val="accent2"/>
                    </a:solidFill>
                  </a:rPr>
                  <a:t>orange vehicle</a:t>
                </a:r>
                <a:r>
                  <a:rPr lang="en-US" dirty="0"/>
                  <a:t> denoted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𝐻</m:t>
                    </m:r>
                  </m:oMath>
                </a14:m>
                <a:endParaRPr lang="en-US" b="0" dirty="0"/>
              </a:p>
              <a:p>
                <a:pPr lvl="1"/>
                <a:r>
                  <a:rPr lang="en-US" dirty="0"/>
                  <a:t>Other white vehicle/robot denoted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𝑅</m:t>
                    </m:r>
                  </m:oMath>
                </a14:m>
                <a:endParaRPr lang="en-US" b="0" dirty="0"/>
              </a:p>
              <a:p>
                <a:r>
                  <a:rPr lang="en-US" dirty="0"/>
                  <a:t>States:	 </a:t>
                </a:r>
                <a:r>
                  <a:rPr lang="en-US" i="1" dirty="0">
                    <a:latin typeface="Cambria Math" panose="02040503050406030204" pitchFamily="18" charset="0"/>
                  </a:rPr>
                  <a:t>		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𝐻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𝑅</m:t>
                            </m:r>
                          </m:sub>
                        </m:sSub>
                      </m:e>
                    </m:d>
                  </m:oMath>
                </a14:m>
                <a:endParaRPr lang="en-US" b="0" dirty="0"/>
              </a:p>
              <a:p>
                <a:r>
                  <a:rPr lang="en-US" dirty="0"/>
                  <a:t>Inputs:			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𝐻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𝑅</m:t>
                            </m:r>
                          </m:sub>
                        </m:sSub>
                      </m:e>
                    </m:d>
                  </m:oMath>
                </a14:m>
                <a:endParaRPr lang="en-US" b="0" dirty="0"/>
              </a:p>
              <a:p>
                <a:r>
                  <a:rPr lang="en-US" b="0" dirty="0"/>
                  <a:t>Dynamics:			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+1 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𝐻𝑅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b="0" dirty="0"/>
              </a:p>
              <a:p>
                <a:r>
                  <a:rPr lang="en-US" dirty="0"/>
                  <a:t>Finite Trajectories:	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𝜉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{</m:t>
                    </m:r>
                    <m:d>
                      <m:d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p>
                        </m:sSup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,</m:t>
                        </m:r>
                        <m:sSubSup>
                          <m:sSubSup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𝐻</m:t>
                            </m:r>
                          </m:sub>
                          <m:sup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p>
                        </m:sSubSup>
                        <m:r>
                          <a:rPr lang="en-US" b="0" i="0" dirty="0" smtClean="0">
                            <a:latin typeface="Cambria Math" panose="02040503050406030204" pitchFamily="18" charset="0"/>
                          </a:rPr>
                          <m:t>,</m:t>
                        </m:r>
                        <m:sSubSup>
                          <m:sSubSup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𝑅</m:t>
                            </m:r>
                          </m:sub>
                          <m:sup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p>
                        </m:sSubSup>
                      </m:e>
                    </m:d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,…,</m:t>
                    </m:r>
                  </m:oMath>
                </a14:m>
                <a:r>
                  <a:rPr lang="en-US" dirty="0"/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i="1" dirty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𝑁</m:t>
                            </m:r>
                          </m:sup>
                        </m:sSup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,</m:t>
                        </m:r>
                        <m:sSubSup>
                          <m:sSubSupPr>
                            <m:ctrlPr>
                              <a:rPr lang="en-US" i="1" dirty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  <m:sub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𝐻</m:t>
                            </m:r>
                          </m:sub>
                          <m:sup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𝑁</m:t>
                            </m:r>
                          </m:sup>
                        </m:sSubSup>
                        <m:r>
                          <a:rPr lang="en-US" dirty="0">
                            <a:latin typeface="Cambria Math" panose="02040503050406030204" pitchFamily="18" charset="0"/>
                          </a:rPr>
                          <m:t>,</m:t>
                        </m:r>
                        <m:sSubSup>
                          <m:sSubSupPr>
                            <m:ctrlPr>
                              <a:rPr lang="en-US" i="1" dirty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  <m:sub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𝑅</m:t>
                            </m:r>
                          </m:sub>
                          <m:sup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𝑁</m:t>
                            </m:r>
                          </m:sup>
                        </m:sSubSup>
                      </m:e>
                    </m:d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endParaRPr lang="en-US" dirty="0"/>
              </a:p>
              <a:p>
                <a:r>
                  <a:rPr lang="en-US" dirty="0"/>
                  <a:t>Feasible Trajectories:	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𝜉</m:t>
                    </m:r>
                    <m:r>
                      <a:rPr lang="en-CA" i="1">
                        <a:latin typeface="Cambria Math" panose="02040503050406030204" pitchFamily="18" charset="0"/>
                      </a:rPr>
                      <m:t>∈</m:t>
                    </m:r>
                    <m:r>
                      <m:rPr>
                        <m:sty m:val="p"/>
                      </m:rPr>
                      <a:rPr lang="en-CA">
                        <a:latin typeface="Cambria Math" panose="02040503050406030204" pitchFamily="18" charset="0"/>
                      </a:rPr>
                      <m:t>Ξ</m:t>
                    </m:r>
                  </m:oMath>
                </a14:m>
                <a:endParaRPr lang="en-US" dirty="0"/>
              </a:p>
              <a:p>
                <a:pPr lvl="1"/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BC757B2-9DB0-4C88-93A0-7CDC5F0462C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43" t="-12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29710244-6B06-4DF3-B8F2-49D0ADE94C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94601" y="1413598"/>
            <a:ext cx="2925981" cy="2931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450589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92A8CD-6AC6-4862-AEEC-A05EDD2025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Reward Function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BBE92FF-664F-4F86-951C-63BB4DDCD44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lnSpcReduction="10000"/>
              </a:bodyPr>
              <a:lstStyle/>
              <a:p>
                <a:r>
                  <a:rPr lang="en-US" dirty="0"/>
                  <a:t>Linear Reward Function</a:t>
                </a:r>
              </a:p>
              <a:p>
                <a:pPr lvl="1"/>
                <a:r>
                  <a:rPr lang="en-US" dirty="0"/>
                  <a:t>Features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𝜙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b="0" i="0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𝑢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𝐻</m:t>
                                </m:r>
                              </m:sub>
                            </m:s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𝑅</m:t>
                            </m:r>
                          </m:sub>
                        </m:sSub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sup>
                    </m:sSup>
                  </m:oMath>
                </a14:m>
                <a:endParaRPr lang="en-US" b="0" dirty="0"/>
              </a:p>
              <a:p>
                <a:pPr lvl="2"/>
                <a:r>
                  <a:rPr lang="en-US" b="0" dirty="0"/>
                  <a:t>E.g. </a:t>
                </a:r>
                <a:r>
                  <a:rPr lang="en-US" dirty="0"/>
                  <a:t>matching speed, distance to road boundary, staying within lane</a:t>
                </a:r>
                <a:endParaRPr lang="en-US" b="0" dirty="0"/>
              </a:p>
              <a:p>
                <a:pPr lvl="1"/>
                <a:r>
                  <a:rPr lang="en-US" b="0" dirty="0"/>
                  <a:t>Weights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</a:rPr>
                      <m:t>𝒘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sup>
                    </m:sSup>
                  </m:oMath>
                </a14:m>
                <a:endParaRPr lang="en-US" b="0" dirty="0"/>
              </a:p>
              <a:p>
                <a:r>
                  <a:rPr lang="en-US" dirty="0"/>
                  <a:t>Reward per time instance: </a:t>
                </a:r>
                <a:endParaRPr lang="en-CA" b="0" i="1" dirty="0">
                  <a:latin typeface="Cambria Math" panose="02040503050406030204" pitchFamily="18" charset="0"/>
                </a:endParaRPr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en-US" dirty="0"/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sSubSup>
                          <m:sSub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𝐻</m:t>
                            </m:r>
                          </m:sub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p>
                        </m:sSubSup>
                        <m:r>
                          <a:rPr lang="en-US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𝑅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p>
                    </m:sSubSup>
                    <m:r>
                      <a:rPr lang="en-US" b="0" i="1" smtClean="0">
                        <a:latin typeface="Cambria Math" panose="02040503050406030204" pitchFamily="18" charset="0"/>
                      </a:rPr>
                      <m:t>)=</m:t>
                    </m:r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𝒘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𝜙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p>
                        </m:sSup>
                        <m:r>
                          <a:rPr lang="en-US" i="1">
                            <a:latin typeface="Cambria Math" panose="02040503050406030204" pitchFamily="18" charset="0"/>
                          </a:rPr>
                          <m:t>,</m:t>
                        </m:r>
                        <m:sSubSup>
                          <m:sSub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sSubSup>
                              <m:sSubSup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𝑢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𝐻</m:t>
                                </m:r>
                              </m:sub>
                              <m:sup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sup>
                            </m:sSub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𝑅</m:t>
                            </m:r>
                          </m:sub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p>
                        </m:sSubSup>
                      </m:e>
                    </m:d>
                  </m:oMath>
                </a14:m>
                <a:endParaRPr lang="en-US" dirty="0"/>
              </a:p>
              <a:p>
                <a:r>
                  <a:rPr lang="en-US" dirty="0"/>
                  <a:t>Sum of rewards over a finite trajectory:</a:t>
                </a:r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𝐻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𝜉</m:t>
                          </m:r>
                        </m:e>
                      </m:d>
                      <m:r>
                        <m:rPr>
                          <m:aln/>
                        </m:rP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𝐻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b="1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𝒖</m:t>
                              </m:r>
                            </m:e>
                            <m:sub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𝑯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b="1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𝒖</m:t>
                              </m:r>
                            </m:e>
                            <m:sub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𝑹</m:t>
                              </m:r>
                            </m:sub>
                          </m:sSub>
                        </m:e>
                      </m:d>
                      <m:r>
                        <a:rPr lang="en-US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i="1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=0</m:t>
                          </m:r>
                        </m:sub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𝑁</m:t>
                          </m:r>
                        </m:sup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sub>
                          </m:sSub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sup>
                              </m:s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m:rPr>
                                  <m:nor/>
                                </m:rPr>
                                <a:rPr lang="en-US" dirty="0"/>
                                <m:t> </m:t>
                              </m:r>
                              <m:sSubSup>
                                <m:sSub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sSubSup>
                                    <m:sSubSup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𝑢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𝐻</m:t>
                                      </m:r>
                                    </m:sub>
                                    <m:sup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sup>
                                  </m:sSubSup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𝑅</m:t>
                                  </m:r>
                                </m:sub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sup>
                              </m:sSubSup>
                            </m:e>
                          </m:d>
                        </m:e>
                      </m:nary>
                    </m:oMath>
                    <m:oMath xmlns:m="http://schemas.openxmlformats.org/officeDocument/2006/math">
                      <m:r>
                        <a:rPr lang="en-US" dirty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aln/>
                        </m:rP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b="1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𝒘</m:t>
                          </m:r>
                        </m:e>
                        <m:sup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𝑻</m:t>
                          </m:r>
                        </m:sup>
                      </m:sSup>
                      <m:r>
                        <a:rPr lang="en-US" b="1" i="1">
                          <a:latin typeface="Cambria Math" panose="02040503050406030204" pitchFamily="18" charset="0"/>
                        </a:rPr>
                        <m:t>𝚽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𝜉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  <a:p>
                <a:endParaRPr lang="en-US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BBE92FF-664F-4F86-951C-63BB4DDCD44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43" t="-30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981252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D9FFB97-7963-42E5-A945-BDAE704035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22" t="13738" r="15303" b="7744"/>
          <a:stretch/>
        </p:blipFill>
        <p:spPr>
          <a:xfrm>
            <a:off x="258618" y="942108"/>
            <a:ext cx="10067637" cy="5384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38324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D39C9D-AB5D-4A32-8814-EBB09C9643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Preference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9F52164-BCA2-4122-AF7B-ED038875D78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Given 2 trajectories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𝜉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</m:sSub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𝜉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sub>
                    </m:sSub>
                  </m:oMath>
                </a14:m>
                <a:endParaRPr lang="en-US" dirty="0"/>
              </a:p>
              <a:p>
                <a:r>
                  <a:rPr lang="en-US" dirty="0"/>
                  <a:t>Preference variable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𝐼</m:t>
                    </m:r>
                  </m:oMath>
                </a14:m>
                <a:endParaRPr lang="en-US" b="0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{"/>
                          <m:endChr m:val="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+1,  </m:t>
                              </m:r>
                              <m:r>
                                <m:rPr>
                                  <m:sty m:val="p"/>
                                </m:rPr>
                                <a:rPr lang="en-US">
                                  <a:latin typeface="Cambria Math" panose="02040503050406030204" pitchFamily="18" charset="0"/>
                                </a:rPr>
                                <m:t>if</m:t>
                              </m:r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𝜉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</m:sub>
                              </m:s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m:rPr>
                                  <m:sty m:val="p"/>
                                </m:rPr>
                                <a:rPr lang="en-US">
                                  <a:latin typeface="Cambria Math" panose="02040503050406030204" pitchFamily="18" charset="0"/>
                                </a:rPr>
                                <m:t>is</m:t>
                              </m:r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m:rPr>
                                  <m:sty m:val="p"/>
                                </m:rPr>
                                <a:rPr lang="en-US">
                                  <a:latin typeface="Cambria Math" panose="02040503050406030204" pitchFamily="18" charset="0"/>
                                </a:rPr>
                                <m:t>preferred</m:t>
                              </m:r>
                            </m:e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,  </m:t>
                              </m:r>
                              <m:r>
                                <m:rPr>
                                  <m:sty m:val="p"/>
                                </m:rPr>
                                <a:rPr lang="en-US">
                                  <a:latin typeface="Cambria Math" panose="02040503050406030204" pitchFamily="18" charset="0"/>
                                </a:rPr>
                                <m:t>if</m:t>
                              </m:r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𝜉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𝐵</m:t>
                                  </m:r>
                                </m:sub>
                              </m:sSub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m:rPr>
                                  <m:sty m:val="p"/>
                                </m:rPr>
                                <a:rPr lang="en-US">
                                  <a:latin typeface="Cambria Math" panose="02040503050406030204" pitchFamily="18" charset="0"/>
                                </a:rPr>
                                <m:t>is</m:t>
                              </m:r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m:rPr>
                                  <m:sty m:val="p"/>
                                </m:rPr>
                                <a:rPr lang="en-US">
                                  <a:latin typeface="Cambria Math" panose="02040503050406030204" pitchFamily="18" charset="0"/>
                                </a:rPr>
                                <m:t>preferred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9F52164-BCA2-4122-AF7B-ED038875D78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43" t="-2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Picture 16">
            <a:extLst>
              <a:ext uri="{FF2B5EF4-FFF2-40B4-BE49-F238E27FC236}">
                <a16:creationId xmlns:a16="http://schemas.microsoft.com/office/drawing/2014/main" id="{BFA9E2A2-E7DA-4B6C-9159-A643011654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362" y="3740103"/>
            <a:ext cx="4849710" cy="2885411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E1ED09F1-736C-468E-BCD0-0094467CC20A}"/>
              </a:ext>
            </a:extLst>
          </p:cNvPr>
          <p:cNvSpPr/>
          <p:nvPr/>
        </p:nvSpPr>
        <p:spPr>
          <a:xfrm>
            <a:off x="8483364" y="1723402"/>
            <a:ext cx="1266737" cy="7717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Update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FF7B842-00EA-4250-A747-BF34BEAFE797}"/>
              </a:ext>
            </a:extLst>
          </p:cNvPr>
          <p:cNvSpPr/>
          <p:nvPr/>
        </p:nvSpPr>
        <p:spPr>
          <a:xfrm>
            <a:off x="8484067" y="500916"/>
            <a:ext cx="1266737" cy="7717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Get Reward Function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12EF4593-EC84-46AE-A2BC-28EC2D8970B2}"/>
              </a:ext>
            </a:extLst>
          </p:cNvPr>
          <p:cNvCxnSpPr>
            <a:cxnSpLocks/>
            <a:stCxn id="23" idx="0"/>
            <a:endCxn id="24" idx="2"/>
          </p:cNvCxnSpPr>
          <p:nvPr/>
        </p:nvCxnSpPr>
        <p:spPr>
          <a:xfrm flipV="1">
            <a:off x="9116733" y="1272703"/>
            <a:ext cx="703" cy="45069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6" name="Rectangle 25">
            <a:extLst>
              <a:ext uri="{FF2B5EF4-FFF2-40B4-BE49-F238E27FC236}">
                <a16:creationId xmlns:a16="http://schemas.microsoft.com/office/drawing/2014/main" id="{BF466D44-5DEB-4EA6-9BBC-6911ED3385F3}"/>
              </a:ext>
            </a:extLst>
          </p:cNvPr>
          <p:cNvSpPr/>
          <p:nvPr/>
        </p:nvSpPr>
        <p:spPr>
          <a:xfrm>
            <a:off x="10284902" y="500916"/>
            <a:ext cx="1266737" cy="7717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Generate Candidate Trajectories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FEDAF5AC-C9FC-4277-A262-5FCB8044722C}"/>
              </a:ext>
            </a:extLst>
          </p:cNvPr>
          <p:cNvCxnSpPr>
            <a:cxnSpLocks/>
            <a:stCxn id="24" idx="3"/>
            <a:endCxn id="26" idx="1"/>
          </p:cNvCxnSpPr>
          <p:nvPr/>
        </p:nvCxnSpPr>
        <p:spPr>
          <a:xfrm>
            <a:off x="9750804" y="886810"/>
            <a:ext cx="53409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8" name="Rectangle 27">
            <a:extLst>
              <a:ext uri="{FF2B5EF4-FFF2-40B4-BE49-F238E27FC236}">
                <a16:creationId xmlns:a16="http://schemas.microsoft.com/office/drawing/2014/main" id="{4529103B-50D1-4273-9DD1-8E5CA0B4DC7E}"/>
              </a:ext>
            </a:extLst>
          </p:cNvPr>
          <p:cNvSpPr/>
          <p:nvPr/>
        </p:nvSpPr>
        <p:spPr>
          <a:xfrm>
            <a:off x="10284901" y="1721799"/>
            <a:ext cx="1266737" cy="771787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Ask For Preference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70DE7F38-DE06-4626-882B-0041872A76EE}"/>
              </a:ext>
            </a:extLst>
          </p:cNvPr>
          <p:cNvCxnSpPr>
            <a:cxnSpLocks/>
            <a:stCxn id="26" idx="2"/>
            <a:endCxn id="28" idx="0"/>
          </p:cNvCxnSpPr>
          <p:nvPr/>
        </p:nvCxnSpPr>
        <p:spPr>
          <a:xfrm flipH="1">
            <a:off x="10918270" y="1272703"/>
            <a:ext cx="1" cy="44909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2D1BA954-B960-412B-9E1B-70AF49603517}"/>
              </a:ext>
            </a:extLst>
          </p:cNvPr>
          <p:cNvCxnSpPr>
            <a:cxnSpLocks/>
            <a:stCxn id="28" idx="1"/>
            <a:endCxn id="23" idx="3"/>
          </p:cNvCxnSpPr>
          <p:nvPr/>
        </p:nvCxnSpPr>
        <p:spPr>
          <a:xfrm flipH="1">
            <a:off x="9750101" y="2107693"/>
            <a:ext cx="534800" cy="160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64CE137B-DFC2-4E21-8078-A826D5599D86}"/>
              </a:ext>
            </a:extLst>
          </p:cNvPr>
          <p:cNvSpPr txBox="1"/>
          <p:nvPr/>
        </p:nvSpPr>
        <p:spPr>
          <a:xfrm>
            <a:off x="8718533" y="2493586"/>
            <a:ext cx="28331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Preference Based Learning Diagram</a:t>
            </a:r>
          </a:p>
        </p:txBody>
      </p:sp>
    </p:spTree>
    <p:extLst>
      <p:ext uri="{BB962C8B-B14F-4D97-AF65-F5344CB8AC3E}">
        <p14:creationId xmlns:p14="http://schemas.microsoft.com/office/powerpoint/2010/main" val="199320888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922D53-F54C-41D2-909C-0F727A4DDC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Weight Update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54C2FCE-8282-493A-A39D-295E7F8A0C3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sz="2000" dirty="0"/>
                  <a:t>Assume probabilistic model: weights come from a distribution</a:t>
                </a:r>
              </a:p>
              <a:p>
                <a:r>
                  <a:rPr lang="en-US" sz="2000" dirty="0"/>
                  <a:t>Preference is noisy: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sz="1800" b="0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CA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CA" sz="1800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e>
                          <m:r>
                            <a:rPr lang="en-CA" sz="1800" b="1" i="1" smtClean="0">
                              <a:latin typeface="Cambria Math" panose="02040503050406030204" pitchFamily="18" charset="0"/>
                            </a:rPr>
                            <m:t>𝒘</m:t>
                          </m:r>
                        </m:e>
                      </m:d>
                      <m:r>
                        <a:rPr lang="en-CA" sz="1800" b="1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{"/>
                          <m:endChr m:val=""/>
                          <m:ctrlPr>
                            <a:rPr lang="en-CA" sz="1800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CA" sz="1800" b="1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f>
                                <m:fPr>
                                  <m:ctrlPr>
                                    <a:rPr lang="en-CA" sz="1800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func>
                                    <m:funcPr>
                                      <m:ctrlPr>
                                        <a:rPr lang="en-CA" sz="1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m:rPr>
                                          <m:sty m:val="p"/>
                                        </m:rPr>
                                        <a:rPr lang="en-CA" sz="1800">
                                          <a:latin typeface="Cambria Math" panose="02040503050406030204" pitchFamily="18" charset="0"/>
                                        </a:rPr>
                                        <m:t>exp</m:t>
                                      </m:r>
                                    </m:fName>
                                    <m:e>
                                      <m:sSub>
                                        <m:sSubPr>
                                          <m:ctrlPr>
                                            <a:rPr lang="en-CA" sz="18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CA" sz="1800" i="1">
                                              <a:latin typeface="Cambria Math" panose="02040503050406030204" pitchFamily="18" charset="0"/>
                                            </a:rPr>
                                            <m:t>(</m:t>
                                          </m:r>
                                          <m:r>
                                            <a:rPr lang="en-CA" sz="1800" i="1">
                                              <a:latin typeface="Cambria Math" panose="02040503050406030204" pitchFamily="18" charset="0"/>
                                            </a:rPr>
                                            <m:t>𝑅</m:t>
                                          </m:r>
                                        </m:e>
                                        <m:sub>
                                          <m:r>
                                            <a:rPr lang="en-CA" sz="1800" i="1">
                                              <a:latin typeface="Cambria Math" panose="02040503050406030204" pitchFamily="18" charset="0"/>
                                            </a:rPr>
                                            <m:t>𝐻</m:t>
                                          </m:r>
                                        </m:sub>
                                      </m:sSub>
                                      <m:r>
                                        <a:rPr lang="en-CA" sz="1800" i="1">
                                          <a:latin typeface="Cambria Math" panose="02040503050406030204" pitchFamily="18" charset="0"/>
                                        </a:rPr>
                                        <m:t>(</m:t>
                                      </m:r>
                                      <m:sSub>
                                        <m:sSubPr>
                                          <m:ctrlPr>
                                            <a:rPr lang="en-US" sz="18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1800" i="1">
                                              <a:latin typeface="Cambria Math" panose="02040503050406030204" pitchFamily="18" charset="0"/>
                                            </a:rPr>
                                            <m:t>𝜉</m:t>
                                          </m:r>
                                        </m:e>
                                        <m:sub>
                                          <m:r>
                                            <a:rPr lang="en-CA" sz="1800" i="1">
                                              <a:latin typeface="Cambria Math" panose="02040503050406030204" pitchFamily="18" charset="0"/>
                                            </a:rPr>
                                            <m:t>𝐴</m:t>
                                          </m:r>
                                        </m:sub>
                                      </m:sSub>
                                      <m:r>
                                        <a:rPr lang="en-CA" sz="1800" i="1">
                                          <a:latin typeface="Cambria Math" panose="02040503050406030204" pitchFamily="18" charset="0"/>
                                        </a:rPr>
                                        <m:t>))</m:t>
                                      </m:r>
                                    </m:e>
                                  </m:func>
                                </m:num>
                                <m:den>
                                  <m:func>
                                    <m:funcPr>
                                      <m:ctrlPr>
                                        <a:rPr lang="en-CA" sz="1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m:rPr>
                                          <m:sty m:val="p"/>
                                        </m:rPr>
                                        <a:rPr lang="en-CA" sz="1800">
                                          <a:latin typeface="Cambria Math" panose="02040503050406030204" pitchFamily="18" charset="0"/>
                                        </a:rPr>
                                        <m:t>exp</m:t>
                                      </m:r>
                                    </m:fName>
                                    <m:e>
                                      <m:sSub>
                                        <m:sSubPr>
                                          <m:ctrlPr>
                                            <a:rPr lang="en-CA" sz="18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CA" sz="1800" i="1">
                                              <a:latin typeface="Cambria Math" panose="02040503050406030204" pitchFamily="18" charset="0"/>
                                            </a:rPr>
                                            <m:t>(</m:t>
                                          </m:r>
                                          <m:r>
                                            <a:rPr lang="en-CA" sz="1800" i="1">
                                              <a:latin typeface="Cambria Math" panose="02040503050406030204" pitchFamily="18" charset="0"/>
                                            </a:rPr>
                                            <m:t>𝑅</m:t>
                                          </m:r>
                                        </m:e>
                                        <m:sub>
                                          <m:r>
                                            <a:rPr lang="en-CA" sz="1800" i="1">
                                              <a:latin typeface="Cambria Math" panose="02040503050406030204" pitchFamily="18" charset="0"/>
                                            </a:rPr>
                                            <m:t>𝐻</m:t>
                                          </m:r>
                                        </m:sub>
                                      </m:sSub>
                                      <m:r>
                                        <a:rPr lang="en-CA" sz="1800" i="1">
                                          <a:latin typeface="Cambria Math" panose="02040503050406030204" pitchFamily="18" charset="0"/>
                                        </a:rPr>
                                        <m:t>(</m:t>
                                      </m:r>
                                      <m:sSub>
                                        <m:sSubPr>
                                          <m:ctrlPr>
                                            <a:rPr lang="en-US" sz="18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1800" i="1">
                                              <a:latin typeface="Cambria Math" panose="02040503050406030204" pitchFamily="18" charset="0"/>
                                            </a:rPr>
                                            <m:t>𝜉</m:t>
                                          </m:r>
                                        </m:e>
                                        <m:sub>
                                          <m:r>
                                            <a:rPr lang="en-CA" sz="1800" i="1">
                                              <a:latin typeface="Cambria Math" panose="02040503050406030204" pitchFamily="18" charset="0"/>
                                            </a:rPr>
                                            <m:t>𝐴</m:t>
                                          </m:r>
                                        </m:sub>
                                      </m:sSub>
                                      <m:r>
                                        <a:rPr lang="en-CA" sz="1800" i="1">
                                          <a:latin typeface="Cambria Math" panose="02040503050406030204" pitchFamily="18" charset="0"/>
                                        </a:rPr>
                                        <m:t>))</m:t>
                                      </m:r>
                                    </m:e>
                                  </m:func>
                                  <m:r>
                                    <a:rPr lang="en-CA" sz="1800" b="1" i="1" smtClean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func>
                                    <m:funcPr>
                                      <m:ctrlPr>
                                        <a:rPr lang="en-CA" sz="1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m:rPr>
                                          <m:sty m:val="p"/>
                                        </m:rPr>
                                        <a:rPr lang="en-CA" sz="1800">
                                          <a:latin typeface="Cambria Math" panose="02040503050406030204" pitchFamily="18" charset="0"/>
                                        </a:rPr>
                                        <m:t>exp</m:t>
                                      </m:r>
                                    </m:fName>
                                    <m:e>
                                      <m:sSub>
                                        <m:sSubPr>
                                          <m:ctrlPr>
                                            <a:rPr lang="en-CA" sz="18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CA" sz="1800" i="1">
                                              <a:latin typeface="Cambria Math" panose="02040503050406030204" pitchFamily="18" charset="0"/>
                                            </a:rPr>
                                            <m:t>(</m:t>
                                          </m:r>
                                          <m:r>
                                            <a:rPr lang="en-CA" sz="1800" i="1">
                                              <a:latin typeface="Cambria Math" panose="02040503050406030204" pitchFamily="18" charset="0"/>
                                            </a:rPr>
                                            <m:t>𝑅</m:t>
                                          </m:r>
                                        </m:e>
                                        <m:sub>
                                          <m:r>
                                            <a:rPr lang="en-CA" sz="1800" i="1">
                                              <a:latin typeface="Cambria Math" panose="02040503050406030204" pitchFamily="18" charset="0"/>
                                            </a:rPr>
                                            <m:t>𝐻</m:t>
                                          </m:r>
                                        </m:sub>
                                      </m:sSub>
                                      <m:r>
                                        <a:rPr lang="en-CA" sz="1800" i="1">
                                          <a:latin typeface="Cambria Math" panose="02040503050406030204" pitchFamily="18" charset="0"/>
                                        </a:rPr>
                                        <m:t>(</m:t>
                                      </m:r>
                                      <m:sSub>
                                        <m:sSubPr>
                                          <m:ctrlPr>
                                            <a:rPr lang="en-US" sz="18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1800" i="1">
                                              <a:latin typeface="Cambria Math" panose="02040503050406030204" pitchFamily="18" charset="0"/>
                                            </a:rPr>
                                            <m:t>𝜉</m:t>
                                          </m:r>
                                        </m:e>
                                        <m:sub>
                                          <m:r>
                                            <a:rPr lang="en-CA" sz="1800" b="0" i="1" smtClean="0">
                                              <a:latin typeface="Cambria Math" panose="02040503050406030204" pitchFamily="18" charset="0"/>
                                            </a:rPr>
                                            <m:t>𝐵</m:t>
                                          </m:r>
                                        </m:sub>
                                      </m:sSub>
                                      <m:r>
                                        <a:rPr lang="en-CA" sz="1800" i="1">
                                          <a:latin typeface="Cambria Math" panose="02040503050406030204" pitchFamily="18" charset="0"/>
                                        </a:rPr>
                                        <m:t>))</m:t>
                                      </m:r>
                                    </m:e>
                                  </m:func>
                                </m:den>
                              </m:f>
                              <m:r>
                                <a:rPr lang="en-CA" sz="1800" b="1" i="1" smtClean="0">
                                  <a:latin typeface="Cambria Math" panose="02040503050406030204" pitchFamily="18" charset="0"/>
                                </a:rPr>
                                <m:t>,  </m:t>
                              </m:r>
                              <m:r>
                                <m:rPr>
                                  <m:sty m:val="p"/>
                                </m:rPr>
                                <a:rPr lang="en-CA" sz="1800" b="0" i="0" smtClean="0">
                                  <a:latin typeface="Cambria Math" panose="02040503050406030204" pitchFamily="18" charset="0"/>
                                </a:rPr>
                                <m:t>if</m:t>
                              </m:r>
                              <m:r>
                                <a:rPr lang="en-CA" sz="1800" b="0" i="0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CA" sz="1800" b="0" i="1" smtClean="0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  <m:r>
                                <a:rPr lang="en-CA" sz="1800" b="0" i="1" smtClean="0">
                                  <a:latin typeface="Cambria Math" panose="02040503050406030204" pitchFamily="18" charset="0"/>
                                </a:rPr>
                                <m:t>=+1</m:t>
                              </m:r>
                            </m:e>
                            <m:e/>
                            <m:e>
                              <m:f>
                                <m:fPr>
                                  <m:ctrlPr>
                                    <a:rPr lang="en-CA" sz="1800" b="1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func>
                                    <m:funcPr>
                                      <m:ctrlPr>
                                        <a:rPr lang="en-CA" sz="1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m:rPr>
                                          <m:sty m:val="p"/>
                                        </m:rPr>
                                        <a:rPr lang="en-CA" sz="1800">
                                          <a:latin typeface="Cambria Math" panose="02040503050406030204" pitchFamily="18" charset="0"/>
                                        </a:rPr>
                                        <m:t>exp</m:t>
                                      </m:r>
                                    </m:fName>
                                    <m:e>
                                      <m:sSub>
                                        <m:sSubPr>
                                          <m:ctrlPr>
                                            <a:rPr lang="en-CA" sz="18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CA" sz="1800" i="1">
                                              <a:latin typeface="Cambria Math" panose="02040503050406030204" pitchFamily="18" charset="0"/>
                                            </a:rPr>
                                            <m:t>(</m:t>
                                          </m:r>
                                          <m:r>
                                            <a:rPr lang="en-CA" sz="1800" i="1">
                                              <a:latin typeface="Cambria Math" panose="02040503050406030204" pitchFamily="18" charset="0"/>
                                            </a:rPr>
                                            <m:t>𝑅</m:t>
                                          </m:r>
                                        </m:e>
                                        <m:sub>
                                          <m:r>
                                            <a:rPr lang="en-CA" sz="1800" i="1">
                                              <a:latin typeface="Cambria Math" panose="02040503050406030204" pitchFamily="18" charset="0"/>
                                            </a:rPr>
                                            <m:t>𝐻</m:t>
                                          </m:r>
                                        </m:sub>
                                      </m:sSub>
                                      <m:r>
                                        <a:rPr lang="en-CA" sz="1800" i="1">
                                          <a:latin typeface="Cambria Math" panose="02040503050406030204" pitchFamily="18" charset="0"/>
                                        </a:rPr>
                                        <m:t>(</m:t>
                                      </m:r>
                                      <m:sSub>
                                        <m:sSubPr>
                                          <m:ctrlPr>
                                            <a:rPr lang="en-US" sz="18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1800" i="1">
                                              <a:latin typeface="Cambria Math" panose="02040503050406030204" pitchFamily="18" charset="0"/>
                                            </a:rPr>
                                            <m:t>𝜉</m:t>
                                          </m:r>
                                        </m:e>
                                        <m:sub>
                                          <m:r>
                                            <a:rPr lang="en-CA" sz="1800" b="0" i="1" smtClean="0">
                                              <a:latin typeface="Cambria Math" panose="02040503050406030204" pitchFamily="18" charset="0"/>
                                            </a:rPr>
                                            <m:t>𝐵</m:t>
                                          </m:r>
                                        </m:sub>
                                      </m:sSub>
                                      <m:r>
                                        <a:rPr lang="en-CA" sz="1800" i="1">
                                          <a:latin typeface="Cambria Math" panose="02040503050406030204" pitchFamily="18" charset="0"/>
                                        </a:rPr>
                                        <m:t>))</m:t>
                                      </m:r>
                                    </m:e>
                                  </m:func>
                                </m:num>
                                <m:den>
                                  <m:func>
                                    <m:funcPr>
                                      <m:ctrlPr>
                                        <a:rPr lang="en-CA" sz="1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m:rPr>
                                          <m:sty m:val="p"/>
                                        </m:rPr>
                                        <a:rPr lang="en-CA" sz="1800">
                                          <a:latin typeface="Cambria Math" panose="02040503050406030204" pitchFamily="18" charset="0"/>
                                        </a:rPr>
                                        <m:t>exp</m:t>
                                      </m:r>
                                    </m:fName>
                                    <m:e>
                                      <m:sSub>
                                        <m:sSubPr>
                                          <m:ctrlPr>
                                            <a:rPr lang="en-CA" sz="18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CA" sz="1800" i="1">
                                              <a:latin typeface="Cambria Math" panose="02040503050406030204" pitchFamily="18" charset="0"/>
                                            </a:rPr>
                                            <m:t>(</m:t>
                                          </m:r>
                                          <m:r>
                                            <a:rPr lang="en-CA" sz="1800" i="1">
                                              <a:latin typeface="Cambria Math" panose="02040503050406030204" pitchFamily="18" charset="0"/>
                                            </a:rPr>
                                            <m:t>𝑅</m:t>
                                          </m:r>
                                        </m:e>
                                        <m:sub>
                                          <m:r>
                                            <a:rPr lang="en-CA" sz="1800" i="1">
                                              <a:latin typeface="Cambria Math" panose="02040503050406030204" pitchFamily="18" charset="0"/>
                                            </a:rPr>
                                            <m:t>𝐻</m:t>
                                          </m:r>
                                        </m:sub>
                                      </m:sSub>
                                      <m:r>
                                        <a:rPr lang="en-CA" sz="1800" i="1">
                                          <a:latin typeface="Cambria Math" panose="02040503050406030204" pitchFamily="18" charset="0"/>
                                        </a:rPr>
                                        <m:t>(</m:t>
                                      </m:r>
                                      <m:sSub>
                                        <m:sSubPr>
                                          <m:ctrlPr>
                                            <a:rPr lang="en-US" sz="18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1800" i="1">
                                              <a:latin typeface="Cambria Math" panose="02040503050406030204" pitchFamily="18" charset="0"/>
                                            </a:rPr>
                                            <m:t>𝜉</m:t>
                                          </m:r>
                                        </m:e>
                                        <m:sub>
                                          <m:r>
                                            <a:rPr lang="en-CA" sz="1800" i="1">
                                              <a:latin typeface="Cambria Math" panose="02040503050406030204" pitchFamily="18" charset="0"/>
                                            </a:rPr>
                                            <m:t>𝐴</m:t>
                                          </m:r>
                                        </m:sub>
                                      </m:sSub>
                                      <m:r>
                                        <a:rPr lang="en-CA" sz="1800" i="1">
                                          <a:latin typeface="Cambria Math" panose="02040503050406030204" pitchFamily="18" charset="0"/>
                                        </a:rPr>
                                        <m:t>))</m:t>
                                      </m:r>
                                    </m:e>
                                  </m:func>
                                  <m:r>
                                    <a:rPr lang="en-CA" sz="1800" b="1" i="1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func>
                                    <m:funcPr>
                                      <m:ctrlPr>
                                        <a:rPr lang="en-CA" sz="1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m:rPr>
                                          <m:sty m:val="p"/>
                                        </m:rPr>
                                        <a:rPr lang="en-CA" sz="1800">
                                          <a:latin typeface="Cambria Math" panose="02040503050406030204" pitchFamily="18" charset="0"/>
                                        </a:rPr>
                                        <m:t>exp</m:t>
                                      </m:r>
                                    </m:fName>
                                    <m:e>
                                      <m:sSub>
                                        <m:sSubPr>
                                          <m:ctrlPr>
                                            <a:rPr lang="en-CA" sz="18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CA" sz="1800" i="1">
                                              <a:latin typeface="Cambria Math" panose="02040503050406030204" pitchFamily="18" charset="0"/>
                                            </a:rPr>
                                            <m:t>(</m:t>
                                          </m:r>
                                          <m:r>
                                            <a:rPr lang="en-CA" sz="1800" i="1">
                                              <a:latin typeface="Cambria Math" panose="02040503050406030204" pitchFamily="18" charset="0"/>
                                            </a:rPr>
                                            <m:t>𝑅</m:t>
                                          </m:r>
                                        </m:e>
                                        <m:sub>
                                          <m:r>
                                            <a:rPr lang="en-CA" sz="1800" i="1">
                                              <a:latin typeface="Cambria Math" panose="02040503050406030204" pitchFamily="18" charset="0"/>
                                            </a:rPr>
                                            <m:t>𝐻</m:t>
                                          </m:r>
                                        </m:sub>
                                      </m:sSub>
                                      <m:r>
                                        <a:rPr lang="en-CA" sz="1800" i="1">
                                          <a:latin typeface="Cambria Math" panose="02040503050406030204" pitchFamily="18" charset="0"/>
                                        </a:rPr>
                                        <m:t>(</m:t>
                                      </m:r>
                                      <m:sSub>
                                        <m:sSubPr>
                                          <m:ctrlPr>
                                            <a:rPr lang="en-US" sz="18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1800" i="1">
                                              <a:latin typeface="Cambria Math" panose="02040503050406030204" pitchFamily="18" charset="0"/>
                                            </a:rPr>
                                            <m:t>𝜉</m:t>
                                          </m:r>
                                        </m:e>
                                        <m:sub>
                                          <m:r>
                                            <a:rPr lang="en-CA" sz="1800" i="1">
                                              <a:latin typeface="Cambria Math" panose="02040503050406030204" pitchFamily="18" charset="0"/>
                                            </a:rPr>
                                            <m:t>𝐵</m:t>
                                          </m:r>
                                        </m:sub>
                                      </m:sSub>
                                      <m:r>
                                        <a:rPr lang="en-CA" sz="1800" i="1">
                                          <a:latin typeface="Cambria Math" panose="02040503050406030204" pitchFamily="18" charset="0"/>
                                        </a:rPr>
                                        <m:t>))</m:t>
                                      </m:r>
                                    </m:e>
                                  </m:func>
                                </m:den>
                              </m:f>
                              <m:r>
                                <a:rPr lang="en-CA" sz="1800" b="1" i="1">
                                  <a:latin typeface="Cambria Math" panose="02040503050406030204" pitchFamily="18" charset="0"/>
                                </a:rPr>
                                <m:t>,  </m:t>
                              </m:r>
                              <m:r>
                                <m:rPr>
                                  <m:sty m:val="p"/>
                                </m:rPr>
                                <a:rPr lang="en-CA" sz="1800">
                                  <a:latin typeface="Cambria Math" panose="02040503050406030204" pitchFamily="18" charset="0"/>
                                </a:rPr>
                                <m:t>if</m:t>
                              </m:r>
                              <m:r>
                                <a:rPr lang="en-CA" sz="180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CA" sz="1800" i="1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  <m:r>
                                <a:rPr lang="en-CA" sz="1800" i="1">
                                  <a:latin typeface="Cambria Math" panose="02040503050406030204" pitchFamily="18" charset="0"/>
                                </a:rPr>
                                <m:t>=−1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en-CA" sz="1800" b="1" dirty="0"/>
              </a:p>
              <a:p>
                <a:r>
                  <a:rPr lang="en-US" sz="2000" dirty="0"/>
                  <a:t>Some simplification: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20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𝜑</m:t>
                      </m:r>
                      <m:r>
                        <a:rPr lang="en-US" sz="2000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CA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CA" sz="2000" i="1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CA" sz="2000" i="1">
                              <a:latin typeface="Cambria Math" panose="02040503050406030204" pitchFamily="18" charset="0"/>
                            </a:rPr>
                            <m:t>𝐻</m:t>
                          </m:r>
                        </m:sub>
                      </m:sSub>
                      <m:d>
                        <m:dPr>
                          <m:ctrlPr>
                            <a:rPr lang="en-CA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𝜉</m:t>
                              </m:r>
                            </m:e>
                            <m:sub>
                              <m:r>
                                <a:rPr lang="en-CA" sz="2000" i="1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sub>
                          </m:sSub>
                        </m:e>
                      </m:d>
                      <m:r>
                        <a:rPr lang="en-US" sz="2000" i="1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CA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CA" sz="2000" i="1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CA" sz="2000" i="1">
                              <a:latin typeface="Cambria Math" panose="02040503050406030204" pitchFamily="18" charset="0"/>
                            </a:rPr>
                            <m:t>𝐻</m:t>
                          </m:r>
                        </m:sub>
                      </m:sSub>
                      <m:d>
                        <m:dPr>
                          <m:ctrlPr>
                            <a:rPr lang="en-CA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𝜉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sub>
                          </m:sSub>
                        </m:e>
                      </m:d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,  </m:t>
                      </m:r>
                      <m:r>
                        <a:rPr lang="en-CA" sz="2000" b="0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CA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CA" sz="2000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e>
                          <m:r>
                            <a:rPr lang="en-CA" sz="2000" b="1" i="1" smtClean="0">
                              <a:latin typeface="Cambria Math" panose="02040503050406030204" pitchFamily="18" charset="0"/>
                            </a:rPr>
                            <m:t>𝒘</m:t>
                          </m:r>
                        </m:e>
                      </m:d>
                      <m:r>
                        <a:rPr lang="en-CA" sz="2000" b="1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CA" sz="20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CA" sz="20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CA" sz="20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CA" sz="2000" b="1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func>
                            <m:funcPr>
                              <m:ctrlPr>
                                <a:rPr lang="en-CA" sz="2000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CA" sz="2000">
                                  <a:latin typeface="Cambria Math" panose="02040503050406030204" pitchFamily="18" charset="0"/>
                                </a:rPr>
                                <m:t>exp</m:t>
                              </m:r>
                            </m:fName>
                            <m:e>
                              <m:r>
                                <a:rPr lang="en-CA" sz="2000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  <m:sSup>
                                <m:sSupPr>
                                  <m:ctrlPr>
                                    <a:rPr lang="en-US" sz="2000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b="1" i="1" smtClean="0">
                                      <a:latin typeface="Cambria Math" panose="02040503050406030204" pitchFamily="18" charset="0"/>
                                    </a:rPr>
                                    <m:t>𝒘</m:t>
                                  </m:r>
                                </m:e>
                                <m:sup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sup>
                              </m:sSup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𝜑</m:t>
                              </m:r>
                              <m:r>
                                <a:rPr lang="en-CA" sz="2000" i="1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</m:func>
                        </m:den>
                      </m:f>
                    </m:oMath>
                  </m:oMathPara>
                </a14:m>
                <a:endParaRPr lang="en-US" sz="2000" dirty="0"/>
              </a:p>
              <a:p>
                <a:r>
                  <a:rPr lang="en-US" sz="2000" dirty="0"/>
                  <a:t>Bayesian update: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sz="2000" i="1"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lang="en-CA" sz="2000" i="1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CA" sz="2000" b="1" i="1">
                          <a:latin typeface="Cambria Math" panose="02040503050406030204" pitchFamily="18" charset="0"/>
                        </a:rPr>
                        <m:t>𝒘</m:t>
                      </m:r>
                      <m:r>
                        <a:rPr lang="en-CA" sz="2000" b="1" i="1">
                          <a:latin typeface="Cambria Math" panose="02040503050406030204" pitchFamily="18" charset="0"/>
                        </a:rPr>
                        <m:t>|</m:t>
                      </m:r>
                      <m:r>
                        <a:rPr lang="en-CA" sz="2000" i="1"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CA" sz="2000" i="1">
                          <a:latin typeface="Cambria Math" panose="02040503050406030204" pitchFamily="18" charset="0"/>
                        </a:rPr>
                        <m:t>)∝</m:t>
                      </m:r>
                      <m:r>
                        <a:rPr lang="en-CA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CA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CA" sz="20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𝒘</m:t>
                          </m:r>
                        </m:e>
                      </m:d>
                      <m:r>
                        <a:rPr lang="en-CA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𝑃</m:t>
                      </m:r>
                      <m:r>
                        <a:rPr lang="en-CA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en-CA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𝐼</m:t>
                      </m:r>
                      <m:r>
                        <a:rPr lang="en-CA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|</m:t>
                      </m:r>
                      <m:r>
                        <a:rPr lang="en-CA" sz="2000" b="1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𝒘</m:t>
                      </m:r>
                      <m:r>
                        <a:rPr lang="en-CA" sz="2000" b="1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54C2FCE-8282-493A-A39D-295E7F8A0C3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522" t="-140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Rectangle 12">
            <a:extLst>
              <a:ext uri="{FF2B5EF4-FFF2-40B4-BE49-F238E27FC236}">
                <a16:creationId xmlns:a16="http://schemas.microsoft.com/office/drawing/2014/main" id="{B0E9B954-C3D0-4629-9E3C-5E13E8A0EA96}"/>
              </a:ext>
            </a:extLst>
          </p:cNvPr>
          <p:cNvSpPr/>
          <p:nvPr/>
        </p:nvSpPr>
        <p:spPr>
          <a:xfrm>
            <a:off x="8483364" y="1723402"/>
            <a:ext cx="1266737" cy="771787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Update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439572E-04B9-4B06-B490-51E742D96A71}"/>
              </a:ext>
            </a:extLst>
          </p:cNvPr>
          <p:cNvSpPr/>
          <p:nvPr/>
        </p:nvSpPr>
        <p:spPr>
          <a:xfrm>
            <a:off x="8484067" y="500916"/>
            <a:ext cx="1266737" cy="7717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Get Reward Function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F39E68BB-85E2-45E5-AE98-FF113984F217}"/>
              </a:ext>
            </a:extLst>
          </p:cNvPr>
          <p:cNvCxnSpPr>
            <a:cxnSpLocks/>
            <a:stCxn id="13" idx="0"/>
            <a:endCxn id="14" idx="2"/>
          </p:cNvCxnSpPr>
          <p:nvPr/>
        </p:nvCxnSpPr>
        <p:spPr>
          <a:xfrm flipV="1">
            <a:off x="9116733" y="1272703"/>
            <a:ext cx="703" cy="45069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12C9D5EF-26E3-4210-947E-C23045871A55}"/>
              </a:ext>
            </a:extLst>
          </p:cNvPr>
          <p:cNvSpPr/>
          <p:nvPr/>
        </p:nvSpPr>
        <p:spPr>
          <a:xfrm>
            <a:off x="10284902" y="500916"/>
            <a:ext cx="1266737" cy="7717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Generate Candidate Trajectories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D8176285-42B7-4061-AC79-9D55D37B8425}"/>
              </a:ext>
            </a:extLst>
          </p:cNvPr>
          <p:cNvCxnSpPr>
            <a:cxnSpLocks/>
            <a:stCxn id="14" idx="3"/>
            <a:endCxn id="16" idx="1"/>
          </p:cNvCxnSpPr>
          <p:nvPr/>
        </p:nvCxnSpPr>
        <p:spPr>
          <a:xfrm>
            <a:off x="9750804" y="886810"/>
            <a:ext cx="53409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6" name="Rectangle 25">
            <a:extLst>
              <a:ext uri="{FF2B5EF4-FFF2-40B4-BE49-F238E27FC236}">
                <a16:creationId xmlns:a16="http://schemas.microsoft.com/office/drawing/2014/main" id="{9FC94DCB-D79F-47DD-A81D-0ACA5360223D}"/>
              </a:ext>
            </a:extLst>
          </p:cNvPr>
          <p:cNvSpPr/>
          <p:nvPr/>
        </p:nvSpPr>
        <p:spPr>
          <a:xfrm>
            <a:off x="10284901" y="1721799"/>
            <a:ext cx="1266737" cy="771787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Ask For Preference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480C84A3-323A-45E5-B11E-BACBA316E95F}"/>
              </a:ext>
            </a:extLst>
          </p:cNvPr>
          <p:cNvCxnSpPr>
            <a:cxnSpLocks/>
            <a:stCxn id="16" idx="2"/>
            <a:endCxn id="26" idx="0"/>
          </p:cNvCxnSpPr>
          <p:nvPr/>
        </p:nvCxnSpPr>
        <p:spPr>
          <a:xfrm flipH="1">
            <a:off x="10918270" y="1272703"/>
            <a:ext cx="1" cy="44909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50B12295-2E5F-4BCE-A6B6-4014260C391E}"/>
              </a:ext>
            </a:extLst>
          </p:cNvPr>
          <p:cNvCxnSpPr>
            <a:cxnSpLocks/>
            <a:stCxn id="26" idx="1"/>
            <a:endCxn id="13" idx="3"/>
          </p:cNvCxnSpPr>
          <p:nvPr/>
        </p:nvCxnSpPr>
        <p:spPr>
          <a:xfrm flipH="1">
            <a:off x="9750101" y="2107693"/>
            <a:ext cx="534800" cy="160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9857699F-F60F-425B-8B46-29295B6F2C67}"/>
              </a:ext>
            </a:extLst>
          </p:cNvPr>
          <p:cNvSpPr txBox="1"/>
          <p:nvPr/>
        </p:nvSpPr>
        <p:spPr>
          <a:xfrm>
            <a:off x="8718533" y="2493586"/>
            <a:ext cx="28331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Preference Based Learning Diagram</a:t>
            </a:r>
          </a:p>
        </p:txBody>
      </p:sp>
    </p:spTree>
    <p:extLst>
      <p:ext uri="{BB962C8B-B14F-4D97-AF65-F5344CB8AC3E}">
        <p14:creationId xmlns:p14="http://schemas.microsoft.com/office/powerpoint/2010/main" val="40483812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F56B86-B10E-4DD5-8B37-7F2CA9E007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Obtaining Weights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ACC88CC-9DBF-42AD-81A8-D9A5A2222AD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14:m>
                  <m:oMath xmlns:m="http://schemas.openxmlformats.org/officeDocument/2006/math">
                    <m:r>
                      <a:rPr lang="en-CA" sz="2000" i="1" smtClean="0"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CA" sz="200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CA" sz="2000" b="1" i="1">
                        <a:latin typeface="Cambria Math" panose="02040503050406030204" pitchFamily="18" charset="0"/>
                      </a:rPr>
                      <m:t>𝒘</m:t>
                    </m:r>
                    <m:r>
                      <a:rPr lang="en-CA" sz="2000" b="1" i="1">
                        <a:latin typeface="Cambria Math" panose="02040503050406030204" pitchFamily="18" charset="0"/>
                      </a:rPr>
                      <m:t>|</m:t>
                    </m:r>
                    <m:r>
                      <a:rPr lang="en-CA" sz="2000" i="1">
                        <a:latin typeface="Cambria Math" panose="02040503050406030204" pitchFamily="18" charset="0"/>
                      </a:rPr>
                      <m:t>𝐼</m:t>
                    </m:r>
                    <m:r>
                      <a:rPr lang="en-CA" sz="2000" i="1">
                        <a:latin typeface="Cambria Math" panose="02040503050406030204" pitchFamily="18" charset="0"/>
                      </a:rPr>
                      <m:t>)∝</m:t>
                    </m:r>
                    <m:r>
                      <a:rPr lang="en-CA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CA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CA" sz="20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𝒘</m:t>
                        </m:r>
                      </m:e>
                    </m:d>
                    <m:r>
                      <a:rPr lang="en-CA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𝑃</m:t>
                    </m:r>
                    <m:r>
                      <a:rPr lang="en-CA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CA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𝐼</m:t>
                    </m:r>
                    <m:r>
                      <a:rPr lang="en-CA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|</m:t>
                    </m:r>
                    <m:r>
                      <a:rPr lang="en-CA" sz="2000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𝒘</m:t>
                    </m:r>
                    <m:r>
                      <a:rPr lang="en-CA" sz="2000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000" dirty="0"/>
                  <a:t> is often intractable</a:t>
                </a:r>
                <a:endParaRPr lang="en-CA" sz="2000" dirty="0"/>
              </a:p>
              <a:p>
                <a:r>
                  <a:rPr lang="en-CA" sz="2000" dirty="0"/>
                  <a:t>Sample using Adaptive Metropolis Algorithm</a:t>
                </a:r>
              </a:p>
              <a:p>
                <a:r>
                  <a:rPr lang="en-CA" sz="2000" dirty="0"/>
                  <a:t>Some more simplifications:</a:t>
                </a:r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sz="2000" i="1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CA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CA" sz="2000" i="1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e>
                          <m:r>
                            <a:rPr lang="en-CA" sz="2000" b="1" i="1">
                              <a:latin typeface="Cambria Math" panose="02040503050406030204" pitchFamily="18" charset="0"/>
                            </a:rPr>
                            <m:t>𝒘</m:t>
                          </m:r>
                        </m:e>
                      </m:d>
                      <m:r>
                        <a:rPr lang="en-CA" sz="2000" b="1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CA" sz="20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CA" sz="2000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CA" sz="2000" i="1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CA" sz="2000" b="1" i="1">
                              <a:latin typeface="Cambria Math" panose="02040503050406030204" pitchFamily="18" charset="0"/>
                            </a:rPr>
                            <m:t>+</m:t>
                          </m:r>
                          <m:func>
                            <m:funcPr>
                              <m:ctrlPr>
                                <a:rPr lang="en-CA" sz="2000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CA" sz="2000">
                                  <a:latin typeface="Cambria Math" panose="02040503050406030204" pitchFamily="18" charset="0"/>
                                </a:rPr>
                                <m:t>exp</m:t>
                              </m:r>
                            </m:fName>
                            <m:e>
                              <m:r>
                                <a:rPr lang="en-CA" sz="2000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  <m:sSup>
                                <m:sSupPr>
                                  <m:ctrlPr>
                                    <a:rPr lang="en-US" sz="2000" b="1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b="1" i="1">
                                      <a:latin typeface="Cambria Math" panose="02040503050406030204" pitchFamily="18" charset="0"/>
                                    </a:rPr>
                                    <m:t>𝒘</m:t>
                                  </m:r>
                                </m:e>
                                <m:sup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sup>
                              </m:sSup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𝜑</m:t>
                              </m:r>
                              <m:r>
                                <a:rPr lang="en-CA" sz="2000" i="1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</m:func>
                        </m:den>
                      </m:f>
                      <m:r>
                        <a:rPr lang="en-CA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func>
                        <m:funcPr>
                          <m:ctrlPr>
                            <a:rPr lang="en-CA" sz="2000" b="0" i="1" dirty="0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CA" sz="2000" b="0" i="0" dirty="0" smtClean="0">
                              <a:latin typeface="Cambria Math" panose="02040503050406030204" pitchFamily="18" charset="0"/>
                            </a:rPr>
                            <m:t>min</m:t>
                          </m:r>
                        </m:fName>
                        <m:e>
                          <m:d>
                            <m:dPr>
                              <m:ctrlPr>
                                <a:rPr lang="en-CA" sz="2000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CA" sz="2000" b="0" i="1" dirty="0" smtClean="0">
                                  <a:latin typeface="Cambria Math" panose="02040503050406030204" pitchFamily="18" charset="0"/>
                                </a:rPr>
                                <m:t>1,</m:t>
                              </m:r>
                              <m:func>
                                <m:funcPr>
                                  <m:ctrlPr>
                                    <a:rPr lang="en-CA" sz="2000" i="1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CA" sz="2000">
                                      <a:latin typeface="Cambria Math" panose="02040503050406030204" pitchFamily="18" charset="0"/>
                                    </a:rPr>
                                    <m:t>exp</m:t>
                                  </m:r>
                                </m:fName>
                                <m:e>
                                  <m:d>
                                    <m:dPr>
                                      <m:ctrlPr>
                                        <a:rPr lang="en-CA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  <m:t>𝐼</m:t>
                                      </m:r>
                                      <m:sSup>
                                        <m:sSupPr>
                                          <m:ctrlPr>
                                            <a:rPr lang="en-US" sz="2000" b="1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2000" b="1" i="1">
                                              <a:latin typeface="Cambria Math" panose="02040503050406030204" pitchFamily="18" charset="0"/>
                                            </a:rPr>
                                            <m:t>𝒘</m:t>
                                          </m:r>
                                        </m:e>
                                        <m:sup>
                                          <m:r>
                                            <a:rPr lang="en-US" sz="2000" i="1">
                                              <a:latin typeface="Cambria Math" panose="02040503050406030204" pitchFamily="18" charset="0"/>
                                            </a:rPr>
                                            <m:t>𝑇</m:t>
                                          </m:r>
                                        </m:sup>
                                      </m:sSup>
                                      <m:r>
                                        <a:rPr lang="en-US" sz="20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𝜑</m:t>
                                      </m:r>
                                    </m:e>
                                  </m:d>
                                </m:e>
                              </m:func>
                            </m:e>
                          </m:d>
                        </m:e>
                      </m:func>
                    </m:oMath>
                  </m:oMathPara>
                </a14:m>
                <a:endParaRPr lang="en-CA" sz="2000" dirty="0"/>
              </a:p>
              <a:p>
                <a:r>
                  <a:rPr lang="en-CA" sz="2000" dirty="0"/>
                  <a:t>Allows log sampling starting at 0</a:t>
                </a:r>
              </a:p>
              <a:p>
                <a:pPr marL="0" indent="0">
                  <a:buNone/>
                </a:pPr>
                <a:endParaRPr lang="en-US" sz="2000" b="0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CA" sz="2000" b="0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CA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CA" sz="2000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</m:d>
                      <m:r>
                        <a:rPr lang="en-CA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f>
                        <m:fPr>
                          <m:ctrlPr>
                            <a:rPr lang="en-CA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CA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CA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𝑀</m:t>
                          </m:r>
                        </m:den>
                      </m:f>
                      <m:nary>
                        <m:naryPr>
                          <m:chr m:val="∑"/>
                          <m:ctrlPr>
                            <a:rPr lang="en-CA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CA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  <m:r>
                            <a:rPr lang="en-CA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=0</m:t>
                          </m:r>
                        </m:sub>
                        <m:sup>
                          <m:r>
                            <a:rPr lang="en-CA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𝑀</m:t>
                          </m:r>
                        </m:sup>
                        <m:e>
                          <m:r>
                            <a:rPr lang="en-CA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𝛿</m:t>
                          </m:r>
                          <m:r>
                            <a:rPr lang="en-CA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CA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CA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CA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CA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e>
                      </m:nary>
                    </m:oMath>
                  </m:oMathPara>
                </a14:m>
                <a:endParaRPr lang="en-US" sz="2000" dirty="0"/>
              </a:p>
              <a:p>
                <a:endParaRPr lang="en-US" sz="20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ACC88CC-9DBF-42AD-81A8-D9A5A2222AD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522" t="-140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Picture 15">
            <a:extLst>
              <a:ext uri="{FF2B5EF4-FFF2-40B4-BE49-F238E27FC236}">
                <a16:creationId xmlns:a16="http://schemas.microsoft.com/office/drawing/2014/main" id="{DB9FDD11-8E1B-4765-B24C-591F9AA100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83069" y="3812112"/>
            <a:ext cx="5578232" cy="2499788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A9BDC0A3-E697-4278-A162-15A549C8574C}"/>
              </a:ext>
            </a:extLst>
          </p:cNvPr>
          <p:cNvSpPr/>
          <p:nvPr/>
        </p:nvSpPr>
        <p:spPr>
          <a:xfrm>
            <a:off x="8483364" y="1723402"/>
            <a:ext cx="1266737" cy="7717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Update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4506B7F-B359-4A2D-ABCD-CFC0CCDD1267}"/>
              </a:ext>
            </a:extLst>
          </p:cNvPr>
          <p:cNvSpPr/>
          <p:nvPr/>
        </p:nvSpPr>
        <p:spPr>
          <a:xfrm>
            <a:off x="8484067" y="500916"/>
            <a:ext cx="1266737" cy="771787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Get Reward Function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5350E996-7D86-4A0F-9BF4-FCE77C45A6AB}"/>
              </a:ext>
            </a:extLst>
          </p:cNvPr>
          <p:cNvCxnSpPr>
            <a:cxnSpLocks/>
            <a:stCxn id="14" idx="0"/>
            <a:endCxn id="15" idx="2"/>
          </p:cNvCxnSpPr>
          <p:nvPr/>
        </p:nvCxnSpPr>
        <p:spPr>
          <a:xfrm flipV="1">
            <a:off x="9116733" y="1272703"/>
            <a:ext cx="703" cy="45069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7C596AAF-7829-458A-BD61-BB388EFDD9DC}"/>
              </a:ext>
            </a:extLst>
          </p:cNvPr>
          <p:cNvSpPr/>
          <p:nvPr/>
        </p:nvSpPr>
        <p:spPr>
          <a:xfrm>
            <a:off x="10284902" y="500916"/>
            <a:ext cx="1266737" cy="7717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Generate Candidate Trajectories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D46707F7-A54B-4D2D-B793-01432BDD274E}"/>
              </a:ext>
            </a:extLst>
          </p:cNvPr>
          <p:cNvCxnSpPr>
            <a:cxnSpLocks/>
            <a:stCxn id="15" idx="3"/>
            <a:endCxn id="18" idx="1"/>
          </p:cNvCxnSpPr>
          <p:nvPr/>
        </p:nvCxnSpPr>
        <p:spPr>
          <a:xfrm>
            <a:off x="9750804" y="886810"/>
            <a:ext cx="53409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7BED19EC-5FD3-4725-9F4E-83370BC258FD}"/>
              </a:ext>
            </a:extLst>
          </p:cNvPr>
          <p:cNvSpPr/>
          <p:nvPr/>
        </p:nvSpPr>
        <p:spPr>
          <a:xfrm>
            <a:off x="10284901" y="1721799"/>
            <a:ext cx="1266737" cy="771787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Ask For Preference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46E141BD-984D-4630-8011-1E078BA5A278}"/>
              </a:ext>
            </a:extLst>
          </p:cNvPr>
          <p:cNvCxnSpPr>
            <a:cxnSpLocks/>
            <a:stCxn id="18" idx="2"/>
            <a:endCxn id="20" idx="0"/>
          </p:cNvCxnSpPr>
          <p:nvPr/>
        </p:nvCxnSpPr>
        <p:spPr>
          <a:xfrm flipH="1">
            <a:off x="10918270" y="1272703"/>
            <a:ext cx="1" cy="44909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70B3C7D4-F672-47C4-A904-8C4BE763C9AC}"/>
              </a:ext>
            </a:extLst>
          </p:cNvPr>
          <p:cNvCxnSpPr>
            <a:cxnSpLocks/>
            <a:stCxn id="20" idx="1"/>
            <a:endCxn id="14" idx="3"/>
          </p:cNvCxnSpPr>
          <p:nvPr/>
        </p:nvCxnSpPr>
        <p:spPr>
          <a:xfrm flipH="1">
            <a:off x="9750101" y="2107693"/>
            <a:ext cx="534800" cy="160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15D43DD3-7143-4F05-81C1-5E0C73AA36E0}"/>
              </a:ext>
            </a:extLst>
          </p:cNvPr>
          <p:cNvSpPr txBox="1"/>
          <p:nvPr/>
        </p:nvSpPr>
        <p:spPr>
          <a:xfrm>
            <a:off x="8718533" y="2493586"/>
            <a:ext cx="28331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Preference Based Learning Diagram</a:t>
            </a:r>
          </a:p>
        </p:txBody>
      </p:sp>
    </p:spTree>
    <p:extLst>
      <p:ext uri="{BB962C8B-B14F-4D97-AF65-F5344CB8AC3E}">
        <p14:creationId xmlns:p14="http://schemas.microsoft.com/office/powerpoint/2010/main" val="76395161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3BD7CE-AB77-4286-B5C1-EC3FBD402E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Generate Trajectories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7351661-0583-403B-B6AD-AD625C79A27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5"/>
                <a:ext cx="10515600" cy="4895850"/>
              </a:xfrm>
            </p:spPr>
            <p:txBody>
              <a:bodyPr>
                <a:normAutofit/>
              </a:bodyPr>
              <a:lstStyle/>
              <a:p>
                <a:pPr>
                  <a:spcBef>
                    <a:spcPts val="0"/>
                  </a:spcBef>
                </a:pPr>
                <a:r>
                  <a:rPr lang="en-US" dirty="0"/>
                  <a:t>Split the trajectory into 2 parts:</a:t>
                </a:r>
              </a:p>
              <a:p>
                <a:pPr lvl="1">
                  <a:spcBef>
                    <a:spcPts val="0"/>
                  </a:spcBef>
                </a:pPr>
                <a:r>
                  <a:rPr lang="en-US" dirty="0"/>
                  <a:t>Scenario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sup>
                        </m:sSup>
                        <m:r>
                          <a:rPr lang="en-US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b="1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𝒖</m:t>
                            </m:r>
                          </m:e>
                          <m:sub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𝑹</m:t>
                            </m:r>
                          </m:sub>
                        </m:sSub>
                      </m:e>
                    </m:d>
                  </m:oMath>
                </a14:m>
                <a:endParaRPr lang="en-US" dirty="0"/>
              </a:p>
              <a:p>
                <a:pPr lvl="1">
                  <a:spcBef>
                    <a:spcPts val="0"/>
                  </a:spcBef>
                </a:pPr>
                <a:r>
                  <a:rPr lang="en-US" dirty="0"/>
                  <a:t>Human inputs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CA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b="1" i="1">
                            <a:latin typeface="Cambria Math" panose="02040503050406030204" pitchFamily="18" charset="0"/>
                          </a:rPr>
                          <m:t>𝒖</m:t>
                        </m:r>
                      </m:e>
                      <m:sub>
                        <m:r>
                          <a:rPr lang="en-CA" b="1" i="1">
                            <a:latin typeface="Cambria Math" panose="02040503050406030204" pitchFamily="18" charset="0"/>
                          </a:rPr>
                          <m:t>𝑯</m:t>
                        </m:r>
                      </m:sub>
                    </m:sSub>
                  </m:oMath>
                </a14:m>
                <a:endParaRPr lang="en-US" dirty="0"/>
              </a:p>
              <a:p>
                <a:pPr>
                  <a:spcBef>
                    <a:spcPts val="0"/>
                  </a:spcBef>
                </a:pPr>
                <a:r>
                  <a:rPr lang="en-US" dirty="0"/>
                  <a:t>Two feasible trajectories: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CA" b="1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CA" b="1" i="1" smtClean="0">
                            <a:latin typeface="Cambria Math" panose="02040503050406030204" pitchFamily="18" charset="0"/>
                          </a:rPr>
                          <m:t>𝒖</m:t>
                        </m:r>
                      </m:e>
                      <m:sub>
                        <m:r>
                          <a:rPr lang="en-CA" b="1" i="1" smtClean="0">
                            <a:latin typeface="Cambria Math" panose="02040503050406030204" pitchFamily="18" charset="0"/>
                          </a:rPr>
                          <m:t>𝑯</m:t>
                        </m:r>
                      </m:sub>
                      <m:sup>
                        <m:r>
                          <a:rPr lang="en-CA" b="1" i="1" smtClean="0">
                            <a:latin typeface="Cambria Math" panose="02040503050406030204" pitchFamily="18" charset="0"/>
                          </a:rPr>
                          <m:t>𝑨</m:t>
                        </m:r>
                      </m:sup>
                    </m:sSubSup>
                    <m:r>
                      <a:rPr lang="en-CA" b="1" i="1" smtClean="0">
                        <a:latin typeface="Cambria Math" panose="02040503050406030204" pitchFamily="18" charset="0"/>
                      </a:rPr>
                      <m:t>,   </m:t>
                    </m:r>
                    <m:sSubSup>
                      <m:sSubSupPr>
                        <m:ctrlPr>
                          <a:rPr lang="en-CA" b="1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CA" b="1" i="1" smtClean="0">
                            <a:latin typeface="Cambria Math" panose="02040503050406030204" pitchFamily="18" charset="0"/>
                          </a:rPr>
                          <m:t>𝒖</m:t>
                        </m:r>
                      </m:e>
                      <m:sub>
                        <m:r>
                          <a:rPr lang="en-CA" b="1" i="1" smtClean="0">
                            <a:latin typeface="Cambria Math" panose="02040503050406030204" pitchFamily="18" charset="0"/>
                          </a:rPr>
                          <m:t>𝑯</m:t>
                        </m:r>
                      </m:sub>
                      <m:sup>
                        <m:r>
                          <a:rPr lang="en-CA" b="1" i="1" smtClean="0">
                            <a:latin typeface="Cambria Math" panose="02040503050406030204" pitchFamily="18" charset="0"/>
                          </a:rPr>
                          <m:t>𝑩</m:t>
                        </m:r>
                      </m:sup>
                    </m:sSubSup>
                  </m:oMath>
                </a14:m>
                <a:endParaRPr lang="en-US" b="1" dirty="0"/>
              </a:p>
              <a:p>
                <a:pPr>
                  <a:spcBef>
                    <a:spcPts val="0"/>
                  </a:spcBef>
                </a:pPr>
                <a:r>
                  <a:rPr lang="en-US" dirty="0"/>
                  <a:t>Want each update to give most information</a:t>
                </a:r>
              </a:p>
              <a:p>
                <a:pPr lvl="1">
                  <a:spcBef>
                    <a:spcPts val="0"/>
                  </a:spcBef>
                </a:pPr>
                <a:r>
                  <a:rPr lang="en-US" dirty="0"/>
                  <a:t>Maximize volume removed: </a:t>
                </a:r>
              </a:p>
              <a:p>
                <a:pPr marL="457200" lvl="1" indent="0">
                  <a:spcBef>
                    <a:spcPts val="0"/>
                  </a:spcBef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CA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CA" i="1" smtClean="0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CA" i="0" smtClean="0">
                                  <a:latin typeface="Cambria Math" panose="02040503050406030204" pitchFamily="18" charset="0"/>
                                </a:rPr>
                                <m:t>max</m:t>
                              </m:r>
                            </m:e>
                            <m:lim>
                              <m:sSubSup>
                                <m:sSubSupPr>
                                  <m:ctrlPr>
                                    <a:rPr lang="en-CA" b="1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CA" b="1" i="1">
                                      <a:latin typeface="Cambria Math" panose="02040503050406030204" pitchFamily="18" charset="0"/>
                                    </a:rPr>
                                    <m:t>𝒖</m:t>
                                  </m:r>
                                </m:e>
                                <m:sub>
                                  <m:r>
                                    <a:rPr lang="en-CA" b="1" i="1">
                                      <a:latin typeface="Cambria Math" panose="02040503050406030204" pitchFamily="18" charset="0"/>
                                    </a:rPr>
                                    <m:t>𝑯</m:t>
                                  </m:r>
                                </m:sub>
                                <m:sup>
                                  <m:r>
                                    <a:rPr lang="en-CA" b="1" i="1">
                                      <a:latin typeface="Cambria Math" panose="02040503050406030204" pitchFamily="18" charset="0"/>
                                    </a:rPr>
                                    <m:t>𝑨</m:t>
                                  </m:r>
                                </m:sup>
                              </m:sSubSup>
                              <m:r>
                                <a:rPr lang="en-CA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CA" b="1" i="1" smtClean="0"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sSubSup>
                                <m:sSubSupPr>
                                  <m:ctrlPr>
                                    <a:rPr lang="en-CA" b="1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CA" b="1" i="1">
                                      <a:latin typeface="Cambria Math" panose="02040503050406030204" pitchFamily="18" charset="0"/>
                                    </a:rPr>
                                    <m:t>𝒖</m:t>
                                  </m:r>
                                </m:e>
                                <m:sub>
                                  <m:r>
                                    <a:rPr lang="en-CA" b="1" i="1">
                                      <a:latin typeface="Cambria Math" panose="02040503050406030204" pitchFamily="18" charset="0"/>
                                    </a:rPr>
                                    <m:t>𝑯</m:t>
                                  </m:r>
                                </m:sub>
                                <m:sup>
                                  <m:r>
                                    <a:rPr lang="en-CA" b="1" i="1" smtClean="0">
                                      <a:latin typeface="Cambria Math" panose="02040503050406030204" pitchFamily="18" charset="0"/>
                                    </a:rPr>
                                    <m:t>𝑩</m:t>
                                  </m:r>
                                </m:sup>
                              </m:sSubSup>
                            </m:lim>
                          </m:limLow>
                        </m:fName>
                        <m:e>
                          <m:func>
                            <m:funcPr>
                              <m:ctrlPr>
                                <a:rPr lang="en-CA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CA">
                                  <a:latin typeface="Cambria Math" panose="02040503050406030204" pitchFamily="18" charset="0"/>
                                </a:rPr>
                                <m:t>min</m:t>
                              </m:r>
                            </m:fName>
                            <m:e>
                              <m:r>
                                <a:rPr lang="en-CA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𝔼</m:t>
                                  </m:r>
                                </m:e>
                                <m:sub>
                                  <m:r>
                                    <a:rPr lang="en-US" b="1" i="1" smtClean="0">
                                      <a:latin typeface="Cambria Math" panose="02040503050406030204" pitchFamily="18" charset="0"/>
                                    </a:rPr>
                                    <m:t>𝒘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[</m:t>
                              </m:r>
                              <m:r>
                                <a:rPr lang="en-CA" i="1">
                                  <a:latin typeface="Cambria Math" panose="02040503050406030204" pitchFamily="18" charset="0"/>
                                </a:rPr>
                                <m:t>1−</m:t>
                              </m:r>
                              <m:sSub>
                                <m:sSubPr>
                                  <m:ctrlPr>
                                    <a:rPr lang="en-CA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CA" i="1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en-CA" i="1">
                                      <a:latin typeface="Cambria Math" panose="02040503050406030204" pitchFamily="18" charset="0"/>
                                    </a:rPr>
                                    <m:t>𝜑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CA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CA" b="1" i="1">
                                      <a:latin typeface="Cambria Math" panose="02040503050406030204" pitchFamily="18" charset="0"/>
                                    </a:rPr>
                                    <m:t>𝒘</m:t>
                                  </m:r>
                                </m:e>
                              </m:d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]</m:t>
                              </m:r>
                              <m:r>
                                <a:rPr lang="en-CA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𝔼</m:t>
                                  </m:r>
                                </m:e>
                                <m:sub>
                                  <m:r>
                                    <a:rPr lang="en-US" b="1" i="1">
                                      <a:latin typeface="Cambria Math" panose="02040503050406030204" pitchFamily="18" charset="0"/>
                                    </a:rPr>
                                    <m:t>𝒘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[</m:t>
                              </m:r>
                              <m:r>
                                <a:rPr lang="en-CA" i="1">
                                  <a:latin typeface="Cambria Math" panose="02040503050406030204" pitchFamily="18" charset="0"/>
                                </a:rPr>
                                <m:t>1−</m:t>
                              </m:r>
                              <m:sSub>
                                <m:sSubPr>
                                  <m:ctrlPr>
                                    <a:rPr lang="en-CA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CA" i="1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en-CA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CA" i="1">
                                      <a:latin typeface="Cambria Math" panose="02040503050406030204" pitchFamily="18" charset="0"/>
                                    </a:rPr>
                                    <m:t>𝜑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CA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CA" b="1" i="1">
                                      <a:latin typeface="Cambria Math" panose="02040503050406030204" pitchFamily="18" charset="0"/>
                                    </a:rPr>
                                    <m:t>𝒘</m:t>
                                  </m:r>
                                </m:e>
                              </m:d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]</m:t>
                              </m:r>
                              <m:r>
                                <a:rPr lang="en-CA" i="1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</m:func>
                        </m:e>
                      </m:func>
                    </m:oMath>
                  </m:oMathPara>
                </a14:m>
                <a:endParaRPr lang="en-US" dirty="0"/>
              </a:p>
              <a:p>
                <a:pPr lvl="1">
                  <a:spcBef>
                    <a:spcPts val="0"/>
                  </a:spcBef>
                </a:pPr>
                <a:r>
                  <a:rPr lang="en-US" dirty="0"/>
                  <a:t>Trajectories lie on hyperplane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CA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b="1" i="1" smtClean="0">
                            <a:latin typeface="Cambria Math" panose="02040503050406030204" pitchFamily="18" charset="0"/>
                          </a:rPr>
                          <m:t>𝒘</m:t>
                        </m:r>
                      </m:e>
                      <m:sup>
                        <m:r>
                          <a:rPr lang="en-CA" b="1" i="1" smtClean="0">
                            <a:latin typeface="Cambria Math" panose="02040503050406030204" pitchFamily="18" charset="0"/>
                          </a:rPr>
                          <m:t>𝑻</m:t>
                        </m:r>
                      </m:sup>
                    </m:sSup>
                    <m:r>
                      <a:rPr lang="en-CA" b="0" i="1" smtClean="0">
                        <a:latin typeface="Cambria Math" panose="02040503050406030204" pitchFamily="18" charset="0"/>
                      </a:rPr>
                      <m:t>𝜑</m:t>
                    </m:r>
                    <m:r>
                      <a:rPr lang="en-CA" b="0" i="1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endParaRPr lang="en-US" dirty="0"/>
              </a:p>
              <a:p>
                <a:pPr lvl="1">
                  <a:spcBef>
                    <a:spcPts val="0"/>
                  </a:spcBef>
                </a:pPr>
                <a:r>
                  <a:rPr lang="en-US" dirty="0"/>
                  <a:t>Similar to binary search, find side of hyperplane to update</a:t>
                </a:r>
              </a:p>
              <a:p>
                <a:pPr lvl="1">
                  <a:spcBef>
                    <a:spcPts val="0"/>
                  </a:spcBef>
                </a:pPr>
                <a:endParaRPr lang="en-US" dirty="0"/>
              </a:p>
              <a:p>
                <a:pPr>
                  <a:spcBef>
                    <a:spcPts val="0"/>
                  </a:spcBef>
                </a:pPr>
                <a:r>
                  <a:rPr lang="en-US" dirty="0"/>
                  <a:t>Solve the optimization problem using Newton-based methods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7351661-0583-403B-B6AD-AD625C79A27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5"/>
                <a:ext cx="10515600" cy="4895850"/>
              </a:xfrm>
              <a:blipFill>
                <a:blip r:embed="rId3"/>
                <a:stretch>
                  <a:fillRect l="-1043" t="-11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1" name="Picture 20">
            <a:extLst>
              <a:ext uri="{FF2B5EF4-FFF2-40B4-BE49-F238E27FC236}">
                <a16:creationId xmlns:a16="http://schemas.microsoft.com/office/drawing/2014/main" id="{D101D1AA-8E39-4419-AB00-E7A9C8398A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72357" y="2836171"/>
            <a:ext cx="2345535" cy="3239072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BA7C8150-DE13-4BBE-903E-4DF8F0544D07}"/>
              </a:ext>
            </a:extLst>
          </p:cNvPr>
          <p:cNvSpPr/>
          <p:nvPr/>
        </p:nvSpPr>
        <p:spPr>
          <a:xfrm>
            <a:off x="8483364" y="1723402"/>
            <a:ext cx="1266737" cy="7717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Update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D33FB21-804A-472D-8CA6-5E63C416001A}"/>
              </a:ext>
            </a:extLst>
          </p:cNvPr>
          <p:cNvSpPr/>
          <p:nvPr/>
        </p:nvSpPr>
        <p:spPr>
          <a:xfrm>
            <a:off x="8484067" y="500916"/>
            <a:ext cx="1266737" cy="7717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Get Reward Function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91E30444-E16C-4171-BDAE-EE3BEB500A0C}"/>
              </a:ext>
            </a:extLst>
          </p:cNvPr>
          <p:cNvCxnSpPr>
            <a:cxnSpLocks/>
            <a:stCxn id="22" idx="0"/>
            <a:endCxn id="23" idx="2"/>
          </p:cNvCxnSpPr>
          <p:nvPr/>
        </p:nvCxnSpPr>
        <p:spPr>
          <a:xfrm flipV="1">
            <a:off x="9116733" y="1272703"/>
            <a:ext cx="703" cy="45069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5" name="Rectangle 24">
            <a:extLst>
              <a:ext uri="{FF2B5EF4-FFF2-40B4-BE49-F238E27FC236}">
                <a16:creationId xmlns:a16="http://schemas.microsoft.com/office/drawing/2014/main" id="{6C179EDA-FBFE-4AF9-998D-4EA7CC49D0D9}"/>
              </a:ext>
            </a:extLst>
          </p:cNvPr>
          <p:cNvSpPr/>
          <p:nvPr/>
        </p:nvSpPr>
        <p:spPr>
          <a:xfrm>
            <a:off x="10284902" y="500916"/>
            <a:ext cx="1266737" cy="771787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Generate Candidate Trajectories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B5685966-AA8E-4505-A5B9-C882CF511A37}"/>
              </a:ext>
            </a:extLst>
          </p:cNvPr>
          <p:cNvCxnSpPr>
            <a:cxnSpLocks/>
            <a:stCxn id="23" idx="3"/>
            <a:endCxn id="25" idx="1"/>
          </p:cNvCxnSpPr>
          <p:nvPr/>
        </p:nvCxnSpPr>
        <p:spPr>
          <a:xfrm>
            <a:off x="9750804" y="886810"/>
            <a:ext cx="53409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7" name="Rectangle 26">
            <a:extLst>
              <a:ext uri="{FF2B5EF4-FFF2-40B4-BE49-F238E27FC236}">
                <a16:creationId xmlns:a16="http://schemas.microsoft.com/office/drawing/2014/main" id="{723505F8-5A16-4587-9B52-E886BEBB71FA}"/>
              </a:ext>
            </a:extLst>
          </p:cNvPr>
          <p:cNvSpPr/>
          <p:nvPr/>
        </p:nvSpPr>
        <p:spPr>
          <a:xfrm>
            <a:off x="10284901" y="1721799"/>
            <a:ext cx="1266737" cy="771787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Ask For Preference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5C3FE040-C6FF-4D10-8209-10B94A60286D}"/>
              </a:ext>
            </a:extLst>
          </p:cNvPr>
          <p:cNvCxnSpPr>
            <a:cxnSpLocks/>
            <a:stCxn id="25" idx="2"/>
            <a:endCxn id="27" idx="0"/>
          </p:cNvCxnSpPr>
          <p:nvPr/>
        </p:nvCxnSpPr>
        <p:spPr>
          <a:xfrm flipH="1">
            <a:off x="10918270" y="1272703"/>
            <a:ext cx="1" cy="44909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75B6C0CB-5C55-465C-8BD2-63C33628E468}"/>
              </a:ext>
            </a:extLst>
          </p:cNvPr>
          <p:cNvCxnSpPr>
            <a:cxnSpLocks/>
            <a:stCxn id="27" idx="1"/>
            <a:endCxn id="22" idx="3"/>
          </p:cNvCxnSpPr>
          <p:nvPr/>
        </p:nvCxnSpPr>
        <p:spPr>
          <a:xfrm flipH="1">
            <a:off x="9750101" y="2107693"/>
            <a:ext cx="534800" cy="160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F1DF5C9B-0938-4EF2-8E02-872F8D5BA228}"/>
              </a:ext>
            </a:extLst>
          </p:cNvPr>
          <p:cNvSpPr txBox="1"/>
          <p:nvPr/>
        </p:nvSpPr>
        <p:spPr>
          <a:xfrm>
            <a:off x="8718533" y="2493586"/>
            <a:ext cx="28331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Preference Based Learning Diagram</a:t>
            </a:r>
          </a:p>
        </p:txBody>
      </p:sp>
    </p:spTree>
    <p:extLst>
      <p:ext uri="{BB962C8B-B14F-4D97-AF65-F5344CB8AC3E}">
        <p14:creationId xmlns:p14="http://schemas.microsoft.com/office/powerpoint/2010/main" val="19057754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E25248-EE19-4C41-9948-604252AEE1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Algorithm 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54310F-9EC7-4DC2-B136-74E46480CD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139F90A-676C-4761-8B79-8604872076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929606"/>
            <a:ext cx="5915025" cy="414337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E565341-999D-4FAC-91BC-27117A43C586}"/>
              </a:ext>
            </a:extLst>
          </p:cNvPr>
          <p:cNvSpPr/>
          <p:nvPr/>
        </p:nvSpPr>
        <p:spPr>
          <a:xfrm>
            <a:off x="7977231" y="1260344"/>
            <a:ext cx="1266737" cy="7717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Initialize Uniform Weights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AD152299-EBFD-44D6-AF74-BB861D936D8D}"/>
              </a:ext>
            </a:extLst>
          </p:cNvPr>
          <p:cNvCxnSpPr>
            <a:cxnSpLocks/>
            <a:endCxn id="7" idx="1"/>
          </p:cNvCxnSpPr>
          <p:nvPr/>
        </p:nvCxnSpPr>
        <p:spPr>
          <a:xfrm flipV="1">
            <a:off x="6585358" y="1646238"/>
            <a:ext cx="1391873" cy="166741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3802823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E25248-EE19-4C41-9948-604252AEE1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Algorithm 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54310F-9EC7-4DC2-B136-74E46480CD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139F90A-676C-4761-8B79-8604872076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929606"/>
            <a:ext cx="5915025" cy="414337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E565341-999D-4FAC-91BC-27117A43C586}"/>
              </a:ext>
            </a:extLst>
          </p:cNvPr>
          <p:cNvSpPr/>
          <p:nvPr/>
        </p:nvSpPr>
        <p:spPr>
          <a:xfrm>
            <a:off x="7977228" y="1997397"/>
            <a:ext cx="1266737" cy="7717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Get Reward Function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AD152299-EBFD-44D6-AF74-BB861D936D8D}"/>
              </a:ext>
            </a:extLst>
          </p:cNvPr>
          <p:cNvCxnSpPr>
            <a:cxnSpLocks/>
            <a:endCxn id="7" idx="1"/>
          </p:cNvCxnSpPr>
          <p:nvPr/>
        </p:nvCxnSpPr>
        <p:spPr>
          <a:xfrm flipV="1">
            <a:off x="6710491" y="2383291"/>
            <a:ext cx="1266737" cy="145010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7050182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E25248-EE19-4C41-9948-604252AEE1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Algorithm 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54310F-9EC7-4DC2-B136-74E46480CD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139F90A-676C-4761-8B79-8604872076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929606"/>
            <a:ext cx="5915025" cy="414337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B65FA36-B986-4175-86C4-EF23476EF920}"/>
              </a:ext>
            </a:extLst>
          </p:cNvPr>
          <p:cNvSpPr/>
          <p:nvPr/>
        </p:nvSpPr>
        <p:spPr>
          <a:xfrm>
            <a:off x="7977231" y="3340291"/>
            <a:ext cx="1266737" cy="7717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Generate Candidate Trajectories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2948332D-FAD5-4A4A-8E92-819F41749422}"/>
              </a:ext>
            </a:extLst>
          </p:cNvPr>
          <p:cNvCxnSpPr>
            <a:cxnSpLocks/>
            <a:endCxn id="8" idx="1"/>
          </p:cNvCxnSpPr>
          <p:nvPr/>
        </p:nvCxnSpPr>
        <p:spPr>
          <a:xfrm flipV="1">
            <a:off x="5394121" y="3726185"/>
            <a:ext cx="2583110" cy="43254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9603110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E25248-EE19-4C41-9948-604252AEE1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Algorithm 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54310F-9EC7-4DC2-B136-74E46480CD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139F90A-676C-4761-8B79-8604872076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929468"/>
            <a:ext cx="5915222" cy="4143513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FAB0AE9-08DF-448C-B8E1-FC6BB96DF4DE}"/>
              </a:ext>
            </a:extLst>
          </p:cNvPr>
          <p:cNvSpPr/>
          <p:nvPr/>
        </p:nvSpPr>
        <p:spPr>
          <a:xfrm>
            <a:off x="7977227" y="4131797"/>
            <a:ext cx="1266737" cy="771787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Ask For Preference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5017A4D7-83B5-4E6F-8F6A-DC406EB47A7F}"/>
              </a:ext>
            </a:extLst>
          </p:cNvPr>
          <p:cNvCxnSpPr>
            <a:cxnSpLocks/>
            <a:endCxn id="9" idx="1"/>
          </p:cNvCxnSpPr>
          <p:nvPr/>
        </p:nvCxnSpPr>
        <p:spPr>
          <a:xfrm>
            <a:off x="5192785" y="4426199"/>
            <a:ext cx="2784442" cy="9149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6055784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E25248-EE19-4C41-9948-604252AEE1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Algorithm 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54310F-9EC7-4DC2-B136-74E46480CD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139F90A-676C-4761-8B79-8604872076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929606"/>
            <a:ext cx="5915025" cy="4143375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6E11B39E-F828-4E4E-AC7B-29C76558F300}"/>
              </a:ext>
            </a:extLst>
          </p:cNvPr>
          <p:cNvSpPr/>
          <p:nvPr/>
        </p:nvSpPr>
        <p:spPr>
          <a:xfrm>
            <a:off x="7977227" y="4933488"/>
            <a:ext cx="1266737" cy="7717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Update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3E9763AB-A308-4176-856A-267D2A3FED10}"/>
              </a:ext>
            </a:extLst>
          </p:cNvPr>
          <p:cNvCxnSpPr>
            <a:cxnSpLocks/>
            <a:endCxn id="10" idx="1"/>
          </p:cNvCxnSpPr>
          <p:nvPr/>
        </p:nvCxnSpPr>
        <p:spPr>
          <a:xfrm>
            <a:off x="3795712" y="5258825"/>
            <a:ext cx="4181515" cy="6055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023820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848014-D3FF-40AE-8B8B-76539740B9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00BF2E-9FA1-4F36-B7DF-E788DB2229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/>
              <a:t>Weights begin with uniform probability</a:t>
            </a:r>
          </a:p>
          <a:p>
            <a:r>
              <a:rPr lang="en-CA" dirty="0"/>
              <a:t>Convergence after 200 iterations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A66E5A7-511F-43CF-8EA6-7428269FF8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849985"/>
            <a:ext cx="7019925" cy="323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2732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A99F4C5-6D29-4300-8F3D-95F025B754D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65" t="13602" r="16213" b="8148"/>
          <a:stretch/>
        </p:blipFill>
        <p:spPr>
          <a:xfrm>
            <a:off x="203200" y="932873"/>
            <a:ext cx="10012218" cy="5366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03953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D9A2A0-44FF-4BFA-9CD1-839AB86D67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Results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D2D197-D594-42CA-9EEE-0A2D2D5522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en-CA" sz="2400" dirty="0"/>
              <a:t>Rate of convergence, active synthesis is faster!</a:t>
            </a:r>
          </a:p>
          <a:p>
            <a:pPr>
              <a:spcBef>
                <a:spcPts val="0"/>
              </a:spcBef>
            </a:pPr>
            <a:r>
              <a:rPr lang="en-CA" sz="2400" dirty="0"/>
              <a:t>Blue curve: generated feasible trajectories not optimized for weight updates </a:t>
            </a:r>
          </a:p>
          <a:p>
            <a:pPr>
              <a:spcBef>
                <a:spcPts val="0"/>
              </a:spcBef>
            </a:pPr>
            <a:r>
              <a:rPr lang="en-CA" sz="2400" dirty="0"/>
              <a:t>Black curve: non active trajectories, equivalent to expert dataset</a:t>
            </a:r>
          </a:p>
          <a:p>
            <a:pPr>
              <a:spcBef>
                <a:spcPts val="0"/>
              </a:spcBef>
            </a:pPr>
            <a:r>
              <a:rPr lang="en-CA" sz="2400" dirty="0"/>
              <a:t>Lighter colours: training on non feasible trajectories</a:t>
            </a:r>
          </a:p>
          <a:p>
            <a:pPr>
              <a:spcBef>
                <a:spcPts val="0"/>
              </a:spcBef>
            </a:pPr>
            <a:endParaRPr lang="en-US" sz="24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32B0E80-6ACC-4825-8C3B-750C09A773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4295" y="4886893"/>
            <a:ext cx="2113299" cy="71323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38F4062-38A4-4581-BC70-C76F8BD638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95376" y="3492500"/>
            <a:ext cx="6943725" cy="3228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589247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9F0E52-81F3-4CE8-A601-7FBE6B3AAE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Results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D7DF594-D813-4160-ACD9-7BC26C0A137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CA" dirty="0"/>
                  <a:t>Perturbation of weights</a:t>
                </a:r>
              </a:p>
              <a:p>
                <a:pPr lvl="1"/>
                <a:r>
                  <a:rPr lang="en-CA" dirty="0"/>
                  <a:t>Learned weights:		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CA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b="1" i="1" smtClean="0">
                            <a:latin typeface="Cambria Math" panose="02040503050406030204" pitchFamily="18" charset="0"/>
                          </a:rPr>
                          <m:t>𝒘</m:t>
                        </m:r>
                      </m:e>
                      <m:sup>
                        <m:r>
                          <a:rPr lang="en-CA" b="1" i="1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endParaRPr lang="en-CA" b="1" dirty="0"/>
              </a:p>
              <a:p>
                <a:pPr lvl="1"/>
                <a:r>
                  <a:rPr lang="en-CA" dirty="0"/>
                  <a:t>Slightly perturbed weights:	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CA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b="1" i="1" smtClean="0">
                            <a:latin typeface="Cambria Math" panose="02040503050406030204" pitchFamily="18" charset="0"/>
                          </a:rPr>
                          <m:t>𝒘</m:t>
                        </m:r>
                      </m:e>
                      <m:sup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p>
                    </m:sSup>
                  </m:oMath>
                </a14:m>
                <a:endParaRPr lang="en-CA" b="1" dirty="0"/>
              </a:p>
              <a:p>
                <a:pPr lvl="1"/>
                <a:r>
                  <a:rPr lang="en-CA" dirty="0"/>
                  <a:t>Largely perturbed weights:	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CA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b="1" i="1" smtClean="0">
                            <a:latin typeface="Cambria Math" panose="02040503050406030204" pitchFamily="18" charset="0"/>
                          </a:rPr>
                          <m:t>𝒘</m:t>
                        </m:r>
                      </m:e>
                      <m:sup>
                        <m:r>
                          <a:rPr lang="en-CA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endParaRPr lang="en-CA" dirty="0"/>
              </a:p>
              <a:p>
                <a:r>
                  <a:rPr lang="en-CA" dirty="0"/>
                  <a:t>Users prefer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CA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b="1" i="1">
                            <a:latin typeface="Cambria Math" panose="02040503050406030204" pitchFamily="18" charset="0"/>
                          </a:rPr>
                          <m:t>𝒘</m:t>
                        </m:r>
                      </m:e>
                      <m:sup>
                        <m:r>
                          <a:rPr lang="en-CA" b="1" i="1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endParaRPr lang="en-CA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D7DF594-D813-4160-ACD9-7BC26C0A137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43" t="-12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F3C4993-77EF-4984-8B64-612F1BD16BFE}"/>
                  </a:ext>
                </a:extLst>
              </p:cNvPr>
              <p:cNvSpPr txBox="1"/>
              <p:nvPr/>
            </p:nvSpPr>
            <p:spPr>
              <a:xfrm>
                <a:off x="4429388" y="5574455"/>
                <a:ext cx="1124124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CA" sz="2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CA" sz="2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𝒘</m:t>
                          </m:r>
                        </m:e>
                        <m:sup>
                          <m:r>
                            <a:rPr kumimoji="0" lang="en-CA" sz="2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∗</m:t>
                          </m:r>
                        </m:sup>
                      </m:sSup>
                    </m:oMath>
                  </m:oMathPara>
                </a14:m>
                <a:endPara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F3C4993-77EF-4984-8B64-612F1BD16B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29388" y="5574455"/>
                <a:ext cx="1124124" cy="52322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A8DA155F-5B81-42C0-9546-C5027B26573C}"/>
                  </a:ext>
                </a:extLst>
              </p:cNvPr>
              <p:cNvSpPr txBox="1"/>
              <p:nvPr/>
            </p:nvSpPr>
            <p:spPr>
              <a:xfrm>
                <a:off x="7545195" y="3416686"/>
                <a:ext cx="1124124" cy="5329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CA" sz="2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CA" sz="2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𝒘</m:t>
                          </m:r>
                        </m:e>
                        <m:sup>
                          <m:r>
                            <a:rPr kumimoji="0" lang="en-CA" sz="2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</m:t>
                          </m:r>
                        </m:sup>
                      </m:sSup>
                    </m:oMath>
                  </m:oMathPara>
                </a14:m>
                <a:endPara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A8DA155F-5B81-42C0-9546-C5027B2657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45195" y="3416686"/>
                <a:ext cx="1124124" cy="53296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44ACBF22-FDA0-4DAD-8DD5-0DBACF341183}"/>
                  </a:ext>
                </a:extLst>
              </p:cNvPr>
              <p:cNvSpPr txBox="1"/>
              <p:nvPr/>
            </p:nvSpPr>
            <p:spPr>
              <a:xfrm>
                <a:off x="7557842" y="5328077"/>
                <a:ext cx="1124124" cy="5329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CA" sz="2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CA" sz="2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𝒘</m:t>
                          </m:r>
                        </m:e>
                        <m:sup>
                          <m:r>
                            <a:rPr kumimoji="0" lang="en-CA" sz="2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𝟐</m:t>
                          </m:r>
                        </m:sup>
                      </m:sSup>
                    </m:oMath>
                  </m:oMathPara>
                </a14:m>
                <a:endPara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44ACBF22-FDA0-4DAD-8DD5-0DBACF3411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57842" y="5328077"/>
                <a:ext cx="1124124" cy="53296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>
            <a:extLst>
              <a:ext uri="{FF2B5EF4-FFF2-40B4-BE49-F238E27FC236}">
                <a16:creationId xmlns:a16="http://schemas.microsoft.com/office/drawing/2014/main" id="{3E93CF43-21A5-4FF1-8F37-9B7510A519D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8199" y="4302682"/>
            <a:ext cx="5753100" cy="1905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7576D98-3506-453C-9A2F-C168C5CA4FC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69319" y="365125"/>
            <a:ext cx="2390775" cy="210502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2F6D3B8-C4CB-430B-972B-B485D829E01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69320" y="2375880"/>
            <a:ext cx="2390775" cy="210502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E5A5A87-EAAF-42A7-9641-C8499C5669F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669319" y="4480905"/>
            <a:ext cx="2390775" cy="210502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2A643D69-481F-4B0B-ABB8-ED0DAA3EFEC2}"/>
                  </a:ext>
                </a:extLst>
              </p:cNvPr>
              <p:cNvSpPr txBox="1"/>
              <p:nvPr/>
            </p:nvSpPr>
            <p:spPr>
              <a:xfrm>
                <a:off x="7545195" y="1271686"/>
                <a:ext cx="1124124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CA" sz="2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CA" sz="2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𝒘</m:t>
                          </m:r>
                        </m:e>
                        <m:sup>
                          <m:r>
                            <a:rPr kumimoji="0" lang="en-CA" sz="2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∗</m:t>
                          </m:r>
                        </m:sup>
                      </m:sSup>
                    </m:oMath>
                  </m:oMathPara>
                </a14:m>
                <a:endPara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2A643D69-481F-4B0B-ABB8-ED0DAA3EFE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45195" y="1271686"/>
                <a:ext cx="1124124" cy="52322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7473472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1022CF-F800-495B-8462-605CA379A7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Limitations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D16AC0-C734-46E7-9018-369B2AE15D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/>
              <a:t>Only 1 other agent</a:t>
            </a:r>
          </a:p>
          <a:p>
            <a:r>
              <a:rPr lang="en-CA" dirty="0"/>
              <a:t>Linear model: assumes features known</a:t>
            </a:r>
          </a:p>
          <a:p>
            <a:r>
              <a:rPr lang="en-CA" dirty="0"/>
              <a:t>Humans may act differently, no guarantee of rationality</a:t>
            </a:r>
          </a:p>
          <a:p>
            <a:r>
              <a:rPr lang="en-US" dirty="0"/>
              <a:t>No guarantee that behavior can be customized</a:t>
            </a:r>
          </a:p>
          <a:p>
            <a:pPr lvl="1"/>
            <a:r>
              <a:rPr lang="en-US" dirty="0"/>
              <a:t>i.e. algorithm converges to a reward function, but not the one the user wants</a:t>
            </a:r>
          </a:p>
          <a:p>
            <a:pPr lvl="1"/>
            <a:r>
              <a:rPr lang="en-US" dirty="0"/>
              <a:t>e.g. driving slowly but safely vs faster and aggressive, but more optimal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512001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0C3680-2A8B-4BFD-8AE9-195D6069B75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Direct Loss Minimization Inverse Optimal Control	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859B42B-1E74-4869-9446-85BFFF8511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2741612"/>
          </a:xfrm>
        </p:spPr>
        <p:txBody>
          <a:bodyPr>
            <a:normAutofit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02/15/2019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5736C1E-70DD-42B4-9001-6D3AB8F225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29000"/>
            <a:ext cx="12192000" cy="1793474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BFFA8F1-7EC9-4AEE-9E7F-6CB84BBCC2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EA5157-336D-4431-8C59-595B01E6B24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165843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AE3D40-1852-455B-A880-6CF523BEE1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0250" y="2759075"/>
            <a:ext cx="10515600" cy="1325563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7030A0"/>
                </a:solidFill>
              </a:rPr>
              <a:t>What is the most compact representation to specify a task?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915867-48D4-498C-8553-6A2D244D88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EA5157-336D-4431-8C59-595B01E6B24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001333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AE3D40-1852-455B-A880-6CF523BEE1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0250" y="275907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rgbClr val="7030A0"/>
                </a:solidFill>
              </a:rPr>
              <a:t>What is the most compact representation to specify a task?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915867-48D4-498C-8553-6A2D244D88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EA5157-336D-4431-8C59-595B01E6B24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7E90E1DE-E6F7-4F98-B747-6A11A02B75EA}"/>
              </a:ext>
            </a:extLst>
          </p:cNvPr>
          <p:cNvSpPr txBox="1">
            <a:spLocks/>
          </p:cNvSpPr>
          <p:nvPr/>
        </p:nvSpPr>
        <p:spPr>
          <a:xfrm>
            <a:off x="850900" y="44164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Cost Function</a:t>
            </a:r>
          </a:p>
        </p:txBody>
      </p:sp>
    </p:spTree>
    <p:extLst>
      <p:ext uri="{BB962C8B-B14F-4D97-AF65-F5344CB8AC3E}">
        <p14:creationId xmlns:p14="http://schemas.microsoft.com/office/powerpoint/2010/main" val="257273979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AE3D40-1852-455B-A880-6CF523BEE1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0250" y="2759075"/>
            <a:ext cx="10515600" cy="1325563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7030A0"/>
                </a:solidFill>
              </a:rPr>
              <a:t>What is the usual cost function in reinforcement learning?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915867-48D4-498C-8553-6A2D244D88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EA5157-336D-4431-8C59-595B01E6B24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293404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AE3D40-1852-455B-A880-6CF523BEE1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0250" y="2759075"/>
            <a:ext cx="10515600" cy="1325563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7030A0"/>
                </a:solidFill>
              </a:rPr>
              <a:t>What is the usual cost function in reinforcement learning?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915867-48D4-498C-8553-6A2D244D88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EA5157-336D-4431-8C59-595B01E6B24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7836E720-274A-406A-A1DE-10B7D7BA243D}"/>
              </a:ext>
            </a:extLst>
          </p:cNvPr>
          <p:cNvSpPr txBox="1">
            <a:spLocks/>
          </p:cNvSpPr>
          <p:nvPr/>
        </p:nvSpPr>
        <p:spPr>
          <a:xfrm>
            <a:off x="850900" y="44164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Human-Designed (Reach goal, get most points, avoid obstacles, etc.)</a:t>
            </a:r>
          </a:p>
        </p:txBody>
      </p:sp>
    </p:spTree>
    <p:extLst>
      <p:ext uri="{BB962C8B-B14F-4D97-AF65-F5344CB8AC3E}">
        <p14:creationId xmlns:p14="http://schemas.microsoft.com/office/powerpoint/2010/main" val="123501588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AE3D40-1852-455B-A880-6CF523BEE1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9518" y="811007"/>
            <a:ext cx="10515600" cy="1325563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7030A0"/>
                </a:solidFill>
              </a:rPr>
              <a:t>Two views in imitation learning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915867-48D4-498C-8553-6A2D244D88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EA5157-336D-4431-8C59-595B01E6B24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0313891B-655A-4B41-94C8-025A3E794164}"/>
              </a:ext>
            </a:extLst>
          </p:cNvPr>
          <p:cNvSpPr txBox="1">
            <a:spLocks/>
          </p:cNvSpPr>
          <p:nvPr/>
        </p:nvSpPr>
        <p:spPr>
          <a:xfrm>
            <a:off x="3845891" y="385320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Match the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expert distribution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A7274F5-3601-4EB5-870A-1F6EA1172162}"/>
              </a:ext>
            </a:extLst>
          </p:cNvPr>
          <p:cNvSpPr txBox="1">
            <a:spLocks/>
          </p:cNvSpPr>
          <p:nvPr/>
        </p:nvSpPr>
        <p:spPr>
          <a:xfrm>
            <a:off x="-2137465" y="386328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Supervised learning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on actions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141F1181-6E92-4117-AF59-1AF7CE172A90}"/>
              </a:ext>
            </a:extLst>
          </p:cNvPr>
          <p:cNvCxnSpPr>
            <a:cxnSpLocks/>
            <a:stCxn id="2" idx="2"/>
            <a:endCxn id="6" idx="0"/>
          </p:cNvCxnSpPr>
          <p:nvPr/>
        </p:nvCxnSpPr>
        <p:spPr>
          <a:xfrm flipH="1">
            <a:off x="3120335" y="2136570"/>
            <a:ext cx="2986983" cy="1726716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CE920C16-ED1C-4EEA-9152-B9CA69392866}"/>
              </a:ext>
            </a:extLst>
          </p:cNvPr>
          <p:cNvCxnSpPr>
            <a:cxnSpLocks/>
            <a:stCxn id="2" idx="2"/>
            <a:endCxn id="4" idx="0"/>
          </p:cNvCxnSpPr>
          <p:nvPr/>
        </p:nvCxnSpPr>
        <p:spPr>
          <a:xfrm>
            <a:off x="6107318" y="2136570"/>
            <a:ext cx="2996373" cy="1716638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BF970DE5-FE58-4D61-A3B6-FF03CB039C0C}"/>
              </a:ext>
            </a:extLst>
          </p:cNvPr>
          <p:cNvSpPr/>
          <p:nvPr/>
        </p:nvSpPr>
        <p:spPr>
          <a:xfrm>
            <a:off x="11318" y="4798064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5B9BD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(e.g. Dagger, usually deterministic policy)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EABA8A7-C49F-494B-A1CD-5767CD5D3D85}"/>
              </a:ext>
            </a:extLst>
          </p:cNvPr>
          <p:cNvSpPr/>
          <p:nvPr/>
        </p:nvSpPr>
        <p:spPr>
          <a:xfrm>
            <a:off x="5994674" y="4798064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5B9BD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(stochastic policy)</a:t>
            </a:r>
          </a:p>
        </p:txBody>
      </p:sp>
    </p:spTree>
    <p:extLst>
      <p:ext uri="{BB962C8B-B14F-4D97-AF65-F5344CB8AC3E}">
        <p14:creationId xmlns:p14="http://schemas.microsoft.com/office/powerpoint/2010/main" val="402671832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11CE4C7A-B0BA-4799-997D-85709E95B850}"/>
              </a:ext>
            </a:extLst>
          </p:cNvPr>
          <p:cNvSpPr/>
          <p:nvPr/>
        </p:nvSpPr>
        <p:spPr>
          <a:xfrm>
            <a:off x="6500191" y="3624470"/>
            <a:ext cx="5287618" cy="1948069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5AE3D40-1852-455B-A880-6CF523BEE1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9518" y="811007"/>
            <a:ext cx="10515600" cy="1325563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7030A0"/>
                </a:solidFill>
              </a:rPr>
              <a:t>Two views in imitation learning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915867-48D4-498C-8553-6A2D244D88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EA5157-336D-4431-8C59-595B01E6B24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0313891B-655A-4B41-94C8-025A3E794164}"/>
              </a:ext>
            </a:extLst>
          </p:cNvPr>
          <p:cNvSpPr txBox="1">
            <a:spLocks/>
          </p:cNvSpPr>
          <p:nvPr/>
        </p:nvSpPr>
        <p:spPr>
          <a:xfrm>
            <a:off x="3845891" y="385320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Match the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expert distribution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A7274F5-3601-4EB5-870A-1F6EA1172162}"/>
              </a:ext>
            </a:extLst>
          </p:cNvPr>
          <p:cNvSpPr txBox="1">
            <a:spLocks/>
          </p:cNvSpPr>
          <p:nvPr/>
        </p:nvSpPr>
        <p:spPr>
          <a:xfrm>
            <a:off x="-2137465" y="386328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Supervised learning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on actions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141F1181-6E92-4117-AF59-1AF7CE172A90}"/>
              </a:ext>
            </a:extLst>
          </p:cNvPr>
          <p:cNvCxnSpPr>
            <a:stCxn id="2" idx="2"/>
            <a:endCxn id="6" idx="0"/>
          </p:cNvCxnSpPr>
          <p:nvPr/>
        </p:nvCxnSpPr>
        <p:spPr>
          <a:xfrm flipH="1">
            <a:off x="3120335" y="2136570"/>
            <a:ext cx="2986983" cy="1726716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CE920C16-ED1C-4EEA-9152-B9CA69392866}"/>
              </a:ext>
            </a:extLst>
          </p:cNvPr>
          <p:cNvCxnSpPr>
            <a:cxnSpLocks/>
            <a:stCxn id="2" idx="2"/>
            <a:endCxn id="4" idx="0"/>
          </p:cNvCxnSpPr>
          <p:nvPr/>
        </p:nvCxnSpPr>
        <p:spPr>
          <a:xfrm>
            <a:off x="6107318" y="2136570"/>
            <a:ext cx="2996373" cy="1716638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343B2FE7-CEC9-49AA-B7F7-584089D6C0F7}"/>
              </a:ext>
            </a:extLst>
          </p:cNvPr>
          <p:cNvSpPr/>
          <p:nvPr/>
        </p:nvSpPr>
        <p:spPr>
          <a:xfrm>
            <a:off x="11318" y="4798064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5B9BD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(e.g. Dagger, usually deterministic policy)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AD732B7-2D9A-447B-AB9E-2053BFCB6D19}"/>
              </a:ext>
            </a:extLst>
          </p:cNvPr>
          <p:cNvSpPr/>
          <p:nvPr/>
        </p:nvSpPr>
        <p:spPr>
          <a:xfrm>
            <a:off x="5994674" y="4798064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5B9BD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(stochastic policy)</a:t>
            </a:r>
          </a:p>
        </p:txBody>
      </p:sp>
    </p:spTree>
    <p:extLst>
      <p:ext uri="{BB962C8B-B14F-4D97-AF65-F5344CB8AC3E}">
        <p14:creationId xmlns:p14="http://schemas.microsoft.com/office/powerpoint/2010/main" val="22317286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53E2272-2113-4E69-B938-CC356CE52AD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94" t="13602" r="15531" b="8686"/>
          <a:stretch/>
        </p:blipFill>
        <p:spPr>
          <a:xfrm>
            <a:off x="230908" y="932872"/>
            <a:ext cx="10067637" cy="5329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1286665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AE3D40-1852-455B-A880-6CF523BEE1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0250" y="2759075"/>
            <a:ext cx="10515600" cy="1325563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7030A0"/>
                </a:solidFill>
              </a:rPr>
              <a:t>Direct Loss Minimization Inverse Optimal Control?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915867-48D4-498C-8553-6A2D244D88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EA5157-336D-4431-8C59-595B01E6B24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0313891B-655A-4B41-94C8-025A3E794164}"/>
              </a:ext>
            </a:extLst>
          </p:cNvPr>
          <p:cNvSpPr txBox="1">
            <a:spLocks/>
          </p:cNvSpPr>
          <p:nvPr/>
        </p:nvSpPr>
        <p:spPr>
          <a:xfrm>
            <a:off x="850900" y="374719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Use both!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92230FD-1CAD-4BB8-925F-26770FFC4590}"/>
              </a:ext>
            </a:extLst>
          </p:cNvPr>
          <p:cNvSpPr txBox="1">
            <a:spLocks/>
          </p:cNvSpPr>
          <p:nvPr/>
        </p:nvSpPr>
        <p:spPr>
          <a:xfrm>
            <a:off x="825500" y="501570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Key insight: When viewing Imitation Learning as an inverse optimal control problem with the goal of matching an expert distribution, we can leverage reinforcement learning and solve the problem as a policy search problem</a:t>
            </a:r>
          </a:p>
        </p:txBody>
      </p:sp>
    </p:spTree>
    <p:extLst>
      <p:ext uri="{BB962C8B-B14F-4D97-AF65-F5344CB8AC3E}">
        <p14:creationId xmlns:p14="http://schemas.microsoft.com/office/powerpoint/2010/main" val="3492883191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AE3D40-1852-455B-A880-6CF523BEE1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Optimal Control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5652CFF-BA1B-4124-BE09-7EC2DA0E95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7970" y="1841856"/>
            <a:ext cx="10596060" cy="4044594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915867-48D4-498C-8553-6A2D244D88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EA5157-336D-4431-8C59-595B01E6B24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AB16FD5-CDAE-40CD-826E-4D80EB922A0E}"/>
              </a:ext>
            </a:extLst>
          </p:cNvPr>
          <p:cNvSpPr txBox="1"/>
          <p:nvPr/>
        </p:nvSpPr>
        <p:spPr>
          <a:xfrm>
            <a:off x="9117555" y="2432050"/>
            <a:ext cx="25029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Cost(terminal state)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6C04675-888C-45B2-9EBE-EB0F223F78BB}"/>
              </a:ext>
            </a:extLst>
          </p:cNvPr>
          <p:cNvSpPr txBox="1"/>
          <p:nvPr/>
        </p:nvSpPr>
        <p:spPr>
          <a:xfrm>
            <a:off x="5886450" y="2432050"/>
            <a:ext cx="2324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Cost(state, input)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0871A69-AD42-4893-8718-CF5C51B329B3}"/>
              </a:ext>
            </a:extLst>
          </p:cNvPr>
          <p:cNvSpPr txBox="1"/>
          <p:nvPr/>
        </p:nvSpPr>
        <p:spPr>
          <a:xfrm>
            <a:off x="3848100" y="5467350"/>
            <a:ext cx="3270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Deterministic Physics Model</a:t>
            </a:r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07D94A81-0D29-40E1-AFE2-DC2B55081927}"/>
              </a:ext>
            </a:extLst>
          </p:cNvPr>
          <p:cNvSpPr txBox="1">
            <a:spLocks/>
          </p:cNvSpPr>
          <p:nvPr/>
        </p:nvSpPr>
        <p:spPr>
          <a:xfrm>
            <a:off x="50800" y="6477000"/>
            <a:ext cx="3708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Inverse Optimal Control: What do we optimize? Advance Robotics Lecture 8 Notes – Nathan Ratliff</a:t>
            </a:r>
          </a:p>
        </p:txBody>
      </p:sp>
    </p:spTree>
    <p:extLst>
      <p:ext uri="{BB962C8B-B14F-4D97-AF65-F5344CB8AC3E}">
        <p14:creationId xmlns:p14="http://schemas.microsoft.com/office/powerpoint/2010/main" val="1530772739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AE3D40-1852-455B-A880-6CF523BEE1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Optimal Control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5652CFF-BA1B-4124-BE09-7EC2DA0E95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7970" y="1841856"/>
            <a:ext cx="10596060" cy="4044594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915867-48D4-498C-8553-6A2D244D88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EA5157-336D-4431-8C59-595B01E6B24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AB16FD5-CDAE-40CD-826E-4D80EB922A0E}"/>
              </a:ext>
            </a:extLst>
          </p:cNvPr>
          <p:cNvSpPr txBox="1"/>
          <p:nvPr/>
        </p:nvSpPr>
        <p:spPr>
          <a:xfrm>
            <a:off x="9117555" y="2432050"/>
            <a:ext cx="25029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Cost(terminal state)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6C04675-888C-45B2-9EBE-EB0F223F78BB}"/>
              </a:ext>
            </a:extLst>
          </p:cNvPr>
          <p:cNvSpPr txBox="1"/>
          <p:nvPr/>
        </p:nvSpPr>
        <p:spPr>
          <a:xfrm>
            <a:off x="5886450" y="2432050"/>
            <a:ext cx="2324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Cost(state, input)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0871A69-AD42-4893-8718-CF5C51B329B3}"/>
              </a:ext>
            </a:extLst>
          </p:cNvPr>
          <p:cNvSpPr txBox="1"/>
          <p:nvPr/>
        </p:nvSpPr>
        <p:spPr>
          <a:xfrm>
            <a:off x="3848100" y="5467350"/>
            <a:ext cx="3270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Deterministic Physics Model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A0CA4E1-7E16-4451-AA60-EE5EB8F5562E}"/>
              </a:ext>
            </a:extLst>
          </p:cNvPr>
          <p:cNvSpPr txBox="1"/>
          <p:nvPr/>
        </p:nvSpPr>
        <p:spPr>
          <a:xfrm>
            <a:off x="6584950" y="3789918"/>
            <a:ext cx="3905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How to parameterize cost function?</a:t>
            </a:r>
          </a:p>
        </p:txBody>
      </p:sp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04BD6527-6451-4932-AE7C-E18D8F6DFB39}"/>
              </a:ext>
            </a:extLst>
          </p:cNvPr>
          <p:cNvSpPr txBox="1">
            <a:spLocks/>
          </p:cNvSpPr>
          <p:nvPr/>
        </p:nvSpPr>
        <p:spPr>
          <a:xfrm>
            <a:off x="50800" y="6470650"/>
            <a:ext cx="3708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Inverse Optimal Control: What do we optimize? Advance Robotics Lecture 8 Notes – Nathan Ratliff</a:t>
            </a:r>
          </a:p>
        </p:txBody>
      </p:sp>
    </p:spTree>
    <p:extLst>
      <p:ext uri="{BB962C8B-B14F-4D97-AF65-F5344CB8AC3E}">
        <p14:creationId xmlns:p14="http://schemas.microsoft.com/office/powerpoint/2010/main" val="906180060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3793848-565B-4A8D-8B23-0B5F0B377DC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6877"/>
          <a:stretch/>
        </p:blipFill>
        <p:spPr>
          <a:xfrm>
            <a:off x="2169007" y="2536825"/>
            <a:ext cx="7617723" cy="269557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5AE3D40-1852-455B-A880-6CF523BEE1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Optimal Control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915867-48D4-498C-8553-6A2D244D88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EA5157-336D-4431-8C59-595B01E6B24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6C04675-888C-45B2-9EBE-EB0F223F78BB}"/>
              </a:ext>
            </a:extLst>
          </p:cNvPr>
          <p:cNvSpPr txBox="1"/>
          <p:nvPr/>
        </p:nvSpPr>
        <p:spPr>
          <a:xfrm>
            <a:off x="6907695" y="2494558"/>
            <a:ext cx="2324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Costs(state, input)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0871A69-AD42-4893-8718-CF5C51B329B3}"/>
              </a:ext>
            </a:extLst>
          </p:cNvPr>
          <p:cNvSpPr txBox="1"/>
          <p:nvPr/>
        </p:nvSpPr>
        <p:spPr>
          <a:xfrm>
            <a:off x="4145445" y="5196443"/>
            <a:ext cx="3270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Deterministic Physics Model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A0CA4E1-7E16-4451-AA60-EE5EB8F5562E}"/>
              </a:ext>
            </a:extLst>
          </p:cNvPr>
          <p:cNvSpPr txBox="1"/>
          <p:nvPr/>
        </p:nvSpPr>
        <p:spPr>
          <a:xfrm>
            <a:off x="5223565" y="1001276"/>
            <a:ext cx="42100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Linear combination of non-linear costs</a:t>
            </a:r>
          </a:p>
        </p:txBody>
      </p:sp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8A860F20-37B0-4422-B464-B4FFD9419603}"/>
              </a:ext>
            </a:extLst>
          </p:cNvPr>
          <p:cNvSpPr txBox="1">
            <a:spLocks/>
          </p:cNvSpPr>
          <p:nvPr/>
        </p:nvSpPr>
        <p:spPr>
          <a:xfrm>
            <a:off x="50800" y="6464300"/>
            <a:ext cx="3708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Inverse Optimal Control: What do we optimize? Advance Robotics Lecture 8 Notes – Nathan Ratliff</a:t>
            </a:r>
          </a:p>
        </p:txBody>
      </p:sp>
    </p:spTree>
    <p:extLst>
      <p:ext uri="{BB962C8B-B14F-4D97-AF65-F5344CB8AC3E}">
        <p14:creationId xmlns:p14="http://schemas.microsoft.com/office/powerpoint/2010/main" val="1391905023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3793848-565B-4A8D-8B23-0B5F0B377DC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6877"/>
          <a:stretch/>
        </p:blipFill>
        <p:spPr>
          <a:xfrm>
            <a:off x="2169007" y="2536825"/>
            <a:ext cx="7617723" cy="269557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5AE3D40-1852-455B-A880-6CF523BEE1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Optimal Control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915867-48D4-498C-8553-6A2D244D88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EA5157-336D-4431-8C59-595B01E6B24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6C04675-888C-45B2-9EBE-EB0F223F78BB}"/>
              </a:ext>
            </a:extLst>
          </p:cNvPr>
          <p:cNvSpPr txBox="1"/>
          <p:nvPr/>
        </p:nvSpPr>
        <p:spPr>
          <a:xfrm>
            <a:off x="6907695" y="2494558"/>
            <a:ext cx="2324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Costs(state, input)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0871A69-AD42-4893-8718-CF5C51B329B3}"/>
              </a:ext>
            </a:extLst>
          </p:cNvPr>
          <p:cNvSpPr txBox="1"/>
          <p:nvPr/>
        </p:nvSpPr>
        <p:spPr>
          <a:xfrm>
            <a:off x="4145445" y="5196443"/>
            <a:ext cx="3270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Deterministic Physics Model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A0CA4E1-7E16-4451-AA60-EE5EB8F5562E}"/>
              </a:ext>
            </a:extLst>
          </p:cNvPr>
          <p:cNvSpPr txBox="1"/>
          <p:nvPr/>
        </p:nvSpPr>
        <p:spPr>
          <a:xfrm>
            <a:off x="5223565" y="1001276"/>
            <a:ext cx="42100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Linear combination of non-linear costs</a:t>
            </a:r>
          </a:p>
        </p:txBody>
      </p:sp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8A860F20-37B0-4422-B464-B4FFD9419603}"/>
              </a:ext>
            </a:extLst>
          </p:cNvPr>
          <p:cNvSpPr txBox="1">
            <a:spLocks/>
          </p:cNvSpPr>
          <p:nvPr/>
        </p:nvSpPr>
        <p:spPr>
          <a:xfrm>
            <a:off x="50800" y="6464300"/>
            <a:ext cx="3708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Inverse Optimal Control: What do we optimize? Advance Robotics Lecture 8 Notes – Nathan Ratliff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743F771-F7F9-4ECB-83C5-82623E56F2D3}"/>
              </a:ext>
            </a:extLst>
          </p:cNvPr>
          <p:cNvSpPr txBox="1"/>
          <p:nvPr/>
        </p:nvSpPr>
        <p:spPr>
          <a:xfrm>
            <a:off x="4704441" y="1357611"/>
            <a:ext cx="47794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Expressive, but large number of parameters: how to determine coefficients?</a:t>
            </a:r>
          </a:p>
        </p:txBody>
      </p:sp>
    </p:spTree>
    <p:extLst>
      <p:ext uri="{BB962C8B-B14F-4D97-AF65-F5344CB8AC3E}">
        <p14:creationId xmlns:p14="http://schemas.microsoft.com/office/powerpoint/2010/main" val="363418797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3793848-565B-4A8D-8B23-0B5F0B377DC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7262"/>
          <a:stretch/>
        </p:blipFill>
        <p:spPr>
          <a:xfrm>
            <a:off x="2009987" y="2536825"/>
            <a:ext cx="7571340" cy="269557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5AE3D40-1852-455B-A880-6CF523BEE1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Inverse Optimal Control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915867-48D4-498C-8553-6A2D244D88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EA5157-336D-4431-8C59-595B01E6B24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6C04675-888C-45B2-9EBE-EB0F223F78BB}"/>
              </a:ext>
            </a:extLst>
          </p:cNvPr>
          <p:cNvSpPr txBox="1"/>
          <p:nvPr/>
        </p:nvSpPr>
        <p:spPr>
          <a:xfrm>
            <a:off x="6748674" y="2494558"/>
            <a:ext cx="2324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Costs(state, input)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0871A69-AD42-4893-8718-CF5C51B329B3}"/>
              </a:ext>
            </a:extLst>
          </p:cNvPr>
          <p:cNvSpPr txBox="1"/>
          <p:nvPr/>
        </p:nvSpPr>
        <p:spPr>
          <a:xfrm>
            <a:off x="3986424" y="5196443"/>
            <a:ext cx="3270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Deterministic Physics Model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28B2424-A936-4C2C-9034-B8BAB127ACD0}"/>
              </a:ext>
            </a:extLst>
          </p:cNvPr>
          <p:cNvSpPr txBox="1"/>
          <p:nvPr/>
        </p:nvSpPr>
        <p:spPr>
          <a:xfrm>
            <a:off x="3783417" y="1357611"/>
            <a:ext cx="47794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Expressive, but large number of parameters: how to determine coefficients?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E4BD926-CB5B-438B-9B71-0C9A7B3A1350}"/>
              </a:ext>
            </a:extLst>
          </p:cNvPr>
          <p:cNvSpPr txBox="1"/>
          <p:nvPr/>
        </p:nvSpPr>
        <p:spPr>
          <a:xfrm>
            <a:off x="3772086" y="1961712"/>
            <a:ext cx="4078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Linear combination of non-linear costs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A6D678D-B282-4765-9D6F-94421BA584A8}"/>
              </a:ext>
            </a:extLst>
          </p:cNvPr>
          <p:cNvSpPr txBox="1"/>
          <p:nvPr/>
        </p:nvSpPr>
        <p:spPr>
          <a:xfrm>
            <a:off x="8391663" y="1711803"/>
            <a:ext cx="26142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Inverse Optimal Control</a:t>
            </a:r>
          </a:p>
        </p:txBody>
      </p:sp>
    </p:spTree>
    <p:extLst>
      <p:ext uri="{BB962C8B-B14F-4D97-AF65-F5344CB8AC3E}">
        <p14:creationId xmlns:p14="http://schemas.microsoft.com/office/powerpoint/2010/main" val="4171792776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extBox 34">
            <a:extLst>
              <a:ext uri="{FF2B5EF4-FFF2-40B4-BE49-F238E27FC236}">
                <a16:creationId xmlns:a16="http://schemas.microsoft.com/office/drawing/2014/main" id="{C671006A-E046-4E07-9076-B1080F0EEB30}"/>
              </a:ext>
            </a:extLst>
          </p:cNvPr>
          <p:cNvSpPr txBox="1"/>
          <p:nvPr/>
        </p:nvSpPr>
        <p:spPr>
          <a:xfrm>
            <a:off x="7747332" y="3930230"/>
            <a:ext cx="41368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Trajectory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(sequence of state action pairs)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3793848-565B-4A8D-8B23-0B5F0B377DC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7262"/>
          <a:stretch/>
        </p:blipFill>
        <p:spPr>
          <a:xfrm>
            <a:off x="55290" y="2536825"/>
            <a:ext cx="7571340" cy="269557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5AE3D40-1852-455B-A880-6CF523BEE1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Inverse Optimal Control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915867-48D4-498C-8553-6A2D244D88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EA5157-336D-4431-8C59-595B01E6B24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6C04675-888C-45B2-9EBE-EB0F223F78BB}"/>
              </a:ext>
            </a:extLst>
          </p:cNvPr>
          <p:cNvSpPr txBox="1"/>
          <p:nvPr/>
        </p:nvSpPr>
        <p:spPr>
          <a:xfrm>
            <a:off x="4793977" y="2494558"/>
            <a:ext cx="2324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Costs(state, input)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0871A69-AD42-4893-8718-CF5C51B329B3}"/>
              </a:ext>
            </a:extLst>
          </p:cNvPr>
          <p:cNvSpPr txBox="1"/>
          <p:nvPr/>
        </p:nvSpPr>
        <p:spPr>
          <a:xfrm>
            <a:off x="2031727" y="5196443"/>
            <a:ext cx="3270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Deterministic Physics Model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28B2424-A936-4C2C-9034-B8BAB127ACD0}"/>
              </a:ext>
            </a:extLst>
          </p:cNvPr>
          <p:cNvSpPr txBox="1"/>
          <p:nvPr/>
        </p:nvSpPr>
        <p:spPr>
          <a:xfrm>
            <a:off x="1828720" y="1357611"/>
            <a:ext cx="47794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Expressive, but large number of parameters: how to determine coefficients?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E4BD926-CB5B-438B-9B71-0C9A7B3A1350}"/>
              </a:ext>
            </a:extLst>
          </p:cNvPr>
          <p:cNvSpPr txBox="1"/>
          <p:nvPr/>
        </p:nvSpPr>
        <p:spPr>
          <a:xfrm>
            <a:off x="1817389" y="1961712"/>
            <a:ext cx="4078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Linear combination of non-linear costs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A6D678D-B282-4765-9D6F-94421BA584A8}"/>
              </a:ext>
            </a:extLst>
          </p:cNvPr>
          <p:cNvSpPr txBox="1"/>
          <p:nvPr/>
        </p:nvSpPr>
        <p:spPr>
          <a:xfrm>
            <a:off x="6436966" y="1711803"/>
            <a:ext cx="26142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Inverse Optimal Control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97E609E-F374-4AEF-A2F0-93031BDE97B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7730" t="1" r="22769" b="648"/>
          <a:stretch/>
        </p:blipFill>
        <p:spPr>
          <a:xfrm>
            <a:off x="9139034" y="2871246"/>
            <a:ext cx="2324100" cy="10569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D068CC3-39B5-4D6F-96D4-ABD7F9B6C951}"/>
              </a:ext>
            </a:extLst>
          </p:cNvPr>
          <p:cNvSpPr txBox="1"/>
          <p:nvPr/>
        </p:nvSpPr>
        <p:spPr>
          <a:xfrm>
            <a:off x="9460038" y="1634635"/>
            <a:ext cx="26142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Structured Prediction Problem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EEBDB8F-61E2-420E-B616-3D895C231D9E}"/>
              </a:ext>
            </a:extLst>
          </p:cNvPr>
          <p:cNvSpPr txBox="1"/>
          <p:nvPr/>
        </p:nvSpPr>
        <p:spPr>
          <a:xfrm>
            <a:off x="8706737" y="3928146"/>
            <a:ext cx="13740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coefficients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BABB903E-581B-4AE7-AA54-46EDB95602F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913" r="70137" b="-46563"/>
          <a:stretch/>
        </p:blipFill>
        <p:spPr>
          <a:xfrm>
            <a:off x="8028335" y="2863890"/>
            <a:ext cx="715619" cy="1573487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6A5BE52C-B242-4014-9590-33D894AAFAA8}"/>
              </a:ext>
            </a:extLst>
          </p:cNvPr>
          <p:cNvSpPr/>
          <p:nvPr/>
        </p:nvSpPr>
        <p:spPr>
          <a:xfrm>
            <a:off x="10436087" y="3355419"/>
            <a:ext cx="198783" cy="4081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C44AD4C-FD86-44F0-AD68-8874D5BAE106}"/>
              </a:ext>
            </a:extLst>
          </p:cNvPr>
          <p:cNvSpPr txBox="1"/>
          <p:nvPr/>
        </p:nvSpPr>
        <p:spPr>
          <a:xfrm>
            <a:off x="9717160" y="3916583"/>
            <a:ext cx="13740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costs</a:t>
            </a:r>
          </a:p>
        </p:txBody>
      </p:sp>
    </p:spTree>
    <p:extLst>
      <p:ext uri="{BB962C8B-B14F-4D97-AF65-F5344CB8AC3E}">
        <p14:creationId xmlns:p14="http://schemas.microsoft.com/office/powerpoint/2010/main" val="4067351458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AE3D40-1852-455B-A880-6CF523BEE1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Direct Loss Update Rule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915867-48D4-498C-8553-6A2D244D88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EA5157-336D-4431-8C59-595B01E6B24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5AEE422-C583-4F28-BF20-98A528DC1E2A}"/>
              </a:ext>
            </a:extLst>
          </p:cNvPr>
          <p:cNvSpPr txBox="1"/>
          <p:nvPr/>
        </p:nvSpPr>
        <p:spPr>
          <a:xfrm>
            <a:off x="517524" y="3932118"/>
            <a:ext cx="55784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Find the trajectory that has a bad score and bad loss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F614504-6903-4B92-93A9-CD41ACF454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1" y="3170542"/>
            <a:ext cx="5791200" cy="51691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445BA56-7595-49AA-94B0-EF544A550A6C}"/>
              </a:ext>
            </a:extLst>
          </p:cNvPr>
          <p:cNvSpPr/>
          <p:nvPr/>
        </p:nvSpPr>
        <p:spPr>
          <a:xfrm>
            <a:off x="152401" y="3117850"/>
            <a:ext cx="425449" cy="6463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7AF9F1A-B264-40F1-AEEC-AB73A21EFFE6}"/>
              </a:ext>
            </a:extLst>
          </p:cNvPr>
          <p:cNvSpPr/>
          <p:nvPr/>
        </p:nvSpPr>
        <p:spPr>
          <a:xfrm>
            <a:off x="1339851" y="3170542"/>
            <a:ext cx="247649" cy="6463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3AB2546-DD42-4C2D-9F8F-45B1F22CFC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1225" y="2944436"/>
            <a:ext cx="5362575" cy="10763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48360E6-7E09-40F4-BE34-B718362D1D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36175" y="3031440"/>
            <a:ext cx="1809750" cy="81915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A93EE8C-C57E-4B39-BE74-79C9F529382D}"/>
              </a:ext>
            </a:extLst>
          </p:cNvPr>
          <p:cNvSpPr txBox="1"/>
          <p:nvPr/>
        </p:nvSpPr>
        <p:spPr>
          <a:xfrm>
            <a:off x="6311901" y="3932118"/>
            <a:ext cx="52705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Penalize features in the worst trajectory defined as high score and high loss that are different from the example</a:t>
            </a:r>
          </a:p>
        </p:txBody>
      </p:sp>
    </p:spTree>
    <p:extLst>
      <p:ext uri="{BB962C8B-B14F-4D97-AF65-F5344CB8AC3E}">
        <p14:creationId xmlns:p14="http://schemas.microsoft.com/office/powerpoint/2010/main" val="991374928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AE3D40-1852-455B-A880-6CF523BEE1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0250" y="2759075"/>
            <a:ext cx="10515600" cy="1325563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7030A0"/>
                </a:solidFill>
              </a:rPr>
              <a:t>Direct Loss Minimization Inverse Optimal Control?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915867-48D4-498C-8553-6A2D244D88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EA5157-336D-4431-8C59-595B01E6B24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0313891B-655A-4B41-94C8-025A3E794164}"/>
              </a:ext>
            </a:extLst>
          </p:cNvPr>
          <p:cNvSpPr txBox="1">
            <a:spLocks/>
          </p:cNvSpPr>
          <p:nvPr/>
        </p:nvSpPr>
        <p:spPr>
          <a:xfrm>
            <a:off x="825500" y="501570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Key insight: When viewing Imitation Learning as an inverse optimal control problem with the goal of matching an expert distribution, we can leverage reinforcement learning and solve the problem as a policy search problem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23E0F48-EF5F-4062-91EA-B4CAF51FF2B2}"/>
              </a:ext>
            </a:extLst>
          </p:cNvPr>
          <p:cNvSpPr txBox="1">
            <a:spLocks/>
          </p:cNvSpPr>
          <p:nvPr/>
        </p:nvSpPr>
        <p:spPr>
          <a:xfrm>
            <a:off x="990600" y="38195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Use both!</a:t>
            </a:r>
          </a:p>
        </p:txBody>
      </p:sp>
    </p:spTree>
    <p:extLst>
      <p:ext uri="{BB962C8B-B14F-4D97-AF65-F5344CB8AC3E}">
        <p14:creationId xmlns:p14="http://schemas.microsoft.com/office/powerpoint/2010/main" val="2826857599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AE3D40-1852-455B-A880-6CF523BEE1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0250" y="2759075"/>
            <a:ext cx="10515600" cy="1325563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7030A0"/>
                </a:solidFill>
              </a:rPr>
              <a:t>Direct Loss Minimization Inverse Optimal Control?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915867-48D4-498C-8553-6A2D244D88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EA5157-336D-4431-8C59-595B01E6B24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0313891B-655A-4B41-94C8-025A3E794164}"/>
              </a:ext>
            </a:extLst>
          </p:cNvPr>
          <p:cNvSpPr txBox="1">
            <a:spLocks/>
          </p:cNvSpPr>
          <p:nvPr/>
        </p:nvSpPr>
        <p:spPr>
          <a:xfrm>
            <a:off x="825500" y="501570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571500" marR="0" lvl="0" indent="-57150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IL to regularize RL</a:t>
            </a:r>
          </a:p>
          <a:p>
            <a:pPr marL="571500" marR="0" lvl="0" indent="-57150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Noisy and partial expert Examples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23E0F48-EF5F-4062-91EA-B4CAF51FF2B2}"/>
              </a:ext>
            </a:extLst>
          </p:cNvPr>
          <p:cNvSpPr txBox="1">
            <a:spLocks/>
          </p:cNvSpPr>
          <p:nvPr/>
        </p:nvSpPr>
        <p:spPr>
          <a:xfrm>
            <a:off x="990600" y="38195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Use both!</a:t>
            </a:r>
          </a:p>
        </p:txBody>
      </p:sp>
    </p:spTree>
    <p:extLst>
      <p:ext uri="{BB962C8B-B14F-4D97-AF65-F5344CB8AC3E}">
        <p14:creationId xmlns:p14="http://schemas.microsoft.com/office/powerpoint/2010/main" val="38648145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0F5D378-EB54-466B-9B60-A8B16FD7297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94" t="13199" r="15682" b="8013"/>
          <a:stretch/>
        </p:blipFill>
        <p:spPr>
          <a:xfrm>
            <a:off x="230908" y="905164"/>
            <a:ext cx="10049165" cy="5403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738590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1B728E-7790-4AEF-935D-58336867DC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95F22D-3C63-4D94-A4AF-73D7D5FF32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EA5157-336D-4431-8C59-595B01E6B24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B286790-B9BD-4A55-9D0E-6A22121433B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223" r="2378" b="8383"/>
          <a:stretch/>
        </p:blipFill>
        <p:spPr>
          <a:xfrm>
            <a:off x="4118113" y="1428164"/>
            <a:ext cx="3727174" cy="54996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98F25F9-6309-47AE-B256-44E85CA3621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844"/>
          <a:stretch/>
        </p:blipFill>
        <p:spPr>
          <a:xfrm>
            <a:off x="6728791" y="3104635"/>
            <a:ext cx="2612201" cy="60835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0202D05-2193-4EB6-8208-DE8895C9BB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29287" y="2515221"/>
            <a:ext cx="6219825" cy="6096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25BA86F-579B-4BA2-BA90-454048D6A9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29287" y="4302605"/>
            <a:ext cx="6381750" cy="5143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FA004A1-3A8B-430E-9E77-B79E9463111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14516" y="4816955"/>
            <a:ext cx="3333750" cy="48577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1D2C2E9-18E2-4A2C-8DB5-0DB38E91AFF0}"/>
              </a:ext>
            </a:extLst>
          </p:cNvPr>
          <p:cNvSpPr txBox="1"/>
          <p:nvPr/>
        </p:nvSpPr>
        <p:spPr>
          <a:xfrm>
            <a:off x="5689050" y="2136444"/>
            <a:ext cx="5270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Maximum Likelihood Gradient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82A4B12-371B-4720-B182-A0BD88B4B800}"/>
              </a:ext>
            </a:extLst>
          </p:cNvPr>
          <p:cNvSpPr txBox="1"/>
          <p:nvPr/>
        </p:nvSpPr>
        <p:spPr>
          <a:xfrm>
            <a:off x="5689052" y="3839349"/>
            <a:ext cx="5270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Policy Search Gradient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26690BE-8447-4011-873E-84C1FD1DE15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1730" y="4097817"/>
            <a:ext cx="3933825" cy="92392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DF27A68-928C-48DA-A886-E592B19E471E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b="21437"/>
          <a:stretch/>
        </p:blipFill>
        <p:spPr>
          <a:xfrm>
            <a:off x="55525" y="2686234"/>
            <a:ext cx="5020057" cy="1106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797454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1B728E-7790-4AEF-935D-58336867DC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95F22D-3C63-4D94-A4AF-73D7D5FF32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EA5157-336D-4431-8C59-595B01E6B24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25BA86F-579B-4BA2-BA90-454048D6A9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29287" y="1903964"/>
            <a:ext cx="6381750" cy="5143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FA004A1-3A8B-430E-9E77-B79E946311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4516" y="2418314"/>
            <a:ext cx="3333750" cy="48577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82A4B12-371B-4720-B182-A0BD88B4B800}"/>
              </a:ext>
            </a:extLst>
          </p:cNvPr>
          <p:cNvSpPr txBox="1"/>
          <p:nvPr/>
        </p:nvSpPr>
        <p:spPr>
          <a:xfrm>
            <a:off x="5689052" y="1440708"/>
            <a:ext cx="5270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Policy Search Gradient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26690BE-8447-4011-873E-84C1FD1DE1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1730" y="1699176"/>
            <a:ext cx="3933825" cy="92392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F26FF5C-8E18-441E-AF21-7B9F96171C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76650" y="3183456"/>
            <a:ext cx="4933950" cy="46672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253E8F2-F7C1-4014-8F52-ABAB9676EFA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12767" y="3911082"/>
            <a:ext cx="3366466" cy="2828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7291697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E31BB9-5BCB-4C36-A5B4-07D2257B3A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Experiments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771127-EB56-4E5E-B21A-C5A79F39FA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EA5157-336D-4431-8C59-595B01E6B24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F8E52C3-91F0-4AF8-A39E-F0C8AE2B9B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4575" y="1862137"/>
            <a:ext cx="5022850" cy="251142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579B0AA-5742-4D77-BF7C-9D5BBF84BBF3}"/>
              </a:ext>
            </a:extLst>
          </p:cNvPr>
          <p:cNvSpPr txBox="1"/>
          <p:nvPr/>
        </p:nvSpPr>
        <p:spPr>
          <a:xfrm>
            <a:off x="3306762" y="4545011"/>
            <a:ext cx="55784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State: 11 DOF (joints), 11 velocities, 11 accelerations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Cost Function: 25 penalties, several constraints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5A054FA-B894-4AD6-864B-22222D0EEF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1800" y="5443537"/>
            <a:ext cx="6096000" cy="109537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3BB3EB8-B438-4E38-88FB-F39B420D82F5}"/>
              </a:ext>
            </a:extLst>
          </p:cNvPr>
          <p:cNvSpPr txBox="1"/>
          <p:nvPr/>
        </p:nvSpPr>
        <p:spPr>
          <a:xfrm>
            <a:off x="3332162" y="5141911"/>
            <a:ext cx="55784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Imitation Loss:</a:t>
            </a:r>
          </a:p>
        </p:txBody>
      </p:sp>
    </p:spTree>
    <p:extLst>
      <p:ext uri="{BB962C8B-B14F-4D97-AF65-F5344CB8AC3E}">
        <p14:creationId xmlns:p14="http://schemas.microsoft.com/office/powerpoint/2010/main" val="2674790500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AE3D40-1852-455B-A880-6CF523BEE1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Pipeline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915867-48D4-498C-8553-6A2D244D88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EA5157-336D-4431-8C59-595B01E6B24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" name="Slide Number Placeholder 3">
            <a:extLst>
              <a:ext uri="{FF2B5EF4-FFF2-40B4-BE49-F238E27FC236}">
                <a16:creationId xmlns:a16="http://schemas.microsoft.com/office/drawing/2014/main" id="{280705AD-7F4E-4425-A192-03204BD04404}"/>
              </a:ext>
            </a:extLst>
          </p:cNvPr>
          <p:cNvSpPr txBox="1">
            <a:spLocks/>
          </p:cNvSpPr>
          <p:nvPr/>
        </p:nvSpPr>
        <p:spPr>
          <a:xfrm>
            <a:off x="50800" y="6464300"/>
            <a:ext cx="3708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Inverse Optimal Control: What do we optimize? Advance Robotics Lecture 8 Notes – Nathan Ratliff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410E2F5-C21C-46DC-A098-1BBC6A37DB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460" y="1690688"/>
            <a:ext cx="12192000" cy="172067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071E1E5-E893-4A9D-8F01-83B978AA88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5494" y="3551489"/>
            <a:ext cx="3791503" cy="126567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D157611-5BB0-4B91-BE98-78AED761B508}"/>
              </a:ext>
            </a:extLst>
          </p:cNvPr>
          <p:cNvSpPr txBox="1"/>
          <p:nvPr/>
        </p:nvSpPr>
        <p:spPr>
          <a:xfrm>
            <a:off x="1060174" y="3244334"/>
            <a:ext cx="27829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RIEMMO Optimization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36C1E5A-32EA-455B-B116-4AF49A1D8D5D}"/>
              </a:ext>
            </a:extLst>
          </p:cNvPr>
          <p:cNvSpPr txBox="1"/>
          <p:nvPr/>
        </p:nvSpPr>
        <p:spPr>
          <a:xfrm>
            <a:off x="7277928" y="3296759"/>
            <a:ext cx="278295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CMA-ES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Genetic Algorithm for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Continuous Optimization</a:t>
            </a:r>
          </a:p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Population sampled from multivariate Gaussian distribution</a:t>
            </a:r>
          </a:p>
        </p:txBody>
      </p:sp>
    </p:spTree>
    <p:extLst>
      <p:ext uri="{BB962C8B-B14F-4D97-AF65-F5344CB8AC3E}">
        <p14:creationId xmlns:p14="http://schemas.microsoft.com/office/powerpoint/2010/main" val="3359262712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A15296F-2AFF-4EBF-B22F-D06C74A9A8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8650" y="1122363"/>
            <a:ext cx="7753350" cy="57340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5AE3D40-1852-455B-A880-6CF523BEE1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Results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915867-48D4-498C-8553-6A2D244D88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EA5157-336D-4431-8C59-595B01E6B24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5600EE3-BA57-4DD8-B7C3-C0B1B53A410D}"/>
              </a:ext>
            </a:extLst>
          </p:cNvPr>
          <p:cNvSpPr txBox="1"/>
          <p:nvPr/>
        </p:nvSpPr>
        <p:spPr>
          <a:xfrm>
            <a:off x="495300" y="2159000"/>
            <a:ext cx="39433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A: Motion Type 1, Imitation Loss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B: Motion Type 1, Combined Loss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C: Motion Type 2, Imitation Loss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D: Motion Type 2, Combined Loss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6174E91-71D4-47E2-9125-D2B504BAABCD}"/>
              </a:ext>
            </a:extLst>
          </p:cNvPr>
          <p:cNvSpPr txBox="1"/>
          <p:nvPr/>
        </p:nvSpPr>
        <p:spPr>
          <a:xfrm>
            <a:off x="120650" y="3517544"/>
            <a:ext cx="431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Training Set 1: High obstacle avoidance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Training Set 2: Low obstacle avoidance</a:t>
            </a:r>
          </a:p>
        </p:txBody>
      </p:sp>
    </p:spTree>
    <p:extLst>
      <p:ext uri="{BB962C8B-B14F-4D97-AF65-F5344CB8AC3E}">
        <p14:creationId xmlns:p14="http://schemas.microsoft.com/office/powerpoint/2010/main" val="3927672588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14B73A-E0E0-41C8-9B3C-7F3309FD11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Paper Flaws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2D2723-A981-4D9B-9B5F-EE89729649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No results for non-IL loss objective</a:t>
            </a:r>
          </a:p>
          <a:p>
            <a:r>
              <a:rPr lang="en-US" dirty="0"/>
              <a:t>Reproducibility: Experimental Design vague and unclear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733CCB-3910-4E8A-B372-B31CFE6A86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EA5157-336D-4431-8C59-595B01E6B24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1094886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14B73A-E0E0-41C8-9B3C-7F3309FD11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Future 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2D2723-A981-4D9B-9B5F-EE89729649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Determining additional objectives</a:t>
            </a:r>
          </a:p>
          <a:p>
            <a:r>
              <a:rPr lang="en-US" dirty="0"/>
              <a:t>Time-dependent objectives</a:t>
            </a:r>
          </a:p>
          <a:p>
            <a:r>
              <a:rPr lang="en-US" dirty="0"/>
              <a:t>Imitation Loss Metric</a:t>
            </a:r>
          </a:p>
          <a:p>
            <a:r>
              <a:rPr lang="en-US" dirty="0"/>
              <a:t>Dynamic loss weighting over training time (decay IL loss)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733CCB-3910-4E8A-B372-B31CFE6A86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EA5157-336D-4431-8C59-595B01E6B24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47411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F8BEEB3-36B0-4636-B6BD-6868C799C6C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76" t="13602" r="15833" b="7744"/>
          <a:stretch/>
        </p:blipFill>
        <p:spPr>
          <a:xfrm>
            <a:off x="314036" y="932872"/>
            <a:ext cx="9947564" cy="5394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431007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</TotalTime>
  <Words>1791</Words>
  <Application>Microsoft Office PowerPoint</Application>
  <PresentationFormat>Widescreen</PresentationFormat>
  <Paragraphs>407</Paragraphs>
  <Slides>86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86</vt:i4>
      </vt:variant>
    </vt:vector>
  </HeadingPairs>
  <TitlesOfParts>
    <vt:vector size="93" baseType="lpstr">
      <vt:lpstr>Arial</vt:lpstr>
      <vt:lpstr>Calibri</vt:lpstr>
      <vt:lpstr>Calibri Light</vt:lpstr>
      <vt:lpstr>Cambria Math</vt:lpstr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Large scale cost function learning for path planning using deep inverse reinforcement learning Wulfmeier et. al (IJRR 2017)</vt:lpstr>
      <vt:lpstr>Motivation for IRL</vt:lpstr>
      <vt:lpstr>Motivation for Maximum Entropy Deep Inverse Reinforcement Learning (MEDIRL)</vt:lpstr>
      <vt:lpstr>Maximum Entropy (MaxEnt)</vt:lpstr>
      <vt:lpstr>Principle of Maximum Entropy for Trajectories</vt:lpstr>
      <vt:lpstr>Principle of Maximum Entropy for Trajectories</vt:lpstr>
      <vt:lpstr>Maximum Entropy Inverse Reinforcement Learning (MaxEnt IRL)</vt:lpstr>
      <vt:lpstr>Linear MaxEnt IRL vs. MEDIRL </vt:lpstr>
      <vt:lpstr>MEDIRL Main Algorithm</vt:lpstr>
      <vt:lpstr>MEDIRL Main Algorithm</vt:lpstr>
      <vt:lpstr>Benchmarking</vt:lpstr>
      <vt:lpstr>Benchmarking</vt:lpstr>
      <vt:lpstr>Proposed Network Architectures</vt:lpstr>
      <vt:lpstr>Large-scale Demonstration</vt:lpstr>
      <vt:lpstr>Network Input Data</vt:lpstr>
      <vt:lpstr>Evaluation</vt:lpstr>
      <vt:lpstr>Robustness to Systematic Noise</vt:lpstr>
      <vt:lpstr>Pretraining</vt:lpstr>
      <vt:lpstr>Limitations</vt:lpstr>
      <vt:lpstr>Active Preference-Based Learning of Reward Functions</vt:lpstr>
      <vt:lpstr>Solving For Rewards</vt:lpstr>
      <vt:lpstr>Preference Based Learning</vt:lpstr>
      <vt:lpstr>Problem Statement: Autonomous Driving</vt:lpstr>
      <vt:lpstr>Reward Function</vt:lpstr>
      <vt:lpstr>Preference</vt:lpstr>
      <vt:lpstr>Weight Update</vt:lpstr>
      <vt:lpstr>Obtaining Weights</vt:lpstr>
      <vt:lpstr>Generate Trajectories</vt:lpstr>
      <vt:lpstr>Algorithm Summary</vt:lpstr>
      <vt:lpstr>Algorithm Summary</vt:lpstr>
      <vt:lpstr>Algorithm Summary</vt:lpstr>
      <vt:lpstr>Algorithm Summary</vt:lpstr>
      <vt:lpstr>Algorithm Summary</vt:lpstr>
      <vt:lpstr>Results</vt:lpstr>
      <vt:lpstr>Results</vt:lpstr>
      <vt:lpstr>Results</vt:lpstr>
      <vt:lpstr>Limitations</vt:lpstr>
      <vt:lpstr>Direct Loss Minimization Inverse Optimal Control </vt:lpstr>
      <vt:lpstr>What is the most compact representation to specify a task?</vt:lpstr>
      <vt:lpstr>What is the most compact representation to specify a task?</vt:lpstr>
      <vt:lpstr>What is the usual cost function in reinforcement learning?</vt:lpstr>
      <vt:lpstr>What is the usual cost function in reinforcement learning?</vt:lpstr>
      <vt:lpstr>Two views in imitation learning</vt:lpstr>
      <vt:lpstr>Two views in imitation learning</vt:lpstr>
      <vt:lpstr>Direct Loss Minimization Inverse Optimal Control?</vt:lpstr>
      <vt:lpstr>Optimal Control</vt:lpstr>
      <vt:lpstr>Optimal Control</vt:lpstr>
      <vt:lpstr>Optimal Control</vt:lpstr>
      <vt:lpstr>Optimal Control</vt:lpstr>
      <vt:lpstr>Inverse Optimal Control</vt:lpstr>
      <vt:lpstr>Inverse Optimal Control</vt:lpstr>
      <vt:lpstr>Direct Loss Update Rule</vt:lpstr>
      <vt:lpstr>Direct Loss Minimization Inverse Optimal Control?</vt:lpstr>
      <vt:lpstr>Direct Loss Minimization Inverse Optimal Control?</vt:lpstr>
      <vt:lpstr>Example</vt:lpstr>
      <vt:lpstr>Example</vt:lpstr>
      <vt:lpstr>Experiments</vt:lpstr>
      <vt:lpstr>Pipeline</vt:lpstr>
      <vt:lpstr>Results</vt:lpstr>
      <vt:lpstr>Paper Flaws</vt:lpstr>
      <vt:lpstr>Future Work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Florian Shkurti</dc:creator>
  <cp:lastModifiedBy>Florian Shkurti</cp:lastModifiedBy>
  <cp:revision>4</cp:revision>
  <dcterms:created xsi:type="dcterms:W3CDTF">2019-02-15T21:22:07Z</dcterms:created>
  <dcterms:modified xsi:type="dcterms:W3CDTF">2019-02-15T16:43:33Z</dcterms:modified>
</cp:coreProperties>
</file>