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3"/>
    <p:restoredTop sz="94631"/>
  </p:normalViewPr>
  <p:slideViewPr>
    <p:cSldViewPr snapToGrid="0" snapToObjects="1">
      <p:cViewPr varScale="1">
        <p:scale>
          <a:sx n="102" d="100"/>
          <a:sy n="102" d="100"/>
        </p:scale>
        <p:origin x="1512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CA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74302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7722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95670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82898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77913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25666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00694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95630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99211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3170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20037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A5BAD5-655E-ED4E-A2B0-D3056B37BAFB}" type="datetimeFigureOut">
              <a:rPr lang="en-US" smtClean="0"/>
              <a:t>1/29/16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131926-F2B4-F942-A953-19DF310D6C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1479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lvl="0"/>
            <a:r>
              <a:rPr lang="en-US" sz="3600" dirty="0">
                <a:latin typeface="Calibri"/>
                <a:ea typeface="Calibri"/>
                <a:cs typeface="Calibri"/>
                <a:sym typeface="Calibri"/>
              </a:rPr>
              <a:t>CSC411: </a:t>
            </a:r>
            <a:r>
              <a:rPr lang="en-US" sz="4050" i="1" dirty="0">
                <a:latin typeface="Calibri"/>
                <a:ea typeface="Calibri"/>
                <a:cs typeface="Calibri"/>
                <a:sym typeface="Calibri"/>
              </a:rPr>
              <a:t>k-</a:t>
            </a:r>
            <a:r>
              <a:rPr lang="en-US" sz="4050" dirty="0">
                <a:latin typeface="Calibri"/>
                <a:ea typeface="Calibri"/>
                <a:cs typeface="Calibri"/>
                <a:sym typeface="Calibri"/>
              </a:rPr>
              <a:t>Nearest Neighbors</a:t>
            </a:r>
            <a:endParaRPr lang="en-US" sz="4050" dirty="0"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707704"/>
            <a:ext cx="6858000" cy="1550096"/>
          </a:xfrm>
        </p:spPr>
        <p:txBody>
          <a:bodyPr/>
          <a:lstStyle/>
          <a:p>
            <a:r>
              <a:rPr lang="en-US" dirty="0" smtClean="0"/>
              <a:t>January 29, 2016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27541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/>
        </p:nvSpPr>
        <p:spPr>
          <a:xfrm>
            <a:off x="457199" y="393060"/>
            <a:ext cx="822924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spAutoFit/>
          </a:bodyPr>
          <a:lstStyle/>
          <a:p>
            <a:pPr lvl="0" algn="ctr"/>
            <a:r>
              <a:rPr sz="4400" i="1" dirty="0">
                <a:latin typeface="Calibri"/>
                <a:ea typeface="Calibri"/>
                <a:cs typeface="Calibri"/>
                <a:sym typeface="Calibri"/>
              </a:rPr>
              <a:t>k-</a:t>
            </a:r>
            <a:r>
              <a:rPr sz="4400" dirty="0">
                <a:latin typeface="Calibri"/>
                <a:ea typeface="Calibri"/>
                <a:cs typeface="Calibri"/>
                <a:sym typeface="Calibri"/>
              </a:rPr>
              <a:t>Nearest Neighbors</a:t>
            </a:r>
          </a:p>
        </p:txBody>
      </p:sp>
      <p:sp>
        <p:nvSpPr>
          <p:cNvPr id="79" name="Shape 79"/>
          <p:cNvSpPr/>
          <p:nvPr/>
        </p:nvSpPr>
        <p:spPr>
          <a:xfrm>
            <a:off x="457198" y="1225439"/>
            <a:ext cx="8229243" cy="526297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45718" tIns="45718" rIns="45718" bIns="45718">
            <a:spAutoFit/>
          </a:bodyPr>
          <a:lstStyle/>
          <a:p>
            <a:pPr marL="457200" lvl="0" indent="-457200"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sz="2800" i="1" dirty="0" smtClean="0">
                <a:latin typeface="Calibri"/>
                <a:ea typeface="Calibri"/>
                <a:cs typeface="Calibri"/>
                <a:sym typeface="Calibri"/>
              </a:rPr>
              <a:t>k</a:t>
            </a:r>
            <a:r>
              <a:rPr sz="2800" dirty="0" smtClean="0">
                <a:latin typeface="Calibri"/>
                <a:ea typeface="Calibri"/>
                <a:cs typeface="Calibri"/>
                <a:sym typeface="Calibri"/>
              </a:rPr>
              <a:t>-NN </a:t>
            </a:r>
            <a:r>
              <a:rPr sz="2800" dirty="0">
                <a:latin typeface="Calibri"/>
                <a:ea typeface="Calibri"/>
                <a:cs typeface="Calibri"/>
                <a:sym typeface="Calibri"/>
              </a:rPr>
              <a:t>is a simple algorithm which stores all available training examples and predict value/class of an unseen instance based on a similarity </a:t>
            </a:r>
            <a:r>
              <a:rPr sz="2800" dirty="0" smtClean="0">
                <a:latin typeface="Calibri"/>
                <a:ea typeface="Calibri"/>
                <a:cs typeface="Calibri"/>
                <a:sym typeface="Calibri"/>
              </a:rPr>
              <a:t>measure</a:t>
            </a:r>
            <a:endParaRPr lang="en-CA" sz="2000" dirty="0">
              <a:latin typeface="Calibri"/>
              <a:ea typeface="Calibri"/>
              <a:cs typeface="Calibri"/>
              <a:sym typeface="Calibri"/>
            </a:endParaRPr>
          </a:p>
          <a:p>
            <a:pPr marL="914400" lvl="1" indent="-457200">
              <a:buClr>
                <a:srgbClr val="000000"/>
              </a:buClr>
              <a:buSzPct val="100000"/>
              <a:buFont typeface="Wingdings" charset="2"/>
              <a:buChar char="Ø"/>
            </a:pPr>
            <a:r>
              <a:rPr sz="2800" i="1" dirty="0" smtClean="0">
                <a:latin typeface="Calibri"/>
                <a:ea typeface="Calibri"/>
                <a:cs typeface="Calibri"/>
                <a:sym typeface="Calibri"/>
              </a:rPr>
              <a:t>k</a:t>
            </a:r>
            <a:r>
              <a:rPr sz="2800" dirty="0" smtClean="0"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sz="2800" dirty="0">
                <a:latin typeface="Calibri"/>
                <a:ea typeface="Calibri"/>
                <a:cs typeface="Calibri"/>
                <a:sym typeface="Calibri"/>
              </a:rPr>
              <a:t>= 1</a:t>
            </a:r>
            <a:endParaRPr sz="2000" dirty="0">
              <a:latin typeface="Calibri"/>
              <a:ea typeface="Calibri"/>
              <a:cs typeface="Calibri"/>
              <a:sym typeface="Calibri"/>
            </a:endParaRPr>
          </a:p>
          <a:p>
            <a:pPr marL="1371600" lvl="2" indent="-457200">
              <a:buClr>
                <a:srgbClr val="000000"/>
              </a:buClr>
              <a:buSzPct val="100000"/>
              <a:buFont typeface="Wingdings" charset="2"/>
              <a:buChar char="§"/>
            </a:pPr>
            <a:r>
              <a:rPr sz="2800" dirty="0" smtClean="0">
                <a:latin typeface="Calibri"/>
                <a:ea typeface="Calibri"/>
                <a:cs typeface="Calibri"/>
                <a:sym typeface="Calibri"/>
              </a:rPr>
              <a:t>predict </a:t>
            </a:r>
            <a:r>
              <a:rPr sz="2800" dirty="0">
                <a:latin typeface="Calibri"/>
                <a:ea typeface="Calibri"/>
                <a:cs typeface="Calibri"/>
                <a:sym typeface="Calibri"/>
              </a:rPr>
              <a:t>the same value/class as the nearest instance in the training set</a:t>
            </a:r>
            <a:endParaRPr sz="2000" dirty="0">
              <a:latin typeface="Calibri"/>
              <a:ea typeface="Calibri"/>
              <a:cs typeface="Calibri"/>
              <a:sym typeface="Calibri"/>
            </a:endParaRPr>
          </a:p>
          <a:p>
            <a:pPr marL="914400" lvl="1" indent="-457200">
              <a:buClr>
                <a:srgbClr val="000000"/>
              </a:buClr>
              <a:buSzPct val="100000"/>
              <a:buFont typeface="Wingdings" charset="2"/>
              <a:buChar char="Ø"/>
            </a:pPr>
            <a:r>
              <a:rPr sz="2800" i="1" dirty="0" smtClean="0">
                <a:latin typeface="Calibri"/>
                <a:ea typeface="Calibri"/>
                <a:cs typeface="Calibri"/>
                <a:sym typeface="Calibri"/>
              </a:rPr>
              <a:t>k</a:t>
            </a:r>
            <a:r>
              <a:rPr sz="2800" dirty="0" smtClean="0"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sz="2800" dirty="0">
                <a:latin typeface="Calibri"/>
                <a:ea typeface="Calibri"/>
                <a:cs typeface="Calibri"/>
                <a:sym typeface="Calibri"/>
              </a:rPr>
              <a:t>&gt; 1</a:t>
            </a:r>
            <a:endParaRPr sz="2000" dirty="0">
              <a:latin typeface="Calibri"/>
              <a:ea typeface="Calibri"/>
              <a:cs typeface="Calibri"/>
              <a:sym typeface="Calibri"/>
            </a:endParaRPr>
          </a:p>
          <a:p>
            <a:pPr marL="1371600" lvl="2" indent="-457200">
              <a:buClr>
                <a:srgbClr val="000000"/>
              </a:buClr>
              <a:buSzPct val="100000"/>
              <a:buFont typeface="Wingdings" charset="2"/>
              <a:buChar char="§"/>
            </a:pPr>
            <a:r>
              <a:rPr sz="2800" dirty="0" smtClean="0">
                <a:latin typeface="Calibri"/>
                <a:ea typeface="Calibri"/>
                <a:cs typeface="Calibri"/>
                <a:sym typeface="Calibri"/>
              </a:rPr>
              <a:t>find </a:t>
            </a:r>
            <a:r>
              <a:rPr sz="2800" dirty="0">
                <a:latin typeface="Calibri"/>
                <a:ea typeface="Calibri"/>
                <a:cs typeface="Calibri"/>
                <a:sym typeface="Calibri"/>
              </a:rPr>
              <a:t>the k closet training </a:t>
            </a:r>
            <a:r>
              <a:rPr sz="2800" dirty="0" smtClean="0">
                <a:latin typeface="Calibri"/>
                <a:ea typeface="Calibri"/>
                <a:cs typeface="Calibri"/>
                <a:sym typeface="Calibri"/>
              </a:rPr>
              <a:t>examples</a:t>
            </a:r>
            <a:endParaRPr sz="2000" dirty="0" smtClean="0">
              <a:latin typeface="Calibri"/>
              <a:ea typeface="Calibri"/>
              <a:cs typeface="Calibri"/>
              <a:sym typeface="Calibri"/>
            </a:endParaRPr>
          </a:p>
          <a:p>
            <a:pPr marL="1371600" lvl="2" indent="-457200">
              <a:buClr>
                <a:srgbClr val="000000"/>
              </a:buClr>
              <a:buSzPct val="100000"/>
              <a:buFont typeface="Wingdings" charset="2"/>
              <a:buChar char="§"/>
            </a:pPr>
            <a:r>
              <a:rPr sz="2800" i="1" dirty="0" smtClean="0">
                <a:latin typeface="Calibri"/>
                <a:ea typeface="Calibri"/>
                <a:cs typeface="Calibri"/>
                <a:sym typeface="Calibri"/>
              </a:rPr>
              <a:t>predict class: </a:t>
            </a:r>
            <a:r>
              <a:rPr sz="2800" dirty="0" smtClean="0">
                <a:latin typeface="Calibri"/>
                <a:ea typeface="Calibri"/>
                <a:cs typeface="Calibri"/>
                <a:sym typeface="Calibri"/>
              </a:rPr>
              <a:t>majority vote</a:t>
            </a:r>
            <a:endParaRPr lang="en-CA" sz="2000" dirty="0">
              <a:latin typeface="Calibri"/>
              <a:ea typeface="Calibri"/>
              <a:cs typeface="Calibri"/>
              <a:sym typeface="Calibri"/>
            </a:endParaRPr>
          </a:p>
          <a:p>
            <a:pPr marL="1371600" lvl="2" indent="-457200">
              <a:buClr>
                <a:srgbClr val="000000"/>
              </a:buClr>
              <a:buSzPct val="100000"/>
              <a:buFont typeface="Wingdings" charset="2"/>
              <a:buChar char="§"/>
            </a:pPr>
            <a:r>
              <a:rPr sz="2800" i="1" dirty="0" smtClean="0">
                <a:latin typeface="Calibri"/>
                <a:ea typeface="Calibri"/>
                <a:cs typeface="Calibri"/>
                <a:sym typeface="Calibri"/>
              </a:rPr>
              <a:t>predict </a:t>
            </a:r>
            <a:r>
              <a:rPr sz="2800" i="1" dirty="0">
                <a:latin typeface="Calibri"/>
                <a:ea typeface="Calibri"/>
                <a:cs typeface="Calibri"/>
                <a:sym typeface="Calibri"/>
              </a:rPr>
              <a:t>value: </a:t>
            </a:r>
            <a:r>
              <a:rPr sz="2800" dirty="0">
                <a:latin typeface="Calibri"/>
                <a:ea typeface="Calibri"/>
                <a:cs typeface="Calibri"/>
                <a:sym typeface="Calibri"/>
              </a:rPr>
              <a:t>average weighted by inverse distance</a:t>
            </a:r>
            <a:endParaRPr sz="2000" dirty="0">
              <a:latin typeface="Calibri"/>
              <a:ea typeface="Calibri"/>
              <a:cs typeface="Calibri"/>
              <a:sym typeface="Calibri"/>
            </a:endParaRPr>
          </a:p>
          <a:p>
            <a:pPr marL="457200" lvl="0" indent="-457200"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sz="2800" dirty="0" smtClean="0">
                <a:latin typeface="Calibri"/>
                <a:ea typeface="Calibri"/>
                <a:cs typeface="Calibri"/>
                <a:sym typeface="Calibri"/>
              </a:rPr>
              <a:t>memory </a:t>
            </a:r>
            <a:r>
              <a:rPr sz="2800" dirty="0">
                <a:latin typeface="Calibri"/>
                <a:ea typeface="Calibri"/>
                <a:cs typeface="Calibri"/>
                <a:sym typeface="Calibri"/>
              </a:rPr>
              <a:t>based, no explicit training or model</a:t>
            </a:r>
          </a:p>
        </p:txBody>
      </p:sp>
    </p:spTree>
    <p:extLst>
      <p:ext uri="{BB962C8B-B14F-4D97-AF65-F5344CB8AC3E}">
        <p14:creationId xmlns:p14="http://schemas.microsoft.com/office/powerpoint/2010/main" val="806684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/>
          <p:nvPr/>
        </p:nvSpPr>
        <p:spPr>
          <a:xfrm>
            <a:off x="457199" y="393060"/>
            <a:ext cx="822924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spAutoFit/>
          </a:bodyPr>
          <a:lstStyle/>
          <a:p>
            <a:pPr lvl="0" algn="ctr"/>
            <a:r>
              <a:rPr sz="4400" i="1">
                <a:latin typeface="Calibri"/>
                <a:ea typeface="Calibri"/>
                <a:cs typeface="Calibri"/>
                <a:sym typeface="Calibri"/>
              </a:rPr>
              <a:t>k-</a:t>
            </a:r>
            <a:r>
              <a:rPr sz="4400">
                <a:latin typeface="Calibri"/>
                <a:ea typeface="Calibri"/>
                <a:cs typeface="Calibri"/>
                <a:sym typeface="Calibri"/>
              </a:rPr>
              <a:t>NN Classification</a:t>
            </a:r>
          </a:p>
        </p:txBody>
      </p:sp>
      <p:sp>
        <p:nvSpPr>
          <p:cNvPr id="82" name="Shape 82"/>
          <p:cNvSpPr/>
          <p:nvPr/>
        </p:nvSpPr>
        <p:spPr>
          <a:xfrm>
            <a:off x="457199" y="1175334"/>
            <a:ext cx="8229242" cy="550919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spAutoFit/>
          </a:bodyPr>
          <a:lstStyle/>
          <a:p>
            <a:pPr marL="457200" lvl="0" indent="-457200"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sz="3200" dirty="0" smtClean="0">
                <a:latin typeface="Calibri"/>
                <a:ea typeface="Calibri"/>
                <a:cs typeface="Calibri"/>
                <a:sym typeface="Calibri"/>
              </a:rPr>
              <a:t>similarity </a:t>
            </a:r>
            <a:r>
              <a:rPr sz="3200" dirty="0">
                <a:latin typeface="Calibri"/>
                <a:ea typeface="Calibri"/>
                <a:cs typeface="Calibri"/>
                <a:sym typeface="Calibri"/>
              </a:rPr>
              <a:t>measure: Euclidean distance, etc.</a:t>
            </a:r>
            <a:endParaRPr sz="2400" dirty="0">
              <a:latin typeface="Calibri"/>
              <a:ea typeface="Calibri"/>
              <a:cs typeface="Calibri"/>
              <a:sym typeface="Calibri"/>
            </a:endParaRPr>
          </a:p>
          <a:p>
            <a:pPr marL="914400" lvl="1" indent="-457200">
              <a:buClr>
                <a:srgbClr val="000000"/>
              </a:buClr>
              <a:buSzPct val="100000"/>
              <a:buFont typeface="Wingdings" charset="2"/>
              <a:buChar char="§"/>
            </a:pPr>
            <a:r>
              <a:rPr sz="3200" dirty="0" smtClean="0">
                <a:latin typeface="Calibri"/>
                <a:ea typeface="Calibri"/>
                <a:cs typeface="Calibri"/>
                <a:sym typeface="Calibri"/>
              </a:rPr>
              <a:t>assumption </a:t>
            </a:r>
            <a:r>
              <a:rPr sz="3200" dirty="0">
                <a:latin typeface="Calibri"/>
                <a:ea typeface="Calibri"/>
                <a:cs typeface="Calibri"/>
                <a:sym typeface="Calibri"/>
              </a:rPr>
              <a:t>behind Euclidean distance: uncorrelated inputs with equal variances</a:t>
            </a:r>
            <a:endParaRPr sz="2400" dirty="0">
              <a:latin typeface="Calibri"/>
              <a:ea typeface="Calibri"/>
              <a:cs typeface="Calibri"/>
              <a:sym typeface="Calibri"/>
            </a:endParaRPr>
          </a:p>
          <a:p>
            <a:pPr marL="457200" lvl="0" indent="-457200"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sz="3200" dirty="0" smtClean="0">
                <a:latin typeface="Calibri"/>
                <a:ea typeface="Calibri"/>
                <a:cs typeface="Calibri"/>
                <a:sym typeface="Calibri"/>
              </a:rPr>
              <a:t>predict </a:t>
            </a:r>
            <a:r>
              <a:rPr sz="3200" dirty="0">
                <a:latin typeface="Calibri"/>
                <a:ea typeface="Calibri"/>
                <a:cs typeface="Calibri"/>
                <a:sym typeface="Calibri"/>
              </a:rPr>
              <a:t>class: majority vote</a:t>
            </a:r>
            <a:endParaRPr sz="2400" dirty="0">
              <a:latin typeface="Calibri"/>
              <a:ea typeface="Calibri"/>
              <a:cs typeface="Calibri"/>
              <a:sym typeface="Calibri"/>
            </a:endParaRPr>
          </a:p>
          <a:p>
            <a:pPr marL="457200" lvl="0" indent="-457200"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sz="3200" i="1" dirty="0" smtClean="0">
                <a:latin typeface="Calibri"/>
                <a:ea typeface="Calibri"/>
                <a:cs typeface="Calibri"/>
                <a:sym typeface="Calibri"/>
              </a:rPr>
              <a:t>k</a:t>
            </a:r>
            <a:r>
              <a:rPr sz="3200" dirty="0" smtClean="0"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sz="3200" dirty="0">
                <a:latin typeface="Calibri"/>
                <a:ea typeface="Calibri"/>
                <a:cs typeface="Calibri"/>
                <a:sym typeface="Calibri"/>
              </a:rPr>
              <a:t>preferably odd to avoid ties for binary classification</a:t>
            </a:r>
            <a:endParaRPr sz="2400" dirty="0">
              <a:latin typeface="Calibri"/>
              <a:ea typeface="Calibri"/>
              <a:cs typeface="Calibri"/>
              <a:sym typeface="Calibri"/>
            </a:endParaRPr>
          </a:p>
          <a:p>
            <a:pPr marL="457200" lvl="0" indent="-457200"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sz="3200" dirty="0" smtClean="0">
                <a:latin typeface="Calibri"/>
                <a:ea typeface="Calibri"/>
                <a:cs typeface="Calibri"/>
                <a:sym typeface="Calibri"/>
              </a:rPr>
              <a:t>choice </a:t>
            </a:r>
            <a:r>
              <a:rPr sz="3200" dirty="0">
                <a:latin typeface="Calibri"/>
                <a:ea typeface="Calibri"/>
                <a:cs typeface="Calibri"/>
                <a:sym typeface="Calibri"/>
              </a:rPr>
              <a:t>of </a:t>
            </a:r>
            <a:r>
              <a:rPr sz="3200" i="1" dirty="0" smtClean="0">
                <a:latin typeface="Calibri"/>
                <a:ea typeface="Calibri"/>
                <a:cs typeface="Calibri"/>
                <a:sym typeface="Calibri"/>
              </a:rPr>
              <a:t>k</a:t>
            </a:r>
            <a:r>
              <a:rPr lang="en-CA" sz="3200" i="1" dirty="0" smtClean="0">
                <a:latin typeface="Calibri"/>
                <a:ea typeface="Calibri"/>
                <a:cs typeface="Calibri"/>
                <a:sym typeface="Calibri"/>
              </a:rPr>
              <a:t>:</a:t>
            </a:r>
            <a:endParaRPr sz="2400" dirty="0">
              <a:latin typeface="Calibri"/>
              <a:ea typeface="Calibri"/>
              <a:cs typeface="Calibri"/>
              <a:sym typeface="Calibri"/>
            </a:endParaRPr>
          </a:p>
          <a:p>
            <a:pPr marL="914400" lvl="1" indent="-457200">
              <a:buClr>
                <a:srgbClr val="000000"/>
              </a:buClr>
              <a:buSzPct val="100000"/>
              <a:buFont typeface="Wingdings" charset="2"/>
              <a:buChar char="§"/>
            </a:pPr>
            <a:r>
              <a:rPr sz="3200" dirty="0" smtClean="0">
                <a:latin typeface="Calibri"/>
                <a:ea typeface="Calibri"/>
                <a:cs typeface="Calibri"/>
                <a:sym typeface="Calibri"/>
              </a:rPr>
              <a:t>smaller </a:t>
            </a:r>
            <a:r>
              <a:rPr sz="3200" i="1" dirty="0">
                <a:latin typeface="Calibri"/>
                <a:ea typeface="Calibri"/>
                <a:cs typeface="Calibri"/>
                <a:sym typeface="Calibri"/>
              </a:rPr>
              <a:t>k</a:t>
            </a:r>
            <a:r>
              <a:rPr sz="3200" dirty="0">
                <a:latin typeface="Calibri"/>
                <a:ea typeface="Calibri"/>
                <a:cs typeface="Calibri"/>
                <a:sym typeface="Calibri"/>
              </a:rPr>
              <a:t>: higher variance (less stable)</a:t>
            </a:r>
            <a:endParaRPr sz="2400" dirty="0">
              <a:latin typeface="Calibri"/>
              <a:ea typeface="Calibri"/>
              <a:cs typeface="Calibri"/>
              <a:sym typeface="Calibri"/>
            </a:endParaRPr>
          </a:p>
          <a:p>
            <a:pPr marL="914400" lvl="1" indent="-457200">
              <a:buClr>
                <a:srgbClr val="000000"/>
              </a:buClr>
              <a:buSzPct val="100000"/>
              <a:buFont typeface="Wingdings" charset="2"/>
              <a:buChar char="§"/>
            </a:pPr>
            <a:r>
              <a:rPr sz="3200" dirty="0" smtClean="0">
                <a:latin typeface="Calibri"/>
                <a:ea typeface="Calibri"/>
                <a:cs typeface="Calibri"/>
                <a:sym typeface="Calibri"/>
              </a:rPr>
              <a:t>larger </a:t>
            </a:r>
            <a:r>
              <a:rPr sz="3200" i="1" dirty="0">
                <a:latin typeface="Calibri"/>
                <a:ea typeface="Calibri"/>
                <a:cs typeface="Calibri"/>
                <a:sym typeface="Calibri"/>
              </a:rPr>
              <a:t>k</a:t>
            </a:r>
            <a:r>
              <a:rPr sz="3200" dirty="0">
                <a:latin typeface="Calibri"/>
                <a:ea typeface="Calibri"/>
                <a:cs typeface="Calibri"/>
                <a:sym typeface="Calibri"/>
              </a:rPr>
              <a:t>: higher bias (less precise)</a:t>
            </a:r>
            <a:endParaRPr sz="2400" dirty="0">
              <a:latin typeface="Calibri"/>
              <a:ea typeface="Calibri"/>
              <a:cs typeface="Calibri"/>
              <a:sym typeface="Calibri"/>
            </a:endParaRPr>
          </a:p>
          <a:p>
            <a:pPr marL="914400" lvl="1" indent="-457200">
              <a:buClr>
                <a:srgbClr val="000000"/>
              </a:buClr>
              <a:buSzPct val="100000"/>
              <a:buFont typeface="Wingdings" charset="2"/>
              <a:buChar char="§"/>
            </a:pPr>
            <a:r>
              <a:rPr sz="3200" dirty="0" smtClean="0">
                <a:latin typeface="Calibri"/>
                <a:ea typeface="Calibri"/>
                <a:cs typeface="Calibri"/>
                <a:sym typeface="Calibri"/>
              </a:rPr>
              <a:t>cross-validation </a:t>
            </a:r>
            <a:r>
              <a:rPr sz="3200" dirty="0">
                <a:latin typeface="Calibri"/>
                <a:ea typeface="Calibri"/>
                <a:cs typeface="Calibri"/>
                <a:sym typeface="Calibri"/>
              </a:rPr>
              <a:t>can help</a:t>
            </a:r>
            <a:endParaRPr sz="2400" dirty="0">
              <a:latin typeface="Calibri"/>
              <a:ea typeface="Calibri"/>
              <a:cs typeface="Calibri"/>
              <a:sym typeface="Calibri"/>
            </a:endParaRPr>
          </a:p>
          <a:p>
            <a:pPr marL="457200" lvl="0" indent="-457200"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sz="3200" dirty="0" smtClean="0">
                <a:latin typeface="Calibri"/>
                <a:ea typeface="Calibri"/>
                <a:cs typeface="Calibri"/>
                <a:sym typeface="Calibri"/>
              </a:rPr>
              <a:t>MATLAB </a:t>
            </a:r>
            <a:r>
              <a:rPr sz="3200" dirty="0">
                <a:latin typeface="Calibri"/>
                <a:ea typeface="Calibri"/>
                <a:cs typeface="Calibri"/>
                <a:sym typeface="Calibri"/>
              </a:rPr>
              <a:t>demo</a:t>
            </a:r>
          </a:p>
        </p:txBody>
      </p:sp>
    </p:spTree>
    <p:extLst>
      <p:ext uri="{BB962C8B-B14F-4D97-AF65-F5344CB8AC3E}">
        <p14:creationId xmlns:p14="http://schemas.microsoft.com/office/powerpoint/2010/main" val="42307980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</TotalTime>
  <Words>139</Words>
  <Application>Microsoft Macintosh PowerPoint</Application>
  <PresentationFormat>On-screen Show (4:3)</PresentationFormat>
  <Paragraphs>21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Calibri</vt:lpstr>
      <vt:lpstr>Calibri Light</vt:lpstr>
      <vt:lpstr>Wingdings</vt:lpstr>
      <vt:lpstr>Arial</vt:lpstr>
      <vt:lpstr>Office Theme</vt:lpstr>
      <vt:lpstr>CSC411: k-Nearest Neighbors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CSC411: k-Nearest Neighbors</dc:title>
  <dc:creator>Ladislav Rampasek</dc:creator>
  <cp:lastModifiedBy>Ladislav Rampasek</cp:lastModifiedBy>
  <cp:revision>3</cp:revision>
  <dcterms:created xsi:type="dcterms:W3CDTF">2016-01-29T16:24:20Z</dcterms:created>
  <dcterms:modified xsi:type="dcterms:W3CDTF">2016-01-29T16:30:53Z</dcterms:modified>
</cp:coreProperties>
</file>

<file path=docProps/thumbnail.jpeg>
</file>