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3"/>
    <p:restoredTop sz="94631"/>
  </p:normalViewPr>
  <p:slideViewPr>
    <p:cSldViewPr snapToGrid="0" snapToObjects="1">
      <p:cViewPr varScale="1">
        <p:scale>
          <a:sx n="102" d="100"/>
          <a:sy n="102" d="100"/>
        </p:scale>
        <p:origin x="15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430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72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67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289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91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6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6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6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21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70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003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5BAD5-655E-ED4E-A2B0-D3056B37BAFB}" type="datetimeFigureOut">
              <a:rPr lang="en-US" smtClean="0"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31926-F2B4-F942-A953-19DF310D6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4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>
                <a:latin typeface="Calibri"/>
                <a:ea typeface="Calibri"/>
                <a:cs typeface="Calibri"/>
                <a:sym typeface="Calibri"/>
              </a:rPr>
              <a:t>CSC411: </a:t>
            </a:r>
            <a:r>
              <a:rPr lang="en-US" sz="4050" i="1" dirty="0">
                <a:latin typeface="Calibri"/>
                <a:ea typeface="Calibri"/>
                <a:cs typeface="Calibri"/>
                <a:sym typeface="Calibri"/>
              </a:rPr>
              <a:t>k-</a:t>
            </a:r>
            <a:r>
              <a:rPr lang="en-US" sz="4050" dirty="0">
                <a:latin typeface="Calibri"/>
                <a:ea typeface="Calibri"/>
                <a:cs typeface="Calibri"/>
                <a:sym typeface="Calibri"/>
              </a:rPr>
              <a:t>Nearest Neighbors</a:t>
            </a:r>
            <a:endParaRPr lang="en-US" sz="405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07704"/>
            <a:ext cx="6858000" cy="1550096"/>
          </a:xfrm>
        </p:spPr>
        <p:txBody>
          <a:bodyPr/>
          <a:lstStyle/>
          <a:p>
            <a:r>
              <a:rPr lang="en-US" dirty="0" smtClean="0"/>
              <a:t>January 29,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54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457199" y="393060"/>
            <a:ext cx="822924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sz="4400" i="1" dirty="0">
                <a:latin typeface="Calibri"/>
                <a:ea typeface="Calibri"/>
                <a:cs typeface="Calibri"/>
                <a:sym typeface="Calibri"/>
              </a:rPr>
              <a:t>k-</a:t>
            </a:r>
            <a:r>
              <a:rPr sz="4400" dirty="0">
                <a:latin typeface="Calibri"/>
                <a:ea typeface="Calibri"/>
                <a:cs typeface="Calibri"/>
                <a:sym typeface="Calibri"/>
              </a:rPr>
              <a:t>Nearest Neighbors</a:t>
            </a:r>
          </a:p>
        </p:txBody>
      </p:sp>
      <p:sp>
        <p:nvSpPr>
          <p:cNvPr id="79" name="Shape 79"/>
          <p:cNvSpPr/>
          <p:nvPr/>
        </p:nvSpPr>
        <p:spPr>
          <a:xfrm>
            <a:off x="457198" y="1225439"/>
            <a:ext cx="8229243" cy="5262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457200" lvl="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sz="2800" i="1" dirty="0" smtClean="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sz="2800" dirty="0" smtClean="0">
                <a:latin typeface="Calibri"/>
                <a:ea typeface="Calibri"/>
                <a:cs typeface="Calibri"/>
                <a:sym typeface="Calibri"/>
              </a:rPr>
              <a:t>-NN </a:t>
            </a:r>
            <a:r>
              <a:rPr sz="2800" dirty="0">
                <a:latin typeface="Calibri"/>
                <a:ea typeface="Calibri"/>
                <a:cs typeface="Calibri"/>
                <a:sym typeface="Calibri"/>
              </a:rPr>
              <a:t>is a simple algorithm which stores all available training examples and predict value/class of an unseen instance based on a similarity </a:t>
            </a:r>
            <a:r>
              <a:rPr sz="2800" dirty="0" smtClean="0">
                <a:latin typeface="Calibri"/>
                <a:ea typeface="Calibri"/>
                <a:cs typeface="Calibri"/>
                <a:sym typeface="Calibri"/>
              </a:rPr>
              <a:t>measure</a:t>
            </a:r>
            <a:endParaRPr lang="en-CA" sz="20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>
              <a:buClr>
                <a:srgbClr val="000000"/>
              </a:buClr>
              <a:buSzPct val="100000"/>
              <a:buFont typeface="Wingdings" charset="2"/>
              <a:buChar char="Ø"/>
            </a:pPr>
            <a:r>
              <a:rPr sz="2800" i="1" dirty="0" smtClean="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sz="28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sz="2800" dirty="0">
                <a:latin typeface="Calibri"/>
                <a:ea typeface="Calibri"/>
                <a:cs typeface="Calibri"/>
                <a:sym typeface="Calibri"/>
              </a:rPr>
              <a:t>= 1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457200">
              <a:buClr>
                <a:srgbClr val="000000"/>
              </a:buClr>
              <a:buSzPct val="100000"/>
              <a:buFont typeface="Wingdings" charset="2"/>
              <a:buChar char="§"/>
            </a:pPr>
            <a:r>
              <a:rPr sz="2800" dirty="0" smtClean="0">
                <a:latin typeface="Calibri"/>
                <a:ea typeface="Calibri"/>
                <a:cs typeface="Calibri"/>
                <a:sym typeface="Calibri"/>
              </a:rPr>
              <a:t>predict </a:t>
            </a:r>
            <a:r>
              <a:rPr sz="2800" dirty="0">
                <a:latin typeface="Calibri"/>
                <a:ea typeface="Calibri"/>
                <a:cs typeface="Calibri"/>
                <a:sym typeface="Calibri"/>
              </a:rPr>
              <a:t>the same value/class as the nearest instance in the training set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>
              <a:buClr>
                <a:srgbClr val="000000"/>
              </a:buClr>
              <a:buSzPct val="100000"/>
              <a:buFont typeface="Wingdings" charset="2"/>
              <a:buChar char="Ø"/>
            </a:pPr>
            <a:r>
              <a:rPr sz="2800" i="1" dirty="0" smtClean="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sz="28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sz="2800" dirty="0">
                <a:latin typeface="Calibri"/>
                <a:ea typeface="Calibri"/>
                <a:cs typeface="Calibri"/>
                <a:sym typeface="Calibri"/>
              </a:rPr>
              <a:t>&gt; 1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457200">
              <a:buClr>
                <a:srgbClr val="000000"/>
              </a:buClr>
              <a:buSzPct val="100000"/>
              <a:buFont typeface="Wingdings" charset="2"/>
              <a:buChar char="§"/>
            </a:pPr>
            <a:r>
              <a:rPr sz="2800" dirty="0" smtClean="0">
                <a:latin typeface="Calibri"/>
                <a:ea typeface="Calibri"/>
                <a:cs typeface="Calibri"/>
                <a:sym typeface="Calibri"/>
              </a:rPr>
              <a:t>find </a:t>
            </a:r>
            <a:r>
              <a:rPr sz="2800" dirty="0">
                <a:latin typeface="Calibri"/>
                <a:ea typeface="Calibri"/>
                <a:cs typeface="Calibri"/>
                <a:sym typeface="Calibri"/>
              </a:rPr>
              <a:t>the k closet training </a:t>
            </a:r>
            <a:r>
              <a:rPr sz="2800" dirty="0" smtClean="0">
                <a:latin typeface="Calibri"/>
                <a:ea typeface="Calibri"/>
                <a:cs typeface="Calibri"/>
                <a:sym typeface="Calibri"/>
              </a:rPr>
              <a:t>examples</a:t>
            </a:r>
            <a:endParaRPr sz="2000" dirty="0" smtClean="0"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457200">
              <a:buClr>
                <a:srgbClr val="000000"/>
              </a:buClr>
              <a:buSzPct val="100000"/>
              <a:buFont typeface="Wingdings" charset="2"/>
              <a:buChar char="§"/>
            </a:pPr>
            <a:r>
              <a:rPr sz="2800" i="1" dirty="0" smtClean="0">
                <a:latin typeface="Calibri"/>
                <a:ea typeface="Calibri"/>
                <a:cs typeface="Calibri"/>
                <a:sym typeface="Calibri"/>
              </a:rPr>
              <a:t>predict class: </a:t>
            </a:r>
            <a:r>
              <a:rPr sz="2800" dirty="0" smtClean="0">
                <a:latin typeface="Calibri"/>
                <a:ea typeface="Calibri"/>
                <a:cs typeface="Calibri"/>
                <a:sym typeface="Calibri"/>
              </a:rPr>
              <a:t>majority vote</a:t>
            </a:r>
            <a:endParaRPr lang="en-CA" sz="2000" dirty="0"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457200">
              <a:buClr>
                <a:srgbClr val="000000"/>
              </a:buClr>
              <a:buSzPct val="100000"/>
              <a:buFont typeface="Wingdings" charset="2"/>
              <a:buChar char="§"/>
            </a:pPr>
            <a:r>
              <a:rPr sz="2800" i="1" dirty="0" smtClean="0">
                <a:latin typeface="Calibri"/>
                <a:ea typeface="Calibri"/>
                <a:cs typeface="Calibri"/>
                <a:sym typeface="Calibri"/>
              </a:rPr>
              <a:t>predict </a:t>
            </a:r>
            <a:r>
              <a:rPr sz="2800" i="1" dirty="0">
                <a:latin typeface="Calibri"/>
                <a:ea typeface="Calibri"/>
                <a:cs typeface="Calibri"/>
                <a:sym typeface="Calibri"/>
              </a:rPr>
              <a:t>value: </a:t>
            </a:r>
            <a:r>
              <a:rPr sz="2800" dirty="0">
                <a:latin typeface="Calibri"/>
                <a:ea typeface="Calibri"/>
                <a:cs typeface="Calibri"/>
                <a:sym typeface="Calibri"/>
              </a:rPr>
              <a:t>average weighted by inverse distance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sz="2800" dirty="0" smtClean="0">
                <a:latin typeface="Calibri"/>
                <a:ea typeface="Calibri"/>
                <a:cs typeface="Calibri"/>
                <a:sym typeface="Calibri"/>
              </a:rPr>
              <a:t>memory </a:t>
            </a:r>
            <a:r>
              <a:rPr sz="2800" dirty="0">
                <a:latin typeface="Calibri"/>
                <a:ea typeface="Calibri"/>
                <a:cs typeface="Calibri"/>
                <a:sym typeface="Calibri"/>
              </a:rPr>
              <a:t>based, no explicit training or model</a:t>
            </a:r>
          </a:p>
        </p:txBody>
      </p:sp>
    </p:spTree>
    <p:extLst>
      <p:ext uri="{BB962C8B-B14F-4D97-AF65-F5344CB8AC3E}">
        <p14:creationId xmlns:p14="http://schemas.microsoft.com/office/powerpoint/2010/main" val="80668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457199" y="393060"/>
            <a:ext cx="822924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sz="4400" i="1">
                <a:latin typeface="Calibri"/>
                <a:ea typeface="Calibri"/>
                <a:cs typeface="Calibri"/>
                <a:sym typeface="Calibri"/>
              </a:rPr>
              <a:t>k-</a:t>
            </a:r>
            <a:r>
              <a:rPr sz="4400">
                <a:latin typeface="Calibri"/>
                <a:ea typeface="Calibri"/>
                <a:cs typeface="Calibri"/>
                <a:sym typeface="Calibri"/>
              </a:rPr>
              <a:t>NN Classification</a:t>
            </a:r>
          </a:p>
        </p:txBody>
      </p:sp>
      <p:sp>
        <p:nvSpPr>
          <p:cNvPr id="82" name="Shape 82"/>
          <p:cNvSpPr/>
          <p:nvPr/>
        </p:nvSpPr>
        <p:spPr>
          <a:xfrm>
            <a:off x="457199" y="1175334"/>
            <a:ext cx="8229242" cy="55091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457200" lvl="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sz="3200" dirty="0" smtClean="0">
                <a:latin typeface="Calibri"/>
                <a:ea typeface="Calibri"/>
                <a:cs typeface="Calibri"/>
                <a:sym typeface="Calibri"/>
              </a:rPr>
              <a:t>similarity </a:t>
            </a:r>
            <a:r>
              <a:rPr sz="3200" dirty="0">
                <a:latin typeface="Calibri"/>
                <a:ea typeface="Calibri"/>
                <a:cs typeface="Calibri"/>
                <a:sym typeface="Calibri"/>
              </a:rPr>
              <a:t>measure: Euclidean distance, etc.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>
              <a:buClr>
                <a:srgbClr val="000000"/>
              </a:buClr>
              <a:buSzPct val="100000"/>
              <a:buFont typeface="Wingdings" charset="2"/>
              <a:buChar char="§"/>
            </a:pPr>
            <a:r>
              <a:rPr sz="3200" dirty="0" smtClean="0">
                <a:latin typeface="Calibri"/>
                <a:ea typeface="Calibri"/>
                <a:cs typeface="Calibri"/>
                <a:sym typeface="Calibri"/>
              </a:rPr>
              <a:t>assumption </a:t>
            </a:r>
            <a:r>
              <a:rPr sz="3200" dirty="0">
                <a:latin typeface="Calibri"/>
                <a:ea typeface="Calibri"/>
                <a:cs typeface="Calibri"/>
                <a:sym typeface="Calibri"/>
              </a:rPr>
              <a:t>behind Euclidean distance: uncorrelated inputs with equal variances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sz="3200" dirty="0" smtClean="0">
                <a:latin typeface="Calibri"/>
                <a:ea typeface="Calibri"/>
                <a:cs typeface="Calibri"/>
                <a:sym typeface="Calibri"/>
              </a:rPr>
              <a:t>predict </a:t>
            </a:r>
            <a:r>
              <a:rPr sz="3200" dirty="0">
                <a:latin typeface="Calibri"/>
                <a:ea typeface="Calibri"/>
                <a:cs typeface="Calibri"/>
                <a:sym typeface="Calibri"/>
              </a:rPr>
              <a:t>class: majority vote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sz="3200" i="1" dirty="0" smtClean="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sz="32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sz="3200" dirty="0">
                <a:latin typeface="Calibri"/>
                <a:ea typeface="Calibri"/>
                <a:cs typeface="Calibri"/>
                <a:sym typeface="Calibri"/>
              </a:rPr>
              <a:t>preferably odd to avoid ties for binary classification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sz="3200" dirty="0" smtClean="0">
                <a:latin typeface="Calibri"/>
                <a:ea typeface="Calibri"/>
                <a:cs typeface="Calibri"/>
                <a:sym typeface="Calibri"/>
              </a:rPr>
              <a:t>choice </a:t>
            </a:r>
            <a:r>
              <a:rPr sz="3200" dirty="0"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sz="3200" i="1" dirty="0" smtClean="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CA" sz="3200" i="1" dirty="0" smtClean="0">
                <a:latin typeface="Calibri"/>
                <a:ea typeface="Calibri"/>
                <a:cs typeface="Calibri"/>
                <a:sym typeface="Calibri"/>
              </a:rPr>
              <a:t>: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>
              <a:buClr>
                <a:srgbClr val="000000"/>
              </a:buClr>
              <a:buSzPct val="100000"/>
              <a:buFont typeface="Wingdings" charset="2"/>
              <a:buChar char="§"/>
            </a:pPr>
            <a:r>
              <a:rPr sz="3200" dirty="0" smtClean="0">
                <a:latin typeface="Calibri"/>
                <a:ea typeface="Calibri"/>
                <a:cs typeface="Calibri"/>
                <a:sym typeface="Calibri"/>
              </a:rPr>
              <a:t>smaller </a:t>
            </a:r>
            <a:r>
              <a:rPr sz="3200" i="1" dirty="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sz="3200" dirty="0">
                <a:latin typeface="Calibri"/>
                <a:ea typeface="Calibri"/>
                <a:cs typeface="Calibri"/>
                <a:sym typeface="Calibri"/>
              </a:rPr>
              <a:t>: higher variance (less stable)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>
              <a:buClr>
                <a:srgbClr val="000000"/>
              </a:buClr>
              <a:buSzPct val="100000"/>
              <a:buFont typeface="Wingdings" charset="2"/>
              <a:buChar char="§"/>
            </a:pPr>
            <a:r>
              <a:rPr sz="3200" dirty="0" smtClean="0">
                <a:latin typeface="Calibri"/>
                <a:ea typeface="Calibri"/>
                <a:cs typeface="Calibri"/>
                <a:sym typeface="Calibri"/>
              </a:rPr>
              <a:t>larger </a:t>
            </a:r>
            <a:r>
              <a:rPr sz="3200" i="1" dirty="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sz="3200" dirty="0">
                <a:latin typeface="Calibri"/>
                <a:ea typeface="Calibri"/>
                <a:cs typeface="Calibri"/>
                <a:sym typeface="Calibri"/>
              </a:rPr>
              <a:t>: higher bias (less precise)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457200">
              <a:buClr>
                <a:srgbClr val="000000"/>
              </a:buClr>
              <a:buSzPct val="100000"/>
              <a:buFont typeface="Wingdings" charset="2"/>
              <a:buChar char="§"/>
            </a:pPr>
            <a:r>
              <a:rPr sz="3200" dirty="0" smtClean="0">
                <a:latin typeface="Calibri"/>
                <a:ea typeface="Calibri"/>
                <a:cs typeface="Calibri"/>
                <a:sym typeface="Calibri"/>
              </a:rPr>
              <a:t>cross-validation </a:t>
            </a:r>
            <a:r>
              <a:rPr sz="3200" dirty="0">
                <a:latin typeface="Calibri"/>
                <a:ea typeface="Calibri"/>
                <a:cs typeface="Calibri"/>
                <a:sym typeface="Calibri"/>
              </a:rPr>
              <a:t>can help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sz="3200" dirty="0" smtClean="0">
                <a:latin typeface="Calibri"/>
                <a:ea typeface="Calibri"/>
                <a:cs typeface="Calibri"/>
                <a:sym typeface="Calibri"/>
              </a:rPr>
              <a:t>MATLAB </a:t>
            </a:r>
            <a:r>
              <a:rPr sz="3200" dirty="0">
                <a:latin typeface="Calibri"/>
                <a:ea typeface="Calibri"/>
                <a:cs typeface="Calibri"/>
                <a:sym typeface="Calibri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423079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139</Words>
  <Application>Microsoft Macintosh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Wingdings</vt:lpstr>
      <vt:lpstr>Arial</vt:lpstr>
      <vt:lpstr>Office Theme</vt:lpstr>
      <vt:lpstr>CSC411: k-Nearest Neighbors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CSC411: k-Nearest Neighbors</dc:title>
  <dc:creator>Ladislav Rampasek</dc:creator>
  <cp:lastModifiedBy>Ladislav Rampasek</cp:lastModifiedBy>
  <cp:revision>3</cp:revision>
  <dcterms:created xsi:type="dcterms:W3CDTF">2016-01-29T16:24:20Z</dcterms:created>
  <dcterms:modified xsi:type="dcterms:W3CDTF">2016-01-29T16:30:53Z</dcterms:modified>
</cp:coreProperties>
</file>