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7.xml" ContentType="application/vnd.openxmlformats-officedocument.presentationml.tags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8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ags/tag9.xml" ContentType="application/vnd.openxmlformats-officedocument.presentationml.tags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10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11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12.xml" ContentType="application/vnd.openxmlformats-officedocument.presentationml.tags+xml"/>
  <Override PartName="/ppt/notesSlides/notesSlide81.xml" ContentType="application/vnd.openxmlformats-officedocument.presentationml.notesSlide+xml"/>
  <Override PartName="/ppt/tags/tag13.xml" ContentType="application/vnd.openxmlformats-officedocument.presentationml.tags+xml"/>
  <Override PartName="/ppt/notesSlides/notesSlide82.xml" ContentType="application/vnd.openxmlformats-officedocument.presentationml.notesSlide+xml"/>
  <Override PartName="/ppt/tags/tag14.xml" ContentType="application/vnd.openxmlformats-officedocument.presentationml.tags+xml"/>
  <Override PartName="/ppt/notesSlides/notesSlide83.xml" ContentType="application/vnd.openxmlformats-officedocument.presentationml.notesSlide+xml"/>
  <Override PartName="/ppt/tags/tag15.xml" ContentType="application/vnd.openxmlformats-officedocument.presentationml.tags+xml"/>
  <Override PartName="/ppt/notesSlides/notesSlide84.xml" ContentType="application/vnd.openxmlformats-officedocument.presentationml.notesSlide+xml"/>
  <Override PartName="/ppt/tags/tag16.xml" ContentType="application/vnd.openxmlformats-officedocument.presentationml.tags+xml"/>
  <Override PartName="/ppt/notesSlides/notesSlide85.xml" ContentType="application/vnd.openxmlformats-officedocument.presentationml.notesSlide+xml"/>
  <Override PartName="/ppt/tags/tag17.xml" ContentType="application/vnd.openxmlformats-officedocument.presentationml.tags+xml"/>
  <Override PartName="/ppt/notesSlides/notesSlide86.xml" ContentType="application/vnd.openxmlformats-officedocument.presentationml.notesSlide+xml"/>
  <Override PartName="/ppt/tags/tag18.xml" ContentType="application/vnd.openxmlformats-officedocument.presentationml.tags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19.xml" ContentType="application/vnd.openxmlformats-officedocument.presentationml.tags+xml"/>
  <Override PartName="/ppt/notesSlides/notesSlide90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6"/>
  </p:notesMasterIdLst>
  <p:sldIdLst>
    <p:sldId id="256" r:id="rId2"/>
    <p:sldId id="257" r:id="rId3"/>
    <p:sldId id="260" r:id="rId4"/>
    <p:sldId id="261" r:id="rId5"/>
    <p:sldId id="329" r:id="rId6"/>
    <p:sldId id="330" r:id="rId7"/>
    <p:sldId id="441" r:id="rId8"/>
    <p:sldId id="331" r:id="rId9"/>
    <p:sldId id="442" r:id="rId10"/>
    <p:sldId id="332" r:id="rId11"/>
    <p:sldId id="259" r:id="rId12"/>
    <p:sldId id="333" r:id="rId13"/>
    <p:sldId id="334" r:id="rId14"/>
    <p:sldId id="335" r:id="rId15"/>
    <p:sldId id="341" r:id="rId16"/>
    <p:sldId id="443" r:id="rId17"/>
    <p:sldId id="336" r:id="rId18"/>
    <p:sldId id="337" r:id="rId19"/>
    <p:sldId id="338" r:id="rId20"/>
    <p:sldId id="339" r:id="rId21"/>
    <p:sldId id="444" r:id="rId22"/>
    <p:sldId id="340" r:id="rId23"/>
    <p:sldId id="342" r:id="rId24"/>
    <p:sldId id="343" r:id="rId25"/>
    <p:sldId id="344" r:id="rId26"/>
    <p:sldId id="345" r:id="rId27"/>
    <p:sldId id="346" r:id="rId28"/>
    <p:sldId id="350" r:id="rId29"/>
    <p:sldId id="347" r:id="rId30"/>
    <p:sldId id="351" r:id="rId31"/>
    <p:sldId id="352" r:id="rId32"/>
    <p:sldId id="348" r:id="rId33"/>
    <p:sldId id="349" r:id="rId34"/>
    <p:sldId id="353" r:id="rId35"/>
    <p:sldId id="279" r:id="rId36"/>
    <p:sldId id="299" r:id="rId37"/>
    <p:sldId id="300" r:id="rId38"/>
    <p:sldId id="354" r:id="rId39"/>
    <p:sldId id="280" r:id="rId40"/>
    <p:sldId id="445" r:id="rId41"/>
    <p:sldId id="355" r:id="rId42"/>
    <p:sldId id="356" r:id="rId43"/>
    <p:sldId id="357" r:id="rId44"/>
    <p:sldId id="359" r:id="rId45"/>
    <p:sldId id="360" r:id="rId46"/>
    <p:sldId id="358" r:id="rId47"/>
    <p:sldId id="361" r:id="rId48"/>
    <p:sldId id="446" r:id="rId49"/>
    <p:sldId id="447" r:id="rId50"/>
    <p:sldId id="448" r:id="rId51"/>
    <p:sldId id="449" r:id="rId52"/>
    <p:sldId id="450" r:id="rId53"/>
    <p:sldId id="281" r:id="rId54"/>
    <p:sldId id="267" r:id="rId55"/>
    <p:sldId id="370" r:id="rId56"/>
    <p:sldId id="301" r:id="rId57"/>
    <p:sldId id="371" r:id="rId58"/>
    <p:sldId id="372" r:id="rId59"/>
    <p:sldId id="438" r:id="rId60"/>
    <p:sldId id="373" r:id="rId61"/>
    <p:sldId id="452" r:id="rId62"/>
    <p:sldId id="453" r:id="rId63"/>
    <p:sldId id="427" r:id="rId64"/>
    <p:sldId id="377" r:id="rId65"/>
    <p:sldId id="378" r:id="rId66"/>
    <p:sldId id="374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90" r:id="rId75"/>
    <p:sldId id="304" r:id="rId76"/>
    <p:sldId id="386" r:id="rId77"/>
    <p:sldId id="388" r:id="rId78"/>
    <p:sldId id="389" r:id="rId79"/>
    <p:sldId id="455" r:id="rId80"/>
    <p:sldId id="391" r:id="rId81"/>
    <p:sldId id="393" r:id="rId82"/>
    <p:sldId id="392" r:id="rId83"/>
    <p:sldId id="394" r:id="rId84"/>
    <p:sldId id="306" r:id="rId85"/>
    <p:sldId id="428" r:id="rId86"/>
    <p:sldId id="429" r:id="rId87"/>
    <p:sldId id="430" r:id="rId88"/>
    <p:sldId id="395" r:id="rId89"/>
    <p:sldId id="440" r:id="rId90"/>
    <p:sldId id="398" r:id="rId91"/>
    <p:sldId id="399" r:id="rId92"/>
    <p:sldId id="401" r:id="rId93"/>
    <p:sldId id="400" r:id="rId94"/>
    <p:sldId id="402" r:id="rId95"/>
    <p:sldId id="403" r:id="rId96"/>
    <p:sldId id="405" r:id="rId97"/>
    <p:sldId id="404" r:id="rId98"/>
    <p:sldId id="310" r:id="rId99"/>
    <p:sldId id="307" r:id="rId100"/>
    <p:sldId id="283" r:id="rId101"/>
    <p:sldId id="309" r:id="rId102"/>
    <p:sldId id="407" r:id="rId103"/>
    <p:sldId id="408" r:id="rId104"/>
    <p:sldId id="409" r:id="rId105"/>
    <p:sldId id="410" r:id="rId106"/>
    <p:sldId id="413" r:id="rId107"/>
    <p:sldId id="411" r:id="rId108"/>
    <p:sldId id="414" r:id="rId109"/>
    <p:sldId id="412" r:id="rId110"/>
    <p:sldId id="284" r:id="rId111"/>
    <p:sldId id="439" r:id="rId112"/>
    <p:sldId id="458" r:id="rId113"/>
    <p:sldId id="459" r:id="rId114"/>
    <p:sldId id="460" r:id="rId115"/>
    <p:sldId id="461" r:id="rId116"/>
    <p:sldId id="462" r:id="rId117"/>
    <p:sldId id="464" r:id="rId118"/>
    <p:sldId id="431" r:id="rId119"/>
    <p:sldId id="432" r:id="rId120"/>
    <p:sldId id="434" r:id="rId121"/>
    <p:sldId id="433" r:id="rId122"/>
    <p:sldId id="436" r:id="rId123"/>
    <p:sldId id="435" r:id="rId124"/>
    <p:sldId id="465" r:id="rId125"/>
    <p:sldId id="466" r:id="rId126"/>
    <p:sldId id="426" r:id="rId127"/>
    <p:sldId id="326" r:id="rId128"/>
    <p:sldId id="294" r:id="rId129"/>
    <p:sldId id="295" r:id="rId130"/>
    <p:sldId id="321" r:id="rId131"/>
    <p:sldId id="322" r:id="rId132"/>
    <p:sldId id="467" r:id="rId133"/>
    <p:sldId id="266" r:id="rId134"/>
    <p:sldId id="320" r:id="rId135"/>
    <p:sldId id="282" r:id="rId136"/>
    <p:sldId id="297" r:id="rId137"/>
    <p:sldId id="308" r:id="rId138"/>
    <p:sldId id="286" r:id="rId139"/>
    <p:sldId id="287" r:id="rId140"/>
    <p:sldId id="288" r:id="rId141"/>
    <p:sldId id="289" r:id="rId142"/>
    <p:sldId id="291" r:id="rId143"/>
    <p:sldId id="292" r:id="rId144"/>
    <p:sldId id="293" r:id="rId145"/>
    <p:sldId id="323" r:id="rId146"/>
    <p:sldId id="324" r:id="rId147"/>
    <p:sldId id="437" r:id="rId148"/>
    <p:sldId id="325" r:id="rId149"/>
    <p:sldId id="312" r:id="rId150"/>
    <p:sldId id="313" r:id="rId151"/>
    <p:sldId id="314" r:id="rId152"/>
    <p:sldId id="316" r:id="rId153"/>
    <p:sldId id="317" r:id="rId154"/>
    <p:sldId id="298" r:id="rId1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/>
    <p:restoredTop sz="82817" autoAdjust="0"/>
  </p:normalViewPr>
  <p:slideViewPr>
    <p:cSldViewPr snapToGrid="0" snapToObjects="1">
      <p:cViewPr varScale="1">
        <p:scale>
          <a:sx n="84" d="100"/>
          <a:sy n="84" d="100"/>
        </p:scale>
        <p:origin x="200" y="552"/>
      </p:cViewPr>
      <p:guideLst/>
    </p:cSldViewPr>
  </p:slideViewPr>
  <p:outlineViewPr>
    <p:cViewPr>
      <p:scale>
        <a:sx n="33" d="100"/>
        <a:sy n="33" d="100"/>
      </p:scale>
      <p:origin x="0" y="-19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86AE-3A07-4B4A-A88D-A39B81359ED2}" type="datetimeFigureOut">
              <a:rPr lang="en-US" smtClean="0"/>
              <a:t>4/7/24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5FFA9-524F-9449-B47A-3137B211D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footnote for affiliations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2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theory dependent!  Assertive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0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ANote</a:t>
            </a:r>
            <a:r>
              <a:rPr lang="en-CA" dirty="0"/>
              <a:t>: Highlight the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8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Used extensively in industrial,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SMMT -&gt; reachability -&gt; Amazon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8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Used extensively in industrial,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SMMT -&gt; reachability -&gt; Amazon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04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SMMT careful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build for the focus </a:t>
            </a:r>
          </a:p>
          <a:p>
            <a:endParaRPr lang="en-US" dirty="0"/>
          </a:p>
          <a:p>
            <a:r>
              <a:rPr lang="en-US" dirty="0"/>
              <a:t>Show all text, but use focus box to focus the current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4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Try not sounds like reading off script</a:t>
            </a:r>
          </a:p>
          <a:p>
            <a:endParaRPr lang="en-CA" dirty="0"/>
          </a:p>
          <a:p>
            <a:r>
              <a:rPr lang="en-CA" dirty="0"/>
              <a:t>Point to the grid when it appears.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1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on the over-</a:t>
            </a:r>
            <a:r>
              <a:rPr lang="en-US" dirty="0" err="1"/>
              <a:t>apprixim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0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3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05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long, objective to reduce: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0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Anote</a:t>
            </a:r>
            <a:r>
              <a:rPr lang="en-US" b="1" dirty="0"/>
              <a:t>: Speaker Practic</a:t>
            </a:r>
            <a:r>
              <a:rPr lang="en-US" altLang="zh-CN" b="1" dirty="0"/>
              <a:t>e!</a:t>
            </a:r>
          </a:p>
          <a:p>
            <a:endParaRPr lang="en-US" dirty="0"/>
          </a:p>
          <a:p>
            <a:r>
              <a:rPr lang="en-US" dirty="0"/>
              <a:t>Let me give an example of SMMT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5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Anote</a:t>
            </a:r>
            <a:r>
              <a:rPr lang="en-US" dirty="0"/>
              <a:t>: Hide example, use animation for the graph and example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594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Anote</a:t>
            </a:r>
            <a:r>
              <a:rPr lang="en-US" dirty="0"/>
              <a:t>: Hide example, use animation for the graph and example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Two changes effect,</a:t>
            </a:r>
          </a:p>
          <a:p>
            <a:endParaRPr lang="en-CA" dirty="0"/>
          </a:p>
          <a:p>
            <a:r>
              <a:rPr lang="en-CA" dirty="0"/>
              <a:t>Make it smooth with one change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88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Anote</a:t>
            </a:r>
            <a:r>
              <a:rPr lang="en-US" dirty="0"/>
              <a:t>: </a:t>
            </a:r>
          </a:p>
          <a:p>
            <a:r>
              <a:rPr lang="zh-CN" altLang="en-US" dirty="0"/>
              <a:t>“</a:t>
            </a:r>
            <a:r>
              <a:rPr lang="en-US" dirty="0"/>
              <a:t>The edge exists or doesn’t edge depends on the </a:t>
            </a:r>
            <a:r>
              <a:rPr lang="en-US" altLang="zh-CN" dirty="0"/>
              <a:t>input”</a:t>
            </a:r>
          </a:p>
          <a:p>
            <a:endParaRPr lang="en-US" altLang="zh-CN" dirty="0"/>
          </a:p>
          <a:p>
            <a:r>
              <a:rPr lang="en-US" altLang="zh-CN" dirty="0"/>
              <a:t>Enabled -&gt; exists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8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  <a:p>
            <a:r>
              <a:rPr lang="en-US" dirty="0"/>
              <a:t>Need polish on the speech! </a:t>
            </a:r>
          </a:p>
          <a:p>
            <a:endParaRPr lang="en-US" dirty="0"/>
          </a:p>
          <a:p>
            <a:r>
              <a:rPr lang="en-US" dirty="0"/>
              <a:t>Predicate -&gt; graph -&gt; input -&gt; output -&gt; </a:t>
            </a:r>
            <a:r>
              <a:rPr lang="en-US" dirty="0" err="1"/>
              <a:t>monotonicyt</a:t>
            </a:r>
            <a:r>
              <a:rPr lang="en-US" dirty="0"/>
              <a:t> -&gt; example</a:t>
            </a:r>
          </a:p>
          <a:p>
            <a:endParaRPr lang="en-US" dirty="0"/>
          </a:p>
          <a:p>
            <a:r>
              <a:rPr lang="en-US" dirty="0"/>
              <a:t>Use build to not overwhelm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3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5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Anote</a:t>
            </a:r>
            <a:r>
              <a:rPr lang="en-US" dirty="0"/>
              <a:t>: make it clearer: “This is an example where SMMT solver can solve”</a:t>
            </a:r>
          </a:p>
          <a:p>
            <a:r>
              <a:rPr lang="en-US" dirty="0"/>
              <a:t>The type of constraints (query) that SMMT theories can do, is this true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94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Use …. for the dotted for (not b) ..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3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7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2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theory lemma is a Horn clause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172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8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Two changes effect,</a:t>
            </a:r>
          </a:p>
          <a:p>
            <a:endParaRPr lang="en-CA" dirty="0"/>
          </a:p>
          <a:p>
            <a:r>
              <a:rPr lang="en-CA" dirty="0"/>
              <a:t>Make it smooth with one change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58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11:08, maybe too late.</a:t>
                </a:r>
              </a:p>
              <a:p>
                <a:endParaRPr lang="en-US" dirty="0"/>
              </a:p>
              <a:p>
                <a:r>
                  <a:rPr lang="en-US" dirty="0"/>
                  <a:t>Lemmas are Horn clauses -&gt; because of monotonicity </a:t>
                </a:r>
              </a:p>
              <a:p>
                <a:endParaRPr lang="en-US" dirty="0"/>
              </a:p>
              <a:p>
                <a:r>
                  <a:rPr lang="en-US" dirty="0" err="1"/>
                  <a:t>Anote</a:t>
                </a:r>
                <a:r>
                  <a:rPr lang="en-US" dirty="0"/>
                  <a:t>: propagate </a:t>
                </a:r>
                <a:r>
                  <a:rPr lang="en-US" b="0" i="0">
                    <a:latin typeface="Cambria Math" panose="02040503050406030204" pitchFamily="18" charset="0"/>
                  </a:rPr>
                  <a:t>𝑅𝑒𝑎〖𝑐ℎ〗_(𝑠→𝑡 )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544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Commonly used a lot in practice, and we support them!!</a:t>
            </a:r>
          </a:p>
          <a:p>
            <a:endParaRPr lang="en-US" dirty="0"/>
          </a:p>
          <a:p>
            <a:r>
              <a:rPr lang="en-US" dirty="0"/>
              <a:t>Other theories: FSM, PB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2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from background to approach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2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20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1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84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63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21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24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9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on how to introduce the headline:</a:t>
            </a:r>
          </a:p>
          <a:p>
            <a:endParaRPr lang="en-US" dirty="0"/>
          </a:p>
          <a:p>
            <a:r>
              <a:rPr lang="en-US" dirty="0"/>
              <a:t>DRAT is good, a lot of success!</a:t>
            </a:r>
          </a:p>
          <a:p>
            <a:endParaRPr lang="en-US" dirty="0"/>
          </a:p>
          <a:p>
            <a:r>
              <a:rPr lang="en-US" dirty="0"/>
              <a:t>It will appear later, and I will explain DRAT later!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64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8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08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8785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592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51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88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91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7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971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on how to introduce the headline:</a:t>
            </a:r>
          </a:p>
          <a:p>
            <a:endParaRPr lang="en-US" dirty="0"/>
          </a:p>
          <a:p>
            <a:r>
              <a:rPr lang="en-US" dirty="0"/>
              <a:t>DRAT is good, a lot of success!</a:t>
            </a:r>
          </a:p>
          <a:p>
            <a:endParaRPr lang="en-US" dirty="0"/>
          </a:p>
          <a:p>
            <a:r>
              <a:rPr lang="en-US" dirty="0"/>
              <a:t>Mature scalable, lightweight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815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from background to approach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977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transition from prime SMT slides!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36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transition from prime SMT slides!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48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transition from prime SMT slides!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719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797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99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10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DRAT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843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different kinds of lemma (instead of sets)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755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different kinds of lemmas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2:46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02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Practice. Bit-blasting, and why it is not good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19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some time to conclude </a:t>
            </a:r>
            <a:r>
              <a:rPr lang="en-US" dirty="0" err="1"/>
              <a:t>Sigma_p</a:t>
            </a:r>
            <a:r>
              <a:rPr lang="en-US" dirty="0"/>
              <a:t> and introduce </a:t>
            </a:r>
            <a:r>
              <a:rPr lang="en-US" dirty="0" err="1"/>
              <a:t>sigma_not_p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Having unproven not p lemma is okay, because we have sigma not p.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894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turns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73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turns out to be much messier, we have a way </a:t>
            </a:r>
            <a:r>
              <a:rPr lang="en-US" dirty="0" err="1"/>
              <a:t>aroud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Later in the talk, we can do an </a:t>
            </a:r>
            <a:r>
              <a:rPr lang="en-US" dirty="0" err="1"/>
              <a:t>apprixomation</a:t>
            </a:r>
            <a:r>
              <a:rPr lang="en-US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80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</a:t>
            </a:r>
            <a:r>
              <a:rPr lang="en-US" dirty="0" err="1"/>
              <a:t>fixd</a:t>
            </a:r>
            <a:r>
              <a:rPr lang="en-US" dirty="0"/>
              <a:t> input and output, one will be SAT and other is UNSAT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32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reminder of the talk, I will describe things for the theory of unreachability, but it also applies reachability.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73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Formal first then example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 Make multiple path and </a:t>
            </a:r>
            <a:r>
              <a:rPr lang="en-US" dirty="0" err="1">
                <a:sym typeface="Wingdings" pitchFamily="2" charset="2"/>
              </a:rPr>
              <a:t>brancing</a:t>
            </a:r>
            <a:r>
              <a:rPr lang="en-US" dirty="0">
                <a:sym typeface="Wingdings" pitchFamily="2" charset="2"/>
              </a:rPr>
              <a:t> …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334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side … cycle makes </a:t>
            </a:r>
            <a:r>
              <a:rPr lang="en-US" dirty="0" err="1"/>
              <a:t>sigma_p</a:t>
            </a:r>
            <a:r>
              <a:rPr lang="en-US" dirty="0"/>
              <a:t> doesn’t make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86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check is expensive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55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Practice! </a:t>
            </a:r>
          </a:p>
          <a:p>
            <a:endParaRPr lang="en-US" dirty="0"/>
          </a:p>
          <a:p>
            <a:r>
              <a:rPr lang="en-US" dirty="0"/>
              <a:t>Rewritten practice is easy because of one sidedness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9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20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Practice more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7487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apologize,</a:t>
            </a:r>
          </a:p>
          <a:p>
            <a:endParaRPr lang="en-US" dirty="0"/>
          </a:p>
          <a:p>
            <a:r>
              <a:rPr lang="en-US" dirty="0"/>
              <a:t>It will not work in a talk!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34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356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720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the highlighting style when covering each point, especially for BB and LSBB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2:30 -&gt; reduce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518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too fast, practice </a:t>
            </a:r>
          </a:p>
          <a:p>
            <a:endParaRPr lang="en-US" dirty="0"/>
          </a:p>
          <a:p>
            <a:r>
              <a:rPr lang="en-US" dirty="0"/>
              <a:t>Okay number, do not go over the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018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Rushed, hit the key point</a:t>
            </a:r>
          </a:p>
          <a:p>
            <a:endParaRPr lang="en-US" dirty="0"/>
          </a:p>
          <a:p>
            <a:r>
              <a:rPr lang="en-US" dirty="0"/>
              <a:t>Let’s take a quick look and the solving time, BB blows up ….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90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 long, objective to reduce: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Pracital</a:t>
            </a:r>
            <a:r>
              <a:rPr lang="en-US" dirty="0"/>
              <a:t> aspect: re-explain</a:t>
            </a:r>
          </a:p>
          <a:p>
            <a:endParaRPr lang="en-US" dirty="0"/>
          </a:p>
          <a:p>
            <a:r>
              <a:rPr lang="en-US" dirty="0"/>
              <a:t>Theoretical: just mention they have a lot of things  going on, but not to go through them.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128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Monotonic theories consistent of finite domain monotonic functions and predicates</a:t>
            </a:r>
          </a:p>
          <a:p>
            <a:r>
              <a:rPr lang="en-US" dirty="0"/>
              <a:t>Assuming predicates, input are Boolean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0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086E6-088B-014F-BC39-1F064B939B0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03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D5FFA9-524F-9449-B47A-3137B211DAE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6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B7B8-7C6D-8C49-BD97-D9077C659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148E-44D2-0941-9CD0-E1BD544C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9E2B0-43BE-1749-AD6A-0741313A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5C1B-7415-CC40-A614-10DD0129C1AF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7908E-A241-3747-80C9-221D5B6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3B4D-89D7-6C4F-AE0F-6A5455E3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F91D-6A40-CE49-946F-4830C0B6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1DCAE-D314-F446-A0F3-8917A5B70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B00DD-C529-7C41-9DA1-D6FEC885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EBD3-970F-EF45-9892-30C1C5CAF065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9A4EB-495B-B04A-B802-CCC929C4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FDED-931E-DB4E-92CF-A4EE4DF4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72DC9-6E24-C64F-BDC9-CA05C8232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2A303-6D98-FC4A-9FA0-16E343634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EA9C-B31A-824D-8808-0814A5BC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E08B-8C3D-5345-8FC4-FFB17CEBF087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8CE0-E107-0943-B925-BBF2B2D6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09FCA-4352-FC42-BD15-A899DDC8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680C-21F9-DF4B-89BC-5BF1602A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95D9B-C8E0-1243-B4FE-E93CAEC78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E9E7-151E-3B4F-9FDE-3F52C801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103E-1F90-6B40-AD7B-DC094E87CB92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B084F-0F7A-844F-9F30-AB36407D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D379-DBFB-A849-AB19-95B4F126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1C17-CE5B-1743-8EDA-39D8827F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F49E-3042-6945-823F-7E443A91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2677-7507-C34D-BF03-CCB201D4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88E87-1596-DB45-8310-7B0CF474E792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4F9EA-5C8A-3E40-9440-6E442F6C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C1A85-8878-B845-BC43-A2999A0F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9F82-C610-9248-A682-26CB8D9A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1E6C2-53A3-174F-9783-079B2A770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CCE2-B11C-0845-AFA4-2DBD63328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5B630-0FBE-AC48-9BE0-48594C241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EA98-1DB6-A949-8F52-9C837D8C6CF0}" type="datetime1">
              <a:rPr lang="en-CA" smtClean="0"/>
              <a:t>2024-04-07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25F2F-91CE-DD47-8FF8-25AD2EA3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6C419-B2D8-D241-9283-F2829DD9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D36A-034C-1F43-8EF4-122AC1AD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B34B7-23E4-E54D-A3B0-24BEC3051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13D2F-806C-BA47-904B-688E3F85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6086-E94D-0F45-9CA9-B9DF0EDDD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4521D-B6BB-B74F-8D4F-86008BD91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A1C6A-9924-BC4D-8C1C-FFE2C30C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0B49-E5C1-384B-A74E-703C4C7C434C}" type="datetime1">
              <a:rPr lang="en-CA" smtClean="0"/>
              <a:t>2024-04-07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98F0B-8CE3-4D4B-B81A-4D966792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8025C-4AE5-444B-8CB5-B1B8F6F6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0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9F0C-C694-7141-810D-CDF42A9B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0D473-D693-AE4A-A515-7725D944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EE41-8B5F-CF4A-891C-4810F743BFD4}" type="datetime1">
              <a:rPr lang="en-CA" smtClean="0"/>
              <a:t>2024-04-07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7BC8A-59B7-EF43-89AF-6979B704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4CD54-15CE-484D-BE13-3FFDB839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3EBA5-8490-BB4F-A66D-28550B57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7C01-839F-9D42-9447-FEB6D5DE4B2B}" type="datetime1">
              <a:rPr lang="en-CA" smtClean="0"/>
              <a:t>2024-04-07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9A317-CE90-6B43-9C80-C122799D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8999D-E8CE-364C-9252-6343D487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23EB-3238-924F-880C-1E8ABCAA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7DCB0-FA2D-5249-ADA8-12ECF564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9857E-854C-BE48-B439-8621797BA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D7DDC-0A97-CE45-B124-90AE2B59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0568-7DB9-F945-8CFF-3C532D4BE3FA}" type="datetime1">
              <a:rPr lang="en-CA" smtClean="0"/>
              <a:t>2024-04-07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B009-93B8-E940-A5E1-21F6B623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42F6-7218-D34C-8C8E-C3CC832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F8C9-A764-B048-B84B-E47FEF6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A75CB-814B-8040-8A87-56079DC2B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5A335-9D34-F444-A8AD-164F40719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6DFDB-95C1-9243-8969-ED0DEDEE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E186-22E2-7345-94D2-3E747A2C818C}" type="datetime1">
              <a:rPr lang="en-CA" smtClean="0"/>
              <a:t>2024-04-07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47066-1ECC-0347-843E-387539F0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F089D-8EC5-1446-A53B-5C4B352E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9E4C7-D2B1-2A4D-B383-4BE050E7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8D6A-4B82-3E45-BAEF-89B2016E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3C8C-42FC-1140-A581-93C84F81F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8242-51C6-154C-8A68-46B94430E52D}" type="datetime1">
              <a:rPr lang="en-CA" smtClean="0"/>
              <a:t>2024-04-07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E8A91-9B9E-2346-BB88-C8A71A683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67383-F309-9146-98EA-CD540DEA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0CA16-C05C-6D46-A8D5-AD2A48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6.png"/><Relationship Id="rId5" Type="http://schemas.openxmlformats.org/officeDocument/2006/relationships/image" Target="../media/image45.pn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48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6.png"/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45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0.png"/><Relationship Id="rId11" Type="http://schemas.openxmlformats.org/officeDocument/2006/relationships/image" Target="../media/image48.png"/><Relationship Id="rId10" Type="http://schemas.openxmlformats.org/officeDocument/2006/relationships/image" Target="../media/image53.png"/><Relationship Id="rId9" Type="http://schemas.openxmlformats.org/officeDocument/2006/relationships/image" Target="../media/image47.png"/><Relationship Id="rId14" Type="http://schemas.openxmlformats.org/officeDocument/2006/relationships/image" Target="../media/image55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6.png"/><Relationship Id="rId5" Type="http://schemas.openxmlformats.org/officeDocument/2006/relationships/image" Target="../media/image45.png"/><Relationship Id="rId10" Type="http://schemas.openxmlformats.org/officeDocument/2006/relationships/image" Target="../media/image69.png"/><Relationship Id="rId4" Type="http://schemas.openxmlformats.org/officeDocument/2006/relationships/image" Target="../media/image30.png"/><Relationship Id="rId9" Type="http://schemas.openxmlformats.org/officeDocument/2006/relationships/image" Target="../media/image48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10" Type="http://schemas.openxmlformats.org/officeDocument/2006/relationships/image" Target="../media/image66.png"/><Relationship Id="rId4" Type="http://schemas.openxmlformats.org/officeDocument/2006/relationships/image" Target="../media/image30.png"/><Relationship Id="rId9" Type="http://schemas.openxmlformats.org/officeDocument/2006/relationships/image" Target="../media/image690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5.png"/><Relationship Id="rId10" Type="http://schemas.openxmlformats.org/officeDocument/2006/relationships/image" Target="../media/image66.png"/><Relationship Id="rId4" Type="http://schemas.openxmlformats.org/officeDocument/2006/relationships/image" Target="../media/image30.png"/><Relationship Id="rId9" Type="http://schemas.openxmlformats.org/officeDocument/2006/relationships/image" Target="../media/image690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00.png"/><Relationship Id="rId7" Type="http://schemas.openxmlformats.org/officeDocument/2006/relationships/image" Target="../media/image2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0.png"/><Relationship Id="rId5" Type="http://schemas.openxmlformats.org/officeDocument/2006/relationships/image" Target="../media/image30.png"/><Relationship Id="rId10" Type="http://schemas.openxmlformats.org/officeDocument/2006/relationships/image" Target="../media/image690.png"/><Relationship Id="rId9" Type="http://schemas.openxmlformats.org/officeDocument/2006/relationships/image" Target="../media/image53.png"/><Relationship Id="rId14" Type="http://schemas.openxmlformats.org/officeDocument/2006/relationships/image" Target="../media/image68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2.png"/><Relationship Id="rId7" Type="http://schemas.openxmlformats.org/officeDocument/2006/relationships/image" Target="../media/image2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80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0.png"/><Relationship Id="rId5" Type="http://schemas.openxmlformats.org/officeDocument/2006/relationships/image" Target="../media/image30.png"/><Relationship Id="rId15" Type="http://schemas.openxmlformats.org/officeDocument/2006/relationships/image" Target="../media/image73.png"/><Relationship Id="rId10" Type="http://schemas.openxmlformats.org/officeDocument/2006/relationships/image" Target="../media/image690.png"/><Relationship Id="rId9" Type="http://schemas.openxmlformats.org/officeDocument/2006/relationships/image" Target="../media/image53.png"/><Relationship Id="rId14" Type="http://schemas.openxmlformats.org/officeDocument/2006/relationships/image" Target="../media/image68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5.png"/><Relationship Id="rId7" Type="http://schemas.openxmlformats.org/officeDocument/2006/relationships/image" Target="../media/image69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29.png"/><Relationship Id="rId9" Type="http://schemas.openxmlformats.org/officeDocument/2006/relationships/image" Target="../media/image7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9.png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90.png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82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png"/><Relationship Id="rId1" Type="http://schemas.openxmlformats.org/officeDocument/2006/relationships/tags" Target="../tags/tag1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15" Type="http://schemas.openxmlformats.org/officeDocument/2006/relationships/image" Target="../media/image68.png"/><Relationship Id="rId10" Type="http://schemas.openxmlformats.org/officeDocument/2006/relationships/image" Target="../media/image83.png"/><Relationship Id="rId9" Type="http://schemas.openxmlformats.org/officeDocument/2006/relationships/image" Target="../media/image84.png"/><Relationship Id="rId14" Type="http://schemas.openxmlformats.org/officeDocument/2006/relationships/image" Target="../media/image9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0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0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102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9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92.png"/><Relationship Id="rId4" Type="http://schemas.openxmlformats.org/officeDocument/2006/relationships/image" Target="../media/image97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83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2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4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2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9.png"/><Relationship Id="rId4" Type="http://schemas.openxmlformats.org/officeDocument/2006/relationships/image" Target="../media/image9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7" Type="http://schemas.openxmlformats.org/officeDocument/2006/relationships/image" Target="../media/image1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0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11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49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5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10.png"/><Relationship Id="rId4" Type="http://schemas.openxmlformats.org/officeDocument/2006/relationships/image" Target="../media/image15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0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0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16.png"/><Relationship Id="rId5" Type="http://schemas.openxmlformats.org/officeDocument/2006/relationships/image" Target="../media/image92.png"/><Relationship Id="rId4" Type="http://schemas.openxmlformats.org/officeDocument/2006/relationships/image" Target="../media/image9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6.png"/><Relationship Id="rId4" Type="http://schemas.openxmlformats.org/officeDocument/2006/relationships/image" Target="../media/image1070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1.png"/><Relationship Id="rId4" Type="http://schemas.openxmlformats.org/officeDocument/2006/relationships/image" Target="../media/image11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120.png"/><Relationship Id="rId7" Type="http://schemas.openxmlformats.org/officeDocument/2006/relationships/image" Target="../media/image11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5" Type="http://schemas.openxmlformats.org/officeDocument/2006/relationships/image" Target="../media/image1140.png"/><Relationship Id="rId4" Type="http://schemas.openxmlformats.org/officeDocument/2006/relationships/image" Target="../media/image1130.png"/><Relationship Id="rId9" Type="http://schemas.openxmlformats.org/officeDocument/2006/relationships/image" Target="../media/image1160.png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20.png"/><Relationship Id="rId7" Type="http://schemas.openxmlformats.org/officeDocument/2006/relationships/image" Target="../media/image1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1111.png"/><Relationship Id="rId4" Type="http://schemas.openxmlformats.org/officeDocument/2006/relationships/image" Target="../media/image113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1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10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9" Type="http://schemas.openxmlformats.org/officeDocument/2006/relationships/image" Target="../media/image2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9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4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3.png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30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15" Type="http://schemas.openxmlformats.org/officeDocument/2006/relationships/image" Target="../media/image2.png"/><Relationship Id="rId10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5" Type="http://schemas.openxmlformats.org/officeDocument/2006/relationships/image" Target="../media/image49.png"/><Relationship Id="rId10" Type="http://schemas.openxmlformats.org/officeDocument/2006/relationships/image" Target="../media/image42.png"/><Relationship Id="rId9" Type="http://schemas.openxmlformats.org/officeDocument/2006/relationships/image" Target="../media/image33.png"/><Relationship Id="rId14" Type="http://schemas.openxmlformats.org/officeDocument/2006/relationships/image" Target="../media/image4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7" Type="http://schemas.openxmlformats.org/officeDocument/2006/relationships/image" Target="../media/image45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10" Type="http://schemas.openxmlformats.org/officeDocument/2006/relationships/image" Target="../media/image38.png"/><Relationship Id="rId9" Type="http://schemas.openxmlformats.org/officeDocument/2006/relationships/image" Target="../media/image33.png"/><Relationship Id="rId14" Type="http://schemas.openxmlformats.org/officeDocument/2006/relationships/image" Target="../media/image2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1.png"/><Relationship Id="rId7" Type="http://schemas.openxmlformats.org/officeDocument/2006/relationships/image" Target="../media/image4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4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tags" Target="../tags/tag10.xml"/><Relationship Id="rId6" Type="http://schemas.openxmlformats.org/officeDocument/2006/relationships/image" Target="../media/image48.png"/><Relationship Id="rId11" Type="http://schemas.openxmlformats.org/officeDocument/2006/relationships/image" Target="../media/image29.png"/><Relationship Id="rId15" Type="http://schemas.openxmlformats.org/officeDocument/2006/relationships/image" Target="../media/image52.png"/><Relationship Id="rId10" Type="http://schemas.openxmlformats.org/officeDocument/2006/relationships/image" Target="../media/image54.png"/><Relationship Id="rId9" Type="http://schemas.openxmlformats.org/officeDocument/2006/relationships/image" Target="../media/image33.png"/><Relationship Id="rId14" Type="http://schemas.openxmlformats.org/officeDocument/2006/relationships/image" Target="../media/image4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42AD-A124-C842-97ED-68B6FE938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DRAT Proof of </a:t>
            </a:r>
            <a:r>
              <a:rPr lang="en-US" dirty="0" err="1"/>
              <a:t>Unsatisfiability</a:t>
            </a:r>
            <a:r>
              <a:rPr lang="en-US" dirty="0"/>
              <a:t> for SAT Modulo Monotonic Theories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1DC9D-8F7F-434D-BEF8-1828B9854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8867"/>
            <a:ext cx="9144000" cy="1655762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Nick Feng</a:t>
            </a:r>
            <a:r>
              <a:rPr lang="en-US" b="1" baseline="30000" dirty="0"/>
              <a:t>1</a:t>
            </a:r>
            <a:r>
              <a:rPr lang="en-US" dirty="0"/>
              <a:t>, Alan J. Hu</a:t>
            </a:r>
            <a:r>
              <a:rPr lang="en-US" baseline="30000" dirty="0"/>
              <a:t>2</a:t>
            </a:r>
            <a:r>
              <a:rPr lang="en-US" dirty="0"/>
              <a:t>, Sam Bayless</a:t>
            </a:r>
            <a:r>
              <a:rPr lang="en-US" baseline="30000" dirty="0"/>
              <a:t>3</a:t>
            </a:r>
            <a:r>
              <a:rPr lang="en-US" dirty="0"/>
              <a:t>, Syed M. Iqbal</a:t>
            </a:r>
            <a:r>
              <a:rPr lang="en-US" baseline="30000" dirty="0"/>
              <a:t>3</a:t>
            </a:r>
            <a:r>
              <a:rPr lang="en-US" dirty="0"/>
              <a:t>, Patrick Trentin</a:t>
            </a:r>
            <a:r>
              <a:rPr lang="en-US" baseline="30000" dirty="0"/>
              <a:t>3</a:t>
            </a:r>
            <a:r>
              <a:rPr lang="en-US" dirty="0"/>
              <a:t>, </a:t>
            </a:r>
          </a:p>
          <a:p>
            <a:r>
              <a:rPr lang="en-US" dirty="0"/>
              <a:t>Mike Whalen</a:t>
            </a:r>
            <a:r>
              <a:rPr lang="en-US" baseline="30000" dirty="0"/>
              <a:t>3</a:t>
            </a:r>
            <a:r>
              <a:rPr lang="en-US" dirty="0"/>
              <a:t>, Lee Pike</a:t>
            </a:r>
            <a:r>
              <a:rPr lang="en-US" baseline="30000" dirty="0"/>
              <a:t>3</a:t>
            </a:r>
            <a:r>
              <a:rPr lang="en-US" dirty="0"/>
              <a:t>, and John Backes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328B3-7B85-E844-BB92-136C759C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270B-35F5-9D02-3EF2-070AEE6EF7EB}"/>
              </a:ext>
            </a:extLst>
          </p:cNvPr>
          <p:cNvSpPr txBox="1"/>
          <p:nvPr/>
        </p:nvSpPr>
        <p:spPr>
          <a:xfrm>
            <a:off x="3142035" y="5615582"/>
            <a:ext cx="575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 </a:t>
            </a:r>
            <a:r>
              <a:rPr lang="en-US" dirty="0"/>
              <a:t>Dept. of Computer Science, University of Toronto</a:t>
            </a:r>
          </a:p>
          <a:p>
            <a:pPr algn="ctr"/>
            <a:r>
              <a:rPr lang="en-US" baseline="30000" dirty="0"/>
              <a:t>2 </a:t>
            </a:r>
            <a:r>
              <a:rPr lang="en-US" dirty="0"/>
              <a:t>Dept. of Computer Science, University of British Columbia</a:t>
            </a:r>
          </a:p>
          <a:p>
            <a:pPr algn="ctr"/>
            <a:r>
              <a:rPr lang="en-US" baseline="30000" dirty="0"/>
              <a:t>3 </a:t>
            </a:r>
            <a:r>
              <a:rPr lang="en-US" dirty="0"/>
              <a:t>Amazon Web Services</a:t>
            </a:r>
            <a:r>
              <a:rPr lang="en-CA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8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DRAT proof certificate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28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3C066-B4F2-9D44-A8A9-0503E7509D12}"/>
              </a:ext>
            </a:extLst>
          </p:cNvPr>
          <p:cNvSpPr/>
          <p:nvPr/>
        </p:nvSpPr>
        <p:spPr>
          <a:xfrm>
            <a:off x="551770" y="2096653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5DDF9-45AE-A248-B5FB-1794AD09957E}"/>
              </a:ext>
            </a:extLst>
          </p:cNvPr>
          <p:cNvSpPr/>
          <p:nvPr/>
        </p:nvSpPr>
        <p:spPr>
          <a:xfrm>
            <a:off x="551770" y="4230252"/>
            <a:ext cx="1534886" cy="1139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Finite Domain Monotonic Theories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67386F-D161-4046-AF8F-54A6899CF51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086656" y="4800049"/>
            <a:ext cx="353955" cy="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11" y="397487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/>
              <p:nvPr/>
            </p:nvSpPr>
            <p:spPr>
              <a:xfrm>
                <a:off x="7061766" y="4230252"/>
                <a:ext cx="4696607" cy="1459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verifies all positive lemmas via refutation: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UNSAT)	 		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66" y="4230252"/>
                <a:ext cx="4696607" cy="1459054"/>
              </a:xfrm>
              <a:prstGeom prst="rect">
                <a:avLst/>
              </a:prstGeom>
              <a:blipFill>
                <a:blip r:embed="rId4"/>
                <a:stretch>
                  <a:fillRect l="-2965" t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/>
              <p:nvPr/>
            </p:nvSpPr>
            <p:spPr>
              <a:xfrm>
                <a:off x="3161790" y="2326861"/>
                <a:ext cx="2824841" cy="123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Definition for positive predicate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90" y="2326861"/>
                <a:ext cx="2824841" cy="1233223"/>
              </a:xfrm>
              <a:prstGeom prst="rect">
                <a:avLst/>
              </a:prstGeom>
              <a:blipFill>
                <a:blip r:embed="rId5"/>
                <a:stretch>
                  <a:fillRect l="-3587" t="-4082" r="-1794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7BEE65-18C2-DB4E-AF61-36244E72D1CA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flipV="1">
            <a:off x="4574211" y="3560084"/>
            <a:ext cx="0" cy="41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/>
              <p:nvPr/>
            </p:nvSpPr>
            <p:spPr>
              <a:xfrm>
                <a:off x="7062788" y="1843088"/>
                <a:ext cx="4443412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788" y="1843088"/>
                <a:ext cx="4443412" cy="18469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D3A22AF-0924-4E44-9E6A-9CA6C6A090C4}"/>
              </a:ext>
            </a:extLst>
          </p:cNvPr>
          <p:cNvSpPr/>
          <p:nvPr/>
        </p:nvSpPr>
        <p:spPr>
          <a:xfrm>
            <a:off x="6097359" y="2520259"/>
            <a:ext cx="1928813" cy="625040"/>
          </a:xfrm>
          <a:prstGeom prst="wedgeRoundRectCallout">
            <a:avLst>
              <a:gd name="adj1" fmla="val 87830"/>
              <a:gd name="adj2" fmla="val -72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enabled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0A91A901-4348-B247-82C8-90DCAAD9F6B4}"/>
              </a:ext>
            </a:extLst>
          </p:cNvPr>
          <p:cNvSpPr/>
          <p:nvPr/>
        </p:nvSpPr>
        <p:spPr>
          <a:xfrm>
            <a:off x="9829560" y="1610196"/>
            <a:ext cx="1928813" cy="625040"/>
          </a:xfrm>
          <a:prstGeom prst="wedgeRoundRectCallout">
            <a:avLst>
              <a:gd name="adj1" fmla="val -53651"/>
              <a:gd name="adj2" fmla="val 64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v1 is reachable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14FA00A3-B68F-384F-93B1-4A39F8D6BE6F}"/>
              </a:ext>
            </a:extLst>
          </p:cNvPr>
          <p:cNvSpPr/>
          <p:nvPr/>
        </p:nvSpPr>
        <p:spPr>
          <a:xfrm>
            <a:off x="6108925" y="3400182"/>
            <a:ext cx="1928813" cy="625040"/>
          </a:xfrm>
          <a:prstGeom prst="wedgeRoundRectCallout">
            <a:avLst>
              <a:gd name="adj1" fmla="val 87830"/>
              <a:gd name="adj2" fmla="val -72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t is reachable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D1F4EB5-DD15-BB4A-988C-746B66AAF215}"/>
              </a:ext>
            </a:extLst>
          </p:cNvPr>
          <p:cNvSpPr/>
          <p:nvPr/>
        </p:nvSpPr>
        <p:spPr>
          <a:xfrm>
            <a:off x="9410069" y="3529877"/>
            <a:ext cx="1928813" cy="625040"/>
          </a:xfrm>
          <a:prstGeom prst="wedgeRoundRectCallout">
            <a:avLst>
              <a:gd name="adj1" fmla="val -50689"/>
              <a:gd name="adj2" fmla="val -74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Predicate p holds</a:t>
            </a:r>
          </a:p>
        </p:txBody>
      </p:sp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D9370720-0017-FB4F-AF54-038A875818FA}"/>
              </a:ext>
            </a:extLst>
          </p:cNvPr>
          <p:cNvSpPr/>
          <p:nvPr/>
        </p:nvSpPr>
        <p:spPr>
          <a:xfrm>
            <a:off x="2440611" y="5712011"/>
            <a:ext cx="7388949" cy="108734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Contribution 1: Introduce one-sided proposition definitions for refutation proof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E6E583-D5AA-CA49-B39C-C955CEAC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8" grpId="0" animBg="1"/>
      <p:bldP spid="6" grpId="0" animBg="1"/>
      <p:bldP spid="17" grpId="0" animBg="1"/>
      <p:bldP spid="19" grpId="0" animBg="1"/>
      <p:bldP spid="20" grpId="0" animBg="1"/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3C066-B4F2-9D44-A8A9-0503E7509D12}"/>
              </a:ext>
            </a:extLst>
          </p:cNvPr>
          <p:cNvSpPr/>
          <p:nvPr/>
        </p:nvSpPr>
        <p:spPr>
          <a:xfrm>
            <a:off x="551770" y="2096653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5DDF9-45AE-A248-B5FB-1794AD09957E}"/>
              </a:ext>
            </a:extLst>
          </p:cNvPr>
          <p:cNvSpPr/>
          <p:nvPr/>
        </p:nvSpPr>
        <p:spPr>
          <a:xfrm>
            <a:off x="551770" y="4230252"/>
            <a:ext cx="1534886" cy="1139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Finite Domain Monotonic Theories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67386F-D161-4046-AF8F-54A6899CF51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086656" y="4800049"/>
            <a:ext cx="353955" cy="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11" y="397487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/>
              <p:nvPr/>
            </p:nvSpPr>
            <p:spPr>
              <a:xfrm>
                <a:off x="7061766" y="4230252"/>
                <a:ext cx="4696607" cy="14811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verifies all positive lemmas via refutation: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UNSAT)	 		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66" y="4230252"/>
                <a:ext cx="4696607" cy="1481175"/>
              </a:xfrm>
              <a:prstGeom prst="rect">
                <a:avLst/>
              </a:prstGeom>
              <a:blipFill>
                <a:blip r:embed="rId4"/>
                <a:stretch>
                  <a:fillRect l="-2965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/>
              <p:nvPr/>
            </p:nvSpPr>
            <p:spPr>
              <a:xfrm>
                <a:off x="3095455" y="2338835"/>
                <a:ext cx="2957512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Definition for negative predicate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55" y="2338835"/>
                <a:ext cx="2957512" cy="859531"/>
              </a:xfrm>
              <a:prstGeom prst="rect">
                <a:avLst/>
              </a:prstGeom>
              <a:blipFill>
                <a:blip r:embed="rId5"/>
                <a:stretch>
                  <a:fillRect l="-2991" t="-5797" r="-5128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7BEE65-18C2-DB4E-AF61-36244E72D1CA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flipV="1">
            <a:off x="4574211" y="3198366"/>
            <a:ext cx="0" cy="77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/>
              <p:nvPr/>
            </p:nvSpPr>
            <p:spPr>
              <a:xfrm>
                <a:off x="7061766" y="1502685"/>
                <a:ext cx="4443412" cy="315504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reachability 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66" y="1502685"/>
                <a:ext cx="4443412" cy="3155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5069F-547F-534A-95DA-E48DDE3B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8876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66465-CDD0-2143-BDA1-F4DB8E58F7BA}"/>
              </a:ext>
            </a:extLst>
          </p:cNvPr>
          <p:cNvGrpSpPr/>
          <p:nvPr/>
        </p:nvGrpSpPr>
        <p:grpSpPr>
          <a:xfrm>
            <a:off x="4136346" y="2917124"/>
            <a:ext cx="2978181" cy="1598359"/>
            <a:chOff x="2520226" y="3875236"/>
            <a:chExt cx="2978181" cy="1598359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8E6F8691-55DA-9A4D-95D6-61138F94A135}"/>
                </a:ext>
              </a:extLst>
            </p:cNvPr>
            <p:cNvSpPr/>
            <p:nvPr/>
          </p:nvSpPr>
          <p:spPr>
            <a:xfrm>
              <a:off x="2520226" y="4777924"/>
              <a:ext cx="2978181" cy="695671"/>
            </a:xfrm>
            <a:prstGeom prst="wedgeRoundRectCallout">
              <a:avLst>
                <a:gd name="adj1" fmla="val 12692"/>
                <a:gd name="adj2" fmla="val 89426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Expensive</a:t>
              </a:r>
              <a:r>
                <a:rPr lang="en-US" b="1" dirty="0"/>
                <a:t> (NP-complete)</a:t>
              </a:r>
              <a:endParaRPr lang="en-US" dirty="0"/>
            </a:p>
          </p:txBody>
        </p:sp>
        <p:pic>
          <p:nvPicPr>
            <p:cNvPr id="23554" name="Picture 2">
              <a:extLst>
                <a:ext uri="{FF2B5EF4-FFF2-40B4-BE49-F238E27FC236}">
                  <a16:creationId xmlns:a16="http://schemas.microsoft.com/office/drawing/2014/main" id="{E2A580D2-993B-6046-BC66-D7DFA3B9A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258" y="3875236"/>
              <a:ext cx="1040622" cy="1040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453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066465-CDD0-2143-BDA1-F4DB8E58F7BA}"/>
              </a:ext>
            </a:extLst>
          </p:cNvPr>
          <p:cNvGrpSpPr/>
          <p:nvPr/>
        </p:nvGrpSpPr>
        <p:grpSpPr>
          <a:xfrm>
            <a:off x="4136346" y="2917124"/>
            <a:ext cx="2978181" cy="1598359"/>
            <a:chOff x="2520226" y="3875236"/>
            <a:chExt cx="2978181" cy="1598359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8E6F8691-55DA-9A4D-95D6-61138F94A135}"/>
                </a:ext>
              </a:extLst>
            </p:cNvPr>
            <p:cNvSpPr/>
            <p:nvPr/>
          </p:nvSpPr>
          <p:spPr>
            <a:xfrm>
              <a:off x="2520226" y="4777924"/>
              <a:ext cx="2978181" cy="695671"/>
            </a:xfrm>
            <a:prstGeom prst="wedgeRoundRectCallout">
              <a:avLst>
                <a:gd name="adj1" fmla="val 12692"/>
                <a:gd name="adj2" fmla="val 89426"/>
                <a:gd name="adj3" fmla="val 1666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Expensive</a:t>
              </a:r>
              <a:r>
                <a:rPr lang="en-US" b="1" dirty="0"/>
                <a:t> (NP-complete)</a:t>
              </a:r>
              <a:endParaRPr lang="en-US" dirty="0"/>
            </a:p>
          </p:txBody>
        </p:sp>
        <p:pic>
          <p:nvPicPr>
            <p:cNvPr id="23554" name="Picture 2">
              <a:extLst>
                <a:ext uri="{FF2B5EF4-FFF2-40B4-BE49-F238E27FC236}">
                  <a16:creationId xmlns:a16="http://schemas.microsoft.com/office/drawing/2014/main" id="{E2A580D2-993B-6046-BC66-D7DFA3B9A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258" y="3875236"/>
              <a:ext cx="1040622" cy="1040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131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25397" r="-190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561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25397" r="-190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529311B-233A-DE4D-B08C-1CF6D1B52AAC}"/>
              </a:ext>
            </a:extLst>
          </p:cNvPr>
          <p:cNvSpPr/>
          <p:nvPr/>
        </p:nvSpPr>
        <p:spPr>
          <a:xfrm>
            <a:off x="5175817" y="3570518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Propagation, efficient!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0686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7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25397" r="-190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529311B-233A-DE4D-B08C-1CF6D1B52AAC}"/>
              </a:ext>
            </a:extLst>
          </p:cNvPr>
          <p:cNvSpPr/>
          <p:nvPr/>
        </p:nvSpPr>
        <p:spPr>
          <a:xfrm>
            <a:off x="5175817" y="3570518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Propagation, efficient!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76AA3B02-92EE-E94A-929C-9D3FD4073DBA}"/>
                  </a:ext>
                </a:extLst>
              </p:cNvPr>
              <p:cNvSpPr/>
              <p:nvPr/>
            </p:nvSpPr>
            <p:spPr>
              <a:xfrm>
                <a:off x="760640" y="2292972"/>
                <a:ext cx="4256056" cy="1040622"/>
              </a:xfrm>
              <a:prstGeom prst="wedgeRoundRectCallout">
                <a:avLst>
                  <a:gd name="adj1" fmla="val -37003"/>
                  <a:gd name="adj2" fmla="val 87499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Contribution 2:</a:t>
                </a:r>
              </a:p>
              <a:p>
                <a:pPr algn="ctr"/>
                <a:r>
                  <a:rPr lang="en-US" sz="2000" b="0" dirty="0"/>
                  <a:t>Yes,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can always be rewritten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76AA3B02-92EE-E94A-929C-9D3FD407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0" y="2292972"/>
                <a:ext cx="4256056" cy="1040622"/>
              </a:xfrm>
              <a:prstGeom prst="wedgeRoundRectCallout">
                <a:avLst>
                  <a:gd name="adj1" fmla="val -37003"/>
                  <a:gd name="adj2" fmla="val 87499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8" name="Picture 6">
            <a:extLst>
              <a:ext uri="{FF2B5EF4-FFF2-40B4-BE49-F238E27FC236}">
                <a16:creationId xmlns:a16="http://schemas.microsoft.com/office/drawing/2014/main" id="{29B40A10-AB65-D749-BB0D-5D0B924B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6" y="1457836"/>
            <a:ext cx="1088519" cy="1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1905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7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25397" r="-190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529311B-233A-DE4D-B08C-1CF6D1B52AAC}"/>
              </a:ext>
            </a:extLst>
          </p:cNvPr>
          <p:cNvSpPr/>
          <p:nvPr/>
        </p:nvSpPr>
        <p:spPr>
          <a:xfrm>
            <a:off x="5175817" y="3570518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Propagation, efficient!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76AA3B02-92EE-E94A-929C-9D3FD4073DBA}"/>
                  </a:ext>
                </a:extLst>
              </p:cNvPr>
              <p:cNvSpPr/>
              <p:nvPr/>
            </p:nvSpPr>
            <p:spPr>
              <a:xfrm>
                <a:off x="760640" y="2292972"/>
                <a:ext cx="4256056" cy="1040622"/>
              </a:xfrm>
              <a:prstGeom prst="wedgeRoundRectCallout">
                <a:avLst>
                  <a:gd name="adj1" fmla="val -37003"/>
                  <a:gd name="adj2" fmla="val 87499"/>
                  <a:gd name="adj3" fmla="val 16667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Contribution 2:</a:t>
                </a:r>
              </a:p>
              <a:p>
                <a:pPr algn="ctr"/>
                <a:r>
                  <a:rPr lang="en-US" sz="2000" b="0" dirty="0"/>
                  <a:t>Yes,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can always be rewritten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76AA3B02-92EE-E94A-929C-9D3FD407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40" y="2292972"/>
                <a:ext cx="4256056" cy="1040622"/>
              </a:xfrm>
              <a:prstGeom prst="wedgeRoundRectCallout">
                <a:avLst>
                  <a:gd name="adj1" fmla="val -37003"/>
                  <a:gd name="adj2" fmla="val 87499"/>
                  <a:gd name="adj3" fmla="val 16667"/>
                </a:avLst>
              </a:prstGeom>
              <a:blipFill>
                <a:blip r:embed="rId13"/>
                <a:stretch>
                  <a:fillRect r="-12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8" name="Picture 6">
            <a:extLst>
              <a:ext uri="{FF2B5EF4-FFF2-40B4-BE49-F238E27FC236}">
                <a16:creationId xmlns:a16="http://schemas.microsoft.com/office/drawing/2014/main" id="{29B40A10-AB65-D749-BB0D-5D0B924B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6" y="1457836"/>
            <a:ext cx="1088519" cy="1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483A8D0E-0384-5C4E-B0C9-79FDA66D8151}"/>
                  </a:ext>
                </a:extLst>
              </p:cNvPr>
              <p:cNvSpPr/>
              <p:nvPr/>
            </p:nvSpPr>
            <p:spPr>
              <a:xfrm>
                <a:off x="6430890" y="2035628"/>
                <a:ext cx="2819400" cy="1393372"/>
              </a:xfrm>
              <a:prstGeom prst="wedgeRoundRectCallout">
                <a:avLst>
                  <a:gd name="adj1" fmla="val -109636"/>
                  <a:gd name="adj2" fmla="val 3906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/>
                  <a:t>  can be  large (exponential) </a:t>
                </a:r>
              </a:p>
            </p:txBody>
          </p:sp>
        </mc:Choice>
        <mc:Fallback xmlns="">
          <p:sp>
            <p:nvSpPr>
              <p:cNvPr id="23" name="Rounded Rectangular Callout 22">
                <a:extLst>
                  <a:ext uri="{FF2B5EF4-FFF2-40B4-BE49-F238E27FC236}">
                    <a16:creationId xmlns:a16="http://schemas.microsoft.com/office/drawing/2014/main" id="{483A8D0E-0384-5C4E-B0C9-79FDA66D8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90" y="2035628"/>
                <a:ext cx="2819400" cy="1393372"/>
              </a:xfrm>
              <a:prstGeom prst="wedgeRoundRectCallout">
                <a:avLst>
                  <a:gd name="adj1" fmla="val -109636"/>
                  <a:gd name="adj2" fmla="val 390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>
            <a:extLst>
              <a:ext uri="{FF2B5EF4-FFF2-40B4-BE49-F238E27FC236}">
                <a16:creationId xmlns:a16="http://schemas.microsoft.com/office/drawing/2014/main" id="{665FE2B1-39B2-904F-A270-6AA1E0F7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337" y="1736046"/>
            <a:ext cx="1040622" cy="10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509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109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7"/>
                <a:stretch>
                  <a:fillRect l="-25397" r="-190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C3F3DC95-7A2B-6E46-ADBA-E7140B053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874F3534-416B-CD4F-AFF5-152BB68A15E3}"/>
              </a:ext>
            </a:extLst>
          </p:cNvPr>
          <p:cNvSpPr/>
          <p:nvPr/>
        </p:nvSpPr>
        <p:spPr>
          <a:xfrm>
            <a:off x="414338" y="1591561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265261F4-E737-564D-96AB-7A743552F677}"/>
              </a:ext>
            </a:extLst>
          </p:cNvPr>
          <p:cNvSpPr/>
          <p:nvPr/>
        </p:nvSpPr>
        <p:spPr>
          <a:xfrm>
            <a:off x="756785" y="3679735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If it is Horn</a:t>
            </a:r>
            <a:endParaRPr lang="en-US" dirty="0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529311B-233A-DE4D-B08C-1CF6D1B52AAC}"/>
              </a:ext>
            </a:extLst>
          </p:cNvPr>
          <p:cNvSpPr/>
          <p:nvPr/>
        </p:nvSpPr>
        <p:spPr>
          <a:xfrm>
            <a:off x="5175817" y="3570518"/>
            <a:ext cx="3037114" cy="1040622"/>
          </a:xfrm>
          <a:prstGeom prst="wedgeRoundRectCallout">
            <a:avLst>
              <a:gd name="adj1" fmla="val -37003"/>
              <a:gd name="adj2" fmla="val 8749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Propagation, efficient!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3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rd 14">
            <a:extLst>
              <a:ext uri="{FF2B5EF4-FFF2-40B4-BE49-F238E27FC236}">
                <a16:creationId xmlns:a16="http://schemas.microsoft.com/office/drawing/2014/main" id="{3AE6B8C8-574A-894C-BC77-1632289F8361}"/>
              </a:ext>
            </a:extLst>
          </p:cNvPr>
          <p:cNvSpPr/>
          <p:nvPr/>
        </p:nvSpPr>
        <p:spPr>
          <a:xfrm>
            <a:off x="9198428" y="5030903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DRAT proof certificate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2A137B77-BE9E-6A47-8704-D932EA2884C1}"/>
              </a:ext>
            </a:extLst>
          </p:cNvPr>
          <p:cNvSpPr/>
          <p:nvPr/>
        </p:nvSpPr>
        <p:spPr>
          <a:xfrm>
            <a:off x="4957763" y="5202186"/>
            <a:ext cx="3075215" cy="1055914"/>
          </a:xfrm>
          <a:prstGeom prst="wedgeRectCallout">
            <a:avLst>
              <a:gd name="adj1" fmla="val 85898"/>
              <a:gd name="adj2" fmla="val -154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can be checked by checker (e.g., DRAT-trim)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84EA9657-A947-CC44-9C3A-FD38B01F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2522596"/>
            <a:ext cx="8890000" cy="1485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9F34F-7AB2-FD4B-9C7F-5B8ABF8C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3F2B5-456E-5146-8895-A10FEDA4EE8B}"/>
              </a:ext>
            </a:extLst>
          </p:cNvPr>
          <p:cNvSpPr txBox="1"/>
          <p:nvPr/>
        </p:nvSpPr>
        <p:spPr>
          <a:xfrm>
            <a:off x="146277" y="6357715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Lamb, Evelyn. "Maths proof smashes size record: supercomputer produces a 200-terabyte proof--but is it really mathematics?." </a:t>
            </a:r>
            <a:r>
              <a:rPr lang="en-CA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Nature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534.7605 (2016): 17-19.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5B665-1A48-4D06-2D97-0504034C67FE}"/>
              </a:ext>
            </a:extLst>
          </p:cNvPr>
          <p:cNvSpPr txBox="1"/>
          <p:nvPr/>
        </p:nvSpPr>
        <p:spPr>
          <a:xfrm>
            <a:off x="146277" y="5657936"/>
            <a:ext cx="3910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Heule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Marijn JH, Oliver </a:t>
            </a:r>
            <a:r>
              <a:rPr lang="en-CA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Kullmann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Victor W. Marek. "Solving and verifying the </a:t>
            </a:r>
            <a:r>
              <a:rPr lang="en-CA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boolean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CA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pythagorean</a:t>
            </a:r>
            <a:r>
              <a:rPr lang="en-CA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triples problem via cube-and-conquer." </a:t>
            </a:r>
            <a:endParaRPr lang="en-CA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8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0B34E-F32E-FF4F-A914-DA863025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Propositional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0677F0-B8B6-DC44-BA88-8513BABD76D7}"/>
                  </a:ext>
                </a:extLst>
              </p:cNvPr>
              <p:cNvSpPr txBox="1"/>
              <p:nvPr/>
            </p:nvSpPr>
            <p:spPr>
              <a:xfrm>
                <a:off x="1257878" y="2017550"/>
                <a:ext cx="4696607" cy="2314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dirty="0"/>
                  <a:t> for verifying all positive lemmas via refutation: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is UNSAT)	 		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0677F0-B8B6-DC44-BA88-8513BABD7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78" y="2017550"/>
                <a:ext cx="4696607" cy="2314673"/>
              </a:xfrm>
              <a:prstGeom prst="rect">
                <a:avLst/>
              </a:prstGeom>
              <a:blipFill>
                <a:blip r:embed="rId2"/>
                <a:stretch>
                  <a:fillRect l="-3774" t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F76BF1FE-34DA-714B-9091-A8F902B67E6E}"/>
                  </a:ext>
                </a:extLst>
              </p:cNvPr>
              <p:cNvSpPr/>
              <p:nvPr/>
            </p:nvSpPr>
            <p:spPr>
              <a:xfrm>
                <a:off x="6749144" y="1834460"/>
                <a:ext cx="2819400" cy="1393372"/>
              </a:xfrm>
              <a:prstGeom prst="wedgeRoundRectCallout">
                <a:avLst>
                  <a:gd name="adj1" fmla="val -121605"/>
                  <a:gd name="adj2" fmla="val 48437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Problem: </a:t>
                </a:r>
                <a:r>
                  <a:rPr lang="en-US" dirty="0"/>
                  <a:t>Checking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⊨</m:t>
                    </m:r>
                  </m:oMath>
                </a14:m>
                <a:r>
                  <a:rPr lang="en-US" dirty="0"/>
                  <a:t> is generally expensive (NP-complete). Inefficient for verifying lemmas</a:t>
                </a: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F76BF1FE-34DA-714B-9091-A8F902B67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44" y="1834460"/>
                <a:ext cx="2819400" cy="1393372"/>
              </a:xfrm>
              <a:prstGeom prst="wedgeRoundRectCallout">
                <a:avLst>
                  <a:gd name="adj1" fmla="val -121605"/>
                  <a:gd name="adj2" fmla="val 484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D2A63-5142-614B-ADE0-327A544E4764}"/>
                  </a:ext>
                </a:extLst>
              </p:cNvPr>
              <p:cNvSpPr txBox="1"/>
              <p:nvPr/>
            </p:nvSpPr>
            <p:spPr>
              <a:xfrm>
                <a:off x="1007508" y="4659086"/>
                <a:ext cx="6096000" cy="1683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is a set of Horn clauses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), then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can reach UNSAT</a:t>
                </a:r>
              </a:p>
              <a:p>
                <a:r>
                  <a:rPr lang="en-US" sz="2400" dirty="0"/>
                  <a:t> via unit propagation)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D2A63-5142-614B-ADE0-327A544E4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08" y="4659086"/>
                <a:ext cx="6096000" cy="1683410"/>
              </a:xfrm>
              <a:prstGeom prst="rect">
                <a:avLst/>
              </a:prstGeom>
              <a:blipFill>
                <a:blip r:embed="rId4"/>
                <a:stretch>
                  <a:fillRect l="-1455" t="-1493" b="-8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1FB1D76E-0F7C-C340-AF14-FB4086063305}"/>
                  </a:ext>
                </a:extLst>
              </p:cNvPr>
              <p:cNvSpPr/>
              <p:nvPr/>
            </p:nvSpPr>
            <p:spPr>
              <a:xfrm>
                <a:off x="7103508" y="3633861"/>
                <a:ext cx="3037114" cy="1393372"/>
              </a:xfrm>
              <a:prstGeom prst="wedgeRoundRectCallout">
                <a:avLst>
                  <a:gd name="adj1" fmla="val -91103"/>
                  <a:gd name="adj2" fmla="val 3828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Good news: </a:t>
                </a:r>
                <a:r>
                  <a:rPr lang="en-US" dirty="0"/>
                  <a:t>Definition for monotonic predicates can be expressed in Horn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/>
                  <a:t>.  Efficient lemma verification  </a:t>
                </a: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1FB1D76E-0F7C-C340-AF14-FB4086063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508" y="3633861"/>
                <a:ext cx="3037114" cy="1393372"/>
              </a:xfrm>
              <a:prstGeom prst="wedgeRoundRectCallout">
                <a:avLst>
                  <a:gd name="adj1" fmla="val -91103"/>
                  <a:gd name="adj2" fmla="val 38281"/>
                  <a:gd name="adj3" fmla="val 16667"/>
                </a:avLst>
              </a:prstGeom>
              <a:blipFill>
                <a:blip r:embed="rId5"/>
                <a:stretch>
                  <a:fillRect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ADE3B2A-B8F8-054D-B9D5-2824603473DA}"/>
                  </a:ext>
                </a:extLst>
              </p:cNvPr>
              <p:cNvSpPr/>
              <p:nvPr/>
            </p:nvSpPr>
            <p:spPr>
              <a:xfrm>
                <a:off x="7321222" y="5464628"/>
                <a:ext cx="2819400" cy="1393372"/>
              </a:xfrm>
              <a:prstGeom prst="wedgeRoundRectCallout">
                <a:avLst>
                  <a:gd name="adj1" fmla="val -109636"/>
                  <a:gd name="adj2" fmla="val 3906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But 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</m:oMath>
                </a14:m>
                <a:r>
                  <a:rPr lang="en-US" dirty="0"/>
                  <a:t> might be exponential! 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ADE3B2A-B8F8-054D-B9D5-282460347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222" y="5464628"/>
                <a:ext cx="2819400" cy="1393372"/>
              </a:xfrm>
              <a:prstGeom prst="wedgeRoundRectCallout">
                <a:avLst>
                  <a:gd name="adj1" fmla="val -109636"/>
                  <a:gd name="adj2" fmla="val 390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0942636-986F-4E47-9026-02B0EAF60CD5}"/>
              </a:ext>
            </a:extLst>
          </p:cNvPr>
          <p:cNvSpPr/>
          <p:nvPr/>
        </p:nvSpPr>
        <p:spPr>
          <a:xfrm>
            <a:off x="10140622" y="2857500"/>
            <a:ext cx="1789441" cy="776361"/>
          </a:xfrm>
          <a:prstGeom prst="wedgeRoundRectCallout">
            <a:avLst>
              <a:gd name="adj1" fmla="val -61232"/>
              <a:gd name="adj2" fmla="val 6066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Contribution 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750D71-E1B7-7049-8724-764E8E15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8970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9">
                <a:extLst>
                  <a:ext uri="{FF2B5EF4-FFF2-40B4-BE49-F238E27FC236}">
                    <a16:creationId xmlns:a16="http://schemas.microsoft.com/office/drawing/2014/main" id="{F551B560-5DE8-A042-6E21-ED5FD6783DAF}"/>
                  </a:ext>
                </a:extLst>
              </p:cNvPr>
              <p:cNvSpPr/>
              <p:nvPr/>
            </p:nvSpPr>
            <p:spPr>
              <a:xfrm>
                <a:off x="509587" y="3859887"/>
                <a:ext cx="1833563" cy="1040622"/>
              </a:xfrm>
              <a:prstGeom prst="wedgeRoundRectCallout">
                <a:avLst>
                  <a:gd name="adj1" fmla="val 68354"/>
                  <a:gd name="adj2" fmla="val -74512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We can weaken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Rounded Rectangular Callout 9">
                <a:extLst>
                  <a:ext uri="{FF2B5EF4-FFF2-40B4-BE49-F238E27FC236}">
                    <a16:creationId xmlns:a16="http://schemas.microsoft.com/office/drawing/2014/main" id="{F551B560-5DE8-A042-6E21-ED5FD6783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7" y="3859887"/>
                <a:ext cx="1833563" cy="1040622"/>
              </a:xfrm>
              <a:prstGeom prst="wedgeRoundRectCallout">
                <a:avLst>
                  <a:gd name="adj1" fmla="val 68354"/>
                  <a:gd name="adj2" fmla="val -7451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89998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/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4EC6C7-31B9-84F2-4CBC-1AB5AE97391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309939" y="3983904"/>
            <a:ext cx="11754" cy="91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B41BF30-49B7-4785-59C4-2E2EDDE9B94D}"/>
              </a:ext>
            </a:extLst>
          </p:cNvPr>
          <p:cNvSpPr/>
          <p:nvPr/>
        </p:nvSpPr>
        <p:spPr>
          <a:xfrm>
            <a:off x="509587" y="3859887"/>
            <a:ext cx="1833563" cy="1040622"/>
          </a:xfrm>
          <a:prstGeom prst="wedgeRoundRectCallout">
            <a:avLst>
              <a:gd name="adj1" fmla="val 77705"/>
              <a:gd name="adj2" fmla="val 237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over-approximation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/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393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/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4EC6C7-31B9-84F2-4CBC-1AB5AE97391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309939" y="3983904"/>
            <a:ext cx="11754" cy="91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B41BF30-49B7-4785-59C4-2E2EDDE9B94D}"/>
              </a:ext>
            </a:extLst>
          </p:cNvPr>
          <p:cNvSpPr/>
          <p:nvPr/>
        </p:nvSpPr>
        <p:spPr>
          <a:xfrm>
            <a:off x="509587" y="3859887"/>
            <a:ext cx="1833563" cy="1040622"/>
          </a:xfrm>
          <a:prstGeom prst="wedgeRoundRectCallout">
            <a:avLst>
              <a:gd name="adj1" fmla="val 77705"/>
              <a:gd name="adj2" fmla="val 23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over-approximation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/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73B826-5A37-6379-C85C-5AE2FE23BC7C}"/>
              </a:ext>
            </a:extLst>
          </p:cNvPr>
          <p:cNvCxnSpPr/>
          <p:nvPr/>
        </p:nvCxnSpPr>
        <p:spPr>
          <a:xfrm>
            <a:off x="4273773" y="5604752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/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id="{CF9C9993-8D20-E3B6-5E01-8BB9AD211A34}"/>
              </a:ext>
            </a:extLst>
          </p:cNvPr>
          <p:cNvSpPr/>
          <p:nvPr/>
        </p:nvSpPr>
        <p:spPr>
          <a:xfrm>
            <a:off x="6916342" y="5836039"/>
            <a:ext cx="1833563" cy="1040622"/>
          </a:xfrm>
          <a:prstGeom prst="wedgeRoundRectCallout">
            <a:avLst>
              <a:gd name="adj1" fmla="val -79698"/>
              <a:gd name="adj2" fmla="val -4842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sufficient</a:t>
            </a:r>
          </a:p>
        </p:txBody>
      </p:sp>
    </p:spTree>
    <p:extLst>
      <p:ext uri="{BB962C8B-B14F-4D97-AF65-F5344CB8AC3E}">
        <p14:creationId xmlns:p14="http://schemas.microsoft.com/office/powerpoint/2010/main" val="77777182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/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Alternate Process 13">
                <a:extLst>
                  <a:ext uri="{FF2B5EF4-FFF2-40B4-BE49-F238E27FC236}">
                    <a16:creationId xmlns:a16="http://schemas.microsoft.com/office/drawing/2014/main" id="{EFCD71EC-C748-C3B2-03CC-E6E353E14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4EC6C7-31B9-84F2-4CBC-1AB5AE97391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309939" y="3983904"/>
            <a:ext cx="11754" cy="91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B41BF30-49B7-4785-59C4-2E2EDDE9B94D}"/>
              </a:ext>
            </a:extLst>
          </p:cNvPr>
          <p:cNvSpPr/>
          <p:nvPr/>
        </p:nvSpPr>
        <p:spPr>
          <a:xfrm>
            <a:off x="509587" y="3859887"/>
            <a:ext cx="1833563" cy="1040622"/>
          </a:xfrm>
          <a:prstGeom prst="wedgeRoundRectCallout">
            <a:avLst>
              <a:gd name="adj1" fmla="val 77705"/>
              <a:gd name="adj2" fmla="val 23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over-approximation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/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73B826-5A37-6379-C85C-5AE2FE23BC7C}"/>
              </a:ext>
            </a:extLst>
          </p:cNvPr>
          <p:cNvCxnSpPr/>
          <p:nvPr/>
        </p:nvCxnSpPr>
        <p:spPr>
          <a:xfrm>
            <a:off x="4273773" y="5604752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/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id="{CF9C9993-8D20-E3B6-5E01-8BB9AD211A34}"/>
              </a:ext>
            </a:extLst>
          </p:cNvPr>
          <p:cNvSpPr/>
          <p:nvPr/>
        </p:nvSpPr>
        <p:spPr>
          <a:xfrm>
            <a:off x="6916342" y="5836039"/>
            <a:ext cx="1833563" cy="1040622"/>
          </a:xfrm>
          <a:prstGeom prst="wedgeRoundRectCallout">
            <a:avLst>
              <a:gd name="adj1" fmla="val -79698"/>
              <a:gd name="adj2" fmla="val -484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sufficient</a:t>
            </a:r>
          </a:p>
        </p:txBody>
      </p:sp>
      <p:sp>
        <p:nvSpPr>
          <p:cNvPr id="13" name="Rounded Rectangular Callout 18">
            <a:extLst>
              <a:ext uri="{FF2B5EF4-FFF2-40B4-BE49-F238E27FC236}">
                <a16:creationId xmlns:a16="http://schemas.microsoft.com/office/drawing/2014/main" id="{4BD9BD2A-5C06-9018-75C0-1D3C40EB46E2}"/>
              </a:ext>
            </a:extLst>
          </p:cNvPr>
          <p:cNvSpPr/>
          <p:nvPr/>
        </p:nvSpPr>
        <p:spPr>
          <a:xfrm>
            <a:off x="340247" y="5706849"/>
            <a:ext cx="1833563" cy="1040622"/>
          </a:xfrm>
          <a:prstGeom prst="wedgeRoundRectCallout">
            <a:avLst>
              <a:gd name="adj1" fmla="val 68354"/>
              <a:gd name="adj2" fmla="val -6078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3. Small (linear)</a:t>
            </a:r>
          </a:p>
        </p:txBody>
      </p:sp>
    </p:spTree>
    <p:extLst>
      <p:ext uri="{BB962C8B-B14F-4D97-AF65-F5344CB8AC3E}">
        <p14:creationId xmlns:p14="http://schemas.microsoft.com/office/powerpoint/2010/main" val="1749452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4EC6C7-31B9-84F2-4CBC-1AB5AE97391E}"/>
              </a:ext>
            </a:extLst>
          </p:cNvPr>
          <p:cNvCxnSpPr>
            <a:cxnSpLocks/>
          </p:cNvCxnSpPr>
          <p:nvPr/>
        </p:nvCxnSpPr>
        <p:spPr>
          <a:xfrm flipH="1">
            <a:off x="3309939" y="3983904"/>
            <a:ext cx="11754" cy="91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B41BF30-49B7-4785-59C4-2E2EDDE9B94D}"/>
              </a:ext>
            </a:extLst>
          </p:cNvPr>
          <p:cNvSpPr/>
          <p:nvPr/>
        </p:nvSpPr>
        <p:spPr>
          <a:xfrm>
            <a:off x="509587" y="3859887"/>
            <a:ext cx="1833563" cy="1040622"/>
          </a:xfrm>
          <a:prstGeom prst="wedgeRoundRectCallout">
            <a:avLst>
              <a:gd name="adj1" fmla="val 77705"/>
              <a:gd name="adj2" fmla="val 23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over-approximation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/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73B826-5A37-6379-C85C-5AE2FE23BC7C}"/>
              </a:ext>
            </a:extLst>
          </p:cNvPr>
          <p:cNvCxnSpPr/>
          <p:nvPr/>
        </p:nvCxnSpPr>
        <p:spPr>
          <a:xfrm>
            <a:off x="4273773" y="5604752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/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7FA3B1-F81F-6325-920F-06AB5A259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728" y="4699195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id="{CF9C9993-8D20-E3B6-5E01-8BB9AD211A34}"/>
              </a:ext>
            </a:extLst>
          </p:cNvPr>
          <p:cNvSpPr/>
          <p:nvPr/>
        </p:nvSpPr>
        <p:spPr>
          <a:xfrm>
            <a:off x="6916342" y="5836039"/>
            <a:ext cx="1833563" cy="1040622"/>
          </a:xfrm>
          <a:prstGeom prst="wedgeRoundRectCallout">
            <a:avLst>
              <a:gd name="adj1" fmla="val -79698"/>
              <a:gd name="adj2" fmla="val -484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sufficient</a:t>
            </a:r>
          </a:p>
        </p:txBody>
      </p:sp>
      <p:sp>
        <p:nvSpPr>
          <p:cNvPr id="13" name="Rounded Rectangular Callout 18">
            <a:extLst>
              <a:ext uri="{FF2B5EF4-FFF2-40B4-BE49-F238E27FC236}">
                <a16:creationId xmlns:a16="http://schemas.microsoft.com/office/drawing/2014/main" id="{4BD9BD2A-5C06-9018-75C0-1D3C40EB46E2}"/>
              </a:ext>
            </a:extLst>
          </p:cNvPr>
          <p:cNvSpPr/>
          <p:nvPr/>
        </p:nvSpPr>
        <p:spPr>
          <a:xfrm>
            <a:off x="340247" y="5706849"/>
            <a:ext cx="1833563" cy="1040622"/>
          </a:xfrm>
          <a:prstGeom prst="wedgeRoundRectCallout">
            <a:avLst>
              <a:gd name="adj1" fmla="val 68354"/>
              <a:gd name="adj2" fmla="val -607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3. Small (linear)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lternate Process 13">
                <a:extLst>
                  <a:ext uri="{FF2B5EF4-FFF2-40B4-BE49-F238E27FC236}">
                    <a16:creationId xmlns:a16="http://schemas.microsoft.com/office/drawing/2014/main" id="{2C9C1646-FA30-81D3-D0F3-F407269A28D2}"/>
                  </a:ext>
                </a:extLst>
              </p:cNvPr>
              <p:cNvSpPr/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Alternate Process 13">
                <a:extLst>
                  <a:ext uri="{FF2B5EF4-FFF2-40B4-BE49-F238E27FC236}">
                    <a16:creationId xmlns:a16="http://schemas.microsoft.com/office/drawing/2014/main" id="{2C9C1646-FA30-81D3-D0F3-F407269A2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19">
            <a:extLst>
              <a:ext uri="{FF2B5EF4-FFF2-40B4-BE49-F238E27FC236}">
                <a16:creationId xmlns:a16="http://schemas.microsoft.com/office/drawing/2014/main" id="{C9E25868-CBD6-0553-2124-AD4875082DD4}"/>
              </a:ext>
            </a:extLst>
          </p:cNvPr>
          <p:cNvSpPr/>
          <p:nvPr/>
        </p:nvSpPr>
        <p:spPr>
          <a:xfrm>
            <a:off x="4186476" y="3812403"/>
            <a:ext cx="1549310" cy="879297"/>
          </a:xfrm>
          <a:prstGeom prst="wedgeRoundRectCallout">
            <a:avLst>
              <a:gd name="adj1" fmla="val -62555"/>
              <a:gd name="adj2" fmla="val 8063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4. Horn</a:t>
            </a:r>
          </a:p>
        </p:txBody>
      </p:sp>
    </p:spTree>
    <p:extLst>
      <p:ext uri="{BB962C8B-B14F-4D97-AF65-F5344CB8AC3E}">
        <p14:creationId xmlns:p14="http://schemas.microsoft.com/office/powerpoint/2010/main" val="33121677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8409-1D59-844A-B003-D4025603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Observation: A small portion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can verify a given theory lemma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80A3D-2261-E249-A355-3261AC955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086" t="-2035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9D937-B89A-3442-934C-2C962832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/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Alternate Process 10">
                <a:extLst>
                  <a:ext uri="{FF2B5EF4-FFF2-40B4-BE49-F238E27FC236}">
                    <a16:creationId xmlns:a16="http://schemas.microsoft.com/office/drawing/2014/main" id="{494A2A68-12B5-6E41-BD07-5D073CA4E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3" y="2891483"/>
                <a:ext cx="1562100" cy="1075032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/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FAD0F-246D-BB40-8D2B-A822EE258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4" y="2460596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/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every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400" dirty="0"/>
                  <a:t> lemma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CAF9D2B-22C7-8343-8E5D-1A9CBB81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067" y="2874093"/>
                <a:ext cx="2178844" cy="110981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/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7D9D92-B525-3E4C-B22F-224B685B5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08" y="5317387"/>
                <a:ext cx="610076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28AA13-1111-78C5-D8B1-5421BBCC9F8A}"/>
              </a:ext>
            </a:extLst>
          </p:cNvPr>
          <p:cNvCxnSpPr/>
          <p:nvPr/>
        </p:nvCxnSpPr>
        <p:spPr>
          <a:xfrm>
            <a:off x="4359651" y="3428998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1AAF4D-4FF0-8DFD-B93E-E06D1185F195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>
            <a:off x="8091489" y="3983904"/>
            <a:ext cx="0" cy="13334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/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2748F6-1A9D-4CBA-030D-463373B4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04" y="4105369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4EC6C7-31B9-84F2-4CBC-1AB5AE97391E}"/>
              </a:ext>
            </a:extLst>
          </p:cNvPr>
          <p:cNvCxnSpPr>
            <a:cxnSpLocks/>
          </p:cNvCxnSpPr>
          <p:nvPr/>
        </p:nvCxnSpPr>
        <p:spPr>
          <a:xfrm flipH="1">
            <a:off x="3309939" y="3983904"/>
            <a:ext cx="11754" cy="916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ular Callout 16">
            <a:extLst>
              <a:ext uri="{FF2B5EF4-FFF2-40B4-BE49-F238E27FC236}">
                <a16:creationId xmlns:a16="http://schemas.microsoft.com/office/drawing/2014/main" id="{DB41BF30-49B7-4785-59C4-2E2EDDE9B94D}"/>
              </a:ext>
            </a:extLst>
          </p:cNvPr>
          <p:cNvSpPr/>
          <p:nvPr/>
        </p:nvSpPr>
        <p:spPr>
          <a:xfrm>
            <a:off x="509587" y="3859887"/>
            <a:ext cx="1833563" cy="1040622"/>
          </a:xfrm>
          <a:prstGeom prst="wedgeRoundRectCallout">
            <a:avLst>
              <a:gd name="adj1" fmla="val 77705"/>
              <a:gd name="adj2" fmla="val 237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1. over-approximation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/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20C2D7-E4FF-1470-6771-F5543CDC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31" y="3909781"/>
                <a:ext cx="774992" cy="861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73B826-5A37-6379-C85C-5AE2FE23BC7C}"/>
              </a:ext>
            </a:extLst>
          </p:cNvPr>
          <p:cNvCxnSpPr/>
          <p:nvPr/>
        </p:nvCxnSpPr>
        <p:spPr>
          <a:xfrm>
            <a:off x="4273773" y="5604752"/>
            <a:ext cx="2383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ounded Rectangular Callout 17">
            <a:extLst>
              <a:ext uri="{FF2B5EF4-FFF2-40B4-BE49-F238E27FC236}">
                <a16:creationId xmlns:a16="http://schemas.microsoft.com/office/drawing/2014/main" id="{CF9C9993-8D20-E3B6-5E01-8BB9AD211A34}"/>
              </a:ext>
            </a:extLst>
          </p:cNvPr>
          <p:cNvSpPr/>
          <p:nvPr/>
        </p:nvSpPr>
        <p:spPr>
          <a:xfrm>
            <a:off x="6916342" y="5836039"/>
            <a:ext cx="1833563" cy="1040622"/>
          </a:xfrm>
          <a:prstGeom prst="wedgeRoundRectCallout">
            <a:avLst>
              <a:gd name="adj1" fmla="val -79698"/>
              <a:gd name="adj2" fmla="val -484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2. sufficient</a:t>
            </a:r>
          </a:p>
        </p:txBody>
      </p:sp>
      <p:sp>
        <p:nvSpPr>
          <p:cNvPr id="13" name="Rounded Rectangular Callout 18">
            <a:extLst>
              <a:ext uri="{FF2B5EF4-FFF2-40B4-BE49-F238E27FC236}">
                <a16:creationId xmlns:a16="http://schemas.microsoft.com/office/drawing/2014/main" id="{4BD9BD2A-5C06-9018-75C0-1D3C40EB46E2}"/>
              </a:ext>
            </a:extLst>
          </p:cNvPr>
          <p:cNvSpPr/>
          <p:nvPr/>
        </p:nvSpPr>
        <p:spPr>
          <a:xfrm>
            <a:off x="340247" y="5706849"/>
            <a:ext cx="1833563" cy="1040622"/>
          </a:xfrm>
          <a:prstGeom prst="wedgeRoundRectCallout">
            <a:avLst>
              <a:gd name="adj1" fmla="val 68354"/>
              <a:gd name="adj2" fmla="val -6078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3. Small (linear)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lternate Process 13">
                <a:extLst>
                  <a:ext uri="{FF2B5EF4-FFF2-40B4-BE49-F238E27FC236}">
                    <a16:creationId xmlns:a16="http://schemas.microsoft.com/office/drawing/2014/main" id="{2C9C1646-FA30-81D3-D0F3-F407269A28D2}"/>
                  </a:ext>
                </a:extLst>
              </p:cNvPr>
              <p:cNvSpPr/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Alternate Process 13">
                <a:extLst>
                  <a:ext uri="{FF2B5EF4-FFF2-40B4-BE49-F238E27FC236}">
                    <a16:creationId xmlns:a16="http://schemas.microsoft.com/office/drawing/2014/main" id="{2C9C1646-FA30-81D3-D0F3-F407269A28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889" y="4900509"/>
                <a:ext cx="1562100" cy="1075032"/>
              </a:xfrm>
              <a:prstGeom prst="flowChartAlternateProcess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ular Callout 19">
            <a:extLst>
              <a:ext uri="{FF2B5EF4-FFF2-40B4-BE49-F238E27FC236}">
                <a16:creationId xmlns:a16="http://schemas.microsoft.com/office/drawing/2014/main" id="{C7BB6206-44FA-42D5-3340-AC02B949DFD8}"/>
              </a:ext>
            </a:extLst>
          </p:cNvPr>
          <p:cNvSpPr/>
          <p:nvPr/>
        </p:nvSpPr>
        <p:spPr>
          <a:xfrm>
            <a:off x="4186476" y="3812403"/>
            <a:ext cx="1549310" cy="879297"/>
          </a:xfrm>
          <a:prstGeom prst="wedgeRoundRectCallout">
            <a:avLst>
              <a:gd name="adj1" fmla="val -62555"/>
              <a:gd name="adj2" fmla="val 8063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4. Horn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8B3635-BF9F-01B7-B163-7BB7F7CF0124}"/>
                  </a:ext>
                </a:extLst>
              </p:cNvPr>
              <p:cNvSpPr txBox="1"/>
              <p:nvPr/>
            </p:nvSpPr>
            <p:spPr>
              <a:xfrm>
                <a:off x="5228683" y="467681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en-US" sz="56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6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8B3635-BF9F-01B7-B163-7BB7F7CF0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683" y="4676813"/>
                <a:ext cx="774992" cy="861774"/>
              </a:xfrm>
              <a:prstGeom prst="rect">
                <a:avLst/>
              </a:prstGeom>
              <a:blipFill>
                <a:blip r:embed="rId14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7B3F9D5B-F919-FF2D-708B-7D7DF5375F24}"/>
              </a:ext>
            </a:extLst>
          </p:cNvPr>
          <p:cNvSpPr/>
          <p:nvPr/>
        </p:nvSpPr>
        <p:spPr>
          <a:xfrm>
            <a:off x="3247957" y="6044771"/>
            <a:ext cx="3037114" cy="861774"/>
          </a:xfrm>
          <a:prstGeom prst="wedgeRoundRectCallout">
            <a:avLst>
              <a:gd name="adj1" fmla="val 19358"/>
              <a:gd name="adj2" fmla="val -9037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Unit Propagation, efficient! </a:t>
            </a:r>
            <a:endParaRPr lang="en-US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0BBF3A21-B79C-CCEF-0E09-45397E3B7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61" y="4498758"/>
            <a:ext cx="1088519" cy="1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lternate Process 5">
            <a:extLst>
              <a:ext uri="{FF2B5EF4-FFF2-40B4-BE49-F238E27FC236}">
                <a16:creationId xmlns:a16="http://schemas.microsoft.com/office/drawing/2014/main" id="{39C356CF-F812-9571-99D2-17A73AD46D67}"/>
              </a:ext>
            </a:extLst>
          </p:cNvPr>
          <p:cNvSpPr/>
          <p:nvPr/>
        </p:nvSpPr>
        <p:spPr>
          <a:xfrm>
            <a:off x="2343150" y="1228251"/>
            <a:ext cx="7388949" cy="108734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Contribution 3: on-the-fly transformation to over-approximate predicate definition into Horn definitions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Alternate Process 23">
                <a:extLst>
                  <a:ext uri="{FF2B5EF4-FFF2-40B4-BE49-F238E27FC236}">
                    <a16:creationId xmlns:a16="http://schemas.microsoft.com/office/drawing/2014/main" id="{0E9A3F0D-DB98-D143-AB8E-CBDC394A3B6A}"/>
                  </a:ext>
                </a:extLst>
              </p:cNvPr>
              <p:cNvSpPr/>
              <p:nvPr/>
            </p:nvSpPr>
            <p:spPr>
              <a:xfrm>
                <a:off x="4919866" y="2143002"/>
                <a:ext cx="4268425" cy="1562294"/>
              </a:xfrm>
              <a:prstGeom prst="flowChartAlternateProcess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Over-approximate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by instantiating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appriropate</a:t>
                </a:r>
                <a:r>
                  <a:rPr lang="en-US" dirty="0"/>
                  <a:t> witness (duality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)  </a:t>
                </a:r>
              </a:p>
            </p:txBody>
          </p:sp>
        </mc:Choice>
        <mc:Fallback>
          <p:sp>
            <p:nvSpPr>
              <p:cNvPr id="24" name="Alternate Process 23">
                <a:extLst>
                  <a:ext uri="{FF2B5EF4-FFF2-40B4-BE49-F238E27FC236}">
                    <a16:creationId xmlns:a16="http://schemas.microsoft.com/office/drawing/2014/main" id="{0E9A3F0D-DB98-D143-AB8E-CBDC394A3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66" y="2143002"/>
                <a:ext cx="4268425" cy="1562294"/>
              </a:xfrm>
              <a:prstGeom prst="flowChartAlternateProcess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66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3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/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553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2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/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19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343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2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/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≔ 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⇒⊤,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  <a:blipFill>
                <a:blip r:embed="rId4"/>
                <a:stretch>
                  <a:fillRect t="-523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921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2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/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⇒⊤,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⇒⊤,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⇒⊥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⇒⊤, ⊥∧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⊥,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⇒⊥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  <a:blipFill>
                <a:blip r:embed="rId4"/>
                <a:stretch>
                  <a:fillRect t="-5384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9722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2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/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⇒⊤,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⇒⊥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⇒⊤, ⊥∧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⊥,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⇒⊥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CFDE260-4863-5141-BD9F-B1905472C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6814"/>
                <a:ext cx="4443412" cy="1624998"/>
              </a:xfrm>
              <a:prstGeom prst="rect">
                <a:avLst/>
              </a:prstGeom>
              <a:blipFill>
                <a:blip r:embed="rId4"/>
                <a:stretch>
                  <a:fillRect t="-5384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992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2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123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/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  <a:blipFill>
                <a:blip r:embed="rId5"/>
                <a:stretch>
                  <a:fillRect t="-144681" b="-20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38990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3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124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/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  <a:blipFill>
                <a:blip r:embed="rId6"/>
                <a:stretch>
                  <a:fillRect t="-144681" b="-20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B69AC-FD15-0E1E-E599-A23617D48979}"/>
                  </a:ext>
                </a:extLst>
              </p:cNvPr>
              <p:cNvSpPr/>
              <p:nvPr/>
            </p:nvSpPr>
            <p:spPr>
              <a:xfrm>
                <a:off x="838200" y="5552335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  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ba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B69AC-FD15-0E1E-E599-A23617D48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2335"/>
                <a:ext cx="4443412" cy="577836"/>
              </a:xfrm>
              <a:prstGeom prst="rect">
                <a:avLst/>
              </a:prstGeom>
              <a:blipFill>
                <a:blip r:embed="rId7"/>
                <a:stretch>
                  <a:fillRect t="-53608" b="-10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1927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4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125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/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39FCD9-6A15-B34A-A142-2E5EDB464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  <a:blipFill>
                <a:blip r:embed="rId7"/>
                <a:stretch>
                  <a:fillRect t="-144681" b="-20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B69AC-FD15-0E1E-E599-A23617D48979}"/>
                  </a:ext>
                </a:extLst>
              </p:cNvPr>
              <p:cNvSpPr/>
              <p:nvPr/>
            </p:nvSpPr>
            <p:spPr>
              <a:xfrm>
                <a:off x="838200" y="5552335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  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bar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7B69AC-FD15-0E1E-E599-A23617D48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52335"/>
                <a:ext cx="4443412" cy="577836"/>
              </a:xfrm>
              <a:prstGeom prst="rect">
                <a:avLst/>
              </a:prstGeom>
              <a:blipFill>
                <a:blip r:embed="rId8"/>
                <a:stretch>
                  <a:fillRect t="-53608" b="-100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DF0AC8-F2BE-5260-5FE5-738FBF8C6B69}"/>
                  </a:ext>
                </a:extLst>
              </p:cNvPr>
              <p:cNvSpPr/>
              <p:nvPr/>
            </p:nvSpPr>
            <p:spPr>
              <a:xfrm>
                <a:off x="6307181" y="5841253"/>
                <a:ext cx="4354647" cy="81718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reachability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DF0AC8-F2BE-5260-5FE5-738FBF8C6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181" y="5841253"/>
                <a:ext cx="4354647" cy="817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12">
            <a:extLst>
              <a:ext uri="{FF2B5EF4-FFF2-40B4-BE49-F238E27FC236}">
                <a16:creationId xmlns:a16="http://schemas.microsoft.com/office/drawing/2014/main" id="{812848D7-433E-FF8A-157F-6FB63677BA85}"/>
              </a:ext>
            </a:extLst>
          </p:cNvPr>
          <p:cNvSpPr/>
          <p:nvPr/>
        </p:nvSpPr>
        <p:spPr>
          <a:xfrm>
            <a:off x="5302122" y="5130766"/>
            <a:ext cx="972408" cy="736862"/>
          </a:xfrm>
          <a:prstGeom prst="wedgeRoundRectCallout">
            <a:avLst>
              <a:gd name="adj1" fmla="val -81203"/>
              <a:gd name="adj2" fmla="val 35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O(N), Horn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BA272E6-F3D7-041E-7F3A-4C61F7D1AB4D}"/>
              </a:ext>
            </a:extLst>
          </p:cNvPr>
          <p:cNvSpPr/>
          <p:nvPr/>
        </p:nvSpPr>
        <p:spPr>
          <a:xfrm>
            <a:off x="10292951" y="3661277"/>
            <a:ext cx="1769348" cy="1111074"/>
          </a:xfrm>
          <a:prstGeom prst="wedgeRoundRectCallout">
            <a:avLst>
              <a:gd name="adj1" fmla="val -50392"/>
              <a:gd name="adj2" fmla="val 165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O(E * N log(N)), Non-horn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4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Check SMMT Proof Certificate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5F59E-C7EF-2245-9758-A268CB20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81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A235B-A43B-BA4E-9617-74BAC9A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433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E9946-ADBF-9D4A-BC5A-18B6D95E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72E4-4E0A-F546-BDE9-5D48ECA6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implement a </a:t>
            </a:r>
            <a:r>
              <a:rPr lang="en-US" dirty="0" err="1"/>
              <a:t>MonoProof</a:t>
            </a:r>
            <a:r>
              <a:rPr lang="en-US" dirty="0"/>
              <a:t> (Solving + proof checking)  based on </a:t>
            </a:r>
            <a:r>
              <a:rPr lang="en-US" dirty="0" err="1"/>
              <a:t>MonoSAT</a:t>
            </a:r>
            <a:endParaRPr lang="en-US" dirty="0"/>
          </a:p>
          <a:p>
            <a:r>
              <a:rPr lang="en-US" dirty="0"/>
              <a:t>We would like to measure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MonoProof’s</a:t>
            </a:r>
            <a:r>
              <a:rPr lang="en-US" dirty="0"/>
              <a:t> runtime overhead for proofs generation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End-to-end Performance of </a:t>
            </a:r>
            <a:r>
              <a:rPr lang="en-US" dirty="0" err="1"/>
              <a:t>MonoProof</a:t>
            </a:r>
            <a:r>
              <a:rPr lang="en-US" dirty="0"/>
              <a:t> vs. :</a:t>
            </a:r>
          </a:p>
          <a:p>
            <a:pPr lvl="2"/>
            <a:r>
              <a:rPr lang="en-US" dirty="0"/>
              <a:t>Pure bit-blasting (BB)</a:t>
            </a:r>
          </a:p>
          <a:p>
            <a:pPr lvl="2"/>
            <a:r>
              <a:rPr lang="en-US" dirty="0"/>
              <a:t>Lemma-specific bit-blasting (LSBB)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evaluate </a:t>
            </a:r>
            <a:r>
              <a:rPr lang="en-US" dirty="0" err="1"/>
              <a:t>MonoProof</a:t>
            </a:r>
            <a:r>
              <a:rPr lang="en-US" dirty="0"/>
              <a:t>, BB and LSBB on:</a:t>
            </a:r>
          </a:p>
          <a:p>
            <a:pPr lvl="1"/>
            <a:r>
              <a:rPr lang="en-US" dirty="0"/>
              <a:t>Network Reachability Benchmark (24 instances)</a:t>
            </a:r>
          </a:p>
          <a:p>
            <a:pPr lvl="1"/>
            <a:r>
              <a:rPr lang="en-US" dirty="0"/>
              <a:t>BGA escape routing problems (24 instances)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0F07E-F4C4-2D4A-B8ED-90415C2A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128</a:t>
            </a:fld>
            <a:endParaRPr lang="en-US"/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AFC7005C-A934-33BB-1757-5354D5908321}"/>
              </a:ext>
            </a:extLst>
          </p:cNvPr>
          <p:cNvSpPr/>
          <p:nvPr/>
        </p:nvSpPr>
        <p:spPr>
          <a:xfrm>
            <a:off x="7545420" y="3272121"/>
            <a:ext cx="2981325" cy="1222467"/>
          </a:xfrm>
          <a:prstGeom prst="wedgeRoundRectCallout">
            <a:avLst>
              <a:gd name="adj1" fmla="val -126620"/>
              <a:gd name="adj2" fmla="val -53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Bit-blast and then solve with SAT solver</a:t>
            </a:r>
            <a:endParaRPr 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44DC030-7080-FC65-7432-B65F84CA9ED0}"/>
              </a:ext>
            </a:extLst>
          </p:cNvPr>
          <p:cNvSpPr/>
          <p:nvPr/>
        </p:nvSpPr>
        <p:spPr>
          <a:xfrm>
            <a:off x="174592" y="3784060"/>
            <a:ext cx="2981325" cy="867407"/>
          </a:xfrm>
          <a:prstGeom prst="wedgeRoundRectCallout">
            <a:avLst>
              <a:gd name="adj1" fmla="val 52738"/>
              <a:gd name="adj2" fmla="val -498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Solve with SMMT, and use SAT solver to prove theory lemmas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1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94BF-9D32-8D4D-AF0F-BE97355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Result: Runtime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4CE5-AAC6-F940-97B0-BFC5D315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4351338"/>
          </a:xfrm>
        </p:spPr>
        <p:txBody>
          <a:bodyPr/>
          <a:lstStyle/>
          <a:p>
            <a:r>
              <a:rPr lang="en-US" dirty="0" err="1"/>
              <a:t>MonoProof</a:t>
            </a:r>
            <a:r>
              <a:rPr lang="en-US" dirty="0"/>
              <a:t> runtime overhead: </a:t>
            </a:r>
          </a:p>
          <a:p>
            <a:pPr marL="0" indent="0">
              <a:buNone/>
            </a:pPr>
            <a:r>
              <a:rPr lang="en-US" dirty="0"/>
              <a:t>	average (geometric mean): 7.41%, worst: 28.8%</a:t>
            </a:r>
          </a:p>
          <a:p>
            <a:endParaRPr lang="en-US" dirty="0"/>
          </a:p>
          <a:p>
            <a:r>
              <a:rPr lang="en-US" dirty="0"/>
              <a:t>On Network Reachability instances:  </a:t>
            </a:r>
            <a:br>
              <a:rPr lang="en-US" dirty="0"/>
            </a:br>
            <a:r>
              <a:rPr lang="en-US" dirty="0"/>
              <a:t>	 average (geometric mean): 14.10%, worst: 28.8%</a:t>
            </a:r>
          </a:p>
          <a:p>
            <a:endParaRPr lang="en-US" dirty="0"/>
          </a:p>
          <a:p>
            <a:r>
              <a:rPr lang="en-US" dirty="0"/>
              <a:t>On BGA Routing instances: </a:t>
            </a:r>
          </a:p>
          <a:p>
            <a:pPr marL="0" indent="0">
              <a:buNone/>
            </a:pPr>
            <a:r>
              <a:rPr lang="en-US" dirty="0"/>
              <a:t>	 average (geometric mean): 1.11%, worst: 5.71%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C9FD44-B431-8547-BF00-69D5907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129</a:t>
            </a:fld>
            <a:endParaRPr lang="en-US"/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87B9DECD-D17F-1A38-5E21-F00D85D3B857}"/>
              </a:ext>
            </a:extLst>
          </p:cNvPr>
          <p:cNvSpPr/>
          <p:nvPr/>
        </p:nvSpPr>
        <p:spPr>
          <a:xfrm>
            <a:off x="9132853" y="2239916"/>
            <a:ext cx="2981325" cy="1222467"/>
          </a:xfrm>
          <a:prstGeom prst="wedgeRoundRectCallout">
            <a:avLst>
              <a:gd name="adj1" fmla="val -109653"/>
              <a:gd name="adj2" fmla="val 3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Mostly I</a:t>
            </a:r>
            <a:r>
              <a:rPr lang="en-CA" altLang="zh-CN" dirty="0"/>
              <a:t>/O for emitting proof certificate and witness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6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60E8A-D9C7-7841-A162-FB22EDB5B13B}"/>
              </a:ext>
            </a:extLst>
          </p:cNvPr>
          <p:cNvSpPr/>
          <p:nvPr/>
        </p:nvSpPr>
        <p:spPr>
          <a:xfrm>
            <a:off x="4280807" y="4508388"/>
            <a:ext cx="1534886" cy="894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 First-order theories</a:t>
            </a:r>
          </a:p>
        </p:txBody>
      </p:sp>
    </p:spTree>
    <p:extLst>
      <p:ext uri="{BB962C8B-B14F-4D97-AF65-F5344CB8AC3E}">
        <p14:creationId xmlns:p14="http://schemas.microsoft.com/office/powerpoint/2010/main" val="7779642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94BF-9D32-8D4D-AF0F-BE97355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Result: End-to-end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4CE5-AAC6-F940-97B0-BFC5D315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MonoProof</a:t>
            </a:r>
            <a:r>
              <a:rPr lang="en-US" dirty="0"/>
              <a:t> performance comparison with BB and LSBB:</a:t>
            </a:r>
          </a:p>
        </p:txBody>
      </p:sp>
      <p:pic>
        <p:nvPicPr>
          <p:cNvPr id="5" name="Picture 4" descr="A graph of a number of instances&#10;&#10;Description automatically generated">
            <a:extLst>
              <a:ext uri="{FF2B5EF4-FFF2-40B4-BE49-F238E27FC236}">
                <a16:creationId xmlns:a16="http://schemas.microsoft.com/office/drawing/2014/main" id="{1A24ADA5-5894-CB4A-96CF-F1FBB0A1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2339975"/>
            <a:ext cx="5842000" cy="43815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C9FD44-B431-8547-BF00-69D5907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130</a:t>
            </a:fld>
            <a:endParaRPr lang="en-US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046AB0F-EE14-8B42-9256-0E2A0F6DC218}"/>
              </a:ext>
            </a:extLst>
          </p:cNvPr>
          <p:cNvSpPr/>
          <p:nvPr/>
        </p:nvSpPr>
        <p:spPr>
          <a:xfrm>
            <a:off x="4086226" y="3586163"/>
            <a:ext cx="2571750" cy="944562"/>
          </a:xfrm>
          <a:prstGeom prst="wedgeRoundRectCallout">
            <a:avLst>
              <a:gd name="adj1" fmla="val 32457"/>
              <a:gd name="adj2" fmla="val 119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 Solved 24 network reachability instances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675E7C99-F020-F447-A0DB-7AAB72CB017D}"/>
              </a:ext>
            </a:extLst>
          </p:cNvPr>
          <p:cNvSpPr/>
          <p:nvPr/>
        </p:nvSpPr>
        <p:spPr>
          <a:xfrm>
            <a:off x="8899525" y="2484438"/>
            <a:ext cx="2571750" cy="944562"/>
          </a:xfrm>
          <a:prstGeom prst="wedgeRoundRectCallout">
            <a:avLst>
              <a:gd name="adj1" fmla="val -63654"/>
              <a:gd name="adj2" fmla="val 1009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MonoProof</a:t>
            </a:r>
            <a:r>
              <a:rPr lang="en-US" dirty="0"/>
              <a:t> and LSBB solved all (using the same solver)</a:t>
            </a:r>
          </a:p>
        </p:txBody>
      </p:sp>
      <p:sp>
        <p:nvSpPr>
          <p:cNvPr id="6" name="Rounded Rectangular Callout 3">
            <a:extLst>
              <a:ext uri="{FF2B5EF4-FFF2-40B4-BE49-F238E27FC236}">
                <a16:creationId xmlns:a16="http://schemas.microsoft.com/office/drawing/2014/main" id="{FA592971-FD48-DE1A-A018-24EA1F76340B}"/>
              </a:ext>
            </a:extLst>
          </p:cNvPr>
          <p:cNvSpPr/>
          <p:nvPr/>
        </p:nvSpPr>
        <p:spPr>
          <a:xfrm>
            <a:off x="357290" y="4932363"/>
            <a:ext cx="2571750" cy="944562"/>
          </a:xfrm>
          <a:prstGeom prst="wedgeRoundRectCallout">
            <a:avLst>
              <a:gd name="adj1" fmla="val 96760"/>
              <a:gd name="adj2" fmla="val 72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Pure-blasting is not effective, we need theory reasoning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8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94BF-9D32-8D4D-AF0F-BE97355F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Result: End-to-end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04CE5-AAC6-F940-97B0-BFC5D315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MonoProof</a:t>
            </a:r>
            <a:r>
              <a:rPr lang="en-US" dirty="0"/>
              <a:t> performance comparison with BB and LSBB:</a:t>
            </a:r>
          </a:p>
        </p:txBody>
      </p:sp>
      <p:pic>
        <p:nvPicPr>
          <p:cNvPr id="7" name="Picture 6" descr="A graph with green and orange lines&#10;&#10;Description automatically generated">
            <a:extLst>
              <a:ext uri="{FF2B5EF4-FFF2-40B4-BE49-F238E27FC236}">
                <a16:creationId xmlns:a16="http://schemas.microsoft.com/office/drawing/2014/main" id="{2B83C777-0C5B-3A4F-BB80-16493376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6" y="2476500"/>
            <a:ext cx="5842000" cy="43815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C9FD44-B431-8547-BF00-69D59079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131</a:t>
            </a:fld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76E114B-557B-144D-AA15-B5FD527F33A3}"/>
              </a:ext>
            </a:extLst>
          </p:cNvPr>
          <p:cNvSpPr/>
          <p:nvPr/>
        </p:nvSpPr>
        <p:spPr>
          <a:xfrm>
            <a:off x="628651" y="2484438"/>
            <a:ext cx="2571750" cy="944562"/>
          </a:xfrm>
          <a:prstGeom prst="wedgeRoundRectCallout">
            <a:avLst>
              <a:gd name="adj1" fmla="val 68013"/>
              <a:gd name="adj2" fmla="val 60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BB proved 14/24 instances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7FA1F96-77DF-4144-AD99-1A0CA12BF31A}"/>
              </a:ext>
            </a:extLst>
          </p:cNvPr>
          <p:cNvSpPr/>
          <p:nvPr/>
        </p:nvSpPr>
        <p:spPr>
          <a:xfrm>
            <a:off x="8131177" y="2294732"/>
            <a:ext cx="2571750" cy="944562"/>
          </a:xfrm>
          <a:prstGeom prst="wedgeRoundRectCallout">
            <a:avLst>
              <a:gd name="adj1" fmla="val -70876"/>
              <a:gd name="adj2" fmla="val 63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MonoProof</a:t>
            </a:r>
            <a:r>
              <a:rPr lang="en-US" dirty="0"/>
              <a:t> proved all instances (48/48)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B07B4EA-FBF7-1F4A-8066-E95168B98D36}"/>
              </a:ext>
            </a:extLst>
          </p:cNvPr>
          <p:cNvSpPr/>
          <p:nvPr/>
        </p:nvSpPr>
        <p:spPr>
          <a:xfrm>
            <a:off x="8078789" y="4194969"/>
            <a:ext cx="3275011" cy="944562"/>
          </a:xfrm>
          <a:prstGeom prst="wedgeRoundRectCallout">
            <a:avLst>
              <a:gd name="adj1" fmla="val -80354"/>
              <a:gd name="adj2" fmla="val -1274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LSB timed out on all instances </a:t>
            </a:r>
          </a:p>
          <a:p>
            <a:pPr algn="ctr"/>
            <a:r>
              <a:rPr lang="en-US" dirty="0"/>
              <a:t>(0 /48)</a:t>
            </a:r>
          </a:p>
        </p:txBody>
      </p:sp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C4B85713-1D50-BAAC-C790-8BE023903659}"/>
              </a:ext>
            </a:extLst>
          </p:cNvPr>
          <p:cNvSpPr/>
          <p:nvPr/>
        </p:nvSpPr>
        <p:spPr>
          <a:xfrm>
            <a:off x="8131178" y="5863905"/>
            <a:ext cx="2647070" cy="944562"/>
          </a:xfrm>
          <a:prstGeom prst="wedgeRoundRectCallout">
            <a:avLst>
              <a:gd name="adj1" fmla="val -28968"/>
              <a:gd name="adj2" fmla="val -139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Benefit of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Horn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Over-approximating</a:t>
            </a:r>
          </a:p>
        </p:txBody>
      </p:sp>
      <p:sp>
        <p:nvSpPr>
          <p:cNvPr id="34" name="Rounded Rectangular Callout 3">
            <a:extLst>
              <a:ext uri="{FF2B5EF4-FFF2-40B4-BE49-F238E27FC236}">
                <a16:creationId xmlns:a16="http://schemas.microsoft.com/office/drawing/2014/main" id="{A6BB7F33-6C67-D4D2-851B-381A695C4F61}"/>
              </a:ext>
            </a:extLst>
          </p:cNvPr>
          <p:cNvSpPr/>
          <p:nvPr/>
        </p:nvSpPr>
        <p:spPr>
          <a:xfrm>
            <a:off x="101600" y="3644900"/>
            <a:ext cx="2571750" cy="944562"/>
          </a:xfrm>
          <a:prstGeom prst="wedgeRoundRectCallout">
            <a:avLst>
              <a:gd name="adj1" fmla="val 16168"/>
              <a:gd name="adj2" fmla="val -85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Pure-blasting is not effective, we need theory reasoning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7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3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358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predicate: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CA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/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133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A7ECD-724D-0B46-A320-61083914A535}"/>
              </a:ext>
            </a:extLst>
          </p:cNvPr>
          <p:cNvSpPr txBox="1"/>
          <p:nvPr/>
        </p:nvSpPr>
        <p:spPr>
          <a:xfrm>
            <a:off x="5132299" y="5739607"/>
            <a:ext cx="6761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Enabling an edge won’t make target less reachable</a:t>
            </a:r>
          </a:p>
          <a:p>
            <a:r>
              <a:rPr lang="en-US" sz="2400" dirty="0"/>
              <a:t>Disabling an edge won’t make target more reachable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4696-BC73-9B4D-986F-1AF7D8935D1E}"/>
              </a:ext>
            </a:extLst>
          </p:cNvPr>
          <p:cNvSpPr txBox="1"/>
          <p:nvPr/>
        </p:nvSpPr>
        <p:spPr>
          <a:xfrm>
            <a:off x="6095998" y="4073550"/>
            <a:ext cx="483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  a, b, c … h</a:t>
            </a:r>
          </a:p>
          <a:p>
            <a:r>
              <a:rPr lang="en-US" sz="2400" dirty="0"/>
              <a:t>Output:  exists a path from s to 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8F1BB68-C0F1-B543-A5E1-8F478C26D95B}"/>
              </a:ext>
            </a:extLst>
          </p:cNvPr>
          <p:cNvSpPr/>
          <p:nvPr/>
        </p:nvSpPr>
        <p:spPr>
          <a:xfrm>
            <a:off x="8512968" y="2829305"/>
            <a:ext cx="2728206" cy="1071562"/>
          </a:xfrm>
          <a:prstGeom prst="wedgeRoundRectCallout">
            <a:avLst>
              <a:gd name="adj1" fmla="val -100423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presented in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lternate Process 6">
                <a:extLst>
                  <a:ext uri="{FF2B5EF4-FFF2-40B4-BE49-F238E27FC236}">
                    <a16:creationId xmlns:a16="http://schemas.microsoft.com/office/drawing/2014/main" id="{29720504-2A87-BA42-9484-EACF37F14A48}"/>
                  </a:ext>
                </a:extLst>
              </p:cNvPr>
              <p:cNvSpPr/>
              <p:nvPr/>
            </p:nvSpPr>
            <p:spPr>
              <a:xfrm>
                <a:off x="657225" y="5739607"/>
                <a:ext cx="4086225" cy="981868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𝑅𝑒𝑎𝑐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lternate Process 6">
                <a:extLst>
                  <a:ext uri="{FF2B5EF4-FFF2-40B4-BE49-F238E27FC236}">
                    <a16:creationId xmlns:a16="http://schemas.microsoft.com/office/drawing/2014/main" id="{29720504-2A87-BA42-9484-EACF37F14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739607"/>
                <a:ext cx="4086225" cy="981868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 animBg="1"/>
      <p:bldP spid="7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1689-C32D-0043-8935-2B944734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9DBD7-E837-CB4F-A1DF-D76F564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Enable SMMT proof generation for more efficient and expressive proof framework such  LRAT, FRAT and DPR</a:t>
            </a:r>
          </a:p>
          <a:p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Connect our witness-based lemma-specific Horn approximation to propagation redundancy (and PR proof system)</a:t>
            </a:r>
          </a:p>
          <a:p>
            <a:pPr marL="457200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Extend our witness-based approximation beyond finite domain theories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19890-5AE6-D84A-8013-A1F4BDD8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070" y="4743450"/>
            <a:ext cx="8409860" cy="798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9DCCF-CFCB-524E-B350-A9417E92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F3E2-4B91-D447-BA70-995E72A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13" y="365125"/>
            <a:ext cx="10896387" cy="1325563"/>
          </a:xfrm>
        </p:spPr>
        <p:txBody>
          <a:bodyPr/>
          <a:lstStyle/>
          <a:p>
            <a:r>
              <a:rPr lang="en-US" dirty="0"/>
              <a:t>Check Proof Certificate: Backward Check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E0B65-1C10-374E-99D1-DB1ADCFE7EFA}"/>
              </a:ext>
            </a:extLst>
          </p:cNvPr>
          <p:cNvSpPr/>
          <p:nvPr/>
        </p:nvSpPr>
        <p:spPr>
          <a:xfrm>
            <a:off x="457413" y="1635018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Causal Proof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T3,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T4,</a:t>
            </a:r>
            <a:endParaRPr lang="en-US" dirty="0"/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Ti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7C1D6E-68D2-5644-8A3E-0E9CE9CAE1F7}"/>
                  </a:ext>
                </a:extLst>
              </p:cNvPr>
              <p:cNvSpPr/>
              <p:nvPr/>
            </p:nvSpPr>
            <p:spPr>
              <a:xfrm>
                <a:off x="3144197" y="3959914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7C1D6E-68D2-5644-8A3E-0E9CE9CAE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197" y="3959914"/>
                <a:ext cx="2828447" cy="805052"/>
              </a:xfrm>
              <a:prstGeom prst="rect">
                <a:avLst/>
              </a:prstGeom>
              <a:blipFill>
                <a:blip r:embed="rId3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5C1866-191E-B042-8152-54A221075903}"/>
                  </a:ext>
                </a:extLst>
              </p:cNvPr>
              <p:cNvSpPr/>
              <p:nvPr/>
            </p:nvSpPr>
            <p:spPr>
              <a:xfrm>
                <a:off x="3126472" y="2868870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B5C1866-191E-B042-8152-54A221075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72" y="2868870"/>
                <a:ext cx="2714543" cy="805052"/>
              </a:xfrm>
              <a:prstGeom prst="rect">
                <a:avLst/>
              </a:prstGeom>
              <a:blipFill>
                <a:blip r:embed="rId4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4671D88-C625-4F40-B5DC-95C206E383BE}"/>
              </a:ext>
            </a:extLst>
          </p:cNvPr>
          <p:cNvSpPr txBox="1"/>
          <p:nvPr/>
        </p:nvSpPr>
        <p:spPr>
          <a:xfrm>
            <a:off x="7160295" y="2574624"/>
            <a:ext cx="34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Propositional lemmas can be checked via RAT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6308E-E92E-6048-9EEC-3A6709E0067C}"/>
              </a:ext>
            </a:extLst>
          </p:cNvPr>
          <p:cNvSpPr txBox="1"/>
          <p:nvPr/>
        </p:nvSpPr>
        <p:spPr>
          <a:xfrm>
            <a:off x="838200" y="5970607"/>
            <a:ext cx="10114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to verify monotonic theory lemmas (e.g. graph reachability lemmas)?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0F6F8-479F-1948-B18E-023D9BA1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135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AC3B3-823E-7C41-B9E7-1960A9A1D733}"/>
              </a:ext>
            </a:extLst>
          </p:cNvPr>
          <p:cNvSpPr txBox="1"/>
          <p:nvPr/>
        </p:nvSpPr>
        <p:spPr>
          <a:xfrm>
            <a:off x="6486056" y="1635018"/>
            <a:ext cx="432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Starts from UNSAT backwards, check dependent lemmas: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304F99-332A-6847-AB0A-C544C4120A37}"/>
              </a:ext>
            </a:extLst>
          </p:cNvPr>
          <p:cNvSpPr txBox="1"/>
          <p:nvPr/>
        </p:nvSpPr>
        <p:spPr>
          <a:xfrm>
            <a:off x="7160295" y="3514230"/>
            <a:ext cx="34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Theory lemmas are assumed valid. To be verified later 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7D2856E-38F4-C145-BBE2-2E7ED97D8A02}"/>
              </a:ext>
            </a:extLst>
          </p:cNvPr>
          <p:cNvSpPr/>
          <p:nvPr/>
        </p:nvSpPr>
        <p:spPr>
          <a:xfrm>
            <a:off x="6843713" y="4872038"/>
            <a:ext cx="2314575" cy="842962"/>
          </a:xfrm>
          <a:prstGeom prst="wedgeRoundRectCallout">
            <a:avLst>
              <a:gd name="adj1" fmla="val -47993"/>
              <a:gd name="adj2" fmla="val 64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focus of the talk</a:t>
            </a:r>
          </a:p>
        </p:txBody>
      </p:sp>
    </p:spTree>
    <p:extLst>
      <p:ext uri="{BB962C8B-B14F-4D97-AF65-F5344CB8AC3E}">
        <p14:creationId xmlns:p14="http://schemas.microsoft.com/office/powerpoint/2010/main" val="3525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2" grpId="0"/>
      <p:bldP spid="13" grpId="0"/>
      <p:bldP spid="4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1089-2A86-0445-9E60-345B881E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4" name="Picture 3" descr="Several different types of papers&#10;&#10;Description automatically generated">
            <a:extLst>
              <a:ext uri="{FF2B5EF4-FFF2-40B4-BE49-F238E27FC236}">
                <a16:creationId xmlns:a16="http://schemas.microsoft.com/office/drawing/2014/main" id="{2C8147EA-2134-204C-94B6-021A575E9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9" y="2614613"/>
            <a:ext cx="5941831" cy="2683076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F67EB633-BED5-0145-AC19-21698826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31" y="590950"/>
            <a:ext cx="4876800" cy="43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aph of a number of instances&#10;&#10;Description automatically generated">
            <a:extLst>
              <a:ext uri="{FF2B5EF4-FFF2-40B4-BE49-F238E27FC236}">
                <a16:creationId xmlns:a16="http://schemas.microsoft.com/office/drawing/2014/main" id="{7581E789-7CF2-D54E-B556-39780369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81351" y="4683327"/>
            <a:ext cx="2914649" cy="2185987"/>
          </a:xfrm>
          <a:prstGeom prst="rect">
            <a:avLst/>
          </a:prstGeom>
        </p:spPr>
      </p:pic>
      <p:pic>
        <p:nvPicPr>
          <p:cNvPr id="7" name="Picture 6" descr="A graph with green and orange lines&#10;&#10;Description automatically generated">
            <a:extLst>
              <a:ext uri="{FF2B5EF4-FFF2-40B4-BE49-F238E27FC236}">
                <a16:creationId xmlns:a16="http://schemas.microsoft.com/office/drawing/2014/main" id="{6611DFEB-069E-C34F-803C-B2269B67A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03782" y="4683326"/>
            <a:ext cx="2914649" cy="218598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EA32328-F5DD-CB4D-A8B6-1B83D911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0" y="910681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AAC1E-6216-6D4E-8DFE-8155143B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54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3C066-B4F2-9D44-A8A9-0503E7509D12}"/>
              </a:ext>
            </a:extLst>
          </p:cNvPr>
          <p:cNvSpPr/>
          <p:nvPr/>
        </p:nvSpPr>
        <p:spPr>
          <a:xfrm>
            <a:off x="551770" y="2096653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5DDF9-45AE-A248-B5FB-1794AD09957E}"/>
              </a:ext>
            </a:extLst>
          </p:cNvPr>
          <p:cNvSpPr/>
          <p:nvPr/>
        </p:nvSpPr>
        <p:spPr>
          <a:xfrm>
            <a:off x="551770" y="4230252"/>
            <a:ext cx="1534886" cy="1139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Finite Domain Monotonic Theories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67386F-D161-4046-AF8F-54A6899CF51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086656" y="4800049"/>
            <a:ext cx="353955" cy="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11" y="397487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/>
              <p:nvPr/>
            </p:nvSpPr>
            <p:spPr>
              <a:xfrm>
                <a:off x="7061766" y="2096653"/>
                <a:ext cx="4696607" cy="14590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for verifying all positive lemmas via refutation: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is UNSAT)	 		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14396DA-6763-1F46-812B-67F431C89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66" y="2096653"/>
                <a:ext cx="4696607" cy="1459054"/>
              </a:xfrm>
              <a:prstGeom prst="rect">
                <a:avLst/>
              </a:prstGeom>
              <a:blipFill>
                <a:blip r:embed="rId3"/>
                <a:stretch>
                  <a:fillRect l="-2965" t="-5217" r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634C8C-B60E-C042-A8D8-BFF455306A2A}"/>
                  </a:ext>
                </a:extLst>
              </p:cNvPr>
              <p:cNvSpPr txBox="1"/>
              <p:nvPr/>
            </p:nvSpPr>
            <p:spPr>
              <a:xfrm>
                <a:off x="7168511" y="4767116"/>
                <a:ext cx="4693977" cy="1205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for verifying all negative lemmas via refutation: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 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(i.e.,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UNSAT)	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634C8C-B60E-C042-A8D8-BFF455306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11" y="4767116"/>
                <a:ext cx="4693977" cy="1205458"/>
              </a:xfrm>
              <a:prstGeom prst="rect">
                <a:avLst/>
              </a:prstGeom>
              <a:blipFill>
                <a:blip r:embed="rId4"/>
                <a:stretch>
                  <a:fillRect l="-2965" t="-6250" r="-188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/>
              <p:nvPr/>
            </p:nvSpPr>
            <p:spPr>
              <a:xfrm>
                <a:off x="3284084" y="2480984"/>
                <a:ext cx="2580254" cy="94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Encode predicate definitions</a:t>
                </a:r>
              </a:p>
              <a:p>
                <a:r>
                  <a:rPr lang="en-US" dirty="0"/>
                  <a:t> into CNF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5F7BC-DAA6-9545-B003-B02E9C6A4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084" y="2480984"/>
                <a:ext cx="2580254" cy="948016"/>
              </a:xfrm>
              <a:prstGeom prst="rect">
                <a:avLst/>
              </a:prstGeom>
              <a:blipFill>
                <a:blip r:embed="rId5"/>
                <a:stretch>
                  <a:fillRect l="-1961" t="-263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7BEE65-18C2-DB4E-AF61-36244E72D1CA}"/>
              </a:ext>
            </a:extLst>
          </p:cNvPr>
          <p:cNvCxnSpPr>
            <a:cxnSpLocks/>
            <a:stCxn id="11" idx="0"/>
            <a:endCxn id="16" idx="2"/>
          </p:cNvCxnSpPr>
          <p:nvPr/>
        </p:nvCxnSpPr>
        <p:spPr>
          <a:xfrm flipV="1">
            <a:off x="4574211" y="3429000"/>
            <a:ext cx="0" cy="54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/>
              <p:nvPr/>
            </p:nvSpPr>
            <p:spPr>
              <a:xfrm>
                <a:off x="6932584" y="3340994"/>
                <a:ext cx="4443412" cy="1459054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6881BC6-2057-964C-81BC-AB18B82EC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584" y="3340994"/>
                <a:ext cx="4443412" cy="1459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7C652E55-2CD5-3B43-807E-2824A57F434A}"/>
                  </a:ext>
                </a:extLst>
              </p:cNvPr>
              <p:cNvSpPr/>
              <p:nvPr/>
            </p:nvSpPr>
            <p:spPr>
              <a:xfrm>
                <a:off x="4860555" y="1483888"/>
                <a:ext cx="2007565" cy="842962"/>
              </a:xfrm>
              <a:prstGeom prst="wedgeRoundRectCallout">
                <a:avLst>
                  <a:gd name="adj1" fmla="val -47993"/>
                  <a:gd name="adj2" fmla="val 6419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Check our paper for extracting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2" name="Rounded Rectangular Callout 11">
                <a:extLst>
                  <a:ext uri="{FF2B5EF4-FFF2-40B4-BE49-F238E27FC236}">
                    <a16:creationId xmlns:a16="http://schemas.microsoft.com/office/drawing/2014/main" id="{7C652E55-2CD5-3B43-807E-2824A57F4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55" y="1483888"/>
                <a:ext cx="2007565" cy="842962"/>
              </a:xfrm>
              <a:prstGeom prst="wedgeRoundRectCallout">
                <a:avLst>
                  <a:gd name="adj1" fmla="val -47993"/>
                  <a:gd name="adj2" fmla="val 64195"/>
                  <a:gd name="adj3" fmla="val 16667"/>
                </a:avLst>
              </a:prstGeom>
              <a:blipFill>
                <a:blip r:embed="rId7"/>
                <a:stretch>
                  <a:fillRect t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B8C8E-D6A3-DA4B-9A8C-85DEB7D7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8" grpId="0" animBg="1"/>
      <p:bldP spid="12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0CC0AAE3-25AD-2444-90B4-D3DE5FCC2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2" y="1587100"/>
            <a:ext cx="5854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CF5205-03BD-6F43-B2C5-0923251C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>
            <a:normAutofit/>
          </a:bodyPr>
          <a:lstStyle/>
          <a:p>
            <a:r>
              <a:rPr lang="en-US" sz="3800" dirty="0"/>
              <a:t>Instantiation-Based, Lemma Specific Horn Definition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B3FC0-4298-E64B-B626-48FC828ED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739" y="1825625"/>
                <a:ext cx="5505448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aim to find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 for a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lemma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Duality</a:t>
                </a:r>
                <a:r>
                  <a:rPr lang="en-US" dirty="0"/>
                  <a:t>: For input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/>
                    </a:solidFill>
                  </a:rPr>
                  <a:t>satisfiable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if and only if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UNSAT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8B3FC0-4298-E64B-B626-48FC828ED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9" y="1825625"/>
                <a:ext cx="5505448" cy="4351338"/>
              </a:xfrm>
              <a:blipFill>
                <a:blip r:embed="rId3"/>
                <a:stretch>
                  <a:fillRect l="-2299" t="-1163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158D401E-FAB0-9940-8FE4-43F83371EBE0}"/>
              </a:ext>
            </a:extLst>
          </p:cNvPr>
          <p:cNvSpPr/>
          <p:nvPr/>
        </p:nvSpPr>
        <p:spPr>
          <a:xfrm rot="5400000">
            <a:off x="6686156" y="4413256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B7E72B00-FE96-8F4E-8744-DBCCF111DC48}"/>
              </a:ext>
            </a:extLst>
          </p:cNvPr>
          <p:cNvSpPr/>
          <p:nvPr/>
        </p:nvSpPr>
        <p:spPr>
          <a:xfrm rot="5400000">
            <a:off x="8147843" y="4413255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6C09939-0ACD-2146-BBD6-D74FFF6D0662}"/>
              </a:ext>
            </a:extLst>
          </p:cNvPr>
          <p:cNvSpPr/>
          <p:nvPr/>
        </p:nvSpPr>
        <p:spPr>
          <a:xfrm rot="5400000">
            <a:off x="10000456" y="4413254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2129CF4-DE74-3842-ABD7-FC37014E3787}"/>
              </a:ext>
            </a:extLst>
          </p:cNvPr>
          <p:cNvSpPr/>
          <p:nvPr/>
        </p:nvSpPr>
        <p:spPr>
          <a:xfrm>
            <a:off x="4543425" y="3866356"/>
            <a:ext cx="1436587" cy="1271587"/>
          </a:xfrm>
          <a:prstGeom prst="wedgeRoundRectCallout">
            <a:avLst>
              <a:gd name="adj1" fmla="val 142742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are auxiliary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573E28F1-9DA5-734B-A709-33914261DC9F}"/>
                  </a:ext>
                </a:extLst>
              </p:cNvPr>
              <p:cNvSpPr/>
              <p:nvPr/>
            </p:nvSpPr>
            <p:spPr>
              <a:xfrm>
                <a:off x="2283617" y="6062265"/>
                <a:ext cx="3757614" cy="701676"/>
              </a:xfrm>
              <a:prstGeom prst="wedgeRoundRectCallout">
                <a:avLst>
                  <a:gd name="adj1" fmla="val -87650"/>
                  <a:gd name="adj2" fmla="val -4648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deterministic predicate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573E28F1-9DA5-734B-A709-33914261D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617" y="6062265"/>
                <a:ext cx="3757614" cy="701676"/>
              </a:xfrm>
              <a:prstGeom prst="wedgeRoundRectCallout">
                <a:avLst>
                  <a:gd name="adj1" fmla="val -87650"/>
                  <a:gd name="adj2" fmla="val -4648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C96B8-EBA9-9444-B37E-17E9F720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6" grpId="0" animBg="1"/>
      <p:bldP spid="1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>
            <a:extLst>
              <a:ext uri="{FF2B5EF4-FFF2-40B4-BE49-F238E27FC236}">
                <a16:creationId xmlns:a16="http://schemas.microsoft.com/office/drawing/2014/main" id="{531BBDCC-3414-A04A-BE03-9648C630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38" y="1209675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CE09F84-7534-134A-8FF3-6FC5FECF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30" y="1350962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36E88-2769-854F-9401-79880F18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Instantiation-Based, Lemma Specific Horn Definition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3B7E4-89F3-F240-93EB-21342C376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338" y="1699021"/>
                <a:ext cx="3307802" cy="1603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aim to find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 for a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lemma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3B7E4-89F3-F240-93EB-21342C376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338" y="1699021"/>
                <a:ext cx="3307802" cy="1603375"/>
              </a:xfrm>
              <a:blipFill>
                <a:blip r:embed="rId4"/>
                <a:stretch>
                  <a:fillRect l="-3817" t="-3125" r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0A8326C7-6733-C840-8871-DEB80BF2E198}"/>
                  </a:ext>
                </a:extLst>
              </p:cNvPr>
              <p:cNvSpPr/>
              <p:nvPr/>
            </p:nvSpPr>
            <p:spPr>
              <a:xfrm>
                <a:off x="2905918" y="3429000"/>
                <a:ext cx="1743075" cy="1171575"/>
              </a:xfrm>
              <a:prstGeom prst="wedgeRoundRectCallout">
                <a:avLst>
                  <a:gd name="adj1" fmla="val 137270"/>
                  <a:gd name="adj2" fmla="val -4725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Find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0A8326C7-6733-C840-8871-DEB80BF2E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18" y="3429000"/>
                <a:ext cx="1743075" cy="1171575"/>
              </a:xfrm>
              <a:prstGeom prst="wedgeRoundRectCallout">
                <a:avLst>
                  <a:gd name="adj1" fmla="val 137270"/>
                  <a:gd name="adj2" fmla="val -4725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8">
            <a:extLst>
              <a:ext uri="{FF2B5EF4-FFF2-40B4-BE49-F238E27FC236}">
                <a16:creationId xmlns:a16="http://schemas.microsoft.com/office/drawing/2014/main" id="{D28F67F7-924C-EC42-BEA9-B2A23367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156617"/>
            <a:ext cx="1016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A5BB1679-2925-AF4A-837B-A61634B1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62" y="5124450"/>
            <a:ext cx="1016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B3A90-C173-C94A-97CA-DE614AB37E90}"/>
                  </a:ext>
                </a:extLst>
              </p:cNvPr>
              <p:cNvSpPr txBox="1"/>
              <p:nvPr/>
            </p:nvSpPr>
            <p:spPr>
              <a:xfrm>
                <a:off x="8747593" y="4600575"/>
                <a:ext cx="2964751" cy="1996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is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then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UNSAT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B3A90-C173-C94A-97CA-DE614AB3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593" y="4600575"/>
                <a:ext cx="2964751" cy="1996059"/>
              </a:xfrm>
              <a:prstGeom prst="rect">
                <a:avLst/>
              </a:prstGeom>
              <a:blipFill>
                <a:blip r:embed="rId8"/>
                <a:stretch>
                  <a:fillRect l="-2979" t="-1899" r="-426" b="-5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BE9AA459-4630-414E-B015-15514C015DCF}"/>
              </a:ext>
            </a:extLst>
          </p:cNvPr>
          <p:cNvSpPr/>
          <p:nvPr/>
        </p:nvSpPr>
        <p:spPr>
          <a:xfrm rot="2736270">
            <a:off x="7831991" y="3355095"/>
            <a:ext cx="400049" cy="2851325"/>
          </a:xfrm>
          <a:prstGeom prst="downArrow">
            <a:avLst>
              <a:gd name="adj1" fmla="val 70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3DE065E2-79DF-D746-9D9D-8F0758FECD5A}"/>
                  </a:ext>
                </a:extLst>
              </p:cNvPr>
              <p:cNvSpPr/>
              <p:nvPr/>
            </p:nvSpPr>
            <p:spPr>
              <a:xfrm>
                <a:off x="10229968" y="3009900"/>
                <a:ext cx="1743075" cy="1171575"/>
              </a:xfrm>
              <a:prstGeom prst="wedgeRoundRectCallout">
                <a:avLst>
                  <a:gd name="adj1" fmla="val -117648"/>
                  <a:gd name="adj2" fmla="val -82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ssert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3DE065E2-79DF-D746-9D9D-8F0758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968" y="3009900"/>
                <a:ext cx="1743075" cy="1171575"/>
              </a:xfrm>
              <a:prstGeom prst="wedgeRoundRectCallout">
                <a:avLst>
                  <a:gd name="adj1" fmla="val -117648"/>
                  <a:gd name="adj2" fmla="val -8233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8A4EF1-D9E1-3A4F-A6A2-086B06E3225A}"/>
                  </a:ext>
                </a:extLst>
              </p:cNvPr>
              <p:cNvSpPr txBox="1"/>
              <p:nvPr/>
            </p:nvSpPr>
            <p:spPr>
              <a:xfrm>
                <a:off x="569272" y="5033962"/>
                <a:ext cx="3307802" cy="1996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However,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DOES NOT </a:t>
                </a:r>
                <a:r>
                  <a:rPr lang="en-US" sz="2400" dirty="0"/>
                  <a:t>imply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satisfiable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8A4EF1-D9E1-3A4F-A6A2-086B06E3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2" y="5033962"/>
                <a:ext cx="3307802" cy="1996059"/>
              </a:xfrm>
              <a:prstGeom prst="rect">
                <a:avLst/>
              </a:prstGeom>
              <a:blipFill>
                <a:blip r:embed="rId10"/>
                <a:stretch>
                  <a:fillRect l="-2672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6" name="Picture 18">
            <a:extLst>
              <a:ext uri="{FF2B5EF4-FFF2-40B4-BE49-F238E27FC236}">
                <a16:creationId xmlns:a16="http://schemas.microsoft.com/office/drawing/2014/main" id="{5842B14D-2A3F-2C42-A79E-ACFBBF3E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44" y="4322254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-Right Arrow 33">
            <a:extLst>
              <a:ext uri="{FF2B5EF4-FFF2-40B4-BE49-F238E27FC236}">
                <a16:creationId xmlns:a16="http://schemas.microsoft.com/office/drawing/2014/main" id="{5F816E31-B3C8-514E-ADA2-E29B14CE6A19}"/>
              </a:ext>
            </a:extLst>
          </p:cNvPr>
          <p:cNvSpPr/>
          <p:nvPr/>
        </p:nvSpPr>
        <p:spPr>
          <a:xfrm rot="5400000">
            <a:off x="5992810" y="4291735"/>
            <a:ext cx="1741087" cy="2156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CE59E13-690C-9F43-B0A1-0791E373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13" grpId="0" animBg="1"/>
      <p:bldP spid="29" grpId="0" animBg="1"/>
      <p:bldP spid="30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60E8A-D9C7-7841-A162-FB22EDB5B13B}"/>
              </a:ext>
            </a:extLst>
          </p:cNvPr>
          <p:cNvSpPr/>
          <p:nvPr/>
        </p:nvSpPr>
        <p:spPr>
          <a:xfrm>
            <a:off x="4280807" y="4508388"/>
            <a:ext cx="1534886" cy="8943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 First-order theories</a:t>
            </a:r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574D731E-6807-D448-AC30-B6AF82C3FDE5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</p:spTree>
    <p:extLst>
      <p:ext uri="{BB962C8B-B14F-4D97-AF65-F5344CB8AC3E}">
        <p14:creationId xmlns:p14="http://schemas.microsoft.com/office/powerpoint/2010/main" val="27420972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D62A-C4E2-614E-82F3-C74A432E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Instantiation-Based, Lemma Specific Horn Definition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ED14757-2D58-6547-B72E-DFAB2ADDE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33587"/>
                <a:ext cx="4448175" cy="1603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ED14757-2D58-6547-B72E-DFAB2ADDE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33587"/>
                <a:ext cx="4448175" cy="1603375"/>
              </a:xfrm>
              <a:blipFill>
                <a:blip r:embed="rId2"/>
                <a:stretch>
                  <a:fillRect l="-2849" t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4" name="Picture 12">
            <a:extLst>
              <a:ext uri="{FF2B5EF4-FFF2-40B4-BE49-F238E27FC236}">
                <a16:creationId xmlns:a16="http://schemas.microsoft.com/office/drawing/2014/main" id="{EC7FE738-2B55-C649-AAB2-BDD09AD52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2908301"/>
            <a:ext cx="4711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B3E12A2-139E-6C49-AFC6-D116F2A7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835274"/>
            <a:ext cx="4711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B792C836-FBBB-4C49-B896-68A637E9A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2152647"/>
            <a:ext cx="1016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664E7F16-3F59-F244-94F0-5D0909B2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1739901"/>
            <a:ext cx="16129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04D48938-F254-7C46-ADF7-B74D0802C88D}"/>
                  </a:ext>
                </a:extLst>
              </p:cNvPr>
              <p:cNvSpPr/>
              <p:nvPr/>
            </p:nvSpPr>
            <p:spPr>
              <a:xfrm>
                <a:off x="7715250" y="6000750"/>
                <a:ext cx="2952750" cy="857250"/>
              </a:xfrm>
              <a:prstGeom prst="wedgeRoundRectCallout">
                <a:avLst>
                  <a:gd name="adj1" fmla="val 4813"/>
                  <a:gd name="adj2" fmla="val -13688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guarantees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is True (sufficient)</a:t>
                </a: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04D48938-F254-7C46-ADF7-B74D0802C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0" y="6000750"/>
                <a:ext cx="2952750" cy="857250"/>
              </a:xfrm>
              <a:prstGeom prst="wedgeRoundRectCallout">
                <a:avLst>
                  <a:gd name="adj1" fmla="val 4813"/>
                  <a:gd name="adj2" fmla="val -136886"/>
                  <a:gd name="adj3" fmla="val 16667"/>
                </a:avLst>
              </a:prstGeom>
              <a:blipFill>
                <a:blip r:embed="rId7"/>
                <a:stretch>
                  <a:fillRect b="-1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4F69800B-B46E-6B49-9A5D-3A2EE6197C2E}"/>
                  </a:ext>
                </a:extLst>
              </p:cNvPr>
              <p:cNvSpPr/>
              <p:nvPr/>
            </p:nvSpPr>
            <p:spPr>
              <a:xfrm>
                <a:off x="4248150" y="5821364"/>
                <a:ext cx="2952750" cy="857250"/>
              </a:xfrm>
              <a:prstGeom prst="wedgeRoundRectCallout">
                <a:avLst>
                  <a:gd name="adj1" fmla="val 84168"/>
                  <a:gd name="adj2" fmla="val -12188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It does not cover for other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4F69800B-B46E-6B49-9A5D-3A2EE6197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0" y="5821364"/>
                <a:ext cx="2952750" cy="857250"/>
              </a:xfrm>
              <a:prstGeom prst="wedgeRoundRectCallout">
                <a:avLst>
                  <a:gd name="adj1" fmla="val 84168"/>
                  <a:gd name="adj2" fmla="val -121886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C2676232-EBB0-E04F-A07C-297891664571}"/>
                  </a:ext>
                </a:extLst>
              </p:cNvPr>
              <p:cNvSpPr/>
              <p:nvPr/>
            </p:nvSpPr>
            <p:spPr>
              <a:xfrm>
                <a:off x="5429252" y="1352552"/>
                <a:ext cx="2952750" cy="857250"/>
              </a:xfrm>
              <a:prstGeom prst="wedgeRoundRectCallout">
                <a:avLst>
                  <a:gd name="adj1" fmla="val 71103"/>
                  <a:gd name="adj2" fmla="val 3811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The size of reduced formula is linear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(small)</a:t>
                </a:r>
              </a:p>
            </p:txBody>
          </p:sp>
        </mc:Choice>
        <mc:Fallback xmlns="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C2676232-EBB0-E04F-A07C-297891664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2" y="1352552"/>
                <a:ext cx="2952750" cy="857250"/>
              </a:xfrm>
              <a:prstGeom prst="wedgeRoundRectCallout">
                <a:avLst>
                  <a:gd name="adj1" fmla="val 71103"/>
                  <a:gd name="adj2" fmla="val 38114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035D7-A230-E342-8EFF-099CA4C9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D4ED-8A1D-B840-90DA-22F9567A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Instantiation-Based, Lemma Specific Horn Definition 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6F77B-13AD-ED4C-846D-FC9B498AF8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8813" y="1231899"/>
                <a:ext cx="3307802" cy="1603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We aim to find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 for a predicate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lemma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AE6F77B-13AD-ED4C-846D-FC9B498A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13" y="1231899"/>
                <a:ext cx="3307802" cy="1603375"/>
              </a:xfrm>
              <a:prstGeom prst="rect">
                <a:avLst/>
              </a:prstGeom>
              <a:blipFill>
                <a:blip r:embed="rId2"/>
                <a:stretch>
                  <a:fillRect l="-3831" t="-3125" r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0">
            <a:extLst>
              <a:ext uri="{FF2B5EF4-FFF2-40B4-BE49-F238E27FC236}">
                <a16:creationId xmlns:a16="http://schemas.microsoft.com/office/drawing/2014/main" id="{FBB8DAA9-E3D7-2549-BCEE-D4F96D5E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36" y="1338263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784AFA-90D1-4A4C-9D18-D39BD660485C}"/>
                  </a:ext>
                </a:extLst>
              </p:cNvPr>
              <p:cNvSpPr txBox="1"/>
              <p:nvPr/>
            </p:nvSpPr>
            <p:spPr>
              <a:xfrm>
                <a:off x="4592362" y="4409551"/>
                <a:ext cx="2964751" cy="2734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is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then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UNSAT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784AFA-90D1-4A4C-9D18-D39BD6604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62" y="4409551"/>
                <a:ext cx="2964751" cy="2734723"/>
              </a:xfrm>
              <a:prstGeom prst="rect">
                <a:avLst/>
              </a:prstGeom>
              <a:blipFill>
                <a:blip r:embed="rId4"/>
                <a:stretch>
                  <a:fillRect l="-2979" t="-1389" r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171C5A85-13F2-5640-9810-66EE60681B6F}"/>
              </a:ext>
            </a:extLst>
          </p:cNvPr>
          <p:cNvSpPr/>
          <p:nvPr/>
        </p:nvSpPr>
        <p:spPr>
          <a:xfrm rot="2736270">
            <a:off x="3762489" y="3483683"/>
            <a:ext cx="400049" cy="2851325"/>
          </a:xfrm>
          <a:prstGeom prst="downArrow">
            <a:avLst>
              <a:gd name="adj1" fmla="val 70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56415484-404E-144F-999B-03C153BF0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2" y="4450842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B79F810-DD20-E54A-B7F5-946111A6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28" y="1479550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738CF074-F00E-7D48-AE95-627DDC125275}"/>
              </a:ext>
            </a:extLst>
          </p:cNvPr>
          <p:cNvSpPr/>
          <p:nvPr/>
        </p:nvSpPr>
        <p:spPr>
          <a:xfrm rot="5400000">
            <a:off x="1923308" y="4420323"/>
            <a:ext cx="1741087" cy="2156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50EA340-5DB5-D945-8E75-83D104B9A1B5}"/>
              </a:ext>
            </a:extLst>
          </p:cNvPr>
          <p:cNvSpPr txBox="1">
            <a:spLocks/>
          </p:cNvSpPr>
          <p:nvPr/>
        </p:nvSpPr>
        <p:spPr>
          <a:xfrm>
            <a:off x="762834" y="4637483"/>
            <a:ext cx="3307802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C78BAE9-4BF5-F14A-84D6-D36E5B818E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18813" y="4889500"/>
                <a:ext cx="3545883" cy="1603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𝐈𝐦𝐩𝐥𝐲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logically implied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(upper-bound)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9C78BAE9-4BF5-F14A-84D6-D36E5B81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813" y="4889500"/>
                <a:ext cx="3545883" cy="1603375"/>
              </a:xfrm>
              <a:prstGeom prst="rect">
                <a:avLst/>
              </a:prstGeom>
              <a:blipFill>
                <a:blip r:embed="rId7"/>
                <a:stretch>
                  <a:fillRect l="-3571" t="-4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53D0F29F-40A6-9148-B3DE-97EEDCFFB230}"/>
              </a:ext>
            </a:extLst>
          </p:cNvPr>
          <p:cNvSpPr/>
          <p:nvPr/>
        </p:nvSpPr>
        <p:spPr>
          <a:xfrm>
            <a:off x="6815138" y="5626101"/>
            <a:ext cx="1257300" cy="423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CEB3B19-B188-B849-B4E9-A66B2606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ECB4-B1B5-3F4D-BA18-8C203343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Instantiation-Based, Lemma Specific Horn Definition 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1949B-3835-B748-8C8A-A81601BFB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5625"/>
                <a:ext cx="11501438" cy="4351338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we encode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𝐈𝐦𝐩𝐥𝐲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the Horn upper-bound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 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linear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 (Small)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is logically implied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 (Upper-bound)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Horn clauses   (Horn)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sufficient to imply  the target theory lemma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(Sufficient)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lemma specific Horn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1949B-3835-B748-8C8A-A81601BFB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5625"/>
                <a:ext cx="11501438" cy="4351338"/>
              </a:xfrm>
              <a:blipFill>
                <a:blip r:embed="rId2"/>
                <a:stretch>
                  <a:fillRect l="-993" t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3B76B47E-2AAB-B14D-B6F2-5D5CF5F4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167731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F8F020-502D-FD44-9834-4B6C0D6E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31" y="2509837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230A6C-E2B3-5345-BD19-BCCBAB8B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3750072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4F4A829-FB39-6945-8EC1-CC05BD8F3C14}"/>
              </a:ext>
            </a:extLst>
          </p:cNvPr>
          <p:cNvSpPr/>
          <p:nvPr/>
        </p:nvSpPr>
        <p:spPr>
          <a:xfrm>
            <a:off x="7893844" y="2832496"/>
            <a:ext cx="2185988" cy="918370"/>
          </a:xfrm>
          <a:prstGeom prst="wedgeRoundRectCallout">
            <a:avLst>
              <a:gd name="adj1" fmla="val -104877"/>
              <a:gd name="adj2" fmla="val 453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check our paper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06B56C-A5BC-6F43-9A82-C3EFDDAB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3" y="3132137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91166-F9D4-0749-876C-891F9304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Specific Horn Definition: Graph Reachability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262188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1664493" y="4318556"/>
                <a:ext cx="3350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Theory Lemma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3" y="4318556"/>
                <a:ext cx="3350419" cy="369332"/>
              </a:xfrm>
              <a:prstGeom prst="rect">
                <a:avLst/>
              </a:prstGeom>
              <a:blipFill>
                <a:blip r:embed="rId3"/>
                <a:stretch>
                  <a:fillRect l="-150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62224-14DD-AF42-A2B6-03F81CA152D3}"/>
                  </a:ext>
                </a:extLst>
              </p:cNvPr>
              <p:cNvSpPr txBox="1"/>
              <p:nvPr/>
            </p:nvSpPr>
            <p:spPr>
              <a:xfrm>
                <a:off x="5443540" y="1690688"/>
                <a:ext cx="3028950" cy="233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Naive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: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Vertex t is reachable from s within 4 steps!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Size O(N^2 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62224-14DD-AF42-A2B6-03F81CA15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40" y="1690688"/>
                <a:ext cx="3028950" cy="2336858"/>
              </a:xfrm>
              <a:prstGeom prst="rect">
                <a:avLst/>
              </a:prstGeom>
              <a:blipFill>
                <a:blip r:embed="rId4"/>
                <a:stretch>
                  <a:fillRect l="-3333" t="-1075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DDAEE-EC74-954B-87A2-897FF4090F7F}"/>
                  </a:ext>
                </a:extLst>
              </p:cNvPr>
              <p:cNvSpPr txBox="1"/>
              <p:nvPr/>
            </p:nvSpPr>
            <p:spPr>
              <a:xfrm>
                <a:off x="5626898" y="4478378"/>
                <a:ext cx="3757610" cy="204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Lemma Specific  Definition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sz="2400" dirty="0"/>
                  <a:t>:   Imply(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Size O(E)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DDAEE-EC74-954B-87A2-897FF4090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98" y="4478378"/>
                <a:ext cx="3757610" cy="2043380"/>
              </a:xfrm>
              <a:prstGeom prst="rect">
                <a:avLst/>
              </a:prstGeom>
              <a:blipFill>
                <a:blip r:embed="rId5"/>
                <a:stretch>
                  <a:fillRect l="-2703" t="-246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A256EE-42F0-D841-BA53-7E4A7D5BD62C}"/>
                  </a:ext>
                </a:extLst>
              </p:cNvPr>
              <p:cNvSpPr/>
              <p:nvPr/>
            </p:nvSpPr>
            <p:spPr>
              <a:xfrm>
                <a:off x="8749393" y="3007282"/>
                <a:ext cx="3350420" cy="13255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A256EE-42F0-D841-BA53-7E4A7D5BD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393" y="3007282"/>
                <a:ext cx="3350420" cy="1325563"/>
              </a:xfrm>
              <a:prstGeom prst="rect">
                <a:avLst/>
              </a:prstGeom>
              <a:blipFill>
                <a:blip r:embed="rId6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6656C48-F10F-1045-B1D0-6BD002C50CD0}"/>
                  </a:ext>
                </a:extLst>
              </p:cNvPr>
              <p:cNvSpPr/>
              <p:nvPr/>
            </p:nvSpPr>
            <p:spPr>
              <a:xfrm>
                <a:off x="2386012" y="5631417"/>
                <a:ext cx="2628900" cy="1071562"/>
              </a:xfrm>
              <a:prstGeom prst="wedgeRoundRectCallout">
                <a:avLst>
                  <a:gd name="adj1" fmla="val 129711"/>
                  <a:gd name="adj2" fmla="val -335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is the witness for the lemma 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6656C48-F10F-1045-B1D0-6BD002C50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12" y="5631417"/>
                <a:ext cx="2628900" cy="1071562"/>
              </a:xfrm>
              <a:prstGeom prst="wedgeRoundRectCallout">
                <a:avLst>
                  <a:gd name="adj1" fmla="val 129711"/>
                  <a:gd name="adj2" fmla="val -33500"/>
                  <a:gd name="adj3" fmla="val 16667"/>
                </a:avLst>
              </a:prstGeom>
              <a:blipFill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BA1B12B-7816-6F42-A137-63D0252FE663}"/>
              </a:ext>
            </a:extLst>
          </p:cNvPr>
          <p:cNvSpPr/>
          <p:nvPr/>
        </p:nvSpPr>
        <p:spPr>
          <a:xfrm>
            <a:off x="9143996" y="4687888"/>
            <a:ext cx="3048004" cy="1461809"/>
          </a:xfrm>
          <a:prstGeom prst="wedgeRoundRectCallout">
            <a:avLst>
              <a:gd name="adj1" fmla="val -68988"/>
              <a:gd name="adj2" fmla="val 21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Witnesses can be obtained via SAT solving, but are often available in SMMT solver  (e.g., node reachability info under a cut)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7632EC-3E54-314A-B278-0784262C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different types of papers&#10;&#10;Description automatically generated">
            <a:extLst>
              <a:ext uri="{FF2B5EF4-FFF2-40B4-BE49-F238E27FC236}">
                <a16:creationId xmlns:a16="http://schemas.microsoft.com/office/drawing/2014/main" id="{3E77571D-77B0-5440-9CD5-B6A4B1721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678917"/>
            <a:ext cx="10515601" cy="474839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BDD2E8E-C514-5346-BB7B-984DF257B4A5}"/>
              </a:ext>
            </a:extLst>
          </p:cNvPr>
          <p:cNvSpPr/>
          <p:nvPr/>
        </p:nvSpPr>
        <p:spPr>
          <a:xfrm>
            <a:off x="6553199" y="5567849"/>
            <a:ext cx="2981325" cy="1222467"/>
          </a:xfrm>
          <a:prstGeom prst="wedgeRoundRectCallout">
            <a:avLst>
              <a:gd name="adj1" fmla="val -55816"/>
              <a:gd name="adj2" fmla="val -1215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main contributions!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1324C-07D3-EC42-A9EE-CEAEBC9EA5AF}"/>
              </a:ext>
            </a:extLst>
          </p:cNvPr>
          <p:cNvSpPr/>
          <p:nvPr/>
        </p:nvSpPr>
        <p:spPr>
          <a:xfrm>
            <a:off x="3814763" y="200025"/>
            <a:ext cx="4500562" cy="4788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MonoProof</a:t>
            </a:r>
            <a:endParaRPr lang="en-US" sz="3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EE730B-E1DF-7F45-98B6-5DF76C42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96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Specific Horn Definition: Horn upper-bound – Example (3)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262188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1664493" y="4318556"/>
                <a:ext cx="33504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Theory Lemma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93" y="4318556"/>
                <a:ext cx="3350419" cy="369332"/>
              </a:xfrm>
              <a:prstGeom prst="rect">
                <a:avLst/>
              </a:prstGeom>
              <a:blipFill>
                <a:blip r:embed="rId4"/>
                <a:stretch>
                  <a:fillRect l="-1509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62224-14DD-AF42-A2B6-03F81CA152D3}"/>
                  </a:ext>
                </a:extLst>
              </p:cNvPr>
              <p:cNvSpPr txBox="1"/>
              <p:nvPr/>
            </p:nvSpPr>
            <p:spPr>
              <a:xfrm>
                <a:off x="5443540" y="1690688"/>
                <a:ext cx="3028950" cy="233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Naive Definition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: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Vertex t is reachable from s within 4 steps!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Size O(N^2 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62224-14DD-AF42-A2B6-03F81CA15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540" y="1690688"/>
                <a:ext cx="3028950" cy="2336858"/>
              </a:xfrm>
              <a:prstGeom prst="rect">
                <a:avLst/>
              </a:prstGeom>
              <a:blipFill>
                <a:blip r:embed="rId5"/>
                <a:stretch>
                  <a:fillRect l="-3333" t="-1075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DDAEE-EC74-954B-87A2-897FF4090F7F}"/>
                  </a:ext>
                </a:extLst>
              </p:cNvPr>
              <p:cNvSpPr txBox="1"/>
              <p:nvPr/>
            </p:nvSpPr>
            <p:spPr>
              <a:xfrm>
                <a:off x="5626898" y="4478378"/>
                <a:ext cx="3757610" cy="2043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Lemma Specific  Definition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sz="2400" dirty="0"/>
                  <a:t>:   Imply(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Size O(E)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8DDAEE-EC74-954B-87A2-897FF4090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898" y="4478378"/>
                <a:ext cx="3757610" cy="2043380"/>
              </a:xfrm>
              <a:prstGeom prst="rect">
                <a:avLst/>
              </a:prstGeom>
              <a:blipFill>
                <a:blip r:embed="rId6"/>
                <a:stretch>
                  <a:fillRect l="-2703" t="-2469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A256EE-42F0-D841-BA53-7E4A7D5BD62C}"/>
                  </a:ext>
                </a:extLst>
              </p:cNvPr>
              <p:cNvSpPr/>
              <p:nvPr/>
            </p:nvSpPr>
            <p:spPr>
              <a:xfrm>
                <a:off x="8749393" y="3007282"/>
                <a:ext cx="3350420" cy="132556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A256EE-42F0-D841-BA53-7E4A7D5BD6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393" y="3007282"/>
                <a:ext cx="3350420" cy="1325563"/>
              </a:xfrm>
              <a:prstGeom prst="rect">
                <a:avLst/>
              </a:prstGeom>
              <a:blipFill>
                <a:blip r:embed="rId7"/>
                <a:stretch>
                  <a:fillRect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6656C48-F10F-1045-B1D0-6BD002C50CD0}"/>
                  </a:ext>
                </a:extLst>
              </p:cNvPr>
              <p:cNvSpPr/>
              <p:nvPr/>
            </p:nvSpPr>
            <p:spPr>
              <a:xfrm>
                <a:off x="2386012" y="5631417"/>
                <a:ext cx="2628900" cy="1071562"/>
              </a:xfrm>
              <a:prstGeom prst="wedgeRoundRectCallout">
                <a:avLst>
                  <a:gd name="adj1" fmla="val 129711"/>
                  <a:gd name="adj2" fmla="val -335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dirty="0"/>
                  <a:t> is the witness for the lemma 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6656C48-F10F-1045-B1D0-6BD002C50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12" y="5631417"/>
                <a:ext cx="2628900" cy="1071562"/>
              </a:xfrm>
              <a:prstGeom prst="wedgeRoundRectCallout">
                <a:avLst>
                  <a:gd name="adj1" fmla="val 129711"/>
                  <a:gd name="adj2" fmla="val -33500"/>
                  <a:gd name="adj3" fmla="val 16667"/>
                </a:avLst>
              </a:prstGeom>
              <a:blipFill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BA1B12B-7816-6F42-A137-63D0252FE663}"/>
              </a:ext>
            </a:extLst>
          </p:cNvPr>
          <p:cNvSpPr/>
          <p:nvPr/>
        </p:nvSpPr>
        <p:spPr>
          <a:xfrm>
            <a:off x="9143996" y="4687888"/>
            <a:ext cx="3048004" cy="1461809"/>
          </a:xfrm>
          <a:prstGeom prst="wedgeRoundRectCallout">
            <a:avLst>
              <a:gd name="adj1" fmla="val -68988"/>
              <a:gd name="adj2" fmla="val 21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Witnesses can be obtained via SAT solving, but are often available in SMMT solver  (e.g., node reachability info under a cut)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9C17B-A4B0-194E-96D6-D2910BEE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>
            <a:extLst>
              <a:ext uri="{FF2B5EF4-FFF2-40B4-BE49-F238E27FC236}">
                <a16:creationId xmlns:a16="http://schemas.microsoft.com/office/drawing/2014/main" id="{531BBDCC-3414-A04A-BE03-9648C630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38" y="1209675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1CE09F84-7534-134A-8FF3-6FC5FECF2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30" y="1350962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336E88-2769-854F-9401-79880F18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Specific Horn Definition: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3B7E4-89F3-F240-93EB-21342C376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338" y="1699021"/>
                <a:ext cx="3307802" cy="1603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aim to find 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 for a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lemma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3B7E4-89F3-F240-93EB-21342C376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338" y="1699021"/>
                <a:ext cx="3307802" cy="1603375"/>
              </a:xfrm>
              <a:blipFill>
                <a:blip r:embed="rId4"/>
                <a:stretch>
                  <a:fillRect l="-3817" t="-3125" r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0A8326C7-6733-C840-8871-DEB80BF2E198}"/>
                  </a:ext>
                </a:extLst>
              </p:cNvPr>
              <p:cNvSpPr/>
              <p:nvPr/>
            </p:nvSpPr>
            <p:spPr>
              <a:xfrm>
                <a:off x="2905918" y="3429000"/>
                <a:ext cx="1743075" cy="1171575"/>
              </a:xfrm>
              <a:prstGeom prst="wedgeRoundRectCallout">
                <a:avLst>
                  <a:gd name="adj1" fmla="val 137270"/>
                  <a:gd name="adj2" fmla="val -4725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Find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0A8326C7-6733-C840-8871-DEB80BF2E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18" y="3429000"/>
                <a:ext cx="1743075" cy="1171575"/>
              </a:xfrm>
              <a:prstGeom prst="wedgeRoundRectCallout">
                <a:avLst>
                  <a:gd name="adj1" fmla="val 137270"/>
                  <a:gd name="adj2" fmla="val -4725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8">
            <a:extLst>
              <a:ext uri="{FF2B5EF4-FFF2-40B4-BE49-F238E27FC236}">
                <a16:creationId xmlns:a16="http://schemas.microsoft.com/office/drawing/2014/main" id="{D28F67F7-924C-EC42-BEA9-B2A233672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156617"/>
            <a:ext cx="1016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A5BB1679-2925-AF4A-837B-A61634B1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62" y="5124450"/>
            <a:ext cx="1016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B3A90-C173-C94A-97CA-DE614AB37E90}"/>
                  </a:ext>
                </a:extLst>
              </p:cNvPr>
              <p:cNvSpPr txBox="1"/>
              <p:nvPr/>
            </p:nvSpPr>
            <p:spPr>
              <a:xfrm>
                <a:off x="8747593" y="4600575"/>
                <a:ext cx="2964751" cy="1996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is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then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UNSAT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FBB3A90-C173-C94A-97CA-DE614AB37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593" y="4600575"/>
                <a:ext cx="2964751" cy="1996059"/>
              </a:xfrm>
              <a:prstGeom prst="rect">
                <a:avLst/>
              </a:prstGeom>
              <a:blipFill>
                <a:blip r:embed="rId8"/>
                <a:stretch>
                  <a:fillRect l="-2979" t="-1899" r="-426" b="-5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BE9AA459-4630-414E-B015-15514C015DCF}"/>
              </a:ext>
            </a:extLst>
          </p:cNvPr>
          <p:cNvSpPr/>
          <p:nvPr/>
        </p:nvSpPr>
        <p:spPr>
          <a:xfrm rot="2736270">
            <a:off x="7831991" y="3355095"/>
            <a:ext cx="400049" cy="2851325"/>
          </a:xfrm>
          <a:prstGeom prst="downArrow">
            <a:avLst>
              <a:gd name="adj1" fmla="val 70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3DE065E2-79DF-D746-9D9D-8F0758FECD5A}"/>
                  </a:ext>
                </a:extLst>
              </p:cNvPr>
              <p:cNvSpPr/>
              <p:nvPr/>
            </p:nvSpPr>
            <p:spPr>
              <a:xfrm>
                <a:off x="10229968" y="3009900"/>
                <a:ext cx="1743075" cy="1171575"/>
              </a:xfrm>
              <a:prstGeom prst="wedgeRoundRectCallout">
                <a:avLst>
                  <a:gd name="adj1" fmla="val -117648"/>
                  <a:gd name="adj2" fmla="val -82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ssert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ounded Rectangular Callout 28">
                <a:extLst>
                  <a:ext uri="{FF2B5EF4-FFF2-40B4-BE49-F238E27FC236}">
                    <a16:creationId xmlns:a16="http://schemas.microsoft.com/office/drawing/2014/main" id="{3DE065E2-79DF-D746-9D9D-8F0758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968" y="3009900"/>
                <a:ext cx="1743075" cy="1171575"/>
              </a:xfrm>
              <a:prstGeom prst="wedgeRoundRectCallout">
                <a:avLst>
                  <a:gd name="adj1" fmla="val -117648"/>
                  <a:gd name="adj2" fmla="val -8233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8A4EF1-D9E1-3A4F-A6A2-086B06E3225A}"/>
                  </a:ext>
                </a:extLst>
              </p:cNvPr>
              <p:cNvSpPr txBox="1"/>
              <p:nvPr/>
            </p:nvSpPr>
            <p:spPr>
              <a:xfrm>
                <a:off x="569272" y="5033962"/>
                <a:ext cx="3307802" cy="1996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However,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/>
                  <a:t>DOES NOT </a:t>
                </a:r>
                <a:r>
                  <a:rPr lang="en-US" sz="2400" dirty="0"/>
                  <a:t>imply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satisfiable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F8A4EF1-D9E1-3A4F-A6A2-086B06E3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72" y="5033962"/>
                <a:ext cx="3307802" cy="1996059"/>
              </a:xfrm>
              <a:prstGeom prst="rect">
                <a:avLst/>
              </a:prstGeom>
              <a:blipFill>
                <a:blip r:embed="rId10"/>
                <a:stretch>
                  <a:fillRect l="-2672" t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6" name="Picture 18">
            <a:extLst>
              <a:ext uri="{FF2B5EF4-FFF2-40B4-BE49-F238E27FC236}">
                <a16:creationId xmlns:a16="http://schemas.microsoft.com/office/drawing/2014/main" id="{5842B14D-2A3F-2C42-A79E-ACFBBF3E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844" y="4322254"/>
            <a:ext cx="2044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-Right Arrow 33">
            <a:extLst>
              <a:ext uri="{FF2B5EF4-FFF2-40B4-BE49-F238E27FC236}">
                <a16:creationId xmlns:a16="http://schemas.microsoft.com/office/drawing/2014/main" id="{5F816E31-B3C8-514E-ADA2-E29B14CE6A19}"/>
              </a:ext>
            </a:extLst>
          </p:cNvPr>
          <p:cNvSpPr/>
          <p:nvPr/>
        </p:nvSpPr>
        <p:spPr>
          <a:xfrm rot="5400000">
            <a:off x="5992810" y="4291735"/>
            <a:ext cx="1741087" cy="2156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71F1D-2781-FB4B-B28D-AEADC7E1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13" grpId="0" animBg="1"/>
      <p:bldP spid="29" grpId="0" animBg="1"/>
      <p:bldP spid="30" grpId="0"/>
      <p:bldP spid="34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0688"/>
                <a:ext cx="6257925" cy="1191800"/>
              </a:xfrm>
              <a:prstGeom prst="flowChartAlternateProcess">
                <a:avLst/>
              </a:prstGeom>
              <a:blipFill>
                <a:blip r:embed="rId3"/>
                <a:stretch>
                  <a:fillRect t="-18750" b="-42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275" y="3016251"/>
                <a:ext cx="3714750" cy="1066800"/>
              </a:xfrm>
              <a:prstGeom prst="wedgeRoundRectCallout">
                <a:avLst>
                  <a:gd name="adj1" fmla="val -8988"/>
                  <a:gd name="adj2" fmla="val -9363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147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4742FE-1356-4342-99AA-F90C1BCB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60" y="4216814"/>
            <a:ext cx="361689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4EF441-8B40-0647-A434-6C55E0453ACE}"/>
                  </a:ext>
                </a:extLst>
              </p:cNvPr>
              <p:cNvSpPr/>
              <p:nvPr/>
            </p:nvSpPr>
            <p:spPr>
              <a:xfrm>
                <a:off x="712577" y="578843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reachability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54EF441-8B40-0647-A434-6C55E0453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77" y="5788439"/>
                <a:ext cx="5159585" cy="968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6BC1E15-6F91-D542-9F2C-63CFE279FCF9}"/>
              </a:ext>
            </a:extLst>
          </p:cNvPr>
          <p:cNvSpPr/>
          <p:nvPr/>
        </p:nvSpPr>
        <p:spPr>
          <a:xfrm>
            <a:off x="6676060" y="5788439"/>
            <a:ext cx="1762121" cy="1111074"/>
          </a:xfrm>
          <a:prstGeom prst="wedgeRoundRectCallout">
            <a:avLst>
              <a:gd name="adj1" fmla="val -102284"/>
              <a:gd name="adj2" fmla="val 94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O(E * N log(N)), Non-horn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D57E630-CDE1-4940-A808-318A266B7DAA}"/>
              </a:ext>
            </a:extLst>
          </p:cNvPr>
          <p:cNvSpPr/>
          <p:nvPr/>
        </p:nvSpPr>
        <p:spPr>
          <a:xfrm>
            <a:off x="5915029" y="4152902"/>
            <a:ext cx="1762121" cy="1111074"/>
          </a:xfrm>
          <a:prstGeom prst="wedgeRoundRectCallout">
            <a:avLst>
              <a:gd name="adj1" fmla="val -81203"/>
              <a:gd name="adj2" fmla="val 35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O(N), Horn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BEC511-D612-B148-B8FE-54511D6B7767}"/>
                  </a:ext>
                </a:extLst>
              </p:cNvPr>
              <p:cNvSpPr/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 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ba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BEC511-D612-B148-B8FE-54511D6B7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453"/>
                <a:ext cx="4443412" cy="577836"/>
              </a:xfrm>
              <a:prstGeom prst="rect">
                <a:avLst/>
              </a:prstGeom>
              <a:blipFill>
                <a:blip r:embed="rId7"/>
                <a:stretch>
                  <a:fillRect t="-144681" b="-20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91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0867-17C6-A145-969B-2084172D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/>
              <p:nvPr/>
            </p:nvSpPr>
            <p:spPr>
              <a:xfrm>
                <a:off x="242442" y="1690688"/>
                <a:ext cx="7643813" cy="860425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FDACE7E7-B2E9-EF40-9111-03A208509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2" y="1690688"/>
                <a:ext cx="7643813" cy="860425"/>
              </a:xfrm>
              <a:prstGeom prst="flowChartAlternateProcess">
                <a:avLst/>
              </a:prstGeom>
              <a:blipFill>
                <a:blip r:embed="rId2"/>
                <a:stretch>
                  <a:fillRect t="-44286" b="-7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/>
              <p:nvPr/>
            </p:nvSpPr>
            <p:spPr>
              <a:xfrm>
                <a:off x="0" y="2895600"/>
                <a:ext cx="3714750" cy="1066800"/>
              </a:xfrm>
              <a:prstGeom prst="wedgeRoundRectCallout">
                <a:avLst>
                  <a:gd name="adj1" fmla="val 8321"/>
                  <a:gd name="adj2" fmla="val -9899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a witness assignment over auxiliary variables</a:t>
                </a:r>
              </a:p>
            </p:txBody>
          </p:sp>
        </mc:Choice>
        <mc:Fallback xmlns="">
          <p:sp>
            <p:nvSpPr>
              <p:cNvPr id="7" name="Rounded Rectangular Callout 6">
                <a:extLst>
                  <a:ext uri="{FF2B5EF4-FFF2-40B4-BE49-F238E27FC236}">
                    <a16:creationId xmlns:a16="http://schemas.microsoft.com/office/drawing/2014/main" id="{453D0CC8-FE37-CF4E-B409-CFE8196185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95600"/>
                <a:ext cx="3714750" cy="1066800"/>
              </a:xfrm>
              <a:prstGeom prst="wedgeRoundRectCallout">
                <a:avLst>
                  <a:gd name="adj1" fmla="val 8321"/>
                  <a:gd name="adj2" fmla="val -98996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ECFC55-2B93-0F49-8B88-0503A333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BD321F19-E464-F747-A78C-F812955BE50E}"/>
                  </a:ext>
                </a:extLst>
              </p:cNvPr>
              <p:cNvSpPr/>
              <p:nvPr/>
            </p:nvSpPr>
            <p:spPr>
              <a:xfrm>
                <a:off x="71437" y="4614863"/>
                <a:ext cx="3571875" cy="798512"/>
              </a:xfrm>
              <a:prstGeom prst="wedgeRoundRectCallout">
                <a:avLst>
                  <a:gd name="adj1" fmla="val -8433"/>
                  <a:gd name="adj2" fmla="val -15221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is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??? </a:t>
                </a: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BD321F19-E464-F747-A78C-F812955BE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" y="4614863"/>
                <a:ext cx="3571875" cy="798512"/>
              </a:xfrm>
              <a:prstGeom prst="wedgeRoundRectCallout">
                <a:avLst>
                  <a:gd name="adj1" fmla="val -8433"/>
                  <a:gd name="adj2" fmla="val -152211"/>
                  <a:gd name="adj3" fmla="val 16667"/>
                </a:avLst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16">
            <a:extLst>
              <a:ext uri="{FF2B5EF4-FFF2-40B4-BE49-F238E27FC236}">
                <a16:creationId xmlns:a16="http://schemas.microsoft.com/office/drawing/2014/main" id="{CE973539-0AE1-7540-9A79-41AA31F3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7" y="1585029"/>
            <a:ext cx="6105970" cy="54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7CA08411-D007-C648-BD99-3B40889988FD}"/>
              </a:ext>
            </a:extLst>
          </p:cNvPr>
          <p:cNvSpPr/>
          <p:nvPr/>
        </p:nvSpPr>
        <p:spPr>
          <a:xfrm rot="5400000">
            <a:off x="7586271" y="4602874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2E1884DF-D4CA-C745-8FD7-136D56CD6665}"/>
                  </a:ext>
                </a:extLst>
              </p:cNvPr>
              <p:cNvSpPr/>
              <p:nvPr/>
            </p:nvSpPr>
            <p:spPr>
              <a:xfrm>
                <a:off x="3943352" y="5395912"/>
                <a:ext cx="1743075" cy="1325563"/>
              </a:xfrm>
              <a:prstGeom prst="wedgeRoundRectCallout">
                <a:avLst>
                  <a:gd name="adj1" fmla="val 172092"/>
                  <a:gd name="adj2" fmla="val -1247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then …</a:t>
                </a:r>
              </a:p>
            </p:txBody>
          </p:sp>
        </mc:Choice>
        <mc:Fallback xmlns="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2E1884DF-D4CA-C745-8FD7-136D56CD6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2" y="5395912"/>
                <a:ext cx="1743075" cy="1325563"/>
              </a:xfrm>
              <a:prstGeom prst="wedgeRoundRectCallout">
                <a:avLst>
                  <a:gd name="adj1" fmla="val 172092"/>
                  <a:gd name="adj2" fmla="val -12470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Example (1)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" y="2362201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887020" y="4368480"/>
                <a:ext cx="22848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Theory Lemma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0" y="4368480"/>
                <a:ext cx="2284805" cy="830997"/>
              </a:xfrm>
              <a:prstGeom prst="rect">
                <a:avLst/>
              </a:prstGeom>
              <a:blipFill>
                <a:blip r:embed="rId3"/>
                <a:stretch>
                  <a:fillRect l="-4444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/>
              <p:nvPr/>
            </p:nvSpPr>
            <p:spPr>
              <a:xfrm>
                <a:off x="4995856" y="2075496"/>
                <a:ext cx="2500316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56" y="2075496"/>
                <a:ext cx="2500316" cy="1846909"/>
              </a:xfrm>
              <a:prstGeom prst="rect">
                <a:avLst/>
              </a:prstGeom>
              <a:blipFill>
                <a:blip r:embed="rId4"/>
                <a:stretch>
                  <a:fillRect t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/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  <a:blipFill>
                <a:blip r:embed="rId5"/>
                <a:stretch>
                  <a:fillRect t="-80392" b="-1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9709F-13D6-1741-A58F-51909F64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SMT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C47A6-B3A2-864E-9BFE-0703DDC3639F}"/>
              </a:ext>
            </a:extLst>
          </p:cNvPr>
          <p:cNvSpPr/>
          <p:nvPr/>
        </p:nvSpPr>
        <p:spPr>
          <a:xfrm>
            <a:off x="4280807" y="4508388"/>
            <a:ext cx="1534886" cy="89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 First-order theories</a:t>
            </a:r>
          </a:p>
        </p:txBody>
      </p:sp>
      <p:sp>
        <p:nvSpPr>
          <p:cNvPr id="18" name="Card 17">
            <a:extLst>
              <a:ext uri="{FF2B5EF4-FFF2-40B4-BE49-F238E27FC236}">
                <a16:creationId xmlns:a16="http://schemas.microsoft.com/office/drawing/2014/main" id="{8C905B95-2C9C-4F4F-BD6A-79D7546D5DAE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</p:spTree>
    <p:extLst>
      <p:ext uri="{BB962C8B-B14F-4D97-AF65-F5344CB8AC3E}">
        <p14:creationId xmlns:p14="http://schemas.microsoft.com/office/powerpoint/2010/main" val="61684127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Example (2)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" y="2362201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Theory Lemma to check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blipFill>
                <a:blip r:embed="rId3"/>
                <a:stretch>
                  <a:fillRect l="-3030" t="-6061" r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/>
              <p:nvPr/>
            </p:nvSpPr>
            <p:spPr>
              <a:xfrm>
                <a:off x="4986338" y="2057368"/>
                <a:ext cx="2219324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2057368"/>
                <a:ext cx="2219324" cy="1846909"/>
              </a:xfrm>
              <a:prstGeom prst="rect">
                <a:avLst/>
              </a:prstGeom>
              <a:blipFill>
                <a:blip r:embed="rId4"/>
                <a:stretch>
                  <a:fillRect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17ADC8D3-397C-FC43-BFB8-7FB5E5EE1CD2}"/>
                  </a:ext>
                </a:extLst>
              </p:cNvPr>
              <p:cNvSpPr/>
              <p:nvPr/>
            </p:nvSpPr>
            <p:spPr>
              <a:xfrm>
                <a:off x="4010029" y="4720538"/>
                <a:ext cx="2643188" cy="1032611"/>
              </a:xfrm>
              <a:prstGeom prst="wedgeRoundRectCallout">
                <a:avLst>
                  <a:gd name="adj1" fmla="val -79211"/>
                  <a:gd name="adj2" fmla="val 2790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Let’s assume all unassigned inputs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US" dirty="0"/>
                  <a:t>: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present</a:t>
                </a: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17ADC8D3-397C-FC43-BFB8-7FB5E5EE1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29" y="4720538"/>
                <a:ext cx="2643188" cy="1032611"/>
              </a:xfrm>
              <a:prstGeom prst="wedgeRoundRectCallout">
                <a:avLst>
                  <a:gd name="adj1" fmla="val -79211"/>
                  <a:gd name="adj2" fmla="val 27909"/>
                  <a:gd name="adj3" fmla="val 16667"/>
                </a:avLst>
              </a:prstGeom>
              <a:blipFill>
                <a:blip r:embed="rId5"/>
                <a:stretch>
                  <a:fillRect t="-9639" r="-366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/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  <a:blipFill>
                <a:blip r:embed="rId6"/>
                <a:stretch>
                  <a:fillRect t="-80392" b="-1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B2DFB48F-9D3E-4C45-B135-B8A7162C6370}"/>
                  </a:ext>
                </a:extLst>
              </p:cNvPr>
              <p:cNvSpPr/>
              <p:nvPr/>
            </p:nvSpPr>
            <p:spPr>
              <a:xfrm>
                <a:off x="7010404" y="4833035"/>
                <a:ext cx="2643188" cy="1032611"/>
              </a:xfrm>
              <a:prstGeom prst="wedgeRoundRectCallout">
                <a:avLst>
                  <a:gd name="adj1" fmla="val -79751"/>
                  <a:gd name="adj2" fmla="val 2790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: node’s reachability under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B2DFB48F-9D3E-4C45-B135-B8A7162C6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4" y="4833035"/>
                <a:ext cx="2643188" cy="1032611"/>
              </a:xfrm>
              <a:prstGeom prst="wedgeRoundRectCallout">
                <a:avLst>
                  <a:gd name="adj1" fmla="val -79751"/>
                  <a:gd name="adj2" fmla="val 27908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F74106D0-E188-E14E-9EFD-B7708130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25" y="1574800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3CF30C3-7F01-F540-AD09-288C0C0C3351}"/>
                  </a:ext>
                </a:extLst>
              </p:cNvPr>
              <p:cNvSpPr/>
              <p:nvPr/>
            </p:nvSpPr>
            <p:spPr>
              <a:xfrm>
                <a:off x="9278537" y="3687927"/>
                <a:ext cx="2643188" cy="1032611"/>
              </a:xfrm>
              <a:prstGeom prst="wedgeRoundRectCallout">
                <a:avLst>
                  <a:gd name="adj1" fmla="val -58670"/>
                  <a:gd name="adj2" fmla="val -8139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Obtain 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3CF30C3-7F01-F540-AD09-288C0C0C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537" y="3687927"/>
                <a:ext cx="2643188" cy="1032611"/>
              </a:xfrm>
              <a:prstGeom prst="wedgeRoundRectCallout">
                <a:avLst>
                  <a:gd name="adj1" fmla="val -58670"/>
                  <a:gd name="adj2" fmla="val -81399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BA160-20DB-9345-9AB7-0B99436F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150</a:t>
            </a:fld>
            <a:endParaRPr lang="en-US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10870F1-684F-C043-9E53-787CB897F58C}"/>
              </a:ext>
            </a:extLst>
          </p:cNvPr>
          <p:cNvSpPr/>
          <p:nvPr/>
        </p:nvSpPr>
        <p:spPr>
          <a:xfrm>
            <a:off x="9788129" y="5487452"/>
            <a:ext cx="2133596" cy="971550"/>
          </a:xfrm>
          <a:prstGeom prst="wedgeRoundRectCallout">
            <a:avLst>
              <a:gd name="adj1" fmla="val -15523"/>
              <a:gd name="adj2" fmla="val -143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often available in SMMT solver</a:t>
            </a:r>
          </a:p>
        </p:txBody>
      </p:sp>
    </p:spTree>
    <p:extLst>
      <p:ext uri="{BB962C8B-B14F-4D97-AF65-F5344CB8AC3E}">
        <p14:creationId xmlns:p14="http://schemas.microsoft.com/office/powerpoint/2010/main" val="30597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Example (3)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" y="2362201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Theory Lemma to check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blipFill>
                <a:blip r:embed="rId3"/>
                <a:stretch>
                  <a:fillRect l="-3030" t="-6061" r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/>
              <p:nvPr/>
            </p:nvSpPr>
            <p:spPr>
              <a:xfrm>
                <a:off x="4986338" y="2057368"/>
                <a:ext cx="2219324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…</a:t>
                </a:r>
                <a:endParaRPr lang="en-US" b="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719585-17F0-8E4B-AE76-07E73E9B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338" y="2057368"/>
                <a:ext cx="2219324" cy="1846909"/>
              </a:xfrm>
              <a:prstGeom prst="rect">
                <a:avLst/>
              </a:prstGeom>
              <a:blipFill>
                <a:blip r:embed="rId4"/>
                <a:stretch>
                  <a:fillRect t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/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  <a:blipFill>
                <a:blip r:embed="rId5"/>
                <a:stretch>
                  <a:fillRect t="-80392" b="-1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>
            <a:extLst>
              <a:ext uri="{FF2B5EF4-FFF2-40B4-BE49-F238E27FC236}">
                <a16:creationId xmlns:a16="http://schemas.microsoft.com/office/drawing/2014/main" id="{F74106D0-E188-E14E-9EFD-B7708130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25" y="1574800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3CF30C3-7F01-F540-AD09-288C0C0C3351}"/>
                  </a:ext>
                </a:extLst>
              </p:cNvPr>
              <p:cNvSpPr/>
              <p:nvPr/>
            </p:nvSpPr>
            <p:spPr>
              <a:xfrm>
                <a:off x="9120182" y="3411632"/>
                <a:ext cx="2643188" cy="1032611"/>
              </a:xfrm>
              <a:prstGeom prst="wedgeRoundRectCallout">
                <a:avLst>
                  <a:gd name="adj1" fmla="val -58670"/>
                  <a:gd name="adj2" fmla="val -8139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Obtain 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33CF30C3-7F01-F540-AD09-288C0C0C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182" y="3411632"/>
                <a:ext cx="2643188" cy="1032611"/>
              </a:xfrm>
              <a:prstGeom prst="wedgeRoundRectCallout">
                <a:avLst>
                  <a:gd name="adj1" fmla="val -58670"/>
                  <a:gd name="adj2" fmla="val -8139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Alternate Process 4">
                <a:extLst>
                  <a:ext uri="{FF2B5EF4-FFF2-40B4-BE49-F238E27FC236}">
                    <a16:creationId xmlns:a16="http://schemas.microsoft.com/office/drawing/2014/main" id="{37DBEAF2-E64B-8848-9D3B-0CFE95B64EBF}"/>
                  </a:ext>
                </a:extLst>
              </p:cNvPr>
              <p:cNvSpPr/>
              <p:nvPr/>
            </p:nvSpPr>
            <p:spPr>
              <a:xfrm>
                <a:off x="4237439" y="4720538"/>
                <a:ext cx="4077886" cy="1151625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" name="Alternate Process 4">
                <a:extLst>
                  <a:ext uri="{FF2B5EF4-FFF2-40B4-BE49-F238E27FC236}">
                    <a16:creationId xmlns:a16="http://schemas.microsoft.com/office/drawing/2014/main" id="{37DBEAF2-E64B-8848-9D3B-0CFE95B64E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439" y="4720538"/>
                <a:ext cx="4077886" cy="1151625"/>
              </a:xfrm>
              <a:prstGeom prst="flowChartAlternateProcess">
                <a:avLst/>
              </a:prstGeom>
              <a:blipFill>
                <a:blip r:embed="rId8"/>
                <a:stretch>
                  <a:fillRect t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6F705-CF6C-054D-AE6E-78D01218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1E70-4438-A148-B197-13500062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Horn upper-bound – Example (4)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4583BA-AAA3-B54A-B4C2-5BC81DB4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0" y="2362201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/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Theory Lemma to check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69D413-0BF4-4643-80B9-1BE8488BE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20" y="4368480"/>
                <a:ext cx="3350419" cy="830997"/>
              </a:xfrm>
              <a:prstGeom prst="rect">
                <a:avLst/>
              </a:prstGeom>
              <a:blipFill>
                <a:blip r:embed="rId3"/>
                <a:stretch>
                  <a:fillRect l="-3030" t="-6061" r="-75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/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is a Horn upper-bound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Alternate Process 13">
                <a:extLst>
                  <a:ext uri="{FF2B5EF4-FFF2-40B4-BE49-F238E27FC236}">
                    <a16:creationId xmlns:a16="http://schemas.microsoft.com/office/drawing/2014/main" id="{67ED4F84-182B-E144-800E-0890D003F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79" y="6182555"/>
                <a:ext cx="7643813" cy="624740"/>
              </a:xfrm>
              <a:prstGeom prst="flowChartAlternateProcess">
                <a:avLst/>
              </a:prstGeom>
              <a:blipFill>
                <a:blip r:embed="rId4"/>
                <a:stretch>
                  <a:fillRect t="-80392" b="-1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CE69F2-B6A4-914A-AF8A-FEDD17CE76F0}"/>
                  </a:ext>
                </a:extLst>
              </p:cNvPr>
              <p:cNvSpPr/>
              <p:nvPr/>
            </p:nvSpPr>
            <p:spPr>
              <a:xfrm>
                <a:off x="5210180" y="1893268"/>
                <a:ext cx="4443412" cy="25318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reachable within 5 steps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reachable within 5 steps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(v3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reachable within 4 steps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(v4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reachable within 4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…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reachable in 0 step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CE69F2-B6A4-914A-AF8A-FEDD17CE7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80" y="1893268"/>
                <a:ext cx="4443412" cy="2531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5A29BDA-2A79-E94C-91D8-D07CEB002F21}"/>
              </a:ext>
            </a:extLst>
          </p:cNvPr>
          <p:cNvSpPr/>
          <p:nvPr/>
        </p:nvSpPr>
        <p:spPr>
          <a:xfrm>
            <a:off x="9906004" y="1012032"/>
            <a:ext cx="2152646" cy="1357312"/>
          </a:xfrm>
          <a:prstGeom prst="wedgeRoundRectCallout">
            <a:avLst>
              <a:gd name="adj1" fmla="val -81203"/>
              <a:gd name="adj2" fmla="val 35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O(E * N log(N))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CBB7A7EC-ECF8-8C4B-973E-AB9D6E9F6AA6}"/>
                  </a:ext>
                </a:extLst>
              </p:cNvPr>
              <p:cNvSpPr/>
              <p:nvPr/>
            </p:nvSpPr>
            <p:spPr>
              <a:xfrm>
                <a:off x="4880377" y="4728015"/>
                <a:ext cx="4077886" cy="1151625"/>
              </a:xfrm>
              <a:prstGeom prst="flowChartAlternateProcess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∪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CBB7A7EC-ECF8-8C4B-973E-AB9D6E9F6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77" y="4728015"/>
                <a:ext cx="4077886" cy="1151625"/>
              </a:xfrm>
              <a:prstGeom prst="flowChartAlternateProcess">
                <a:avLst/>
              </a:prstGeom>
              <a:blipFill>
                <a:blip r:embed="rId6"/>
                <a:stretch>
                  <a:fillRect t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F2866749-6F7C-E84C-B95D-783489178204}"/>
              </a:ext>
            </a:extLst>
          </p:cNvPr>
          <p:cNvSpPr/>
          <p:nvPr/>
        </p:nvSpPr>
        <p:spPr>
          <a:xfrm>
            <a:off x="9967916" y="4425100"/>
            <a:ext cx="1962146" cy="1357312"/>
          </a:xfrm>
          <a:prstGeom prst="wedgeRoundRectCallout">
            <a:avLst>
              <a:gd name="adj1" fmla="val -105232"/>
              <a:gd name="adj2" fmla="val 3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O(E)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B81E3D-9C4D-084E-BEB9-788AAF0C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8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ECB4-B1B5-3F4D-BA18-8C203343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Instantiation-Based, Lemma Specific Horn Definition (4)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1949B-3835-B748-8C8A-A81601BFB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5625"/>
                <a:ext cx="11501438" cy="4351338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we encode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𝐈𝐦𝐩𝐥𝐲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,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the Horn upper-bound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 size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linear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 (Small)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</m:oMath>
                </a14:m>
                <a:r>
                  <a:rPr lang="en-US" dirty="0"/>
                  <a:t>is logically implied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dirty="0"/>
                  <a:t>  (Upper-bound)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Horn clauses   (Horn)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sufficient to imply  the target theory lemma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(Sufficient)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lemma specific Horn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1949B-3835-B748-8C8A-A81601BFB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5625"/>
                <a:ext cx="11501438" cy="4351338"/>
              </a:xfrm>
              <a:blipFill>
                <a:blip r:embed="rId2"/>
                <a:stretch>
                  <a:fillRect l="-993" t="-1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3B76B47E-2AAB-B14D-B6F2-5D5CF5F45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2167731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1F8F020-502D-FD44-9834-4B6C0D6E7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31" y="2509837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E230A6C-E2B3-5345-BD19-BCCBAB8B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3750072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4F4A829-FB39-6945-8EC1-CC05BD8F3C14}"/>
              </a:ext>
            </a:extLst>
          </p:cNvPr>
          <p:cNvSpPr/>
          <p:nvPr/>
        </p:nvSpPr>
        <p:spPr>
          <a:xfrm>
            <a:off x="7893844" y="2832496"/>
            <a:ext cx="2185988" cy="918370"/>
          </a:xfrm>
          <a:prstGeom prst="wedgeRoundRectCallout">
            <a:avLst>
              <a:gd name="adj1" fmla="val -104877"/>
              <a:gd name="adj2" fmla="val 453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check our paper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06B56C-A5BC-6F43-9A82-C3EFDDAB9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53" y="3132137"/>
            <a:ext cx="938213" cy="7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1F5FF-388B-4346-BE36-12DB5859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F44B-6E84-1749-A569-40F54BE9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Definition: Common Theories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1B5C2-AC06-0847-8A12-904C249EF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Bit-vector Sum &amp; Compare :</a:t>
                </a:r>
              </a:p>
              <a:p>
                <a:pPr marL="0" indent="0">
                  <a:buNone/>
                </a:pPr>
                <a:r>
                  <a:rPr lang="en-US" dirty="0"/>
                  <a:t>      Constructed from ripple-carry adder network and comparator</a:t>
                </a:r>
              </a:p>
              <a:p>
                <a:pPr marL="45720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(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e.g</a:t>
                </a:r>
                <a:r>
                  <a:rPr lang="en-US" b="0" i="1" dirty="0">
                    <a:latin typeface="Cambria Math" panose="02040503050406030204" pitchFamily="18" charset="0"/>
                  </a:rPr>
                  <a:t>,  a + b &gt; c)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there exists bit-vectors </a:t>
                </a:r>
                <a:r>
                  <a:rPr lang="en-US" i="1" dirty="0">
                    <a:latin typeface="Cambria Math" panose="02040503050406030204" pitchFamily="18" charset="0"/>
                  </a:rPr>
                  <a:t>a’ , b’, c’ </a:t>
                </a:r>
                <a:r>
                  <a:rPr lang="en-US" dirty="0"/>
                  <a:t> such that </a:t>
                </a:r>
                <a:r>
                  <a:rPr lang="en-US" i="1" dirty="0">
                    <a:latin typeface="Cambria Math" panose="02040503050406030204" pitchFamily="18" charset="0"/>
                  </a:rPr>
                  <a:t>a’  + b’  &gt; c’  </a:t>
                </a:r>
                <a:r>
                  <a:rPr lang="en-US" dirty="0">
                    <a:latin typeface="Cambria Math" panose="02040503050406030204" pitchFamily="18" charset="0"/>
                  </a:rPr>
                  <a:t>and a&gt;= a’ …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 there exists bit-vectors </a:t>
                </a:r>
                <a:r>
                  <a:rPr lang="en-US" i="1" dirty="0">
                    <a:latin typeface="Cambria Math" panose="02040503050406030204" pitchFamily="18" charset="0"/>
                  </a:rPr>
                  <a:t>a*, b*, c*, </a:t>
                </a:r>
                <a:r>
                  <a:rPr lang="en-US" dirty="0"/>
                  <a:t> such that </a:t>
                </a:r>
                <a:r>
                  <a:rPr lang="en-US" i="1" dirty="0">
                    <a:latin typeface="Cambria Math" panose="02040503050406030204" pitchFamily="18" charset="0"/>
                  </a:rPr>
                  <a:t>a*+ b*  &lt;= c* </a:t>
                </a:r>
                <a:r>
                  <a:rPr lang="en-US" dirty="0">
                    <a:latin typeface="Cambria Math" panose="02040503050406030204" pitchFamily="18" charset="0"/>
                  </a:rPr>
                  <a:t>and  a&lt;= a*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Maxflow: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There exists a flow assignment…  (max flow)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: There exists a cut …. (min cut)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D1B5C2-AC06-0847-8A12-904C249EF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8F7DA282-4EBF-864C-B1EA-7FA7341A36ED}"/>
              </a:ext>
            </a:extLst>
          </p:cNvPr>
          <p:cNvSpPr/>
          <p:nvPr/>
        </p:nvSpPr>
        <p:spPr>
          <a:xfrm>
            <a:off x="2240586" y="6181677"/>
            <a:ext cx="7274889" cy="62239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Contribution 4: efficient definitions for monotonic theories used in practice: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C1E5E-6E2B-BF4A-BA4B-4464CDA1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16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C47A6-B3A2-864E-9BFE-0703DDC3639F}"/>
              </a:ext>
            </a:extLst>
          </p:cNvPr>
          <p:cNvSpPr/>
          <p:nvPr/>
        </p:nvSpPr>
        <p:spPr>
          <a:xfrm>
            <a:off x="4280807" y="4508388"/>
            <a:ext cx="1534886" cy="89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 First-order theories</a:t>
            </a:r>
          </a:p>
        </p:txBody>
      </p:sp>
      <p:sp>
        <p:nvSpPr>
          <p:cNvPr id="18" name="Card 17">
            <a:extLst>
              <a:ext uri="{FF2B5EF4-FFF2-40B4-BE49-F238E27FC236}">
                <a16:creationId xmlns:a16="http://schemas.microsoft.com/office/drawing/2014/main" id="{8C905B95-2C9C-4F4F-BD6A-79D7546D5DAE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</p:spTree>
    <p:extLst>
      <p:ext uri="{BB962C8B-B14F-4D97-AF65-F5344CB8AC3E}">
        <p14:creationId xmlns:p14="http://schemas.microsoft.com/office/powerpoint/2010/main" val="2519519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SAT Modulo Theories (SMT)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SMT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17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60E8A-D9C7-7841-A162-FB22EDB5B13B}"/>
              </a:ext>
            </a:extLst>
          </p:cNvPr>
          <p:cNvSpPr/>
          <p:nvPr/>
        </p:nvSpPr>
        <p:spPr>
          <a:xfrm>
            <a:off x="4280807" y="4508388"/>
            <a:ext cx="1534886" cy="894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 First-order theories</a:t>
            </a:r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F955DFD3-BE8E-6444-A6EB-DAA0187E517A}"/>
              </a:ext>
            </a:extLst>
          </p:cNvPr>
          <p:cNvSpPr/>
          <p:nvPr/>
        </p:nvSpPr>
        <p:spPr>
          <a:xfrm>
            <a:off x="8860971" y="5038614"/>
            <a:ext cx="1534886" cy="1139594"/>
          </a:xfrm>
          <a:prstGeom prst="flowChartPunchedCar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Q1: Proof certificate?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3F3DBDD8-4E11-FC4D-8E52-A58E6DD80437}"/>
              </a:ext>
            </a:extLst>
          </p:cNvPr>
          <p:cNvSpPr/>
          <p:nvPr/>
        </p:nvSpPr>
        <p:spPr>
          <a:xfrm>
            <a:off x="4852306" y="5771814"/>
            <a:ext cx="3075215" cy="1055914"/>
          </a:xfrm>
          <a:prstGeom prst="wedgeRectCallout">
            <a:avLst>
              <a:gd name="adj1" fmla="val 79394"/>
              <a:gd name="adj2" fmla="val -24550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Q2: How to </a:t>
            </a:r>
            <a:r>
              <a:rPr lang="en-US" i="1" dirty="0">
                <a:solidFill>
                  <a:schemeClr val="bg1"/>
                </a:solidFill>
              </a:rPr>
              <a:t>efficiently</a:t>
            </a:r>
            <a:r>
              <a:rPr lang="en-US" dirty="0">
                <a:solidFill>
                  <a:schemeClr val="bg1"/>
                </a:solidFill>
              </a:rPr>
              <a:t> check the proof certificate?</a:t>
            </a:r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id="{4FBE73D7-F024-0046-B74E-948496D74564}"/>
              </a:ext>
            </a:extLst>
          </p:cNvPr>
          <p:cNvSpPr/>
          <p:nvPr/>
        </p:nvSpPr>
        <p:spPr>
          <a:xfrm>
            <a:off x="503463" y="5451023"/>
            <a:ext cx="3075215" cy="1055914"/>
          </a:xfrm>
          <a:prstGeom prst="wedgeRectCallout">
            <a:avLst>
              <a:gd name="adj1" fmla="val 94261"/>
              <a:gd name="adj2" fmla="val 29574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Theory dependent!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4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19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</p:spTree>
    <p:extLst>
      <p:ext uri="{BB962C8B-B14F-4D97-AF65-F5344CB8AC3E}">
        <p14:creationId xmlns:p14="http://schemas.microsoft.com/office/powerpoint/2010/main" val="414063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Automated Reasoning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Constraint Satisfaction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51E9C-B6CC-6D44-AA15-16379D4E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Problem: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Network Reachability,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Circuit layout Synthesis,</a:t>
            </a:r>
          </a:p>
          <a:p>
            <a:pPr algn="ctr"/>
            <a:r>
              <a:rPr lang="en-US" sz="2000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20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</p:spTree>
    <p:extLst>
      <p:ext uri="{BB962C8B-B14F-4D97-AF65-F5344CB8AC3E}">
        <p14:creationId xmlns:p14="http://schemas.microsoft.com/office/powerpoint/2010/main" val="112793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Problem: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Reachability,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Circuit layout Synthesis,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21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</p:spTree>
    <p:extLst>
      <p:ext uri="{BB962C8B-B14F-4D97-AF65-F5344CB8AC3E}">
        <p14:creationId xmlns:p14="http://schemas.microsoft.com/office/powerpoint/2010/main" val="199212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Problem: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Reachability,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Circuit layout Synthesis,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SMM</a:t>
            </a:r>
            <a:r>
              <a:rPr lang="en-US" altLang="zh-CN" dirty="0">
                <a:solidFill>
                  <a:schemeClr val="accent2"/>
                </a:solidFill>
              </a:rPr>
              <a:t>T </a:t>
            </a:r>
          </a:p>
          <a:p>
            <a:pPr algn="ctr"/>
            <a:r>
              <a:rPr lang="en-US" altLang="zh-CN" dirty="0">
                <a:solidFill>
                  <a:schemeClr val="accent2"/>
                </a:solidFill>
              </a:rPr>
              <a:t>Solver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</p:spTree>
    <p:extLst>
      <p:ext uri="{BB962C8B-B14F-4D97-AF65-F5344CB8AC3E}">
        <p14:creationId xmlns:p14="http://schemas.microsoft.com/office/powerpoint/2010/main" val="15957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Problem: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Reachability,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Circuit layout Synthesis,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SMM</a:t>
            </a:r>
            <a:r>
              <a:rPr lang="en-US" altLang="zh-CN" dirty="0">
                <a:solidFill>
                  <a:schemeClr val="tx1"/>
                </a:solidFill>
              </a:rPr>
              <a:t>T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Solver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8860972" y="5043492"/>
            <a:ext cx="1534886" cy="1139594"/>
          </a:xfrm>
          <a:prstGeom prst="flowChartPunchedCar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Q1: Proof certificate?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23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</p:spTree>
    <p:extLst>
      <p:ext uri="{BB962C8B-B14F-4D97-AF65-F5344CB8AC3E}">
        <p14:creationId xmlns:p14="http://schemas.microsoft.com/office/powerpoint/2010/main" val="382127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Finite-Domain SAT Modulo </a:t>
            </a:r>
            <a:r>
              <a:rPr lang="en-US" dirty="0">
                <a:highlight>
                  <a:srgbClr val="FFFF00"/>
                </a:highlight>
              </a:rPr>
              <a:t>Monotonic</a:t>
            </a:r>
            <a:r>
              <a:rPr lang="en-US" dirty="0"/>
              <a:t>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Problem: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Network Reachability,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Circuit layout Synthesis,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SMM</a:t>
            </a:r>
            <a:r>
              <a:rPr lang="en-US" altLang="zh-CN" dirty="0">
                <a:solidFill>
                  <a:schemeClr val="tx1"/>
                </a:solidFill>
              </a:rPr>
              <a:t>T 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Solver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8860972" y="5043492"/>
            <a:ext cx="1534886" cy="1139594"/>
          </a:xfrm>
          <a:prstGeom prst="flowChartPunchedCar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Q1: Proof certificate?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87159D-F61C-BC4F-8AE0-721544F32EED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E8FA6240-A71E-7D4E-A1EE-A57DF7D5580A}"/>
              </a:ext>
            </a:extLst>
          </p:cNvPr>
          <p:cNvSpPr/>
          <p:nvPr/>
        </p:nvSpPr>
        <p:spPr>
          <a:xfrm>
            <a:off x="4852306" y="5771814"/>
            <a:ext cx="3075215" cy="1055914"/>
          </a:xfrm>
          <a:prstGeom prst="wedgeRectCallout">
            <a:avLst>
              <a:gd name="adj1" fmla="val 79394"/>
              <a:gd name="adj2" fmla="val -24550"/>
            </a:avLst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Q2: How to </a:t>
            </a:r>
            <a:r>
              <a:rPr lang="en-US" i="1" dirty="0">
                <a:solidFill>
                  <a:schemeClr val="bg1"/>
                </a:solidFill>
              </a:rPr>
              <a:t>efficiently</a:t>
            </a:r>
            <a:r>
              <a:rPr lang="en-US" dirty="0">
                <a:solidFill>
                  <a:schemeClr val="bg1"/>
                </a:solidFill>
              </a:rPr>
              <a:t> check the proof certificate?</a:t>
            </a:r>
          </a:p>
        </p:txBody>
      </p:sp>
    </p:spTree>
    <p:extLst>
      <p:ext uri="{BB962C8B-B14F-4D97-AF65-F5344CB8AC3E}">
        <p14:creationId xmlns:p14="http://schemas.microsoft.com/office/powerpoint/2010/main" val="883064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7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7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9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</a:t>
            </a:r>
            <a:r>
              <a:rPr lang="en-US" dirty="0">
                <a:highlight>
                  <a:srgbClr val="FFFF00"/>
                </a:highlight>
              </a:rPr>
              <a:t>DRAT</a:t>
            </a:r>
            <a:r>
              <a:rPr lang="en-US" dirty="0"/>
              <a:t>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220D812-ECDD-2D4C-A513-718AAD2E604F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</p:spTree>
    <p:extLst>
      <p:ext uri="{BB962C8B-B14F-4D97-AF65-F5344CB8AC3E}">
        <p14:creationId xmlns:p14="http://schemas.microsoft.com/office/powerpoint/2010/main" val="4018919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FDD2B14-CA1C-FC44-8EDE-A7EB18A6535A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</p:spTree>
    <p:extLst>
      <p:ext uri="{BB962C8B-B14F-4D97-AF65-F5344CB8AC3E}">
        <p14:creationId xmlns:p14="http://schemas.microsoft.com/office/powerpoint/2010/main" val="11317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UNSAT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Constraint Satisfaction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1DB1A7F4-1571-2246-B341-F38BDB5CA6D7}"/>
              </a:ext>
            </a:extLst>
          </p:cNvPr>
          <p:cNvSpPr/>
          <p:nvPr/>
        </p:nvSpPr>
        <p:spPr>
          <a:xfrm>
            <a:off x="985157" y="5043492"/>
            <a:ext cx="2318659" cy="1055914"/>
          </a:xfrm>
          <a:prstGeom prst="wedgeRectCallout">
            <a:avLst>
              <a:gd name="adj1" fmla="val -42060"/>
              <a:gd name="adj2" fmla="val 7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check the correctness of the solver?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87EDB16-022B-7545-813D-30FCDE88E5BF}"/>
              </a:ext>
            </a:extLst>
          </p:cNvPr>
          <p:cNvSpPr/>
          <p:nvPr/>
        </p:nvSpPr>
        <p:spPr>
          <a:xfrm>
            <a:off x="9241971" y="457200"/>
            <a:ext cx="2111829" cy="957943"/>
          </a:xfrm>
          <a:prstGeom prst="wedgeRectCallout">
            <a:avLst>
              <a:gd name="adj1" fmla="val -49798"/>
              <a:gd name="adj2" fmla="val 9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Plug-in and check</a:t>
            </a:r>
          </a:p>
        </p:txBody>
      </p: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65A7B-340C-5746-BF04-783A12B3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Efficient</a:t>
            </a:r>
            <a:r>
              <a:rPr lang="en-US" dirty="0"/>
              <a:t>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30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75927F7-D1B2-2B40-9DB5-F33D258EA870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0C58D8-164C-944E-82C2-BB6A63E0F5B0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</p:spTree>
    <p:extLst>
      <p:ext uri="{BB962C8B-B14F-4D97-AF65-F5344CB8AC3E}">
        <p14:creationId xmlns:p14="http://schemas.microsoft.com/office/powerpoint/2010/main" val="1894959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31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8FA252A-C752-4B4F-9C58-C5F12F9D3077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51C636F-62E4-5C42-BF67-14E90F623F5E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</p:spTree>
    <p:extLst>
      <p:ext uri="{BB962C8B-B14F-4D97-AF65-F5344CB8AC3E}">
        <p14:creationId xmlns:p14="http://schemas.microsoft.com/office/powerpoint/2010/main" val="143516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</a:t>
            </a:r>
            <a:r>
              <a:rPr lang="en-US" dirty="0">
                <a:highlight>
                  <a:srgbClr val="FFFF00"/>
                </a:highlight>
              </a:rPr>
              <a:t>scalable</a:t>
            </a:r>
            <a:r>
              <a:rPr lang="en-US" dirty="0"/>
              <a:t>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14C828C-5B39-8C4E-99DF-6628C0FBF90E}"/>
              </a:ext>
            </a:extLst>
          </p:cNvPr>
          <p:cNvSpPr/>
          <p:nvPr/>
        </p:nvSpPr>
        <p:spPr>
          <a:xfrm>
            <a:off x="6772277" y="4685508"/>
            <a:ext cx="1914525" cy="415130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Scalable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07BA892-1C94-EC48-BF81-D7828AE7B7F9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F51E27C-D7EE-C847-A280-55E75E4A9895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</p:spTree>
    <p:extLst>
      <p:ext uri="{BB962C8B-B14F-4D97-AF65-F5344CB8AC3E}">
        <p14:creationId xmlns:p14="http://schemas.microsoft.com/office/powerpoint/2010/main" val="1593615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33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5AF6531-422C-3449-B9EB-835F505F746B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7FE40D2-723C-9348-89FA-3AFD30EC3137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5F92F62-B1B1-3E4B-8847-CE9CC249E51E}"/>
              </a:ext>
            </a:extLst>
          </p:cNvPr>
          <p:cNvSpPr/>
          <p:nvPr/>
        </p:nvSpPr>
        <p:spPr>
          <a:xfrm>
            <a:off x="6772277" y="4685508"/>
            <a:ext cx="1914525" cy="415130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Scalable</a:t>
            </a:r>
          </a:p>
        </p:txBody>
      </p:sp>
    </p:spTree>
    <p:extLst>
      <p:ext uri="{BB962C8B-B14F-4D97-AF65-F5344CB8AC3E}">
        <p14:creationId xmlns:p14="http://schemas.microsoft.com/office/powerpoint/2010/main" val="317623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Practical</a:t>
            </a:r>
            <a:r>
              <a:rPr lang="en-US" dirty="0"/>
              <a:t>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916360A-774E-FB4B-9808-4BFBCB4D0DFE}"/>
              </a:ext>
            </a:extLst>
          </p:cNvPr>
          <p:cNvSpPr/>
          <p:nvPr/>
        </p:nvSpPr>
        <p:spPr>
          <a:xfrm>
            <a:off x="6557965" y="6104335"/>
            <a:ext cx="1914525" cy="415130"/>
          </a:xfrm>
          <a:prstGeom prst="wedgeRoundRectCallout">
            <a:avLst>
              <a:gd name="adj1" fmla="val -112073"/>
              <a:gd name="adj2" fmla="val -9042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Practical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80B4630-75D6-0D4E-B81F-2081E945A060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1E691AE-E470-844B-BA93-75020B1E5EC8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6736A622-A1E0-B244-A272-2E4AAEF5CC2A}"/>
              </a:ext>
            </a:extLst>
          </p:cNvPr>
          <p:cNvSpPr/>
          <p:nvPr/>
        </p:nvSpPr>
        <p:spPr>
          <a:xfrm>
            <a:off x="6772277" y="4685508"/>
            <a:ext cx="1914525" cy="415130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Scalable</a:t>
            </a:r>
          </a:p>
        </p:txBody>
      </p:sp>
    </p:spTree>
    <p:extLst>
      <p:ext uri="{BB962C8B-B14F-4D97-AF65-F5344CB8AC3E}">
        <p14:creationId xmlns:p14="http://schemas.microsoft.com/office/powerpoint/2010/main" val="1817816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759C-31CF-B140-8563-F379E08D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677DF-CA01-A544-BA43-A20A05D1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25625"/>
            <a:ext cx="11430000" cy="4351338"/>
          </a:xfrm>
        </p:spPr>
        <p:txBody>
          <a:bodyPr>
            <a:normAutofit/>
          </a:bodyPr>
          <a:lstStyle/>
          <a:p>
            <a:r>
              <a:rPr lang="en-US" dirty="0"/>
              <a:t>Practical aspect: </a:t>
            </a:r>
          </a:p>
          <a:p>
            <a:pPr lvl="1"/>
            <a:r>
              <a:rPr lang="en-US" dirty="0"/>
              <a:t>Efficient and scalable DRAT proof generation method for SMMT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Theoretical aspect:</a:t>
            </a:r>
          </a:p>
          <a:p>
            <a:pPr lvl="1"/>
            <a:r>
              <a:rPr lang="en-US" dirty="0"/>
              <a:t>Introduce one-sided proposition definitions for refutation proof</a:t>
            </a:r>
          </a:p>
          <a:p>
            <a:pPr lvl="1"/>
            <a:r>
              <a:rPr lang="en-US" dirty="0"/>
              <a:t>Show SMMT theories expressed in Horn theory</a:t>
            </a:r>
          </a:p>
          <a:p>
            <a:pPr lvl="1"/>
            <a:r>
              <a:rPr lang="en-US" dirty="0"/>
              <a:t>Propose on-the-fly transformation to over-approximate CNF definition of theory predicates into Horn definitions</a:t>
            </a:r>
          </a:p>
          <a:p>
            <a:pPr lvl="1"/>
            <a:r>
              <a:rPr lang="en-US" dirty="0"/>
              <a:t>Present efficient definitions for monotonic theories used in practice:  (1) graph reachability, (2) bit-vector summation &amp; (3) comparison, and (4) maximum flow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421F05DC-7DF4-D341-9D40-272DFF997C89}"/>
              </a:ext>
            </a:extLst>
          </p:cNvPr>
          <p:cNvSpPr/>
          <p:nvPr/>
        </p:nvSpPr>
        <p:spPr>
          <a:xfrm>
            <a:off x="9439275" y="2557463"/>
            <a:ext cx="1914525" cy="985837"/>
          </a:xfrm>
          <a:prstGeom prst="wedgeRoundRectCallout">
            <a:avLst>
              <a:gd name="adj1" fmla="val -64311"/>
              <a:gd name="adj2" fmla="val 58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DRAT proof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412DB06-14E5-3F4B-94C3-B0B5C0184C90}"/>
              </a:ext>
            </a:extLst>
          </p:cNvPr>
          <p:cNvSpPr/>
          <p:nvPr/>
        </p:nvSpPr>
        <p:spPr>
          <a:xfrm>
            <a:off x="9248776" y="3747295"/>
            <a:ext cx="1914525" cy="571499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FD13D83-518F-7B45-BC4E-54865D09280A}"/>
              </a:ext>
            </a:extLst>
          </p:cNvPr>
          <p:cNvSpPr/>
          <p:nvPr/>
        </p:nvSpPr>
        <p:spPr>
          <a:xfrm>
            <a:off x="6772277" y="4685508"/>
            <a:ext cx="1914525" cy="415130"/>
          </a:xfrm>
          <a:prstGeom prst="wedgeRoundRectCallout">
            <a:avLst>
              <a:gd name="adj1" fmla="val -118789"/>
              <a:gd name="adj2" fmla="val 231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0D6C4-C1BC-3742-9923-37360AD7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35</a:t>
            </a:fld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AB80C675-D1B6-2941-835A-E3B523485747}"/>
              </a:ext>
            </a:extLst>
          </p:cNvPr>
          <p:cNvSpPr/>
          <p:nvPr/>
        </p:nvSpPr>
        <p:spPr>
          <a:xfrm>
            <a:off x="6557965" y="6104335"/>
            <a:ext cx="1914525" cy="415130"/>
          </a:xfrm>
          <a:prstGeom prst="wedgeRoundRectCallout">
            <a:avLst>
              <a:gd name="adj1" fmla="val -112073"/>
              <a:gd name="adj2" fmla="val -904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11120575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01F7-D466-E74D-8C96-DE7F904F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Background: SAT Modular Monotonic Theories (SMMT)</a:t>
            </a:r>
          </a:p>
          <a:p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A235B-A43B-BA4E-9617-74BAC9AF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2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UNSAT - Applications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Constraint Satisfaction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87EDB16-022B-7545-813D-30FCDE88E5BF}"/>
              </a:ext>
            </a:extLst>
          </p:cNvPr>
          <p:cNvSpPr/>
          <p:nvPr/>
        </p:nvSpPr>
        <p:spPr>
          <a:xfrm>
            <a:off x="9241971" y="457200"/>
            <a:ext cx="2111829" cy="957943"/>
          </a:xfrm>
          <a:prstGeom prst="wedgeRectCallout">
            <a:avLst>
              <a:gd name="adj1" fmla="val -49798"/>
              <a:gd name="adj2" fmla="val 9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Plug-in and check</a:t>
            </a:r>
          </a:p>
        </p:txBody>
      </p: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1F01E-EA12-AF4C-940A-6B9A05DD73F1}"/>
              </a:ext>
            </a:extLst>
          </p:cNvPr>
          <p:cNvSpPr txBox="1"/>
          <p:nvPr/>
        </p:nvSpPr>
        <p:spPr>
          <a:xfrm>
            <a:off x="6096000" y="5030903"/>
            <a:ext cx="240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Trust Solver’s Result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AC222F-602F-5D47-806B-3F98ED2314DA}"/>
              </a:ext>
            </a:extLst>
          </p:cNvPr>
          <p:cNvSpPr txBox="1"/>
          <p:nvPr/>
        </p:nvSpPr>
        <p:spPr>
          <a:xfrm>
            <a:off x="6095999" y="5475007"/>
            <a:ext cx="240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Compute UNSAT core and Interpolants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90BE44-09C7-AC4B-8ACF-BAEEF2EACB40}"/>
              </a:ext>
            </a:extLst>
          </p:cNvPr>
          <p:cNvSpPr txBox="1"/>
          <p:nvPr/>
        </p:nvSpPr>
        <p:spPr>
          <a:xfrm>
            <a:off x="6095998" y="6121338"/>
            <a:ext cx="240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Debugging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3E6579-E8E2-3D4D-9C60-25B507BD5C42}"/>
              </a:ext>
            </a:extLst>
          </p:cNvPr>
          <p:cNvCxnSpPr>
            <a:stCxn id="13" idx="1"/>
            <a:endCxn id="5" idx="3"/>
          </p:cNvCxnSpPr>
          <p:nvPr/>
        </p:nvCxnSpPr>
        <p:spPr>
          <a:xfrm flipH="1" flipV="1">
            <a:off x="8501063" y="5215569"/>
            <a:ext cx="697365" cy="39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819858-9112-E040-BB05-B8883A450E81}"/>
              </a:ext>
            </a:extLst>
          </p:cNvPr>
          <p:cNvCxnSpPr>
            <a:stCxn id="13" idx="1"/>
            <a:endCxn id="17" idx="3"/>
          </p:cNvCxnSpPr>
          <p:nvPr/>
        </p:nvCxnSpPr>
        <p:spPr>
          <a:xfrm flipH="1">
            <a:off x="8501062" y="5613289"/>
            <a:ext cx="697366" cy="184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A510B4-70FA-8B45-A45B-162A40792DC6}"/>
              </a:ext>
            </a:extLst>
          </p:cNvPr>
          <p:cNvCxnSpPr>
            <a:stCxn id="13" idx="1"/>
            <a:endCxn id="18" idx="3"/>
          </p:cNvCxnSpPr>
          <p:nvPr/>
        </p:nvCxnSpPr>
        <p:spPr>
          <a:xfrm flipH="1">
            <a:off x="8501061" y="5613289"/>
            <a:ext cx="697367" cy="69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7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highlight>
                      <a:srgbClr val="FFFF00"/>
                    </a:highlight>
                  </a:rPr>
                  <a:t>Positive monotonic predicate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98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>
                    <a:highlight>
                      <a:srgbClr val="FFFF00"/>
                    </a:highlight>
                  </a:rPr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714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/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4696-BC73-9B4D-986F-1AF7D8935D1E}"/>
              </a:ext>
            </a:extLst>
          </p:cNvPr>
          <p:cNvSpPr txBox="1"/>
          <p:nvPr/>
        </p:nvSpPr>
        <p:spPr>
          <a:xfrm>
            <a:off x="6095998" y="4073550"/>
            <a:ext cx="483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Input:  a, b, c … h</a:t>
            </a:r>
          </a:p>
          <a:p>
            <a:r>
              <a:rPr lang="en-US" sz="2400" dirty="0"/>
              <a:t>Output:  exists a path from s to 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8F1BB68-C0F1-B543-A5E1-8F478C26D95B}"/>
              </a:ext>
            </a:extLst>
          </p:cNvPr>
          <p:cNvSpPr/>
          <p:nvPr/>
        </p:nvSpPr>
        <p:spPr>
          <a:xfrm>
            <a:off x="8512968" y="2829305"/>
            <a:ext cx="2728206" cy="1071562"/>
          </a:xfrm>
          <a:prstGeom prst="wedgeRoundRectCallout">
            <a:avLst>
              <a:gd name="adj1" fmla="val -100423"/>
              <a:gd name="adj2" fmla="val 70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present in the graph</a:t>
            </a:r>
          </a:p>
        </p:txBody>
      </p:sp>
    </p:spTree>
    <p:extLst>
      <p:ext uri="{BB962C8B-B14F-4D97-AF65-F5344CB8AC3E}">
        <p14:creationId xmlns:p14="http://schemas.microsoft.com/office/powerpoint/2010/main" val="4079565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/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4696-BC73-9B4D-986F-1AF7D8935D1E}"/>
              </a:ext>
            </a:extLst>
          </p:cNvPr>
          <p:cNvSpPr txBox="1"/>
          <p:nvPr/>
        </p:nvSpPr>
        <p:spPr>
          <a:xfrm>
            <a:off x="6095998" y="4073550"/>
            <a:ext cx="483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  a, b, c … h</a:t>
            </a:r>
          </a:p>
          <a:p>
            <a:r>
              <a:rPr lang="en-US" sz="2400" dirty="0">
                <a:highlight>
                  <a:srgbClr val="FFFF00"/>
                </a:highlight>
              </a:rPr>
              <a:t>Output:  exists a path from s to 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8F1BB68-C0F1-B543-A5E1-8F478C26D95B}"/>
              </a:ext>
            </a:extLst>
          </p:cNvPr>
          <p:cNvSpPr/>
          <p:nvPr/>
        </p:nvSpPr>
        <p:spPr>
          <a:xfrm>
            <a:off x="8512968" y="2829305"/>
            <a:ext cx="2728206" cy="1071562"/>
          </a:xfrm>
          <a:prstGeom prst="wedgeRoundRectCallout">
            <a:avLst>
              <a:gd name="adj1" fmla="val -100423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present in the graph</a:t>
            </a:r>
          </a:p>
        </p:txBody>
      </p:sp>
    </p:spTree>
    <p:extLst>
      <p:ext uri="{BB962C8B-B14F-4D97-AF65-F5344CB8AC3E}">
        <p14:creationId xmlns:p14="http://schemas.microsoft.com/office/powerpoint/2010/main" val="1855371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/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4696-BC73-9B4D-986F-1AF7D8935D1E}"/>
              </a:ext>
            </a:extLst>
          </p:cNvPr>
          <p:cNvSpPr txBox="1"/>
          <p:nvPr/>
        </p:nvSpPr>
        <p:spPr>
          <a:xfrm>
            <a:off x="6095998" y="4073550"/>
            <a:ext cx="483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  a, b, c … h</a:t>
            </a:r>
          </a:p>
          <a:p>
            <a:r>
              <a:rPr lang="en-US" sz="2400" dirty="0"/>
              <a:t>Output:  exists a path from s to 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8F1BB68-C0F1-B543-A5E1-8F478C26D95B}"/>
              </a:ext>
            </a:extLst>
          </p:cNvPr>
          <p:cNvSpPr/>
          <p:nvPr/>
        </p:nvSpPr>
        <p:spPr>
          <a:xfrm>
            <a:off x="8512968" y="2829305"/>
            <a:ext cx="2728206" cy="1071562"/>
          </a:xfrm>
          <a:prstGeom prst="wedgeRoundRectCallout">
            <a:avLst>
              <a:gd name="adj1" fmla="val -100423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present in the graph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02002-DC65-E648-ABC4-FEA92A72E921}"/>
              </a:ext>
            </a:extLst>
          </p:cNvPr>
          <p:cNvSpPr txBox="1"/>
          <p:nvPr/>
        </p:nvSpPr>
        <p:spPr>
          <a:xfrm>
            <a:off x="5354462" y="5566675"/>
            <a:ext cx="649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Monotonic:</a:t>
            </a:r>
          </a:p>
          <a:p>
            <a:r>
              <a:rPr lang="en-US" sz="2400" dirty="0"/>
              <a:t>Enabling an edge won’t make target less reachable</a:t>
            </a:r>
          </a:p>
        </p:txBody>
      </p:sp>
    </p:spTree>
    <p:extLst>
      <p:ext uri="{BB962C8B-B14F-4D97-AF65-F5344CB8AC3E}">
        <p14:creationId xmlns:p14="http://schemas.microsoft.com/office/powerpoint/2010/main" val="471860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942-3107-EE4D-827C-8083D0B5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SMMT – Monotonic Predicate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Positive monotonic predicate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CA" b="0" dirty="0"/>
              </a:p>
              <a:p>
                <a:r>
                  <a:rPr lang="en-US" dirty="0"/>
                  <a:t>Example graph s-t reachability: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CA" b="0" dirty="0"/>
              </a:p>
              <a:p>
                <a:pPr marL="457200" lvl="1" indent="0">
                  <a:buNone/>
                </a:pPr>
                <a:endParaRPr lang="en-CA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47A300-633F-A046-9B81-4E71C46FC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9A83-B8CB-DF43-9669-6D89C3D3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46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7D41C-E854-FE44-978C-DDF9FDF37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399056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54696-BC73-9B4D-986F-1AF7D8935D1E}"/>
              </a:ext>
            </a:extLst>
          </p:cNvPr>
          <p:cNvSpPr txBox="1"/>
          <p:nvPr/>
        </p:nvSpPr>
        <p:spPr>
          <a:xfrm>
            <a:off x="6095998" y="4073550"/>
            <a:ext cx="483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Input:  a, b, c … h</a:t>
            </a:r>
          </a:p>
          <a:p>
            <a:r>
              <a:rPr lang="en-US" sz="2400" dirty="0"/>
              <a:t>Output:  exists a path from s to t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8F1BB68-C0F1-B543-A5E1-8F478C26D95B}"/>
              </a:ext>
            </a:extLst>
          </p:cNvPr>
          <p:cNvSpPr/>
          <p:nvPr/>
        </p:nvSpPr>
        <p:spPr>
          <a:xfrm>
            <a:off x="8512968" y="2829305"/>
            <a:ext cx="2728206" cy="1071562"/>
          </a:xfrm>
          <a:prstGeom prst="wedgeRoundRectCallout">
            <a:avLst>
              <a:gd name="adj1" fmla="val -100423"/>
              <a:gd name="adj2" fmla="val 70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present in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lternate Process 6">
                <a:extLst>
                  <a:ext uri="{FF2B5EF4-FFF2-40B4-BE49-F238E27FC236}">
                    <a16:creationId xmlns:a16="http://schemas.microsoft.com/office/drawing/2014/main" id="{29720504-2A87-BA42-9484-EACF37F14A48}"/>
                  </a:ext>
                </a:extLst>
              </p:cNvPr>
              <p:cNvSpPr/>
              <p:nvPr/>
            </p:nvSpPr>
            <p:spPr>
              <a:xfrm>
                <a:off x="657225" y="5739607"/>
                <a:ext cx="4086225" cy="981868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Example: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𝑅𝑒𝑎𝑐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lternate Process 6">
                <a:extLst>
                  <a:ext uri="{FF2B5EF4-FFF2-40B4-BE49-F238E27FC236}">
                    <a16:creationId xmlns:a16="http://schemas.microsoft.com/office/drawing/2014/main" id="{29720504-2A87-BA42-9484-EACF37F14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739607"/>
                <a:ext cx="4086225" cy="981868"/>
              </a:xfrm>
              <a:prstGeom prst="flowChartAlternateProcess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F51C04E-9517-2449-98EB-9D9C940D631F}"/>
              </a:ext>
            </a:extLst>
          </p:cNvPr>
          <p:cNvSpPr txBox="1"/>
          <p:nvPr/>
        </p:nvSpPr>
        <p:spPr>
          <a:xfrm>
            <a:off x="5354462" y="5566675"/>
            <a:ext cx="649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Monotonic:</a:t>
            </a:r>
          </a:p>
          <a:p>
            <a:r>
              <a:rPr lang="en-US" sz="2400" dirty="0"/>
              <a:t>Enabling an edge won’t make target less reachable</a:t>
            </a:r>
          </a:p>
        </p:txBody>
      </p:sp>
    </p:spTree>
    <p:extLst>
      <p:ext uri="{BB962C8B-B14F-4D97-AF65-F5344CB8AC3E}">
        <p14:creationId xmlns:p14="http://schemas.microsoft.com/office/powerpoint/2010/main" val="198856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Learned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BDE707-1B9D-EE47-B0E7-63182DD3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1" y="1319957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2729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Learned</m:t>
                    </m:r>
                    <m:r>
                      <a:rPr lang="en-US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BDE707-1B9D-EE47-B0E7-63182DD3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1" y="1319957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414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Learned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BDE707-1B9D-EE47-B0E7-63182DD3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1" y="1319957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6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Constraint Satisfaction Problem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18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…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CA" altLang="zh-CN">
                        <a:latin typeface="Cambria Math" panose="02040503050406030204" pitchFamily="18" charset="0"/>
                      </a:rPr>
                      <m:t>earned</m:t>
                    </m:r>
                    <m:r>
                      <a:rPr lang="en-CA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altLang="zh-CN"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Dual-Horn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B5879E3-C118-818D-332C-58E42975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29" y="1313963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53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…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CA" altLang="zh-CN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earned</m:t>
                    </m:r>
                    <m:r>
                      <a:rPr lang="en-CA" altLang="zh-CN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altLang="zh-CN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Dual-Horn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B5879E3-C118-818D-332C-58E42975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29" y="1313963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96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– Clause Learning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…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CA" altLang="zh-CN">
                        <a:latin typeface="Cambria Math" panose="02040503050406030204" pitchFamily="18" charset="0"/>
                      </a:rPr>
                      <m:t>earned</m:t>
                    </m:r>
                    <m:r>
                      <a:rPr lang="en-CA" altLang="zh-CN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altLang="zh-CN">
                        <a:latin typeface="Cambria Math" panose="02040503050406030204" pitchFamily="18" charset="0"/>
                      </a:rPr>
                      <m:t>Clause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928038" y="3938489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909541" y="428959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CF6A92A3-5877-264D-972A-056222391B0C}"/>
              </a:ext>
            </a:extLst>
          </p:cNvPr>
          <p:cNvSpPr/>
          <p:nvPr/>
        </p:nvSpPr>
        <p:spPr>
          <a:xfrm>
            <a:off x="9168823" y="4959560"/>
            <a:ext cx="2371725" cy="1005299"/>
          </a:xfrm>
          <a:prstGeom prst="wedgeRoundRectCallout">
            <a:avLst>
              <a:gd name="adj1" fmla="val -107567"/>
              <a:gd name="adj2" fmla="val 5620"/>
              <a:gd name="adj3" fmla="val 1666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Dual-Horn clause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84B-FC3B-214A-BADE-C17321E2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47A87959-F811-FF48-9FF7-D5BCAC628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486268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EB5879E3-C118-818D-332C-58E42975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29" y="1313963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202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27B3-7F55-9D40-B353-0BB018A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SMMT - Clause Learning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Theory constraints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Underapproxation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Theory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Lemma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8AD7B8-902A-7544-9366-A5D05B61C6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0082F51E-357B-EE13-6531-3F0EBF8B2AF6}"/>
              </a:ext>
            </a:extLst>
          </p:cNvPr>
          <p:cNvSpPr/>
          <p:nvPr/>
        </p:nvSpPr>
        <p:spPr>
          <a:xfrm>
            <a:off x="4849091" y="3269673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B5C6DEC-E9CF-937C-6388-CC43F396A356}"/>
              </a:ext>
            </a:extLst>
          </p:cNvPr>
          <p:cNvSpPr/>
          <p:nvPr/>
        </p:nvSpPr>
        <p:spPr>
          <a:xfrm>
            <a:off x="4849091" y="4713721"/>
            <a:ext cx="683491" cy="1034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77AEF-BFFC-EC06-9B57-9FC28C6AEAE3}"/>
              </a:ext>
            </a:extLst>
          </p:cNvPr>
          <p:cNvSpPr txBox="1"/>
          <p:nvPr/>
        </p:nvSpPr>
        <p:spPr>
          <a:xfrm>
            <a:off x="5699991" y="4954732"/>
            <a:ext cx="3259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Monotonic strengthening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D8F42E-945A-8043-9149-292396EC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90688"/>
            <a:ext cx="4267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550F103-2B15-854C-8A0F-2EDA74C4AA24}"/>
              </a:ext>
            </a:extLst>
          </p:cNvPr>
          <p:cNvSpPr/>
          <p:nvPr/>
        </p:nvSpPr>
        <p:spPr>
          <a:xfrm>
            <a:off x="8558213" y="5324064"/>
            <a:ext cx="2371725" cy="1005299"/>
          </a:xfrm>
          <a:prstGeom prst="wedgeRoundRectCallout">
            <a:avLst>
              <a:gd name="adj1" fmla="val -79267"/>
              <a:gd name="adj2" fmla="val 29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Dual-Horn clause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F92F8-978F-4543-8D50-94EA60CD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F6FB22C-5D1F-7841-A0A0-61450D19818B}"/>
                  </a:ext>
                </a:extLst>
              </p:cNvPr>
              <p:cNvSpPr/>
              <p:nvPr/>
            </p:nvSpPr>
            <p:spPr>
              <a:xfrm>
                <a:off x="442912" y="1690688"/>
                <a:ext cx="1714501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s-t reachability</a:t>
                </a:r>
              </a:p>
            </p:txBody>
          </p:sp>
        </mc:Choice>
        <mc:Fallback xmlns="">
          <p:sp>
            <p:nvSpPr>
              <p:cNvPr id="11" name="Rounded Rectangular Callout 10">
                <a:extLst>
                  <a:ext uri="{FF2B5EF4-FFF2-40B4-BE49-F238E27FC236}">
                    <a16:creationId xmlns:a16="http://schemas.microsoft.com/office/drawing/2014/main" id="{5F6FB22C-5D1F-7841-A0A0-61450D198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1714501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4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36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6B7B-6C94-394D-81C6-710DA258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 SMMT Theories Used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2A4B-E6FC-A649-908E-CBE55633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6500"/>
          </a:xfrm>
        </p:spPr>
        <p:txBody>
          <a:bodyPr>
            <a:normAutofit/>
          </a:bodyPr>
          <a:lstStyle/>
          <a:p>
            <a:r>
              <a:rPr lang="en-US" dirty="0"/>
              <a:t>Graph theories</a:t>
            </a:r>
          </a:p>
          <a:p>
            <a:pPr lvl="2"/>
            <a:r>
              <a:rPr lang="en-US" dirty="0"/>
              <a:t>Reachability</a:t>
            </a:r>
          </a:p>
          <a:p>
            <a:pPr lvl="2"/>
            <a:r>
              <a:rPr lang="en-US" dirty="0"/>
              <a:t>Cyclicity</a:t>
            </a:r>
          </a:p>
          <a:p>
            <a:pPr lvl="2"/>
            <a:r>
              <a:rPr lang="en-US" dirty="0"/>
              <a:t>Shortest distance</a:t>
            </a:r>
          </a:p>
          <a:p>
            <a:pPr lvl="2"/>
            <a:r>
              <a:rPr lang="en-US" dirty="0"/>
              <a:t>Max-flow</a:t>
            </a:r>
          </a:p>
          <a:p>
            <a:pPr lvl="2"/>
            <a:endParaRPr lang="en-US" dirty="0"/>
          </a:p>
          <a:p>
            <a:r>
              <a:rPr lang="en-US" dirty="0"/>
              <a:t>Bit-vector arithmetic </a:t>
            </a:r>
          </a:p>
          <a:p>
            <a:pPr lvl="2"/>
            <a:r>
              <a:rPr lang="en-US" dirty="0"/>
              <a:t>Comparison</a:t>
            </a:r>
          </a:p>
          <a:p>
            <a:pPr lvl="2"/>
            <a:r>
              <a:rPr lang="en-US" dirty="0"/>
              <a:t>Addition (no wrap-around)</a:t>
            </a:r>
          </a:p>
          <a:p>
            <a:pPr lvl="2"/>
            <a:r>
              <a:rPr lang="en-US" dirty="0"/>
              <a:t>….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1465F-6AC4-6543-A620-B810A68D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3EFF-6D8F-8C4B-AE42-26A97D491C6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5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Background: SAT Modular Monotonic Theories</a:t>
            </a:r>
          </a:p>
          <a:p>
            <a:endParaRPr lang="en-US" dirty="0"/>
          </a:p>
          <a:p>
            <a:r>
              <a:rPr lang="en-US" dirty="0"/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C01F7-D466-E74D-8C96-DE7F904F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2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4230-5304-5145-BC0A-087EE0F9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6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3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58</a:t>
            </a:fld>
            <a:endParaRPr lang="en-US"/>
          </a:p>
        </p:txBody>
      </p:sp>
      <p:sp>
        <p:nvSpPr>
          <p:cNvPr id="15" name="Card 14">
            <a:extLst>
              <a:ext uri="{FF2B5EF4-FFF2-40B4-BE49-F238E27FC236}">
                <a16:creationId xmlns:a16="http://schemas.microsoft.com/office/drawing/2014/main" id="{FEFF48FF-FB12-0143-B261-711FD05FE4C1}"/>
              </a:ext>
            </a:extLst>
          </p:cNvPr>
          <p:cNvSpPr/>
          <p:nvPr/>
        </p:nvSpPr>
        <p:spPr>
          <a:xfrm>
            <a:off x="8860971" y="5038614"/>
            <a:ext cx="1534886" cy="1139594"/>
          </a:xfrm>
          <a:prstGeom prst="flowChartPunchedCar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Q1: Proof certificate?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627B95F-DFCC-2540-AC08-EEF07F90B6C4}"/>
              </a:ext>
            </a:extLst>
          </p:cNvPr>
          <p:cNvSpPr/>
          <p:nvPr/>
        </p:nvSpPr>
        <p:spPr>
          <a:xfrm>
            <a:off x="6372225" y="5647980"/>
            <a:ext cx="2238375" cy="809970"/>
          </a:xfrm>
          <a:prstGeom prst="wedgeRoundRectCallout">
            <a:avLst>
              <a:gd name="adj1" fmla="val 67890"/>
              <a:gd name="adj2" fmla="val -98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extend </a:t>
            </a:r>
            <a:r>
              <a:rPr lang="en-US" b="1" dirty="0"/>
              <a:t>DRAT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6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L1,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3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8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L1,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Clause learning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491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L1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Clause learning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9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L1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Clause learning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947ED8-AB4E-D80E-E2BD-7E10982E1D62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947ED8-AB4E-D80E-E2BD-7E10982E1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97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9">
            <a:extLst>
              <a:ext uri="{FF2B5EF4-FFF2-40B4-BE49-F238E27FC236}">
                <a16:creationId xmlns:a16="http://schemas.microsoft.com/office/drawing/2014/main" id="{032B22C6-1A4D-C148-6068-064A9228BAF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9" name="Rounded Rectangular Callout 10">
            <a:extLst>
              <a:ext uri="{FF2B5EF4-FFF2-40B4-BE49-F238E27FC236}">
                <a16:creationId xmlns:a16="http://schemas.microsoft.com/office/drawing/2014/main" id="{23515392-5A17-C220-8A1F-5B5284D84980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</p:spTree>
    <p:extLst>
      <p:ext uri="{BB962C8B-B14F-4D97-AF65-F5344CB8AC3E}">
        <p14:creationId xmlns:p14="http://schemas.microsoft.com/office/powerpoint/2010/main" val="42327944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L1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794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L1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L2,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…..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45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 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23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44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...,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67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</p:spTree>
    <p:extLst>
      <p:ext uri="{BB962C8B-B14F-4D97-AF65-F5344CB8AC3E}">
        <p14:creationId xmlns:p14="http://schemas.microsoft.com/office/powerpoint/2010/main" val="13029714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68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</p:spTree>
    <p:extLst>
      <p:ext uri="{BB962C8B-B14F-4D97-AF65-F5344CB8AC3E}">
        <p14:creationId xmlns:p14="http://schemas.microsoft.com/office/powerpoint/2010/main" val="3301833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 Proof Certificate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69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</p:spTree>
    <p:extLst>
      <p:ext uri="{BB962C8B-B14F-4D97-AF65-F5344CB8AC3E}">
        <p14:creationId xmlns:p14="http://schemas.microsoft.com/office/powerpoint/2010/main" val="355946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579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DRAT-like Proof Certificate for SMMT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70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</p:spTree>
    <p:extLst>
      <p:ext uri="{BB962C8B-B14F-4D97-AF65-F5344CB8AC3E}">
        <p14:creationId xmlns:p14="http://schemas.microsoft.com/office/powerpoint/2010/main" val="2051807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DRAT-like Proof Certificate for SMMT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71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8817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DRAT-like Proof Certificate for SMMT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72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9825038" y="5063863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</p:spTree>
    <p:extLst>
      <p:ext uri="{BB962C8B-B14F-4D97-AF65-F5344CB8AC3E}">
        <p14:creationId xmlns:p14="http://schemas.microsoft.com/office/powerpoint/2010/main" val="4964968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DRAT-like Proof Certificate for SMMT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…,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 database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73</a:t>
            </a:fld>
            <a:endParaRPr lang="en-US"/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4ABA3D1-E2DE-2445-9D47-37C5EF8469CC}"/>
              </a:ext>
            </a:extLst>
          </p:cNvPr>
          <p:cNvSpPr/>
          <p:nvPr/>
        </p:nvSpPr>
        <p:spPr>
          <a:xfrm>
            <a:off x="2700338" y="5686425"/>
            <a:ext cx="3043237" cy="828675"/>
          </a:xfrm>
          <a:prstGeom prst="wedgeRoundRectCallout">
            <a:avLst>
              <a:gd name="adj1" fmla="val 28463"/>
              <a:gd name="adj2" fmla="val -10474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sequence of clause additions and deletions (D)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A09280B2-1ABC-4F40-AADD-7D2901BED28A}"/>
              </a:ext>
            </a:extLst>
          </p:cNvPr>
          <p:cNvSpPr/>
          <p:nvPr/>
        </p:nvSpPr>
        <p:spPr>
          <a:xfrm>
            <a:off x="6262688" y="5792526"/>
            <a:ext cx="3043237" cy="828675"/>
          </a:xfrm>
          <a:prstGeom prst="wedgeRoundRectCallout">
            <a:avLst>
              <a:gd name="adj1" fmla="val -24119"/>
              <a:gd name="adj2" fmla="val -1237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light-weight and easy to generate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9825038" y="5063863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</p:spTree>
    <p:extLst>
      <p:ext uri="{BB962C8B-B14F-4D97-AF65-F5344CB8AC3E}">
        <p14:creationId xmlns:p14="http://schemas.microsoft.com/office/powerpoint/2010/main" val="30133385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Proof Certificate for SMMT </a:t>
            </a:r>
          </a:p>
          <a:p>
            <a:pPr lvl="1"/>
            <a:r>
              <a:rPr lang="en-US" dirty="0"/>
              <a:t>Check SMMT Proof Certificate</a:t>
            </a:r>
          </a:p>
          <a:p>
            <a:pPr lvl="2"/>
            <a:r>
              <a:rPr lang="en-US" dirty="0"/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4230-5304-5145-BC0A-087EE0F9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47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Check SMMT Proof Certificate</a:t>
            </a:r>
          </a:p>
          <a:p>
            <a:pPr lvl="2"/>
            <a:r>
              <a:rPr lang="en-US" dirty="0"/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92D1-397A-3643-B669-E7FD4A3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14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1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77</a:t>
            </a:fld>
            <a:endParaRPr lang="en-US"/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132C24A1-7888-7B47-BA27-DD238D01AD7D}"/>
              </a:ext>
            </a:extLst>
          </p:cNvPr>
          <p:cNvSpPr/>
          <p:nvPr/>
        </p:nvSpPr>
        <p:spPr>
          <a:xfrm>
            <a:off x="8860971" y="5038614"/>
            <a:ext cx="1534886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DRAT-like certificate</a:t>
            </a:r>
          </a:p>
        </p:txBody>
      </p:sp>
    </p:spTree>
    <p:extLst>
      <p:ext uri="{BB962C8B-B14F-4D97-AF65-F5344CB8AC3E}">
        <p14:creationId xmlns:p14="http://schemas.microsoft.com/office/powerpoint/2010/main" val="35852146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SAT Modular Monotonic Theories (SMMT)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b="1" dirty="0"/>
              <a:t>Network Reachability,</a:t>
            </a:r>
          </a:p>
          <a:p>
            <a:pPr algn="ctr"/>
            <a:r>
              <a:rPr lang="en-US" b="1" dirty="0"/>
              <a:t>Circuit layout Synthesis,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</a:t>
            </a:r>
          </a:p>
          <a:p>
            <a:pPr algn="ctr"/>
            <a:r>
              <a:rPr lang="en-US" dirty="0"/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0061A6-7A6E-2942-B5CB-B5852E0B7B21}"/>
              </a:ext>
            </a:extLst>
          </p:cNvPr>
          <p:cNvSpPr/>
          <p:nvPr/>
        </p:nvSpPr>
        <p:spPr>
          <a:xfrm>
            <a:off x="4280807" y="4508387"/>
            <a:ext cx="1534886" cy="113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+ Finite Domain Monotonic Theories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2FFBA-2BFC-F845-A743-7B6909C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78</a:t>
            </a:fld>
            <a:endParaRPr lang="en-US"/>
          </a:p>
        </p:txBody>
      </p:sp>
      <p:sp>
        <p:nvSpPr>
          <p:cNvPr id="17" name="Card 16">
            <a:extLst>
              <a:ext uri="{FF2B5EF4-FFF2-40B4-BE49-F238E27FC236}">
                <a16:creationId xmlns:a16="http://schemas.microsoft.com/office/drawing/2014/main" id="{132C24A1-7888-7B47-BA27-DD238D01AD7D}"/>
              </a:ext>
            </a:extLst>
          </p:cNvPr>
          <p:cNvSpPr/>
          <p:nvPr/>
        </p:nvSpPr>
        <p:spPr>
          <a:xfrm>
            <a:off x="8860971" y="5038614"/>
            <a:ext cx="1534886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DRAT-like certificate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E39CF24-E105-0743-967F-60AFF6855615}"/>
              </a:ext>
            </a:extLst>
          </p:cNvPr>
          <p:cNvSpPr/>
          <p:nvPr/>
        </p:nvSpPr>
        <p:spPr>
          <a:xfrm>
            <a:off x="4852306" y="5771814"/>
            <a:ext cx="3075215" cy="1055914"/>
          </a:xfrm>
          <a:prstGeom prst="wedgeRectCallout">
            <a:avLst>
              <a:gd name="adj1" fmla="val 79394"/>
              <a:gd name="adj2" fmla="val -245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Q2: How to check the proof certificate?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E95A452-A659-8E4F-8DA4-199B789D5D8C}"/>
              </a:ext>
            </a:extLst>
          </p:cNvPr>
          <p:cNvSpPr/>
          <p:nvPr/>
        </p:nvSpPr>
        <p:spPr>
          <a:xfrm>
            <a:off x="1932893" y="5608411"/>
            <a:ext cx="1985963" cy="984250"/>
          </a:xfrm>
          <a:prstGeom prst="wedgeRoundRectCallout">
            <a:avLst>
              <a:gd name="adj1" fmla="val 102189"/>
              <a:gd name="adj2" fmla="val 17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want to make the entire proof pure DRAT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4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DRAT-like Certificate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clauses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8610600" y="5395912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</p:spTree>
    <p:extLst>
      <p:ext uri="{BB962C8B-B14F-4D97-AF65-F5344CB8AC3E}">
        <p14:creationId xmlns:p14="http://schemas.microsoft.com/office/powerpoint/2010/main" val="228716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SAT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35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DRAT-like Certificate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clauses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8610600" y="5395912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</p:spTree>
    <p:extLst>
      <p:ext uri="{BB962C8B-B14F-4D97-AF65-F5344CB8AC3E}">
        <p14:creationId xmlns:p14="http://schemas.microsoft.com/office/powerpoint/2010/main" val="32987114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DRAT-like Certificate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5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clauses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6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8610600" y="5395912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</p:spTree>
    <p:extLst>
      <p:ext uri="{BB962C8B-B14F-4D97-AF65-F5344CB8AC3E}">
        <p14:creationId xmlns:p14="http://schemas.microsoft.com/office/powerpoint/2010/main" val="30434348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9E88-3887-5148-8780-BBB674CB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DRAT-like Certificate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12BDE-43E2-8745-82D6-9EE28F3218A9}"/>
              </a:ext>
            </a:extLst>
          </p:cNvPr>
          <p:cNvSpPr/>
          <p:nvPr/>
        </p:nvSpPr>
        <p:spPr>
          <a:xfrm>
            <a:off x="838200" y="2866231"/>
            <a:ext cx="2669059" cy="1325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SMMT solver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6BA40-8B07-4542-8013-A9BBD8D5BBDD}"/>
              </a:ext>
            </a:extLst>
          </p:cNvPr>
          <p:cNvSpPr/>
          <p:nvPr/>
        </p:nvSpPr>
        <p:spPr>
          <a:xfrm>
            <a:off x="5026969" y="1656213"/>
            <a:ext cx="2669059" cy="371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Clause Database</a:t>
            </a:r>
          </a:p>
          <a:p>
            <a:pPr algn="ctr"/>
            <a:r>
              <a:rPr lang="en-US" dirty="0"/>
              <a:t>C1,</a:t>
            </a:r>
          </a:p>
          <a:p>
            <a:pPr algn="ctr"/>
            <a:r>
              <a:rPr lang="en-US" dirty="0"/>
              <a:t>C2,</a:t>
            </a: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/>
              <a:t>L1,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T1,</a:t>
            </a:r>
          </a:p>
          <a:p>
            <a:pPr algn="ctr"/>
            <a:r>
              <a:rPr lang="en-US" dirty="0"/>
              <a:t>L2,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/>
              <a:t>…..</a:t>
            </a:r>
          </a:p>
          <a:p>
            <a:pPr algn="ctr"/>
            <a:r>
              <a:rPr lang="en-US" dirty="0" err="1">
                <a:highlight>
                  <a:srgbClr val="FFFF00"/>
                </a:highlight>
              </a:rPr>
              <a:t>Ti</a:t>
            </a:r>
            <a:r>
              <a:rPr lang="en-US" dirty="0">
                <a:highlight>
                  <a:srgbClr val="FFFF00"/>
                </a:highlight>
              </a:rPr>
              <a:t>,</a:t>
            </a:r>
          </a:p>
          <a:p>
            <a:pPr algn="ctr"/>
            <a:r>
              <a:rPr lang="en-US" dirty="0"/>
              <a:t>….</a:t>
            </a:r>
          </a:p>
          <a:p>
            <a:pPr algn="ctr"/>
            <a:r>
              <a:rPr lang="en-US" dirty="0"/>
              <a:t>Ln</a:t>
            </a:r>
          </a:p>
          <a:p>
            <a:pPr algn="ctr"/>
            <a:r>
              <a:rPr lang="en-US" dirty="0"/>
              <a:t>UNSAT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03A8AC-418B-5F42-98A8-53902B9D759A}"/>
              </a:ext>
            </a:extLst>
          </p:cNvPr>
          <p:cNvCxnSpPr>
            <a:cxnSpLocks/>
          </p:cNvCxnSpPr>
          <p:nvPr/>
        </p:nvCxnSpPr>
        <p:spPr>
          <a:xfrm>
            <a:off x="3507259" y="3512816"/>
            <a:ext cx="1519710" cy="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5747271-6EE5-E94C-AC5B-045C61EFDBAF}"/>
              </a:ext>
            </a:extLst>
          </p:cNvPr>
          <p:cNvSpPr txBox="1"/>
          <p:nvPr/>
        </p:nvSpPr>
        <p:spPr>
          <a:xfrm>
            <a:off x="3721267" y="2866231"/>
            <a:ext cx="130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Clause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/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 propositional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44327EB-6EA3-0F46-9CFA-A57E1E9F8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2176724"/>
                <a:ext cx="2714543" cy="805052"/>
              </a:xfrm>
              <a:prstGeom prst="rect">
                <a:avLst/>
              </a:prstGeom>
              <a:blipFill>
                <a:blip r:embed="rId6"/>
                <a:stretch>
                  <a:fillRect t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005F8DD-B116-5E40-B865-CA2054A5DF98}"/>
              </a:ext>
            </a:extLst>
          </p:cNvPr>
          <p:cNvSpPr/>
          <p:nvPr/>
        </p:nvSpPr>
        <p:spPr>
          <a:xfrm>
            <a:off x="9529763" y="771525"/>
            <a:ext cx="2228850" cy="1143000"/>
          </a:xfrm>
          <a:prstGeom prst="wedgeRoundRectCallout">
            <a:avLst>
              <a:gd name="adj1" fmla="val -43269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is </a:t>
            </a:r>
            <a:r>
              <a:rPr lang="en-US" b="1" dirty="0"/>
              <a:t>redundant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adding L1 does not affect satisfiability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4B2A10E7-0E21-444D-867B-673BFEAC3862}"/>
              </a:ext>
            </a:extLst>
          </p:cNvPr>
          <p:cNvSpPr/>
          <p:nvPr/>
        </p:nvSpPr>
        <p:spPr>
          <a:xfrm>
            <a:off x="9622609" y="3243975"/>
            <a:ext cx="2228850" cy="1143000"/>
          </a:xfrm>
          <a:prstGeom prst="wedgeRoundRectCallout">
            <a:avLst>
              <a:gd name="adj1" fmla="val -30448"/>
              <a:gd name="adj2" fmla="val -8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Redundancy can be checked via RAT </a:t>
            </a:r>
            <a:r>
              <a:rPr lang="en-US" dirty="0" err="1"/>
              <a:t>w.r.t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the accumulated clauses 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5894D8A-177A-B149-8833-4F96C361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/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Ti</a:t>
                </a:r>
                <a:r>
                  <a:rPr lang="en-US" dirty="0"/>
                  <a:t> Theory lemmas: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, ¬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…. ⇒¬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𝑟𝑒𝑎𝑐</m:t>
                      </m:r>
                      <m:sSubSup>
                        <m:sSub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A3807C-CCDD-A84E-9376-7239B85A3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028" y="4518178"/>
                <a:ext cx="2828447" cy="805052"/>
              </a:xfrm>
              <a:prstGeom prst="rect">
                <a:avLst/>
              </a:prstGeom>
              <a:blipFill>
                <a:blip r:embed="rId7"/>
                <a:stretch>
                  <a:fillRect t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FA1F3E-2A3C-8E47-B4E1-B232373BF116}"/>
              </a:ext>
            </a:extLst>
          </p:cNvPr>
          <p:cNvSpPr/>
          <p:nvPr/>
        </p:nvSpPr>
        <p:spPr>
          <a:xfrm>
            <a:off x="8610600" y="5395912"/>
            <a:ext cx="2228850" cy="1143000"/>
          </a:xfrm>
          <a:prstGeom prst="wedgeRoundRectCallout">
            <a:avLst>
              <a:gd name="adj1" fmla="val -46474"/>
              <a:gd name="adj2" fmla="val -7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 should be implied from SMMT theories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25AEA8-696F-E646-9959-2B6196EFDFBD}"/>
              </a:ext>
            </a:extLst>
          </p:cNvPr>
          <p:cNvSpPr txBox="1"/>
          <p:nvPr/>
        </p:nvSpPr>
        <p:spPr>
          <a:xfrm>
            <a:off x="238125" y="5737720"/>
            <a:ext cx="54868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highlight>
                  <a:srgbClr val="FFFF00"/>
                </a:highlight>
              </a:rPr>
              <a:t>Challenge: How to verify theory lemmas are logically implied?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BD9E0F6-9163-C64E-B7BA-C17F6739254E}"/>
              </a:ext>
            </a:extLst>
          </p:cNvPr>
          <p:cNvSpPr/>
          <p:nvPr/>
        </p:nvSpPr>
        <p:spPr>
          <a:xfrm>
            <a:off x="1707357" y="4560095"/>
            <a:ext cx="2786062" cy="982444"/>
          </a:xfrm>
          <a:prstGeom prst="wedgeRoundRectCallout">
            <a:avLst>
              <a:gd name="adj1" fmla="val -50577"/>
              <a:gd name="adj2" fmla="val 639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show the </a:t>
            </a:r>
            <a:r>
              <a:rPr lang="en-US" dirty="0" err="1"/>
              <a:t>logcal</a:t>
            </a:r>
            <a:r>
              <a:rPr lang="en-US" dirty="0"/>
              <a:t> implication using DRAT!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9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Check SMMT Proof Certificate</a:t>
            </a:r>
          </a:p>
          <a:p>
            <a:pPr lvl="2"/>
            <a:r>
              <a:rPr lang="en-US" dirty="0"/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92D1-397A-3643-B669-E7FD4A3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03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8A34-B2FA-2548-B2EB-EF14B96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3E57D-0F22-6642-8633-87E69D6F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SAT Modular Monotonic Theories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Approach:</a:t>
            </a:r>
          </a:p>
          <a:p>
            <a:pPr lvl="1"/>
            <a:r>
              <a:rPr lang="en-US" dirty="0"/>
              <a:t>Proof Certificate for SMMT 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Check SMMT Proof Certificate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Check SMMT theory Lemma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5F59E-C7EF-2245-9758-A268CB20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21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016251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5613E9D1-D040-6145-A792-08C1FF43217B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ounded Rectangular Callout 12">
                <a:extLst>
                  <a:ext uri="{FF2B5EF4-FFF2-40B4-BE49-F238E27FC236}">
                    <a16:creationId xmlns:a16="http://schemas.microsoft.com/office/drawing/2014/main" id="{5613E9D1-D040-6145-A792-08C1FF432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4596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016251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265B7-162D-B24A-BE77-3FB9D0BCF149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265B7-162D-B24A-BE77-3FB9D0B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DAA55A89-5C79-B140-AF73-6B1E3F96AD39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DAA55A89-5C79-B140-AF73-6B1E3F96A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2E2D6268-3F3F-064E-AF68-4FF6D7AFC1D7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ounded Rectangular Callout 13">
                <a:extLst>
                  <a:ext uri="{FF2B5EF4-FFF2-40B4-BE49-F238E27FC236}">
                    <a16:creationId xmlns:a16="http://schemas.microsoft.com/office/drawing/2014/main" id="{2E2D6268-3F3F-064E-AF68-4FF6D7AFC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0823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016251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265B7-162D-B24A-BE77-3FB9D0BCF149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A265B7-162D-B24A-BE77-3FB9D0B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FC302-91CA-1144-8953-B59C39A22E88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FC302-91CA-1144-8953-B59C39A22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D194C2-9AB4-024E-8A3A-269DC7A47E83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D194C2-9AB4-024E-8A3A-269DC7A47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51C0230B-7568-524E-88D3-40392025254B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51C0230B-7568-524E-88D3-403920252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214199DA-7123-6A4F-B523-8DEBB11D9064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214199DA-7123-6A4F-B523-8DEBB11D9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4D892CDB-1CBE-E843-914F-C5B7D106C13F}"/>
                  </a:ext>
                </a:extLst>
              </p:cNvPr>
              <p:cNvSpPr/>
              <p:nvPr/>
            </p:nvSpPr>
            <p:spPr>
              <a:xfrm>
                <a:off x="9182100" y="510390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4D892CDB-1CBE-E843-914F-C5B7D106C1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0" y="510390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6376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3016251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053A3-10F1-884A-BC83-5419BC2EA7E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053A3-10F1-884A-BC83-5419BC2E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287113D5-AC97-D14C-A5B9-8557E5811F3E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𝑅𝑒𝑎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287113D5-AC97-D14C-A5B9-8557E5811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C649F694-26C2-B94B-ACE6-B3B76A5AC184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C649F694-26C2-B94B-ACE6-B3B76A5A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FA1EC436-5115-FB43-9391-B3F2EF2EDD72}"/>
                  </a:ext>
                </a:extLst>
              </p:cNvPr>
              <p:cNvSpPr/>
              <p:nvPr/>
            </p:nvSpPr>
            <p:spPr>
              <a:xfrm>
                <a:off x="9182100" y="507936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FA1EC436-5115-FB43-9391-B3F2EF2ED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0" y="507936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12334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89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053A3-10F1-884A-BC83-5419BC2EA7E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E9053A3-10F1-884A-BC83-5419BC2EA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287113D5-AC97-D14C-A5B9-8557E5811F3E}"/>
                  </a:ext>
                </a:extLst>
              </p:cNvPr>
              <p:cNvSpPr/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reachability</a:t>
                </a:r>
              </a:p>
            </p:txBody>
          </p:sp>
        </mc:Choice>
        <mc:Fallback xmlns="">
          <p:sp>
            <p:nvSpPr>
              <p:cNvPr id="18" name="Rounded Rectangular Callout 17">
                <a:extLst>
                  <a:ext uri="{FF2B5EF4-FFF2-40B4-BE49-F238E27FC236}">
                    <a16:creationId xmlns:a16="http://schemas.microsoft.com/office/drawing/2014/main" id="{287113D5-AC97-D14C-A5B9-8557E5811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2" y="1690688"/>
                <a:ext cx="2532763" cy="717974"/>
              </a:xfrm>
              <a:prstGeom prst="wedgeRoundRectCallout">
                <a:avLst>
                  <a:gd name="adj1" fmla="val -20833"/>
                  <a:gd name="adj2" fmla="val 46934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C649F694-26C2-B94B-ACE6-B3B76A5AC184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C649F694-26C2-B94B-ACE6-B3B76A5AC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FA1EC436-5115-FB43-9391-B3F2EF2EDD72}"/>
                  </a:ext>
                </a:extLst>
              </p:cNvPr>
              <p:cNvSpPr/>
              <p:nvPr/>
            </p:nvSpPr>
            <p:spPr>
              <a:xfrm>
                <a:off x="9182100" y="507936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FA1EC436-5115-FB43-9391-B3F2EF2ED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0" y="5079364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AF19362E-F9DA-3B70-E169-B374B174807B}"/>
                  </a:ext>
                </a:extLst>
              </p:cNvPr>
              <p:cNvSpPr/>
              <p:nvPr/>
            </p:nvSpPr>
            <p:spPr>
              <a:xfrm>
                <a:off x="1891360" y="3196709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200" b="0" dirty="0"/>
                  <a:t>CNF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AF19362E-F9DA-3B70-E169-B374B1748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60" y="3196709"/>
                <a:ext cx="3057525" cy="1075032"/>
              </a:xfrm>
              <a:prstGeom prst="flowChartAlternateProcess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72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CD0FF-8B45-D347-B844-6BCD8F9F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 Proof for Propositional Logic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2C9BC0-E1CA-5F44-BCE0-6D42772B2626}"/>
              </a:ext>
            </a:extLst>
          </p:cNvPr>
          <p:cNvSpPr/>
          <p:nvPr/>
        </p:nvSpPr>
        <p:spPr>
          <a:xfrm>
            <a:off x="664028" y="2681289"/>
            <a:ext cx="2754087" cy="15205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Problem:</a:t>
            </a:r>
          </a:p>
          <a:p>
            <a:pPr algn="ctr"/>
            <a:r>
              <a:rPr lang="en-US" dirty="0"/>
              <a:t>Verification,</a:t>
            </a:r>
          </a:p>
          <a:p>
            <a:pPr algn="ctr"/>
            <a:r>
              <a:rPr lang="en-US" dirty="0"/>
              <a:t>Synthesis,</a:t>
            </a:r>
          </a:p>
          <a:p>
            <a:pPr algn="ctr"/>
            <a:r>
              <a:rPr lang="en-US" dirty="0"/>
              <a:t>Model Checking 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ABE2BB-A20D-8B44-8834-38CAC89C384A}"/>
              </a:ext>
            </a:extLst>
          </p:cNvPr>
          <p:cNvSpPr/>
          <p:nvPr/>
        </p:nvSpPr>
        <p:spPr>
          <a:xfrm>
            <a:off x="4280807" y="2374788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Propositional Logic constraints in CNF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FC03CE-A999-424D-8294-BA3FFE593826}"/>
              </a:ext>
            </a:extLst>
          </p:cNvPr>
          <p:cNvSpPr/>
          <p:nvPr/>
        </p:nvSpPr>
        <p:spPr>
          <a:xfrm>
            <a:off x="8860971" y="1827097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SAT, satisfying solution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3075-B190-284B-A86D-FE9DA1A759EE}"/>
              </a:ext>
            </a:extLst>
          </p:cNvPr>
          <p:cNvSpPr/>
          <p:nvPr/>
        </p:nvSpPr>
        <p:spPr>
          <a:xfrm>
            <a:off x="6678385" y="2968060"/>
            <a:ext cx="1534886" cy="947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SAT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Solver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2AAF0A-4C47-A14A-AEED-7D625097DEEF}"/>
              </a:ext>
            </a:extLst>
          </p:cNvPr>
          <p:cNvSpPr/>
          <p:nvPr/>
        </p:nvSpPr>
        <p:spPr>
          <a:xfrm>
            <a:off x="8860971" y="4136574"/>
            <a:ext cx="1534886" cy="894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979F27-C840-6D48-B2D6-C5F2014323FF}"/>
              </a:ext>
            </a:extLst>
          </p:cNvPr>
          <p:cNvCxnSpPr>
            <a:endCxn id="7" idx="1"/>
          </p:cNvCxnSpPr>
          <p:nvPr/>
        </p:nvCxnSpPr>
        <p:spPr>
          <a:xfrm>
            <a:off x="3418115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2BA581-58F0-A240-A8C6-7CDF05CDA9D7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815693" y="3441588"/>
            <a:ext cx="86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B175BA-3F2F-5C4E-A64B-A490283693AD}"/>
              </a:ext>
            </a:extLst>
          </p:cNvPr>
          <p:cNvCxnSpPr>
            <a:stCxn id="9" idx="3"/>
            <a:endCxn id="8" idx="1"/>
          </p:cNvCxnSpPr>
          <p:nvPr/>
        </p:nvCxnSpPr>
        <p:spPr>
          <a:xfrm flipV="1">
            <a:off x="8213271" y="2274262"/>
            <a:ext cx="647700" cy="116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50D36F-115E-AC42-9478-208FF559492C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213271" y="3441588"/>
            <a:ext cx="647700" cy="114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rd 12">
            <a:extLst>
              <a:ext uri="{FF2B5EF4-FFF2-40B4-BE49-F238E27FC236}">
                <a16:creationId xmlns:a16="http://schemas.microsoft.com/office/drawing/2014/main" id="{BDE16BF0-F2CD-B043-A3EA-AB99977DE5AB}"/>
              </a:ext>
            </a:extLst>
          </p:cNvPr>
          <p:cNvSpPr/>
          <p:nvPr/>
        </p:nvSpPr>
        <p:spPr>
          <a:xfrm>
            <a:off x="9198428" y="5043492"/>
            <a:ext cx="1197429" cy="113959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Proof of UNSAT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B91DCF-2634-B841-AB10-1CAF119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412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7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/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/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E6FD579F-5C7A-9442-8C2A-0D97FD1EB2FC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19" name="Rounded Rectangular Callout 18">
                <a:extLst>
                  <a:ext uri="{FF2B5EF4-FFF2-40B4-BE49-F238E27FC236}">
                    <a16:creationId xmlns:a16="http://schemas.microsoft.com/office/drawing/2014/main" id="{E6FD579F-5C7A-9442-8C2A-0D97FD1EB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C81C048D-5EB3-DE47-A3BB-1F17AF64AD29}"/>
                  </a:ext>
                </a:extLst>
              </p:cNvPr>
              <p:cNvSpPr/>
              <p:nvPr/>
            </p:nvSpPr>
            <p:spPr>
              <a:xfrm>
                <a:off x="9182100" y="5152552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C81C048D-5EB3-DE47-A3BB-1F17AF64A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0" y="5152552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424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/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the theory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/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/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1B25467A-91F6-4446-AEC9-E6AA3B78118F}"/>
              </a:ext>
            </a:extLst>
          </p:cNvPr>
          <p:cNvSpPr/>
          <p:nvPr/>
        </p:nvSpPr>
        <p:spPr>
          <a:xfrm>
            <a:off x="657225" y="3659108"/>
            <a:ext cx="11144250" cy="2697242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C5ED9B56-7626-634C-B23F-2BC816BBB3EF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21" name="Rounded Rectangular Callout 20">
                <a:extLst>
                  <a:ext uri="{FF2B5EF4-FFF2-40B4-BE49-F238E27FC236}">
                    <a16:creationId xmlns:a16="http://schemas.microsoft.com/office/drawing/2014/main" id="{C5ED9B56-7626-634C-B23F-2BC816BBB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4374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/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the theory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8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/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Alternate Process 2">
                <a:extLst>
                  <a:ext uri="{FF2B5EF4-FFF2-40B4-BE49-F238E27FC236}">
                    <a16:creationId xmlns:a16="http://schemas.microsoft.com/office/drawing/2014/main" id="{57C013CB-A66C-444E-98E1-02F2E345EB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60" y="2494536"/>
                <a:ext cx="3057525" cy="1075032"/>
              </a:xfrm>
              <a:prstGeom prst="flowChartAlternateProcess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/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1B25467A-91F6-4446-AEC9-E6AA3B78118F}"/>
              </a:ext>
            </a:extLst>
          </p:cNvPr>
          <p:cNvSpPr/>
          <p:nvPr/>
        </p:nvSpPr>
        <p:spPr>
          <a:xfrm>
            <a:off x="657225" y="3659108"/>
            <a:ext cx="11035422" cy="2697242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4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F906D187-13C1-4F42-9A72-C57C0AF4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84" y="4301947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ular Callout 21">
                <a:extLst>
                  <a:ext uri="{FF2B5EF4-FFF2-40B4-BE49-F238E27FC236}">
                    <a16:creationId xmlns:a16="http://schemas.microsoft.com/office/drawing/2014/main" id="{A774BD3D-69D9-2342-802D-3661D70FC438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22" name="Rounded Rectangular Callout 21">
                <a:extLst>
                  <a:ext uri="{FF2B5EF4-FFF2-40B4-BE49-F238E27FC236}">
                    <a16:creationId xmlns:a16="http://schemas.microsoft.com/office/drawing/2014/main" id="{A774BD3D-69D9-2342-802D-3661D70FC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6067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4175420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/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the theory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04156D48-5C8A-9549-A40B-2F928E241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5229719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/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2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1B25467A-91F6-4446-AEC9-E6AA3B78118F}"/>
              </a:ext>
            </a:extLst>
          </p:cNvPr>
          <p:cNvSpPr/>
          <p:nvPr/>
        </p:nvSpPr>
        <p:spPr>
          <a:xfrm>
            <a:off x="657225" y="3659108"/>
            <a:ext cx="10901363" cy="2697242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D5DF11B-6023-4348-A419-4CE94B99DB61}"/>
              </a:ext>
            </a:extLst>
          </p:cNvPr>
          <p:cNvSpPr/>
          <p:nvPr/>
        </p:nvSpPr>
        <p:spPr>
          <a:xfrm>
            <a:off x="27929" y="1304320"/>
            <a:ext cx="1928813" cy="625040"/>
          </a:xfrm>
          <a:prstGeom prst="wedgeRoundRectCallout">
            <a:avLst>
              <a:gd name="adj1" fmla="val 71534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edge a is enabled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283B29FA-6CC4-6F46-91D4-8AEA987CA9A4}"/>
              </a:ext>
            </a:extLst>
          </p:cNvPr>
          <p:cNvSpPr/>
          <p:nvPr/>
        </p:nvSpPr>
        <p:spPr>
          <a:xfrm>
            <a:off x="3010652" y="1194388"/>
            <a:ext cx="1928813" cy="625040"/>
          </a:xfrm>
          <a:prstGeom prst="wedgeRoundRectCallout">
            <a:avLst>
              <a:gd name="adj1" fmla="val -53651"/>
              <a:gd name="adj2" fmla="val 64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v1 is reachable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CBC2750F-CC85-E741-B361-06BB24685BBD}"/>
              </a:ext>
            </a:extLst>
          </p:cNvPr>
          <p:cNvSpPr/>
          <p:nvPr/>
        </p:nvSpPr>
        <p:spPr>
          <a:xfrm>
            <a:off x="473751" y="3772829"/>
            <a:ext cx="1928813" cy="625040"/>
          </a:xfrm>
          <a:prstGeom prst="wedgeRoundRectCallout">
            <a:avLst>
              <a:gd name="adj1" fmla="val 61904"/>
              <a:gd name="adj2" fmla="val -997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t is reachable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496D70-F2DC-9E48-9193-553897A367BE}"/>
              </a:ext>
            </a:extLst>
          </p:cNvPr>
          <p:cNvSpPr/>
          <p:nvPr/>
        </p:nvSpPr>
        <p:spPr>
          <a:xfrm>
            <a:off x="3289749" y="3531175"/>
            <a:ext cx="1928813" cy="625040"/>
          </a:xfrm>
          <a:prstGeom prst="wedgeRoundRectCallout">
            <a:avLst>
              <a:gd name="adj1" fmla="val -50689"/>
              <a:gd name="adj2" fmla="val -74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Predicate p holds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DCDB5C7-A936-BA46-8E64-8210BACA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84" y="4301947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3C6E02BC-2C36-5B40-9A0F-A5EE22D9AD98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3C6E02BC-2C36-5B40-9A0F-A5EE22D9A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5130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FB159D10-AF37-9446-9961-E67108DB57CF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FB159D10-AF37-9446-9961-E67108DB5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/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Alternate Process 16">
                <a:extLst>
                  <a:ext uri="{FF2B5EF4-FFF2-40B4-BE49-F238E27FC236}">
                    <a16:creationId xmlns:a16="http://schemas.microsoft.com/office/drawing/2014/main" id="{E65A5653-4D98-0A4D-98B8-343ACC802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59" y="4615036"/>
                <a:ext cx="3057525" cy="1075032"/>
              </a:xfrm>
              <a:prstGeom prst="flowChartAlternateProcess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1B25467A-91F6-4446-AEC9-E6AA3B78118F}"/>
              </a:ext>
            </a:extLst>
          </p:cNvPr>
          <p:cNvSpPr/>
          <p:nvPr/>
        </p:nvSpPr>
        <p:spPr>
          <a:xfrm>
            <a:off x="414338" y="1443333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14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BCAF91E4-534A-6146-8CEB-981833B396A7}"/>
                  </a:ext>
                </a:extLst>
              </p:cNvPr>
              <p:cNvSpPr/>
              <p:nvPr/>
            </p:nvSpPr>
            <p:spPr>
              <a:xfrm>
                <a:off x="8671867" y="5690068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30" name="Rounded Rectangular Callout 29">
                <a:extLst>
                  <a:ext uri="{FF2B5EF4-FFF2-40B4-BE49-F238E27FC236}">
                    <a16:creationId xmlns:a16="http://schemas.microsoft.com/office/drawing/2014/main" id="{BCAF91E4-534A-6146-8CEB-981833B39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867" y="5690068"/>
                <a:ext cx="2171700" cy="937049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038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04" y="3387726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FB159D10-AF37-9446-9961-E67108DB57CF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FB159D10-AF37-9446-9961-E67108DB5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423377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725" y="3659108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3226" r="-483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5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lemma in the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8"/>
                <a:ext cx="4443412" cy="18469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1B25467A-91F6-4446-AEC9-E6AA3B78118F}"/>
              </a:ext>
            </a:extLst>
          </p:cNvPr>
          <p:cNvSpPr/>
          <p:nvPr/>
        </p:nvSpPr>
        <p:spPr>
          <a:xfrm>
            <a:off x="414338" y="1443333"/>
            <a:ext cx="11144250" cy="2879804"/>
          </a:xfrm>
          <a:prstGeom prst="flowChartAlternateProcess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13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/>
              <p:nvPr/>
            </p:nvSpPr>
            <p:spPr>
              <a:xfrm>
                <a:off x="5986463" y="5531175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463" y="5531175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 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22">
                <a:extLst>
                  <a:ext uri="{FF2B5EF4-FFF2-40B4-BE49-F238E27FC236}">
                    <a16:creationId xmlns:a16="http://schemas.microsoft.com/office/drawing/2014/main" id="{DFD51C37-5351-ECE5-FA8C-2ACE809E15B9}"/>
                  </a:ext>
                </a:extLst>
              </p:cNvPr>
              <p:cNvSpPr/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5" name="Rounded Rectangular Callout 22">
                <a:extLst>
                  <a:ext uri="{FF2B5EF4-FFF2-40B4-BE49-F238E27FC236}">
                    <a16:creationId xmlns:a16="http://schemas.microsoft.com/office/drawing/2014/main" id="{DFD51C37-5351-ECE5-FA8C-2ACE809E1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3349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4265D6A-087C-5048-A332-6FCA0FFDD7F0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4265D6A-087C-5048-A332-6FCA0FFDD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2">
                <a:extLst>
                  <a:ext uri="{FF2B5EF4-FFF2-40B4-BE49-F238E27FC236}">
                    <a16:creationId xmlns:a16="http://schemas.microsoft.com/office/drawing/2014/main" id="{452BB592-42C1-4A6F-0442-5A338B63C822}"/>
                  </a:ext>
                </a:extLst>
              </p:cNvPr>
              <p:cNvSpPr/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3" name="Rounded Rectangular Callout 22">
                <a:extLst>
                  <a:ext uri="{FF2B5EF4-FFF2-40B4-BE49-F238E27FC236}">
                    <a16:creationId xmlns:a16="http://schemas.microsoft.com/office/drawing/2014/main" id="{452BB592-42C1-4A6F-0442-5A338B63C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56694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8AFA4E07-FFC0-554E-81E4-04932B6F027D}"/>
              </a:ext>
            </a:extLst>
          </p:cNvPr>
          <p:cNvSpPr/>
          <p:nvPr/>
        </p:nvSpPr>
        <p:spPr>
          <a:xfrm>
            <a:off x="345922" y="3624503"/>
            <a:ext cx="1917700" cy="8453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/>
              <p:nvPr/>
            </p:nvSpPr>
            <p:spPr>
              <a:xfrm>
                <a:off x="5598967" y="354000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551FCB-3E93-F74F-8161-1356B6549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3540000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/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B469C-F308-8D48-879B-4406B00C4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2778411"/>
                <a:ext cx="6100762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/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¬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2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5EF7BC-70A2-B043-AF40-B2DA93770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966" y="4779833"/>
                <a:ext cx="6100762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/>
              <p:nvPr/>
            </p:nvSpPr>
            <p:spPr>
              <a:xfrm>
                <a:off x="7835608" y="353809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873FA-3CC5-D045-B7DD-6EF99B53F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8" y="3538097"/>
                <a:ext cx="774992" cy="861774"/>
              </a:xfrm>
              <a:prstGeom prst="rect">
                <a:avLst/>
              </a:prstGeom>
              <a:blipFill>
                <a:blip r:embed="rId9"/>
                <a:stretch>
                  <a:fillRect l="-3175" r="-317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/>
              <p:nvPr/>
            </p:nvSpPr>
            <p:spPr>
              <a:xfrm>
                <a:off x="2720892" y="3523417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EC117C-3A9C-874D-9802-3363EF4F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92" y="3523417"/>
                <a:ext cx="774992" cy="861774"/>
              </a:xfrm>
              <a:prstGeom prst="rect">
                <a:avLst/>
              </a:prstGeom>
              <a:blipFill>
                <a:blip r:embed="rId10"/>
                <a:stretch>
                  <a:fillRect l="-3226" r="-3226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/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CBE6F4-4BC0-4349-869D-7A0EED040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01" y="2661643"/>
                <a:ext cx="774992" cy="861774"/>
              </a:xfrm>
              <a:prstGeom prst="rect">
                <a:avLst/>
              </a:prstGeom>
              <a:blipFill>
                <a:blip r:embed="rId11"/>
                <a:stretch>
                  <a:fillRect l="-8065" r="-8065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/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0" name="Rounded Rectangular Callout 19">
                <a:extLst>
                  <a:ext uri="{FF2B5EF4-FFF2-40B4-BE49-F238E27FC236}">
                    <a16:creationId xmlns:a16="http://schemas.microsoft.com/office/drawing/2014/main" id="{D1C83EE3-4297-5F4C-BCF9-4684AF7C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67" y="1609306"/>
                <a:ext cx="2171700" cy="937049"/>
              </a:xfrm>
              <a:prstGeom prst="wedgeRoundRectCallout">
                <a:avLst>
                  <a:gd name="adj1" fmla="val -58680"/>
                  <a:gd name="adj2" fmla="val 8537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/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≔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</a:t>
                </a: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EC5A00-D2DC-1A41-9045-8BDDB1F8A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5" y="1738189"/>
                <a:ext cx="4443412" cy="1624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/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0" i="1" smtClean="0">
                          <a:latin typeface="Cambria Math" panose="02040503050406030204" pitchFamily="18" charset="0"/>
                        </a:rPr>
                        <m:t>⊨</m:t>
                      </m:r>
                    </m:oMath>
                  </m:oMathPara>
                </a14:m>
                <a:endParaRPr lang="en-US" sz="5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4D0686-B9B3-B945-A9A6-5C6CB7AFB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967" y="4681230"/>
                <a:ext cx="774992" cy="861774"/>
              </a:xfrm>
              <a:prstGeom prst="rect">
                <a:avLst/>
              </a:prstGeom>
              <a:blipFill>
                <a:blip r:embed="rId6"/>
                <a:stretch>
                  <a:fillRect l="-7937" r="-7937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/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For every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</a:t>
                </a:r>
              </a:p>
            </p:txBody>
          </p:sp>
        </mc:Choice>
        <mc:Fallback xmlns="">
          <p:sp>
            <p:nvSpPr>
              <p:cNvPr id="28" name="Rounded Rectangular Callout 27">
                <a:extLst>
                  <a:ext uri="{FF2B5EF4-FFF2-40B4-BE49-F238E27FC236}">
                    <a16:creationId xmlns:a16="http://schemas.microsoft.com/office/drawing/2014/main" id="{5D499780-B403-2C44-95C9-AAF279BD5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1" y="5739222"/>
                <a:ext cx="2171700" cy="937049"/>
              </a:xfrm>
              <a:prstGeom prst="wedgeRoundRectCallout">
                <a:avLst>
                  <a:gd name="adj1" fmla="val -50785"/>
                  <a:gd name="adj2" fmla="val -68627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/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≔ </m:t>
                    </m:r>
                  </m:oMath>
                </a14:m>
                <a:r>
                  <a:rPr lang="en-US" sz="2400" dirty="0"/>
                  <a:t>step-wise unreachability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8D9F1E9-BAE9-8745-9C0B-490911BC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81" y="4880489"/>
                <a:ext cx="5159585" cy="9682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BE1D7D-CA60-914D-9C3C-CB921C9E71BB}"/>
              </a:ext>
            </a:extLst>
          </p:cNvPr>
          <p:cNvCxnSpPr>
            <a:cxnSpLocks/>
          </p:cNvCxnSpPr>
          <p:nvPr/>
        </p:nvCxnSpPr>
        <p:spPr>
          <a:xfrm>
            <a:off x="280381" y="3574891"/>
            <a:ext cx="107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A09496-EF89-C44E-80AE-56C148A7997B}"/>
              </a:ext>
            </a:extLst>
          </p:cNvPr>
          <p:cNvCxnSpPr>
            <a:cxnSpLocks/>
          </p:cNvCxnSpPr>
          <p:nvPr/>
        </p:nvCxnSpPr>
        <p:spPr>
          <a:xfrm>
            <a:off x="418493" y="4541679"/>
            <a:ext cx="107924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Alternate Process 23">
            <a:extLst>
              <a:ext uri="{FF2B5EF4-FFF2-40B4-BE49-F238E27FC236}">
                <a16:creationId xmlns:a16="http://schemas.microsoft.com/office/drawing/2014/main" id="{FD9E8945-79AA-2446-827A-B11E94A86B25}"/>
              </a:ext>
            </a:extLst>
          </p:cNvPr>
          <p:cNvSpPr/>
          <p:nvPr/>
        </p:nvSpPr>
        <p:spPr>
          <a:xfrm>
            <a:off x="2263622" y="3506771"/>
            <a:ext cx="7388949" cy="1087347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Contribution 1: Introduce one-sided proposition definitions for refutation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EE9822D2-471B-E149-94EC-FAB8028AA871}"/>
                  </a:ext>
                </a:extLst>
              </p:cNvPr>
              <p:cNvSpPr/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lemmas</a:t>
                </a:r>
              </a:p>
            </p:txBody>
          </p:sp>
        </mc:Choice>
        <mc:Fallback xmlns="">
          <p:sp>
            <p:nvSpPr>
              <p:cNvPr id="25" name="Rounded Rectangular Callout 24">
                <a:extLst>
                  <a:ext uri="{FF2B5EF4-FFF2-40B4-BE49-F238E27FC236}">
                    <a16:creationId xmlns:a16="http://schemas.microsoft.com/office/drawing/2014/main" id="{EE9822D2-471B-E149-94EC-FAB8028AA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88" y="1628281"/>
                <a:ext cx="2171700" cy="937049"/>
              </a:xfrm>
              <a:prstGeom prst="wedgeRoundRectCallout">
                <a:avLst>
                  <a:gd name="adj1" fmla="val -81048"/>
                  <a:gd name="adj2" fmla="val 64025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2">
                <a:extLst>
                  <a:ext uri="{FF2B5EF4-FFF2-40B4-BE49-F238E27FC236}">
                    <a16:creationId xmlns:a16="http://schemas.microsoft.com/office/drawing/2014/main" id="{DDA21185-7694-13B8-4001-333D4CC4E141}"/>
                  </a:ext>
                </a:extLst>
              </p:cNvPr>
              <p:cNvSpPr/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lemmas </a:t>
                </a:r>
              </a:p>
            </p:txBody>
          </p:sp>
        </mc:Choice>
        <mc:Fallback xmlns="">
          <p:sp>
            <p:nvSpPr>
              <p:cNvPr id="3" name="Rounded Rectangular Callout 22">
                <a:extLst>
                  <a:ext uri="{FF2B5EF4-FFF2-40B4-BE49-F238E27FC236}">
                    <a16:creationId xmlns:a16="http://schemas.microsoft.com/office/drawing/2014/main" id="{DDA21185-7694-13B8-4001-333D4CC4E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402" y="5451720"/>
                <a:ext cx="1955316" cy="725343"/>
              </a:xfrm>
              <a:prstGeom prst="wedgeRoundRectCallout">
                <a:avLst>
                  <a:gd name="adj1" fmla="val -78781"/>
                  <a:gd name="adj2" fmla="val -79300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94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F02D-A411-F64E-AAE8-B96783F6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One-sided Propositional Definitions - Intuition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C2CA85F6-1E3F-ED44-A181-5C220374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8300"/>
            <a:ext cx="5854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378CEB5A-1DA4-6748-BFF5-3ADFD16B04EE}"/>
              </a:ext>
            </a:extLst>
          </p:cNvPr>
          <p:cNvSpPr/>
          <p:nvPr/>
        </p:nvSpPr>
        <p:spPr>
          <a:xfrm rot="5400000">
            <a:off x="2257031" y="4484694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525BE4BA-848F-E744-AD38-F46C7103301B}"/>
              </a:ext>
            </a:extLst>
          </p:cNvPr>
          <p:cNvSpPr/>
          <p:nvPr/>
        </p:nvSpPr>
        <p:spPr>
          <a:xfrm rot="5400000">
            <a:off x="3718718" y="4484693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C3A5289E-3784-9F4D-8EEB-E73E67A0C4F1}"/>
              </a:ext>
            </a:extLst>
          </p:cNvPr>
          <p:cNvSpPr/>
          <p:nvPr/>
        </p:nvSpPr>
        <p:spPr>
          <a:xfrm rot="5400000">
            <a:off x="5571331" y="4484692"/>
            <a:ext cx="1507725" cy="2075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A37491CD-BEA2-744D-8ACF-9B4720E5349D}"/>
                  </a:ext>
                </a:extLst>
              </p:cNvPr>
              <p:cNvSpPr/>
              <p:nvPr/>
            </p:nvSpPr>
            <p:spPr>
              <a:xfrm>
                <a:off x="8337950" y="1943101"/>
                <a:ext cx="3437723" cy="2028825"/>
              </a:xfrm>
              <a:prstGeom prst="wedgeRoundRectCallout">
                <a:avLst>
                  <a:gd name="adj1" fmla="val -91300"/>
                  <a:gd name="adj2" fmla="val 4278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)  defines the predicate exactly</a:t>
                </a:r>
              </a:p>
            </p:txBody>
          </p:sp>
        </mc:Choice>
        <mc:Fallback xmlns=""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A37491CD-BEA2-744D-8ACF-9B4720E53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950" y="1943101"/>
                <a:ext cx="3437723" cy="2028825"/>
              </a:xfrm>
              <a:prstGeom prst="wedgeRoundRectCallout">
                <a:avLst>
                  <a:gd name="adj1" fmla="val -91300"/>
                  <a:gd name="adj2" fmla="val 4278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AF8EA73F-4C76-374F-A285-FEEBB50A3A95}"/>
                  </a:ext>
                </a:extLst>
              </p:cNvPr>
              <p:cNvSpPr/>
              <p:nvPr/>
            </p:nvSpPr>
            <p:spPr>
              <a:xfrm>
                <a:off x="8407399" y="4829175"/>
                <a:ext cx="3632199" cy="2028825"/>
              </a:xfrm>
              <a:prstGeom prst="wedgeRoundRectCallout">
                <a:avLst>
                  <a:gd name="adj1" fmla="val -90907"/>
                  <a:gd name="adj2" fmla="val -5158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can transform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Rounded Rectangular Callout 8">
                <a:extLst>
                  <a:ext uri="{FF2B5EF4-FFF2-40B4-BE49-F238E27FC236}">
                    <a16:creationId xmlns:a16="http://schemas.microsoft.com/office/drawing/2014/main" id="{AF8EA73F-4C76-374F-A285-FEEBB50A3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399" y="4829175"/>
                <a:ext cx="3632199" cy="2028825"/>
              </a:xfrm>
              <a:prstGeom prst="wedgeRoundRectCallout">
                <a:avLst>
                  <a:gd name="adj1" fmla="val -90907"/>
                  <a:gd name="adj2" fmla="val -5158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9FC04D28-F906-4C4F-B4E2-0756B4E1632A}"/>
                  </a:ext>
                </a:extLst>
              </p:cNvPr>
              <p:cNvSpPr/>
              <p:nvPr/>
            </p:nvSpPr>
            <p:spPr>
              <a:xfrm>
                <a:off x="271463" y="3729038"/>
                <a:ext cx="1743075" cy="1325563"/>
              </a:xfrm>
              <a:prstGeom prst="wedgeRoundRectCallout">
                <a:avLst>
                  <a:gd name="adj1" fmla="val 121272"/>
                  <a:gd name="adj2" fmla="val 4250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UNSAT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endParaRPr lang="en-US" b="0" dirty="0"/>
              </a:p>
              <a:p>
                <a:pPr algn="ctr"/>
                <a:r>
                  <a:rPr lang="en-US" dirty="0"/>
                  <a:t>and vise-versa</a:t>
                </a:r>
              </a:p>
            </p:txBody>
          </p:sp>
        </mc:Choice>
        <mc:Fallback xmlns=""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9FC04D28-F906-4C4F-B4E2-0756B4E16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3" y="3729038"/>
                <a:ext cx="1743075" cy="1325563"/>
              </a:xfrm>
              <a:prstGeom prst="wedgeRoundRectCallout">
                <a:avLst>
                  <a:gd name="adj1" fmla="val 121272"/>
                  <a:gd name="adj2" fmla="val 42500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186C83-D042-6249-AB81-97AC5310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E3EB-9077-EE4C-B3CB-95F46183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SMMT theory Lemmas: Propositional Definitions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73C066-B4F2-9D44-A8A9-0503E7509D12}"/>
              </a:ext>
            </a:extLst>
          </p:cNvPr>
          <p:cNvSpPr/>
          <p:nvPr/>
        </p:nvSpPr>
        <p:spPr>
          <a:xfrm>
            <a:off x="551770" y="2096653"/>
            <a:ext cx="1534886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Propositional Logic Constraints in CNF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E5DDF9-45AE-A248-B5FB-1794AD09957E}"/>
              </a:ext>
            </a:extLst>
          </p:cNvPr>
          <p:cNvSpPr/>
          <p:nvPr/>
        </p:nvSpPr>
        <p:spPr>
          <a:xfrm>
            <a:off x="551770" y="4230252"/>
            <a:ext cx="1534886" cy="11395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+ Finite Domain Monotonic Theories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67386F-D161-4046-AF8F-54A6899CF516}"/>
              </a:ext>
            </a:extLst>
          </p:cNvPr>
          <p:cNvCxnSpPr>
            <a:cxnSpLocks/>
            <a:stCxn id="5" idx="3"/>
            <a:endCxn id="11" idx="1"/>
          </p:cNvCxnSpPr>
          <p:nvPr/>
        </p:nvCxnSpPr>
        <p:spPr>
          <a:xfrm>
            <a:off x="2086656" y="4800049"/>
            <a:ext cx="353955" cy="6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F0B72118-AFF1-C744-B1EC-630E4AF5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11" y="3974870"/>
            <a:ext cx="42672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D5C405A-14AC-404F-8742-55B049763458}"/>
              </a:ext>
            </a:extLst>
          </p:cNvPr>
          <p:cNvSpPr/>
          <p:nvPr/>
        </p:nvSpPr>
        <p:spPr>
          <a:xfrm>
            <a:off x="5643562" y="2096653"/>
            <a:ext cx="3143250" cy="1532372"/>
          </a:xfrm>
          <a:prstGeom prst="wedgeRoundRectCallout">
            <a:avLst>
              <a:gd name="adj1" fmla="val -63560"/>
              <a:gd name="adj2" fmla="val 631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provide the propositional definitions for the predicate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DAA8-E5F4-C348-8D22-3DB5804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CA16-C05C-6D46-A8D5-AD2A48935AC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7|2.7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9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6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7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12.2|13.1|7.6|1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9|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4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0.3|2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58056</TotalTime>
  <Words>10409</Words>
  <Application>Microsoft Macintosh PowerPoint</Application>
  <PresentationFormat>Widescreen</PresentationFormat>
  <Paragraphs>2296</Paragraphs>
  <Slides>154</Slides>
  <Notes>90</Notes>
  <HiddenSlides>38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9" baseType="lpstr">
      <vt:lpstr>Arial</vt:lpstr>
      <vt:lpstr>Calibri</vt:lpstr>
      <vt:lpstr>Calibri Light</vt:lpstr>
      <vt:lpstr>Cambria Math</vt:lpstr>
      <vt:lpstr>Office Theme</vt:lpstr>
      <vt:lpstr>DRAT Proof of Unsatisfiability for SAT Modulo Monotonic Theories</vt:lpstr>
      <vt:lpstr>Satisfiability and Automated Reasoning</vt:lpstr>
      <vt:lpstr>Proof of UNSAT</vt:lpstr>
      <vt:lpstr>Proof of UNSAT - Applications</vt:lpstr>
      <vt:lpstr>UNSAT Proof for Propositional Logic</vt:lpstr>
      <vt:lpstr>UNSAT Proof for Propositional Logic</vt:lpstr>
      <vt:lpstr>UNSAT Proof for Propositional Logic</vt:lpstr>
      <vt:lpstr>UNSAT Proof for Propositional Logic</vt:lpstr>
      <vt:lpstr>UNSAT Proof for Propositional Logic</vt:lpstr>
      <vt:lpstr>UNSAT Proof for Propositional Logic</vt:lpstr>
      <vt:lpstr>UNSAT Proof for Propositional Logic</vt:lpstr>
      <vt:lpstr>UNSAT Proof for SAT Modulo Theories (SMT)</vt:lpstr>
      <vt:lpstr>UNSAT Proof for SAT Modulo Theories (SMT)</vt:lpstr>
      <vt:lpstr>UNSAT Proof for SAT Modulo Theories (SMT)</vt:lpstr>
      <vt:lpstr>UNSAT Proof for SAT Modulo Theories (SMT)</vt:lpstr>
      <vt:lpstr>UNSAT Proof for SAT Modulo Theories (SMT)</vt:lpstr>
      <vt:lpstr>UNSAT Proof for SAT Modulo Theories (SMT)</vt:lpstr>
      <vt:lpstr>UNSAT Proof for Finite-Domain SAT Modulo Monotonic Theories (SMMT)</vt:lpstr>
      <vt:lpstr>UNSAT Proof for Finite-Domain SAT Modulo Monotonic Theories (SMMT)</vt:lpstr>
      <vt:lpstr>UNSAT Proof for Finite-Domain SAT Modulo Monotonic Theories (SMMT)</vt:lpstr>
      <vt:lpstr>UNSAT Proof for Finite-Domain SAT Modulo Monotonic Theories (SMMT)</vt:lpstr>
      <vt:lpstr>UNSAT Proof for Finite-Domain SAT Modulo Monotonic Theories (SMMT)</vt:lpstr>
      <vt:lpstr>UNSAT Proof for Finite-Domain SAT Modulo Monotonic Theories (SMMT)</vt:lpstr>
      <vt:lpstr>UNSAT Proof for Finite-Domain SAT Modulo Monotonic Theories (SMMT)</vt:lpstr>
      <vt:lpstr>Contributions</vt:lpstr>
      <vt:lpstr>Contributions</vt:lpstr>
      <vt:lpstr>Contributions</vt:lpstr>
      <vt:lpstr>Contributions</vt:lpstr>
      <vt:lpstr>Contributions</vt:lpstr>
      <vt:lpstr>Contributions</vt:lpstr>
      <vt:lpstr>Contributions</vt:lpstr>
      <vt:lpstr>Contributions</vt:lpstr>
      <vt:lpstr>Contributions</vt:lpstr>
      <vt:lpstr>Contributions</vt:lpstr>
      <vt:lpstr>Contributions</vt:lpstr>
      <vt:lpstr>Outline</vt:lpstr>
      <vt:lpstr>Outline</vt:lpstr>
      <vt:lpstr>Background: SAT Modular Monotonic Theories (SMMT)</vt:lpstr>
      <vt:lpstr>Background: SAT Modular Monotonic Theories (SMMT)</vt:lpstr>
      <vt:lpstr>Background: SMMT – Monotonic Predicate</vt:lpstr>
      <vt:lpstr>Background: SMMT – Monotonic Predicate</vt:lpstr>
      <vt:lpstr>Background: SMMT – Monotonic Predicate</vt:lpstr>
      <vt:lpstr>Background: SMMT – Monotonic Predicate</vt:lpstr>
      <vt:lpstr>Background: SMMT – Monotonic Predicate</vt:lpstr>
      <vt:lpstr>Background: SMMT – Monotonic Predicate</vt:lpstr>
      <vt:lpstr>Background: SMMT – Monotonic Predicate</vt:lpstr>
      <vt:lpstr>Background: SMMT – Clause Learning (1)</vt:lpstr>
      <vt:lpstr>Background: SMMT – Clause Learning (1)</vt:lpstr>
      <vt:lpstr>Background: SMMT – Clause Learning (1)</vt:lpstr>
      <vt:lpstr>Background: SMMT – Clause Learning (2)</vt:lpstr>
      <vt:lpstr>Background: SMMT – Clause Learning (2)</vt:lpstr>
      <vt:lpstr>Background: SMMT – Clause Learning (2)</vt:lpstr>
      <vt:lpstr>Background: SMMT - Clause Learning (2)</vt:lpstr>
      <vt:lpstr>Background:  SMMT Theories Used in Practice</vt:lpstr>
      <vt:lpstr>Outline</vt:lpstr>
      <vt:lpstr>Outline</vt:lpstr>
      <vt:lpstr>Background: SAT Modular Monotonic Theories (SMMT)</vt:lpstr>
      <vt:lpstr>Background: SAT Modular Monotonic Theories (SMMT)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 Proof Certificate</vt:lpstr>
      <vt:lpstr>DRAT-like Proof Certificate for SMMT</vt:lpstr>
      <vt:lpstr>DRAT-like Proof Certificate for SMMT</vt:lpstr>
      <vt:lpstr>DRAT-like Proof Certificate for SMMT</vt:lpstr>
      <vt:lpstr>DRAT-like Proof Certificate for SMMT</vt:lpstr>
      <vt:lpstr>Outline</vt:lpstr>
      <vt:lpstr>Outline</vt:lpstr>
      <vt:lpstr>Background: SAT Modular Monotonic Theories (SMMT)</vt:lpstr>
      <vt:lpstr>Background: SAT Modular Monotonic Theories (SMMT)</vt:lpstr>
      <vt:lpstr>Background: SAT Modular Monotonic Theories (SMMT)</vt:lpstr>
      <vt:lpstr>Check DRAT-like Certificate </vt:lpstr>
      <vt:lpstr>Check DRAT-like Certificate </vt:lpstr>
      <vt:lpstr>Check DRAT-like Certificate </vt:lpstr>
      <vt:lpstr>Check DRAT-like Certificate </vt:lpstr>
      <vt:lpstr>Outline</vt:lpstr>
      <vt:lpstr>Outline</vt:lpstr>
      <vt:lpstr>Verifying SMMT theory Lemmas: Propositional Definitions</vt:lpstr>
      <vt:lpstr>Verifying SMMT theory Lemmas: Propositional Definitions</vt:lpstr>
      <vt:lpstr>Verifying SMMT theory Lemmas: Propositional Definitions</vt:lpstr>
      <vt:lpstr>Verifying SMMT theory Lemmas: Propositional Definitions</vt:lpstr>
      <vt:lpstr>Verifying SMMT theory Lemmas: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</vt:lpstr>
      <vt:lpstr>Verifying SMMT theory Lemmas: One-sided Propositional Definitions - Intuition</vt:lpstr>
      <vt:lpstr>Verifying SMMT theory Lemmas: Propositional Definitions</vt:lpstr>
      <vt:lpstr>Verifying SMMT theory Lemmas: One-sided Propositional Definitions</vt:lpstr>
      <vt:lpstr>Verifying SMMT theory Lemmas: One-sided Propositional Definitions (2)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Propositional Definitions</vt:lpstr>
      <vt:lpstr>Verifying SMMT theory Lemmas: Horn upper-bound</vt:lpstr>
      <vt:lpstr>Verifying SMMT theory Lemmas: Horn upper-bound</vt:lpstr>
      <vt:lpstr>Verifying SMMT theory Lemmas: Horn upper-bound</vt:lpstr>
      <vt:lpstr>Verifying SMMT theory Lemmas: Horn upper-bound</vt:lpstr>
      <vt:lpstr>Verifying SMMT theory Lemmas: Horn upper-bound</vt:lpstr>
      <vt:lpstr>Verifying SMMT theory Lemmas: Horn upper-bound</vt:lpstr>
      <vt:lpstr>Verifying SMMT theory Lemmas: Horn upper-bound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Verifying SMMT theory Lemmas: Horn upper-bound – Main Result</vt:lpstr>
      <vt:lpstr>Outline</vt:lpstr>
      <vt:lpstr>Outline</vt:lpstr>
      <vt:lpstr>Evaluation </vt:lpstr>
      <vt:lpstr>Evaluation Result: Runtime Overhead</vt:lpstr>
      <vt:lpstr>Evaluation Result: End-to-end Performance</vt:lpstr>
      <vt:lpstr>Evaluation Result: End-to-end Performance</vt:lpstr>
      <vt:lpstr>Conclusion</vt:lpstr>
      <vt:lpstr>Background: SMMT – Monotonic Predicate</vt:lpstr>
      <vt:lpstr>Future Work</vt:lpstr>
      <vt:lpstr>Check Proof Certificate: Backward Check</vt:lpstr>
      <vt:lpstr>Thank you! </vt:lpstr>
      <vt:lpstr>Verifying SMMT theory Lemmas: One-sided Propositional Definitions</vt:lpstr>
      <vt:lpstr>Instantiation-Based, Lemma Specific Horn Definition (1)</vt:lpstr>
      <vt:lpstr>Instantiation-Based, Lemma Specific Horn Definition (2)</vt:lpstr>
      <vt:lpstr>Instantiation-Based, Lemma Specific Horn Definition (3)</vt:lpstr>
      <vt:lpstr>Instantiation-Based, Lemma Specific Horn Definition (4)</vt:lpstr>
      <vt:lpstr>Instantiation-Based, Lemma Specific Horn Definition (4)</vt:lpstr>
      <vt:lpstr>Lemma Specific Horn Definition: Graph Reachability</vt:lpstr>
      <vt:lpstr>PowerPoint Presentation</vt:lpstr>
      <vt:lpstr>Lemma Specific Horn Definition: Horn upper-bound – Example (3)</vt:lpstr>
      <vt:lpstr>Lemma Specific Horn Definition: Intuition</vt:lpstr>
      <vt:lpstr>Verifying SMMT theory Lemmas: Horn upper-bound – Main Result</vt:lpstr>
      <vt:lpstr>Verifying SMMT theory Lemmas: Horn upper-bound – Intuition</vt:lpstr>
      <vt:lpstr>Verifying SMMT theory Lemmas: Horn upper-bound – Example (1)</vt:lpstr>
      <vt:lpstr>Verifying SMMT theory Lemmas: Horn upper-bound – Example (2)</vt:lpstr>
      <vt:lpstr>Verifying SMMT theory Lemmas: Horn upper-bound – Example (3)</vt:lpstr>
      <vt:lpstr>Verifying SMMT theory Lemmas: Horn upper-bound – Example (4)</vt:lpstr>
      <vt:lpstr>Instantiation-Based, Lemma Specific Horn Definition (4)</vt:lpstr>
      <vt:lpstr>Propositional Definition: Common Theories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DRAT Proof of Unsatisfiability for SAT Modulo Monotonic Theories</dc:title>
  <dc:creator>Nick Feng</dc:creator>
  <cp:lastModifiedBy>Nick Feng</cp:lastModifiedBy>
  <cp:revision>24</cp:revision>
  <dcterms:created xsi:type="dcterms:W3CDTF">2024-03-04T15:16:59Z</dcterms:created>
  <dcterms:modified xsi:type="dcterms:W3CDTF">2024-04-21T13:09:03Z</dcterms:modified>
</cp:coreProperties>
</file>