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30AEE-F6A0-25EE-4D37-04A37DD39B1B}" v="2" dt="2023-08-29T18:40:34.563"/>
    <p1510:client id="{96210A09-09F8-C04D-A671-AE079D45F27A}" v="17" dt="2023-08-29T07:29:22"/>
    <p1510:client id="{FF797FB9-A039-C947-B8FE-E54792834686}" v="18" dt="2023-08-29T18:41:44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FEDC0-67BA-49E6-A189-18C26403ECB1}" type="datetimeFigureOut">
              <a:rPr lang="en-CA" smtClean="0"/>
              <a:t>2023-12-26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5A7A3-6577-400D-9BA8-DEFDA0B9CB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66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5DC0-8EDB-E02B-27D5-0EC8829F0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04086-CC3F-5316-75F0-8966CB1E4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C76C0-2C68-EA1E-0842-28613C5F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4FB9-53DC-48FB-8057-D1AB2F95AAE4}" type="datetime1">
              <a:rPr lang="en-CA" smtClean="0"/>
              <a:t>2023-12-26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2A154-8D27-CCC9-0613-D745989C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96117-D240-F74D-760B-50D3FE56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75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6608-77F6-A227-F5B9-B54822EC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21D40-3161-A5D9-A297-7FA41A4C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52811-5D0F-8AA0-28DC-1FE340C3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E27E-AEC5-4E16-B2C6-9ECF52C96A7A}" type="datetime1">
              <a:rPr lang="en-CA" smtClean="0"/>
              <a:t>2023-12-26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D95D0-060C-FD40-61AC-73250F9E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925D9-63F8-E370-3DF1-55FD4586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88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2EB75-10D3-8537-EDFB-1E54A9F42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BB41E-277F-1E9E-04C4-1AC5BD9E5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FFBB-A8B4-AF56-84D2-EEF4447F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D7D4-FD03-4E7E-8065-C1AF7F2D4C9D}" type="datetime1">
              <a:rPr lang="en-CA" smtClean="0"/>
              <a:t>2023-12-26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C30E-E244-F8EC-5825-F33FE8EB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38C0D-4541-E5F5-9331-247F69EC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69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7439-4CCF-350E-0DD3-4F13052D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CB7D-0879-92F3-8419-A0810A12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E1DBF-6325-BF8F-D7AC-B393DFDC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2465-D0B2-400A-89D4-C4D1C665B700}" type="datetime1">
              <a:rPr lang="en-CA" smtClean="0"/>
              <a:t>2023-12-26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70F7F-CB0E-E61A-164E-0560D2C5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8087F-7D45-16FA-2487-8A0522FD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95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3118-6968-590B-9379-359ECF4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74C09-311C-6D5F-2CC2-2D328BD18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689A-13E8-D1AE-5996-92F94F25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EA29-EBB3-4DC9-87B3-B00C4B57629A}" type="datetime1">
              <a:rPr lang="en-CA" smtClean="0"/>
              <a:t>2023-12-26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9627F-9257-25A8-5FBC-0B011C13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B5F9-951A-B988-E734-EFD6FC00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96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9EE7-E021-884A-2CEC-2954F706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A766D-6FB8-4DAC-3699-630D603EC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5585E-33D2-78BA-45E4-60575627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757DE-16E6-3B3B-50F0-8B38B6CC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5062-B8F4-4CAE-BB77-A3D0ACC43758}" type="datetime1">
              <a:rPr lang="en-CA" smtClean="0"/>
              <a:t>2023-12-26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D07A8-3EC0-3D7C-A7F7-350922C1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887CB-021F-A8A4-FE93-9C370628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096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6DD5-73E4-4E59-1A7E-6C680FC1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FF2DD-64C1-B9CF-5C25-599EAADE0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095B4-9CD7-492C-2F12-C5BA6F466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F7451-F545-8F4E-0ECA-5BF18E0F3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80BBC-98A3-ED8A-92E5-4AB71B083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14904-B714-CD7A-79A0-5AE8761F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CA66-2F33-424A-A6D7-B23F8C0777E6}" type="datetime1">
              <a:rPr lang="en-CA" smtClean="0"/>
              <a:t>2023-12-26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05EBA-BC85-D437-E483-743A0584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E2771-5E39-0E71-EF8C-9C0DF771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89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9AE4-4981-A4A9-6F13-2BCF789C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BC8EE-CA08-9B34-202C-C9E09E0B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DCB7-201A-4E1A-86D4-A1E5D0196C64}" type="datetime1">
              <a:rPr lang="en-CA" smtClean="0"/>
              <a:t>2023-12-26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67542-3105-EBD0-DA3E-EFA8BB55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FE879-0C3F-7F26-1E69-D6C4C323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24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C5666-2701-F2CC-5EB7-3C254C37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DDBE-C6A5-4DDF-B30D-3C8AD02E3D14}" type="datetime1">
              <a:rPr lang="en-CA" smtClean="0"/>
              <a:t>2023-12-26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B67D6-6B6D-C915-7511-FD052260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D9682-6C02-C6B2-CE65-361A18DF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368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B794-9779-EC6D-541A-B74CDE12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35CD-D668-F33D-F937-3246EBC6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636BA-D39F-0DB7-5AF1-D4C1AB113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B65BC-AF51-DC85-8250-4F92E80D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96DF-5373-486E-A75C-87F87FD27054}" type="datetime1">
              <a:rPr lang="en-CA" smtClean="0"/>
              <a:t>2023-12-26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AD14-68C5-A2A9-E41B-8E350293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8B69D-3C4F-A260-B9D9-D50D7F4A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30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96DE-F94E-151E-EE26-3A8DA006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E11D5-F5FF-EA46-E02A-E05AA2F94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07F3B-8254-C6DD-B8EF-FD4E55898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F3D4-1F4A-3B7C-4AB6-C9438909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1240-29A1-4E7A-9DD9-CD0AC8062435}" type="datetime1">
              <a:rPr lang="en-CA" smtClean="0"/>
              <a:t>2023-12-26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E7B4D-DF75-DF75-3073-C2474300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5C774-1446-604A-71D0-265B0C66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72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78627-947F-4618-6D8C-7D035D0F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CE2CC-4513-E2E5-A1CE-5DBE7018A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671F0-51A2-A0AC-F926-460838EAC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2AB7-CA09-4107-B589-52E0300F49C8}" type="datetime1">
              <a:rPr lang="en-CA" smtClean="0"/>
              <a:t>2023-12-26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BAF8-AD1A-E4AF-3558-A2EE99624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3D9-D7C9-4B8B-8D16-7BB70948C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9CEEF-B3B4-40E8-8BFB-56080C263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342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F759-B3CF-940F-6844-DA2A684FB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800"/>
              <a:t>Code-Level Functional Equivalence Checking of Annotative Software Product Lines</a:t>
            </a:r>
            <a:endParaRPr lang="en-CA" sz="3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F5442-48CF-AA2E-67D6-B5D0DB944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  <a:p>
            <a:r>
              <a:rPr lang="en-CA" err="1"/>
              <a:t>Shuolin</a:t>
            </a:r>
            <a:r>
              <a:rPr lang="en-CA"/>
              <a:t> (</a:t>
            </a:r>
            <a:r>
              <a:rPr lang="en-US" altLang="zh-CN"/>
              <a:t>Alan)</a:t>
            </a:r>
            <a:r>
              <a:rPr lang="en-CA"/>
              <a:t> Wang, </a:t>
            </a:r>
            <a:r>
              <a:rPr lang="en-CA" b="1"/>
              <a:t>Nick Feng</a:t>
            </a:r>
            <a:r>
              <a:rPr lang="en-CA"/>
              <a:t>, Marsha </a:t>
            </a:r>
            <a:r>
              <a:rPr lang="en-CA" err="1"/>
              <a:t>Chechik</a:t>
            </a:r>
            <a:endParaRPr lang="en-CA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FED6083-1A55-789A-2558-610F3692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758" y="4846022"/>
            <a:ext cx="2133715" cy="14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478-F47C-D419-3B8C-381ED292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3: Self-composition </a:t>
            </a:r>
          </a:p>
        </p:txBody>
      </p:sp>
      <p:pic>
        <p:nvPicPr>
          <p:cNvPr id="4" name="Picture 3" descr="A diagram of a complex algorithm&#10;&#10;Description automatically generated">
            <a:extLst>
              <a:ext uri="{FF2B5EF4-FFF2-40B4-BE49-F238E27FC236}">
                <a16:creationId xmlns:a16="http://schemas.microsoft.com/office/drawing/2014/main" id="{0167632F-6707-C54E-12DB-F18D368F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0" y="1301978"/>
            <a:ext cx="3365152" cy="1889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9F494-AE09-1592-3CF2-0D85CDB95FD7}"/>
                  </a:ext>
                </a:extLst>
              </p:cNvPr>
              <p:cNvSpPr txBox="1"/>
              <p:nvPr/>
            </p:nvSpPr>
            <p:spPr>
              <a:xfrm>
                <a:off x="1235927" y="3276647"/>
                <a:ext cx="1689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/>
                  <a:t>Metaproduct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9F494-AE09-1592-3CF2-0D85CDB95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27" y="3276647"/>
                <a:ext cx="1689950" cy="369332"/>
              </a:xfrm>
              <a:prstGeom prst="rect">
                <a:avLst/>
              </a:prstGeom>
              <a:blipFill>
                <a:blip r:embed="rId3"/>
                <a:stretch>
                  <a:fillRect l="-3249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01A98F9-E6A7-2E4F-CD28-BEBD74276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76" y="1139931"/>
            <a:ext cx="3942347" cy="2213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02D548-8CB4-A252-4815-8D8A2E814819}"/>
                  </a:ext>
                </a:extLst>
              </p:cNvPr>
              <p:cNvSpPr txBox="1"/>
              <p:nvPr/>
            </p:nvSpPr>
            <p:spPr>
              <a:xfrm>
                <a:off x="8649513" y="3429000"/>
                <a:ext cx="16952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/>
                  <a:t>Metaproduct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02D548-8CB4-A252-4815-8D8A2E814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513" y="3429000"/>
                <a:ext cx="1695272" cy="369332"/>
              </a:xfrm>
              <a:prstGeom prst="rect">
                <a:avLst/>
              </a:prstGeom>
              <a:blipFill>
                <a:blip r:embed="rId5"/>
                <a:stretch>
                  <a:fillRect l="-3237" t="-10000" b="-2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diagram of a complex flowchart&#10;&#10;Description automatically generated">
            <a:extLst>
              <a:ext uri="{FF2B5EF4-FFF2-40B4-BE49-F238E27FC236}">
                <a16:creationId xmlns:a16="http://schemas.microsoft.com/office/drawing/2014/main" id="{D3FC72FA-8322-E553-5F07-11981904E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00" y="3446488"/>
            <a:ext cx="5496150" cy="3323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2641A1E-B771-07E6-301D-DBB1515C8480}"/>
                  </a:ext>
                </a:extLst>
              </p:cNvPr>
              <p:cNvSpPr/>
              <p:nvPr/>
            </p:nvSpPr>
            <p:spPr>
              <a:xfrm>
                <a:off x="4692201" y="1861473"/>
                <a:ext cx="2098307" cy="9941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/>
                  <a:t>Composition: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2641A1E-B771-07E6-301D-DBB1515C8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01" y="1861473"/>
                <a:ext cx="2098307" cy="99413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95AFDE-9023-B025-87B7-0F40F1115F33}"/>
              </a:ext>
            </a:extLst>
          </p:cNvPr>
          <p:cNvSpPr/>
          <p:nvPr/>
        </p:nvSpPr>
        <p:spPr>
          <a:xfrm>
            <a:off x="3840481" y="2370847"/>
            <a:ext cx="606391" cy="2664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B51F2E8-C132-2BB6-34B5-FDC0C52C1E7F}"/>
              </a:ext>
            </a:extLst>
          </p:cNvPr>
          <p:cNvSpPr/>
          <p:nvPr/>
        </p:nvSpPr>
        <p:spPr>
          <a:xfrm rot="10800000">
            <a:off x="6939815" y="2370457"/>
            <a:ext cx="586161" cy="3059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33C90A6-4F53-8D2C-35DE-79DFB7BF7F5E}"/>
              </a:ext>
            </a:extLst>
          </p:cNvPr>
          <p:cNvSpPr/>
          <p:nvPr/>
        </p:nvSpPr>
        <p:spPr>
          <a:xfrm>
            <a:off x="5569192" y="2904804"/>
            <a:ext cx="344323" cy="5733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C94977-132A-251E-2BB6-B28C7CD8D0AF}"/>
                  </a:ext>
                </a:extLst>
              </p:cNvPr>
              <p:cNvSpPr/>
              <p:nvPr/>
            </p:nvSpPr>
            <p:spPr>
              <a:xfrm>
                <a:off x="8537608" y="5466413"/>
                <a:ext cx="2930715" cy="869072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/>
                  <a:t>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/>
                  <a:t> returns the same value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C94977-132A-251E-2BB6-B28C7CD8D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608" y="5466413"/>
                <a:ext cx="2930715" cy="8690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B20955-4848-2244-BF95-5218689A03F5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591300" y="5900949"/>
            <a:ext cx="1946308" cy="671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D210F2-7305-FE00-3469-E8739A3CD8FC}"/>
              </a:ext>
            </a:extLst>
          </p:cNvPr>
          <p:cNvCxnSpPr>
            <a:cxnSpLocks/>
          </p:cNvCxnSpPr>
          <p:nvPr/>
        </p:nvCxnSpPr>
        <p:spPr>
          <a:xfrm flipH="1">
            <a:off x="5356258" y="5900949"/>
            <a:ext cx="3232183" cy="527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AB651E5-A8E2-BDB5-144F-73EE53A54F3B}"/>
              </a:ext>
            </a:extLst>
          </p:cNvPr>
          <p:cNvSpPr/>
          <p:nvPr/>
        </p:nvSpPr>
        <p:spPr>
          <a:xfrm>
            <a:off x="769548" y="4020676"/>
            <a:ext cx="2930715" cy="86907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Create copies of program variables, and update them accordingly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B293F3-48D4-1EF7-17B0-9FDEFA7BB9F5}"/>
              </a:ext>
            </a:extLst>
          </p:cNvPr>
          <p:cNvCxnSpPr>
            <a:cxnSpLocks/>
          </p:cNvCxnSpPr>
          <p:nvPr/>
        </p:nvCxnSpPr>
        <p:spPr>
          <a:xfrm>
            <a:off x="2790600" y="4889748"/>
            <a:ext cx="909663" cy="374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D4CB90A-DD44-1A6A-7F12-41316F4A62D3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700263" y="4393055"/>
            <a:ext cx="1055609" cy="62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70B8D-DB8A-B6C5-8E45-B11CEBD3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0AD7-5C65-914C-A2BA-8636280D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4: Verification and Generalization (1)</a:t>
            </a:r>
          </a:p>
        </p:txBody>
      </p:sp>
      <p:pic>
        <p:nvPicPr>
          <p:cNvPr id="4" name="Picture 3" descr="A diagram of a complex flowchart&#10;&#10;Description automatically generated">
            <a:extLst>
              <a:ext uri="{FF2B5EF4-FFF2-40B4-BE49-F238E27FC236}">
                <a16:creationId xmlns:a16="http://schemas.microsoft.com/office/drawing/2014/main" id="{894A3CB8-F30F-A091-B8FD-40A2A876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89" y="1532194"/>
            <a:ext cx="5294622" cy="3201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133F6-0E6E-B389-41CC-934910347FB0}"/>
                  </a:ext>
                </a:extLst>
              </p:cNvPr>
              <p:cNvSpPr txBox="1"/>
              <p:nvPr/>
            </p:nvSpPr>
            <p:spPr>
              <a:xfrm>
                <a:off x="1068405" y="2922954"/>
                <a:ext cx="1626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Input: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CA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133F6-0E6E-B389-41CC-93491034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05" y="2922954"/>
                <a:ext cx="1626670" cy="646331"/>
              </a:xfrm>
              <a:prstGeom prst="rect">
                <a:avLst/>
              </a:prstGeom>
              <a:blipFill>
                <a:blip r:embed="rId3"/>
                <a:stretch>
                  <a:fillRect l="-2996" t="-4673" b="-2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36B36-D093-178D-71D2-CFCBF2250054}"/>
                  </a:ext>
                </a:extLst>
              </p:cNvPr>
              <p:cNvSpPr txBox="1"/>
              <p:nvPr/>
            </p:nvSpPr>
            <p:spPr>
              <a:xfrm>
                <a:off x="1036139" y="3823634"/>
                <a:ext cx="1626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Pre-condition: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⊤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36B36-D093-178D-71D2-CFCBF225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9" y="3823634"/>
                <a:ext cx="1626670" cy="646331"/>
              </a:xfrm>
              <a:prstGeom prst="rect">
                <a:avLst/>
              </a:prstGeom>
              <a:blipFill>
                <a:blip r:embed="rId4"/>
                <a:stretch>
                  <a:fillRect l="-3371" t="-47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B1C90E-6CB8-7235-6323-7F3477DE2069}"/>
                  </a:ext>
                </a:extLst>
              </p:cNvPr>
              <p:cNvSpPr txBox="1"/>
              <p:nvPr/>
            </p:nvSpPr>
            <p:spPr>
              <a:xfrm>
                <a:off x="9785883" y="2358895"/>
                <a:ext cx="1626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Post-condition: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B1C90E-6CB8-7235-6323-7F3477DE2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883" y="2358895"/>
                <a:ext cx="1626670" cy="646331"/>
              </a:xfrm>
              <a:prstGeom prst="rect">
                <a:avLst/>
              </a:prstGeom>
              <a:blipFill>
                <a:blip r:embed="rId5"/>
                <a:stretch>
                  <a:fillRect l="-2996" t="-5660" r="-22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C90E38-5EB4-924E-A48B-33A1C819764E}"/>
                  </a:ext>
                </a:extLst>
              </p:cNvPr>
              <p:cNvSpPr txBox="1"/>
              <p:nvPr/>
            </p:nvSpPr>
            <p:spPr>
              <a:xfrm>
                <a:off x="5895867" y="4875526"/>
                <a:ext cx="946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C90E38-5EB4-924E-A48B-33A1C8197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867" y="4875526"/>
                <a:ext cx="9462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ADFC7-B412-A817-58E5-08AA4493C829}"/>
                  </a:ext>
                </a:extLst>
              </p:cNvPr>
              <p:cNvSpPr txBox="1"/>
              <p:nvPr/>
            </p:nvSpPr>
            <p:spPr>
              <a:xfrm>
                <a:off x="731521" y="5411864"/>
                <a:ext cx="45155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Verification failed with counter-example (CEX):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ADFC7-B412-A817-58E5-08AA4493C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1" y="5411864"/>
                <a:ext cx="4515554" cy="646331"/>
              </a:xfrm>
              <a:prstGeom prst="rect">
                <a:avLst/>
              </a:prstGeom>
              <a:blipFill>
                <a:blip r:embed="rId7"/>
                <a:stretch>
                  <a:fillRect l="-1080" t="-5660" r="-1889" b="-2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580FB90-F346-48D4-46A1-D3B8A1AE0630}"/>
              </a:ext>
            </a:extLst>
          </p:cNvPr>
          <p:cNvSpPr/>
          <p:nvPr/>
        </p:nvSpPr>
        <p:spPr>
          <a:xfrm>
            <a:off x="1677641" y="2110829"/>
            <a:ext cx="1992429" cy="646331"/>
          </a:xfrm>
          <a:prstGeom prst="wedgeRectCallout">
            <a:avLst>
              <a:gd name="adj1" fmla="val -20350"/>
              <a:gd name="adj2" fmla="val 1071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Feature variables and now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22616C-3010-1475-F246-525400C5BD2F}"/>
                  </a:ext>
                </a:extLst>
              </p:cNvPr>
              <p:cNvSpPr txBox="1"/>
              <p:nvPr/>
            </p:nvSpPr>
            <p:spPr>
              <a:xfrm>
                <a:off x="7855456" y="4807500"/>
                <a:ext cx="4126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Featured counter-example (FCEX):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22616C-3010-1475-F246-525400C5B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56" y="4807500"/>
                <a:ext cx="4126393" cy="646331"/>
              </a:xfrm>
              <a:prstGeom prst="rect">
                <a:avLst/>
              </a:prstGeom>
              <a:blipFill>
                <a:blip r:embed="rId8"/>
                <a:stretch>
                  <a:fillRect l="-1329" t="-5660" b="-2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B510E44A-0DB8-81AD-81E4-2A9C4093EE1D}"/>
              </a:ext>
            </a:extLst>
          </p:cNvPr>
          <p:cNvSpPr/>
          <p:nvPr/>
        </p:nvSpPr>
        <p:spPr>
          <a:xfrm>
            <a:off x="5339075" y="5494209"/>
            <a:ext cx="1886553" cy="5197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Generalize*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034DED-93F9-F78C-368E-776E08AD83A8}"/>
              </a:ext>
            </a:extLst>
          </p:cNvPr>
          <p:cNvSpPr/>
          <p:nvPr/>
        </p:nvSpPr>
        <p:spPr>
          <a:xfrm>
            <a:off x="8815335" y="5130665"/>
            <a:ext cx="635136" cy="314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7B66EF-E027-0D3A-6A6E-279F6E683E21}"/>
              </a:ext>
            </a:extLst>
          </p:cNvPr>
          <p:cNvSpPr/>
          <p:nvPr/>
        </p:nvSpPr>
        <p:spPr>
          <a:xfrm>
            <a:off x="9644514" y="5130665"/>
            <a:ext cx="1578543" cy="314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C14DE-E432-E3B0-731D-20B50304C9CF}"/>
              </a:ext>
            </a:extLst>
          </p:cNvPr>
          <p:cNvSpPr txBox="1"/>
          <p:nvPr/>
        </p:nvSpPr>
        <p:spPr>
          <a:xfrm>
            <a:off x="7759432" y="5862835"/>
            <a:ext cx="1972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non-equivalent</a:t>
            </a:r>
          </a:p>
          <a:p>
            <a:r>
              <a:rPr lang="en-CA"/>
              <a:t> feature expression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DAA31F-E9B5-2D04-25E8-647ECB81CE10}"/>
              </a:ext>
            </a:extLst>
          </p:cNvPr>
          <p:cNvSpPr txBox="1"/>
          <p:nvPr/>
        </p:nvSpPr>
        <p:spPr>
          <a:xfrm>
            <a:off x="10457401" y="605819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witness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1A7FE6-468F-FABF-D009-0CC79FC28DD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8745568" y="5411864"/>
            <a:ext cx="335868" cy="450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F0ECC7-1041-88C7-0085-844D574D2ABC}"/>
              </a:ext>
            </a:extLst>
          </p:cNvPr>
          <p:cNvCxnSpPr/>
          <p:nvPr/>
        </p:nvCxnSpPr>
        <p:spPr>
          <a:xfrm flipH="1" flipV="1">
            <a:off x="10731988" y="5444883"/>
            <a:ext cx="279313" cy="569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C0BA5BC9-EDF5-1FFC-D14D-402E0E4658F3}"/>
              </a:ext>
            </a:extLst>
          </p:cNvPr>
          <p:cNvSpPr/>
          <p:nvPr/>
        </p:nvSpPr>
        <p:spPr>
          <a:xfrm>
            <a:off x="8402672" y="3319443"/>
            <a:ext cx="3301647" cy="1325563"/>
          </a:xfrm>
          <a:prstGeom prst="wedgeRectCallout">
            <a:avLst>
              <a:gd name="adj1" fmla="val 3119"/>
              <a:gd name="adj2" fmla="val 7030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Optimization </a:t>
            </a:r>
            <a:r>
              <a:rPr lang="en-CA" err="1"/>
              <a:t>generalizeFCEX</a:t>
            </a:r>
            <a:r>
              <a:rPr lang="en-CA"/>
              <a:t> : We can further generalize FCEX by expanding the non-equivalent expressions while fixing the witness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32CACC89-FA0A-7EB6-CAAB-A68DD08B1E81}"/>
              </a:ext>
            </a:extLst>
          </p:cNvPr>
          <p:cNvSpPr/>
          <p:nvPr/>
        </p:nvSpPr>
        <p:spPr>
          <a:xfrm>
            <a:off x="2435583" y="4138957"/>
            <a:ext cx="2574760" cy="1148817"/>
          </a:xfrm>
          <a:prstGeom prst="wedgeRectCallout">
            <a:avLst>
              <a:gd name="adj1" fmla="val 97671"/>
              <a:gd name="adj2" fmla="val 779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Find an expression whose models are valid  CEXs, and the seed CEX is 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0">
                <a:extLst>
                  <a:ext uri="{FF2B5EF4-FFF2-40B4-BE49-F238E27FC236}">
                    <a16:creationId xmlns:a16="http://schemas.microsoft.com/office/drawing/2014/main" id="{DA82C315-CAA0-6027-53F1-EDE161297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893766"/>
                  </p:ext>
                </p:extLst>
              </p:nvPr>
            </p:nvGraphicFramePr>
            <p:xfrm>
              <a:off x="8108545" y="1124454"/>
              <a:ext cx="3889900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368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115532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229437"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0">
                <a:extLst>
                  <a:ext uri="{FF2B5EF4-FFF2-40B4-BE49-F238E27FC236}">
                    <a16:creationId xmlns:a16="http://schemas.microsoft.com/office/drawing/2014/main" id="{DA82C315-CAA0-6027-53F1-EDE161297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893766"/>
                  </p:ext>
                </p:extLst>
              </p:nvPr>
            </p:nvGraphicFramePr>
            <p:xfrm>
              <a:off x="8108545" y="1124454"/>
              <a:ext cx="3889900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368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115532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44" t="-255738" r="-12096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83908" t="-255738" r="-1149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F590F-6248-649F-EDD2-2D5E42DB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2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 animBg="1"/>
      <p:bldP spid="15" grpId="0" animBg="1"/>
      <p:bldP spid="17" grpId="0"/>
      <p:bldP spid="18" grpId="0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0E9F8D-FE6C-214A-96EE-DC48E405E958}"/>
              </a:ext>
            </a:extLst>
          </p:cNvPr>
          <p:cNvSpPr/>
          <p:nvPr/>
        </p:nvSpPr>
        <p:spPr>
          <a:xfrm>
            <a:off x="0" y="4724314"/>
            <a:ext cx="12192000" cy="2133685"/>
          </a:xfrm>
          <a:prstGeom prst="rect">
            <a:avLst/>
          </a:prstGeom>
          <a:solidFill>
            <a:schemeClr val="bg1">
              <a:lumMod val="75000"/>
              <a:alpha val="2902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E0AD7-5C65-914C-A2BA-8636280D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4: Verification and Generalization (2)</a:t>
            </a:r>
          </a:p>
        </p:txBody>
      </p:sp>
      <p:pic>
        <p:nvPicPr>
          <p:cNvPr id="4" name="Picture 3" descr="A diagram of a complex flowchart&#10;&#10;Description automatically generated">
            <a:extLst>
              <a:ext uri="{FF2B5EF4-FFF2-40B4-BE49-F238E27FC236}">
                <a16:creationId xmlns:a16="http://schemas.microsoft.com/office/drawing/2014/main" id="{894A3CB8-F30F-A091-B8FD-40A2A876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54" y="1549255"/>
            <a:ext cx="5021102" cy="3036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133F6-0E6E-B389-41CC-934910347FB0}"/>
                  </a:ext>
                </a:extLst>
              </p:cNvPr>
              <p:cNvSpPr txBox="1"/>
              <p:nvPr/>
            </p:nvSpPr>
            <p:spPr>
              <a:xfrm>
                <a:off x="1068405" y="2922954"/>
                <a:ext cx="1626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Input: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CA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133F6-0E6E-B389-41CC-93491034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05" y="2922954"/>
                <a:ext cx="1626670" cy="646331"/>
              </a:xfrm>
              <a:prstGeom prst="rect">
                <a:avLst/>
              </a:prstGeom>
              <a:blipFill>
                <a:blip r:embed="rId3"/>
                <a:stretch>
                  <a:fillRect l="-2996" t="-4673" b="-2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36B36-D093-178D-71D2-CFCBF2250054}"/>
                  </a:ext>
                </a:extLst>
              </p:cNvPr>
              <p:cNvSpPr txBox="1"/>
              <p:nvPr/>
            </p:nvSpPr>
            <p:spPr>
              <a:xfrm>
                <a:off x="1036139" y="3823634"/>
                <a:ext cx="1626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Pre-condition: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36B36-D093-178D-71D2-CFCBF225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9" y="3823634"/>
                <a:ext cx="1626670" cy="646331"/>
              </a:xfrm>
              <a:prstGeom prst="rect">
                <a:avLst/>
              </a:prstGeom>
              <a:blipFill>
                <a:blip r:embed="rId4"/>
                <a:stretch>
                  <a:fillRect l="-3371" t="-4717" b="-75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B1C90E-6CB8-7235-6323-7F3477DE2069}"/>
                  </a:ext>
                </a:extLst>
              </p:cNvPr>
              <p:cNvSpPr txBox="1"/>
              <p:nvPr/>
            </p:nvSpPr>
            <p:spPr>
              <a:xfrm>
                <a:off x="8484022" y="3595598"/>
                <a:ext cx="1626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Post-condition: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B1C90E-6CB8-7235-6323-7F3477DE2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022" y="3595598"/>
                <a:ext cx="1626670" cy="646331"/>
              </a:xfrm>
              <a:prstGeom prst="rect">
                <a:avLst/>
              </a:prstGeom>
              <a:blipFill>
                <a:blip r:embed="rId5"/>
                <a:stretch>
                  <a:fillRect l="-3371" t="-5660" r="-18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C90E38-5EB4-924E-A48B-33A1C819764E}"/>
                  </a:ext>
                </a:extLst>
              </p:cNvPr>
              <p:cNvSpPr txBox="1"/>
              <p:nvPr/>
            </p:nvSpPr>
            <p:spPr>
              <a:xfrm>
                <a:off x="5895867" y="4875526"/>
                <a:ext cx="946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C90E38-5EB4-924E-A48B-33A1C8197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867" y="4875526"/>
                <a:ext cx="9462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ADFC7-B412-A817-58E5-08AA4493C829}"/>
                  </a:ext>
                </a:extLst>
              </p:cNvPr>
              <p:cNvSpPr txBox="1"/>
              <p:nvPr/>
            </p:nvSpPr>
            <p:spPr>
              <a:xfrm>
                <a:off x="1120681" y="5411864"/>
                <a:ext cx="4126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Verification failed with counter-example: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ADFC7-B412-A817-58E5-08AA4493C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81" y="5411864"/>
                <a:ext cx="4126393" cy="646331"/>
              </a:xfrm>
              <a:prstGeom prst="rect">
                <a:avLst/>
              </a:prstGeom>
              <a:blipFill>
                <a:blip r:embed="rId7"/>
                <a:stretch>
                  <a:fillRect l="-1329" t="-5660" b="-2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22616C-3010-1475-F246-525400C5BD2F}"/>
                  </a:ext>
                </a:extLst>
              </p:cNvPr>
              <p:cNvSpPr txBox="1"/>
              <p:nvPr/>
            </p:nvSpPr>
            <p:spPr>
              <a:xfrm>
                <a:off x="7855456" y="4807500"/>
                <a:ext cx="4126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Featured counter-example (FCEX):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22616C-3010-1475-F246-525400C5B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56" y="4807500"/>
                <a:ext cx="4126393" cy="646331"/>
              </a:xfrm>
              <a:prstGeom prst="rect">
                <a:avLst/>
              </a:prstGeom>
              <a:blipFill>
                <a:blip r:embed="rId8"/>
                <a:stretch>
                  <a:fillRect l="-1329" t="-5660" b="-2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B510E44A-0DB8-81AD-81E4-2A9C4093EE1D}"/>
              </a:ext>
            </a:extLst>
          </p:cNvPr>
          <p:cNvSpPr/>
          <p:nvPr/>
        </p:nvSpPr>
        <p:spPr>
          <a:xfrm>
            <a:off x="5339075" y="5494209"/>
            <a:ext cx="1886553" cy="5197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Generalize*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034DED-93F9-F78C-368E-776E08AD83A8}"/>
              </a:ext>
            </a:extLst>
          </p:cNvPr>
          <p:cNvSpPr/>
          <p:nvPr/>
        </p:nvSpPr>
        <p:spPr>
          <a:xfrm>
            <a:off x="8815335" y="5130665"/>
            <a:ext cx="635136" cy="314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7B66EF-E027-0D3A-6A6E-279F6E683E21}"/>
              </a:ext>
            </a:extLst>
          </p:cNvPr>
          <p:cNvSpPr/>
          <p:nvPr/>
        </p:nvSpPr>
        <p:spPr>
          <a:xfrm>
            <a:off x="9606013" y="5130665"/>
            <a:ext cx="1617044" cy="314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C14DE-E432-E3B0-731D-20B50304C9CF}"/>
              </a:ext>
            </a:extLst>
          </p:cNvPr>
          <p:cNvSpPr txBox="1"/>
          <p:nvPr/>
        </p:nvSpPr>
        <p:spPr>
          <a:xfrm>
            <a:off x="7759432" y="5862835"/>
            <a:ext cx="1972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non-equivalent</a:t>
            </a:r>
          </a:p>
          <a:p>
            <a:r>
              <a:rPr lang="en-CA"/>
              <a:t> feature expression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DAA31F-E9B5-2D04-25E8-647ECB81CE10}"/>
              </a:ext>
            </a:extLst>
          </p:cNvPr>
          <p:cNvSpPr txBox="1"/>
          <p:nvPr/>
        </p:nvSpPr>
        <p:spPr>
          <a:xfrm>
            <a:off x="10457401" y="605819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witness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1A7FE6-468F-FABF-D009-0CC79FC28DD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8745568" y="5411864"/>
            <a:ext cx="335868" cy="450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F0ECC7-1041-88C7-0085-844D574D2ABC}"/>
              </a:ext>
            </a:extLst>
          </p:cNvPr>
          <p:cNvCxnSpPr/>
          <p:nvPr/>
        </p:nvCxnSpPr>
        <p:spPr>
          <a:xfrm flipH="1" flipV="1">
            <a:off x="10731988" y="5444883"/>
            <a:ext cx="279313" cy="569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EE8E24E6-E21F-D155-99FB-FD43D4553C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589739"/>
                  </p:ext>
                </p:extLst>
              </p:nvPr>
            </p:nvGraphicFramePr>
            <p:xfrm>
              <a:off x="8091949" y="1619914"/>
              <a:ext cx="3889900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368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115532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229437"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EE8E24E6-E21F-D155-99FB-FD43D4553C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589739"/>
                  </p:ext>
                </p:extLst>
              </p:nvPr>
            </p:nvGraphicFramePr>
            <p:xfrm>
              <a:off x="8091949" y="1619914"/>
              <a:ext cx="3889900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368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115532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44" t="-255738" r="-12096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83908" t="-255738" r="-1149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44" t="-355738" r="-12096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83908" t="-355738" r="-1149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77D0F3-B07C-C730-A2C5-93226EFF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9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  <p:bldP spid="14" grpId="0" animBg="1"/>
      <p:bldP spid="15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0AD7-5C65-914C-A2BA-8636280D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4: Verification and Generalization (3)</a:t>
            </a:r>
          </a:p>
        </p:txBody>
      </p:sp>
      <p:pic>
        <p:nvPicPr>
          <p:cNvPr id="4" name="Picture 3" descr="A diagram of a complex flowchart&#10;&#10;Description automatically generated">
            <a:extLst>
              <a:ext uri="{FF2B5EF4-FFF2-40B4-BE49-F238E27FC236}">
                <a16:creationId xmlns:a16="http://schemas.microsoft.com/office/drawing/2014/main" id="{894A3CB8-F30F-A091-B8FD-40A2A876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54" y="1549255"/>
            <a:ext cx="5294622" cy="3201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133F6-0E6E-B389-41CC-934910347FB0}"/>
                  </a:ext>
                </a:extLst>
              </p:cNvPr>
              <p:cNvSpPr txBox="1"/>
              <p:nvPr/>
            </p:nvSpPr>
            <p:spPr>
              <a:xfrm>
                <a:off x="1068405" y="2922954"/>
                <a:ext cx="1626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Input: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CA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133F6-0E6E-B389-41CC-93491034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05" y="2922954"/>
                <a:ext cx="1626670" cy="646331"/>
              </a:xfrm>
              <a:prstGeom prst="rect">
                <a:avLst/>
              </a:prstGeom>
              <a:blipFill>
                <a:blip r:embed="rId3"/>
                <a:stretch>
                  <a:fillRect l="-2996" t="-4673" b="-2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36B36-D093-178D-71D2-CFCBF2250054}"/>
                  </a:ext>
                </a:extLst>
              </p:cNvPr>
              <p:cNvSpPr txBox="1"/>
              <p:nvPr/>
            </p:nvSpPr>
            <p:spPr>
              <a:xfrm>
                <a:off x="1036139" y="3823634"/>
                <a:ext cx="16266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Pre-condition: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CA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CA" b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36B36-D093-178D-71D2-CFCBF225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9" y="3823634"/>
                <a:ext cx="1626670" cy="923330"/>
              </a:xfrm>
              <a:prstGeom prst="rect">
                <a:avLst/>
              </a:prstGeom>
              <a:blipFill>
                <a:blip r:embed="rId4"/>
                <a:stretch>
                  <a:fillRect l="-3371" t="-32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B1C90E-6CB8-7235-6323-7F3477DE2069}"/>
                  </a:ext>
                </a:extLst>
              </p:cNvPr>
              <p:cNvSpPr txBox="1"/>
              <p:nvPr/>
            </p:nvSpPr>
            <p:spPr>
              <a:xfrm>
                <a:off x="8498460" y="3697404"/>
                <a:ext cx="1626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Post-condition: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B1C90E-6CB8-7235-6323-7F3477DE2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460" y="3697404"/>
                <a:ext cx="1626670" cy="646331"/>
              </a:xfrm>
              <a:prstGeom prst="rect">
                <a:avLst/>
              </a:prstGeom>
              <a:blipFill>
                <a:blip r:embed="rId5"/>
                <a:stretch>
                  <a:fillRect l="-2996" t="-5660" r="-22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C90E38-5EB4-924E-A48B-33A1C819764E}"/>
                  </a:ext>
                </a:extLst>
              </p:cNvPr>
              <p:cNvSpPr txBox="1"/>
              <p:nvPr/>
            </p:nvSpPr>
            <p:spPr>
              <a:xfrm>
                <a:off x="5895867" y="4875526"/>
                <a:ext cx="946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C90E38-5EB4-924E-A48B-33A1C8197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867" y="4875526"/>
                <a:ext cx="9462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EE8E24E6-E21F-D155-99FB-FD43D4553C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1010954"/>
                  </p:ext>
                </p:extLst>
              </p:nvPr>
            </p:nvGraphicFramePr>
            <p:xfrm>
              <a:off x="8091949" y="1594873"/>
              <a:ext cx="3889900" cy="2026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368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115532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229437"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oMath>
                            </m:oMathPara>
                          </a14:m>
                          <a:endParaRPr lang="en-CA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0149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EE8E24E6-E21F-D155-99FB-FD43D4553C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1010954"/>
                  </p:ext>
                </p:extLst>
              </p:nvPr>
            </p:nvGraphicFramePr>
            <p:xfrm>
              <a:off x="8091949" y="1594873"/>
              <a:ext cx="3889900" cy="2026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368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115532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44" t="-255738" r="-12096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3908" t="-255738" r="-114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44" t="-355738" r="-12096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3908" t="-355738" r="-1149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44" t="-455738" r="-12096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3908" t="-455738" r="-114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10149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5A7FEA1-EEDB-A6F8-AED4-6F5270F0BF03}"/>
              </a:ext>
            </a:extLst>
          </p:cNvPr>
          <p:cNvSpPr txBox="1"/>
          <p:nvPr/>
        </p:nvSpPr>
        <p:spPr>
          <a:xfrm>
            <a:off x="4305780" y="5657432"/>
            <a:ext cx="412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Verification Succeed, no counter-example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9EA8D-E468-74C3-9FC7-910A4C3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5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0AD7-5C65-914C-A2BA-8636280D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4: Verification and Generalization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EE8E24E6-E21F-D155-99FB-FD43D4553C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962674"/>
                  </p:ext>
                </p:extLst>
              </p:nvPr>
            </p:nvGraphicFramePr>
            <p:xfrm>
              <a:off x="838200" y="1951008"/>
              <a:ext cx="3889900" cy="2026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368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115532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229437"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oMath>
                            </m:oMathPara>
                          </a14:m>
                          <a:endParaRPr lang="en-CA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0149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EE8E24E6-E21F-D155-99FB-FD43D4553C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962674"/>
                  </p:ext>
                </p:extLst>
              </p:nvPr>
            </p:nvGraphicFramePr>
            <p:xfrm>
              <a:off x="838200" y="1951008"/>
              <a:ext cx="3889900" cy="2026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368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115532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" t="-254098" r="-12096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3908" t="-254098" r="-114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" t="-354098" r="-12096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3908" t="-354098" r="-1149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" t="-454098" r="-12096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3908" t="-454098" r="-114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10149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58DB6398-A7EA-7DC4-7DA7-8B60C140ECCE}"/>
              </a:ext>
            </a:extLst>
          </p:cNvPr>
          <p:cNvSpPr/>
          <p:nvPr/>
        </p:nvSpPr>
        <p:spPr>
          <a:xfrm rot="2254099">
            <a:off x="4931344" y="3031958"/>
            <a:ext cx="2117558" cy="539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Reduce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0151642-7B21-493E-7975-AE6E9E37D0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952723"/>
                  </p:ext>
                </p:extLst>
              </p:nvPr>
            </p:nvGraphicFramePr>
            <p:xfrm>
              <a:off x="6329412" y="4664129"/>
              <a:ext cx="5024388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1862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732526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∨(¬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∧0&lt;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solidFill>
                                <a:schemeClr val="tx1"/>
                              </a:solidFill>
                            </a:rPr>
                            <a:t>Else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0151642-7B21-493E-7975-AE6E9E37D0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1952723"/>
                  </p:ext>
                </p:extLst>
              </p:nvPr>
            </p:nvGraphicFramePr>
            <p:xfrm>
              <a:off x="6329412" y="4664129"/>
              <a:ext cx="5024388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1862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732526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6" t="-180328" r="-12047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3964" t="-180328" r="-891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solidFill>
                                <a:schemeClr val="tx1"/>
                              </a:solidFill>
                            </a:rPr>
                            <a:t>Else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3964" t="-280328" r="-891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3D61C0A-2533-5428-470B-620DB2FF15B1}"/>
              </a:ext>
            </a:extLst>
          </p:cNvPr>
          <p:cNvSpPr/>
          <p:nvPr/>
        </p:nvSpPr>
        <p:spPr>
          <a:xfrm>
            <a:off x="1819175" y="5351646"/>
            <a:ext cx="3436219" cy="914400"/>
          </a:xfrm>
          <a:prstGeom prst="wedgeRectCallout">
            <a:avLst>
              <a:gd name="adj1" fmla="val 75537"/>
              <a:gd name="adj2" fmla="val -185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Sound, Complete and Minimal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9CCBC-F71D-A953-F67A-4BD877E1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0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65CE29-5B01-E689-5178-FAE098024BEB}"/>
              </a:ext>
            </a:extLst>
          </p:cNvPr>
          <p:cNvSpPr/>
          <p:nvPr/>
        </p:nvSpPr>
        <p:spPr>
          <a:xfrm>
            <a:off x="7692217" y="2672221"/>
            <a:ext cx="2418105" cy="20500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53C43E-6CFE-9262-3059-25317DAFB104}"/>
              </a:ext>
            </a:extLst>
          </p:cNvPr>
          <p:cNvSpPr/>
          <p:nvPr/>
        </p:nvSpPr>
        <p:spPr>
          <a:xfrm>
            <a:off x="2768355" y="2039156"/>
            <a:ext cx="2832234" cy="358199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6F370-D2E9-F30A-B91A-AC610F02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Implementation: CLEVER-V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C768F4-8563-5F76-C9C0-B0060CDC3117}"/>
                  </a:ext>
                </a:extLst>
              </p:cNvPr>
              <p:cNvSpPr txBox="1"/>
              <p:nvPr/>
            </p:nvSpPr>
            <p:spPr>
              <a:xfrm>
                <a:off x="1395662" y="5209684"/>
                <a:ext cx="1280159" cy="202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𝑆𝑃𝐿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C768F4-8563-5F76-C9C0-B0060CDC3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62" y="5209684"/>
                <a:ext cx="1280159" cy="202853"/>
              </a:xfrm>
              <a:prstGeom prst="rect">
                <a:avLst/>
              </a:prstGeom>
              <a:blipFill>
                <a:blip r:embed="rId2"/>
                <a:stretch>
                  <a:fillRect b="-7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9F614FF-BA36-86A4-3554-F39EF0B6F8C5}"/>
              </a:ext>
            </a:extLst>
          </p:cNvPr>
          <p:cNvGrpSpPr/>
          <p:nvPr/>
        </p:nvGrpSpPr>
        <p:grpSpPr>
          <a:xfrm>
            <a:off x="1395663" y="1987229"/>
            <a:ext cx="1280159" cy="1526392"/>
            <a:chOff x="1751799" y="1913774"/>
            <a:chExt cx="2330770" cy="277908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8CEE80F-B712-E112-7BCC-2C67E2B10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644" y="1913774"/>
              <a:ext cx="2066925" cy="19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5973A59-86B9-C9A4-94C1-CC0E111DBAC6}"/>
                    </a:ext>
                  </a:extLst>
                </p:cNvPr>
                <p:cNvSpPr txBox="1"/>
                <p:nvPr/>
              </p:nvSpPr>
              <p:spPr>
                <a:xfrm>
                  <a:off x="1751799" y="4020420"/>
                  <a:ext cx="2330770" cy="67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𝑆𝑃𝐿</m:t>
                        </m:r>
                      </m:oMath>
                    </m:oMathPara>
                  </a14:m>
                  <a:endParaRPr lang="en-CA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5973A59-86B9-C9A4-94C1-CC0E111DB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799" y="4020420"/>
                  <a:ext cx="2330770" cy="6724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FF681BE-BB4C-0741-8BF9-F0A349664BA7}"/>
              </a:ext>
            </a:extLst>
          </p:cNvPr>
          <p:cNvSpPr/>
          <p:nvPr/>
        </p:nvSpPr>
        <p:spPr>
          <a:xfrm>
            <a:off x="2974208" y="2215147"/>
            <a:ext cx="721894" cy="767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Parse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46C0A4-099B-2EAB-366B-7F0FA1C53A6B}"/>
              </a:ext>
            </a:extLst>
          </p:cNvPr>
          <p:cNvSpPr/>
          <p:nvPr/>
        </p:nvSpPr>
        <p:spPr>
          <a:xfrm>
            <a:off x="4215867" y="2232516"/>
            <a:ext cx="1135244" cy="732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Transform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93C6EB-C110-9350-0591-BF7592ED3CDE}"/>
              </a:ext>
            </a:extLst>
          </p:cNvPr>
          <p:cNvSpPr/>
          <p:nvPr/>
        </p:nvSpPr>
        <p:spPr>
          <a:xfrm>
            <a:off x="3031961" y="4367914"/>
            <a:ext cx="721894" cy="767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Parse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AB89D7-A79C-DFFC-A5E0-7813B5E57D4E}"/>
              </a:ext>
            </a:extLst>
          </p:cNvPr>
          <p:cNvSpPr/>
          <p:nvPr/>
        </p:nvSpPr>
        <p:spPr>
          <a:xfrm>
            <a:off x="4215867" y="4385283"/>
            <a:ext cx="1135244" cy="732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Transform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9BCC25-044D-AC61-7B5C-45B8D3178F55}"/>
              </a:ext>
            </a:extLst>
          </p:cNvPr>
          <p:cNvSpPr/>
          <p:nvPr/>
        </p:nvSpPr>
        <p:spPr>
          <a:xfrm>
            <a:off x="6211503" y="3360237"/>
            <a:ext cx="1135244" cy="732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Self-Compose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F7AEF2-2F2E-8625-2069-98C91E6E5BB6}"/>
              </a:ext>
            </a:extLst>
          </p:cNvPr>
          <p:cNvSpPr/>
          <p:nvPr/>
        </p:nvSpPr>
        <p:spPr>
          <a:xfrm>
            <a:off x="7866512" y="3360236"/>
            <a:ext cx="2029326" cy="732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Verify &amp; Generalize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925716-6D0F-8B56-47E8-B8285211143B}"/>
              </a:ext>
            </a:extLst>
          </p:cNvPr>
          <p:cNvSpPr txBox="1"/>
          <p:nvPr/>
        </p:nvSpPr>
        <p:spPr>
          <a:xfrm>
            <a:off x="10880843" y="26966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Output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2A82F0-516E-66A2-4F8B-C76C63560106}"/>
              </a:ext>
            </a:extLst>
          </p:cNvPr>
          <p:cNvSpPr txBox="1"/>
          <p:nvPr/>
        </p:nvSpPr>
        <p:spPr>
          <a:xfrm>
            <a:off x="4339393" y="1690688"/>
            <a:ext cx="71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Step2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333E94-C195-4E37-8EDD-4C85A5F4CB17}"/>
              </a:ext>
            </a:extLst>
          </p:cNvPr>
          <p:cNvSpPr txBox="1"/>
          <p:nvPr/>
        </p:nvSpPr>
        <p:spPr>
          <a:xfrm>
            <a:off x="6304036" y="2774957"/>
            <a:ext cx="71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Step3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5E721A-3A37-5065-079E-DF019F835452}"/>
              </a:ext>
            </a:extLst>
          </p:cNvPr>
          <p:cNvSpPr txBox="1"/>
          <p:nvPr/>
        </p:nvSpPr>
        <p:spPr>
          <a:xfrm>
            <a:off x="8607149" y="2774957"/>
            <a:ext cx="71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Step4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36FB5D-8EFD-A8CD-47AE-C361021EC367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 flipV="1">
            <a:off x="3696102" y="2598965"/>
            <a:ext cx="5197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3D61A7-A079-568B-2242-9F70F1FDC76D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3753855" y="4751732"/>
            <a:ext cx="4620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6F8272B-279D-47EE-0256-8737E708045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60858" y="2598964"/>
            <a:ext cx="41335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548C69A-1B08-D5E3-06D7-45FE10E4E770}"/>
              </a:ext>
            </a:extLst>
          </p:cNvPr>
          <p:cNvCxnSpPr>
            <a:endCxn id="17" idx="1"/>
          </p:cNvCxnSpPr>
          <p:nvPr/>
        </p:nvCxnSpPr>
        <p:spPr>
          <a:xfrm>
            <a:off x="2560858" y="4751731"/>
            <a:ext cx="47110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BA1247E-4DF6-082A-C1D1-0DEBE389A5FD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>
            <a:off x="5351111" y="2598965"/>
            <a:ext cx="860392" cy="1127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8AB664-11D7-5267-9945-712FB20B5E2C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5351111" y="3726686"/>
            <a:ext cx="860392" cy="1025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AA65FC1-FAE9-9618-0EB3-8918F1D4447F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7346747" y="3726685"/>
            <a:ext cx="5197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36537B9-11C6-B2EF-45B9-F2FCFF35601B}"/>
              </a:ext>
            </a:extLst>
          </p:cNvPr>
          <p:cNvSpPr/>
          <p:nvPr/>
        </p:nvSpPr>
        <p:spPr>
          <a:xfrm>
            <a:off x="10599286" y="3146695"/>
            <a:ext cx="1260910" cy="11718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NEQ-summary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3F7A49C-BC2F-F470-A73D-3BA14C7DD222}"/>
              </a:ext>
            </a:extLst>
          </p:cNvPr>
          <p:cNvCxnSpPr>
            <a:cxnSpLocks/>
            <a:stCxn id="21" idx="3"/>
            <a:endCxn id="60" idx="1"/>
          </p:cNvCxnSpPr>
          <p:nvPr/>
        </p:nvCxnSpPr>
        <p:spPr>
          <a:xfrm>
            <a:off x="9895838" y="3726685"/>
            <a:ext cx="703448" cy="5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382D3E0-5DD9-F9C5-7A0A-FF355C93B232}"/>
              </a:ext>
            </a:extLst>
          </p:cNvPr>
          <p:cNvSpPr txBox="1"/>
          <p:nvPr/>
        </p:nvSpPr>
        <p:spPr>
          <a:xfrm>
            <a:off x="2921199" y="1669824"/>
            <a:ext cx="71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Step1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939282-44A6-40BB-CDA0-B8115CF91B0D}"/>
              </a:ext>
            </a:extLst>
          </p:cNvPr>
          <p:cNvSpPr txBox="1"/>
          <p:nvPr/>
        </p:nvSpPr>
        <p:spPr>
          <a:xfrm>
            <a:off x="1594276" y="15437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Input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A3B64-E067-92C0-3EC6-798FCB08A741}"/>
              </a:ext>
            </a:extLst>
          </p:cNvPr>
          <p:cNvSpPr txBox="1"/>
          <p:nvPr/>
        </p:nvSpPr>
        <p:spPr>
          <a:xfrm>
            <a:off x="3647538" y="5890956"/>
            <a:ext cx="140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/>
              <a:t>TYPECHEF[2]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0925B-CCB6-2CF1-7D26-D6B721C54D47}"/>
              </a:ext>
            </a:extLst>
          </p:cNvPr>
          <p:cNvSpPr txBox="1"/>
          <p:nvPr/>
        </p:nvSpPr>
        <p:spPr>
          <a:xfrm>
            <a:off x="8309226" y="927311"/>
            <a:ext cx="3365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/>
              <a:t>We implemented the approach in a prototype, </a:t>
            </a:r>
            <a:r>
              <a:rPr lang="en-CA" sz="2400" b="1"/>
              <a:t>CLEVER-V</a:t>
            </a:r>
            <a:r>
              <a:rPr lang="en-CA" sz="2400"/>
              <a:t>, with 3000 lines of Scala 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313CA3-731A-A3D0-6C01-F0D9401D6EB8}"/>
              </a:ext>
            </a:extLst>
          </p:cNvPr>
          <p:cNvSpPr txBox="1"/>
          <p:nvPr/>
        </p:nvSpPr>
        <p:spPr>
          <a:xfrm>
            <a:off x="6094396" y="5383125"/>
            <a:ext cx="609760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[2] Kenner, Andy, et al. "</a:t>
            </a:r>
            <a:r>
              <a:rPr lang="en-US" sz="13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Typechef</a:t>
            </a:r>
            <a:r>
              <a:rPr lang="en-US" sz="13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Toward type checking# ifdef variability in c." </a:t>
            </a:r>
            <a:r>
              <a:rPr lang="en-US" sz="13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2nd international workshop on feature-oriented software development</a:t>
            </a:r>
            <a:r>
              <a:rPr lang="en-US" sz="13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2010.</a:t>
            </a:r>
            <a:endParaRPr lang="en-CA" sz="13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8B2390-1B8A-99D7-1B06-9B0AD759B92E}"/>
              </a:ext>
            </a:extLst>
          </p:cNvPr>
          <p:cNvSpPr txBox="1"/>
          <p:nvPr/>
        </p:nvSpPr>
        <p:spPr>
          <a:xfrm>
            <a:off x="8334189" y="4871221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err="1"/>
              <a:t>SeaHorn</a:t>
            </a:r>
            <a:r>
              <a:rPr lang="en-CA" b="1"/>
              <a:t>[3]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1F438E-DDF8-FAD1-8A02-579594D3FA68}"/>
              </a:ext>
            </a:extLst>
          </p:cNvPr>
          <p:cNvSpPr txBox="1"/>
          <p:nvPr/>
        </p:nvSpPr>
        <p:spPr>
          <a:xfrm>
            <a:off x="6094396" y="6008319"/>
            <a:ext cx="609760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3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[3] </a:t>
            </a:r>
            <a:r>
              <a:rPr lang="en-CA" sz="13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Gurfinkel</a:t>
            </a:r>
            <a:r>
              <a:rPr lang="en-CA" sz="13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Arie, et al. "The </a:t>
            </a:r>
            <a:r>
              <a:rPr lang="en-CA" sz="13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SeaHorn</a:t>
            </a:r>
            <a:r>
              <a:rPr lang="en-CA" sz="13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verification framework." </a:t>
            </a:r>
            <a:r>
              <a:rPr lang="en-CA" sz="13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Conference on Computer Aided Verification</a:t>
            </a:r>
            <a:r>
              <a:rPr lang="en-CA" sz="13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Cham: Springer International Publishing, 2015.</a:t>
            </a:r>
            <a:endParaRPr lang="en-CA" sz="130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06EFA1-D78D-3949-70BD-A6BB0C62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15</a:t>
            </a:fld>
            <a:endParaRPr lang="en-CA"/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E68E33D5-2CAE-554A-984C-EA07E705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87" y="3914990"/>
            <a:ext cx="140723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10" grpId="0"/>
      <p:bldP spid="13" grpId="0"/>
      <p:bldP spid="16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0017-0DFC-4EAE-6D01-99177AE2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0A0F-CBE7-BB75-6968-C544C3236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1825625"/>
            <a:ext cx="110650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b="1"/>
              <a:t>RQ1:</a:t>
            </a:r>
          </a:p>
          <a:p>
            <a:pPr marL="0" indent="0">
              <a:buNone/>
            </a:pPr>
            <a:r>
              <a:rPr lang="en-CA" sz="2600"/>
              <a:t>	How effective is our approach at solving VEQ problem?</a:t>
            </a:r>
          </a:p>
          <a:p>
            <a:pPr marL="0" indent="0">
              <a:buNone/>
            </a:pPr>
            <a:r>
              <a:rPr lang="en-CA" sz="2600"/>
              <a:t>	</a:t>
            </a:r>
          </a:p>
          <a:p>
            <a:pPr marL="0" indent="0">
              <a:buNone/>
            </a:pPr>
            <a:endParaRPr lang="en-CA" sz="2600"/>
          </a:p>
          <a:p>
            <a:pPr marL="0" indent="0">
              <a:buNone/>
            </a:pPr>
            <a:r>
              <a:rPr lang="en-CA" sz="2600" b="1"/>
              <a:t>RQ2:</a:t>
            </a:r>
          </a:p>
          <a:p>
            <a:pPr marL="0" indent="0">
              <a:buNone/>
            </a:pPr>
            <a:r>
              <a:rPr lang="en-CA" sz="2600"/>
              <a:t>	How does our approach scale compare to brute-force (enumeration) 	approach?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DC80-C115-FBCE-E6AA-5714704C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64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5954-13B3-7DBE-1E40-AE01093D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RQ1: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A293-288F-2539-AACF-CE07B20E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7244" cy="4351338"/>
          </a:xfrm>
        </p:spPr>
        <p:txBody>
          <a:bodyPr/>
          <a:lstStyle/>
          <a:p>
            <a:pPr marL="0" indent="0">
              <a:buNone/>
            </a:pPr>
            <a:r>
              <a:rPr lang="en-CA"/>
              <a:t>Case study: We use CLEVER-V to analyze commit: 6b01b71e on BUSYBOX </a:t>
            </a:r>
          </a:p>
        </p:txBody>
      </p:sp>
      <p:pic>
        <p:nvPicPr>
          <p:cNvPr id="5" name="Picture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E015B952-4B6B-A341-3C92-91AF55AAA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9" y="2826447"/>
            <a:ext cx="4933386" cy="3148205"/>
          </a:xfrm>
          <a:prstGeom prst="rect">
            <a:avLst/>
          </a:prstGeom>
        </p:spPr>
      </p:pic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9E32C6B-6DA3-B10D-41DD-622284E86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72" y="3006494"/>
            <a:ext cx="5863828" cy="2788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2CF594-8499-06C9-763C-99B34705098A}"/>
              </a:ext>
            </a:extLst>
          </p:cNvPr>
          <p:cNvSpPr txBox="1"/>
          <p:nvPr/>
        </p:nvSpPr>
        <p:spPr>
          <a:xfrm>
            <a:off x="838200" y="2521819"/>
            <a:ext cx="1827998" cy="3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/>
              <a:t>Input</a:t>
            </a:r>
            <a:r>
              <a:rPr lang="en-CA"/>
              <a:t> update: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EE2D2-176E-14D8-1538-75008375ADFE}"/>
              </a:ext>
            </a:extLst>
          </p:cNvPr>
          <p:cNvSpPr txBox="1"/>
          <p:nvPr/>
        </p:nvSpPr>
        <p:spPr>
          <a:xfrm>
            <a:off x="6536355" y="2512386"/>
            <a:ext cx="414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CLEVER-V </a:t>
            </a:r>
            <a:r>
              <a:rPr lang="en-CA" b="1"/>
              <a:t>outputs </a:t>
            </a:r>
            <a:r>
              <a:rPr lang="en-CA"/>
              <a:t>: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8E30576-CD1B-E7A0-FC6A-39BB4944A412}"/>
              </a:ext>
            </a:extLst>
          </p:cNvPr>
          <p:cNvSpPr/>
          <p:nvPr/>
        </p:nvSpPr>
        <p:spPr>
          <a:xfrm>
            <a:off x="3445845" y="5870206"/>
            <a:ext cx="3291840" cy="818148"/>
          </a:xfrm>
          <a:prstGeom prst="wedgeRectCallout">
            <a:avLst>
              <a:gd name="adj1" fmla="val 44372"/>
              <a:gd name="adj2" fmla="val -77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RQ1 answer: Yes, the NEQ-summary returned by CLEVER-V is sound and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2E97A-292A-8251-2B1E-898DA321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4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9086-7178-4552-B15E-0573B0D4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RQ2: 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CF50-D08F-6A6A-8720-7863B976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562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/>
              <a:t>We generate a benchmark of 288 VEQ problem instances by:</a:t>
            </a:r>
          </a:p>
          <a:p>
            <a:pPr marL="514350" indent="-514350">
              <a:buAutoNum type="arabicPeriod"/>
            </a:pPr>
            <a:r>
              <a:rPr lang="en-CA"/>
              <a:t>Mutating the BUSYBOX case study and: </a:t>
            </a:r>
          </a:p>
          <a:p>
            <a:pPr marL="514350" indent="-514350">
              <a:buAutoNum type="arabicPeriod"/>
            </a:pPr>
            <a:r>
              <a:rPr lang="en-CA"/>
              <a:t>Increasing feature variabilities (ranging from 2 to 12 feature variables)</a:t>
            </a:r>
          </a:p>
          <a:p>
            <a:pPr marL="514350" indent="-514350">
              <a:buAutoNum type="arabicPeriod"/>
            </a:pPr>
            <a:endParaRPr lang="en-CA"/>
          </a:p>
          <a:p>
            <a:pPr marL="514350" indent="-514350">
              <a:buAutoNum type="arabicPeriod"/>
            </a:pPr>
            <a:endParaRPr lang="en-CA"/>
          </a:p>
          <a:p>
            <a:pPr marL="0" indent="0">
              <a:buNone/>
            </a:pPr>
            <a:r>
              <a:rPr lang="en-CA"/>
              <a:t>We compare three configurations on the benchmark:</a:t>
            </a:r>
          </a:p>
          <a:p>
            <a:pPr marL="514350" indent="-514350">
              <a:buAutoNum type="arabicPeriod"/>
            </a:pPr>
            <a:r>
              <a:rPr lang="en-CA"/>
              <a:t>Brute-force (enumeration) approach</a:t>
            </a:r>
          </a:p>
          <a:p>
            <a:pPr marL="514350" indent="-514350">
              <a:buAutoNum type="arabicPeriod"/>
            </a:pPr>
            <a:r>
              <a:rPr lang="en-CA"/>
              <a:t>CLEVER-V without optimization: FCEX generalization </a:t>
            </a:r>
          </a:p>
          <a:p>
            <a:pPr marL="514350" indent="-514350">
              <a:buAutoNum type="arabicPeriod"/>
            </a:pPr>
            <a:r>
              <a:rPr lang="en-CA"/>
              <a:t>Full featured CLEVER-V</a:t>
            </a:r>
          </a:p>
          <a:p>
            <a:pPr marL="514350" indent="-514350">
              <a:buAutoNum type="arabicPeriod"/>
            </a:pPr>
            <a:endParaRPr lang="en-CA"/>
          </a:p>
          <a:p>
            <a:pPr marL="0" indent="0">
              <a:buNone/>
            </a:pPr>
            <a:r>
              <a:rPr lang="en-CA"/>
              <a:t>Resource Limit: 10 minutes timeout, 16GB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8B84-575C-58AC-D969-0EB1503F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559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3CAD-25B4-4A1D-2898-6EBD526E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RQ2: Scalability Result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AC44E-6621-EF0F-7A84-1D2A9CB8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81" y="1567535"/>
            <a:ext cx="9440592" cy="1124107"/>
          </a:xfrm>
          <a:prstGeom prst="rect">
            <a:avLst/>
          </a:prstGeom>
        </p:spPr>
      </p:pic>
      <p:pic>
        <p:nvPicPr>
          <p:cNvPr id="9" name="Picture 8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A57DB05-7C00-DC30-F7B7-164BAB620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75" y="2781686"/>
            <a:ext cx="9316750" cy="3791479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C2BB6C5-01CB-B9B5-5D8A-8E1469549D65}"/>
              </a:ext>
            </a:extLst>
          </p:cNvPr>
          <p:cNvSpPr/>
          <p:nvPr/>
        </p:nvSpPr>
        <p:spPr>
          <a:xfrm>
            <a:off x="58554" y="2581275"/>
            <a:ext cx="1262967" cy="847725"/>
          </a:xfrm>
          <a:prstGeom prst="wedgeRectCallout">
            <a:avLst>
              <a:gd name="adj1" fmla="val 75633"/>
              <a:gd name="adj2" fmla="val 788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Time Logscale (</a:t>
            </a:r>
            <a:r>
              <a:rPr lang="en-CA" err="1"/>
              <a:t>ms</a:t>
            </a:r>
            <a:r>
              <a:rPr lang="en-CA"/>
              <a:t>)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AB084DC-85A7-56D1-16CF-30F68C607AC6}"/>
              </a:ext>
            </a:extLst>
          </p:cNvPr>
          <p:cNvSpPr/>
          <p:nvPr/>
        </p:nvSpPr>
        <p:spPr>
          <a:xfrm>
            <a:off x="10603779" y="3358777"/>
            <a:ext cx="1262967" cy="1742612"/>
          </a:xfrm>
          <a:prstGeom prst="wedgeRectCallout">
            <a:avLst>
              <a:gd name="adj1" fmla="val -70693"/>
              <a:gd name="adj2" fmla="val -72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OB1: Both Versions of CLEVER-V output perform brute-force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1EEC55C-A0CA-E19F-9F4F-41B25DBC59B2}"/>
              </a:ext>
            </a:extLst>
          </p:cNvPr>
          <p:cNvSpPr/>
          <p:nvPr/>
        </p:nvSpPr>
        <p:spPr>
          <a:xfrm>
            <a:off x="5994311" y="2348978"/>
            <a:ext cx="2100535" cy="1742612"/>
          </a:xfrm>
          <a:prstGeom prst="wedgeRectCallout">
            <a:avLst>
              <a:gd name="adj1" fmla="val 137860"/>
              <a:gd name="adj2" fmla="val 1031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OB2: FCEX generalization helps when updates are exclusively on program or on </a:t>
            </a:r>
            <a:r>
              <a:rPr lang="en-CA" sz="2000" b="1">
                <a:highlight>
                  <a:srgbClr val="FF00FF"/>
                </a:highlight>
              </a:rPr>
              <a:t>PC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154A73-83D8-548D-8319-EE7FA94D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19</a:t>
            </a:fld>
            <a:endParaRPr lang="en-CA"/>
          </a:p>
        </p:txBody>
      </p:sp>
      <p:sp>
        <p:nvSpPr>
          <p:cNvPr id="13" name="Speech Bubble: Rectangle 9">
            <a:extLst>
              <a:ext uri="{FF2B5EF4-FFF2-40B4-BE49-F238E27FC236}">
                <a16:creationId xmlns:a16="http://schemas.microsoft.com/office/drawing/2014/main" id="{7D324798-0A2B-B144-BEF5-4B730F0287D6}"/>
              </a:ext>
            </a:extLst>
          </p:cNvPr>
          <p:cNvSpPr/>
          <p:nvPr/>
        </p:nvSpPr>
        <p:spPr>
          <a:xfrm>
            <a:off x="1953127" y="2559061"/>
            <a:ext cx="1262967" cy="366863"/>
          </a:xfrm>
          <a:prstGeom prst="wedgeRectCallout">
            <a:avLst>
              <a:gd name="adj1" fmla="val 75633"/>
              <a:gd name="adj2" fmla="val 788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Mutation</a:t>
            </a:r>
          </a:p>
        </p:txBody>
      </p:sp>
      <p:sp>
        <p:nvSpPr>
          <p:cNvPr id="14" name="Speech Bubble: Rectangle 9">
            <a:extLst>
              <a:ext uri="{FF2B5EF4-FFF2-40B4-BE49-F238E27FC236}">
                <a16:creationId xmlns:a16="http://schemas.microsoft.com/office/drawing/2014/main" id="{E8745FF4-1DE9-C04C-8FC5-3D8E6CDF4358}"/>
              </a:ext>
            </a:extLst>
          </p:cNvPr>
          <p:cNvSpPr/>
          <p:nvPr/>
        </p:nvSpPr>
        <p:spPr>
          <a:xfrm>
            <a:off x="1304275" y="6492875"/>
            <a:ext cx="2396188" cy="366863"/>
          </a:xfrm>
          <a:prstGeom prst="wedgeRectCallout">
            <a:avLst>
              <a:gd name="adj1" fmla="val 81289"/>
              <a:gd name="adj2" fmla="val -652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# of feature variables</a:t>
            </a:r>
          </a:p>
        </p:txBody>
      </p:sp>
    </p:spTree>
    <p:extLst>
      <p:ext uri="{BB962C8B-B14F-4D97-AF65-F5344CB8AC3E}">
        <p14:creationId xmlns:p14="http://schemas.microsoft.com/office/powerpoint/2010/main" val="21351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C8EB-4E6D-AB54-7065-08EC1C6E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Motivation: Change Impact Analysis</a:t>
            </a:r>
            <a:endParaRPr lang="en-C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58BFADB-7BCB-B8A1-696A-6A3EA59CDD81}"/>
              </a:ext>
            </a:extLst>
          </p:cNvPr>
          <p:cNvSpPr/>
          <p:nvPr/>
        </p:nvSpPr>
        <p:spPr>
          <a:xfrm>
            <a:off x="4686617" y="2800892"/>
            <a:ext cx="2929812" cy="7931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Update</a:t>
            </a:r>
            <a:endParaRPr lang="en-CA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971D74D-2458-C60B-40D4-639967080BDB}"/>
              </a:ext>
            </a:extLst>
          </p:cNvPr>
          <p:cNvSpPr/>
          <p:nvPr/>
        </p:nvSpPr>
        <p:spPr>
          <a:xfrm>
            <a:off x="4350909" y="3763175"/>
            <a:ext cx="3691156" cy="514491"/>
          </a:xfrm>
          <a:prstGeom prst="wedgeRectCallout">
            <a:avLst>
              <a:gd name="adj1" fmla="val -13561"/>
              <a:gd name="adj2" fmla="val -911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Unexpected functional impact?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200499-D7F4-1ECE-690A-2D635BE88A1A}"/>
              </a:ext>
            </a:extLst>
          </p:cNvPr>
          <p:cNvGrpSpPr/>
          <p:nvPr/>
        </p:nvGrpSpPr>
        <p:grpSpPr>
          <a:xfrm>
            <a:off x="2216655" y="2155698"/>
            <a:ext cx="1933282" cy="2339585"/>
            <a:chOff x="2216655" y="2155698"/>
            <a:chExt cx="1933282" cy="2339585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E392FEC-66E9-499B-7058-D77BDFA06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655" y="2155698"/>
              <a:ext cx="1933282" cy="193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920CE2-D106-BF4E-5847-0BB566AC2BC6}"/>
                    </a:ext>
                  </a:extLst>
                </p:cNvPr>
                <p:cNvSpPr txBox="1"/>
                <p:nvPr/>
              </p:nvSpPr>
              <p:spPr>
                <a:xfrm>
                  <a:off x="2768041" y="4125951"/>
                  <a:ext cx="1015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𝑝𝑟𝑜𝑔</m:t>
                        </m:r>
                      </m:oMath>
                    </m:oMathPara>
                  </a14:m>
                  <a:endParaRPr lang="en-CA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920CE2-D106-BF4E-5847-0BB566AC2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041" y="4125951"/>
                  <a:ext cx="101506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652973F-2D98-49CC-CB06-416F4DBE68CA}"/>
                  </a:ext>
                </a:extLst>
              </p:cNvPr>
              <p:cNvSpPr/>
              <p:nvPr/>
            </p:nvSpPr>
            <p:spPr>
              <a:xfrm>
                <a:off x="5277538" y="4637225"/>
                <a:ext cx="3198960" cy="788769"/>
              </a:xfrm>
              <a:prstGeom prst="wedgeRectCallout">
                <a:avLst>
                  <a:gd name="adj1" fmla="val -38504"/>
                  <a:gd name="adj2" fmla="val -9810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/>
                  <a:t>We can prove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𝑝𝑟𝑜𝑔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𝑝𝑟𝑜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/>
                  <a:t> </a:t>
                </a:r>
                <a:r>
                  <a:rPr lang="zh-CN" altLang="en-US"/>
                  <a:t>？</a:t>
                </a:r>
                <a:endParaRPr lang="en-CA"/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652973F-2D98-49CC-CB06-416F4DBE6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538" y="4637225"/>
                <a:ext cx="3198960" cy="788769"/>
              </a:xfrm>
              <a:prstGeom prst="wedgeRectCallout">
                <a:avLst>
                  <a:gd name="adj1" fmla="val -38504"/>
                  <a:gd name="adj2" fmla="val -98106"/>
                </a:avLst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3BE8A1B-CCC5-4354-A75B-4F55EEA0CB65}"/>
              </a:ext>
            </a:extLst>
          </p:cNvPr>
          <p:cNvGrpSpPr/>
          <p:nvPr/>
        </p:nvGrpSpPr>
        <p:grpSpPr>
          <a:xfrm>
            <a:off x="5687736" y="5704874"/>
            <a:ext cx="4638534" cy="1009027"/>
            <a:chOff x="5687736" y="5704874"/>
            <a:chExt cx="4638534" cy="1009027"/>
          </a:xfrm>
        </p:grpSpPr>
        <p:sp>
          <p:nvSpPr>
            <p:cNvPr id="18" name="Speech Bubble: Rectangle 17">
              <a:extLst>
                <a:ext uri="{FF2B5EF4-FFF2-40B4-BE49-F238E27FC236}">
                  <a16:creationId xmlns:a16="http://schemas.microsoft.com/office/drawing/2014/main" id="{2F2D7714-80C7-AF7C-0A9E-35EB1026AE3C}"/>
                </a:ext>
              </a:extLst>
            </p:cNvPr>
            <p:cNvSpPr/>
            <p:nvPr/>
          </p:nvSpPr>
          <p:spPr>
            <a:xfrm>
              <a:off x="6626725" y="5858084"/>
              <a:ext cx="3699545" cy="682447"/>
            </a:xfrm>
            <a:prstGeom prst="wedgeRectCallout">
              <a:avLst>
                <a:gd name="adj1" fmla="val -43962"/>
                <a:gd name="adj2" fmla="val -12262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Software Equivalence Checker: Reve, </a:t>
              </a:r>
              <a:r>
                <a:rPr lang="en-CA" err="1"/>
                <a:t>ModDiff</a:t>
              </a:r>
              <a:r>
                <a:rPr lang="en-CA"/>
                <a:t>, </a:t>
              </a:r>
              <a:r>
                <a:rPr lang="en-CA" err="1"/>
                <a:t>SymDiff</a:t>
              </a:r>
              <a:r>
                <a:rPr lang="en-CA"/>
                <a:t>, RVT, </a:t>
              </a:r>
              <a:r>
                <a:rPr lang="en-CA" err="1"/>
                <a:t>etc</a:t>
              </a:r>
              <a:r>
                <a:rPr lang="en-CA"/>
                <a:t>…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D80B2992-84C1-EE0E-D02A-2A6A989C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736" y="5704874"/>
              <a:ext cx="1009027" cy="1009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ABE88D-AD75-F261-3B37-C740FC6FD376}"/>
              </a:ext>
            </a:extLst>
          </p:cNvPr>
          <p:cNvGrpSpPr/>
          <p:nvPr/>
        </p:nvGrpSpPr>
        <p:grpSpPr>
          <a:xfrm>
            <a:off x="8212116" y="2399893"/>
            <a:ext cx="1763229" cy="2085569"/>
            <a:chOff x="8212116" y="2399893"/>
            <a:chExt cx="1763229" cy="2085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F9AFBDF-09C0-05DA-B07D-C527765614A8}"/>
                    </a:ext>
                  </a:extLst>
                </p:cNvPr>
                <p:cNvSpPr txBox="1"/>
                <p:nvPr/>
              </p:nvSpPr>
              <p:spPr>
                <a:xfrm>
                  <a:off x="8578968" y="4116130"/>
                  <a:ext cx="1186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𝑝𝑟𝑜𝑔</m:t>
                        </m:r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CA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F9AFBDF-09C0-05DA-B07D-C52776561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968" y="4116130"/>
                  <a:ext cx="118614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2BE72EB3-4049-F0FC-C2B3-39AE7681A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116" y="2399893"/>
              <a:ext cx="1763229" cy="176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B0209-2AA9-03F6-3A21-4620ED28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4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3CAD-25B4-4A1D-2898-6EBD526E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RQ2: Scalability Result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AC44E-6621-EF0F-7A84-1D2A9CB8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81" y="1567535"/>
            <a:ext cx="9440592" cy="1124107"/>
          </a:xfrm>
          <a:prstGeom prst="rect">
            <a:avLst/>
          </a:prstGeom>
        </p:spPr>
      </p:pic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64367AEE-321E-480D-874B-A6A764113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81" y="2758554"/>
            <a:ext cx="9269119" cy="373432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2E16A3E-E3DB-6A9F-93C1-939EB06E9A26}"/>
              </a:ext>
            </a:extLst>
          </p:cNvPr>
          <p:cNvSpPr/>
          <p:nvPr/>
        </p:nvSpPr>
        <p:spPr>
          <a:xfrm>
            <a:off x="5994311" y="2348978"/>
            <a:ext cx="2100535" cy="1742612"/>
          </a:xfrm>
          <a:prstGeom prst="wedgeRectCallout">
            <a:avLst>
              <a:gd name="adj1" fmla="val -76134"/>
              <a:gd name="adj2" fmla="val 971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OB2: FCEX generalization helps when updates are exclusively on </a:t>
            </a:r>
            <a:r>
              <a:rPr lang="en-CA" sz="2000" b="1">
                <a:highlight>
                  <a:srgbClr val="FF00FF"/>
                </a:highlight>
              </a:rPr>
              <a:t>program</a:t>
            </a:r>
            <a:r>
              <a:rPr lang="en-CA"/>
              <a:t> or on PC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F1A56-0841-F731-2485-2810A65D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7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BD3C-6F07-8EE2-1A75-73189F5A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3C1E-CC2E-9667-1645-B2EFB2F38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537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/>
              <a:t>We tackled the problem of functional equivalence checking for SPLs (VEQ) </a:t>
            </a:r>
            <a:r>
              <a:rPr lang="en-CA" sz="2400">
                <a:solidFill>
                  <a:srgbClr val="FF0000"/>
                </a:solidFill>
              </a:rPr>
              <a:t>by integrating feature variability into programs’ control flow</a:t>
            </a:r>
            <a:endParaRPr lang="en-CA" sz="2400"/>
          </a:p>
          <a:p>
            <a:pPr marL="514350" indent="-514350">
              <a:buFont typeface="+mj-lt"/>
              <a:buAutoNum type="arabicPeriod"/>
            </a:pPr>
            <a:r>
              <a:rPr lang="en-CA" sz="2400"/>
              <a:t>We proposed an equivalence checking algorithm and implemented it in a tool CLEVER-V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/>
              <a:t>We demonstrate CLEVER-V’s effectiveness and scalability </a:t>
            </a:r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r>
              <a:rPr lang="en-CA"/>
              <a:t>Future works:</a:t>
            </a:r>
          </a:p>
          <a:p>
            <a:r>
              <a:rPr lang="en-CA"/>
              <a:t>Support other forms SPLs (e.g., compositional and delta-oriented SPLs)</a:t>
            </a:r>
          </a:p>
          <a:p>
            <a:r>
              <a:rPr lang="en-CA"/>
              <a:t>Support more datatypes and recursive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1E4F8-AA3D-221B-DA4D-4B521DA0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07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52F8-39C6-5B4E-9591-BA824FA6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ED34A-A868-F747-AB3A-AD9395E0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22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74B857-7570-0744-AAC0-A7AB3163CE5D}"/>
              </a:ext>
            </a:extLst>
          </p:cNvPr>
          <p:cNvGrpSpPr/>
          <p:nvPr/>
        </p:nvGrpSpPr>
        <p:grpSpPr>
          <a:xfrm>
            <a:off x="935420" y="1685422"/>
            <a:ext cx="9589962" cy="3487156"/>
            <a:chOff x="1220759" y="1543765"/>
            <a:chExt cx="10639437" cy="3868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4D24F3-C837-0949-B1A3-CBAC6F9EE101}"/>
                    </a:ext>
                  </a:extLst>
                </p:cNvPr>
                <p:cNvSpPr txBox="1"/>
                <p:nvPr/>
              </p:nvSpPr>
              <p:spPr>
                <a:xfrm>
                  <a:off x="1395662" y="5209684"/>
                  <a:ext cx="1280159" cy="202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𝑆𝑃𝐿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A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4D24F3-C837-0949-B1A3-CBAC6F9EE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662" y="5209684"/>
                  <a:ext cx="1280159" cy="202853"/>
                </a:xfrm>
                <a:prstGeom prst="rect">
                  <a:avLst/>
                </a:prstGeom>
                <a:blipFill>
                  <a:blip r:embed="rId2"/>
                  <a:stretch>
                    <a:fillRect b="-8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B75BDF-19D0-B545-8BAD-7180ECB4CC2E}"/>
                </a:ext>
              </a:extLst>
            </p:cNvPr>
            <p:cNvGrpSpPr/>
            <p:nvPr/>
          </p:nvGrpSpPr>
          <p:grpSpPr>
            <a:xfrm>
              <a:off x="1395663" y="1987229"/>
              <a:ext cx="1280159" cy="1526392"/>
              <a:chOff x="1751799" y="1913774"/>
              <a:chExt cx="2330770" cy="2779085"/>
            </a:xfrm>
          </p:grpSpPr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2019BE49-869E-2E49-92FE-485BDB1CA7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644" y="1913774"/>
                <a:ext cx="2066925" cy="1971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B4D7A1BE-FDEB-304F-8228-6F4A8A44A17F}"/>
                      </a:ext>
                    </a:extLst>
                  </p:cNvPr>
                  <p:cNvSpPr txBox="1"/>
                  <p:nvPr/>
                </p:nvSpPr>
                <p:spPr>
                  <a:xfrm>
                    <a:off x="1751799" y="4020420"/>
                    <a:ext cx="2330770" cy="67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𝑆𝑃𝐿</m:t>
                          </m:r>
                        </m:oMath>
                      </m:oMathPara>
                    </a14:m>
                    <a:endParaRPr lang="en-CA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5973A59-86B9-C9A4-94C1-CC0E111DBA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1799" y="4020420"/>
                    <a:ext cx="2330770" cy="6724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D0628C-326A-BB4E-829C-75ABBC6CC862}"/>
                </a:ext>
              </a:extLst>
            </p:cNvPr>
            <p:cNvSpPr/>
            <p:nvPr/>
          </p:nvSpPr>
          <p:spPr>
            <a:xfrm>
              <a:off x="2974208" y="2215147"/>
              <a:ext cx="721894" cy="7676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Parse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EE3EE0-B2C4-7740-A395-811285DA4AE8}"/>
                </a:ext>
              </a:extLst>
            </p:cNvPr>
            <p:cNvSpPr/>
            <p:nvPr/>
          </p:nvSpPr>
          <p:spPr>
            <a:xfrm>
              <a:off x="4215867" y="2232516"/>
              <a:ext cx="1135244" cy="732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Transform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94A2D-581E-2043-B131-37A30E0A3238}"/>
                </a:ext>
              </a:extLst>
            </p:cNvPr>
            <p:cNvSpPr/>
            <p:nvPr/>
          </p:nvSpPr>
          <p:spPr>
            <a:xfrm>
              <a:off x="3031961" y="4367914"/>
              <a:ext cx="721894" cy="7676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Parse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3F6FEB-5847-8D49-88CB-663AE5BD62B8}"/>
                </a:ext>
              </a:extLst>
            </p:cNvPr>
            <p:cNvSpPr/>
            <p:nvPr/>
          </p:nvSpPr>
          <p:spPr>
            <a:xfrm>
              <a:off x="4215867" y="4385283"/>
              <a:ext cx="1135244" cy="732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Transform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CD3AD8-478F-414B-BCA2-A48ACA3AD120}"/>
                </a:ext>
              </a:extLst>
            </p:cNvPr>
            <p:cNvSpPr/>
            <p:nvPr/>
          </p:nvSpPr>
          <p:spPr>
            <a:xfrm>
              <a:off x="6211503" y="3360237"/>
              <a:ext cx="1135244" cy="732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Self-Compose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B25C09-6ED8-D840-9D17-95DBB3F3BA18}"/>
                </a:ext>
              </a:extLst>
            </p:cNvPr>
            <p:cNvSpPr/>
            <p:nvPr/>
          </p:nvSpPr>
          <p:spPr>
            <a:xfrm>
              <a:off x="7866512" y="3360236"/>
              <a:ext cx="2029326" cy="732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Verify &amp; Generalize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8394F9-D7BC-194E-883D-56C8B99B90CC}"/>
                </a:ext>
              </a:extLst>
            </p:cNvPr>
            <p:cNvSpPr txBox="1"/>
            <p:nvPr/>
          </p:nvSpPr>
          <p:spPr>
            <a:xfrm>
              <a:off x="10880843" y="2696660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Output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47BEE6-4A43-1643-B03C-37F8101602A1}"/>
                </a:ext>
              </a:extLst>
            </p:cNvPr>
            <p:cNvSpPr txBox="1"/>
            <p:nvPr/>
          </p:nvSpPr>
          <p:spPr>
            <a:xfrm>
              <a:off x="4339393" y="1690688"/>
              <a:ext cx="71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Step2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9212EF-60C5-1B4E-9B52-F3A2440FBC62}"/>
                </a:ext>
              </a:extLst>
            </p:cNvPr>
            <p:cNvSpPr txBox="1"/>
            <p:nvPr/>
          </p:nvSpPr>
          <p:spPr>
            <a:xfrm>
              <a:off x="6304036" y="2774957"/>
              <a:ext cx="71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Step3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07750B-592C-C941-A07E-33024C794FFF}"/>
                </a:ext>
              </a:extLst>
            </p:cNvPr>
            <p:cNvSpPr txBox="1"/>
            <p:nvPr/>
          </p:nvSpPr>
          <p:spPr>
            <a:xfrm>
              <a:off x="8607149" y="2774957"/>
              <a:ext cx="71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Step4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D6FB9C-8825-C640-A1B9-3C29E393579C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3696102" y="2598965"/>
              <a:ext cx="5197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7606816-5D6A-0846-9EE0-02F9A74612B9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3753855" y="4751732"/>
              <a:ext cx="4620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6DB73A-6326-F44A-8D08-9C24A3C1E26A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2560858" y="2598964"/>
              <a:ext cx="41335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FD296CA-E3AD-C640-9A5B-033E11BFB51E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2560858" y="4751731"/>
              <a:ext cx="47110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7185C7-1D6D-D24C-9B14-84CCFD789997}"/>
                </a:ext>
              </a:extLst>
            </p:cNvPr>
            <p:cNvCxnSpPr>
              <a:stCxn id="9" idx="3"/>
              <a:endCxn id="12" idx="1"/>
            </p:cNvCxnSpPr>
            <p:nvPr/>
          </p:nvCxnSpPr>
          <p:spPr>
            <a:xfrm>
              <a:off x="5351111" y="2598965"/>
              <a:ext cx="860392" cy="1127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D314E6D-5003-E241-B614-F5F2FEFE7F56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 flipV="1">
              <a:off x="5351111" y="3726686"/>
              <a:ext cx="860392" cy="1025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7ABB598-5A6D-6E46-A3EB-B6C60BAB6E8B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7346747" y="3726685"/>
              <a:ext cx="5197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59">
              <a:extLst>
                <a:ext uri="{FF2B5EF4-FFF2-40B4-BE49-F238E27FC236}">
                  <a16:creationId xmlns:a16="http://schemas.microsoft.com/office/drawing/2014/main" id="{6667A76F-2C34-5449-8828-51F6A98B9F46}"/>
                </a:ext>
              </a:extLst>
            </p:cNvPr>
            <p:cNvSpPr/>
            <p:nvPr/>
          </p:nvSpPr>
          <p:spPr>
            <a:xfrm>
              <a:off x="10599286" y="3146695"/>
              <a:ext cx="1260910" cy="1171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NEQ-summary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476112-4551-5146-8FF2-5914A737BC93}"/>
                </a:ext>
              </a:extLst>
            </p:cNvPr>
            <p:cNvCxnSpPr>
              <a:cxnSpLocks/>
              <a:stCxn id="13" idx="3"/>
              <a:endCxn id="25" idx="1"/>
            </p:cNvCxnSpPr>
            <p:nvPr/>
          </p:nvCxnSpPr>
          <p:spPr>
            <a:xfrm>
              <a:off x="9895838" y="3726685"/>
              <a:ext cx="703448" cy="5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05E7F7-579F-BC41-8F11-1276B68B68F8}"/>
                </a:ext>
              </a:extLst>
            </p:cNvPr>
            <p:cNvSpPr txBox="1"/>
            <p:nvPr/>
          </p:nvSpPr>
          <p:spPr>
            <a:xfrm>
              <a:off x="2921199" y="1669824"/>
              <a:ext cx="71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Step1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4BEA34-3083-924D-A0A5-39ED42CA136C}"/>
                </a:ext>
              </a:extLst>
            </p:cNvPr>
            <p:cNvSpPr txBox="1"/>
            <p:nvPr/>
          </p:nvSpPr>
          <p:spPr>
            <a:xfrm>
              <a:off x="1594276" y="154376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Input</a:t>
              </a:r>
            </a:p>
          </p:txBody>
        </p:sp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C76A32AF-AEEB-474E-B62D-29493EE3D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759" y="3978433"/>
              <a:ext cx="1407233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9F417C60-6334-8D45-9E35-3A78D059B9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888249"/>
                  </p:ext>
                </p:extLst>
              </p:nvPr>
            </p:nvGraphicFramePr>
            <p:xfrm>
              <a:off x="6329412" y="4664129"/>
              <a:ext cx="5024388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1862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732526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∨(¬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∧0&lt;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solidFill>
                                <a:schemeClr val="tx1"/>
                              </a:solidFill>
                            </a:rPr>
                            <a:t>Else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9F417C60-6334-8D45-9E35-3A78D059B9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888249"/>
                  </p:ext>
                </p:extLst>
              </p:nvPr>
            </p:nvGraphicFramePr>
            <p:xfrm>
              <a:off x="6329412" y="4664129"/>
              <a:ext cx="5024388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1862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732526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52" t="-182759" r="-120442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4651" t="-182759" r="-1395" b="-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solidFill>
                                <a:schemeClr val="tx1"/>
                              </a:solidFill>
                            </a:rPr>
                            <a:t>Else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4651" t="-273333" r="-1395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194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C8EB-4E6D-AB54-7065-08EC1C6E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Motivation: Change Impact Analysis for Software Product-lines (SPLs)</a:t>
            </a:r>
            <a:endParaRPr lang="en-C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58BFADB-7BCB-B8A1-696A-6A3EA59CDD81}"/>
              </a:ext>
            </a:extLst>
          </p:cNvPr>
          <p:cNvSpPr/>
          <p:nvPr/>
        </p:nvSpPr>
        <p:spPr>
          <a:xfrm>
            <a:off x="4686617" y="2800892"/>
            <a:ext cx="2929812" cy="7931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Update</a:t>
            </a:r>
            <a:endParaRPr lang="en-CA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971D74D-2458-C60B-40D4-639967080BDB}"/>
              </a:ext>
            </a:extLst>
          </p:cNvPr>
          <p:cNvSpPr/>
          <p:nvPr/>
        </p:nvSpPr>
        <p:spPr>
          <a:xfrm>
            <a:off x="4350909" y="3763175"/>
            <a:ext cx="3691156" cy="514491"/>
          </a:xfrm>
          <a:prstGeom prst="wedgeRectCallout">
            <a:avLst>
              <a:gd name="adj1" fmla="val -13561"/>
              <a:gd name="adj2" fmla="val -911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Unexpected functional impact?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652973F-2D98-49CC-CB06-416F4DBE68CA}"/>
                  </a:ext>
                </a:extLst>
              </p:cNvPr>
              <p:cNvSpPr/>
              <p:nvPr/>
            </p:nvSpPr>
            <p:spPr>
              <a:xfrm>
                <a:off x="5277538" y="4637225"/>
                <a:ext cx="3198960" cy="788769"/>
              </a:xfrm>
              <a:prstGeom prst="wedgeRectCallout">
                <a:avLst>
                  <a:gd name="adj1" fmla="val -38504"/>
                  <a:gd name="adj2" fmla="val -9810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/>
                  <a:t>We can prove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𝑆𝑃𝐿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𝑆𝑃𝐿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652973F-2D98-49CC-CB06-416F4DBE6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538" y="4637225"/>
                <a:ext cx="3198960" cy="788769"/>
              </a:xfrm>
              <a:prstGeom prst="wedgeRectCallout">
                <a:avLst>
                  <a:gd name="adj1" fmla="val -38504"/>
                  <a:gd name="adj2" fmla="val -98106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E422E3B-C33E-4FED-6A97-F06FE1CA10FA}"/>
              </a:ext>
            </a:extLst>
          </p:cNvPr>
          <p:cNvGrpSpPr/>
          <p:nvPr/>
        </p:nvGrpSpPr>
        <p:grpSpPr>
          <a:xfrm>
            <a:off x="2015644" y="1913774"/>
            <a:ext cx="2066925" cy="2475978"/>
            <a:chOff x="2015644" y="1913774"/>
            <a:chExt cx="2066925" cy="247597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3B6D062-A197-ADC8-E704-307A1CEC9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644" y="1913774"/>
              <a:ext cx="2066925" cy="19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3CD3AA0-9FBC-0DCB-6B89-F8209E44A09A}"/>
                    </a:ext>
                  </a:extLst>
                </p:cNvPr>
                <p:cNvSpPr txBox="1"/>
                <p:nvPr/>
              </p:nvSpPr>
              <p:spPr>
                <a:xfrm>
                  <a:off x="2541572" y="4020420"/>
                  <a:ext cx="1015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𝑆𝑃𝐿</m:t>
                        </m:r>
                      </m:oMath>
                    </m:oMathPara>
                  </a14:m>
                  <a:endParaRPr lang="en-CA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3CD3AA0-9FBC-0DCB-6B89-F8209E44A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572" y="4020420"/>
                  <a:ext cx="101506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3AA325-438B-906E-4D42-75385B36B058}"/>
              </a:ext>
            </a:extLst>
          </p:cNvPr>
          <p:cNvGrpSpPr/>
          <p:nvPr/>
        </p:nvGrpSpPr>
        <p:grpSpPr>
          <a:xfrm>
            <a:off x="8310405" y="1913774"/>
            <a:ext cx="2133600" cy="2551279"/>
            <a:chOff x="8310405" y="1913774"/>
            <a:chExt cx="2133600" cy="2551279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2C2CA6-20E2-CB0D-37F1-625191EEC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405" y="1913774"/>
              <a:ext cx="2133600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8828B03-61FA-5416-8D72-C05F30335EAD}"/>
                    </a:ext>
                  </a:extLst>
                </p:cNvPr>
                <p:cNvSpPr txBox="1"/>
                <p:nvPr/>
              </p:nvSpPr>
              <p:spPr>
                <a:xfrm>
                  <a:off x="8979269" y="4095721"/>
                  <a:ext cx="10150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𝑆𝑃𝐿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A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8828B03-61FA-5416-8D72-C05F30335E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9269" y="4095721"/>
                  <a:ext cx="101506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584406-8796-82D5-C90E-62404591DD63}"/>
              </a:ext>
            </a:extLst>
          </p:cNvPr>
          <p:cNvGrpSpPr/>
          <p:nvPr/>
        </p:nvGrpSpPr>
        <p:grpSpPr>
          <a:xfrm>
            <a:off x="5565276" y="5666481"/>
            <a:ext cx="4760994" cy="1027341"/>
            <a:chOff x="5565276" y="5666481"/>
            <a:chExt cx="4760994" cy="1027341"/>
          </a:xfrm>
        </p:grpSpPr>
        <p:sp>
          <p:nvSpPr>
            <p:cNvPr id="18" name="Speech Bubble: Rectangle 17">
              <a:extLst>
                <a:ext uri="{FF2B5EF4-FFF2-40B4-BE49-F238E27FC236}">
                  <a16:creationId xmlns:a16="http://schemas.microsoft.com/office/drawing/2014/main" id="{2F2D7714-80C7-AF7C-0A9E-35EB1026AE3C}"/>
                </a:ext>
              </a:extLst>
            </p:cNvPr>
            <p:cNvSpPr/>
            <p:nvPr/>
          </p:nvSpPr>
          <p:spPr>
            <a:xfrm>
              <a:off x="6626725" y="5858084"/>
              <a:ext cx="3699545" cy="682447"/>
            </a:xfrm>
            <a:prstGeom prst="wedgeRectCallout">
              <a:avLst>
                <a:gd name="adj1" fmla="val -43962"/>
                <a:gd name="adj2" fmla="val -122626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How to check functional equivalence of SPLs?</a:t>
              </a:r>
            </a:p>
          </p:txBody>
        </p:sp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267F266D-A71B-F6B3-E4C3-F8C4CB6D2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276" y="5666481"/>
              <a:ext cx="1027341" cy="1027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2571D3-7300-5AFF-F555-F65BC673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3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B8E3-3FE9-BCA6-FFC3-9B88D365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Problem: Functional Equivalence Checking of Annotative SPLs (VEQ)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89FB14-66EE-2D29-DC93-83DC202CEA4C}"/>
              </a:ext>
            </a:extLst>
          </p:cNvPr>
          <p:cNvGrpSpPr/>
          <p:nvPr/>
        </p:nvGrpSpPr>
        <p:grpSpPr>
          <a:xfrm>
            <a:off x="2329314" y="1923399"/>
            <a:ext cx="2330770" cy="2752977"/>
            <a:chOff x="1751799" y="1913774"/>
            <a:chExt cx="2330770" cy="275297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8D9CBE0-B248-4F78-C243-571BD1DDA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644" y="1913774"/>
              <a:ext cx="2066925" cy="19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6423D01-CDCD-1A88-976A-349050AD24FD}"/>
                    </a:ext>
                  </a:extLst>
                </p:cNvPr>
                <p:cNvSpPr txBox="1"/>
                <p:nvPr/>
              </p:nvSpPr>
              <p:spPr>
                <a:xfrm>
                  <a:off x="1751799" y="4020420"/>
                  <a:ext cx="23307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𝑆𝑃𝐿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𝑦𝑖𝑒𝑙𝑑𝑠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𝑝𝑟𝑜𝑑𝑢𝑐𝑡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CA" b="0" i="1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…}</m:t>
                        </m:r>
                      </m:oMath>
                    </m:oMathPara>
                  </a14:m>
                  <a:endParaRPr lang="en-CA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6423D01-CDCD-1A88-976A-349050AD2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799" y="4020420"/>
                  <a:ext cx="2330770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71CB9E-4447-D611-0283-9A04A618373D}"/>
              </a:ext>
            </a:extLst>
          </p:cNvPr>
          <p:cNvGrpSpPr/>
          <p:nvPr/>
        </p:nvGrpSpPr>
        <p:grpSpPr>
          <a:xfrm>
            <a:off x="7013757" y="1923399"/>
            <a:ext cx="3025391" cy="2828278"/>
            <a:chOff x="8310405" y="1913774"/>
            <a:chExt cx="3025391" cy="282827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EE13A43-ADF0-F7A7-3686-61B587C1B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405" y="1913774"/>
              <a:ext cx="2133600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68F395-85AA-ACDB-39F4-622E8BD43B43}"/>
                    </a:ext>
                  </a:extLst>
                </p:cNvPr>
                <p:cNvSpPr txBox="1"/>
                <p:nvPr/>
              </p:nvSpPr>
              <p:spPr>
                <a:xfrm>
                  <a:off x="8759435" y="4095721"/>
                  <a:ext cx="257636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𝑆𝑃</m:t>
                        </m:r>
                        <m:sSup>
                          <m:sSup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𝑦𝑖𝑒𝑙𝑑𝑠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𝑝𝑟𝑜𝑑𝑢𝑐𝑡</m:t>
                        </m:r>
                      </m:oMath>
                    </m:oMathPara>
                  </a14:m>
                  <a:endParaRPr lang="en-CA" b="0" i="1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sSubSup>
                          <m:sSubSup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…}</m:t>
                        </m:r>
                      </m:oMath>
                    </m:oMathPara>
                  </a14:m>
                  <a:endParaRPr lang="en-CA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68F395-85AA-ACDB-39F4-622E8BD43B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435" y="4095721"/>
                  <a:ext cx="2576361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D8E1CF-EB31-03BA-1AD8-21563C869801}"/>
                  </a:ext>
                </a:extLst>
              </p:cNvPr>
              <p:cNvSpPr txBox="1"/>
              <p:nvPr/>
            </p:nvSpPr>
            <p:spPr>
              <a:xfrm>
                <a:off x="5515276" y="2582614"/>
                <a:ext cx="861533" cy="846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5500" b="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CA" sz="55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D8E1CF-EB31-03BA-1AD8-21563C869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76" y="2582614"/>
                <a:ext cx="861533" cy="8463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D7D72C3F-CB2A-1CEE-962E-0EFDFEE1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66" y="1869214"/>
            <a:ext cx="991152" cy="9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A21FF0-F7FB-D54D-1935-174A474182C3}"/>
                  </a:ext>
                </a:extLst>
              </p:cNvPr>
              <p:cNvSpPr txBox="1"/>
              <p:nvPr/>
            </p:nvSpPr>
            <p:spPr>
              <a:xfrm>
                <a:off x="3891244" y="5075268"/>
                <a:ext cx="6465539" cy="17827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A"/>
                  <a:t>For every </a:t>
                </a:r>
                <a:r>
                  <a:rPr lang="en-CA" b="1"/>
                  <a:t>feature configuratio</a:t>
                </a:r>
                <a:r>
                  <a:rPr lang="en-CA"/>
                  <a:t>n i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CA"/>
              </a:p>
              <a:p>
                <a:endParaRPr lang="en-CA"/>
              </a:p>
              <a:p>
                <a:r>
                  <a:rPr lang="en-CA"/>
                  <a:t>	For </a:t>
                </a:r>
                <a:r>
                  <a:rPr lang="en-CA" b="1"/>
                  <a:t>every program</a:t>
                </a:r>
                <a:r>
                  <a:rPr lang="en-CA"/>
                  <a:t> input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/>
                  <a:t>:</a:t>
                </a:r>
              </a:p>
              <a:p>
                <a:endParaRPr lang="en-CA"/>
              </a:p>
              <a:p>
                <a:r>
                  <a:rPr lang="en-CA"/>
                  <a:t>		Do the derived products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/>
                  <a:t> </a:t>
                </a:r>
              </a:p>
              <a:p>
                <a:r>
                  <a:rPr lang="en-CA"/>
                  <a:t>		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A21FF0-F7FB-D54D-1935-174A47418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44" y="5075268"/>
                <a:ext cx="6465539" cy="1782732"/>
              </a:xfrm>
              <a:prstGeom prst="rect">
                <a:avLst/>
              </a:prstGeom>
              <a:blipFill>
                <a:blip r:embed="rId8"/>
                <a:stretch>
                  <a:fillRect l="-586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4E0381-0359-AC36-35A3-47D1642A9DCC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5946042" y="3205213"/>
            <a:ext cx="1177972" cy="187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C7A06D6-C99C-3D70-D243-0585116ECC43}"/>
              </a:ext>
            </a:extLst>
          </p:cNvPr>
          <p:cNvSpPr/>
          <p:nvPr/>
        </p:nvSpPr>
        <p:spPr>
          <a:xfrm>
            <a:off x="4149944" y="5541342"/>
            <a:ext cx="6131293" cy="12886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84B5A26E-BD27-0F8C-BCF0-76A8306295B4}"/>
                  </a:ext>
                </a:extLst>
              </p:cNvPr>
              <p:cNvSpPr/>
              <p:nvPr/>
            </p:nvSpPr>
            <p:spPr>
              <a:xfrm>
                <a:off x="1530417" y="5913560"/>
                <a:ext cx="1925052" cy="818147"/>
              </a:xfrm>
              <a:prstGeom prst="wedgeRectCallout">
                <a:avLst>
                  <a:gd name="adj1" fmla="val 95667"/>
                  <a:gd name="adj2" fmla="val 1897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CA" dirty="0"/>
                  <a:t>Program equivalence checking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84B5A26E-BD27-0F8C-BCF0-76A83062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417" y="5913560"/>
                <a:ext cx="1925052" cy="818147"/>
              </a:xfrm>
              <a:prstGeom prst="wedgeRectCallout">
                <a:avLst>
                  <a:gd name="adj1" fmla="val 95667"/>
                  <a:gd name="adj2" fmla="val 18970"/>
                </a:avLst>
              </a:prstGeom>
              <a:blipFill>
                <a:blip r:embed="rId9"/>
                <a:stretch>
                  <a:fillRect t="-909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1BE9F1F9-8362-32F8-9AFA-FD84665E8600}"/>
              </a:ext>
            </a:extLst>
          </p:cNvPr>
          <p:cNvSpPr/>
          <p:nvPr/>
        </p:nvSpPr>
        <p:spPr>
          <a:xfrm>
            <a:off x="305971" y="4283242"/>
            <a:ext cx="2299315" cy="1325563"/>
          </a:xfrm>
          <a:prstGeom prst="wedgeRectCallout">
            <a:avLst>
              <a:gd name="adj1" fmla="val 110364"/>
              <a:gd name="adj2" fmla="val 33063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/>
              <a:t>Challenge 1</a:t>
            </a:r>
            <a:r>
              <a:rPr lang="en-CA"/>
              <a:t>: enumerating every feature configuration is not scalable 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C4F697A2-BB8D-574E-056E-423BE0EC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8" y="5862002"/>
            <a:ext cx="1009027" cy="10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177B386E-DFC6-84A4-6429-24ACC1952064}"/>
              </a:ext>
            </a:extLst>
          </p:cNvPr>
          <p:cNvSpPr/>
          <p:nvPr/>
        </p:nvSpPr>
        <p:spPr>
          <a:xfrm>
            <a:off x="9835698" y="2582614"/>
            <a:ext cx="2299315" cy="1607561"/>
          </a:xfrm>
          <a:prstGeom prst="wedgeRectCallout">
            <a:avLst>
              <a:gd name="adj1" fmla="val -85547"/>
              <a:gd name="adj2" fmla="val 11945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/>
              <a:t>Challenge 2</a:t>
            </a:r>
            <a:r>
              <a:rPr lang="en-CA"/>
              <a:t>: How to </a:t>
            </a:r>
            <a:r>
              <a:rPr lang="en-CA" i="1"/>
              <a:t>concisely</a:t>
            </a:r>
            <a:r>
              <a:rPr lang="en-CA"/>
              <a:t> describe non-equivalent products and their counterexamples?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B540E-85D9-54DB-D523-CC5CDDB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4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B8E3-3FE9-BCA6-FFC3-9B88D365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Example: VEQ Input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6DC097-A4E7-3C0E-48F1-1DE910812CAD}"/>
              </a:ext>
            </a:extLst>
          </p:cNvPr>
          <p:cNvGrpSpPr/>
          <p:nvPr/>
        </p:nvGrpSpPr>
        <p:grpSpPr>
          <a:xfrm>
            <a:off x="1319912" y="1640396"/>
            <a:ext cx="9948766" cy="4017005"/>
            <a:chOff x="1319912" y="1640396"/>
            <a:chExt cx="9948766" cy="4017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9D8E1CF-EB31-03BA-1AD8-21563C869801}"/>
                    </a:ext>
                  </a:extLst>
                </p:cNvPr>
                <p:cNvSpPr txBox="1"/>
                <p:nvPr/>
              </p:nvSpPr>
              <p:spPr>
                <a:xfrm>
                  <a:off x="5515276" y="2582614"/>
                  <a:ext cx="861533" cy="8463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55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oMath>
                    </m:oMathPara>
                  </a14:m>
                  <a:endParaRPr lang="en-CA" sz="550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9D8E1CF-EB31-03BA-1AD8-21563C869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276" y="2582614"/>
                  <a:ext cx="861533" cy="8463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D7D72C3F-CB2A-1CEE-962E-0EFDFEE18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466" y="1869214"/>
              <a:ext cx="991152" cy="9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white paper with black text&#10;&#10;Description automatically generated">
              <a:extLst>
                <a:ext uri="{FF2B5EF4-FFF2-40B4-BE49-F238E27FC236}">
                  <a16:creationId xmlns:a16="http://schemas.microsoft.com/office/drawing/2014/main" id="{942D1929-9DB8-F9A9-BEBE-AB3C64D7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912" y="1869212"/>
              <a:ext cx="3474811" cy="3559375"/>
            </a:xfrm>
            <a:prstGeom prst="rect">
              <a:avLst/>
            </a:prstGeom>
          </p:spPr>
        </p:pic>
        <p:pic>
          <p:nvPicPr>
            <p:cNvPr id="15" name="Picture 14" descr="A screenshot of a computer code&#10;&#10;Description automatically generated">
              <a:extLst>
                <a:ext uri="{FF2B5EF4-FFF2-40B4-BE49-F238E27FC236}">
                  <a16:creationId xmlns:a16="http://schemas.microsoft.com/office/drawing/2014/main" id="{F9B5E7A4-9D42-5E11-B3C7-A55056CDE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279" y="1640396"/>
              <a:ext cx="3871399" cy="401700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77DED8-0D47-9F60-1E94-C22BC9EC38FB}"/>
                  </a:ext>
                </a:extLst>
              </p:cNvPr>
              <p:cNvSpPr txBox="1"/>
              <p:nvPr/>
            </p:nvSpPr>
            <p:spPr>
              <a:xfrm>
                <a:off x="1319912" y="5719032"/>
                <a:ext cx="5673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Eight Feature configurations: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…(¬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CA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77DED8-0D47-9F60-1E94-C22BC9EC3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12" y="5719032"/>
                <a:ext cx="5673828" cy="646331"/>
              </a:xfrm>
              <a:prstGeom prst="rect">
                <a:avLst/>
              </a:prstGeom>
              <a:blipFill>
                <a:blip r:embed="rId6"/>
                <a:stretch>
                  <a:fillRect l="-968" t="-4717" b="-84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2E21B359-6571-4B2B-1F46-634D45D1F245}"/>
              </a:ext>
            </a:extLst>
          </p:cNvPr>
          <p:cNvSpPr/>
          <p:nvPr/>
        </p:nvSpPr>
        <p:spPr>
          <a:xfrm>
            <a:off x="4600876" y="4042611"/>
            <a:ext cx="1775933" cy="741053"/>
          </a:xfrm>
          <a:prstGeom prst="wedgeRectCallout">
            <a:avLst>
              <a:gd name="adj1" fmla="val -134689"/>
              <a:gd name="adj2" fmla="val -868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Program update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8231249D-7918-0A57-57D9-9F7011F5DDAD}"/>
              </a:ext>
            </a:extLst>
          </p:cNvPr>
          <p:cNvSpPr/>
          <p:nvPr/>
        </p:nvSpPr>
        <p:spPr>
          <a:xfrm>
            <a:off x="9984121" y="4657560"/>
            <a:ext cx="1775933" cy="741053"/>
          </a:xfrm>
          <a:prstGeom prst="wedgeRectCallout">
            <a:avLst>
              <a:gd name="adj1" fmla="val -59354"/>
              <a:gd name="adj2" fmla="val -2011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Annotation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E6C7C5-7348-4178-F164-2DA6AFD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34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6FFB-394B-1610-7276-1A1C2D85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Example: VEQ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738C56B6-BBE9-C098-7044-B02BA3F2CD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9439431"/>
                  </p:ext>
                </p:extLst>
              </p:nvPr>
            </p:nvGraphicFramePr>
            <p:xfrm>
              <a:off x="340537" y="2179320"/>
              <a:ext cx="4748019" cy="388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996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3262023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Feature configuration </a:t>
                          </a:r>
                          <a14:m>
                            <m:oMath xmlns:m="http://schemas.openxmlformats.org/officeDocument/2006/math"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oMath>
                          </a14:m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Counterexample to </a:t>
                          </a:r>
                        </a:p>
                        <a:p>
                          <a:r>
                            <a:rPr lang="en-CA"/>
                            <a:t>equivalence  </a:t>
                          </a:r>
                          <a14:m>
                            <m:oMath xmlns:m="http://schemas.openxmlformats.org/officeDocument/2006/math"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oMath>
                          </a14:m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1, 0, 1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213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 ¬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2949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 ¬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 ¬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7228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3, 2, 1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1189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 ¬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824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 ¬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5, 3, 1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640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 ¬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0741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738C56B6-BBE9-C098-7044-B02BA3F2CD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9439431"/>
                  </p:ext>
                </p:extLst>
              </p:nvPr>
            </p:nvGraphicFramePr>
            <p:xfrm>
              <a:off x="340537" y="2179320"/>
              <a:ext cx="4748019" cy="388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996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3262023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5" t="-2778" r="-222222" b="-3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36" t="-2778" r="-775" b="-3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5" t="-246667" r="-222222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36" t="-246667" r="-775" b="-6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5" t="-358621" r="-222222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36" t="-358621" r="-775" b="-6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213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5" t="-458621" r="-222222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36" t="-458621" r="-775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2949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5" t="-540000" r="-222222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36" t="-540000" r="-775" b="-3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7228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5" t="-662069" r="-222222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36" t="-662069" r="-775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61189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5" t="-762069" r="-222222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36" t="-762069" r="-77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3824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5" t="-833333" r="-2222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36" t="-833333" r="-77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640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5" t="-965517" r="-22222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36" t="-965517" r="-77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0741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0">
                <a:extLst>
                  <a:ext uri="{FF2B5EF4-FFF2-40B4-BE49-F238E27FC236}">
                    <a16:creationId xmlns:a16="http://schemas.microsoft.com/office/drawing/2014/main" id="{C8950A90-D112-062B-4041-47A4871DE8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722382"/>
                  </p:ext>
                </p:extLst>
              </p:nvPr>
            </p:nvGraphicFramePr>
            <p:xfrm>
              <a:off x="6915419" y="3429000"/>
              <a:ext cx="5024388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1862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732526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229437"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CA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∨(¬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∧0&lt;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endParaRPr lang="en-CA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>
                              <a:solidFill>
                                <a:schemeClr val="tx1"/>
                              </a:solidFill>
                            </a:rPr>
                            <a:t>Else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0">
                <a:extLst>
                  <a:ext uri="{FF2B5EF4-FFF2-40B4-BE49-F238E27FC236}">
                    <a16:creationId xmlns:a16="http://schemas.microsoft.com/office/drawing/2014/main" id="{C8950A90-D112-062B-4041-47A4871DE8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722382"/>
                  </p:ext>
                </p:extLst>
              </p:nvPr>
            </p:nvGraphicFramePr>
            <p:xfrm>
              <a:off x="6915419" y="3429000"/>
              <a:ext cx="5024388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1862">
                      <a:extLst>
                        <a:ext uri="{9D8B030D-6E8A-4147-A177-3AD203B41FA5}">
                          <a16:colId xmlns:a16="http://schemas.microsoft.com/office/drawing/2014/main" val="2924779226"/>
                        </a:ext>
                      </a:extLst>
                    </a:gridCol>
                    <a:gridCol w="2732526">
                      <a:extLst>
                        <a:ext uri="{9D8B030D-6E8A-4147-A177-3AD203B41FA5}">
                          <a16:colId xmlns:a16="http://schemas.microsoft.com/office/drawing/2014/main" val="341124171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Non-equivalent feature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Generalized 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20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6" t="-181967" r="-12047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3964" t="-181967" r="-89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22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>
                              <a:solidFill>
                                <a:schemeClr val="tx1"/>
                              </a:solidFill>
                            </a:rPr>
                            <a:t>Else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3964" t="-281967" r="-89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0116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BC4E68D-1716-3145-A135-0804CB13EEE4}"/>
              </a:ext>
            </a:extLst>
          </p:cNvPr>
          <p:cNvSpPr/>
          <p:nvPr/>
        </p:nvSpPr>
        <p:spPr>
          <a:xfrm>
            <a:off x="7103445" y="1809548"/>
            <a:ext cx="3022332" cy="1164657"/>
          </a:xfrm>
          <a:prstGeom prst="wedgeRectCallout">
            <a:avLst>
              <a:gd name="adj1" fmla="val -5865"/>
              <a:gd name="adj2" fmla="val 914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Group non-equivalent products with common counter-examples to equivalences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EB8BD0D3-06EC-70AF-F911-B51808C1B2D0}"/>
              </a:ext>
            </a:extLst>
          </p:cNvPr>
          <p:cNvSpPr/>
          <p:nvPr/>
        </p:nvSpPr>
        <p:spPr>
          <a:xfrm>
            <a:off x="5399559" y="5478111"/>
            <a:ext cx="3782941" cy="1164657"/>
          </a:xfrm>
          <a:prstGeom prst="wedgeRectCallout">
            <a:avLst>
              <a:gd name="adj1" fmla="val -26566"/>
              <a:gd name="adj2" fmla="val -1474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Therefore, we will compute NEQ summary directly without computing the full equivalence result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75F48-B6C7-9480-BE8E-773D16D00625}"/>
              </a:ext>
            </a:extLst>
          </p:cNvPr>
          <p:cNvSpPr txBox="1"/>
          <p:nvPr/>
        </p:nvSpPr>
        <p:spPr>
          <a:xfrm>
            <a:off x="1241659" y="1690688"/>
            <a:ext cx="310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Non-equivalence (NEQ) 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ED725-54DD-EA42-6A9A-4CE1B7070322}"/>
              </a:ext>
            </a:extLst>
          </p:cNvPr>
          <p:cNvSpPr txBox="1"/>
          <p:nvPr/>
        </p:nvSpPr>
        <p:spPr>
          <a:xfrm>
            <a:off x="8732896" y="3040416"/>
            <a:ext cx="159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NEQ summary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1CAE473-616D-460C-5667-2505B9147641}"/>
              </a:ext>
            </a:extLst>
          </p:cNvPr>
          <p:cNvSpPr/>
          <p:nvPr/>
        </p:nvSpPr>
        <p:spPr>
          <a:xfrm>
            <a:off x="5440914" y="3965875"/>
            <a:ext cx="1122146" cy="3080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&quot;Not Allowed&quot; Symbol 18">
            <a:extLst>
              <a:ext uri="{FF2B5EF4-FFF2-40B4-BE49-F238E27FC236}">
                <a16:creationId xmlns:a16="http://schemas.microsoft.com/office/drawing/2014/main" id="{B4236968-E794-B233-41E2-BFA1641CD034}"/>
              </a:ext>
            </a:extLst>
          </p:cNvPr>
          <p:cNvSpPr/>
          <p:nvPr/>
        </p:nvSpPr>
        <p:spPr>
          <a:xfrm>
            <a:off x="3532472" y="4119879"/>
            <a:ext cx="1556083" cy="135823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08DB2030-8B76-3EE0-5C9C-FBE218650091}"/>
              </a:ext>
            </a:extLst>
          </p:cNvPr>
          <p:cNvSpPr/>
          <p:nvPr/>
        </p:nvSpPr>
        <p:spPr>
          <a:xfrm>
            <a:off x="4594156" y="1248610"/>
            <a:ext cx="2321264" cy="1164657"/>
          </a:xfrm>
          <a:prstGeom prst="wedgeRectCallout">
            <a:avLst>
              <a:gd name="adj1" fmla="val -58116"/>
              <a:gd name="adj2" fmla="val 1211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Computing the result is expensive (8 calls to EQ checkers)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FB05A3FC-433C-984B-13ED-21E309831D7B}"/>
              </a:ext>
            </a:extLst>
          </p:cNvPr>
          <p:cNvSpPr/>
          <p:nvPr/>
        </p:nvSpPr>
        <p:spPr>
          <a:xfrm>
            <a:off x="8963902" y="4985987"/>
            <a:ext cx="3118567" cy="1381760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Integrate feature variability into programs’ control flow!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21F25-3323-36EF-6D74-E7C9B6E7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5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F370-D2E9-F30A-B91A-AC610F02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Approach: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D2CAC-FD51-9612-3CA6-877AE508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7</a:t>
            </a:fld>
            <a:endParaRPr lang="en-C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50B99-8507-714D-9EC0-5BC6DDE895E2}"/>
              </a:ext>
            </a:extLst>
          </p:cNvPr>
          <p:cNvGrpSpPr/>
          <p:nvPr/>
        </p:nvGrpSpPr>
        <p:grpSpPr>
          <a:xfrm>
            <a:off x="1220759" y="1543765"/>
            <a:ext cx="10639437" cy="3868772"/>
            <a:chOff x="1220759" y="1543765"/>
            <a:chExt cx="10639437" cy="3868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2C768F4-8563-5F76-C9C0-B0060CDC3117}"/>
                    </a:ext>
                  </a:extLst>
                </p:cNvPr>
                <p:cNvSpPr txBox="1"/>
                <p:nvPr/>
              </p:nvSpPr>
              <p:spPr>
                <a:xfrm>
                  <a:off x="1395662" y="5209684"/>
                  <a:ext cx="1280159" cy="202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𝑆𝑃𝐿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A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2C768F4-8563-5F76-C9C0-B0060CDC3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662" y="5209684"/>
                  <a:ext cx="1280159" cy="202853"/>
                </a:xfrm>
                <a:prstGeom prst="rect">
                  <a:avLst/>
                </a:prstGeom>
                <a:blipFill>
                  <a:blip r:embed="rId2"/>
                  <a:stretch>
                    <a:fillRect b="-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F614FF-BA36-86A4-3554-F39EF0B6F8C5}"/>
                </a:ext>
              </a:extLst>
            </p:cNvPr>
            <p:cNvGrpSpPr/>
            <p:nvPr/>
          </p:nvGrpSpPr>
          <p:grpSpPr>
            <a:xfrm>
              <a:off x="1395663" y="1987229"/>
              <a:ext cx="1280159" cy="1526392"/>
              <a:chOff x="1751799" y="1913774"/>
              <a:chExt cx="2330770" cy="2779085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68CEE80F-B712-E112-7BCC-2C67E2B102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644" y="1913774"/>
                <a:ext cx="2066925" cy="1971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5973A59-86B9-C9A4-94C1-CC0E111DBAC6}"/>
                      </a:ext>
                    </a:extLst>
                  </p:cNvPr>
                  <p:cNvSpPr txBox="1"/>
                  <p:nvPr/>
                </p:nvSpPr>
                <p:spPr>
                  <a:xfrm>
                    <a:off x="1751799" y="4020420"/>
                    <a:ext cx="2330770" cy="67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𝑆𝑃𝐿</m:t>
                          </m:r>
                        </m:oMath>
                      </m:oMathPara>
                    </a14:m>
                    <a:endParaRPr lang="en-CA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5973A59-86B9-C9A4-94C1-CC0E111DBA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1799" y="4020420"/>
                    <a:ext cx="2330770" cy="6724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F681BE-BB4C-0741-8BF9-F0A349664BA7}"/>
                </a:ext>
              </a:extLst>
            </p:cNvPr>
            <p:cNvSpPr/>
            <p:nvPr/>
          </p:nvSpPr>
          <p:spPr>
            <a:xfrm>
              <a:off x="2974208" y="2215147"/>
              <a:ext cx="721894" cy="7676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Parse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46C0A4-099B-2EAB-366B-7F0FA1C53A6B}"/>
                </a:ext>
              </a:extLst>
            </p:cNvPr>
            <p:cNvSpPr/>
            <p:nvPr/>
          </p:nvSpPr>
          <p:spPr>
            <a:xfrm>
              <a:off x="4215867" y="2232516"/>
              <a:ext cx="1135244" cy="732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Transform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93C6EB-C110-9350-0591-BF7592ED3CDE}"/>
                </a:ext>
              </a:extLst>
            </p:cNvPr>
            <p:cNvSpPr/>
            <p:nvPr/>
          </p:nvSpPr>
          <p:spPr>
            <a:xfrm>
              <a:off x="3031961" y="4367914"/>
              <a:ext cx="721894" cy="7676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Parse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AB89D7-A79C-DFFC-A5E0-7813B5E57D4E}"/>
                </a:ext>
              </a:extLst>
            </p:cNvPr>
            <p:cNvSpPr/>
            <p:nvPr/>
          </p:nvSpPr>
          <p:spPr>
            <a:xfrm>
              <a:off x="4215867" y="4385283"/>
              <a:ext cx="1135244" cy="732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Transform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9BCC25-044D-AC61-7B5C-45B8D3178F55}"/>
                </a:ext>
              </a:extLst>
            </p:cNvPr>
            <p:cNvSpPr/>
            <p:nvPr/>
          </p:nvSpPr>
          <p:spPr>
            <a:xfrm>
              <a:off x="6211503" y="3360237"/>
              <a:ext cx="1135244" cy="732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Self-Compose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F7AEF2-2F2E-8625-2069-98C91E6E5BB6}"/>
                </a:ext>
              </a:extLst>
            </p:cNvPr>
            <p:cNvSpPr/>
            <p:nvPr/>
          </p:nvSpPr>
          <p:spPr>
            <a:xfrm>
              <a:off x="7866512" y="3360236"/>
              <a:ext cx="2029326" cy="732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/>
                <a:t>Verify &amp; Generalize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925716-6D0F-8B56-47E8-B8285211143B}"/>
                </a:ext>
              </a:extLst>
            </p:cNvPr>
            <p:cNvSpPr txBox="1"/>
            <p:nvPr/>
          </p:nvSpPr>
          <p:spPr>
            <a:xfrm>
              <a:off x="10880843" y="2696660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Output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2A82F0-516E-66A2-4F8B-C76C63560106}"/>
                </a:ext>
              </a:extLst>
            </p:cNvPr>
            <p:cNvSpPr txBox="1"/>
            <p:nvPr/>
          </p:nvSpPr>
          <p:spPr>
            <a:xfrm>
              <a:off x="4339393" y="1690688"/>
              <a:ext cx="71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Step2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333E94-C195-4E37-8EDD-4C85A5F4CB17}"/>
                </a:ext>
              </a:extLst>
            </p:cNvPr>
            <p:cNvSpPr txBox="1"/>
            <p:nvPr/>
          </p:nvSpPr>
          <p:spPr>
            <a:xfrm>
              <a:off x="6304036" y="2774957"/>
              <a:ext cx="71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Step3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5E721A-3A37-5065-079E-DF019F835452}"/>
                </a:ext>
              </a:extLst>
            </p:cNvPr>
            <p:cNvSpPr txBox="1"/>
            <p:nvPr/>
          </p:nvSpPr>
          <p:spPr>
            <a:xfrm>
              <a:off x="8607149" y="2774957"/>
              <a:ext cx="71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Step4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536FB5D-8EFD-A8CD-47AE-C361021EC367}"/>
                </a:ext>
              </a:extLst>
            </p:cNvPr>
            <p:cNvCxnSpPr>
              <a:stCxn id="11" idx="3"/>
              <a:endCxn id="15" idx="1"/>
            </p:cNvCxnSpPr>
            <p:nvPr/>
          </p:nvCxnSpPr>
          <p:spPr>
            <a:xfrm flipV="1">
              <a:off x="3696102" y="2598965"/>
              <a:ext cx="5197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E3D61A7-A079-568B-2242-9F70F1FDC76D}"/>
                </a:ext>
              </a:extLst>
            </p:cNvPr>
            <p:cNvCxnSpPr>
              <a:cxnSpLocks/>
              <a:stCxn id="17" idx="3"/>
              <a:endCxn id="19" idx="1"/>
            </p:cNvCxnSpPr>
            <p:nvPr/>
          </p:nvCxnSpPr>
          <p:spPr>
            <a:xfrm flipV="1">
              <a:off x="3753855" y="4751732"/>
              <a:ext cx="4620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6F8272B-279D-47EE-0256-8737E708045E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2560858" y="2598964"/>
              <a:ext cx="41335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48C69A-1B08-D5E3-06D7-45FE10E4E770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2560858" y="4751731"/>
              <a:ext cx="47110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BA1247E-4DF6-082A-C1D1-0DEBE389A5FD}"/>
                </a:ext>
              </a:extLst>
            </p:cNvPr>
            <p:cNvCxnSpPr>
              <a:stCxn id="15" idx="3"/>
              <a:endCxn id="20" idx="1"/>
            </p:cNvCxnSpPr>
            <p:nvPr/>
          </p:nvCxnSpPr>
          <p:spPr>
            <a:xfrm>
              <a:off x="5351111" y="2598965"/>
              <a:ext cx="860392" cy="1127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08AB664-11D7-5267-9945-712FB20B5E2C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 flipV="1">
              <a:off x="5351111" y="3726686"/>
              <a:ext cx="860392" cy="1025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AA65FC1-FAE9-9618-0EB3-8918F1D4447F}"/>
                </a:ext>
              </a:extLst>
            </p:cNvPr>
            <p:cNvCxnSpPr>
              <a:cxnSpLocks/>
              <a:stCxn id="20" idx="3"/>
              <a:endCxn id="21" idx="1"/>
            </p:cNvCxnSpPr>
            <p:nvPr/>
          </p:nvCxnSpPr>
          <p:spPr>
            <a:xfrm flipV="1">
              <a:off x="7346747" y="3726685"/>
              <a:ext cx="5197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36537B9-11C6-B2EF-45B9-F2FCFF35601B}"/>
                </a:ext>
              </a:extLst>
            </p:cNvPr>
            <p:cNvSpPr/>
            <p:nvPr/>
          </p:nvSpPr>
          <p:spPr>
            <a:xfrm>
              <a:off x="10599286" y="3146695"/>
              <a:ext cx="1260910" cy="11718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NEQ-summary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3F7A49C-BC2F-F470-A73D-3BA14C7DD222}"/>
                </a:ext>
              </a:extLst>
            </p:cNvPr>
            <p:cNvCxnSpPr>
              <a:cxnSpLocks/>
              <a:stCxn id="21" idx="3"/>
              <a:endCxn id="60" idx="1"/>
            </p:cNvCxnSpPr>
            <p:nvPr/>
          </p:nvCxnSpPr>
          <p:spPr>
            <a:xfrm>
              <a:off x="9895838" y="3726685"/>
              <a:ext cx="703448" cy="5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382D3E0-5DD9-F9C5-7A0A-FF355C93B232}"/>
                </a:ext>
              </a:extLst>
            </p:cNvPr>
            <p:cNvSpPr txBox="1"/>
            <p:nvPr/>
          </p:nvSpPr>
          <p:spPr>
            <a:xfrm>
              <a:off x="2921199" y="1669824"/>
              <a:ext cx="71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Step1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939282-44A6-40BB-CDA0-B8115CF91B0D}"/>
                </a:ext>
              </a:extLst>
            </p:cNvPr>
            <p:cNvSpPr txBox="1"/>
            <p:nvPr/>
          </p:nvSpPr>
          <p:spPr>
            <a:xfrm>
              <a:off x="1594276" y="154376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/>
                <a:t>Input</a:t>
              </a:r>
            </a:p>
          </p:txBody>
        </p:sp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F4C67B72-15DC-C044-A82F-EC80B09E1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759" y="3978433"/>
              <a:ext cx="1407233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828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1749-E942-D07D-4CEF-4131872D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/>
              <a:t>Step 1: Parse Feature Variability with Variability-aware CFAs </a:t>
            </a:r>
          </a:p>
        </p:txBody>
      </p:sp>
      <p:pic>
        <p:nvPicPr>
          <p:cNvPr id="6" name="Picture 5" descr="A diagram of a mathematical model&#10;&#10;Description automatically generated">
            <a:extLst>
              <a:ext uri="{FF2B5EF4-FFF2-40B4-BE49-F238E27FC236}">
                <a16:creationId xmlns:a16="http://schemas.microsoft.com/office/drawing/2014/main" id="{6F7F83EA-1E70-ADEE-E2FF-F696E006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42" y="1516390"/>
            <a:ext cx="6356919" cy="355937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E21164-F23F-81FB-6CB6-F49A40A8DC0A}"/>
              </a:ext>
            </a:extLst>
          </p:cNvPr>
          <p:cNvCxnSpPr>
            <a:cxnSpLocks/>
          </p:cNvCxnSpPr>
          <p:nvPr/>
        </p:nvCxnSpPr>
        <p:spPr>
          <a:xfrm>
            <a:off x="4061497" y="4032985"/>
            <a:ext cx="2323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B348EA-F289-8951-32A5-05480C0D2396}"/>
              </a:ext>
            </a:extLst>
          </p:cNvPr>
          <p:cNvSpPr txBox="1"/>
          <p:nvPr/>
        </p:nvSpPr>
        <p:spPr>
          <a:xfrm>
            <a:off x="4436716" y="3401956"/>
            <a:ext cx="6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Parse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D3439-9B1F-8E3A-EAC4-889A26E926C9}"/>
              </a:ext>
            </a:extLst>
          </p:cNvPr>
          <p:cNvSpPr txBox="1"/>
          <p:nvPr/>
        </p:nvSpPr>
        <p:spPr>
          <a:xfrm>
            <a:off x="7883347" y="5113224"/>
            <a:ext cx="29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Variability-aware CFA (</a:t>
            </a:r>
            <a:r>
              <a:rPr lang="en-CA" err="1"/>
              <a:t>VaCFA</a:t>
            </a:r>
            <a:r>
              <a:rPr lang="en-CA"/>
              <a:t>)</a:t>
            </a:r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C95AEB9-9956-62DE-7D4C-9A64796D5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5" y="1923181"/>
            <a:ext cx="3474811" cy="35593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95F82F-4BAE-191A-6BF5-12529433909D}"/>
              </a:ext>
            </a:extLst>
          </p:cNvPr>
          <p:cNvSpPr/>
          <p:nvPr/>
        </p:nvSpPr>
        <p:spPr>
          <a:xfrm>
            <a:off x="4712989" y="1822451"/>
            <a:ext cx="2323261" cy="99779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Program transitions are guarded by presence conditions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A1E7C-CC2F-7355-245C-ECCC94BBC16B}"/>
              </a:ext>
            </a:extLst>
          </p:cNvPr>
          <p:cNvSpPr/>
          <p:nvPr/>
        </p:nvSpPr>
        <p:spPr>
          <a:xfrm>
            <a:off x="1434164" y="2492943"/>
            <a:ext cx="2396691" cy="21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3CCD67-E0CB-50A0-FDED-2A6B9A725F24}"/>
              </a:ext>
            </a:extLst>
          </p:cNvPr>
          <p:cNvSpPr/>
          <p:nvPr/>
        </p:nvSpPr>
        <p:spPr>
          <a:xfrm>
            <a:off x="8393229" y="3166713"/>
            <a:ext cx="365761" cy="26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2A7CD5-503D-51E1-787C-45DDFFCBCFE4}"/>
              </a:ext>
            </a:extLst>
          </p:cNvPr>
          <p:cNvCxnSpPr>
            <a:stCxn id="10" idx="1"/>
          </p:cNvCxnSpPr>
          <p:nvPr/>
        </p:nvCxnSpPr>
        <p:spPr>
          <a:xfrm flipH="1">
            <a:off x="3830855" y="2321351"/>
            <a:ext cx="882134" cy="238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E86218-9F54-2FD8-9621-0F5B7598740C}"/>
              </a:ext>
            </a:extLst>
          </p:cNvPr>
          <p:cNvCxnSpPr>
            <a:stCxn id="10" idx="3"/>
            <a:endCxn id="13" idx="0"/>
          </p:cNvCxnSpPr>
          <p:nvPr/>
        </p:nvCxnSpPr>
        <p:spPr>
          <a:xfrm>
            <a:off x="7036250" y="2321351"/>
            <a:ext cx="1539860" cy="845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D5EBE-3754-C919-59BD-D75283C1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8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1749-E942-D07D-4CEF-4131872D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300"/>
              <a:t>Step 2: Integrate Feature Variability with </a:t>
            </a:r>
            <a:r>
              <a:rPr lang="en-CA" sz="3300" err="1"/>
              <a:t>Metaproducts</a:t>
            </a:r>
            <a:endParaRPr lang="en-CA" sz="3300"/>
          </a:p>
        </p:txBody>
      </p:sp>
      <p:pic>
        <p:nvPicPr>
          <p:cNvPr id="6" name="Picture 5" descr="A diagram of a mathematical model&#10;&#10;Description automatically generated">
            <a:extLst>
              <a:ext uri="{FF2B5EF4-FFF2-40B4-BE49-F238E27FC236}">
                <a16:creationId xmlns:a16="http://schemas.microsoft.com/office/drawing/2014/main" id="{6F7F83EA-1E70-ADEE-E2FF-F696E006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0" y="1315362"/>
            <a:ext cx="5874075" cy="3289021"/>
          </a:xfrm>
          <a:prstGeom prst="rect">
            <a:avLst/>
          </a:prstGeom>
        </p:spPr>
      </p:pic>
      <p:pic>
        <p:nvPicPr>
          <p:cNvPr id="11" name="Picture 10" descr="A diagram of a complex algorithm&#10;&#10;Description automatically generated">
            <a:extLst>
              <a:ext uri="{FF2B5EF4-FFF2-40B4-BE49-F238E27FC236}">
                <a16:creationId xmlns:a16="http://schemas.microsoft.com/office/drawing/2014/main" id="{329AA312-30B6-AFD3-FD55-2D2BFBBA4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55" y="2998127"/>
            <a:ext cx="6002309" cy="33702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FD3439-9B1F-8E3A-EAC4-889A26E926C9}"/>
              </a:ext>
            </a:extLst>
          </p:cNvPr>
          <p:cNvSpPr txBox="1"/>
          <p:nvPr/>
        </p:nvSpPr>
        <p:spPr>
          <a:xfrm>
            <a:off x="1116786" y="5118754"/>
            <a:ext cx="29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Variability-aware CFA (</a:t>
            </a:r>
            <a:r>
              <a:rPr lang="en-CA" err="1"/>
              <a:t>VaCFA</a:t>
            </a:r>
            <a:r>
              <a:rPr lang="en-CA"/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437C11-4D9B-5878-2FF1-193080B795F5}"/>
              </a:ext>
            </a:extLst>
          </p:cNvPr>
          <p:cNvCxnSpPr>
            <a:cxnSpLocks/>
          </p:cNvCxnSpPr>
          <p:nvPr/>
        </p:nvCxnSpPr>
        <p:spPr>
          <a:xfrm>
            <a:off x="5534526" y="3282215"/>
            <a:ext cx="1665171" cy="92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2764687-C528-444B-D528-75298890B51D}"/>
              </a:ext>
            </a:extLst>
          </p:cNvPr>
          <p:cNvSpPr txBox="1"/>
          <p:nvPr/>
        </p:nvSpPr>
        <p:spPr>
          <a:xfrm>
            <a:off x="6261658" y="3433762"/>
            <a:ext cx="113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Transform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FFB473-50F6-4D0A-61A0-1E0664D8DA54}"/>
              </a:ext>
            </a:extLst>
          </p:cNvPr>
          <p:cNvSpPr txBox="1"/>
          <p:nvPr/>
        </p:nvSpPr>
        <p:spPr>
          <a:xfrm>
            <a:off x="9162509" y="6399477"/>
            <a:ext cx="17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err="1"/>
              <a:t>Metaproduct</a:t>
            </a:r>
            <a:r>
              <a:rPr lang="en-CA"/>
              <a:t>[1]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9071B98-FEE2-0E09-AD31-8FFC6575A6B9}"/>
              </a:ext>
            </a:extLst>
          </p:cNvPr>
          <p:cNvSpPr/>
          <p:nvPr/>
        </p:nvSpPr>
        <p:spPr>
          <a:xfrm>
            <a:off x="6706694" y="1804363"/>
            <a:ext cx="4075800" cy="99779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Feature variables are integrated as program variables. Feature expression are converted to program assumption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5882A1-38D8-AF02-A19E-1143D0A6DE7C}"/>
              </a:ext>
            </a:extLst>
          </p:cNvPr>
          <p:cNvSpPr/>
          <p:nvPr/>
        </p:nvSpPr>
        <p:spPr>
          <a:xfrm>
            <a:off x="7093819" y="4454248"/>
            <a:ext cx="938316" cy="300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0FF821-6EC2-82A0-355D-862303B09BA5}"/>
              </a:ext>
            </a:extLst>
          </p:cNvPr>
          <p:cNvSpPr/>
          <p:nvPr/>
        </p:nvSpPr>
        <p:spPr>
          <a:xfrm>
            <a:off x="2660893" y="2809737"/>
            <a:ext cx="438442" cy="300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551843-4FEB-C7B5-6B80-246EA3A8FEBD}"/>
              </a:ext>
            </a:extLst>
          </p:cNvPr>
          <p:cNvCxnSpPr>
            <a:cxnSpLocks/>
          </p:cNvCxnSpPr>
          <p:nvPr/>
        </p:nvCxnSpPr>
        <p:spPr>
          <a:xfrm flipH="1">
            <a:off x="7384587" y="2859089"/>
            <a:ext cx="94242" cy="1575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4BDC6B4-7A74-453E-618A-CACDA6563738}"/>
              </a:ext>
            </a:extLst>
          </p:cNvPr>
          <p:cNvCxnSpPr>
            <a:cxnSpLocks/>
          </p:cNvCxnSpPr>
          <p:nvPr/>
        </p:nvCxnSpPr>
        <p:spPr>
          <a:xfrm flipH="1">
            <a:off x="3029491" y="2413013"/>
            <a:ext cx="3677203" cy="4460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6AA5BF-CCDA-3E86-65F5-9A5C47AA9D12}"/>
              </a:ext>
            </a:extLst>
          </p:cNvPr>
          <p:cNvSpPr txBox="1"/>
          <p:nvPr/>
        </p:nvSpPr>
        <p:spPr>
          <a:xfrm>
            <a:off x="164054" y="5922277"/>
            <a:ext cx="6097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Kästner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Christian, et al. "Toward variability-aware testing."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4th International Workshop on Feature-Oriented Software Development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2012.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6AB34-57B5-5F7C-8B45-73D9A415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CEEF-B3B4-40E8-8BFB-56080C2634D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4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8E8">
            <a:alpha val="29020"/>
          </a:srgb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Microsoft Office PowerPoint</Application>
  <PresentationFormat>Widescreen</PresentationFormat>
  <Paragraphs>283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Code-Level Functional Equivalence Checking of Annotative Software Product Lines</vt:lpstr>
      <vt:lpstr>Motivation: Change Impact Analysis</vt:lpstr>
      <vt:lpstr>Motivation: Change Impact Analysis for Software Product-lines (SPLs)</vt:lpstr>
      <vt:lpstr>Problem: Functional Equivalence Checking of Annotative SPLs (VEQ)</vt:lpstr>
      <vt:lpstr>Example: VEQ Input</vt:lpstr>
      <vt:lpstr>Example: VEQ Output</vt:lpstr>
      <vt:lpstr>Approach:</vt:lpstr>
      <vt:lpstr>Step 1: Parse Feature Variability with Variability-aware CFAs </vt:lpstr>
      <vt:lpstr>Step 2: Integrate Feature Variability with Metaproducts</vt:lpstr>
      <vt:lpstr>Step 3: Self-composition </vt:lpstr>
      <vt:lpstr>Step 4: Verification and Generalization (1)</vt:lpstr>
      <vt:lpstr>Step 4: Verification and Generalization (2)</vt:lpstr>
      <vt:lpstr>Step 4: Verification and Generalization (3)</vt:lpstr>
      <vt:lpstr>Step 4: Verification and Generalization (4)</vt:lpstr>
      <vt:lpstr>Implementation: CLEVER-V</vt:lpstr>
      <vt:lpstr>Evaluation</vt:lpstr>
      <vt:lpstr>RQ1: Effectiveness</vt:lpstr>
      <vt:lpstr>RQ2: Scalability</vt:lpstr>
      <vt:lpstr>RQ2: Scalability Result (1)</vt:lpstr>
      <vt:lpstr>RQ2: Scalability Result (2)</vt:lpstr>
      <vt:lpstr>Conclusion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Code-Level Functional Equivalence Checking of Annotative Software Product Lines</dc:title>
  <dc:creator>Nick Feng</dc:creator>
  <cp:lastModifiedBy>Nick Feng</cp:lastModifiedBy>
  <cp:revision>5</cp:revision>
  <dcterms:created xsi:type="dcterms:W3CDTF">2023-08-16T12:31:46Z</dcterms:created>
  <dcterms:modified xsi:type="dcterms:W3CDTF">2023-12-26T19:25:37Z</dcterms:modified>
</cp:coreProperties>
</file>