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8.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9.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6" r:id="rId2"/>
    <p:sldId id="695" r:id="rId3"/>
    <p:sldId id="696" r:id="rId4"/>
    <p:sldId id="697" r:id="rId5"/>
    <p:sldId id="694" r:id="rId6"/>
    <p:sldId id="701" r:id="rId7"/>
    <p:sldId id="700" r:id="rId8"/>
    <p:sldId id="507" r:id="rId9"/>
    <p:sldId id="698" r:id="rId10"/>
    <p:sldId id="640" r:id="rId11"/>
    <p:sldId id="641" r:id="rId12"/>
    <p:sldId id="668" r:id="rId13"/>
    <p:sldId id="639" r:id="rId14"/>
    <p:sldId id="609" r:id="rId15"/>
    <p:sldId id="588" r:id="rId16"/>
    <p:sldId id="590" r:id="rId17"/>
    <p:sldId id="692" r:id="rId18"/>
    <p:sldId id="591" r:id="rId19"/>
    <p:sldId id="676" r:id="rId20"/>
    <p:sldId id="596" r:id="rId21"/>
    <p:sldId id="529" r:id="rId22"/>
    <p:sldId id="520" r:id="rId23"/>
    <p:sldId id="677" r:id="rId24"/>
    <p:sldId id="522" r:id="rId25"/>
    <p:sldId id="495" r:id="rId26"/>
    <p:sldId id="681" r:id="rId27"/>
    <p:sldId id="682" r:id="rId28"/>
    <p:sldId id="612" r:id="rId29"/>
    <p:sldId id="613" r:id="rId30"/>
    <p:sldId id="536" r:id="rId31"/>
    <p:sldId id="599" r:id="rId32"/>
    <p:sldId id="600" r:id="rId33"/>
    <p:sldId id="516" r:id="rId34"/>
    <p:sldId id="524" r:id="rId35"/>
    <p:sldId id="615" r:id="rId36"/>
    <p:sldId id="502" r:id="rId37"/>
    <p:sldId id="601" r:id="rId38"/>
    <p:sldId id="602" r:id="rId39"/>
    <p:sldId id="603" r:id="rId40"/>
    <p:sldId id="519" r:id="rId41"/>
    <p:sldId id="525" r:id="rId42"/>
    <p:sldId id="534" r:id="rId43"/>
    <p:sldId id="533" r:id="rId44"/>
    <p:sldId id="538" r:id="rId45"/>
    <p:sldId id="539" r:id="rId46"/>
    <p:sldId id="540" r:id="rId47"/>
    <p:sldId id="541" r:id="rId48"/>
    <p:sldId id="542" r:id="rId49"/>
    <p:sldId id="544" r:id="rId50"/>
    <p:sldId id="545" r:id="rId51"/>
    <p:sldId id="683" r:id="rId52"/>
    <p:sldId id="678" r:id="rId53"/>
    <p:sldId id="604" r:id="rId54"/>
    <p:sldId id="527" r:id="rId55"/>
    <p:sldId id="530" r:id="rId56"/>
    <p:sldId id="548" r:id="rId57"/>
    <p:sldId id="364" r:id="rId58"/>
    <p:sldId id="401" r:id="rId59"/>
    <p:sldId id="402" r:id="rId60"/>
    <p:sldId id="404" r:id="rId61"/>
    <p:sldId id="405" r:id="rId62"/>
    <p:sldId id="406" r:id="rId63"/>
    <p:sldId id="407" r:id="rId64"/>
    <p:sldId id="408" r:id="rId65"/>
    <p:sldId id="665" r:id="rId66"/>
    <p:sldId id="511" r:id="rId67"/>
    <p:sldId id="662" r:id="rId68"/>
    <p:sldId id="514" r:id="rId69"/>
    <p:sldId id="663" r:id="rId70"/>
    <p:sldId id="515" r:id="rId71"/>
    <p:sldId id="664" r:id="rId72"/>
    <p:sldId id="647" r:id="rId73"/>
    <p:sldId id="699" r:id="rId74"/>
    <p:sldId id="605" r:id="rId75"/>
    <p:sldId id="693" r:id="rId76"/>
    <p:sldId id="447" r:id="rId77"/>
    <p:sldId id="553" r:id="rId78"/>
    <p:sldId id="557" r:id="rId79"/>
    <p:sldId id="556" r:id="rId80"/>
    <p:sldId id="554" r:id="rId81"/>
    <p:sldId id="555" r:id="rId82"/>
    <p:sldId id="634" r:id="rId83"/>
    <p:sldId id="635"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39"/>
    <p:restoredTop sz="83955"/>
  </p:normalViewPr>
  <p:slideViewPr>
    <p:cSldViewPr snapToGrid="0" snapToObjects="1">
      <p:cViewPr>
        <p:scale>
          <a:sx n="114" d="100"/>
          <a:sy n="114" d="100"/>
        </p:scale>
        <p:origin x="272" y="144"/>
      </p:cViewPr>
      <p:guideLst/>
    </p:cSldViewPr>
  </p:slideViewPr>
  <p:outlineViewPr>
    <p:cViewPr>
      <p:scale>
        <a:sx n="33" d="100"/>
        <a:sy n="33" d="100"/>
      </p:scale>
      <p:origin x="0" y="-31816"/>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Genesis</c:v>
                </c:pt>
              </c:strCache>
            </c:strRef>
          </c:tx>
          <c:spPr>
            <a:solidFill>
              <a:schemeClr val="accent6"/>
            </a:solidFill>
            <a:ln>
              <a:noFill/>
            </a:ln>
            <a:effectLst/>
          </c:spPr>
          <c:invertIfNegative val="0"/>
          <c:dLbls>
            <c:dLbl>
              <c:idx val="0"/>
              <c:layout/>
              <c:tx>
                <c:rich>
                  <a:bodyPr/>
                  <a:lstStyle/>
                  <a:p>
                    <a:fld id="{D27CDEAD-4D71-DE4B-8711-F87C6F09B357}" type="VALUE">
                      <a:rPr lang="is-I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NPE Cases</c:v>
                </c:pt>
                <c:pt idx="1">
                  <c:v>13 OOB Cases</c:v>
                </c:pt>
                <c:pt idx="2">
                  <c:v>16 CCE Cases</c:v>
                </c:pt>
              </c:strCache>
            </c:strRef>
          </c:cat>
          <c:val>
            <c:numRef>
              <c:f>Sheet1!$B$2:$B$4</c:f>
              <c:numCache>
                <c:formatCode>General</c:formatCode>
                <c:ptCount val="3"/>
                <c:pt idx="0">
                  <c:v>13.0</c:v>
                </c:pt>
                <c:pt idx="1">
                  <c:v>6.0</c:v>
                </c:pt>
                <c:pt idx="2">
                  <c:v>5.0</c:v>
                </c:pt>
              </c:numCache>
            </c:numRef>
          </c:val>
        </c:ser>
        <c:ser>
          <c:idx val="1"/>
          <c:order val="1"/>
          <c:tx>
            <c:strRef>
              <c:f>Sheet1!$C$1</c:f>
              <c:strCache>
                <c:ptCount val="1"/>
                <c:pt idx="0">
                  <c:v>PAR Manual Transforms (2013)</c:v>
                </c:pt>
              </c:strCache>
            </c:strRef>
          </c:tx>
          <c:spPr>
            <a:solidFill>
              <a:schemeClr val="accent5"/>
            </a:solidFill>
            <a:ln>
              <a:noFill/>
            </a:ln>
            <a:effectLst/>
          </c:spPr>
          <c:invertIfNegative val="0"/>
          <c:dLbls>
            <c:dLbl>
              <c:idx val="0"/>
              <c:layout/>
              <c:tx>
                <c:rich>
                  <a:bodyPr/>
                  <a:lstStyle/>
                  <a:p>
                    <a:fld id="{8D0A1796-2A46-784B-9917-B0530EE9F088}"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NPE Cases</c:v>
                </c:pt>
                <c:pt idx="1">
                  <c:v>13 OOB Cases</c:v>
                </c:pt>
                <c:pt idx="2">
                  <c:v>16 CCE Cases</c:v>
                </c:pt>
              </c:strCache>
            </c:strRef>
          </c:cat>
          <c:val>
            <c:numRef>
              <c:f>Sheet1!$C$2:$C$4</c:f>
              <c:numCache>
                <c:formatCode>General</c:formatCode>
                <c:ptCount val="3"/>
                <c:pt idx="0">
                  <c:v>8.0</c:v>
                </c:pt>
                <c:pt idx="1">
                  <c:v>4.0</c:v>
                </c:pt>
                <c:pt idx="2">
                  <c:v>0.0</c:v>
                </c:pt>
              </c:numCache>
            </c:numRef>
          </c:val>
        </c:ser>
        <c:dLbls>
          <c:dLblPos val="outEnd"/>
          <c:showLegendKey val="0"/>
          <c:showVal val="1"/>
          <c:showCatName val="0"/>
          <c:showSerName val="0"/>
          <c:showPercent val="0"/>
          <c:showBubbleSize val="0"/>
        </c:dLbls>
        <c:gapWidth val="219"/>
        <c:overlap val="-27"/>
        <c:axId val="-1286823856"/>
        <c:axId val="-1275384448"/>
      </c:barChart>
      <c:catAx>
        <c:axId val="-128682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75384448"/>
        <c:crosses val="autoZero"/>
        <c:auto val="1"/>
        <c:lblAlgn val="ctr"/>
        <c:lblOffset val="100"/>
        <c:noMultiLvlLbl val="0"/>
      </c:catAx>
      <c:valAx>
        <c:axId val="-127538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8682385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Genesis</c:v>
                </c:pt>
              </c:strCache>
            </c:strRef>
          </c:tx>
          <c:spPr>
            <a:solidFill>
              <a:schemeClr val="accent6"/>
            </a:solidFill>
            <a:ln>
              <a:noFill/>
            </a:ln>
            <a:effectLst/>
          </c:spPr>
          <c:invertIfNegative val="0"/>
          <c:dLbls>
            <c:dLbl>
              <c:idx val="0"/>
              <c:tx>
                <c:rich>
                  <a:bodyPr/>
                  <a:lstStyle/>
                  <a:p>
                    <a:fld id="{D27CDEAD-4D71-DE4B-8711-F87C6F09B357}" type="VALUE">
                      <a:rPr lang="is-I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NPE Cases</c:v>
                </c:pt>
                <c:pt idx="1">
                  <c:v>13 OOB Cases</c:v>
                </c:pt>
                <c:pt idx="2">
                  <c:v>16 CCE Cases</c:v>
                </c:pt>
              </c:strCache>
            </c:strRef>
          </c:cat>
          <c:val>
            <c:numRef>
              <c:f>Sheet1!$B$2:$B$4</c:f>
              <c:numCache>
                <c:formatCode>General</c:formatCode>
                <c:ptCount val="3"/>
                <c:pt idx="0">
                  <c:v>13.0</c:v>
                </c:pt>
                <c:pt idx="1">
                  <c:v>6.0</c:v>
                </c:pt>
                <c:pt idx="2">
                  <c:v>5.0</c:v>
                </c:pt>
              </c:numCache>
            </c:numRef>
          </c:val>
        </c:ser>
        <c:ser>
          <c:idx val="1"/>
          <c:order val="1"/>
          <c:tx>
            <c:strRef>
              <c:f>Sheet1!$C$1</c:f>
              <c:strCache>
                <c:ptCount val="1"/>
                <c:pt idx="0">
                  <c:v>PAR Manual Transforms (2013)</c:v>
                </c:pt>
              </c:strCache>
            </c:strRef>
          </c:tx>
          <c:spPr>
            <a:solidFill>
              <a:schemeClr val="accent5"/>
            </a:solidFill>
            <a:ln>
              <a:noFill/>
            </a:ln>
            <a:effectLst/>
          </c:spPr>
          <c:invertIfNegative val="0"/>
          <c:dLbls>
            <c:dLbl>
              <c:idx val="0"/>
              <c:tx>
                <c:rich>
                  <a:bodyPr/>
                  <a:lstStyle/>
                  <a:p>
                    <a:fld id="{8D0A1796-2A46-784B-9917-B0530EE9F088}"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NPE Cases</c:v>
                </c:pt>
                <c:pt idx="1">
                  <c:v>13 OOB Cases</c:v>
                </c:pt>
                <c:pt idx="2">
                  <c:v>16 CCE Cases</c:v>
                </c:pt>
              </c:strCache>
            </c:strRef>
          </c:cat>
          <c:val>
            <c:numRef>
              <c:f>Sheet1!$C$2:$C$4</c:f>
              <c:numCache>
                <c:formatCode>General</c:formatCode>
                <c:ptCount val="3"/>
                <c:pt idx="0">
                  <c:v>7.0</c:v>
                </c:pt>
                <c:pt idx="1">
                  <c:v>4.0</c:v>
                </c:pt>
                <c:pt idx="2">
                  <c:v>0.0</c:v>
                </c:pt>
              </c:numCache>
            </c:numRef>
          </c:val>
        </c:ser>
        <c:ser>
          <c:idx val="2"/>
          <c:order val="2"/>
          <c:tx>
            <c:strRef>
              <c:f>Sheet1!$D$1</c:f>
              <c:strCache>
                <c:ptCount val="1"/>
                <c:pt idx="0">
                  <c:v>Prophet Transform Coverage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 NPE Cases</c:v>
                </c:pt>
                <c:pt idx="1">
                  <c:v>13 OOB Cases</c:v>
                </c:pt>
                <c:pt idx="2">
                  <c:v>16 CCE Cases</c:v>
                </c:pt>
              </c:strCache>
            </c:strRef>
          </c:cat>
          <c:val>
            <c:numRef>
              <c:f>Sheet1!$D$2:$D$4</c:f>
              <c:numCache>
                <c:formatCode>General</c:formatCode>
                <c:ptCount val="3"/>
                <c:pt idx="0">
                  <c:v>11.0</c:v>
                </c:pt>
                <c:pt idx="1">
                  <c:v>5.0</c:v>
                </c:pt>
                <c:pt idx="2">
                  <c:v>0.0</c:v>
                </c:pt>
              </c:numCache>
            </c:numRef>
          </c:val>
        </c:ser>
        <c:dLbls>
          <c:dLblPos val="outEnd"/>
          <c:showLegendKey val="0"/>
          <c:showVal val="1"/>
          <c:showCatName val="0"/>
          <c:showSerName val="0"/>
          <c:showPercent val="0"/>
          <c:showBubbleSize val="0"/>
        </c:dLbls>
        <c:gapWidth val="219"/>
        <c:overlap val="-27"/>
        <c:axId val="-1277319952"/>
        <c:axId val="-1277655472"/>
      </c:barChart>
      <c:catAx>
        <c:axId val="-127731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77655472"/>
        <c:crosses val="autoZero"/>
        <c:auto val="1"/>
        <c:lblAlgn val="ctr"/>
        <c:lblOffset val="100"/>
        <c:noMultiLvlLbl val="0"/>
      </c:catAx>
      <c:valAx>
        <c:axId val="-1277655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77319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6BD9E-5DCB-564F-B71D-D9B2BF156227}" type="datetimeFigureOut">
              <a:rPr lang="en-US" smtClean="0"/>
              <a:t>9/8/17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6F912-69E4-3041-B062-7B23DF90C707}" type="slidenum">
              <a:rPr lang="en-US" smtClean="0"/>
              <a:t>‹#›</a:t>
            </a:fld>
            <a:endParaRPr lang="en-US"/>
          </a:p>
        </p:txBody>
      </p:sp>
    </p:spTree>
    <p:extLst>
      <p:ext uri="{BB962C8B-B14F-4D97-AF65-F5344CB8AC3E}">
        <p14:creationId xmlns:p14="http://schemas.microsoft.com/office/powerpoint/2010/main" val="296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1</a:t>
            </a:fld>
            <a:endParaRPr lang="en-US"/>
          </a:p>
        </p:txBody>
      </p:sp>
    </p:spTree>
    <p:extLst>
      <p:ext uri="{BB962C8B-B14F-4D97-AF65-F5344CB8AC3E}">
        <p14:creationId xmlns:p14="http://schemas.microsoft.com/office/powerpoint/2010/main" val="137156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0D26F912-69E4-3041-B062-7B23DF90C707}" type="slidenum">
              <a:rPr lang="en-US" smtClean="0"/>
              <a:t>10</a:t>
            </a:fld>
            <a:endParaRPr lang="en-US"/>
          </a:p>
        </p:txBody>
      </p:sp>
    </p:spTree>
    <p:extLst>
      <p:ext uri="{BB962C8B-B14F-4D97-AF65-F5344CB8AC3E}">
        <p14:creationId xmlns:p14="http://schemas.microsoft.com/office/powerpoint/2010/main" val="89426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0D26F912-69E4-3041-B062-7B23DF90C707}" type="slidenum">
              <a:rPr lang="en-US" smtClean="0"/>
              <a:t>11</a:t>
            </a:fld>
            <a:endParaRPr lang="en-US"/>
          </a:p>
        </p:txBody>
      </p:sp>
    </p:spTree>
    <p:extLst>
      <p:ext uri="{BB962C8B-B14F-4D97-AF65-F5344CB8AC3E}">
        <p14:creationId xmlns:p14="http://schemas.microsoft.com/office/powerpoint/2010/main" val="970711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0D26F912-69E4-3041-B062-7B23DF90C707}" type="slidenum">
              <a:rPr lang="en-US" smtClean="0"/>
              <a:t>12</a:t>
            </a:fld>
            <a:endParaRPr lang="en-US"/>
          </a:p>
        </p:txBody>
      </p:sp>
    </p:spTree>
    <p:extLst>
      <p:ext uri="{BB962C8B-B14F-4D97-AF65-F5344CB8AC3E}">
        <p14:creationId xmlns:p14="http://schemas.microsoft.com/office/powerpoint/2010/main" val="135360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0D26F912-69E4-3041-B062-7B23DF90C707}" type="slidenum">
              <a:rPr lang="en-US" smtClean="0"/>
              <a:t>13</a:t>
            </a:fld>
            <a:endParaRPr lang="en-US"/>
          </a:p>
        </p:txBody>
      </p:sp>
    </p:spTree>
    <p:extLst>
      <p:ext uri="{BB962C8B-B14F-4D97-AF65-F5344CB8AC3E}">
        <p14:creationId xmlns:p14="http://schemas.microsoft.com/office/powerpoint/2010/main" val="329713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Here is an intuitive diagram. If we assume a space of all possible patches, there are points in the space correspond to observed past human patches. The hypothesis is that these points will not be uniformed distributed in the space. There will be repetitive patterns so that some areas in the space will be more dense. The goal of Genesis here is to infer a set of transforms that can cover the dense areas of the space.</a:t>
            </a:r>
          </a:p>
        </p:txBody>
      </p:sp>
      <p:sp>
        <p:nvSpPr>
          <p:cNvPr id="4" name="Slide Number Placeholder 3"/>
          <p:cNvSpPr>
            <a:spLocks noGrp="1"/>
          </p:cNvSpPr>
          <p:nvPr>
            <p:ph type="sldNum" sz="quarter" idx="10"/>
          </p:nvPr>
        </p:nvSpPr>
        <p:spPr/>
        <p:txBody>
          <a:bodyPr/>
          <a:lstStyle/>
          <a:p>
            <a:fld id="{98D2F329-A16A-CA44-B388-68FF309E43F7}" type="slidenum">
              <a:rPr lang="en-US" smtClean="0"/>
              <a:t>14</a:t>
            </a:fld>
            <a:endParaRPr lang="en-US"/>
          </a:p>
        </p:txBody>
      </p:sp>
    </p:spTree>
    <p:extLst>
      <p:ext uri="{BB962C8B-B14F-4D97-AF65-F5344CB8AC3E}">
        <p14:creationId xmlns:p14="http://schemas.microsoft.com/office/powerpoint/2010/main" val="1214938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15</a:t>
            </a:fld>
            <a:endParaRPr lang="en-US"/>
          </a:p>
        </p:txBody>
      </p:sp>
    </p:spTree>
    <p:extLst>
      <p:ext uri="{BB962C8B-B14F-4D97-AF65-F5344CB8AC3E}">
        <p14:creationId xmlns:p14="http://schemas.microsoft.com/office/powerpoint/2010/main" val="35016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high level idea here is that a good transform will be used by many human patches, not just a single patch.</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16</a:t>
            </a:fld>
            <a:endParaRPr lang="en-US"/>
          </a:p>
        </p:txBody>
      </p:sp>
    </p:spTree>
    <p:extLst>
      <p:ext uri="{BB962C8B-B14F-4D97-AF65-F5344CB8AC3E}">
        <p14:creationId xmlns:p14="http://schemas.microsoft.com/office/powerpoint/2010/main" val="173075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challenge</a:t>
            </a:r>
            <a:r>
              <a:rPr lang="en-US" baseline="0" dirty="0" smtClean="0"/>
              <a:t> here is how to determine the abstraction granularity. For example, given the previous NPE patch, if we apply the most natural or intuitive abstraction, here is the transform we will get. It corresponds to the high level action of disjoins an additional clause to check against null value. But we will get different transforms if we operate with different granularity. If we perform abstractions at a coarser granularity, we may get transforms like simply replacing the </a:t>
            </a:r>
            <a:r>
              <a:rPr lang="en-US" baseline="0" dirty="0" err="1" smtClean="0"/>
              <a:t>boolean</a:t>
            </a:r>
            <a:r>
              <a:rPr lang="en-US" baseline="0" dirty="0" smtClean="0"/>
              <a:t> condition completely. If we operate with finer granularity, we may get more restrictive transforms like only adding the clause for certain parameter expression. There are also possibilities like considering multiple operators. </a:t>
            </a:r>
          </a:p>
          <a:p>
            <a:endParaRPr lang="en-US" baseline="0" dirty="0" smtClean="0"/>
          </a:p>
          <a:p>
            <a:r>
              <a:rPr lang="en-US" dirty="0" smtClean="0"/>
              <a:t>How to find promising </a:t>
            </a:r>
            <a:r>
              <a:rPr lang="en-US" smtClean="0"/>
              <a:t>abstraction</a:t>
            </a:r>
            <a:r>
              <a:rPr lang="en-US" baseline="0" smtClean="0"/>
              <a:t> granularities?</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17</a:t>
            </a:fld>
            <a:endParaRPr lang="en-US"/>
          </a:p>
        </p:txBody>
      </p:sp>
    </p:spTree>
    <p:extLst>
      <p:ext uri="{BB962C8B-B14F-4D97-AF65-F5344CB8AC3E}">
        <p14:creationId xmlns:p14="http://schemas.microsoft.com/office/powerpoint/2010/main" val="1652341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18</a:t>
            </a:fld>
            <a:endParaRPr lang="en-US"/>
          </a:p>
        </p:txBody>
      </p:sp>
    </p:spTree>
    <p:extLst>
      <p:ext uri="{BB962C8B-B14F-4D97-AF65-F5344CB8AC3E}">
        <p14:creationId xmlns:p14="http://schemas.microsoft.com/office/powerpoint/2010/main" val="190574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19</a:t>
            </a:fld>
            <a:endParaRPr lang="en-US"/>
          </a:p>
        </p:txBody>
      </p:sp>
    </p:spTree>
    <p:extLst>
      <p:ext uri="{BB962C8B-B14F-4D97-AF65-F5344CB8AC3E}">
        <p14:creationId xmlns:p14="http://schemas.microsoft.com/office/powerpoint/2010/main" val="160124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And then validate each</a:t>
            </a:r>
            <a:r>
              <a:rPr lang="en-US" baseline="0" dirty="0" smtClean="0"/>
              <a:t> candidate patch against the test suite</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2</a:t>
            </a:fld>
            <a:endParaRPr lang="en-US"/>
          </a:p>
        </p:txBody>
      </p:sp>
    </p:spTree>
    <p:extLst>
      <p:ext uri="{BB962C8B-B14F-4D97-AF65-F5344CB8AC3E}">
        <p14:creationId xmlns:p14="http://schemas.microsoft.com/office/powerpoint/2010/main" val="471381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 won’t have time to talk about details for the generalization operator.</a:t>
            </a:r>
            <a:r>
              <a:rPr lang="en-US" baseline="0" dirty="0" smtClean="0"/>
              <a:t> The high level idea is to use a systematic AST matching algorithm on a set of concrete AST trees to obtain pairs of template ASTs.</a:t>
            </a:r>
            <a:endParaRPr lang="en-US" dirty="0"/>
          </a:p>
        </p:txBody>
      </p:sp>
      <p:sp>
        <p:nvSpPr>
          <p:cNvPr id="4" name="Slide Number Placeholder 3"/>
          <p:cNvSpPr>
            <a:spLocks noGrp="1"/>
          </p:cNvSpPr>
          <p:nvPr>
            <p:ph type="sldNum" sz="quarter" idx="10"/>
          </p:nvPr>
        </p:nvSpPr>
        <p:spPr/>
        <p:txBody>
          <a:bodyPr/>
          <a:lstStyle/>
          <a:p>
            <a:fld id="{941C87B0-E673-5448-8938-742B42EE16B7}" type="slidenum">
              <a:rPr lang="en-US" smtClean="0"/>
              <a:t>20</a:t>
            </a:fld>
            <a:endParaRPr lang="en-US"/>
          </a:p>
        </p:txBody>
      </p:sp>
    </p:spTree>
    <p:extLst>
      <p:ext uri="{BB962C8B-B14F-4D97-AF65-F5344CB8AC3E}">
        <p14:creationId xmlns:p14="http://schemas.microsoft.com/office/powerpoint/2010/main" val="1762882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 won’t have time to talk about details for the generalization operator.</a:t>
            </a:r>
            <a:r>
              <a:rPr lang="en-US" baseline="0" dirty="0" smtClean="0"/>
              <a:t> The high level idea is to use a systematic AST matching algorithm on a set of concrete AST trees to obtain pairs of template ASTs.</a:t>
            </a:r>
            <a:endParaRPr lang="en-US" dirty="0"/>
          </a:p>
        </p:txBody>
      </p:sp>
      <p:sp>
        <p:nvSpPr>
          <p:cNvPr id="4" name="Slide Number Placeholder 3"/>
          <p:cNvSpPr>
            <a:spLocks noGrp="1"/>
          </p:cNvSpPr>
          <p:nvPr>
            <p:ph type="sldNum" sz="quarter" idx="10"/>
          </p:nvPr>
        </p:nvSpPr>
        <p:spPr/>
        <p:txBody>
          <a:bodyPr/>
          <a:lstStyle/>
          <a:p>
            <a:fld id="{941C87B0-E673-5448-8938-742B42EE16B7}" type="slidenum">
              <a:rPr lang="en-US" smtClean="0"/>
              <a:t>21</a:t>
            </a:fld>
            <a:endParaRPr lang="en-US"/>
          </a:p>
        </p:txBody>
      </p:sp>
    </p:spTree>
    <p:extLst>
      <p:ext uri="{BB962C8B-B14F-4D97-AF65-F5344CB8AC3E}">
        <p14:creationId xmlns:p14="http://schemas.microsoft.com/office/powerpoint/2010/main" val="795305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31</a:t>
            </a:fld>
            <a:endParaRPr lang="en-US"/>
          </a:p>
        </p:txBody>
      </p:sp>
    </p:spTree>
    <p:extLst>
      <p:ext uri="{BB962C8B-B14F-4D97-AF65-F5344CB8AC3E}">
        <p14:creationId xmlns:p14="http://schemas.microsoft.com/office/powerpoint/2010/main" val="1602867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32</a:t>
            </a:fld>
            <a:endParaRPr lang="en-US"/>
          </a:p>
        </p:txBody>
      </p:sp>
    </p:spTree>
    <p:extLst>
      <p:ext uri="{BB962C8B-B14F-4D97-AF65-F5344CB8AC3E}">
        <p14:creationId xmlns:p14="http://schemas.microsoft.com/office/powerpoint/2010/main" val="1098967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26F912-69E4-3041-B062-7B23DF90C707}" type="slidenum">
              <a:rPr lang="en-US" smtClean="0"/>
              <a:t>33</a:t>
            </a:fld>
            <a:endParaRPr lang="en-US"/>
          </a:p>
        </p:txBody>
      </p:sp>
    </p:spTree>
    <p:extLst>
      <p:ext uri="{BB962C8B-B14F-4D97-AF65-F5344CB8AC3E}">
        <p14:creationId xmlns:p14="http://schemas.microsoft.com/office/powerpoint/2010/main" val="2066403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26F912-69E4-3041-B062-7B23DF90C707}" type="slidenum">
              <a:rPr lang="en-US" smtClean="0"/>
              <a:t>34</a:t>
            </a:fld>
            <a:endParaRPr lang="en-US"/>
          </a:p>
        </p:txBody>
      </p:sp>
    </p:spTree>
    <p:extLst>
      <p:ext uri="{BB962C8B-B14F-4D97-AF65-F5344CB8AC3E}">
        <p14:creationId xmlns:p14="http://schemas.microsoft.com/office/powerpoint/2010/main" val="767292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37</a:t>
            </a:fld>
            <a:endParaRPr lang="en-US"/>
          </a:p>
        </p:txBody>
      </p:sp>
    </p:spTree>
    <p:extLst>
      <p:ext uri="{BB962C8B-B14F-4D97-AF65-F5344CB8AC3E}">
        <p14:creationId xmlns:p14="http://schemas.microsoft.com/office/powerpoint/2010/main" val="564386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38</a:t>
            </a:fld>
            <a:endParaRPr lang="en-US"/>
          </a:p>
        </p:txBody>
      </p:sp>
    </p:spTree>
    <p:extLst>
      <p:ext uri="{BB962C8B-B14F-4D97-AF65-F5344CB8AC3E}">
        <p14:creationId xmlns:p14="http://schemas.microsoft.com/office/powerpoint/2010/main" val="207603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39</a:t>
            </a:fld>
            <a:endParaRPr lang="en-US"/>
          </a:p>
        </p:txBody>
      </p:sp>
    </p:spTree>
    <p:extLst>
      <p:ext uri="{BB962C8B-B14F-4D97-AF65-F5344CB8AC3E}">
        <p14:creationId xmlns:p14="http://schemas.microsoft.com/office/powerpoint/2010/main" val="219917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40</a:t>
            </a:fld>
            <a:endParaRPr lang="en-US"/>
          </a:p>
        </p:txBody>
      </p:sp>
    </p:spTree>
    <p:extLst>
      <p:ext uri="{BB962C8B-B14F-4D97-AF65-F5344CB8AC3E}">
        <p14:creationId xmlns:p14="http://schemas.microsoft.com/office/powerpoint/2010/main" val="47129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3</a:t>
            </a:fld>
            <a:endParaRPr lang="en-US"/>
          </a:p>
        </p:txBody>
      </p:sp>
    </p:spTree>
    <p:extLst>
      <p:ext uri="{BB962C8B-B14F-4D97-AF65-F5344CB8AC3E}">
        <p14:creationId xmlns:p14="http://schemas.microsoft.com/office/powerpoint/2010/main" val="470786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41</a:t>
            </a:fld>
            <a:endParaRPr lang="en-US"/>
          </a:p>
        </p:txBody>
      </p:sp>
    </p:spTree>
    <p:extLst>
      <p:ext uri="{BB962C8B-B14F-4D97-AF65-F5344CB8AC3E}">
        <p14:creationId xmlns:p14="http://schemas.microsoft.com/office/powerpoint/2010/main" val="1402417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42</a:t>
            </a:fld>
            <a:endParaRPr lang="en-US"/>
          </a:p>
        </p:txBody>
      </p:sp>
    </p:spTree>
    <p:extLst>
      <p:ext uri="{BB962C8B-B14F-4D97-AF65-F5344CB8AC3E}">
        <p14:creationId xmlns:p14="http://schemas.microsoft.com/office/powerpoint/2010/main" val="2071759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part can be faster</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43</a:t>
            </a:fld>
            <a:endParaRPr lang="en-US"/>
          </a:p>
        </p:txBody>
      </p:sp>
    </p:spTree>
    <p:extLst>
      <p:ext uri="{BB962C8B-B14F-4D97-AF65-F5344CB8AC3E}">
        <p14:creationId xmlns:p14="http://schemas.microsoft.com/office/powerpoint/2010/main" val="1108633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44</a:t>
            </a:fld>
            <a:endParaRPr lang="en-US"/>
          </a:p>
        </p:txBody>
      </p:sp>
    </p:spTree>
    <p:extLst>
      <p:ext uri="{BB962C8B-B14F-4D97-AF65-F5344CB8AC3E}">
        <p14:creationId xmlns:p14="http://schemas.microsoft.com/office/powerpoint/2010/main" val="2081676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45</a:t>
            </a:fld>
            <a:endParaRPr lang="en-US"/>
          </a:p>
        </p:txBody>
      </p:sp>
    </p:spTree>
    <p:extLst>
      <p:ext uri="{BB962C8B-B14F-4D97-AF65-F5344CB8AC3E}">
        <p14:creationId xmlns:p14="http://schemas.microsoft.com/office/powerpoint/2010/main" val="184315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46</a:t>
            </a:fld>
            <a:endParaRPr lang="en-US"/>
          </a:p>
        </p:txBody>
      </p:sp>
    </p:spTree>
    <p:extLst>
      <p:ext uri="{BB962C8B-B14F-4D97-AF65-F5344CB8AC3E}">
        <p14:creationId xmlns:p14="http://schemas.microsoft.com/office/powerpoint/2010/main" val="932204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47</a:t>
            </a:fld>
            <a:endParaRPr lang="en-US"/>
          </a:p>
        </p:txBody>
      </p:sp>
    </p:spTree>
    <p:extLst>
      <p:ext uri="{BB962C8B-B14F-4D97-AF65-F5344CB8AC3E}">
        <p14:creationId xmlns:p14="http://schemas.microsoft.com/office/powerpoint/2010/main" val="1747639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48</a:t>
            </a:fld>
            <a:endParaRPr lang="en-US"/>
          </a:p>
        </p:txBody>
      </p:sp>
    </p:spTree>
    <p:extLst>
      <p:ext uri="{BB962C8B-B14F-4D97-AF65-F5344CB8AC3E}">
        <p14:creationId xmlns:p14="http://schemas.microsoft.com/office/powerpoint/2010/main" val="1697964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49</a:t>
            </a:fld>
            <a:endParaRPr lang="en-US"/>
          </a:p>
        </p:txBody>
      </p:sp>
    </p:spTree>
    <p:extLst>
      <p:ext uri="{BB962C8B-B14F-4D97-AF65-F5344CB8AC3E}">
        <p14:creationId xmlns:p14="http://schemas.microsoft.com/office/powerpoint/2010/main" val="2051314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50</a:t>
            </a:fld>
            <a:endParaRPr lang="en-US"/>
          </a:p>
        </p:txBody>
      </p:sp>
    </p:spTree>
    <p:extLst>
      <p:ext uri="{BB962C8B-B14F-4D97-AF65-F5344CB8AC3E}">
        <p14:creationId xmlns:p14="http://schemas.microsoft.com/office/powerpoint/2010/main" val="9849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system collects</a:t>
            </a:r>
            <a:r>
              <a:rPr lang="en-US" sz="1200" kern="1200" baseline="0" dirty="0" smtClean="0">
                <a:solidFill>
                  <a:schemeClr val="tx1"/>
                </a:solidFill>
                <a:latin typeface="+mn-lt"/>
                <a:ea typeface="+mn-ea"/>
                <a:cs typeface="+mn-cs"/>
              </a:rPr>
              <a:t> all candidate patches that </a:t>
            </a:r>
            <a:endParaRPr lang="en-US" dirty="0"/>
          </a:p>
        </p:txBody>
      </p:sp>
      <p:sp>
        <p:nvSpPr>
          <p:cNvPr id="4" name="Slide Number Placeholder 3"/>
          <p:cNvSpPr>
            <a:spLocks noGrp="1"/>
          </p:cNvSpPr>
          <p:nvPr>
            <p:ph type="sldNum" sz="quarter" idx="10"/>
          </p:nvPr>
        </p:nvSpPr>
        <p:spPr/>
        <p:txBody>
          <a:bodyPr/>
          <a:lstStyle/>
          <a:p>
            <a:fld id="{98D2F329-A16A-CA44-B388-68FF309E43F7}" type="slidenum">
              <a:rPr lang="en-US" smtClean="0"/>
              <a:t>4</a:t>
            </a:fld>
            <a:endParaRPr lang="en-US"/>
          </a:p>
        </p:txBody>
      </p:sp>
    </p:spTree>
    <p:extLst>
      <p:ext uri="{BB962C8B-B14F-4D97-AF65-F5344CB8AC3E}">
        <p14:creationId xmlns:p14="http://schemas.microsoft.com/office/powerpoint/2010/main" val="331008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51</a:t>
            </a:fld>
            <a:endParaRPr lang="en-US"/>
          </a:p>
        </p:txBody>
      </p:sp>
    </p:spTree>
    <p:extLst>
      <p:ext uri="{BB962C8B-B14F-4D97-AF65-F5344CB8AC3E}">
        <p14:creationId xmlns:p14="http://schemas.microsoft.com/office/powerpoint/2010/main" val="1653155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52</a:t>
            </a:fld>
            <a:endParaRPr lang="en-US"/>
          </a:p>
        </p:txBody>
      </p:sp>
    </p:spTree>
    <p:extLst>
      <p:ext uri="{BB962C8B-B14F-4D97-AF65-F5344CB8AC3E}">
        <p14:creationId xmlns:p14="http://schemas.microsoft.com/office/powerpoint/2010/main" val="1883171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53</a:t>
            </a:fld>
            <a:endParaRPr lang="en-US"/>
          </a:p>
        </p:txBody>
      </p:sp>
    </p:spTree>
    <p:extLst>
      <p:ext uri="{BB962C8B-B14F-4D97-AF65-F5344CB8AC3E}">
        <p14:creationId xmlns:p14="http://schemas.microsoft.com/office/powerpoint/2010/main" val="164901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smtClean="0"/>
              <a:t>Start with subsets of size 2.</a:t>
            </a:r>
          </a:p>
          <a:p>
            <a:r>
              <a:rPr lang="en-US" sz="1200" dirty="0" smtClean="0"/>
              <a:t>2. Iteratively maintain a </a:t>
            </a:r>
          </a:p>
          <a:p>
            <a:r>
              <a:rPr lang="en-US" sz="1200" dirty="0" smtClean="0"/>
              <a:t>     worklist of promising candidate subsets.</a:t>
            </a:r>
          </a:p>
          <a:p>
            <a:r>
              <a:rPr lang="en-US" sz="1200" dirty="0" smtClean="0"/>
              <a:t>3.</a:t>
            </a:r>
            <a:r>
              <a:rPr lang="en-US" sz="1200" baseline="0" dirty="0" smtClean="0"/>
              <a:t> </a:t>
            </a:r>
            <a:r>
              <a:rPr lang="en-US" sz="1200" dirty="0" smtClean="0"/>
              <a:t>Fitness function</a:t>
            </a:r>
            <a:r>
              <a:rPr lang="en-US" sz="1200" baseline="0" dirty="0" smtClean="0"/>
              <a:t> is roughly </a:t>
            </a:r>
            <a:r>
              <a:rPr lang="en-US" sz="1200" dirty="0" smtClean="0"/>
              <a:t>the ratio between the number of covered case and the number of generated candidate patches.</a:t>
            </a:r>
          </a:p>
        </p:txBody>
      </p:sp>
      <p:sp>
        <p:nvSpPr>
          <p:cNvPr id="4" name="Slide Number Placeholder 3"/>
          <p:cNvSpPr>
            <a:spLocks noGrp="1"/>
          </p:cNvSpPr>
          <p:nvPr>
            <p:ph type="sldNum" sz="quarter" idx="10"/>
          </p:nvPr>
        </p:nvSpPr>
        <p:spPr/>
        <p:txBody>
          <a:bodyPr/>
          <a:lstStyle/>
          <a:p>
            <a:fld id="{0D26F912-69E4-3041-B062-7B23DF90C707}" type="slidenum">
              <a:rPr lang="en-US" smtClean="0"/>
              <a:t>54</a:t>
            </a:fld>
            <a:endParaRPr lang="en-US"/>
          </a:p>
        </p:txBody>
      </p:sp>
    </p:spTree>
    <p:extLst>
      <p:ext uri="{BB962C8B-B14F-4D97-AF65-F5344CB8AC3E}">
        <p14:creationId xmlns:p14="http://schemas.microsoft.com/office/powerpoint/2010/main" val="350100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smtClean="0"/>
              <a:t>Start with subsets of size 2.</a:t>
            </a:r>
          </a:p>
          <a:p>
            <a:r>
              <a:rPr lang="en-US" sz="1200" dirty="0" smtClean="0"/>
              <a:t>2. Iteratively maintain a </a:t>
            </a:r>
          </a:p>
          <a:p>
            <a:r>
              <a:rPr lang="en-US" sz="1200" dirty="0" smtClean="0"/>
              <a:t>     worklist of promising candidate subsets.</a:t>
            </a:r>
          </a:p>
          <a:p>
            <a:r>
              <a:rPr lang="en-US" sz="1200" dirty="0" smtClean="0"/>
              <a:t>3.</a:t>
            </a:r>
            <a:r>
              <a:rPr lang="en-US" sz="1200" baseline="0" dirty="0" smtClean="0"/>
              <a:t> </a:t>
            </a:r>
            <a:r>
              <a:rPr lang="en-US" sz="1200" dirty="0" smtClean="0"/>
              <a:t>Fitness function</a:t>
            </a:r>
            <a:r>
              <a:rPr lang="en-US" sz="1200" baseline="0" dirty="0" smtClean="0"/>
              <a:t> is roughly </a:t>
            </a:r>
            <a:r>
              <a:rPr lang="en-US" sz="1200" dirty="0" smtClean="0"/>
              <a:t>the ratio between the number of covered case and the number of generated candidate patches.</a:t>
            </a:r>
          </a:p>
        </p:txBody>
      </p:sp>
      <p:sp>
        <p:nvSpPr>
          <p:cNvPr id="4" name="Slide Number Placeholder 3"/>
          <p:cNvSpPr>
            <a:spLocks noGrp="1"/>
          </p:cNvSpPr>
          <p:nvPr>
            <p:ph type="sldNum" sz="quarter" idx="10"/>
          </p:nvPr>
        </p:nvSpPr>
        <p:spPr/>
        <p:txBody>
          <a:bodyPr/>
          <a:lstStyle/>
          <a:p>
            <a:fld id="{0D26F912-69E4-3041-B062-7B23DF90C707}" type="slidenum">
              <a:rPr lang="en-US" smtClean="0"/>
              <a:t>55</a:t>
            </a:fld>
            <a:endParaRPr lang="en-US"/>
          </a:p>
        </p:txBody>
      </p:sp>
    </p:spTree>
    <p:extLst>
      <p:ext uri="{BB962C8B-B14F-4D97-AF65-F5344CB8AC3E}">
        <p14:creationId xmlns:p14="http://schemas.microsoft.com/office/powerpoint/2010/main" val="448782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56</a:t>
            </a:fld>
            <a:endParaRPr lang="en-US"/>
          </a:p>
        </p:txBody>
      </p:sp>
    </p:spTree>
    <p:extLst>
      <p:ext uri="{BB962C8B-B14F-4D97-AF65-F5344CB8AC3E}">
        <p14:creationId xmlns:p14="http://schemas.microsoft.com/office/powerpoint/2010/main" val="1445138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NPE: 24 hours, OOB: 20h, and CCE: 14h</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8D2F329-A16A-CA44-B388-68FF309E43F7}" type="slidenum">
              <a:rPr lang="en-US" smtClean="0"/>
              <a:t>60</a:t>
            </a:fld>
            <a:endParaRPr lang="en-US"/>
          </a:p>
        </p:txBody>
      </p:sp>
    </p:spTree>
    <p:extLst>
      <p:ext uri="{BB962C8B-B14F-4D97-AF65-F5344CB8AC3E}">
        <p14:creationId xmlns:p14="http://schemas.microsoft.com/office/powerpoint/2010/main" val="14833887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Hikari</a:t>
            </a:r>
            <a:r>
              <a:rPr lang="en-US" baseline="0" dirty="0" err="1" smtClean="0"/>
              <a:t>CP</a:t>
            </a:r>
            <a:r>
              <a:rPr lang="en-US" baseline="0" dirty="0" smtClean="0"/>
              <a:t>: 11</a:t>
            </a:r>
            <a:r>
              <a:rPr lang="en-US" baseline="0" dirty="0"/>
              <a:t> </a:t>
            </a:r>
            <a:endParaRPr lang="en-US" baseline="0" dirty="0" smtClean="0"/>
          </a:p>
          <a:p>
            <a:r>
              <a:rPr lang="en-US" baseline="0" dirty="0" smtClean="0"/>
              <a:t>For 11/13, it is ranked first</a:t>
            </a:r>
          </a:p>
        </p:txBody>
      </p:sp>
      <p:sp>
        <p:nvSpPr>
          <p:cNvPr id="4" name="Slide Number Placeholder 3"/>
          <p:cNvSpPr>
            <a:spLocks noGrp="1"/>
          </p:cNvSpPr>
          <p:nvPr>
            <p:ph type="sldNum" sz="quarter" idx="10"/>
          </p:nvPr>
        </p:nvSpPr>
        <p:spPr/>
        <p:txBody>
          <a:bodyPr/>
          <a:lstStyle/>
          <a:p>
            <a:fld id="{941C87B0-E673-5448-8938-742B42EE16B7}" type="slidenum">
              <a:rPr lang="en-US" smtClean="0"/>
              <a:t>61</a:t>
            </a:fld>
            <a:endParaRPr lang="en-US"/>
          </a:p>
        </p:txBody>
      </p:sp>
    </p:spTree>
    <p:extLst>
      <p:ext uri="{BB962C8B-B14F-4D97-AF65-F5344CB8AC3E}">
        <p14:creationId xmlns:p14="http://schemas.microsoft.com/office/powerpoint/2010/main" val="1919312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3/6,</a:t>
            </a:r>
            <a:r>
              <a:rPr lang="en-US" baseline="0" dirty="0" smtClean="0"/>
              <a:t> it is ranked first</a:t>
            </a:r>
          </a:p>
          <a:p>
            <a:endParaRPr lang="en-US" baseline="0" dirty="0" smtClean="0"/>
          </a:p>
          <a:p>
            <a:r>
              <a:rPr lang="en-US" dirty="0" smtClean="0"/>
              <a:t>Wicket:</a:t>
            </a:r>
            <a:r>
              <a:rPr lang="en-US" baseline="0" dirty="0" smtClean="0"/>
              <a:t> 8</a:t>
            </a:r>
          </a:p>
          <a:p>
            <a:r>
              <a:rPr lang="en-US" baseline="0" dirty="0" err="1" smtClean="0"/>
              <a:t>Vectorz</a:t>
            </a:r>
            <a:r>
              <a:rPr lang="en-US" baseline="0" dirty="0" smtClean="0"/>
              <a:t>: 40</a:t>
            </a:r>
          </a:p>
        </p:txBody>
      </p:sp>
      <p:sp>
        <p:nvSpPr>
          <p:cNvPr id="4" name="Slide Number Placeholder 3"/>
          <p:cNvSpPr>
            <a:spLocks noGrp="1"/>
          </p:cNvSpPr>
          <p:nvPr>
            <p:ph type="sldNum" sz="quarter" idx="10"/>
          </p:nvPr>
        </p:nvSpPr>
        <p:spPr/>
        <p:txBody>
          <a:bodyPr/>
          <a:lstStyle/>
          <a:p>
            <a:fld id="{0D26F912-69E4-3041-B062-7B23DF90C707}" type="slidenum">
              <a:rPr lang="en-US" smtClean="0"/>
              <a:t>62</a:t>
            </a:fld>
            <a:endParaRPr lang="en-US"/>
          </a:p>
        </p:txBody>
      </p:sp>
    </p:spTree>
    <p:extLst>
      <p:ext uri="{BB962C8B-B14F-4D97-AF65-F5344CB8AC3E}">
        <p14:creationId xmlns:p14="http://schemas.microsoft.com/office/powerpoint/2010/main" val="286949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/5 are ranked 1</a:t>
            </a:r>
          </a:p>
          <a:p>
            <a:endParaRPr lang="en-US" baseline="0" dirty="0" smtClean="0"/>
          </a:p>
          <a:p>
            <a:r>
              <a:rPr lang="en-US" baseline="0" dirty="0" err="1" smtClean="0"/>
              <a:t>HdrHistogram</a:t>
            </a:r>
            <a:r>
              <a:rPr lang="en-US" baseline="0" dirty="0" smtClean="0"/>
              <a:t>: 33</a:t>
            </a:r>
          </a:p>
          <a:p>
            <a:r>
              <a:rPr lang="en-US" sz="1200" kern="1200" dirty="0" err="1" smtClean="0">
                <a:solidFill>
                  <a:schemeClr val="tx1"/>
                </a:solidFill>
                <a:effectLst/>
                <a:latin typeface="+mn-lt"/>
                <a:ea typeface="+mn-ea"/>
                <a:cs typeface="+mn-cs"/>
              </a:rPr>
              <a:t>htmlelements</a:t>
            </a:r>
            <a:r>
              <a:rPr lang="en-US" sz="1200" kern="1200" dirty="0" smtClean="0">
                <a:solidFill>
                  <a:schemeClr val="tx1"/>
                </a:solidFill>
                <a:effectLst/>
                <a:latin typeface="+mn-lt"/>
                <a:ea typeface="+mn-ea"/>
                <a:cs typeface="+mn-cs"/>
              </a:rPr>
              <a:t> </a:t>
            </a:r>
            <a:r>
              <a:rPr lang="en-US" baseline="0" dirty="0" smtClean="0"/>
              <a:t>: 7</a:t>
            </a:r>
          </a:p>
        </p:txBody>
      </p:sp>
      <p:sp>
        <p:nvSpPr>
          <p:cNvPr id="4" name="Slide Number Placeholder 3"/>
          <p:cNvSpPr>
            <a:spLocks noGrp="1"/>
          </p:cNvSpPr>
          <p:nvPr>
            <p:ph type="sldNum" sz="quarter" idx="10"/>
          </p:nvPr>
        </p:nvSpPr>
        <p:spPr/>
        <p:txBody>
          <a:bodyPr/>
          <a:lstStyle/>
          <a:p>
            <a:fld id="{941C87B0-E673-5448-8938-742B42EE16B7}" type="slidenum">
              <a:rPr lang="en-US" smtClean="0"/>
              <a:t>63</a:t>
            </a:fld>
            <a:endParaRPr lang="en-US"/>
          </a:p>
        </p:txBody>
      </p:sp>
    </p:spTree>
    <p:extLst>
      <p:ext uri="{BB962C8B-B14F-4D97-AF65-F5344CB8AC3E}">
        <p14:creationId xmlns:p14="http://schemas.microsoft.com/office/powerpoint/2010/main" val="114654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summary about </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5</a:t>
            </a:fld>
            <a:endParaRPr lang="en-US"/>
          </a:p>
        </p:txBody>
      </p:sp>
    </p:spTree>
    <p:extLst>
      <p:ext uri="{BB962C8B-B14F-4D97-AF65-F5344CB8AC3E}">
        <p14:creationId xmlns:p14="http://schemas.microsoft.com/office/powerpoint/2010/main" val="1979571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Validated patch for cases:</a:t>
            </a:r>
          </a:p>
          <a:p>
            <a:r>
              <a:rPr lang="en-US" dirty="0" smtClean="0"/>
              <a:t>NPE: 15</a:t>
            </a:r>
          </a:p>
          <a:p>
            <a:r>
              <a:rPr lang="en-US" dirty="0" smtClean="0"/>
              <a:t>OOB: 8</a:t>
            </a:r>
          </a:p>
          <a:p>
            <a:r>
              <a:rPr lang="en-US" dirty="0" smtClean="0"/>
              <a:t>CCE:</a:t>
            </a:r>
            <a:r>
              <a:rPr lang="en-US" baseline="0" dirty="0" smtClean="0"/>
              <a:t> 7</a:t>
            </a:r>
          </a:p>
          <a:p>
            <a:endParaRPr lang="en-US" baseline="0" dirty="0" smtClean="0"/>
          </a:p>
          <a:p>
            <a:r>
              <a:rPr lang="en-US" baseline="0" dirty="0" smtClean="0"/>
              <a:t>Total validated patches:</a:t>
            </a:r>
          </a:p>
          <a:p>
            <a:r>
              <a:rPr lang="en-US" baseline="0" dirty="0" smtClean="0"/>
              <a:t>NPE: 232, only correct cases 228</a:t>
            </a:r>
          </a:p>
          <a:p>
            <a:r>
              <a:rPr lang="en-US" dirty="0" smtClean="0"/>
              <a:t>OOB:</a:t>
            </a:r>
            <a:r>
              <a:rPr lang="en-US" baseline="0" dirty="0" smtClean="0"/>
              <a:t> 807, only correct cases 255</a:t>
            </a:r>
            <a:endParaRPr lang="en-US" dirty="0" smtClean="0"/>
          </a:p>
          <a:p>
            <a:r>
              <a:rPr lang="en-US" dirty="0" smtClean="0"/>
              <a:t>CCE: 93,</a:t>
            </a:r>
            <a:r>
              <a:rPr lang="en-US" baseline="0" dirty="0" smtClean="0"/>
              <a:t> only correct cases 88</a:t>
            </a:r>
            <a:endParaRPr lang="en-US" dirty="0" smtClean="0"/>
          </a:p>
          <a:p>
            <a:endParaRPr lang="en-US" baseline="0" dirty="0" smtClean="0"/>
          </a:p>
          <a:p>
            <a:r>
              <a:rPr lang="en-US" baseline="0" dirty="0" smtClean="0"/>
              <a:t>Genesis outperforms humans</a:t>
            </a:r>
          </a:p>
          <a:p>
            <a:endParaRPr lang="en-US" dirty="0" smtClean="0"/>
          </a:p>
          <a:p>
            <a:r>
              <a:rPr lang="en-US" sz="3100" dirty="0" smtClean="0"/>
              <a:t>Genesis operates on a more productive and targeted search space</a:t>
            </a:r>
          </a:p>
          <a:p>
            <a:pPr lvl="1"/>
            <a:r>
              <a:rPr lang="en-US" sz="2700" dirty="0" smtClean="0"/>
              <a:t>The inferred transforms capture useful software engineering patterns used by human developers</a:t>
            </a:r>
          </a:p>
          <a:p>
            <a:r>
              <a:rPr lang="en-US" sz="3100" dirty="0" smtClean="0"/>
              <a:t>Many correct patches generated by Genesis are beyond the capability of previous patch generation systems for Java like PAR (ICSE’13)</a:t>
            </a:r>
          </a:p>
          <a:p>
            <a:pPr lvl="1"/>
            <a:r>
              <a:rPr lang="en-US" sz="2700" dirty="0" smtClean="0"/>
              <a:t>PAR misses certain templates: if-throw, if-break, conjoins-disjoins, try-catch, </a:t>
            </a:r>
            <a:r>
              <a:rPr lang="mr-IN" sz="2700" dirty="0" smtClean="0"/>
              <a:t>…</a:t>
            </a:r>
            <a:endParaRPr lang="en-US" sz="2700" dirty="0" smtClean="0"/>
          </a:p>
          <a:p>
            <a:pPr lvl="1"/>
            <a:r>
              <a:rPr lang="en-US" sz="2700" dirty="0" smtClean="0"/>
              <a:t>PAR uses sub-optimal parameters (bounds) to synthesize new patches</a:t>
            </a:r>
          </a:p>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64</a:t>
            </a:fld>
            <a:endParaRPr lang="en-US"/>
          </a:p>
        </p:txBody>
      </p:sp>
    </p:spTree>
    <p:extLst>
      <p:ext uri="{BB962C8B-B14F-4D97-AF65-F5344CB8AC3E}">
        <p14:creationId xmlns:p14="http://schemas.microsoft.com/office/powerpoint/2010/main" val="16751490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Validated patch for cases:</a:t>
            </a:r>
          </a:p>
          <a:p>
            <a:r>
              <a:rPr lang="en-US" dirty="0" smtClean="0"/>
              <a:t>NPE: 15</a:t>
            </a:r>
          </a:p>
          <a:p>
            <a:r>
              <a:rPr lang="en-US" dirty="0" smtClean="0"/>
              <a:t>OOB: 8</a:t>
            </a:r>
          </a:p>
          <a:p>
            <a:r>
              <a:rPr lang="en-US" dirty="0" smtClean="0"/>
              <a:t>CCE:</a:t>
            </a:r>
            <a:r>
              <a:rPr lang="en-US" baseline="0" dirty="0" smtClean="0"/>
              <a:t> 7</a:t>
            </a:r>
          </a:p>
          <a:p>
            <a:endParaRPr lang="en-US" baseline="0" dirty="0" smtClean="0"/>
          </a:p>
          <a:p>
            <a:r>
              <a:rPr lang="en-US" baseline="0" dirty="0" smtClean="0"/>
              <a:t>Total validated patches:</a:t>
            </a:r>
          </a:p>
          <a:p>
            <a:r>
              <a:rPr lang="en-US" baseline="0" dirty="0" smtClean="0"/>
              <a:t>NPE: 232, only correct cases 228</a:t>
            </a:r>
          </a:p>
          <a:p>
            <a:r>
              <a:rPr lang="en-US" dirty="0" smtClean="0"/>
              <a:t>OOB:</a:t>
            </a:r>
            <a:r>
              <a:rPr lang="en-US" baseline="0" dirty="0" smtClean="0"/>
              <a:t> 807, only correct cases 255</a:t>
            </a:r>
            <a:endParaRPr lang="en-US" dirty="0" smtClean="0"/>
          </a:p>
          <a:p>
            <a:r>
              <a:rPr lang="en-US" dirty="0" smtClean="0"/>
              <a:t>CCE: 93,</a:t>
            </a:r>
            <a:r>
              <a:rPr lang="en-US" baseline="0" dirty="0" smtClean="0"/>
              <a:t> only correct cases 88</a:t>
            </a:r>
            <a:endParaRPr lang="en-US" dirty="0" smtClean="0"/>
          </a:p>
          <a:p>
            <a:endParaRPr lang="en-US" baseline="0" dirty="0" smtClean="0"/>
          </a:p>
          <a:p>
            <a:r>
              <a:rPr lang="en-US" baseline="0" dirty="0" smtClean="0"/>
              <a:t>Genesis outperforms humans</a:t>
            </a:r>
          </a:p>
          <a:p>
            <a:endParaRPr lang="en-US" dirty="0" smtClean="0"/>
          </a:p>
          <a:p>
            <a:r>
              <a:rPr lang="en-US" sz="3100" dirty="0" smtClean="0"/>
              <a:t>Genesis operates on a more productive and targeted search space</a:t>
            </a:r>
          </a:p>
          <a:p>
            <a:pPr lvl="1"/>
            <a:r>
              <a:rPr lang="en-US" sz="2700" dirty="0" smtClean="0"/>
              <a:t>The inferred transforms capture useful software engineering patterns used by human developers</a:t>
            </a:r>
          </a:p>
          <a:p>
            <a:r>
              <a:rPr lang="en-US" sz="3100" dirty="0" smtClean="0"/>
              <a:t>Many correct patches generated by Genesis are beyond the capability of previous patch generation systems for Java like PAR (ICSE’13)</a:t>
            </a:r>
          </a:p>
          <a:p>
            <a:pPr lvl="1"/>
            <a:r>
              <a:rPr lang="en-US" sz="2700" dirty="0" smtClean="0"/>
              <a:t>PAR misses certain templates: if-throw, if-break, conjoins-disjoins, try-catch, </a:t>
            </a:r>
            <a:r>
              <a:rPr lang="mr-IN" sz="2700" dirty="0" smtClean="0"/>
              <a:t>…</a:t>
            </a:r>
            <a:endParaRPr lang="en-US" sz="2700" dirty="0" smtClean="0"/>
          </a:p>
          <a:p>
            <a:pPr lvl="1"/>
            <a:r>
              <a:rPr lang="en-US" sz="2700" dirty="0" smtClean="0"/>
              <a:t>PAR uses sub-optimal parameters (bounds) to synthesize new patches</a:t>
            </a:r>
          </a:p>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65</a:t>
            </a:fld>
            <a:endParaRPr lang="en-US"/>
          </a:p>
        </p:txBody>
      </p:sp>
    </p:spTree>
    <p:extLst>
      <p:ext uri="{BB962C8B-B14F-4D97-AF65-F5344CB8AC3E}">
        <p14:creationId xmlns:p14="http://schemas.microsoft.com/office/powerpoint/2010/main" val="1122531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66</a:t>
            </a:fld>
            <a:endParaRPr lang="en-US"/>
          </a:p>
        </p:txBody>
      </p:sp>
    </p:spTree>
    <p:extLst>
      <p:ext uri="{BB962C8B-B14F-4D97-AF65-F5344CB8AC3E}">
        <p14:creationId xmlns:p14="http://schemas.microsoft.com/office/powerpoint/2010/main" val="14919735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Manually designing those transform</a:t>
            </a:r>
            <a:r>
              <a:rPr lang="en-US" baseline="0" dirty="0" smtClean="0"/>
              <a:t> rules are hard. There are so many different design choices you can make. For example, let’s consider the transform that add an if-guarded return. If you are manually designing transforms, you have to answer questions like ”what’s the constraints for synthesizing the checked expression E?”, "Should we also try continue and break statements?”, etc. </a:t>
            </a:r>
          </a:p>
          <a:p>
            <a:r>
              <a:rPr lang="en-US" dirty="0" smtClean="0"/>
              <a:t>Those design choices all have their own implications on the search</a:t>
            </a:r>
            <a:r>
              <a:rPr lang="en-US" baseline="0" dirty="0" smtClean="0"/>
              <a:t> space </a:t>
            </a:r>
            <a:r>
              <a:rPr lang="en-US" dirty="0" smtClean="0"/>
              <a:t>tradeoff between</a:t>
            </a:r>
            <a:r>
              <a:rPr lang="en-US" baseline="0" dirty="0" smtClean="0"/>
              <a:t> coverage and tractability. It is extremely difficult to ask a human to optimally design and select a set of code transforms as the search space. </a:t>
            </a:r>
          </a:p>
          <a:p>
            <a:endParaRPr lang="en-US" baseline="0" dirty="0" smtClean="0"/>
          </a:p>
          <a:p>
            <a:r>
              <a:rPr lang="en-US" dirty="0" smtClean="0"/>
              <a:t>The philosophy of PAR manual transforms is to include only most common patterns</a:t>
            </a:r>
            <a:r>
              <a:rPr lang="en-US" baseline="0" dirty="0" smtClean="0"/>
              <a:t> to avoid the search space explosion. Therefore, it misses many useful templates. </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67</a:t>
            </a:fld>
            <a:endParaRPr lang="en-US"/>
          </a:p>
        </p:txBody>
      </p:sp>
    </p:spTree>
    <p:extLst>
      <p:ext uri="{BB962C8B-B14F-4D97-AF65-F5344CB8AC3E}">
        <p14:creationId xmlns:p14="http://schemas.microsoft.com/office/powerpoint/2010/main" val="120032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Automatic patch generation</a:t>
            </a:r>
            <a:r>
              <a:rPr lang="en-US" baseline="0" dirty="0" smtClean="0"/>
              <a:t> has been an active research topic in programming language and software engineering community. Here is a table showing how Prophet and Genesis sit in the context of related work. People have developed techniques for fixing both small programs (typically less than one hundred lines of code) and large real-world programs (with up to 1m lines of code). Prophet and Genesis are of course designed to handle large real-world programs. For such programs, specifications are not available and we only have test suites. A key difference between my research and other people’s research is that we look at the problem at a different perspective. The standard perspective is that the test suite is the only information we have, while our perspective is that the test suite is one source of information and we can learn additional information from past human patches to significantly enhance the patch generation process. Prophet and Genesis are pioneer systems operating with this new perspective and I am happy know that there are now many people now following this direction. </a:t>
            </a:r>
          </a:p>
        </p:txBody>
      </p:sp>
      <p:sp>
        <p:nvSpPr>
          <p:cNvPr id="4" name="Slide Number Placeholder 3"/>
          <p:cNvSpPr>
            <a:spLocks noGrp="1"/>
          </p:cNvSpPr>
          <p:nvPr>
            <p:ph type="sldNum" sz="quarter" idx="10"/>
          </p:nvPr>
        </p:nvSpPr>
        <p:spPr/>
        <p:txBody>
          <a:bodyPr/>
          <a:lstStyle/>
          <a:p>
            <a:fld id="{0D26F912-69E4-3041-B062-7B23DF90C707}" type="slidenum">
              <a:rPr lang="en-US" smtClean="0"/>
              <a:t>72</a:t>
            </a:fld>
            <a:endParaRPr lang="en-US"/>
          </a:p>
        </p:txBody>
      </p:sp>
    </p:spTree>
    <p:extLst>
      <p:ext uri="{BB962C8B-B14F-4D97-AF65-F5344CB8AC3E}">
        <p14:creationId xmlns:p14="http://schemas.microsoft.com/office/powerpoint/2010/main" val="762124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have talked about two patch generation systems I built. Let’s view them from a higher level. The common thing of these two systems is that they both learn from past development efforts, namely human patches, to guide the patch generation process. </a:t>
            </a:r>
          </a:p>
          <a:p>
            <a:endParaRPr lang="en-US" dirty="0" smtClean="0"/>
          </a:p>
          <a:p>
            <a:r>
              <a:rPr lang="en-US" dirty="0" smtClean="0"/>
              <a:t>Today</a:t>
            </a:r>
            <a:r>
              <a:rPr lang="en-US" baseline="0" dirty="0" smtClean="0"/>
              <a:t> I introduced two automatic patch generation systems I built, Prophet and Genesis. These two systems operate with large sets of past human patches to learn how to recognize correct patches how developers write patches and. They, in turn, use the learned information to enhance patch prioritization order and search space for patch generation. Our results show that the learned information consistently outperforms corresponding manual rules for patch prioritization and manual transforms for patch search space. These systems are examples of what we can do to automate part of the software development process.</a:t>
            </a:r>
          </a:p>
          <a:p>
            <a:endParaRPr lang="en-US" dirty="0" smtClean="0"/>
          </a:p>
          <a:p>
            <a:r>
              <a:rPr lang="en-US" dirty="0" smtClean="0"/>
              <a:t>Out</a:t>
            </a:r>
            <a:r>
              <a:rPr lang="en-US" baseline="0" dirty="0" smtClean="0"/>
              <a:t>performs heuristic rules developed by human.</a:t>
            </a:r>
            <a:endParaRPr lang="en-US" dirty="0" smtClean="0"/>
          </a:p>
          <a:p>
            <a:endParaRPr lang="en-US" dirty="0" smtClean="0"/>
          </a:p>
          <a:p>
            <a:r>
              <a:rPr lang="en-US" dirty="0" smtClean="0"/>
              <a:t>Standard techniques: Operate with one program at a time.</a:t>
            </a:r>
          </a:p>
          <a:p>
            <a:r>
              <a:rPr lang="en-US" dirty="0" smtClean="0"/>
              <a:t>Emerging techniques: Operate with multiple programs.</a:t>
            </a:r>
          </a:p>
          <a:p>
            <a:pPr lvl="1"/>
            <a:r>
              <a:rPr lang="en-US" dirty="0" smtClean="0"/>
              <a:t>Extract useful human knowledge from existing programs</a:t>
            </a:r>
          </a:p>
          <a:p>
            <a:pPr lvl="1"/>
            <a:r>
              <a:rPr lang="en-US" dirty="0" smtClean="0"/>
              <a:t>Build automated systems that combines machine computational power and human expert knowledge</a:t>
            </a:r>
          </a:p>
        </p:txBody>
      </p:sp>
      <p:sp>
        <p:nvSpPr>
          <p:cNvPr id="4" name="Slide Number Placeholder 3"/>
          <p:cNvSpPr>
            <a:spLocks noGrp="1"/>
          </p:cNvSpPr>
          <p:nvPr>
            <p:ph type="sldNum" sz="quarter" idx="10"/>
          </p:nvPr>
        </p:nvSpPr>
        <p:spPr/>
        <p:txBody>
          <a:bodyPr/>
          <a:lstStyle/>
          <a:p>
            <a:fld id="{0D26F912-69E4-3041-B062-7B23DF90C707}" type="slidenum">
              <a:rPr lang="en-US" smtClean="0"/>
              <a:t>74</a:t>
            </a:fld>
            <a:endParaRPr lang="en-US"/>
          </a:p>
        </p:txBody>
      </p:sp>
    </p:spTree>
    <p:extLst>
      <p:ext uri="{BB962C8B-B14F-4D97-AF65-F5344CB8AC3E}">
        <p14:creationId xmlns:p14="http://schemas.microsoft.com/office/powerpoint/2010/main" val="1830844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experimental results of these</a:t>
            </a:r>
            <a:r>
              <a:rPr lang="en-US" baseline="0" dirty="0" smtClean="0"/>
              <a:t> two systems demonstrate the power of the idea of combining program analysis with learning and inference techniques. Automatic patch generation is just one examples of applying this idea to automate the software development process. I believe we can do much more besides patch generation.</a:t>
            </a:r>
            <a:endParaRPr lang="en-US" dirty="0" smtClean="0"/>
          </a:p>
        </p:txBody>
      </p:sp>
      <p:sp>
        <p:nvSpPr>
          <p:cNvPr id="4" name="Slide Number Placeholder 3"/>
          <p:cNvSpPr>
            <a:spLocks noGrp="1"/>
          </p:cNvSpPr>
          <p:nvPr>
            <p:ph type="sldNum" sz="quarter" idx="10"/>
          </p:nvPr>
        </p:nvSpPr>
        <p:spPr/>
        <p:txBody>
          <a:bodyPr/>
          <a:lstStyle/>
          <a:p>
            <a:fld id="{0D26F912-69E4-3041-B062-7B23DF90C707}" type="slidenum">
              <a:rPr lang="en-US" smtClean="0"/>
              <a:t>75</a:t>
            </a:fld>
            <a:endParaRPr lang="en-US"/>
          </a:p>
        </p:txBody>
      </p:sp>
    </p:spTree>
    <p:extLst>
      <p:ext uri="{BB962C8B-B14F-4D97-AF65-F5344CB8AC3E}">
        <p14:creationId xmlns:p14="http://schemas.microsoft.com/office/powerpoint/2010/main" val="1036395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Automatic patch generation is one part of my research. </a:t>
            </a:r>
          </a:p>
          <a:p>
            <a:endParaRPr lang="en-US" baseline="0" dirty="0" smtClean="0"/>
          </a:p>
          <a:p>
            <a:r>
              <a:rPr lang="en-US" baseline="0" dirty="0" smtClean="0"/>
              <a:t>The big picture of my research focuses on automated techniques that combines program analysis, runtime systems, and machine learning to improve software programs. (Besides patch generation,) Examples of my past projects include input filtering and rectification. The techniques protect a vulnerable program by identifying potentially malicious inputs that may exploit vulnerabilities of the program. The techniques then discard or change the identified inputs. I developed on a program recovery system, which enables off-the-shelf binary programs to recover from otherwise fatal runtime errors. I worked on code transfer techniques, which transfers useful code such as security checks from a donor application to a recipient application. I also worked on many diagnosis techniques for automatic bug finding and record and replay.</a:t>
            </a:r>
          </a:p>
        </p:txBody>
      </p:sp>
      <p:sp>
        <p:nvSpPr>
          <p:cNvPr id="4" name="Slide Number Placeholder 3"/>
          <p:cNvSpPr>
            <a:spLocks noGrp="1"/>
          </p:cNvSpPr>
          <p:nvPr>
            <p:ph type="sldNum" sz="quarter" idx="10"/>
          </p:nvPr>
        </p:nvSpPr>
        <p:spPr/>
        <p:txBody>
          <a:bodyPr/>
          <a:lstStyle/>
          <a:p>
            <a:fld id="{0D26F912-69E4-3041-B062-7B23DF90C707}" type="slidenum">
              <a:rPr lang="en-US" smtClean="0"/>
              <a:t>76</a:t>
            </a:fld>
            <a:endParaRPr lang="en-US"/>
          </a:p>
        </p:txBody>
      </p:sp>
    </p:spTree>
    <p:extLst>
      <p:ext uri="{BB962C8B-B14F-4D97-AF65-F5344CB8AC3E}">
        <p14:creationId xmlns:p14="http://schemas.microsoft.com/office/powerpoint/2010/main" val="840165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into the future, I believe as</a:t>
            </a:r>
            <a:r>
              <a:rPr lang="en-US" baseline="0" dirty="0" smtClean="0"/>
              <a:t> the number of software programs and our dependence on these programs continue to grow, automated programming techniques will be more and more important. My research on Prophet, Genesis, as well as code transfer techniques also demonstrate that the growing volume of existing programs is not just a challenge for us, but also a great opportunity. </a:t>
            </a:r>
            <a:endParaRPr lang="en-US" dirty="0" smtClean="0"/>
          </a:p>
          <a:p>
            <a:r>
              <a:rPr lang="en-US" dirty="0" smtClean="0"/>
              <a:t>Exploiting this opportunity is a key for solving future software engineering problems.</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77</a:t>
            </a:fld>
            <a:endParaRPr lang="en-US"/>
          </a:p>
        </p:txBody>
      </p:sp>
    </p:spTree>
    <p:extLst>
      <p:ext uri="{BB962C8B-B14F-4D97-AF65-F5344CB8AC3E}">
        <p14:creationId xmlns:p14="http://schemas.microsoft.com/office/powerpoint/2010/main" val="14206856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exploit</a:t>
            </a:r>
            <a:r>
              <a:rPr lang="en-US" baseline="0" dirty="0" smtClean="0"/>
              <a:t> this opportunity, we need a set of new analysis and inference techniques that can extract useful human knowledge from databases of existing source code, patches, inputs, or even meta-info such as </a:t>
            </a:r>
            <a:r>
              <a:rPr lang="en-US" baseline="0" dirty="0" err="1" smtClean="0"/>
              <a:t>stackoverflow</a:t>
            </a:r>
            <a:r>
              <a:rPr lang="en-US" baseline="0" dirty="0" smtClean="0"/>
              <a:t> pages. The key challenge of designing such techniques is how to unify standard program analysis based on formal reasoning and new machine learning techniques. To move forward, we need new abstraction frameworks to convert program analysis results into models that are amenable for statistical inference. We also need new machine learning models that capture deep semantic properties of software programs, such as data flow and control flow.</a:t>
            </a:r>
          </a:p>
          <a:p>
            <a:endParaRPr lang="en-US" baseline="0" dirty="0" smtClean="0"/>
          </a:p>
          <a:p>
            <a:r>
              <a:rPr lang="en-US" baseline="0" dirty="0" smtClean="0"/>
              <a:t>across multiple programs, usually from a database of inputs, source code, . </a:t>
            </a:r>
            <a:endParaRPr lang="en-US" dirty="0" smtClean="0"/>
          </a:p>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78</a:t>
            </a:fld>
            <a:endParaRPr lang="en-US"/>
          </a:p>
        </p:txBody>
      </p:sp>
    </p:spTree>
    <p:extLst>
      <p:ext uri="{BB962C8B-B14F-4D97-AF65-F5344CB8AC3E}">
        <p14:creationId xmlns:p14="http://schemas.microsoft.com/office/powerpoint/2010/main" val="175823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summary about </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6</a:t>
            </a:fld>
            <a:endParaRPr lang="en-US"/>
          </a:p>
        </p:txBody>
      </p:sp>
    </p:spTree>
    <p:extLst>
      <p:ext uri="{BB962C8B-B14F-4D97-AF65-F5344CB8AC3E}">
        <p14:creationId xmlns:p14="http://schemas.microsoft.com/office/powerpoint/2010/main" val="648535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exploit</a:t>
            </a:r>
            <a:r>
              <a:rPr lang="en-US" baseline="0" dirty="0" smtClean="0"/>
              <a:t> this opportunity, we need a set of new analysis and inference techniques that can extract useful human knowledge from databases of existing source code, patches, inputs, or even meta-info such as </a:t>
            </a:r>
            <a:r>
              <a:rPr lang="en-US" baseline="0" dirty="0" err="1" smtClean="0"/>
              <a:t>stackoverflow</a:t>
            </a:r>
            <a:r>
              <a:rPr lang="en-US" baseline="0" dirty="0" smtClean="0"/>
              <a:t> pages. The key challenge of designing such techniques is how to unify standard program analysis based on formal reasoning and new machine learning techniques. To move forward, we need new abstraction frameworks to convert program analysis results into models that are amenable for statistical inference. We also need new machine learning models that capture deep semantic properties of software programs, such as data flow and control flow.</a:t>
            </a:r>
          </a:p>
          <a:p>
            <a:endParaRPr lang="en-US" baseline="0" dirty="0" smtClean="0"/>
          </a:p>
          <a:p>
            <a:r>
              <a:rPr lang="en-US" baseline="0" dirty="0" smtClean="0"/>
              <a:t>across multiple programs, usually from a database of inputs, source code, . </a:t>
            </a:r>
            <a:endParaRPr lang="en-US" dirty="0" smtClean="0"/>
          </a:p>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79</a:t>
            </a:fld>
            <a:endParaRPr lang="en-US"/>
          </a:p>
        </p:txBody>
      </p:sp>
    </p:spTree>
    <p:extLst>
      <p:ext uri="{BB962C8B-B14F-4D97-AF65-F5344CB8AC3E}">
        <p14:creationId xmlns:p14="http://schemas.microsoft.com/office/powerpoint/2010/main" val="4244723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exploit</a:t>
            </a:r>
            <a:r>
              <a:rPr lang="en-US" baseline="0" dirty="0" smtClean="0"/>
              <a:t> this opportunity, we need a set of new analysis and inference techniques that can extract useful human knowledge from databases of existing source code, patches, inputs, or even meta-info such as </a:t>
            </a:r>
            <a:r>
              <a:rPr lang="en-US" baseline="0" dirty="0" err="1" smtClean="0"/>
              <a:t>stackoverflow</a:t>
            </a:r>
            <a:r>
              <a:rPr lang="en-US" baseline="0" dirty="0" smtClean="0"/>
              <a:t> pages. The key challenge of designing such techniques is how to unify standard program analysis based on formal reasoning and new machine learning techniques. To move forward, we need new abstraction frameworks to convert program analysis results into models that are amenable for statistical inference. We also need new machine learning models that capture deep semantic properties of software programs, such as data flow and control flow.</a:t>
            </a:r>
          </a:p>
          <a:p>
            <a:endParaRPr lang="en-US" baseline="0" dirty="0" smtClean="0"/>
          </a:p>
          <a:p>
            <a:r>
              <a:rPr lang="en-US" baseline="0" dirty="0" smtClean="0"/>
              <a:t>across multiple programs, usually from a database of inputs, source code, . </a:t>
            </a:r>
            <a:endParaRPr lang="en-US" dirty="0" smtClean="0"/>
          </a:p>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80</a:t>
            </a:fld>
            <a:endParaRPr lang="en-US"/>
          </a:p>
        </p:txBody>
      </p:sp>
    </p:spTree>
    <p:extLst>
      <p:ext uri="{BB962C8B-B14F-4D97-AF65-F5344CB8AC3E}">
        <p14:creationId xmlns:p14="http://schemas.microsoft.com/office/powerpoint/2010/main" val="13213021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our</a:t>
            </a:r>
            <a:r>
              <a:rPr lang="en-US" baseline="0" dirty="0" smtClean="0"/>
              <a:t> research </a:t>
            </a:r>
            <a:r>
              <a:rPr lang="en-US" dirty="0" smtClean="0"/>
              <a:t>becomes</a:t>
            </a:r>
            <a:r>
              <a:rPr lang="en-US" baseline="0" dirty="0" smtClean="0"/>
              <a:t> successful, it will completely change the software development process and software industry. For example, we will be able to leverage development efforts worldwide to improve software reliability and security, using vulnerability reports and bug fixing of one program to enhance other programs. Developers will be able to focus only on the interesting part of the development and skip the implementation details of any functionality that have been done before. Automated code transfer and synthesis techniques will assemble such implementation code from existing sources, significantly improving developer productivity.</a:t>
            </a:r>
            <a:endParaRPr lang="en-US" dirty="0" smtClean="0"/>
          </a:p>
          <a:p>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81</a:t>
            </a:fld>
            <a:endParaRPr lang="en-US"/>
          </a:p>
        </p:txBody>
      </p:sp>
    </p:spTree>
    <p:extLst>
      <p:ext uri="{BB962C8B-B14F-4D97-AF65-F5344CB8AC3E}">
        <p14:creationId xmlns:p14="http://schemas.microsoft.com/office/powerpoint/2010/main" val="50276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summary about </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7</a:t>
            </a:fld>
            <a:endParaRPr lang="en-US"/>
          </a:p>
        </p:txBody>
      </p:sp>
    </p:spTree>
    <p:extLst>
      <p:ext uri="{BB962C8B-B14F-4D97-AF65-F5344CB8AC3E}">
        <p14:creationId xmlns:p14="http://schemas.microsoft.com/office/powerpoint/2010/main" val="112596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When I was working on prophet,</a:t>
            </a:r>
            <a:r>
              <a:rPr lang="en-US" baseline="0" dirty="0" smtClean="0"/>
              <a:t> I was always thinking can we learn how developer write patches in the first place?</a:t>
            </a:r>
            <a:endParaRPr lang="en-US" dirty="0"/>
          </a:p>
        </p:txBody>
      </p:sp>
      <p:sp>
        <p:nvSpPr>
          <p:cNvPr id="4" name="Slide Number Placeholder 3"/>
          <p:cNvSpPr>
            <a:spLocks noGrp="1"/>
          </p:cNvSpPr>
          <p:nvPr>
            <p:ph type="sldNum" sz="quarter" idx="10"/>
          </p:nvPr>
        </p:nvSpPr>
        <p:spPr/>
        <p:txBody>
          <a:bodyPr/>
          <a:lstStyle/>
          <a:p>
            <a:fld id="{941C87B0-E673-5448-8938-742B42EE16B7}" type="slidenum">
              <a:rPr lang="en-US" smtClean="0"/>
              <a:t>8</a:t>
            </a:fld>
            <a:endParaRPr lang="en-US"/>
          </a:p>
        </p:txBody>
      </p:sp>
    </p:spTree>
    <p:extLst>
      <p:ext uri="{BB962C8B-B14F-4D97-AF65-F5344CB8AC3E}">
        <p14:creationId xmlns:p14="http://schemas.microsoft.com/office/powerpoint/2010/main" val="113759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summary about </a:t>
            </a:r>
            <a:endParaRPr lang="en-US" dirty="0"/>
          </a:p>
        </p:txBody>
      </p:sp>
      <p:sp>
        <p:nvSpPr>
          <p:cNvPr id="4" name="Slide Number Placeholder 3"/>
          <p:cNvSpPr>
            <a:spLocks noGrp="1"/>
          </p:cNvSpPr>
          <p:nvPr>
            <p:ph type="sldNum" sz="quarter" idx="10"/>
          </p:nvPr>
        </p:nvSpPr>
        <p:spPr/>
        <p:txBody>
          <a:bodyPr/>
          <a:lstStyle/>
          <a:p>
            <a:fld id="{0D26F912-69E4-3041-B062-7B23DF90C707}" type="slidenum">
              <a:rPr lang="en-US" smtClean="0"/>
              <a:t>9</a:t>
            </a:fld>
            <a:endParaRPr lang="en-US"/>
          </a:p>
        </p:txBody>
      </p:sp>
    </p:spTree>
    <p:extLst>
      <p:ext uri="{BB962C8B-B14F-4D97-AF65-F5344CB8AC3E}">
        <p14:creationId xmlns:p14="http://schemas.microsoft.com/office/powerpoint/2010/main" val="68885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3200">
                <a:solidFill>
                  <a:schemeClr val="bg2">
                    <a:lumMod val="50000"/>
                  </a:schemeClr>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91B175C-459C-EA4D-9BFF-5C47F711F7A1}"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13158233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44ED8A-C328-4B48-BD1D-B2AB711E0614}"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11249932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96E63-02A3-6C4B-8E3D-D14DB52D8948}"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13155413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685783" indent="-228594">
              <a:buFont typeface="Wingdings" charset="2"/>
              <a:buChar char="§"/>
              <a:defRPr/>
            </a:lvl2pPr>
            <a:lvl4pPr marL="1600160" indent="-228594">
              <a:buFont typeface="Wingdings" charset="2"/>
              <a:buChar char="Ø"/>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DD38134-BF31-AF40-B1DB-CB3238A748A1}"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13126721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9C215-173F-4B4A-B806-1ED8839DDCD8}" type="datetime1">
              <a:rPr lang="en-US" smtClean="0"/>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9814202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lvl2pPr marL="685783" indent="-228594">
              <a:buFont typeface="Wingdings" charset="2"/>
              <a:buChar char="§"/>
              <a:defRPr/>
            </a:lvl2pPr>
            <a:lvl4pPr marL="1600160" indent="-228594">
              <a:buFont typeface="Wingdings" charset="2"/>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46E7DC-AFD7-9748-90D9-1EC955339168}" type="datetime1">
              <a:rPr lang="en-US" smtClean="0"/>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20559176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78354C-C59A-DD43-A6D5-4139B5AF714E}" type="datetime1">
              <a:rPr lang="en-US" smtClean="0"/>
              <a:t>9/8/17</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7963490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B7F682-2A00-0144-BC6E-04CAA43A72FB}" type="datetime1">
              <a:rPr lang="en-US" smtClean="0"/>
              <a:t>9/8/17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FA645-337F-934D-B234-7C13E7CFC11E}" type="slidenum">
              <a:rPr lang="en-US" smtClean="0"/>
              <a:t>‹#›</a:t>
            </a:fld>
            <a:endParaRPr lang="en-US" dirty="0"/>
          </a:p>
        </p:txBody>
      </p:sp>
    </p:spTree>
    <p:extLst>
      <p:ext uri="{BB962C8B-B14F-4D97-AF65-F5344CB8AC3E}">
        <p14:creationId xmlns:p14="http://schemas.microsoft.com/office/powerpoint/2010/main" val="11202103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02860-A7D1-2C47-ACED-D87C965C50AA}" type="datetime1">
              <a:rPr lang="en-US" smtClean="0"/>
              <a:t>9/8/17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3865385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0B93A2-443C-BB45-85EA-ABB73E01F6AA}" type="datetime1">
              <a:rPr lang="en-US" smtClean="0"/>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4151087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CFCCE5-ECF5-D54E-ABA0-9196E9C60AF5}" type="datetime1">
              <a:rPr lang="en-US" smtClean="0"/>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FA645-337F-934D-B234-7C13E7CFC11E}" type="slidenum">
              <a:rPr lang="en-US" smtClean="0"/>
              <a:t>‹#›</a:t>
            </a:fld>
            <a:endParaRPr lang="en-US"/>
          </a:p>
        </p:txBody>
      </p:sp>
    </p:spTree>
    <p:extLst>
      <p:ext uri="{BB962C8B-B14F-4D97-AF65-F5344CB8AC3E}">
        <p14:creationId xmlns:p14="http://schemas.microsoft.com/office/powerpoint/2010/main" val="17060942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09014"/>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736417"/>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F2E49-AEF5-534B-8914-41946F536E97}" type="datetime1">
              <a:rPr lang="en-US" smtClean="0"/>
              <a:t>9/8/17</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FA645-337F-934D-B234-7C13E7CFC11E}" type="slidenum">
              <a:rPr lang="en-US" smtClean="0"/>
              <a:t>‹#›</a:t>
            </a:fld>
            <a:endParaRPr lang="en-US" dirty="0"/>
          </a:p>
        </p:txBody>
      </p:sp>
    </p:spTree>
    <p:extLst>
      <p:ext uri="{BB962C8B-B14F-4D97-AF65-F5344CB8AC3E}">
        <p14:creationId xmlns:p14="http://schemas.microsoft.com/office/powerpoint/2010/main" val="614795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377" rtl="0" eaLnBrk="1" latinLnBrk="0" hangingPunct="1">
        <a:lnSpc>
          <a:spcPct val="90000"/>
        </a:lnSpc>
        <a:spcBef>
          <a:spcPct val="0"/>
        </a:spcBef>
        <a:buNone/>
        <a:defRPr sz="4400" b="0" i="0" kern="1200">
          <a:solidFill>
            <a:schemeClr val="tx1"/>
          </a:solidFill>
          <a:latin typeface="+mj-lt"/>
          <a:ea typeface="Helvetica Neue Thin" charset="0"/>
          <a:cs typeface="Helvetica Neue Thin" charset="0"/>
        </a:defRPr>
      </a:lvl1pPr>
    </p:titleStyle>
    <p:bodyStyle>
      <a:lvl1pPr marL="228594" indent="-228594" algn="l" defTabSz="914377" rtl="0" eaLnBrk="1" latinLnBrk="0" hangingPunct="1">
        <a:lnSpc>
          <a:spcPct val="90000"/>
        </a:lnSpc>
        <a:spcBef>
          <a:spcPts val="1000"/>
        </a:spcBef>
        <a:buFont typeface="Arial"/>
        <a:buChar char="•"/>
        <a:defRPr sz="3200" b="0" i="0" kern="1200">
          <a:solidFill>
            <a:schemeClr val="tx1"/>
          </a:solidFill>
          <a:latin typeface="+mn-lt"/>
          <a:ea typeface="Helvetica Neue Light" charset="0"/>
          <a:cs typeface="Helvetica Neue Light" charset="0"/>
        </a:defRPr>
      </a:lvl1pPr>
      <a:lvl2pPr marL="685783" indent="-228594" algn="l" defTabSz="914377" rtl="0" eaLnBrk="1" latinLnBrk="0" hangingPunct="1">
        <a:lnSpc>
          <a:spcPct val="90000"/>
        </a:lnSpc>
        <a:spcBef>
          <a:spcPts val="500"/>
        </a:spcBef>
        <a:buFont typeface="Wingdings" charset="2"/>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Courier New" charset="0"/>
        <a:buChar char="o"/>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charset="2"/>
        <a:buChar char="Ø"/>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png"/><Relationship Id="rId13" Type="http://schemas.openxmlformats.org/officeDocument/2006/relationships/image" Target="../media/image14.png"/><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6.png"/><Relationship Id="rId8" Type="http://schemas.openxmlformats.org/officeDocument/2006/relationships/image" Target="../media/image9.jpeg"/><Relationship Id="rId9" Type="http://schemas.openxmlformats.org/officeDocument/2006/relationships/image" Target="../media/image10.png"/><Relationship Id="rId10"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7.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7.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7.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7.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png"/><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7.pn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eg"/><Relationship Id="rId7" Type="http://schemas.openxmlformats.org/officeDocument/2006/relationships/image" Target="../media/image17.png"/><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7.png"/><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26.x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27.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28.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29.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30.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4.png"/><Relationship Id="rId5" Type="http://schemas.openxmlformats.org/officeDocument/2006/relationships/image" Target="../media/image17.png"/><Relationship Id="rId1" Type="http://schemas.openxmlformats.org/officeDocument/2006/relationships/tags" Target="../tags/tag31.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5" Type="http://schemas.openxmlformats.org/officeDocument/2006/relationships/image" Target="../media/image21.emf"/><Relationship Id="rId6" Type="http://schemas.openxmlformats.org/officeDocument/2006/relationships/image" Target="../media/image59.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7.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tags" Target="../tags/tag32.x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7.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tags" Target="../tags/tag33.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22.emf"/><Relationship Id="rId1" Type="http://schemas.openxmlformats.org/officeDocument/2006/relationships/tags" Target="../tags/tag34.x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tags" Target="../tags/tag35.x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tags" Target="../tags/tag36.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tags" Target="../tags/tag37.xml"/><Relationship Id="rId2" Type="http://schemas.openxmlformats.org/officeDocument/2006/relationships/slideLayout" Target="../slideLayouts/slideLayout2.xml"/><Relationship Id="rId3"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hart" Target="../charts/char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chart" Target="../charts/char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7.png"/><Relationship Id="rId9" Type="http://schemas.openxmlformats.org/officeDocument/2006/relationships/image" Target="../media/image15.emf"/><Relationship Id="rId10" Type="http://schemas.openxmlformats.org/officeDocument/2006/relationships/image" Target="../media/image27.png"/><Relationship Id="rId11"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7" Type="http://schemas.openxmlformats.org/officeDocument/2006/relationships/image" Target="../media/image35.tiff"/><Relationship Id="rId1" Type="http://schemas.openxmlformats.org/officeDocument/2006/relationships/tags" Target="../tags/tag38.x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36.emf"/><Relationship Id="rId1" Type="http://schemas.openxmlformats.org/officeDocument/2006/relationships/tags" Target="../tags/tag39.x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8.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emf"/><Relationship Id="rId13"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smtClean="0">
                <a:ea typeface="Helvetica Neue" charset="0"/>
                <a:cs typeface="Helvetica Neue" charset="0"/>
              </a:rPr>
              <a:t>Automatic Inference of Code Transforms for Patch Generation</a:t>
            </a:r>
            <a:endParaRPr lang="en-US" sz="5400" dirty="0">
              <a:ea typeface="Helvetica Neue" charset="0"/>
              <a:cs typeface="Helvetica Neue" charset="0"/>
            </a:endParaRPr>
          </a:p>
        </p:txBody>
      </p:sp>
      <p:sp>
        <p:nvSpPr>
          <p:cNvPr id="3" name="Subtitle 2"/>
          <p:cNvSpPr>
            <a:spLocks noGrp="1"/>
          </p:cNvSpPr>
          <p:nvPr>
            <p:ph type="subTitle" idx="1"/>
          </p:nvPr>
        </p:nvSpPr>
        <p:spPr>
          <a:xfrm>
            <a:off x="1143000" y="3713548"/>
            <a:ext cx="6858000" cy="1655762"/>
          </a:xfrm>
        </p:spPr>
        <p:txBody>
          <a:bodyPr>
            <a:normAutofit/>
          </a:bodyPr>
          <a:lstStyle/>
          <a:p>
            <a:r>
              <a:rPr lang="en-US" sz="2400" b="1" dirty="0" smtClean="0"/>
              <a:t>Fan Long</a:t>
            </a:r>
            <a:r>
              <a:rPr lang="en-US" sz="2400" dirty="0" smtClean="0"/>
              <a:t>, Peter Amidon</a:t>
            </a:r>
            <a:r>
              <a:rPr lang="en-US" sz="2400" baseline="30000" dirty="0" smtClean="0"/>
              <a:t>*</a:t>
            </a:r>
            <a:r>
              <a:rPr lang="en-US" sz="2400" dirty="0" smtClean="0"/>
              <a:t>, and Martin </a:t>
            </a:r>
            <a:r>
              <a:rPr lang="en-US" sz="2400" dirty="0" err="1" smtClean="0"/>
              <a:t>Rinard</a:t>
            </a:r>
            <a:endParaRPr lang="en-US" sz="2400" dirty="0" smtClean="0"/>
          </a:p>
          <a:p>
            <a:r>
              <a:rPr lang="en-US" sz="2400" dirty="0" smtClean="0"/>
              <a:t>MIT EECS</a:t>
            </a:r>
          </a:p>
          <a:p>
            <a:r>
              <a:rPr lang="en-US" sz="2400" dirty="0" smtClean="0"/>
              <a:t>UCSD</a:t>
            </a:r>
            <a:r>
              <a:rPr lang="en-US" sz="2400" baseline="30000" dirty="0" smtClean="0"/>
              <a:t>*</a:t>
            </a:r>
            <a:endParaRPr lang="en-US" sz="2400" dirty="0"/>
          </a:p>
        </p:txBody>
      </p:sp>
      <p:sp>
        <p:nvSpPr>
          <p:cNvPr id="5" name="Slide Number Placeholder 4"/>
          <p:cNvSpPr>
            <a:spLocks noGrp="1"/>
          </p:cNvSpPr>
          <p:nvPr>
            <p:ph type="sldNum" sz="quarter" idx="12"/>
          </p:nvPr>
        </p:nvSpPr>
        <p:spPr/>
        <p:txBody>
          <a:bodyPr/>
          <a:lstStyle/>
          <a:p>
            <a:fld id="{C5BFA645-337F-934D-B234-7C13E7CFC11E}" type="slidenum">
              <a:rPr lang="en-US" smtClean="0"/>
              <a:t>1</a:t>
            </a:fld>
            <a:endParaRPr lang="en-US"/>
          </a:p>
        </p:txBody>
      </p:sp>
    </p:spTree>
    <p:extLst>
      <p:ext uri="{BB962C8B-B14F-4D97-AF65-F5344CB8AC3E}">
        <p14:creationId xmlns:p14="http://schemas.microsoft.com/office/powerpoint/2010/main" val="244646422"/>
      </p:ext>
    </p:extLst>
  </p:cSld>
  <p:clrMapOvr>
    <a:masterClrMapping/>
  </p:clrMapOvr>
  <mc:AlternateContent xmlns:mc="http://schemas.openxmlformats.org/markup-compatibility/2006" xmlns:p14="http://schemas.microsoft.com/office/powerpoint/2010/main">
    <mc:Choice Requires="p14">
      <p:transition spd="slow" p14:dur="2000" advTm="9494"/>
    </mc:Choice>
    <mc:Fallback xmlns="">
      <p:transition spd="slow" advTm="949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Overview</a:t>
            </a:r>
            <a:endParaRPr lang="en-US" dirty="0"/>
          </a:p>
        </p:txBody>
      </p:sp>
      <p:sp>
        <p:nvSpPr>
          <p:cNvPr id="7" name="Slide Number Placeholder 6"/>
          <p:cNvSpPr>
            <a:spLocks noGrp="1"/>
          </p:cNvSpPr>
          <p:nvPr>
            <p:ph type="sldNum" sz="quarter" idx="12"/>
          </p:nvPr>
        </p:nvSpPr>
        <p:spPr/>
        <p:txBody>
          <a:bodyPr/>
          <a:lstStyle/>
          <a:p>
            <a:fld id="{C5BFA645-337F-934D-B234-7C13E7CFC11E}" type="slidenum">
              <a:rPr lang="en-US" smtClean="0"/>
              <a:t>10</a:t>
            </a:fld>
            <a:endParaRPr lang="en-US" dirty="0"/>
          </a:p>
        </p:txBody>
      </p:sp>
      <p:sp>
        <p:nvSpPr>
          <p:cNvPr id="230" name="Rounded Rectangle 229"/>
          <p:cNvSpPr/>
          <p:nvPr/>
        </p:nvSpPr>
        <p:spPr>
          <a:xfrm>
            <a:off x="3465987" y="2234384"/>
            <a:ext cx="2142474" cy="1066892"/>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dirty="0" smtClean="0">
                <a:solidFill>
                  <a:schemeClr val="tx1"/>
                </a:solidFill>
              </a:rPr>
              <a:t>Step 1: </a:t>
            </a:r>
          </a:p>
          <a:p>
            <a:pPr algn="ctr"/>
            <a:r>
              <a:rPr lang="en-US" sz="2000" dirty="0" smtClean="0">
                <a:solidFill>
                  <a:schemeClr val="tx1"/>
                </a:solidFill>
              </a:rPr>
              <a:t>Abstraction and Generalization</a:t>
            </a:r>
            <a:endParaRPr lang="en-US" sz="2000" dirty="0">
              <a:solidFill>
                <a:schemeClr val="tx1"/>
              </a:solidFill>
            </a:endParaRPr>
          </a:p>
        </p:txBody>
      </p:sp>
      <p:grpSp>
        <p:nvGrpSpPr>
          <p:cNvPr id="235" name="Group 234"/>
          <p:cNvGrpSpPr/>
          <p:nvPr/>
        </p:nvGrpSpPr>
        <p:grpSpPr>
          <a:xfrm>
            <a:off x="812176" y="1742226"/>
            <a:ext cx="2166025" cy="1413399"/>
            <a:chOff x="673805" y="2945690"/>
            <a:chExt cx="2166025" cy="1413399"/>
          </a:xfrm>
        </p:grpSpPr>
        <p:sp>
          <p:nvSpPr>
            <p:cNvPr id="236" name="TextBox 235"/>
            <p:cNvSpPr txBox="1"/>
            <p:nvPr/>
          </p:nvSpPr>
          <p:spPr>
            <a:xfrm>
              <a:off x="673805" y="2945690"/>
              <a:ext cx="2166025" cy="646331"/>
            </a:xfrm>
            <a:prstGeom prst="rect">
              <a:avLst/>
            </a:prstGeom>
            <a:noFill/>
          </p:spPr>
          <p:txBody>
            <a:bodyPr wrap="square" rtlCol="0">
              <a:spAutoFit/>
            </a:bodyPr>
            <a:lstStyle/>
            <a:p>
              <a:pPr algn="ctr"/>
              <a:r>
                <a:rPr lang="en-US" dirty="0"/>
                <a:t>Training Human Patches</a:t>
              </a:r>
            </a:p>
          </p:txBody>
        </p:sp>
        <p:grpSp>
          <p:nvGrpSpPr>
            <p:cNvPr id="237" name="Group 236"/>
            <p:cNvGrpSpPr/>
            <p:nvPr/>
          </p:nvGrpSpPr>
          <p:grpSpPr>
            <a:xfrm>
              <a:off x="823719" y="3573779"/>
              <a:ext cx="613744" cy="785309"/>
              <a:chOff x="5845473" y="4021992"/>
              <a:chExt cx="613744" cy="785309"/>
            </a:xfrm>
          </p:grpSpPr>
          <p:sp>
            <p:nvSpPr>
              <p:cNvPr id="370" name="Rectangle 36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71" name="Straight Connector 37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79"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0" name="Picture 379"/>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 name="Picture 38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38" name="Group 237"/>
            <p:cNvGrpSpPr/>
            <p:nvPr/>
          </p:nvGrpSpPr>
          <p:grpSpPr>
            <a:xfrm>
              <a:off x="935590" y="3573779"/>
              <a:ext cx="613744" cy="785309"/>
              <a:chOff x="5845473" y="4021992"/>
              <a:chExt cx="613744" cy="785309"/>
            </a:xfrm>
          </p:grpSpPr>
          <p:sp>
            <p:nvSpPr>
              <p:cNvPr id="358" name="Rectangle 35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9" name="Straight Connector 35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6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 name="Picture 36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 name="Picture 36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39" name="Group 238"/>
            <p:cNvGrpSpPr/>
            <p:nvPr/>
          </p:nvGrpSpPr>
          <p:grpSpPr>
            <a:xfrm>
              <a:off x="1057559" y="3573779"/>
              <a:ext cx="613744" cy="785309"/>
              <a:chOff x="5845473" y="4021992"/>
              <a:chExt cx="613744" cy="785309"/>
            </a:xfrm>
          </p:grpSpPr>
          <p:sp>
            <p:nvSpPr>
              <p:cNvPr id="346" name="Rectangle 34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47" name="Straight Connector 34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55"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 name="Picture 355"/>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7" name="Picture 35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0" name="Group 239"/>
            <p:cNvGrpSpPr/>
            <p:nvPr/>
          </p:nvGrpSpPr>
          <p:grpSpPr>
            <a:xfrm>
              <a:off x="1185533" y="3573780"/>
              <a:ext cx="613744" cy="785309"/>
              <a:chOff x="5845473" y="4021992"/>
              <a:chExt cx="613744" cy="785309"/>
            </a:xfrm>
          </p:grpSpPr>
          <p:sp>
            <p:nvSpPr>
              <p:cNvPr id="334" name="Rectangle 33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35" name="Straight Connector 33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43"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4" name="Picture 343"/>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 name="Picture 34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1" name="Group 240"/>
            <p:cNvGrpSpPr/>
            <p:nvPr/>
          </p:nvGrpSpPr>
          <p:grpSpPr>
            <a:xfrm>
              <a:off x="1297404" y="3573780"/>
              <a:ext cx="613744" cy="785309"/>
              <a:chOff x="5845473" y="4021992"/>
              <a:chExt cx="613744" cy="785309"/>
            </a:xfrm>
          </p:grpSpPr>
          <p:sp>
            <p:nvSpPr>
              <p:cNvPr id="322" name="Rectangle 32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23" name="Straight Connector 32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31"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2" name="Picture 331"/>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3" name="Picture 33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2" name="Group 241"/>
            <p:cNvGrpSpPr/>
            <p:nvPr/>
          </p:nvGrpSpPr>
          <p:grpSpPr>
            <a:xfrm>
              <a:off x="1419373" y="3573780"/>
              <a:ext cx="613744" cy="785309"/>
              <a:chOff x="5845473" y="4021992"/>
              <a:chExt cx="613744" cy="785309"/>
            </a:xfrm>
          </p:grpSpPr>
          <p:sp>
            <p:nvSpPr>
              <p:cNvPr id="310" name="Rectangle 30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 name="Picture 319"/>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 name="Picture 32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3" name="Group 242"/>
            <p:cNvGrpSpPr/>
            <p:nvPr/>
          </p:nvGrpSpPr>
          <p:grpSpPr>
            <a:xfrm>
              <a:off x="1534010" y="3573779"/>
              <a:ext cx="613744" cy="785309"/>
              <a:chOff x="5845473" y="4021992"/>
              <a:chExt cx="613744" cy="785309"/>
            </a:xfrm>
          </p:grpSpPr>
          <p:sp>
            <p:nvSpPr>
              <p:cNvPr id="296" name="Rectangle 29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 name="Picture 30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9" name="Picture 30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4" name="Group 243"/>
            <p:cNvGrpSpPr/>
            <p:nvPr/>
          </p:nvGrpSpPr>
          <p:grpSpPr>
            <a:xfrm>
              <a:off x="1645881" y="3573779"/>
              <a:ext cx="613744" cy="785309"/>
              <a:chOff x="5845473" y="4021992"/>
              <a:chExt cx="613744" cy="785309"/>
            </a:xfrm>
          </p:grpSpPr>
          <p:sp>
            <p:nvSpPr>
              <p:cNvPr id="284" name="Rectangle 28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5" name="Straight Connector 28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93"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4" name="Picture 293"/>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 name="Picture 29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5" name="Group 244"/>
            <p:cNvGrpSpPr/>
            <p:nvPr/>
          </p:nvGrpSpPr>
          <p:grpSpPr>
            <a:xfrm>
              <a:off x="1767850" y="3573779"/>
              <a:ext cx="613744" cy="785309"/>
              <a:chOff x="5845473" y="4021992"/>
              <a:chExt cx="613744" cy="785309"/>
            </a:xfrm>
          </p:grpSpPr>
          <p:sp>
            <p:nvSpPr>
              <p:cNvPr id="272" name="Rectangle 27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3" name="Straight Connector 27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81"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2" name="Picture 281"/>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 name="Picture 28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6" name="Group 245"/>
            <p:cNvGrpSpPr/>
            <p:nvPr/>
          </p:nvGrpSpPr>
          <p:grpSpPr>
            <a:xfrm>
              <a:off x="1879134" y="3573779"/>
              <a:ext cx="613744" cy="785309"/>
              <a:chOff x="5845473" y="4021992"/>
              <a:chExt cx="613744" cy="785309"/>
            </a:xfrm>
          </p:grpSpPr>
          <p:sp>
            <p:nvSpPr>
              <p:cNvPr id="260" name="Rectangle 25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1" name="Straight Connector 26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69"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 name="Picture 269"/>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1" name="Picture 27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7" name="Group 246"/>
            <p:cNvGrpSpPr/>
            <p:nvPr/>
          </p:nvGrpSpPr>
          <p:grpSpPr>
            <a:xfrm>
              <a:off x="2001103" y="3573779"/>
              <a:ext cx="613744" cy="785309"/>
              <a:chOff x="5845473" y="4021992"/>
              <a:chExt cx="613744" cy="785309"/>
            </a:xfrm>
          </p:grpSpPr>
          <p:sp>
            <p:nvSpPr>
              <p:cNvPr id="248" name="Rectangle 24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9" name="Straight Connector 24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5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8" name="Picture 25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9" name="Picture 25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cxnSp>
        <p:nvCxnSpPr>
          <p:cNvPr id="382" name="Straight Arrow Connector 381"/>
          <p:cNvCxnSpPr>
            <a:stCxn id="254" idx="3"/>
          </p:cNvCxnSpPr>
          <p:nvPr/>
        </p:nvCxnSpPr>
        <p:spPr>
          <a:xfrm>
            <a:off x="5608461" y="2767830"/>
            <a:ext cx="793661" cy="1344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3" name="Straight Arrow Connector 382"/>
          <p:cNvCxnSpPr>
            <a:stCxn id="447" idx="3"/>
            <a:endCxn id="254" idx="1"/>
          </p:cNvCxnSpPr>
          <p:nvPr/>
        </p:nvCxnSpPr>
        <p:spPr>
          <a:xfrm>
            <a:off x="2753218" y="2762970"/>
            <a:ext cx="712769" cy="486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6121986" y="1410680"/>
            <a:ext cx="2353381" cy="2555390"/>
            <a:chOff x="6121986" y="1410680"/>
            <a:chExt cx="2353381" cy="2555390"/>
          </a:xfrm>
        </p:grpSpPr>
        <p:sp>
          <p:nvSpPr>
            <p:cNvPr id="231" name="Rectangle 230"/>
            <p:cNvSpPr/>
            <p:nvPr/>
          </p:nvSpPr>
          <p:spPr>
            <a:xfrm>
              <a:off x="6598701" y="194518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1</a:t>
              </a:r>
              <a:endParaRPr lang="en-US" b="1" dirty="0">
                <a:solidFill>
                  <a:schemeClr val="tx1"/>
                </a:solidFill>
              </a:endParaRPr>
            </a:p>
          </p:txBody>
        </p:sp>
        <p:sp>
          <p:nvSpPr>
            <p:cNvPr id="232" name="Rectangle 231"/>
            <p:cNvSpPr/>
            <p:nvPr/>
          </p:nvSpPr>
          <p:spPr>
            <a:xfrm>
              <a:off x="6598701" y="255094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2</a:t>
              </a:r>
              <a:endParaRPr lang="en-US" b="1" dirty="0">
                <a:solidFill>
                  <a:schemeClr val="tx1"/>
                </a:solidFill>
              </a:endParaRPr>
            </a:p>
          </p:txBody>
        </p:sp>
        <p:sp>
          <p:nvSpPr>
            <p:cNvPr id="233" name="Rectangle 232"/>
            <p:cNvSpPr/>
            <p:nvPr/>
          </p:nvSpPr>
          <p:spPr>
            <a:xfrm>
              <a:off x="6598701" y="335629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is-IS" b="1" dirty="0">
                  <a:solidFill>
                    <a:schemeClr val="tx1"/>
                  </a:solidFill>
                </a:rPr>
                <a:t>…</a:t>
              </a:r>
              <a:endParaRPr lang="en-US" b="1" dirty="0">
                <a:solidFill>
                  <a:schemeClr val="tx1"/>
                </a:solidFill>
              </a:endParaRPr>
            </a:p>
          </p:txBody>
        </p:sp>
        <p:sp>
          <p:nvSpPr>
            <p:cNvPr id="234" name="TextBox 233"/>
            <p:cNvSpPr txBox="1"/>
            <p:nvPr/>
          </p:nvSpPr>
          <p:spPr>
            <a:xfrm>
              <a:off x="7151715" y="2985482"/>
              <a:ext cx="388227" cy="369332"/>
            </a:xfrm>
            <a:prstGeom prst="rect">
              <a:avLst/>
            </a:prstGeom>
            <a:noFill/>
          </p:spPr>
          <p:txBody>
            <a:bodyPr wrap="square" rtlCol="0">
              <a:spAutoFit/>
            </a:bodyPr>
            <a:lstStyle/>
            <a:p>
              <a:r>
                <a:rPr lang="is-IS"/>
                <a:t>…</a:t>
              </a:r>
              <a:endParaRPr lang="en-US" dirty="0"/>
            </a:p>
          </p:txBody>
        </p:sp>
        <p:sp>
          <p:nvSpPr>
            <p:cNvPr id="385" name="Rectangle 384"/>
            <p:cNvSpPr/>
            <p:nvPr/>
          </p:nvSpPr>
          <p:spPr>
            <a:xfrm>
              <a:off x="6411819" y="1819345"/>
              <a:ext cx="1773716" cy="2146725"/>
            </a:xfrm>
            <a:prstGeom prst="rect">
              <a:avLst/>
            </a:prstGeom>
            <a:noFill/>
            <a:ln w="1905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TextBox 506"/>
            <p:cNvSpPr txBox="1"/>
            <p:nvPr/>
          </p:nvSpPr>
          <p:spPr>
            <a:xfrm>
              <a:off x="6121986" y="1410680"/>
              <a:ext cx="2353381" cy="369332"/>
            </a:xfrm>
            <a:prstGeom prst="rect">
              <a:avLst/>
            </a:prstGeom>
            <a:noFill/>
          </p:spPr>
          <p:txBody>
            <a:bodyPr wrap="square" rtlCol="0">
              <a:spAutoFit/>
            </a:bodyPr>
            <a:lstStyle/>
            <a:p>
              <a:pPr algn="ctr"/>
              <a:r>
                <a:rPr lang="en-US" dirty="0" smtClean="0"/>
                <a:t>Candidate Transforms</a:t>
              </a:r>
              <a:endParaRPr lang="en-US" dirty="0"/>
            </a:p>
          </p:txBody>
        </p:sp>
      </p:grpSp>
    </p:spTree>
    <p:custDataLst>
      <p:tags r:id="rId1"/>
    </p:custDataLst>
    <p:extLst>
      <p:ext uri="{BB962C8B-B14F-4D97-AF65-F5344CB8AC3E}">
        <p14:creationId xmlns:p14="http://schemas.microsoft.com/office/powerpoint/2010/main" val="168397579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wipe(left)">
                                      <p:cBhvr>
                                        <p:cTn id="7" dur="500"/>
                                        <p:tgtEl>
                                          <p:spTgt spid="38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0"/>
                                        </p:tgtEl>
                                        <p:attrNameLst>
                                          <p:attrName>style.visibility</p:attrName>
                                        </p:attrNameLst>
                                      </p:cBhvr>
                                      <p:to>
                                        <p:strVal val="visible"/>
                                      </p:to>
                                    </p:set>
                                    <p:animEffect transition="in" filter="wipe(left)">
                                      <p:cBhvr>
                                        <p:cTn id="11" dur="500"/>
                                        <p:tgtEl>
                                          <p:spTgt spid="2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2"/>
                                        </p:tgtEl>
                                        <p:attrNameLst>
                                          <p:attrName>style.visibility</p:attrName>
                                        </p:attrNameLst>
                                      </p:cBhvr>
                                      <p:to>
                                        <p:strVal val="visible"/>
                                      </p:to>
                                    </p:set>
                                    <p:animEffect transition="in" filter="wipe(left)">
                                      <p:cBhvr>
                                        <p:cTn id="15" dur="500"/>
                                        <p:tgtEl>
                                          <p:spTgt spid="38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Transforms for Fixing Null Pointer Exception (NPE)</a:t>
            </a:r>
            <a:endParaRPr lang="en-US" dirty="0"/>
          </a:p>
        </p:txBody>
      </p:sp>
      <p:sp>
        <p:nvSpPr>
          <p:cNvPr id="7" name="Slide Number Placeholder 6"/>
          <p:cNvSpPr>
            <a:spLocks noGrp="1"/>
          </p:cNvSpPr>
          <p:nvPr>
            <p:ph type="sldNum" sz="quarter" idx="12"/>
          </p:nvPr>
        </p:nvSpPr>
        <p:spPr/>
        <p:txBody>
          <a:bodyPr/>
          <a:lstStyle/>
          <a:p>
            <a:fld id="{C5BFA645-337F-934D-B234-7C13E7CFC11E}" type="slidenum">
              <a:rPr lang="en-US" smtClean="0"/>
              <a:t>11</a:t>
            </a:fld>
            <a:endParaRPr lang="en-US" dirty="0"/>
          </a:p>
        </p:txBody>
      </p:sp>
      <p:sp>
        <p:nvSpPr>
          <p:cNvPr id="284" name="TextBox 283"/>
          <p:cNvSpPr txBox="1"/>
          <p:nvPr/>
        </p:nvSpPr>
        <p:spPr>
          <a:xfrm>
            <a:off x="5044456" y="5082490"/>
            <a:ext cx="3337036" cy="1200329"/>
          </a:xfrm>
          <a:prstGeom prst="rect">
            <a:avLst/>
          </a:prstGeom>
          <a:noFill/>
        </p:spPr>
        <p:txBody>
          <a:bodyPr wrap="square" rtlCol="0">
            <a:spAutoFit/>
          </a:bodyPr>
          <a:lstStyle/>
          <a:p>
            <a:pPr algn="ctr"/>
            <a:r>
              <a:rPr lang="en-US" sz="2400" dirty="0" smtClean="0"/>
              <a:t>A transform with the program-specific aspects abstracted away</a:t>
            </a:r>
            <a:endParaRPr lang="en-US" sz="2400" dirty="0"/>
          </a:p>
        </p:txBody>
      </p:sp>
      <p:cxnSp>
        <p:nvCxnSpPr>
          <p:cNvPr id="237" name="Straight Arrow Connector 236"/>
          <p:cNvCxnSpPr>
            <a:stCxn id="244" idx="2"/>
            <a:endCxn id="172" idx="0"/>
          </p:cNvCxnSpPr>
          <p:nvPr/>
        </p:nvCxnSpPr>
        <p:spPr>
          <a:xfrm flipH="1">
            <a:off x="6712975" y="3816943"/>
            <a:ext cx="607084" cy="460469"/>
          </a:xfrm>
          <a:prstGeom prst="straightConnector1">
            <a:avLst/>
          </a:prstGeom>
          <a:ln w="28575" cmpd="sng">
            <a:solidFill>
              <a:srgbClr val="4F81BD"/>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39" name="Straight Arrow Connector 238"/>
          <p:cNvCxnSpPr>
            <a:stCxn id="259" idx="2"/>
          </p:cNvCxnSpPr>
          <p:nvPr/>
        </p:nvCxnSpPr>
        <p:spPr>
          <a:xfrm flipH="1">
            <a:off x="2028664" y="3155624"/>
            <a:ext cx="417682" cy="1105697"/>
          </a:xfrm>
          <a:prstGeom prst="straightConnector1">
            <a:avLst/>
          </a:prstGeom>
          <a:ln w="28575" cmpd="sng">
            <a:solidFill>
              <a:srgbClr val="4F81BD"/>
            </a:solidFill>
            <a:tailEnd type="none"/>
          </a:ln>
          <a:effectLst/>
        </p:spPr>
        <p:style>
          <a:lnRef idx="2">
            <a:schemeClr val="accent1"/>
          </a:lnRef>
          <a:fillRef idx="0">
            <a:schemeClr val="accent1"/>
          </a:fillRef>
          <a:effectRef idx="1">
            <a:schemeClr val="accent1"/>
          </a:effectRef>
          <a:fontRef idx="minor">
            <a:schemeClr val="tx1"/>
          </a:fontRef>
        </p:style>
      </p:cxnSp>
      <p:sp>
        <p:nvSpPr>
          <p:cNvPr id="240" name="TextBox 239"/>
          <p:cNvSpPr txBox="1"/>
          <p:nvPr/>
        </p:nvSpPr>
        <p:spPr>
          <a:xfrm>
            <a:off x="379991" y="5297252"/>
            <a:ext cx="3337036" cy="461665"/>
          </a:xfrm>
          <a:prstGeom prst="rect">
            <a:avLst/>
          </a:prstGeom>
          <a:noFill/>
        </p:spPr>
        <p:txBody>
          <a:bodyPr wrap="square" rtlCol="0">
            <a:spAutoFit/>
          </a:bodyPr>
          <a:lstStyle/>
          <a:p>
            <a:pPr algn="ctr"/>
            <a:r>
              <a:rPr lang="en-US" sz="2400" dirty="0" smtClean="0"/>
              <a:t>An NPE human patch</a:t>
            </a:r>
            <a:endParaRPr lang="en-US" sz="2400" dirty="0"/>
          </a:p>
        </p:txBody>
      </p:sp>
      <p:sp>
        <p:nvSpPr>
          <p:cNvPr id="241" name="Rounded Rectangle 240"/>
          <p:cNvSpPr/>
          <p:nvPr/>
        </p:nvSpPr>
        <p:spPr>
          <a:xfrm>
            <a:off x="3465987" y="2234384"/>
            <a:ext cx="2142474" cy="1066892"/>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dirty="0" smtClean="0">
                <a:solidFill>
                  <a:schemeClr val="tx1"/>
                </a:solidFill>
              </a:rPr>
              <a:t>Step 1: </a:t>
            </a:r>
          </a:p>
          <a:p>
            <a:pPr algn="ctr"/>
            <a:r>
              <a:rPr lang="en-US" sz="2000" dirty="0" smtClean="0">
                <a:solidFill>
                  <a:schemeClr val="tx1"/>
                </a:solidFill>
              </a:rPr>
              <a:t>Abstraction and Generalization</a:t>
            </a:r>
            <a:endParaRPr lang="en-US" sz="2000" dirty="0">
              <a:solidFill>
                <a:schemeClr val="tx1"/>
              </a:solidFill>
            </a:endParaRPr>
          </a:p>
        </p:txBody>
      </p:sp>
      <p:sp>
        <p:nvSpPr>
          <p:cNvPr id="242" name="Rectangle 241"/>
          <p:cNvSpPr/>
          <p:nvPr/>
        </p:nvSpPr>
        <p:spPr>
          <a:xfrm>
            <a:off x="6598701" y="194518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1</a:t>
            </a:r>
            <a:endParaRPr lang="en-US" b="1" dirty="0">
              <a:solidFill>
                <a:schemeClr val="tx1"/>
              </a:solidFill>
            </a:endParaRPr>
          </a:p>
        </p:txBody>
      </p:sp>
      <p:sp>
        <p:nvSpPr>
          <p:cNvPr id="243" name="Rectangle 242"/>
          <p:cNvSpPr/>
          <p:nvPr/>
        </p:nvSpPr>
        <p:spPr>
          <a:xfrm>
            <a:off x="6598701" y="255094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2</a:t>
            </a:r>
            <a:endParaRPr lang="en-US" b="1" dirty="0">
              <a:solidFill>
                <a:schemeClr val="tx1"/>
              </a:solidFill>
            </a:endParaRPr>
          </a:p>
        </p:txBody>
      </p:sp>
      <p:sp>
        <p:nvSpPr>
          <p:cNvPr id="244" name="Rectangle 243"/>
          <p:cNvSpPr/>
          <p:nvPr/>
        </p:nvSpPr>
        <p:spPr>
          <a:xfrm>
            <a:off x="6598701" y="335629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is-IS" b="1" dirty="0">
                <a:solidFill>
                  <a:schemeClr val="tx1"/>
                </a:solidFill>
              </a:rPr>
              <a:t>…</a:t>
            </a:r>
            <a:endParaRPr lang="en-US" b="1" dirty="0">
              <a:solidFill>
                <a:schemeClr val="tx1"/>
              </a:solidFill>
            </a:endParaRPr>
          </a:p>
        </p:txBody>
      </p:sp>
      <p:sp>
        <p:nvSpPr>
          <p:cNvPr id="245" name="TextBox 244"/>
          <p:cNvSpPr txBox="1"/>
          <p:nvPr/>
        </p:nvSpPr>
        <p:spPr>
          <a:xfrm>
            <a:off x="7151715" y="2985482"/>
            <a:ext cx="388227" cy="369332"/>
          </a:xfrm>
          <a:prstGeom prst="rect">
            <a:avLst/>
          </a:prstGeom>
          <a:noFill/>
        </p:spPr>
        <p:txBody>
          <a:bodyPr wrap="square" rtlCol="0">
            <a:spAutoFit/>
          </a:bodyPr>
          <a:lstStyle/>
          <a:p>
            <a:r>
              <a:rPr lang="is-IS"/>
              <a:t>…</a:t>
            </a:r>
            <a:endParaRPr lang="en-US" dirty="0"/>
          </a:p>
        </p:txBody>
      </p:sp>
      <p:grpSp>
        <p:nvGrpSpPr>
          <p:cNvPr id="246" name="Group 245"/>
          <p:cNvGrpSpPr/>
          <p:nvPr/>
        </p:nvGrpSpPr>
        <p:grpSpPr>
          <a:xfrm>
            <a:off x="812176" y="1742226"/>
            <a:ext cx="2166025" cy="1413399"/>
            <a:chOff x="673805" y="2945690"/>
            <a:chExt cx="2166025" cy="1413399"/>
          </a:xfrm>
        </p:grpSpPr>
        <p:sp>
          <p:nvSpPr>
            <p:cNvPr id="247" name="TextBox 246"/>
            <p:cNvSpPr txBox="1"/>
            <p:nvPr/>
          </p:nvSpPr>
          <p:spPr>
            <a:xfrm>
              <a:off x="673805" y="2945690"/>
              <a:ext cx="2166025" cy="646331"/>
            </a:xfrm>
            <a:prstGeom prst="rect">
              <a:avLst/>
            </a:prstGeom>
            <a:noFill/>
          </p:spPr>
          <p:txBody>
            <a:bodyPr wrap="square" rtlCol="0">
              <a:spAutoFit/>
            </a:bodyPr>
            <a:lstStyle/>
            <a:p>
              <a:pPr algn="ctr"/>
              <a:r>
                <a:rPr lang="en-US" dirty="0"/>
                <a:t>Training Human Patches</a:t>
              </a:r>
            </a:p>
          </p:txBody>
        </p:sp>
        <p:grpSp>
          <p:nvGrpSpPr>
            <p:cNvPr id="248" name="Group 247"/>
            <p:cNvGrpSpPr/>
            <p:nvPr/>
          </p:nvGrpSpPr>
          <p:grpSpPr>
            <a:xfrm>
              <a:off x="823719" y="3573779"/>
              <a:ext cx="613744" cy="785309"/>
              <a:chOff x="5845473" y="4021992"/>
              <a:chExt cx="613744" cy="785309"/>
            </a:xfrm>
          </p:grpSpPr>
          <p:sp>
            <p:nvSpPr>
              <p:cNvPr id="398" name="Rectangle 39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9" name="Straight Connector 39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0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8" name="Picture 40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 name="Picture 40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9" name="Group 248"/>
            <p:cNvGrpSpPr/>
            <p:nvPr/>
          </p:nvGrpSpPr>
          <p:grpSpPr>
            <a:xfrm>
              <a:off x="935590" y="3573779"/>
              <a:ext cx="613744" cy="785309"/>
              <a:chOff x="5845473" y="4021992"/>
              <a:chExt cx="613744" cy="785309"/>
            </a:xfrm>
          </p:grpSpPr>
          <p:sp>
            <p:nvSpPr>
              <p:cNvPr id="386" name="Rectangle 38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87" name="Straight Connector 38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95"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 name="Picture 395"/>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7" name="Picture 39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0" name="Group 249"/>
            <p:cNvGrpSpPr/>
            <p:nvPr/>
          </p:nvGrpSpPr>
          <p:grpSpPr>
            <a:xfrm>
              <a:off x="1057559" y="3573779"/>
              <a:ext cx="613744" cy="785309"/>
              <a:chOff x="5845473" y="4021992"/>
              <a:chExt cx="613744" cy="785309"/>
            </a:xfrm>
          </p:grpSpPr>
          <p:sp>
            <p:nvSpPr>
              <p:cNvPr id="374" name="Rectangle 37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75" name="Straight Connector 37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83"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 name="Picture 383"/>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5" name="Picture 38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1" name="Group 250"/>
            <p:cNvGrpSpPr/>
            <p:nvPr/>
          </p:nvGrpSpPr>
          <p:grpSpPr>
            <a:xfrm>
              <a:off x="1185533" y="3573780"/>
              <a:ext cx="613744" cy="785309"/>
              <a:chOff x="5845473" y="4021992"/>
              <a:chExt cx="613744" cy="785309"/>
            </a:xfrm>
          </p:grpSpPr>
          <p:sp>
            <p:nvSpPr>
              <p:cNvPr id="362" name="Rectangle 36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3" name="Straight Connector 36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71"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2" name="Picture 371"/>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3" name="Picture 37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2" name="Group 251"/>
            <p:cNvGrpSpPr/>
            <p:nvPr/>
          </p:nvGrpSpPr>
          <p:grpSpPr>
            <a:xfrm>
              <a:off x="1297404" y="3573780"/>
              <a:ext cx="613744" cy="785309"/>
              <a:chOff x="5845473" y="4021992"/>
              <a:chExt cx="613744" cy="785309"/>
            </a:xfrm>
          </p:grpSpPr>
          <p:sp>
            <p:nvSpPr>
              <p:cNvPr id="350" name="Rectangle 34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1" name="Straight Connector 35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59"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0" name="Picture 359"/>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 name="Picture 36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3" name="Group 252"/>
            <p:cNvGrpSpPr/>
            <p:nvPr/>
          </p:nvGrpSpPr>
          <p:grpSpPr>
            <a:xfrm>
              <a:off x="1419373" y="3573780"/>
              <a:ext cx="613744" cy="785309"/>
              <a:chOff x="5845473" y="4021992"/>
              <a:chExt cx="613744" cy="785309"/>
            </a:xfrm>
          </p:grpSpPr>
          <p:sp>
            <p:nvSpPr>
              <p:cNvPr id="338" name="Rectangle 33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39" name="Straight Connector 33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4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 name="Picture 34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 name="Picture 34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4" name="Group 253"/>
            <p:cNvGrpSpPr/>
            <p:nvPr/>
          </p:nvGrpSpPr>
          <p:grpSpPr>
            <a:xfrm>
              <a:off x="1534010" y="3573779"/>
              <a:ext cx="613744" cy="785309"/>
              <a:chOff x="5845473" y="4021992"/>
              <a:chExt cx="613744" cy="785309"/>
            </a:xfrm>
          </p:grpSpPr>
          <p:sp>
            <p:nvSpPr>
              <p:cNvPr id="326" name="Rectangle 32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27" name="Straight Connector 32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35"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 name="Picture 335"/>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 name="Picture 33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5" name="Group 254"/>
            <p:cNvGrpSpPr/>
            <p:nvPr/>
          </p:nvGrpSpPr>
          <p:grpSpPr>
            <a:xfrm>
              <a:off x="1645881" y="3573779"/>
              <a:ext cx="613744" cy="785309"/>
              <a:chOff x="5845473" y="4021992"/>
              <a:chExt cx="613744" cy="785309"/>
            </a:xfrm>
          </p:grpSpPr>
          <p:sp>
            <p:nvSpPr>
              <p:cNvPr id="314" name="Rectangle 31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5" name="Straight Connector 31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2" name="Straight Connector 32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23"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4" name="Picture 323"/>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5" name="Picture 32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6" name="Group 255"/>
            <p:cNvGrpSpPr/>
            <p:nvPr/>
          </p:nvGrpSpPr>
          <p:grpSpPr>
            <a:xfrm>
              <a:off x="1767850" y="3573779"/>
              <a:ext cx="613744" cy="785309"/>
              <a:chOff x="5845473" y="4021992"/>
              <a:chExt cx="613744" cy="785309"/>
            </a:xfrm>
          </p:grpSpPr>
          <p:sp>
            <p:nvSpPr>
              <p:cNvPr id="302" name="Rectangle 30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03" name="Straight Connector 30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0" name="Straight Connector 30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1"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2" name="Picture 311"/>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 name="Picture 31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7" name="Group 256"/>
            <p:cNvGrpSpPr/>
            <p:nvPr/>
          </p:nvGrpSpPr>
          <p:grpSpPr>
            <a:xfrm>
              <a:off x="1879134" y="3573779"/>
              <a:ext cx="613744" cy="785309"/>
              <a:chOff x="5845473" y="4021992"/>
              <a:chExt cx="613744" cy="785309"/>
            </a:xfrm>
          </p:grpSpPr>
          <p:sp>
            <p:nvSpPr>
              <p:cNvPr id="271" name="Rectangle 27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2" name="Straight Connector 27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5" name="Straight Connector 29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9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8" name="Picture 29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1" name="Picture 30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8" name="Group 257"/>
            <p:cNvGrpSpPr/>
            <p:nvPr/>
          </p:nvGrpSpPr>
          <p:grpSpPr>
            <a:xfrm>
              <a:off x="2001103" y="3573779"/>
              <a:ext cx="613744" cy="785309"/>
              <a:chOff x="5845473" y="4021992"/>
              <a:chExt cx="613744" cy="785309"/>
            </a:xfrm>
          </p:grpSpPr>
          <p:sp>
            <p:nvSpPr>
              <p:cNvPr id="259" name="Rectangle 25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0" name="Straight Connector 25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68"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9" name="Picture 268"/>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 name="Picture 26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cxnSp>
        <p:nvCxnSpPr>
          <p:cNvPr id="410" name="Straight Arrow Connector 409"/>
          <p:cNvCxnSpPr/>
          <p:nvPr/>
        </p:nvCxnSpPr>
        <p:spPr>
          <a:xfrm>
            <a:off x="5608461" y="2767830"/>
            <a:ext cx="793661" cy="1344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1" name="Straight Arrow Connector 410"/>
          <p:cNvCxnSpPr/>
          <p:nvPr/>
        </p:nvCxnSpPr>
        <p:spPr>
          <a:xfrm>
            <a:off x="2753218" y="2762970"/>
            <a:ext cx="712769" cy="486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2" name="Rectangle 411"/>
          <p:cNvSpPr/>
          <p:nvPr/>
        </p:nvSpPr>
        <p:spPr>
          <a:xfrm>
            <a:off x="6411819" y="1819345"/>
            <a:ext cx="1773716" cy="2146725"/>
          </a:xfrm>
          <a:prstGeom prst="rect">
            <a:avLst/>
          </a:prstGeom>
          <a:noFill/>
          <a:ln w="1905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TextBox 412"/>
          <p:cNvSpPr txBox="1"/>
          <p:nvPr/>
        </p:nvSpPr>
        <p:spPr>
          <a:xfrm>
            <a:off x="6121986" y="1410680"/>
            <a:ext cx="2353381" cy="369332"/>
          </a:xfrm>
          <a:prstGeom prst="rect">
            <a:avLst/>
          </a:prstGeom>
          <a:noFill/>
        </p:spPr>
        <p:txBody>
          <a:bodyPr wrap="square" rtlCol="0">
            <a:spAutoFit/>
          </a:bodyPr>
          <a:lstStyle/>
          <a:p>
            <a:pPr algn="ctr"/>
            <a:r>
              <a:rPr lang="en-US" dirty="0" smtClean="0"/>
              <a:t>Candidate Transforms</a:t>
            </a:r>
            <a:endParaRPr lang="en-US" dirty="0"/>
          </a:p>
        </p:txBody>
      </p:sp>
      <p:sp>
        <p:nvSpPr>
          <p:cNvPr id="169" name="TextBox 168"/>
          <p:cNvSpPr txBox="1"/>
          <p:nvPr/>
        </p:nvSpPr>
        <p:spPr>
          <a:xfrm>
            <a:off x="348391" y="4261321"/>
            <a:ext cx="338111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7030A0"/>
                </a:solidFill>
              </a:rPr>
              <a:t>if</a:t>
            </a:r>
            <a:r>
              <a:rPr lang="en-US" sz="1600" dirty="0"/>
              <a:t> (</a:t>
            </a:r>
            <a:r>
              <a:rPr lang="en-US" sz="1600" b="1" dirty="0" err="1">
                <a:solidFill>
                  <a:schemeClr val="accent6"/>
                </a:solidFill>
              </a:rPr>
              <a:t>mapperTypeElement</a:t>
            </a:r>
            <a:r>
              <a:rPr lang="en-US" sz="1600" b="1" dirty="0">
                <a:solidFill>
                  <a:schemeClr val="accent6"/>
                </a:solidFill>
              </a:rPr>
              <a:t> == null ||</a:t>
            </a:r>
          </a:p>
          <a:p>
            <a:r>
              <a:rPr lang="en-US" sz="1600" dirty="0"/>
              <a:t>  </a:t>
            </a:r>
            <a:r>
              <a:rPr lang="en-US" sz="1600" b="1" dirty="0" err="1"/>
              <a:t>MapperPrism.getInstanceof</a:t>
            </a:r>
            <a:r>
              <a:rPr lang="en-US" sz="1600" b="1" dirty="0"/>
              <a:t>(</a:t>
            </a:r>
          </a:p>
          <a:p>
            <a:r>
              <a:rPr lang="en-US" sz="1600" b="1" dirty="0"/>
              <a:t>  </a:t>
            </a:r>
            <a:r>
              <a:rPr lang="en-US" sz="1600" b="1" dirty="0" err="1"/>
              <a:t>mapperTypeElement</a:t>
            </a:r>
            <a:r>
              <a:rPr lang="en-US" sz="1600" b="1" dirty="0"/>
              <a:t>) == null</a:t>
            </a:r>
            <a:r>
              <a:rPr lang="en-US" sz="1600" dirty="0"/>
              <a:t>) </a:t>
            </a:r>
            <a:r>
              <a:rPr lang="en-US" sz="1600" dirty="0" smtClean="0"/>
              <a:t>{ </a:t>
            </a:r>
            <a:r>
              <a:rPr lang="is-IS" sz="1600" dirty="0"/>
              <a:t>… }</a:t>
            </a:r>
            <a:endParaRPr lang="en-US" sz="1600" dirty="0"/>
          </a:p>
        </p:txBody>
      </p:sp>
      <p:grpSp>
        <p:nvGrpSpPr>
          <p:cNvPr id="170" name="Group 169"/>
          <p:cNvGrpSpPr/>
          <p:nvPr/>
        </p:nvGrpSpPr>
        <p:grpSpPr>
          <a:xfrm>
            <a:off x="5328436" y="4277412"/>
            <a:ext cx="2712981" cy="791027"/>
            <a:chOff x="449331" y="2973774"/>
            <a:chExt cx="2712981" cy="791027"/>
          </a:xfrm>
        </p:grpSpPr>
        <p:grpSp>
          <p:nvGrpSpPr>
            <p:cNvPr id="171" name="Group 170"/>
            <p:cNvGrpSpPr/>
            <p:nvPr/>
          </p:nvGrpSpPr>
          <p:grpSpPr>
            <a:xfrm>
              <a:off x="449331" y="2999290"/>
              <a:ext cx="2712981" cy="722544"/>
              <a:chOff x="521335" y="3057725"/>
              <a:chExt cx="2712981" cy="722544"/>
            </a:xfrm>
          </p:grpSpPr>
          <p:grpSp>
            <p:nvGrpSpPr>
              <p:cNvPr id="173" name="Group 172"/>
              <p:cNvGrpSpPr/>
              <p:nvPr/>
            </p:nvGrpSpPr>
            <p:grpSpPr>
              <a:xfrm>
                <a:off x="521335" y="3057725"/>
                <a:ext cx="2712981" cy="400110"/>
                <a:chOff x="521335" y="3057725"/>
                <a:chExt cx="2712981" cy="400110"/>
              </a:xfrm>
            </p:grpSpPr>
            <p:sp>
              <p:nvSpPr>
                <p:cNvPr id="176" name="TextBox 175"/>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177" name="TextBox 176"/>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178" name="Right Arrow 177"/>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74" name="TextBox 173"/>
              <p:cNvSpPr txBox="1"/>
              <p:nvPr/>
            </p:nvSpPr>
            <p:spPr>
              <a:xfrm>
                <a:off x="1613209" y="3461333"/>
                <a:ext cx="1228221"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175" name="TextBox 174"/>
              <p:cNvSpPr txBox="1"/>
              <p:nvPr/>
            </p:nvSpPr>
            <p:spPr>
              <a:xfrm>
                <a:off x="626206" y="3472492"/>
                <a:ext cx="1040670"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172" name="Rectangle 171"/>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796676282"/>
      </p:ext>
    </p:extLst>
  </p:cSld>
  <p:clrMapOvr>
    <a:masterClrMapping/>
  </p:clrMapOvr>
  <mc:AlternateContent xmlns:mc="http://schemas.openxmlformats.org/markup-compatibility/2006" xmlns:p14="http://schemas.microsoft.com/office/powerpoint/2010/main">
    <mc:Choice Requires="p14">
      <p:transition spd="slow" p14:dur="2000" advTm="40582"/>
    </mc:Choice>
    <mc:Fallback xmlns="">
      <p:transition spd="slow" advTm="4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dissolve">
                                      <p:cBhvr>
                                        <p:cTn id="7" dur="500"/>
                                        <p:tgtEl>
                                          <p:spTgt spid="240"/>
                                        </p:tgtEl>
                                      </p:cBhvr>
                                    </p:animEffect>
                                  </p:childTnLst>
                                </p:cTn>
                              </p:par>
                              <p:par>
                                <p:cTn id="8" presetID="9" presetClass="entr" presetSubtype="0" fill="hold" nodeType="withEffect">
                                  <p:stCondLst>
                                    <p:cond delay="0"/>
                                  </p:stCondLst>
                                  <p:childTnLst>
                                    <p:set>
                                      <p:cBhvr>
                                        <p:cTn id="9" dur="1" fill="hold">
                                          <p:stCondLst>
                                            <p:cond delay="0"/>
                                          </p:stCondLst>
                                        </p:cTn>
                                        <p:tgtEl>
                                          <p:spTgt spid="239"/>
                                        </p:tgtEl>
                                        <p:attrNameLst>
                                          <p:attrName>style.visibility</p:attrName>
                                        </p:attrNameLst>
                                      </p:cBhvr>
                                      <p:to>
                                        <p:strVal val="visible"/>
                                      </p:to>
                                    </p:set>
                                    <p:animEffect transition="in" filter="dissolve">
                                      <p:cBhvr>
                                        <p:cTn id="10" dur="500"/>
                                        <p:tgtEl>
                                          <p:spTgt spid="239"/>
                                        </p:tgtEl>
                                      </p:cBhvr>
                                    </p:animEffect>
                                  </p:childTnLst>
                                </p:cTn>
                              </p:par>
                              <p:par>
                                <p:cTn id="11" presetID="9" presetClass="entr" presetSubtype="0" fill="hold" nodeType="withEffect">
                                  <p:stCondLst>
                                    <p:cond delay="0"/>
                                  </p:stCondLst>
                                  <p:childTnLst>
                                    <p:set>
                                      <p:cBhvr>
                                        <p:cTn id="12" dur="1" fill="hold">
                                          <p:stCondLst>
                                            <p:cond delay="0"/>
                                          </p:stCondLst>
                                        </p:cTn>
                                        <p:tgtEl>
                                          <p:spTgt spid="237"/>
                                        </p:tgtEl>
                                        <p:attrNameLst>
                                          <p:attrName>style.visibility</p:attrName>
                                        </p:attrNameLst>
                                      </p:cBhvr>
                                      <p:to>
                                        <p:strVal val="visible"/>
                                      </p:to>
                                    </p:set>
                                    <p:animEffect transition="in" filter="dissolve">
                                      <p:cBhvr>
                                        <p:cTn id="13" dur="500"/>
                                        <p:tgtEl>
                                          <p:spTgt spid="237"/>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284"/>
                                        </p:tgtEl>
                                        <p:attrNameLst>
                                          <p:attrName>style.visibility</p:attrName>
                                        </p:attrNameLst>
                                      </p:cBhvr>
                                      <p:to>
                                        <p:strVal val="visible"/>
                                      </p:to>
                                    </p:set>
                                    <p:animEffect transition="in" filter="dissolve">
                                      <p:cBhvr>
                                        <p:cTn id="16" dur="500"/>
                                        <p:tgtEl>
                                          <p:spTgt spid="28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69"/>
                                        </p:tgtEl>
                                        <p:attrNameLst>
                                          <p:attrName>style.visibility</p:attrName>
                                        </p:attrNameLst>
                                      </p:cBhvr>
                                      <p:to>
                                        <p:strVal val="visible"/>
                                      </p:to>
                                    </p:set>
                                    <p:animEffect transition="in" filter="dissolve">
                                      <p:cBhvr>
                                        <p:cTn id="19" dur="500"/>
                                        <p:tgtEl>
                                          <p:spTgt spid="169"/>
                                        </p:tgtEl>
                                      </p:cBhvr>
                                    </p:animEffect>
                                  </p:childTnLst>
                                </p:cTn>
                              </p:par>
                              <p:par>
                                <p:cTn id="20" presetID="3" presetClass="entr" presetSubtype="10" fill="hold" nodeType="withEffect">
                                  <p:stCondLst>
                                    <p:cond delay="0"/>
                                  </p:stCondLst>
                                  <p:childTnLst>
                                    <p:set>
                                      <p:cBhvr>
                                        <p:cTn id="21" dur="1" fill="hold">
                                          <p:stCondLst>
                                            <p:cond delay="0"/>
                                          </p:stCondLst>
                                        </p:cTn>
                                        <p:tgtEl>
                                          <p:spTgt spid="170"/>
                                        </p:tgtEl>
                                        <p:attrNameLst>
                                          <p:attrName>style.visibility</p:attrName>
                                        </p:attrNameLst>
                                      </p:cBhvr>
                                      <p:to>
                                        <p:strVal val="visible"/>
                                      </p:to>
                                    </p:set>
                                    <p:animEffect transition="in" filter="blinds(horizontal)">
                                      <p:cBhvr>
                                        <p:cTn id="22"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p:bldP spid="240" grpId="1"/>
      <p:bldP spid="16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Transforms for Fixing Null Pointer Exception (NPE)</a:t>
            </a:r>
            <a:endParaRPr lang="en-US" dirty="0"/>
          </a:p>
        </p:txBody>
      </p:sp>
      <p:sp>
        <p:nvSpPr>
          <p:cNvPr id="7" name="Slide Number Placeholder 6"/>
          <p:cNvSpPr>
            <a:spLocks noGrp="1"/>
          </p:cNvSpPr>
          <p:nvPr>
            <p:ph type="sldNum" sz="quarter" idx="12"/>
          </p:nvPr>
        </p:nvSpPr>
        <p:spPr/>
        <p:txBody>
          <a:bodyPr/>
          <a:lstStyle/>
          <a:p>
            <a:fld id="{C5BFA645-337F-934D-B234-7C13E7CFC11E}" type="slidenum">
              <a:rPr lang="en-US" smtClean="0"/>
              <a:t>12</a:t>
            </a:fld>
            <a:endParaRPr lang="en-US" dirty="0"/>
          </a:p>
        </p:txBody>
      </p:sp>
      <p:sp>
        <p:nvSpPr>
          <p:cNvPr id="274" name="TextBox 273"/>
          <p:cNvSpPr txBox="1"/>
          <p:nvPr/>
        </p:nvSpPr>
        <p:spPr>
          <a:xfrm>
            <a:off x="222202" y="5108753"/>
            <a:ext cx="4428092" cy="830997"/>
          </a:xfrm>
          <a:prstGeom prst="rect">
            <a:avLst/>
          </a:prstGeom>
          <a:noFill/>
        </p:spPr>
        <p:txBody>
          <a:bodyPr wrap="square" rtlCol="0">
            <a:spAutoFit/>
          </a:bodyPr>
          <a:lstStyle/>
          <a:p>
            <a:pPr algn="ctr"/>
            <a:r>
              <a:rPr lang="en-US" sz="2400" dirty="0" smtClean="0"/>
              <a:t>Conjoins or disjoins an additional clause to check null value.</a:t>
            </a:r>
            <a:endParaRPr lang="en-US" sz="2400" dirty="0"/>
          </a:p>
        </p:txBody>
      </p:sp>
      <p:grpSp>
        <p:nvGrpSpPr>
          <p:cNvPr id="275" name="Group 274"/>
          <p:cNvGrpSpPr/>
          <p:nvPr/>
        </p:nvGrpSpPr>
        <p:grpSpPr>
          <a:xfrm>
            <a:off x="1089855" y="3629655"/>
            <a:ext cx="2712981" cy="791027"/>
            <a:chOff x="449331" y="2973774"/>
            <a:chExt cx="2712981" cy="791027"/>
          </a:xfrm>
        </p:grpSpPr>
        <p:grpSp>
          <p:nvGrpSpPr>
            <p:cNvPr id="276" name="Group 275"/>
            <p:cNvGrpSpPr/>
            <p:nvPr/>
          </p:nvGrpSpPr>
          <p:grpSpPr>
            <a:xfrm>
              <a:off x="449331" y="2999290"/>
              <a:ext cx="2712981" cy="722544"/>
              <a:chOff x="521335" y="3057725"/>
              <a:chExt cx="2712981" cy="722544"/>
            </a:xfrm>
          </p:grpSpPr>
          <p:grpSp>
            <p:nvGrpSpPr>
              <p:cNvPr id="278" name="Group 277"/>
              <p:cNvGrpSpPr/>
              <p:nvPr/>
            </p:nvGrpSpPr>
            <p:grpSpPr>
              <a:xfrm>
                <a:off x="521335" y="3057725"/>
                <a:ext cx="2712981" cy="400110"/>
                <a:chOff x="521335" y="3057725"/>
                <a:chExt cx="2712981" cy="400110"/>
              </a:xfrm>
            </p:grpSpPr>
            <p:sp>
              <p:nvSpPr>
                <p:cNvPr id="281" name="TextBox 280"/>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282" name="TextBox 281"/>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283" name="Right Arrow 282"/>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79" name="TextBox 278"/>
              <p:cNvSpPr txBox="1"/>
              <p:nvPr/>
            </p:nvSpPr>
            <p:spPr>
              <a:xfrm>
                <a:off x="1613209" y="3461333"/>
                <a:ext cx="1228221"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280" name="TextBox 279"/>
              <p:cNvSpPr txBox="1"/>
              <p:nvPr/>
            </p:nvSpPr>
            <p:spPr>
              <a:xfrm>
                <a:off x="626206" y="3472492"/>
                <a:ext cx="1040670"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277" name="Rectangle 276"/>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84" name="TextBox 283"/>
          <p:cNvSpPr txBox="1"/>
          <p:nvPr/>
        </p:nvSpPr>
        <p:spPr>
          <a:xfrm>
            <a:off x="4901943" y="5095325"/>
            <a:ext cx="3791183" cy="830997"/>
          </a:xfrm>
          <a:prstGeom prst="rect">
            <a:avLst/>
          </a:prstGeom>
          <a:noFill/>
        </p:spPr>
        <p:txBody>
          <a:bodyPr wrap="square" rtlCol="0">
            <a:spAutoFit/>
          </a:bodyPr>
          <a:lstStyle/>
          <a:p>
            <a:pPr algn="ctr"/>
            <a:r>
              <a:rPr lang="en-US" sz="2400" dirty="0" smtClean="0"/>
              <a:t>Add an if statement to guard an existing statement.</a:t>
            </a:r>
            <a:endParaRPr lang="en-US" sz="2400" dirty="0"/>
          </a:p>
        </p:txBody>
      </p:sp>
      <p:grpSp>
        <p:nvGrpSpPr>
          <p:cNvPr id="285" name="Group 284"/>
          <p:cNvGrpSpPr/>
          <p:nvPr/>
        </p:nvGrpSpPr>
        <p:grpSpPr>
          <a:xfrm>
            <a:off x="5454708" y="4516293"/>
            <a:ext cx="2685651" cy="400110"/>
            <a:chOff x="387952" y="4132061"/>
            <a:chExt cx="2685651" cy="400110"/>
          </a:xfrm>
        </p:grpSpPr>
        <p:grpSp>
          <p:nvGrpSpPr>
            <p:cNvPr id="286" name="Group 285"/>
            <p:cNvGrpSpPr/>
            <p:nvPr/>
          </p:nvGrpSpPr>
          <p:grpSpPr>
            <a:xfrm>
              <a:off x="387952" y="4132061"/>
              <a:ext cx="2685436" cy="400110"/>
              <a:chOff x="568224" y="4998037"/>
              <a:chExt cx="2685436" cy="400110"/>
            </a:xfrm>
          </p:grpSpPr>
          <p:sp>
            <p:nvSpPr>
              <p:cNvPr id="288" name="TextBox 287"/>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 </a:t>
                </a:r>
                <a:r>
                  <a:rPr lang="en-US" sz="2000" dirty="0" smtClean="0"/>
                  <a:t>}</a:t>
                </a:r>
                <a:endParaRPr lang="en-US" sz="2000" dirty="0"/>
              </a:p>
            </p:txBody>
          </p:sp>
          <p:sp>
            <p:nvSpPr>
              <p:cNvPr id="289" name="TextBox 288"/>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290" name="Right Arrow 289"/>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87" name="Rectangle 286"/>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229" name="Group 228"/>
          <p:cNvGrpSpPr/>
          <p:nvPr/>
        </p:nvGrpSpPr>
        <p:grpSpPr>
          <a:xfrm>
            <a:off x="1093190" y="4597895"/>
            <a:ext cx="2706312" cy="400110"/>
            <a:chOff x="370044" y="2217468"/>
            <a:chExt cx="2706312" cy="400110"/>
          </a:xfrm>
        </p:grpSpPr>
        <p:grpSp>
          <p:nvGrpSpPr>
            <p:cNvPr id="230" name="Group 229"/>
            <p:cNvGrpSpPr/>
            <p:nvPr/>
          </p:nvGrpSpPr>
          <p:grpSpPr>
            <a:xfrm>
              <a:off x="370044" y="2217468"/>
              <a:ext cx="2328260" cy="400110"/>
              <a:chOff x="571919" y="2549977"/>
              <a:chExt cx="2328260" cy="400110"/>
            </a:xfrm>
          </p:grpSpPr>
          <p:sp>
            <p:nvSpPr>
              <p:cNvPr id="232" name="TextBox 231"/>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233" name="TextBox 232"/>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234" name="Right Arrow 233"/>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31" name="Rectangle 230"/>
            <p:cNvSpPr/>
            <p:nvPr/>
          </p:nvSpPr>
          <p:spPr>
            <a:xfrm>
              <a:off x="432280" y="2217469"/>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235" name="Straight Arrow Connector 234"/>
          <p:cNvCxnSpPr>
            <a:stCxn id="239" idx="1"/>
            <a:endCxn id="277" idx="3"/>
          </p:cNvCxnSpPr>
          <p:nvPr/>
        </p:nvCxnSpPr>
        <p:spPr>
          <a:xfrm flipH="1">
            <a:off x="3799184" y="2175513"/>
            <a:ext cx="2799517" cy="1849656"/>
          </a:xfrm>
          <a:prstGeom prst="straightConnector1">
            <a:avLst/>
          </a:prstGeom>
          <a:ln w="28575" cmpd="sng">
            <a:solidFill>
              <a:srgbClr val="4F81BD"/>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a:stCxn id="240" idx="1"/>
            <a:endCxn id="231" idx="3"/>
          </p:cNvCxnSpPr>
          <p:nvPr/>
        </p:nvCxnSpPr>
        <p:spPr>
          <a:xfrm flipH="1">
            <a:off x="3799502" y="2781273"/>
            <a:ext cx="2799199" cy="2004770"/>
          </a:xfrm>
          <a:prstGeom prst="straightConnector1">
            <a:avLst/>
          </a:prstGeom>
          <a:ln w="28575" cmpd="sng">
            <a:solidFill>
              <a:srgbClr val="4F81BD"/>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p:cNvCxnSpPr>
            <a:stCxn id="241" idx="2"/>
            <a:endCxn id="287" idx="0"/>
          </p:cNvCxnSpPr>
          <p:nvPr/>
        </p:nvCxnSpPr>
        <p:spPr>
          <a:xfrm flipH="1">
            <a:off x="6818321" y="3816943"/>
            <a:ext cx="501738" cy="717896"/>
          </a:xfrm>
          <a:prstGeom prst="straightConnector1">
            <a:avLst/>
          </a:prstGeom>
          <a:ln w="28575" cmpd="sng">
            <a:solidFill>
              <a:srgbClr val="4F81BD"/>
            </a:solidFill>
            <a:tailEnd type="none"/>
          </a:ln>
          <a:effectLst/>
        </p:spPr>
        <p:style>
          <a:lnRef idx="2">
            <a:schemeClr val="accent1"/>
          </a:lnRef>
          <a:fillRef idx="0">
            <a:schemeClr val="accent1"/>
          </a:fillRef>
          <a:effectRef idx="1">
            <a:schemeClr val="accent1"/>
          </a:effectRef>
          <a:fontRef idx="minor">
            <a:schemeClr val="tx1"/>
          </a:fontRef>
        </p:style>
      </p:cxnSp>
      <p:sp>
        <p:nvSpPr>
          <p:cNvPr id="238" name="Rounded Rectangle 237"/>
          <p:cNvSpPr/>
          <p:nvPr/>
        </p:nvSpPr>
        <p:spPr>
          <a:xfrm>
            <a:off x="3465987" y="2234384"/>
            <a:ext cx="2142474" cy="1066892"/>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dirty="0" smtClean="0">
                <a:solidFill>
                  <a:schemeClr val="tx1"/>
                </a:solidFill>
              </a:rPr>
              <a:t>Step 1: </a:t>
            </a:r>
          </a:p>
          <a:p>
            <a:pPr algn="ctr"/>
            <a:r>
              <a:rPr lang="en-US" sz="2000" dirty="0" smtClean="0">
                <a:solidFill>
                  <a:schemeClr val="tx1"/>
                </a:solidFill>
              </a:rPr>
              <a:t>Abstraction and Generalization</a:t>
            </a:r>
            <a:endParaRPr lang="en-US" sz="2000" dirty="0">
              <a:solidFill>
                <a:schemeClr val="tx1"/>
              </a:solidFill>
            </a:endParaRPr>
          </a:p>
        </p:txBody>
      </p:sp>
      <p:sp>
        <p:nvSpPr>
          <p:cNvPr id="239" name="Rectangle 238"/>
          <p:cNvSpPr/>
          <p:nvPr/>
        </p:nvSpPr>
        <p:spPr>
          <a:xfrm>
            <a:off x="6598701" y="194518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1</a:t>
            </a:r>
            <a:endParaRPr lang="en-US" b="1" dirty="0">
              <a:solidFill>
                <a:schemeClr val="tx1"/>
              </a:solidFill>
            </a:endParaRPr>
          </a:p>
        </p:txBody>
      </p:sp>
      <p:sp>
        <p:nvSpPr>
          <p:cNvPr id="240" name="Rectangle 239"/>
          <p:cNvSpPr/>
          <p:nvPr/>
        </p:nvSpPr>
        <p:spPr>
          <a:xfrm>
            <a:off x="6598701" y="255094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2</a:t>
            </a:r>
            <a:endParaRPr lang="en-US" b="1" dirty="0">
              <a:solidFill>
                <a:schemeClr val="tx1"/>
              </a:solidFill>
            </a:endParaRPr>
          </a:p>
        </p:txBody>
      </p:sp>
      <p:sp>
        <p:nvSpPr>
          <p:cNvPr id="241" name="Rectangle 240"/>
          <p:cNvSpPr/>
          <p:nvPr/>
        </p:nvSpPr>
        <p:spPr>
          <a:xfrm>
            <a:off x="6598701" y="335629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is-IS" b="1" dirty="0">
                <a:solidFill>
                  <a:schemeClr val="tx1"/>
                </a:solidFill>
              </a:rPr>
              <a:t>…</a:t>
            </a:r>
            <a:endParaRPr lang="en-US" b="1" dirty="0">
              <a:solidFill>
                <a:schemeClr val="tx1"/>
              </a:solidFill>
            </a:endParaRPr>
          </a:p>
        </p:txBody>
      </p:sp>
      <p:sp>
        <p:nvSpPr>
          <p:cNvPr id="242" name="TextBox 241"/>
          <p:cNvSpPr txBox="1"/>
          <p:nvPr/>
        </p:nvSpPr>
        <p:spPr>
          <a:xfrm>
            <a:off x="7151715" y="2985482"/>
            <a:ext cx="388227" cy="369332"/>
          </a:xfrm>
          <a:prstGeom prst="rect">
            <a:avLst/>
          </a:prstGeom>
          <a:noFill/>
        </p:spPr>
        <p:txBody>
          <a:bodyPr wrap="square" rtlCol="0">
            <a:spAutoFit/>
          </a:bodyPr>
          <a:lstStyle/>
          <a:p>
            <a:r>
              <a:rPr lang="is-IS"/>
              <a:t>…</a:t>
            </a:r>
            <a:endParaRPr lang="en-US" dirty="0"/>
          </a:p>
        </p:txBody>
      </p:sp>
      <p:grpSp>
        <p:nvGrpSpPr>
          <p:cNvPr id="243" name="Group 242"/>
          <p:cNvGrpSpPr/>
          <p:nvPr/>
        </p:nvGrpSpPr>
        <p:grpSpPr>
          <a:xfrm>
            <a:off x="812176" y="1742226"/>
            <a:ext cx="2166025" cy="1413399"/>
            <a:chOff x="673805" y="2945690"/>
            <a:chExt cx="2166025" cy="1413399"/>
          </a:xfrm>
        </p:grpSpPr>
        <p:sp>
          <p:nvSpPr>
            <p:cNvPr id="244" name="TextBox 243"/>
            <p:cNvSpPr txBox="1"/>
            <p:nvPr/>
          </p:nvSpPr>
          <p:spPr>
            <a:xfrm>
              <a:off x="673805" y="2945690"/>
              <a:ext cx="2166025" cy="646331"/>
            </a:xfrm>
            <a:prstGeom prst="rect">
              <a:avLst/>
            </a:prstGeom>
            <a:noFill/>
          </p:spPr>
          <p:txBody>
            <a:bodyPr wrap="square" rtlCol="0">
              <a:spAutoFit/>
            </a:bodyPr>
            <a:lstStyle/>
            <a:p>
              <a:pPr algn="ctr"/>
              <a:r>
                <a:rPr lang="en-US" dirty="0"/>
                <a:t>Training Human Patches</a:t>
              </a:r>
            </a:p>
          </p:txBody>
        </p:sp>
        <p:grpSp>
          <p:nvGrpSpPr>
            <p:cNvPr id="245" name="Group 244"/>
            <p:cNvGrpSpPr/>
            <p:nvPr/>
          </p:nvGrpSpPr>
          <p:grpSpPr>
            <a:xfrm>
              <a:off x="823719" y="3573779"/>
              <a:ext cx="613744" cy="785309"/>
              <a:chOff x="5845473" y="4021992"/>
              <a:chExt cx="613744" cy="785309"/>
            </a:xfrm>
          </p:grpSpPr>
          <p:sp>
            <p:nvSpPr>
              <p:cNvPr id="395" name="Rectangle 39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6" name="Straight Connector 39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04"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5" name="Picture 404"/>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6" name="Picture 40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6" name="Group 245"/>
            <p:cNvGrpSpPr/>
            <p:nvPr/>
          </p:nvGrpSpPr>
          <p:grpSpPr>
            <a:xfrm>
              <a:off x="935590" y="3573779"/>
              <a:ext cx="613744" cy="785309"/>
              <a:chOff x="5845473" y="4021992"/>
              <a:chExt cx="613744" cy="785309"/>
            </a:xfrm>
          </p:grpSpPr>
          <p:sp>
            <p:nvSpPr>
              <p:cNvPr id="383" name="Rectangle 38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84" name="Straight Connector 38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92"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3" name="Picture 392"/>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4" name="Picture 39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7" name="Group 246"/>
            <p:cNvGrpSpPr/>
            <p:nvPr/>
          </p:nvGrpSpPr>
          <p:grpSpPr>
            <a:xfrm>
              <a:off x="1057559" y="3573779"/>
              <a:ext cx="613744" cy="785309"/>
              <a:chOff x="5845473" y="4021992"/>
              <a:chExt cx="613744" cy="785309"/>
            </a:xfrm>
          </p:grpSpPr>
          <p:sp>
            <p:nvSpPr>
              <p:cNvPr id="371" name="Rectangle 37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72" name="Straight Connector 37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80"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 name="Picture 380"/>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 name="Picture 38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8" name="Group 247"/>
            <p:cNvGrpSpPr/>
            <p:nvPr/>
          </p:nvGrpSpPr>
          <p:grpSpPr>
            <a:xfrm>
              <a:off x="1185533" y="3573780"/>
              <a:ext cx="613744" cy="785309"/>
              <a:chOff x="5845473" y="4021992"/>
              <a:chExt cx="613744" cy="785309"/>
            </a:xfrm>
          </p:grpSpPr>
          <p:sp>
            <p:nvSpPr>
              <p:cNvPr id="359" name="Rectangle 35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0" name="Straight Connector 35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68"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 name="Picture 368"/>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0" name="Picture 36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9" name="Group 248"/>
            <p:cNvGrpSpPr/>
            <p:nvPr/>
          </p:nvGrpSpPr>
          <p:grpSpPr>
            <a:xfrm>
              <a:off x="1297404" y="3573780"/>
              <a:ext cx="613744" cy="785309"/>
              <a:chOff x="5845473" y="4021992"/>
              <a:chExt cx="613744" cy="785309"/>
            </a:xfrm>
          </p:grpSpPr>
          <p:sp>
            <p:nvSpPr>
              <p:cNvPr id="347" name="Rectangle 34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48" name="Straight Connector 34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56"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7" name="Picture 356"/>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 name="Picture 35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0" name="Group 249"/>
            <p:cNvGrpSpPr/>
            <p:nvPr/>
          </p:nvGrpSpPr>
          <p:grpSpPr>
            <a:xfrm>
              <a:off x="1419373" y="3573780"/>
              <a:ext cx="613744" cy="785309"/>
              <a:chOff x="5845473" y="4021992"/>
              <a:chExt cx="613744" cy="785309"/>
            </a:xfrm>
          </p:grpSpPr>
          <p:sp>
            <p:nvSpPr>
              <p:cNvPr id="335" name="Rectangle 33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36" name="Straight Connector 33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44"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 name="Picture 344"/>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6" name="Picture 34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1" name="Group 250"/>
            <p:cNvGrpSpPr/>
            <p:nvPr/>
          </p:nvGrpSpPr>
          <p:grpSpPr>
            <a:xfrm>
              <a:off x="1534010" y="3573779"/>
              <a:ext cx="613744" cy="785309"/>
              <a:chOff x="5845473" y="4021992"/>
              <a:chExt cx="613744" cy="785309"/>
            </a:xfrm>
          </p:grpSpPr>
          <p:sp>
            <p:nvSpPr>
              <p:cNvPr id="323" name="Rectangle 32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24" name="Straight Connector 32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32"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3" name="Picture 332"/>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 name="Picture 33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2" name="Group 251"/>
            <p:cNvGrpSpPr/>
            <p:nvPr/>
          </p:nvGrpSpPr>
          <p:grpSpPr>
            <a:xfrm>
              <a:off x="1645881" y="3573779"/>
              <a:ext cx="613744" cy="785309"/>
              <a:chOff x="5845473" y="4021992"/>
              <a:chExt cx="613744" cy="785309"/>
            </a:xfrm>
          </p:grpSpPr>
          <p:sp>
            <p:nvSpPr>
              <p:cNvPr id="311" name="Rectangle 31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2" name="Straight Connector 31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20"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1" name="Picture 320"/>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2" name="Picture 32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3" name="Group 252"/>
            <p:cNvGrpSpPr/>
            <p:nvPr/>
          </p:nvGrpSpPr>
          <p:grpSpPr>
            <a:xfrm>
              <a:off x="1767850" y="3573779"/>
              <a:ext cx="613744" cy="785309"/>
              <a:chOff x="5845473" y="4021992"/>
              <a:chExt cx="613744" cy="785309"/>
            </a:xfrm>
          </p:grpSpPr>
          <p:sp>
            <p:nvSpPr>
              <p:cNvPr id="297" name="Rectangle 29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8" name="Straight Connector 29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Straight Connector 30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8"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9" name="Picture 308"/>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0" name="Picture 30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4" name="Group 253"/>
            <p:cNvGrpSpPr/>
            <p:nvPr/>
          </p:nvGrpSpPr>
          <p:grpSpPr>
            <a:xfrm>
              <a:off x="1879134" y="3573779"/>
              <a:ext cx="613744" cy="785309"/>
              <a:chOff x="5845473" y="4021992"/>
              <a:chExt cx="613744" cy="785309"/>
            </a:xfrm>
          </p:grpSpPr>
          <p:sp>
            <p:nvSpPr>
              <p:cNvPr id="268" name="Rectangle 26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9" name="Straight Connector 26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1" name="Straight Connector 29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2" name="Straight Connector 29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94"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 name="Picture 294"/>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 name="Picture 29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5" name="Group 254"/>
            <p:cNvGrpSpPr/>
            <p:nvPr/>
          </p:nvGrpSpPr>
          <p:grpSpPr>
            <a:xfrm>
              <a:off x="2001103" y="3573779"/>
              <a:ext cx="613744" cy="785309"/>
              <a:chOff x="5845473" y="4021992"/>
              <a:chExt cx="613744" cy="785309"/>
            </a:xfrm>
          </p:grpSpPr>
          <p:sp>
            <p:nvSpPr>
              <p:cNvPr id="256" name="Rectangle 25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7" name="Straight Connector 25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65"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 name="Picture 265"/>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7" name="Picture 26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cxnSp>
        <p:nvCxnSpPr>
          <p:cNvPr id="407" name="Straight Arrow Connector 406"/>
          <p:cNvCxnSpPr/>
          <p:nvPr/>
        </p:nvCxnSpPr>
        <p:spPr>
          <a:xfrm>
            <a:off x="5608461" y="2767830"/>
            <a:ext cx="793661" cy="1344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8" name="Straight Arrow Connector 407"/>
          <p:cNvCxnSpPr/>
          <p:nvPr/>
        </p:nvCxnSpPr>
        <p:spPr>
          <a:xfrm>
            <a:off x="2753218" y="2762970"/>
            <a:ext cx="712769" cy="486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9" name="Rectangle 408"/>
          <p:cNvSpPr/>
          <p:nvPr/>
        </p:nvSpPr>
        <p:spPr>
          <a:xfrm>
            <a:off x="6411819" y="1819345"/>
            <a:ext cx="1773716" cy="2146725"/>
          </a:xfrm>
          <a:prstGeom prst="rect">
            <a:avLst/>
          </a:prstGeom>
          <a:noFill/>
          <a:ln w="1905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extBox 409"/>
          <p:cNvSpPr txBox="1"/>
          <p:nvPr/>
        </p:nvSpPr>
        <p:spPr>
          <a:xfrm>
            <a:off x="6121986" y="1410680"/>
            <a:ext cx="2353381" cy="369332"/>
          </a:xfrm>
          <a:prstGeom prst="rect">
            <a:avLst/>
          </a:prstGeom>
          <a:noFill/>
        </p:spPr>
        <p:txBody>
          <a:bodyPr wrap="square" rtlCol="0">
            <a:spAutoFit/>
          </a:bodyPr>
          <a:lstStyle/>
          <a:p>
            <a:pPr algn="ctr"/>
            <a:r>
              <a:rPr lang="en-US" dirty="0" smtClean="0"/>
              <a:t>Candidate Transforms</a:t>
            </a:r>
            <a:endParaRPr lang="en-US" dirty="0"/>
          </a:p>
        </p:txBody>
      </p:sp>
    </p:spTree>
    <p:custDataLst>
      <p:tags r:id="rId1"/>
    </p:custDataLst>
    <p:extLst>
      <p:ext uri="{BB962C8B-B14F-4D97-AF65-F5344CB8AC3E}">
        <p14:creationId xmlns:p14="http://schemas.microsoft.com/office/powerpoint/2010/main" val="1418873804"/>
      </p:ext>
    </p:extLst>
  </p:cSld>
  <p:clrMapOvr>
    <a:masterClrMapping/>
  </p:clrMapOvr>
  <mc:AlternateContent xmlns:mc="http://schemas.openxmlformats.org/markup-compatibility/2006">
    <mc:Choice xmlns:p14="http://schemas.microsoft.com/office/powerpoint/2010/main" Requires="p14">
      <p:transition spd="slow" p14:dur="2000" advTm="45529"/>
    </mc:Choice>
    <mc:Fallback>
      <p:transition spd="slow" advTm="4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dissolve">
                                      <p:cBhvr>
                                        <p:cTn id="7" dur="500"/>
                                        <p:tgtEl>
                                          <p:spTgt spid="275"/>
                                        </p:tgtEl>
                                      </p:cBhvr>
                                    </p:animEffect>
                                  </p:childTnLst>
                                </p:cTn>
                              </p:par>
                              <p:par>
                                <p:cTn id="8" presetID="9" presetClass="entr" presetSubtype="0"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Effect transition="in" filter="dissolve">
                                      <p:cBhvr>
                                        <p:cTn id="10" dur="500"/>
                                        <p:tgtEl>
                                          <p:spTgt spid="22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
                                        </p:tgtEl>
                                        <p:attrNameLst>
                                          <p:attrName>style.visibility</p:attrName>
                                        </p:attrNameLst>
                                      </p:cBhvr>
                                      <p:to>
                                        <p:strVal val="visible"/>
                                      </p:to>
                                    </p:set>
                                    <p:animEffect transition="in" filter="dissolve">
                                      <p:cBhvr>
                                        <p:cTn id="13" dur="500"/>
                                        <p:tgtEl>
                                          <p:spTgt spid="274"/>
                                        </p:tgtEl>
                                      </p:cBhvr>
                                    </p:animEffect>
                                  </p:childTnLst>
                                </p:cTn>
                              </p:par>
                              <p:par>
                                <p:cTn id="14" presetID="9" presetClass="entr" presetSubtype="0" fill="hold" nodeType="withEffect">
                                  <p:stCondLst>
                                    <p:cond delay="0"/>
                                  </p:stCondLst>
                                  <p:childTnLst>
                                    <p:set>
                                      <p:cBhvr>
                                        <p:cTn id="15" dur="1" fill="hold">
                                          <p:stCondLst>
                                            <p:cond delay="0"/>
                                          </p:stCondLst>
                                        </p:cTn>
                                        <p:tgtEl>
                                          <p:spTgt spid="236"/>
                                        </p:tgtEl>
                                        <p:attrNameLst>
                                          <p:attrName>style.visibility</p:attrName>
                                        </p:attrNameLst>
                                      </p:cBhvr>
                                      <p:to>
                                        <p:strVal val="visible"/>
                                      </p:to>
                                    </p:set>
                                    <p:animEffect transition="in" filter="dissolve">
                                      <p:cBhvr>
                                        <p:cTn id="16" dur="500"/>
                                        <p:tgtEl>
                                          <p:spTgt spid="236"/>
                                        </p:tgtEl>
                                      </p:cBhvr>
                                    </p:animEffect>
                                  </p:childTnLst>
                                </p:cTn>
                              </p:par>
                              <p:par>
                                <p:cTn id="17" presetID="9" presetClass="entr" presetSubtype="0" fill="hold" nodeType="withEffect">
                                  <p:stCondLst>
                                    <p:cond delay="0"/>
                                  </p:stCondLst>
                                  <p:childTnLst>
                                    <p:set>
                                      <p:cBhvr>
                                        <p:cTn id="18" dur="1" fill="hold">
                                          <p:stCondLst>
                                            <p:cond delay="0"/>
                                          </p:stCondLst>
                                        </p:cTn>
                                        <p:tgtEl>
                                          <p:spTgt spid="235"/>
                                        </p:tgtEl>
                                        <p:attrNameLst>
                                          <p:attrName>style.visibility</p:attrName>
                                        </p:attrNameLst>
                                      </p:cBhvr>
                                      <p:to>
                                        <p:strVal val="visible"/>
                                      </p:to>
                                    </p:set>
                                    <p:animEffect transition="in" filter="dissolve">
                                      <p:cBhvr>
                                        <p:cTn id="19"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Overview</a:t>
            </a:r>
            <a:endParaRPr lang="en-US" dirty="0"/>
          </a:p>
        </p:txBody>
      </p:sp>
      <p:sp>
        <p:nvSpPr>
          <p:cNvPr id="26" name="Rounded Rectangle 25"/>
          <p:cNvSpPr/>
          <p:nvPr/>
        </p:nvSpPr>
        <p:spPr>
          <a:xfrm>
            <a:off x="3465987" y="2234384"/>
            <a:ext cx="2142474" cy="1066892"/>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dirty="0" smtClean="0">
                <a:solidFill>
                  <a:schemeClr val="tx1"/>
                </a:solidFill>
              </a:rPr>
              <a:t>Step 1: </a:t>
            </a:r>
          </a:p>
          <a:p>
            <a:pPr algn="ctr"/>
            <a:r>
              <a:rPr lang="en-US" sz="2000" dirty="0" smtClean="0">
                <a:solidFill>
                  <a:schemeClr val="tx1"/>
                </a:solidFill>
              </a:rPr>
              <a:t>Abstraction and Generalization</a:t>
            </a:r>
            <a:endParaRPr lang="en-US" sz="2000" dirty="0">
              <a:solidFill>
                <a:schemeClr val="tx1"/>
              </a:solidFill>
            </a:endParaRPr>
          </a:p>
        </p:txBody>
      </p:sp>
      <p:sp>
        <p:nvSpPr>
          <p:cNvPr id="61" name="Rectangle 60"/>
          <p:cNvSpPr/>
          <p:nvPr/>
        </p:nvSpPr>
        <p:spPr>
          <a:xfrm>
            <a:off x="6598701" y="194518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1</a:t>
            </a:r>
            <a:endParaRPr lang="en-US" b="1" dirty="0">
              <a:solidFill>
                <a:schemeClr val="tx1"/>
              </a:solidFill>
            </a:endParaRPr>
          </a:p>
        </p:txBody>
      </p:sp>
      <p:sp>
        <p:nvSpPr>
          <p:cNvPr id="62" name="Rectangle 61"/>
          <p:cNvSpPr/>
          <p:nvPr/>
        </p:nvSpPr>
        <p:spPr>
          <a:xfrm>
            <a:off x="6598701" y="255094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2</a:t>
            </a:r>
            <a:endParaRPr lang="en-US" b="1" dirty="0">
              <a:solidFill>
                <a:schemeClr val="tx1"/>
              </a:solidFill>
            </a:endParaRPr>
          </a:p>
        </p:txBody>
      </p:sp>
      <p:sp>
        <p:nvSpPr>
          <p:cNvPr id="63" name="Rectangle 62"/>
          <p:cNvSpPr/>
          <p:nvPr/>
        </p:nvSpPr>
        <p:spPr>
          <a:xfrm>
            <a:off x="6598701" y="335629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is-IS" b="1" dirty="0">
                <a:solidFill>
                  <a:schemeClr val="tx1"/>
                </a:solidFill>
              </a:rPr>
              <a:t>…</a:t>
            </a:r>
            <a:endParaRPr lang="en-US" b="1" dirty="0">
              <a:solidFill>
                <a:schemeClr val="tx1"/>
              </a:solidFill>
            </a:endParaRPr>
          </a:p>
        </p:txBody>
      </p:sp>
      <p:sp>
        <p:nvSpPr>
          <p:cNvPr id="64" name="TextBox 63"/>
          <p:cNvSpPr txBox="1"/>
          <p:nvPr/>
        </p:nvSpPr>
        <p:spPr>
          <a:xfrm>
            <a:off x="7151715" y="2985482"/>
            <a:ext cx="388227" cy="369332"/>
          </a:xfrm>
          <a:prstGeom prst="rect">
            <a:avLst/>
          </a:prstGeom>
          <a:noFill/>
        </p:spPr>
        <p:txBody>
          <a:bodyPr wrap="square" rtlCol="0">
            <a:spAutoFit/>
          </a:bodyPr>
          <a:lstStyle/>
          <a:p>
            <a:r>
              <a:rPr lang="is-IS"/>
              <a:t>…</a:t>
            </a:r>
            <a:endParaRPr lang="en-US" dirty="0"/>
          </a:p>
        </p:txBody>
      </p:sp>
      <p:grpSp>
        <p:nvGrpSpPr>
          <p:cNvPr id="5" name="Group 4"/>
          <p:cNvGrpSpPr/>
          <p:nvPr/>
        </p:nvGrpSpPr>
        <p:grpSpPr>
          <a:xfrm>
            <a:off x="812176" y="1742226"/>
            <a:ext cx="2166025" cy="1413399"/>
            <a:chOff x="673805" y="2945690"/>
            <a:chExt cx="2166025" cy="1413399"/>
          </a:xfrm>
        </p:grpSpPr>
        <p:sp>
          <p:nvSpPr>
            <p:cNvPr id="57" name="TextBox 56"/>
            <p:cNvSpPr txBox="1"/>
            <p:nvPr/>
          </p:nvSpPr>
          <p:spPr>
            <a:xfrm>
              <a:off x="673805" y="2945690"/>
              <a:ext cx="2166025" cy="646331"/>
            </a:xfrm>
            <a:prstGeom prst="rect">
              <a:avLst/>
            </a:prstGeom>
            <a:noFill/>
          </p:spPr>
          <p:txBody>
            <a:bodyPr wrap="square" rtlCol="0">
              <a:spAutoFit/>
            </a:bodyPr>
            <a:lstStyle/>
            <a:p>
              <a:pPr algn="ctr"/>
              <a:r>
                <a:rPr lang="en-US" dirty="0"/>
                <a:t>Training Human Patches</a:t>
              </a:r>
            </a:p>
          </p:txBody>
        </p:sp>
        <p:grpSp>
          <p:nvGrpSpPr>
            <p:cNvPr id="86" name="Group 85"/>
            <p:cNvGrpSpPr/>
            <p:nvPr/>
          </p:nvGrpSpPr>
          <p:grpSpPr>
            <a:xfrm>
              <a:off x="823719" y="3573779"/>
              <a:ext cx="613744" cy="785309"/>
              <a:chOff x="5845473" y="4021992"/>
              <a:chExt cx="613744" cy="785309"/>
            </a:xfrm>
          </p:grpSpPr>
          <p:sp>
            <p:nvSpPr>
              <p:cNvPr id="87" name="Rectangle 8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8" name="Straight Connector 8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96"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 name="Picture 96"/>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9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99" name="Group 98"/>
            <p:cNvGrpSpPr/>
            <p:nvPr/>
          </p:nvGrpSpPr>
          <p:grpSpPr>
            <a:xfrm>
              <a:off x="935590" y="3573779"/>
              <a:ext cx="613744" cy="785309"/>
              <a:chOff x="5845473" y="4021992"/>
              <a:chExt cx="613744" cy="785309"/>
            </a:xfrm>
          </p:grpSpPr>
          <p:sp>
            <p:nvSpPr>
              <p:cNvPr id="100" name="Rectangle 9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1" name="Straight Connector 10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9"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109"/>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 name="Picture 11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12" name="Group 111"/>
            <p:cNvGrpSpPr/>
            <p:nvPr/>
          </p:nvGrpSpPr>
          <p:grpSpPr>
            <a:xfrm>
              <a:off x="1057559" y="3573779"/>
              <a:ext cx="613744" cy="785309"/>
              <a:chOff x="5845473" y="4021992"/>
              <a:chExt cx="613744" cy="785309"/>
            </a:xfrm>
          </p:grpSpPr>
          <p:sp>
            <p:nvSpPr>
              <p:cNvPr id="113" name="Rectangle 11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14" name="Straight Connector 11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2"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 name="Picture 122"/>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 name="Picture 1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25" name="Group 124"/>
            <p:cNvGrpSpPr/>
            <p:nvPr/>
          </p:nvGrpSpPr>
          <p:grpSpPr>
            <a:xfrm>
              <a:off x="1185533" y="3573780"/>
              <a:ext cx="613744" cy="785309"/>
              <a:chOff x="5845473" y="4021992"/>
              <a:chExt cx="613744" cy="785309"/>
            </a:xfrm>
          </p:grpSpPr>
          <p:sp>
            <p:nvSpPr>
              <p:cNvPr id="126" name="Rectangle 12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7" name="Straight Connector 12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35"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 name="Picture 135"/>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 name="Picture 13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38" name="Group 137"/>
            <p:cNvGrpSpPr/>
            <p:nvPr/>
          </p:nvGrpSpPr>
          <p:grpSpPr>
            <a:xfrm>
              <a:off x="1297404" y="3573780"/>
              <a:ext cx="613744" cy="785309"/>
              <a:chOff x="5845473" y="4021992"/>
              <a:chExt cx="613744" cy="785309"/>
            </a:xfrm>
          </p:grpSpPr>
          <p:sp>
            <p:nvSpPr>
              <p:cNvPr id="139" name="Rectangle 13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0" name="Straight Connector 13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8"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 name="Picture 148"/>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 name="Picture 14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51" name="Group 150"/>
            <p:cNvGrpSpPr/>
            <p:nvPr/>
          </p:nvGrpSpPr>
          <p:grpSpPr>
            <a:xfrm>
              <a:off x="1419373" y="3573780"/>
              <a:ext cx="613744" cy="785309"/>
              <a:chOff x="5845473" y="4021992"/>
              <a:chExt cx="613744" cy="785309"/>
            </a:xfrm>
          </p:grpSpPr>
          <p:sp>
            <p:nvSpPr>
              <p:cNvPr id="152" name="Rectangle 15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3" name="Straight Connector 15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61"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 name="Picture 161"/>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16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64" name="Group 163"/>
            <p:cNvGrpSpPr/>
            <p:nvPr/>
          </p:nvGrpSpPr>
          <p:grpSpPr>
            <a:xfrm>
              <a:off x="1534010" y="3573779"/>
              <a:ext cx="613744" cy="785309"/>
              <a:chOff x="5845473" y="4021992"/>
              <a:chExt cx="613744" cy="785309"/>
            </a:xfrm>
          </p:grpSpPr>
          <p:sp>
            <p:nvSpPr>
              <p:cNvPr id="165" name="Rectangle 16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6" name="Straight Connector 16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74"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 name="Picture 174"/>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 name="Picture 17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77" name="Group 176"/>
            <p:cNvGrpSpPr/>
            <p:nvPr/>
          </p:nvGrpSpPr>
          <p:grpSpPr>
            <a:xfrm>
              <a:off x="1645881" y="3573779"/>
              <a:ext cx="613744" cy="785309"/>
              <a:chOff x="5845473" y="4021992"/>
              <a:chExt cx="613744" cy="785309"/>
            </a:xfrm>
          </p:grpSpPr>
          <p:sp>
            <p:nvSpPr>
              <p:cNvPr id="178" name="Rectangle 17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9" name="Straight Connector 17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8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 name="Picture 18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 name="Picture 18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90" name="Group 189"/>
            <p:cNvGrpSpPr/>
            <p:nvPr/>
          </p:nvGrpSpPr>
          <p:grpSpPr>
            <a:xfrm>
              <a:off x="1767850" y="3573779"/>
              <a:ext cx="613744" cy="785309"/>
              <a:chOff x="5845473" y="4021992"/>
              <a:chExt cx="613744" cy="785309"/>
            </a:xfrm>
          </p:grpSpPr>
          <p:sp>
            <p:nvSpPr>
              <p:cNvPr id="191" name="Rectangle 19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2" name="Straight Connector 19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00"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 name="Picture 200"/>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2" name="Picture 20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03" name="Group 202"/>
            <p:cNvGrpSpPr/>
            <p:nvPr/>
          </p:nvGrpSpPr>
          <p:grpSpPr>
            <a:xfrm>
              <a:off x="1879134" y="3573779"/>
              <a:ext cx="613744" cy="785309"/>
              <a:chOff x="5845473" y="4021992"/>
              <a:chExt cx="613744" cy="785309"/>
            </a:xfrm>
          </p:grpSpPr>
          <p:sp>
            <p:nvSpPr>
              <p:cNvPr id="204" name="Rectangle 20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5" name="Straight Connector 20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13"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 name="Picture 213"/>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 name="Picture 21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16" name="Group 215"/>
            <p:cNvGrpSpPr/>
            <p:nvPr/>
          </p:nvGrpSpPr>
          <p:grpSpPr>
            <a:xfrm>
              <a:off x="2001103" y="3573779"/>
              <a:ext cx="613744" cy="785309"/>
              <a:chOff x="5845473" y="4021992"/>
              <a:chExt cx="613744" cy="785309"/>
            </a:xfrm>
          </p:grpSpPr>
          <p:sp>
            <p:nvSpPr>
              <p:cNvPr id="217" name="Rectangle 21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8" name="Straight Connector 21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26"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 name="Picture 226"/>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8" name="Picture 22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cxnSp>
        <p:nvCxnSpPr>
          <p:cNvPr id="299" name="Straight Arrow Connector 298"/>
          <p:cNvCxnSpPr>
            <a:stCxn id="26" idx="3"/>
          </p:cNvCxnSpPr>
          <p:nvPr/>
        </p:nvCxnSpPr>
        <p:spPr>
          <a:xfrm>
            <a:off x="5608461" y="2767830"/>
            <a:ext cx="793661" cy="1344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0" name="Straight Arrow Connector 299"/>
          <p:cNvCxnSpPr>
            <a:stCxn id="217" idx="3"/>
            <a:endCxn id="26" idx="1"/>
          </p:cNvCxnSpPr>
          <p:nvPr/>
        </p:nvCxnSpPr>
        <p:spPr>
          <a:xfrm>
            <a:off x="2753218" y="2762970"/>
            <a:ext cx="712769" cy="486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1" name="Straight Arrow Connector 300"/>
          <p:cNvCxnSpPr>
            <a:stCxn id="8" idx="2"/>
            <a:endCxn id="303" idx="0"/>
          </p:cNvCxnSpPr>
          <p:nvPr/>
        </p:nvCxnSpPr>
        <p:spPr>
          <a:xfrm>
            <a:off x="7298677" y="3966070"/>
            <a:ext cx="916" cy="43453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C5BFA645-337F-934D-B234-7C13E7CFC11E}" type="slidenum">
              <a:rPr lang="en-US" smtClean="0"/>
              <a:t>13</a:t>
            </a:fld>
            <a:endParaRPr lang="en-US" dirty="0"/>
          </a:p>
        </p:txBody>
      </p:sp>
      <p:sp>
        <p:nvSpPr>
          <p:cNvPr id="8" name="Rectangle 7"/>
          <p:cNvSpPr/>
          <p:nvPr/>
        </p:nvSpPr>
        <p:spPr>
          <a:xfrm>
            <a:off x="6411819" y="1819345"/>
            <a:ext cx="1773716" cy="2146725"/>
          </a:xfrm>
          <a:prstGeom prst="rect">
            <a:avLst/>
          </a:prstGeom>
          <a:noFill/>
          <a:ln w="1905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6030140" y="4400603"/>
            <a:ext cx="2538905" cy="1220567"/>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dirty="0" smtClean="0">
                <a:solidFill>
                  <a:schemeClr val="tx1"/>
                </a:solidFill>
              </a:rPr>
              <a:t>Step 2: </a:t>
            </a:r>
          </a:p>
          <a:p>
            <a:pPr algn="ctr"/>
            <a:r>
              <a:rPr lang="en-US" sz="2000" dirty="0" smtClean="0">
                <a:solidFill>
                  <a:schemeClr val="tx1"/>
                </a:solidFill>
              </a:rPr>
              <a:t>Navigate the Tradeoff Between Coverage and Tractability </a:t>
            </a:r>
            <a:endParaRPr lang="en-US" sz="2000" dirty="0">
              <a:solidFill>
                <a:schemeClr val="tx1"/>
              </a:solidFill>
            </a:endParaRPr>
          </a:p>
        </p:txBody>
      </p:sp>
      <p:grpSp>
        <p:nvGrpSpPr>
          <p:cNvPr id="35" name="Group 34"/>
          <p:cNvGrpSpPr/>
          <p:nvPr/>
        </p:nvGrpSpPr>
        <p:grpSpPr>
          <a:xfrm>
            <a:off x="3454211" y="3966070"/>
            <a:ext cx="2166025" cy="1649734"/>
            <a:chOff x="3487262" y="3778782"/>
            <a:chExt cx="2166025" cy="1649734"/>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4036" y="4205797"/>
              <a:ext cx="2035928" cy="1222719"/>
            </a:xfrm>
            <a:prstGeom prst="rect">
              <a:avLst/>
            </a:prstGeom>
            <a:ln w="25400" cap="sq">
              <a:solidFill>
                <a:srgbClr val="000000"/>
              </a:solidFill>
              <a:prstDash val="solid"/>
              <a:miter lim="800000"/>
            </a:ln>
            <a:effectLst>
              <a:reflection endPos="0" dir="5400000" sy="-100000" algn="bl" rotWithShape="0"/>
            </a:effectLst>
          </p:spPr>
        </p:pic>
        <p:sp>
          <p:nvSpPr>
            <p:cNvPr id="305" name="TextBox 304"/>
            <p:cNvSpPr txBox="1"/>
            <p:nvPr/>
          </p:nvSpPr>
          <p:spPr>
            <a:xfrm>
              <a:off x="3487262" y="3778782"/>
              <a:ext cx="2166025" cy="369332"/>
            </a:xfrm>
            <a:prstGeom prst="rect">
              <a:avLst/>
            </a:prstGeom>
            <a:noFill/>
          </p:spPr>
          <p:txBody>
            <a:bodyPr wrap="square" rtlCol="0">
              <a:spAutoFit/>
            </a:bodyPr>
            <a:lstStyle/>
            <a:p>
              <a:pPr algn="ctr"/>
              <a:r>
                <a:rPr lang="en-US" smtClean="0"/>
                <a:t>Selected Transforms</a:t>
              </a:r>
              <a:endParaRPr lang="en-US" dirty="0"/>
            </a:p>
          </p:txBody>
        </p:sp>
      </p:grpSp>
      <p:cxnSp>
        <p:nvCxnSpPr>
          <p:cNvPr id="306" name="Straight Arrow Connector 305"/>
          <p:cNvCxnSpPr>
            <a:stCxn id="303" idx="1"/>
            <a:endCxn id="9" idx="3"/>
          </p:cNvCxnSpPr>
          <p:nvPr/>
        </p:nvCxnSpPr>
        <p:spPr>
          <a:xfrm flipH="1" flipV="1">
            <a:off x="5556913" y="5004445"/>
            <a:ext cx="473227" cy="644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07" name="Group 306"/>
          <p:cNvGrpSpPr/>
          <p:nvPr/>
        </p:nvGrpSpPr>
        <p:grpSpPr>
          <a:xfrm>
            <a:off x="730133" y="4084457"/>
            <a:ext cx="2164155" cy="1839971"/>
            <a:chOff x="2729542" y="3573424"/>
            <a:chExt cx="2742163" cy="2099080"/>
          </a:xfrm>
        </p:grpSpPr>
        <p:grpSp>
          <p:nvGrpSpPr>
            <p:cNvPr id="308" name="Group 307"/>
            <p:cNvGrpSpPr/>
            <p:nvPr/>
          </p:nvGrpSpPr>
          <p:grpSpPr>
            <a:xfrm>
              <a:off x="2996582" y="3698599"/>
              <a:ext cx="2258223" cy="1799599"/>
              <a:chOff x="2160760" y="1235673"/>
              <a:chExt cx="5442306" cy="4337024"/>
            </a:xfrm>
          </p:grpSpPr>
          <p:sp>
            <p:nvSpPr>
              <p:cNvPr id="310" name="Rectangle 309"/>
              <p:cNvSpPr/>
              <p:nvPr/>
            </p:nvSpPr>
            <p:spPr>
              <a:xfrm>
                <a:off x="7374466" y="4580695"/>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Rectangle 310"/>
              <p:cNvSpPr/>
              <p:nvPr/>
            </p:nvSpPr>
            <p:spPr>
              <a:xfrm>
                <a:off x="7374466" y="5135537"/>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2" name="Rectangle 311"/>
              <p:cNvSpPr/>
              <p:nvPr/>
            </p:nvSpPr>
            <p:spPr>
              <a:xfrm>
                <a:off x="7374466" y="2890362"/>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3" name="Rectangle 312"/>
              <p:cNvSpPr/>
              <p:nvPr/>
            </p:nvSpPr>
            <p:spPr>
              <a:xfrm>
                <a:off x="7374466" y="3445490"/>
                <a:ext cx="228600" cy="228600"/>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4" name="Rectangle 313"/>
              <p:cNvSpPr/>
              <p:nvPr/>
            </p:nvSpPr>
            <p:spPr>
              <a:xfrm>
                <a:off x="7374466" y="4005784"/>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5" name="Straight Arrow Connector 314"/>
              <p:cNvCxnSpPr/>
              <p:nvPr/>
            </p:nvCxnSpPr>
            <p:spPr>
              <a:xfrm>
                <a:off x="3869266" y="2999231"/>
                <a:ext cx="609600" cy="203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6" name="Straight Arrow Connector 315"/>
              <p:cNvCxnSpPr/>
              <p:nvPr/>
            </p:nvCxnSpPr>
            <p:spPr>
              <a:xfrm>
                <a:off x="3875616" y="3559450"/>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7" name="Straight Arrow Connector 316"/>
              <p:cNvCxnSpPr/>
              <p:nvPr/>
            </p:nvCxnSpPr>
            <p:spPr>
              <a:xfrm>
                <a:off x="3869266"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8" name="Straight Arrow Connector 317"/>
              <p:cNvCxnSpPr/>
              <p:nvPr/>
            </p:nvCxnSpPr>
            <p:spPr>
              <a:xfrm>
                <a:off x="3875616" y="4702450"/>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p:nvPr/>
            </p:nvCxnSpPr>
            <p:spPr>
              <a:xfrm>
                <a:off x="3869266" y="5235850"/>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20" name="Oval 319"/>
              <p:cNvSpPr/>
              <p:nvPr/>
            </p:nvSpPr>
            <p:spPr>
              <a:xfrm>
                <a:off x="3640666" y="2884931"/>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1" name="Oval 320"/>
              <p:cNvSpPr/>
              <p:nvPr/>
            </p:nvSpPr>
            <p:spPr>
              <a:xfrm>
                <a:off x="3640666" y="3440594"/>
                <a:ext cx="228600" cy="228600"/>
              </a:xfrm>
              <a:prstGeom prst="ellipse">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2" name="Oval 321"/>
              <p:cNvSpPr/>
              <p:nvPr/>
            </p:nvSpPr>
            <p:spPr>
              <a:xfrm>
                <a:off x="3640666" y="4006491"/>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3" name="Oval 322"/>
              <p:cNvSpPr/>
              <p:nvPr/>
            </p:nvSpPr>
            <p:spPr>
              <a:xfrm>
                <a:off x="3640666" y="4574560"/>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4" name="Oval 323"/>
              <p:cNvSpPr/>
              <p:nvPr/>
            </p:nvSpPr>
            <p:spPr>
              <a:xfrm>
                <a:off x="3640666" y="5132774"/>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25" name="Group 324"/>
              <p:cNvGrpSpPr/>
              <p:nvPr/>
            </p:nvGrpSpPr>
            <p:grpSpPr>
              <a:xfrm>
                <a:off x="4555066" y="2753297"/>
                <a:ext cx="2203450" cy="2819400"/>
                <a:chOff x="3657600" y="2753297"/>
                <a:chExt cx="2203450" cy="2819400"/>
              </a:xfrm>
            </p:grpSpPr>
            <p:sp>
              <p:nvSpPr>
                <p:cNvPr id="398" name="Rectangle 397"/>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9" name="Straight Connector 398"/>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1" name="Straight Connector 400"/>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415" name="Picture 78" descr="gray.jpg"/>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973638" y="4613847"/>
                  <a:ext cx="374650"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6" name="Picture 415"/>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973638" y="4613847"/>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326" name="Straight Arrow Connector 325"/>
              <p:cNvCxnSpPr/>
              <p:nvPr/>
            </p:nvCxnSpPr>
            <p:spPr>
              <a:xfrm>
                <a:off x="6758516" y="3001264"/>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7" name="Straight Arrow Connector 326"/>
              <p:cNvCxnSpPr/>
              <p:nvPr/>
            </p:nvCxnSpPr>
            <p:spPr>
              <a:xfrm>
                <a:off x="6764866" y="3559450"/>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8" name="Straight Arrow Connector 327"/>
              <p:cNvCxnSpPr/>
              <p:nvPr/>
            </p:nvCxnSpPr>
            <p:spPr>
              <a:xfrm>
                <a:off x="6758516"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9" name="Straight Arrow Connector 328"/>
              <p:cNvCxnSpPr/>
              <p:nvPr/>
            </p:nvCxnSpPr>
            <p:spPr>
              <a:xfrm>
                <a:off x="6764866" y="4702450"/>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0" name="Straight Arrow Connector 329"/>
              <p:cNvCxnSpPr/>
              <p:nvPr/>
            </p:nvCxnSpPr>
            <p:spPr>
              <a:xfrm>
                <a:off x="6758516" y="5235850"/>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331" name="Picture 330"/>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13581" y="4020090"/>
                <a:ext cx="563108" cy="560605"/>
              </a:xfrm>
              <a:prstGeom prst="rect">
                <a:avLst/>
              </a:prstGeom>
              <a:ln w="38100" cmpd="sng">
                <a:solidFill>
                  <a:srgbClr val="FF0000"/>
                </a:solidFill>
              </a:ln>
            </p:spPr>
          </p:pic>
          <p:sp>
            <p:nvSpPr>
              <p:cNvPr id="332" name="Right Arrow 331"/>
              <p:cNvSpPr/>
              <p:nvPr/>
            </p:nvSpPr>
            <p:spPr>
              <a:xfrm rot="5400000">
                <a:off x="5442312" y="2196240"/>
                <a:ext cx="369332" cy="397461"/>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3" name="Group 332"/>
              <p:cNvGrpSpPr/>
              <p:nvPr/>
            </p:nvGrpSpPr>
            <p:grpSpPr>
              <a:xfrm>
                <a:off x="5303864" y="1235673"/>
                <a:ext cx="613744" cy="785309"/>
                <a:chOff x="5845473" y="4021992"/>
                <a:chExt cx="613744" cy="785309"/>
              </a:xfrm>
            </p:grpSpPr>
            <p:sp>
              <p:nvSpPr>
                <p:cNvPr id="386" name="Rectangle 385"/>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87" name="Straight Connector 38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95" name="Picture 78" descr="gray.jpg"/>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 name="Picture 395"/>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7" name="Picture 396"/>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34" name="Group 333"/>
              <p:cNvGrpSpPr/>
              <p:nvPr/>
            </p:nvGrpSpPr>
            <p:grpSpPr>
              <a:xfrm>
                <a:off x="2946536" y="1235673"/>
                <a:ext cx="613744" cy="785309"/>
                <a:chOff x="3899435" y="2093233"/>
                <a:chExt cx="613744" cy="785309"/>
              </a:xfrm>
            </p:grpSpPr>
            <p:sp>
              <p:nvSpPr>
                <p:cNvPr id="374" name="Rectangle 373"/>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75" name="Straight Connector 374"/>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83" name="Picture 382" descr="gray.jpg"/>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 name="Picture 383"/>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5" name="Picture 384"/>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335" name="Group 334"/>
              <p:cNvGrpSpPr/>
              <p:nvPr/>
            </p:nvGrpSpPr>
            <p:grpSpPr>
              <a:xfrm>
                <a:off x="2160760" y="1235673"/>
                <a:ext cx="613744" cy="785309"/>
                <a:chOff x="1956432" y="4075054"/>
                <a:chExt cx="613744" cy="785309"/>
              </a:xfrm>
            </p:grpSpPr>
            <p:sp>
              <p:nvSpPr>
                <p:cNvPr id="362" name="Rectangle 361"/>
                <p:cNvSpPr/>
                <p:nvPr/>
              </p:nvSpPr>
              <p:spPr>
                <a:xfrm>
                  <a:off x="1956432" y="407505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3" name="Straight Connector 362"/>
                <p:cNvCxnSpPr/>
                <p:nvPr/>
              </p:nvCxnSpPr>
              <p:spPr>
                <a:xfrm>
                  <a:off x="2020106" y="415995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2020106" y="424485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2020106" y="432974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2020106" y="441464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2020106" y="449954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2020106" y="45844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a:off x="2020106" y="466934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a:off x="2020106" y="475424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71" name="Picture 78" descr="gray.jpg"/>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2322998" y="459328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2" name="Picture 371"/>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2232904" y="449954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3" name="Picture 372"/>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208468" y="4329749"/>
                  <a:ext cx="240999" cy="239928"/>
                </a:xfrm>
                <a:prstGeom prst="rect">
                  <a:avLst/>
                </a:prstGeom>
                <a:ln w="28575" cmpd="sng">
                  <a:solidFill>
                    <a:schemeClr val="tx2">
                      <a:lumMod val="75000"/>
                    </a:schemeClr>
                  </a:solidFill>
                </a:ln>
              </p:spPr>
            </p:pic>
          </p:grpSp>
          <p:grpSp>
            <p:nvGrpSpPr>
              <p:cNvPr id="336" name="Group 335"/>
              <p:cNvGrpSpPr/>
              <p:nvPr/>
            </p:nvGrpSpPr>
            <p:grpSpPr>
              <a:xfrm>
                <a:off x="4518088" y="1235673"/>
                <a:ext cx="613744" cy="785309"/>
                <a:chOff x="3084462" y="5593794"/>
                <a:chExt cx="613744" cy="785309"/>
              </a:xfrm>
            </p:grpSpPr>
            <p:sp>
              <p:nvSpPr>
                <p:cNvPr id="350" name="Rectangle 349"/>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1" name="Straight Connector 350"/>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59" name="Picture 78" descr="gray.jpg"/>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0" name="Picture 359"/>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1" name="Picture 360"/>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337" name="Group 336"/>
              <p:cNvGrpSpPr/>
              <p:nvPr/>
            </p:nvGrpSpPr>
            <p:grpSpPr>
              <a:xfrm>
                <a:off x="3732312" y="1235673"/>
                <a:ext cx="613744" cy="785309"/>
                <a:chOff x="4820730" y="5593794"/>
                <a:chExt cx="613744" cy="785309"/>
              </a:xfrm>
            </p:grpSpPr>
            <p:sp>
              <p:nvSpPr>
                <p:cNvPr id="338" name="Rectangle 337"/>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39" name="Straight Connector 338"/>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47" name="Picture 78" descr="gray.jpg"/>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 name="Picture 347"/>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 name="Picture 34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grpSp>
        <p:sp>
          <p:nvSpPr>
            <p:cNvPr id="309" name="Rounded Rectangle 308"/>
            <p:cNvSpPr/>
            <p:nvPr/>
          </p:nvSpPr>
          <p:spPr>
            <a:xfrm>
              <a:off x="2729542" y="3573424"/>
              <a:ext cx="2742163" cy="2099080"/>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grpSp>
      <p:sp>
        <p:nvSpPr>
          <p:cNvPr id="417" name="TextBox 416"/>
          <p:cNvSpPr txBox="1"/>
          <p:nvPr/>
        </p:nvSpPr>
        <p:spPr>
          <a:xfrm>
            <a:off x="885685" y="3689377"/>
            <a:ext cx="1828008" cy="369332"/>
          </a:xfrm>
          <a:prstGeom prst="rect">
            <a:avLst/>
          </a:prstGeom>
          <a:noFill/>
        </p:spPr>
        <p:txBody>
          <a:bodyPr wrap="square" rtlCol="0">
            <a:spAutoFit/>
          </a:bodyPr>
          <a:lstStyle/>
          <a:p>
            <a:pPr algn="ctr"/>
            <a:r>
              <a:rPr lang="en-US" smtClean="0"/>
              <a:t>Patch Generation</a:t>
            </a:r>
            <a:endParaRPr lang="en-US" dirty="0"/>
          </a:p>
        </p:txBody>
      </p:sp>
      <p:cxnSp>
        <p:nvCxnSpPr>
          <p:cNvPr id="418" name="Straight Arrow Connector 417"/>
          <p:cNvCxnSpPr>
            <a:stCxn id="9" idx="1"/>
            <a:endCxn id="309" idx="3"/>
          </p:cNvCxnSpPr>
          <p:nvPr/>
        </p:nvCxnSpPr>
        <p:spPr>
          <a:xfrm flipH="1" flipV="1">
            <a:off x="2894288" y="5004443"/>
            <a:ext cx="626697" cy="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6488937" y="1866977"/>
            <a:ext cx="1630496" cy="6118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19" name="Rounded Rectangle 418"/>
          <p:cNvSpPr/>
          <p:nvPr/>
        </p:nvSpPr>
        <p:spPr>
          <a:xfrm>
            <a:off x="6488937" y="3283028"/>
            <a:ext cx="1630496" cy="58765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420" name="Straight Arrow Connector 419"/>
          <p:cNvCxnSpPr>
            <a:stCxn id="24" idx="1"/>
            <a:endCxn id="9" idx="0"/>
          </p:cNvCxnSpPr>
          <p:nvPr/>
        </p:nvCxnSpPr>
        <p:spPr>
          <a:xfrm flipH="1">
            <a:off x="4538949" y="2172887"/>
            <a:ext cx="1949988" cy="2220198"/>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1" name="Straight Arrow Connector 420"/>
          <p:cNvCxnSpPr>
            <a:stCxn id="419" idx="1"/>
          </p:cNvCxnSpPr>
          <p:nvPr/>
        </p:nvCxnSpPr>
        <p:spPr>
          <a:xfrm flipH="1">
            <a:off x="5317990" y="3576854"/>
            <a:ext cx="1170947" cy="833480"/>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279" name="TextBox 278"/>
          <p:cNvSpPr txBox="1"/>
          <p:nvPr/>
        </p:nvSpPr>
        <p:spPr>
          <a:xfrm>
            <a:off x="6121986" y="1410680"/>
            <a:ext cx="2353381" cy="369332"/>
          </a:xfrm>
          <a:prstGeom prst="rect">
            <a:avLst/>
          </a:prstGeom>
          <a:noFill/>
        </p:spPr>
        <p:txBody>
          <a:bodyPr wrap="square" rtlCol="0">
            <a:spAutoFit/>
          </a:bodyPr>
          <a:lstStyle/>
          <a:p>
            <a:pPr algn="ctr"/>
            <a:r>
              <a:rPr lang="en-US" dirty="0" smtClean="0"/>
              <a:t>Candidate Transforms</a:t>
            </a:r>
            <a:endParaRPr lang="en-US" dirty="0"/>
          </a:p>
        </p:txBody>
      </p:sp>
    </p:spTree>
    <p:custDataLst>
      <p:tags r:id="rId1"/>
    </p:custDataLst>
    <p:extLst>
      <p:ext uri="{BB962C8B-B14F-4D97-AF65-F5344CB8AC3E}">
        <p14:creationId xmlns:p14="http://schemas.microsoft.com/office/powerpoint/2010/main" val="1226258718"/>
      </p:ext>
    </p:extLst>
  </p:cSld>
  <p:clrMapOvr>
    <a:masterClrMapping/>
  </p:clrMapOvr>
  <mc:AlternateContent xmlns:mc="http://schemas.openxmlformats.org/markup-compatibility/2006" xmlns:p14="http://schemas.microsoft.com/office/powerpoint/2010/main">
    <mc:Choice Requires="p14">
      <p:transition spd="slow" p14:dur="2000" advTm="21842"/>
    </mc:Choice>
    <mc:Fallback xmlns="">
      <p:transition spd="slow" advTm="2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wipe(up)">
                                      <p:cBhvr>
                                        <p:cTn id="7" dur="500"/>
                                        <p:tgtEl>
                                          <p:spTgt spid="30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03"/>
                                        </p:tgtEl>
                                        <p:attrNameLst>
                                          <p:attrName>style.visibility</p:attrName>
                                        </p:attrNameLst>
                                      </p:cBhvr>
                                      <p:to>
                                        <p:strVal val="visible"/>
                                      </p:to>
                                    </p:set>
                                    <p:animEffect transition="in" filter="wipe(up)">
                                      <p:cBhvr>
                                        <p:cTn id="11" dur="500"/>
                                        <p:tgtEl>
                                          <p:spTgt spid="30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06"/>
                                        </p:tgtEl>
                                        <p:attrNameLst>
                                          <p:attrName>style.visibility</p:attrName>
                                        </p:attrNameLst>
                                      </p:cBhvr>
                                      <p:to>
                                        <p:strVal val="visible"/>
                                      </p:to>
                                    </p:set>
                                    <p:animEffect transition="in" filter="wipe(right)">
                                      <p:cBhvr>
                                        <p:cTn id="15" dur="500"/>
                                        <p:tgtEl>
                                          <p:spTgt spid="306"/>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righ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19"/>
                                        </p:tgtEl>
                                        <p:attrNameLst>
                                          <p:attrName>style.visibility</p:attrName>
                                        </p:attrNameLst>
                                      </p:cBhvr>
                                      <p:to>
                                        <p:strVal val="visible"/>
                                      </p:to>
                                    </p:set>
                                    <p:animEffect transition="in" filter="dissolve">
                                      <p:cBhvr>
                                        <p:cTn id="24" dur="500"/>
                                        <p:tgtEl>
                                          <p:spTgt spid="41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421"/>
                                        </p:tgtEl>
                                        <p:attrNameLst>
                                          <p:attrName>style.visibility</p:attrName>
                                        </p:attrNameLst>
                                      </p:cBhvr>
                                      <p:to>
                                        <p:strVal val="visible"/>
                                      </p:to>
                                    </p:set>
                                    <p:animEffect transition="in" filter="wipe(up)">
                                      <p:cBhvr>
                                        <p:cTn id="31" dur="500"/>
                                        <p:tgtEl>
                                          <p:spTgt spid="421"/>
                                        </p:tgtEl>
                                      </p:cBhvr>
                                    </p:animEffect>
                                  </p:childTnLst>
                                </p:cTn>
                              </p:par>
                              <p:par>
                                <p:cTn id="32" presetID="22" presetClass="entr" presetSubtype="1" fill="hold" nodeType="withEffect">
                                  <p:stCondLst>
                                    <p:cond delay="0"/>
                                  </p:stCondLst>
                                  <p:childTnLst>
                                    <p:set>
                                      <p:cBhvr>
                                        <p:cTn id="33" dur="1" fill="hold">
                                          <p:stCondLst>
                                            <p:cond delay="0"/>
                                          </p:stCondLst>
                                        </p:cTn>
                                        <p:tgtEl>
                                          <p:spTgt spid="420"/>
                                        </p:tgtEl>
                                        <p:attrNameLst>
                                          <p:attrName>style.visibility</p:attrName>
                                        </p:attrNameLst>
                                      </p:cBhvr>
                                      <p:to>
                                        <p:strVal val="visible"/>
                                      </p:to>
                                    </p:set>
                                    <p:animEffect transition="in" filter="wipe(up)">
                                      <p:cBhvr>
                                        <p:cTn id="34" dur="500"/>
                                        <p:tgtEl>
                                          <p:spTgt spid="4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2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2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19"/>
                                        </p:tgtEl>
                                        <p:attrNameLst>
                                          <p:attrName>style.visibility</p:attrName>
                                        </p:attrNameLst>
                                      </p:cBhvr>
                                      <p:to>
                                        <p:strVal val="hidden"/>
                                      </p:to>
                                    </p:set>
                                  </p:childTnLst>
                                </p:cTn>
                              </p:par>
                            </p:childTnLst>
                          </p:cTn>
                        </p:par>
                        <p:par>
                          <p:cTn id="45" fill="hold">
                            <p:stCondLst>
                              <p:cond delay="0"/>
                            </p:stCondLst>
                            <p:childTnLst>
                              <p:par>
                                <p:cTn id="46" presetID="22" presetClass="entr" presetSubtype="2" fill="hold" nodeType="afterEffect">
                                  <p:stCondLst>
                                    <p:cond delay="0"/>
                                  </p:stCondLst>
                                  <p:childTnLst>
                                    <p:set>
                                      <p:cBhvr>
                                        <p:cTn id="47" dur="1" fill="hold">
                                          <p:stCondLst>
                                            <p:cond delay="0"/>
                                          </p:stCondLst>
                                        </p:cTn>
                                        <p:tgtEl>
                                          <p:spTgt spid="418"/>
                                        </p:tgtEl>
                                        <p:attrNameLst>
                                          <p:attrName>style.visibility</p:attrName>
                                        </p:attrNameLst>
                                      </p:cBhvr>
                                      <p:to>
                                        <p:strVal val="visible"/>
                                      </p:to>
                                    </p:set>
                                    <p:animEffect transition="in" filter="wipe(right)">
                                      <p:cBhvr>
                                        <p:cTn id="48" dur="500"/>
                                        <p:tgtEl>
                                          <p:spTgt spid="418"/>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307"/>
                                        </p:tgtEl>
                                        <p:attrNameLst>
                                          <p:attrName>style.visibility</p:attrName>
                                        </p:attrNameLst>
                                      </p:cBhvr>
                                      <p:to>
                                        <p:strVal val="visible"/>
                                      </p:to>
                                    </p:set>
                                    <p:animEffect transition="in" filter="wipe(right)">
                                      <p:cBhvr>
                                        <p:cTn id="52" dur="500"/>
                                        <p:tgtEl>
                                          <p:spTgt spid="307"/>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417"/>
                                        </p:tgtEl>
                                        <p:attrNameLst>
                                          <p:attrName>style.visibility</p:attrName>
                                        </p:attrNameLst>
                                      </p:cBhvr>
                                      <p:to>
                                        <p:strVal val="visible"/>
                                      </p:to>
                                    </p:set>
                                    <p:animEffect transition="in" filter="wipe(right)">
                                      <p:cBhvr>
                                        <p:cTn id="55" dur="5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417" grpId="0"/>
      <p:bldP spid="24" grpId="0" animBg="1"/>
      <p:bldP spid="24" grpId="1" animBg="1"/>
      <p:bldP spid="419" grpId="0" animBg="1"/>
      <p:bldP spid="4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3" name="Slide Number Placeholder 2"/>
          <p:cNvSpPr>
            <a:spLocks noGrp="1"/>
          </p:cNvSpPr>
          <p:nvPr>
            <p:ph type="sldNum" sz="quarter" idx="12"/>
          </p:nvPr>
        </p:nvSpPr>
        <p:spPr/>
        <p:txBody>
          <a:bodyPr/>
          <a:lstStyle/>
          <a:p>
            <a:fld id="{EDFC4091-B588-AE4D-839F-133859BC685A}" type="slidenum">
              <a:rPr lang="en-US" smtClean="0"/>
              <a:t>14</a:t>
            </a:fld>
            <a:endParaRPr lang="en-US" dirty="0"/>
          </a:p>
        </p:txBody>
      </p:sp>
      <p:pic>
        <p:nvPicPr>
          <p:cNvPr id="99" name="Picture 9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pic>
        <p:nvPicPr>
          <p:cNvPr id="100" name="Picture 99"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01" name="Picture 10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102" name="Picture 101"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103" name="Picture 102" descr="Screen Shot 2016-03-22 at 10.04.42 PM.png"/>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104" name="Picture 103"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105" name="Picture 104"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106" name="Picture 105"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107" name="Picture 10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sp>
        <p:nvSpPr>
          <p:cNvPr id="108" name="TextBox 107"/>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pic>
        <p:nvPicPr>
          <p:cNvPr id="109" name="Picture 10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29" name="Picture 2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30" name="Picture 29"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31" name="Picture 3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2" name="Picture 31"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3" name="Picture 32"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pic>
        <p:nvPicPr>
          <p:cNvPr id="28" name="Picture 2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sp>
        <p:nvSpPr>
          <p:cNvPr id="43" name="Oval 42"/>
          <p:cNvSpPr/>
          <p:nvPr/>
        </p:nvSpPr>
        <p:spPr>
          <a:xfrm>
            <a:off x="575361" y="1627825"/>
            <a:ext cx="2849078"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4" name="Oval 43"/>
          <p:cNvSpPr/>
          <p:nvPr/>
        </p:nvSpPr>
        <p:spPr>
          <a:xfrm>
            <a:off x="5181599" y="2616013"/>
            <a:ext cx="1393371"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5" name="Oval 44"/>
          <p:cNvSpPr/>
          <p:nvPr/>
        </p:nvSpPr>
        <p:spPr>
          <a:xfrm>
            <a:off x="1129173" y="4286552"/>
            <a:ext cx="1618667" cy="1448729"/>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grpSp>
        <p:nvGrpSpPr>
          <p:cNvPr id="46" name="Group 45"/>
          <p:cNvGrpSpPr/>
          <p:nvPr/>
        </p:nvGrpSpPr>
        <p:grpSpPr>
          <a:xfrm>
            <a:off x="643409" y="727319"/>
            <a:ext cx="2712981" cy="791027"/>
            <a:chOff x="449331" y="2973774"/>
            <a:chExt cx="2712981" cy="791027"/>
          </a:xfrm>
        </p:grpSpPr>
        <p:grpSp>
          <p:nvGrpSpPr>
            <p:cNvPr id="47" name="Group 46"/>
            <p:cNvGrpSpPr/>
            <p:nvPr/>
          </p:nvGrpSpPr>
          <p:grpSpPr>
            <a:xfrm>
              <a:off x="449331" y="2999290"/>
              <a:ext cx="2712981" cy="722544"/>
              <a:chOff x="521335" y="3057725"/>
              <a:chExt cx="2712981" cy="722544"/>
            </a:xfrm>
          </p:grpSpPr>
          <p:grpSp>
            <p:nvGrpSpPr>
              <p:cNvPr id="49" name="Group 48"/>
              <p:cNvGrpSpPr/>
              <p:nvPr/>
            </p:nvGrpSpPr>
            <p:grpSpPr>
              <a:xfrm>
                <a:off x="521335" y="3057725"/>
                <a:ext cx="2712981" cy="400110"/>
                <a:chOff x="521335" y="3057725"/>
                <a:chExt cx="2712981" cy="400110"/>
              </a:xfrm>
            </p:grpSpPr>
            <p:sp>
              <p:nvSpPr>
                <p:cNvPr id="52" name="TextBox 51"/>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53" name="TextBox 52"/>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54" name="Right Arrow 53"/>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50" name="TextBox 49"/>
              <p:cNvSpPr txBox="1"/>
              <p:nvPr/>
            </p:nvSpPr>
            <p:spPr>
              <a:xfrm>
                <a:off x="1613209" y="3461333"/>
                <a:ext cx="1228221"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51" name="TextBox 50"/>
              <p:cNvSpPr txBox="1"/>
              <p:nvPr/>
            </p:nvSpPr>
            <p:spPr>
              <a:xfrm>
                <a:off x="626206" y="3472492"/>
                <a:ext cx="1040670"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48" name="Rectangle 47"/>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55" name="Group 54"/>
          <p:cNvGrpSpPr/>
          <p:nvPr/>
        </p:nvGrpSpPr>
        <p:grpSpPr>
          <a:xfrm>
            <a:off x="4535458" y="2105300"/>
            <a:ext cx="2685651" cy="400110"/>
            <a:chOff x="387952" y="4132061"/>
            <a:chExt cx="2685651" cy="400110"/>
          </a:xfrm>
        </p:grpSpPr>
        <p:grpSp>
          <p:nvGrpSpPr>
            <p:cNvPr id="56" name="Group 55"/>
            <p:cNvGrpSpPr/>
            <p:nvPr/>
          </p:nvGrpSpPr>
          <p:grpSpPr>
            <a:xfrm>
              <a:off x="387952" y="4132061"/>
              <a:ext cx="2685436" cy="400110"/>
              <a:chOff x="568224" y="4998037"/>
              <a:chExt cx="2685436" cy="400110"/>
            </a:xfrm>
          </p:grpSpPr>
          <p:sp>
            <p:nvSpPr>
              <p:cNvPr id="58" name="TextBox 57"/>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 </a:t>
                </a:r>
                <a:r>
                  <a:rPr lang="en-US" sz="2000" dirty="0" smtClean="0"/>
                  <a:t>}</a:t>
                </a:r>
                <a:endParaRPr lang="en-US" sz="2000" dirty="0"/>
              </a:p>
            </p:txBody>
          </p:sp>
          <p:sp>
            <p:nvSpPr>
              <p:cNvPr id="59" name="TextBox 58"/>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60" name="Right Arrow 59"/>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57" name="Rectangle 56"/>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61" name="Group 60"/>
          <p:cNvGrpSpPr/>
          <p:nvPr/>
        </p:nvGrpSpPr>
        <p:grpSpPr>
          <a:xfrm>
            <a:off x="357704" y="3789673"/>
            <a:ext cx="3281352" cy="400110"/>
            <a:chOff x="676341" y="3809447"/>
            <a:chExt cx="3281352" cy="400110"/>
          </a:xfrm>
        </p:grpSpPr>
        <p:grpSp>
          <p:nvGrpSpPr>
            <p:cNvPr id="62" name="Group 61"/>
            <p:cNvGrpSpPr/>
            <p:nvPr/>
          </p:nvGrpSpPr>
          <p:grpSpPr>
            <a:xfrm>
              <a:off x="682583" y="3809447"/>
              <a:ext cx="3275110" cy="400110"/>
              <a:chOff x="682583" y="3809447"/>
              <a:chExt cx="3275110" cy="400110"/>
            </a:xfrm>
          </p:grpSpPr>
          <p:sp>
            <p:nvSpPr>
              <p:cNvPr id="64" name="TextBox 63"/>
              <p:cNvSpPr txBox="1"/>
              <p:nvPr/>
            </p:nvSpPr>
            <p:spPr>
              <a:xfrm>
                <a:off x="1361918" y="3809447"/>
                <a:ext cx="2595775" cy="400110"/>
              </a:xfrm>
              <a:prstGeom prst="rect">
                <a:avLst/>
              </a:prstGeom>
              <a:noFill/>
            </p:spPr>
            <p:txBody>
              <a:bodyPr wrap="none" rtlCol="0">
                <a:spAutoFit/>
              </a:bodyPr>
              <a:lstStyle/>
              <a:p>
                <a:r>
                  <a:rPr lang="en-US" sz="2000" dirty="0"/>
                  <a:t>if (</a:t>
                </a:r>
                <a:r>
                  <a:rPr lang="en-US" sz="2000" b="1" dirty="0" smtClean="0"/>
                  <a:t>E </a:t>
                </a:r>
                <a:r>
                  <a:rPr lang="en-US" sz="2000" dirty="0" smtClean="0"/>
                  <a:t>== null) return </a:t>
                </a:r>
                <a:r>
                  <a:rPr lang="en-US" sz="2000" b="1" dirty="0" smtClean="0"/>
                  <a:t>K</a:t>
                </a:r>
                <a:r>
                  <a:rPr lang="en-US" sz="2000" dirty="0" smtClean="0"/>
                  <a:t>; </a:t>
                </a:r>
                <a:r>
                  <a:rPr lang="en-US" sz="2000" dirty="0">
                    <a:solidFill>
                      <a:srgbClr val="595959"/>
                    </a:solidFill>
                  </a:rPr>
                  <a:t>S</a:t>
                </a:r>
              </a:p>
            </p:txBody>
          </p:sp>
          <p:sp>
            <p:nvSpPr>
              <p:cNvPr id="65" name="TextBox 64"/>
              <p:cNvSpPr txBox="1"/>
              <p:nvPr/>
            </p:nvSpPr>
            <p:spPr>
              <a:xfrm>
                <a:off x="682583" y="3809447"/>
                <a:ext cx="303288" cy="400110"/>
              </a:xfrm>
              <a:prstGeom prst="rect">
                <a:avLst/>
              </a:prstGeom>
              <a:noFill/>
            </p:spPr>
            <p:txBody>
              <a:bodyPr wrap="none" rtlCol="0">
                <a:spAutoFit/>
              </a:bodyPr>
              <a:lstStyle/>
              <a:p>
                <a:r>
                  <a:rPr lang="en-US" sz="2000" dirty="0"/>
                  <a:t>S</a:t>
                </a:r>
              </a:p>
            </p:txBody>
          </p:sp>
          <p:sp>
            <p:nvSpPr>
              <p:cNvPr id="66" name="Right Arrow 65"/>
              <p:cNvSpPr/>
              <p:nvPr/>
            </p:nvSpPr>
            <p:spPr>
              <a:xfrm>
                <a:off x="1018272" y="394387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3" name="Rectangle 62"/>
            <p:cNvSpPr/>
            <p:nvPr/>
          </p:nvSpPr>
          <p:spPr>
            <a:xfrm>
              <a:off x="676341" y="3832666"/>
              <a:ext cx="3281351"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7" name="Oval 66"/>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68" name="TextBox 67"/>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69" name="TextBox 68"/>
          <p:cNvSpPr txBox="1"/>
          <p:nvPr/>
        </p:nvSpPr>
        <p:spPr>
          <a:xfrm>
            <a:off x="5115416" y="4676334"/>
            <a:ext cx="3676604" cy="1200329"/>
          </a:xfrm>
          <a:prstGeom prst="rect">
            <a:avLst/>
          </a:prstGeom>
          <a:noFill/>
        </p:spPr>
        <p:txBody>
          <a:bodyPr wrap="square" rtlCol="0">
            <a:spAutoFit/>
          </a:bodyPr>
          <a:lstStyle/>
          <a:p>
            <a:pPr algn="ctr"/>
            <a:r>
              <a:rPr lang="en-US" sz="2400" b="1" dirty="0" smtClean="0"/>
              <a:t>Goal</a:t>
            </a:r>
            <a:r>
              <a:rPr lang="en-US" sz="2400" dirty="0" smtClean="0"/>
              <a:t>: Infer a set of transforms to cover the dense areas of the space</a:t>
            </a:r>
            <a:endParaRPr lang="en-US" sz="2400" dirty="0"/>
          </a:p>
        </p:txBody>
      </p:sp>
    </p:spTree>
    <p:custDataLst>
      <p:tags r:id="rId1"/>
    </p:custDataLst>
    <p:extLst>
      <p:ext uri="{BB962C8B-B14F-4D97-AF65-F5344CB8AC3E}">
        <p14:creationId xmlns:p14="http://schemas.microsoft.com/office/powerpoint/2010/main" val="1595064753"/>
      </p:ext>
    </p:extLst>
  </p:cSld>
  <p:clrMapOvr>
    <a:masterClrMapping/>
  </p:clrMapOvr>
  <mc:AlternateContent xmlns:mc="http://schemas.openxmlformats.org/markup-compatibility/2006" xmlns:p14="http://schemas.microsoft.com/office/powerpoint/2010/main">
    <mc:Choice Requires="p14">
      <p:transition spd="slow" p14:dur="2000" advTm="36279"/>
    </mc:Choice>
    <mc:Fallback xmlns="">
      <p:transition spd="slow" advTm="36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3" presetClass="entr" presetSubtype="1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linds(horizontal)">
                                      <p:cBhvr>
                                        <p:cTn id="13" dur="500"/>
                                        <p:tgtEl>
                                          <p:spTgt spid="43"/>
                                        </p:tgtEl>
                                      </p:cBhvr>
                                    </p:animEffect>
                                  </p:childTnLst>
                                </p:cTn>
                              </p:par>
                              <p:par>
                                <p:cTn id="14" presetID="3" presetClass="entr" presetSubtype="1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linds(horizontal)">
                                      <p:cBhvr>
                                        <p:cTn id="16" dur="500"/>
                                        <p:tgtEl>
                                          <p:spTgt spid="46"/>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500"/>
                                        <p:tgtEl>
                                          <p:spTgt spid="44"/>
                                        </p:tgtEl>
                                      </p:cBhvr>
                                    </p:animEffect>
                                  </p:childTnLst>
                                </p:cTn>
                              </p:par>
                              <p:par>
                                <p:cTn id="21" presetID="3" presetClass="entr" presetSubtype="1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linds(horizontal)">
                                      <p:cBhvr>
                                        <p:cTn id="23" dur="500"/>
                                        <p:tgtEl>
                                          <p:spTgt spid="55"/>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linds(horizontal)">
                                      <p:cBhvr>
                                        <p:cTn id="27" dur="500"/>
                                        <p:tgtEl>
                                          <p:spTgt spid="45"/>
                                        </p:tgtEl>
                                      </p:cBhvr>
                                    </p:animEffect>
                                  </p:childTnLst>
                                </p:cTn>
                              </p:par>
                              <p:par>
                                <p:cTn id="28" presetID="3" presetClass="entr" presetSubtype="1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linds(horizontal)">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67" grpId="0" animBg="1"/>
      <p:bldP spid="68" grpId="0"/>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15" name="Oval 14"/>
          <p:cNvSpPr/>
          <p:nvPr/>
        </p:nvSpPr>
        <p:spPr>
          <a:xfrm>
            <a:off x="575361" y="1627825"/>
            <a:ext cx="2849078"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3" name="Slide Number Placeholder 2"/>
          <p:cNvSpPr>
            <a:spLocks noGrp="1"/>
          </p:cNvSpPr>
          <p:nvPr>
            <p:ph type="sldNum" sz="quarter" idx="12"/>
          </p:nvPr>
        </p:nvSpPr>
        <p:spPr/>
        <p:txBody>
          <a:bodyPr/>
          <a:lstStyle/>
          <a:p>
            <a:fld id="{EDFC4091-B588-AE4D-839F-133859BC685A}" type="slidenum">
              <a:rPr lang="en-US" smtClean="0"/>
              <a:t>15</a:t>
            </a:fld>
            <a:endParaRPr lang="en-US"/>
          </a:p>
        </p:txBody>
      </p:sp>
      <p:pic>
        <p:nvPicPr>
          <p:cNvPr id="17" name="Picture 1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44" name="Oval 43"/>
          <p:cNvSpPr/>
          <p:nvPr/>
        </p:nvSpPr>
        <p:spPr>
          <a:xfrm>
            <a:off x="5181599" y="2616013"/>
            <a:ext cx="1393371"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5" name="Oval 44"/>
          <p:cNvSpPr/>
          <p:nvPr/>
        </p:nvSpPr>
        <p:spPr>
          <a:xfrm>
            <a:off x="1129173" y="4286552"/>
            <a:ext cx="1618667" cy="1448729"/>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grpSp>
        <p:nvGrpSpPr>
          <p:cNvPr id="46" name="Group 45"/>
          <p:cNvGrpSpPr/>
          <p:nvPr/>
        </p:nvGrpSpPr>
        <p:grpSpPr>
          <a:xfrm>
            <a:off x="643409" y="727319"/>
            <a:ext cx="2712981" cy="791027"/>
            <a:chOff x="449331" y="2973774"/>
            <a:chExt cx="2712981" cy="791027"/>
          </a:xfrm>
        </p:grpSpPr>
        <p:grpSp>
          <p:nvGrpSpPr>
            <p:cNvPr id="47" name="Group 46"/>
            <p:cNvGrpSpPr/>
            <p:nvPr/>
          </p:nvGrpSpPr>
          <p:grpSpPr>
            <a:xfrm>
              <a:off x="449331" y="2999290"/>
              <a:ext cx="2712981" cy="722544"/>
              <a:chOff x="521335" y="3057725"/>
              <a:chExt cx="2712981" cy="722544"/>
            </a:xfrm>
          </p:grpSpPr>
          <p:grpSp>
            <p:nvGrpSpPr>
              <p:cNvPr id="49" name="Group 48"/>
              <p:cNvGrpSpPr/>
              <p:nvPr/>
            </p:nvGrpSpPr>
            <p:grpSpPr>
              <a:xfrm>
                <a:off x="521335" y="3057725"/>
                <a:ext cx="2712981" cy="400110"/>
                <a:chOff x="521335" y="3057725"/>
                <a:chExt cx="2712981" cy="400110"/>
              </a:xfrm>
            </p:grpSpPr>
            <p:sp>
              <p:nvSpPr>
                <p:cNvPr id="52" name="TextBox 51"/>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53" name="TextBox 52"/>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54" name="Right Arrow 53"/>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50" name="TextBox 49"/>
              <p:cNvSpPr txBox="1"/>
              <p:nvPr/>
            </p:nvSpPr>
            <p:spPr>
              <a:xfrm>
                <a:off x="1613209" y="3461333"/>
                <a:ext cx="1228221"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51" name="TextBox 50"/>
              <p:cNvSpPr txBox="1"/>
              <p:nvPr/>
            </p:nvSpPr>
            <p:spPr>
              <a:xfrm>
                <a:off x="626206" y="3472492"/>
                <a:ext cx="1040670"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48" name="Rectangle 47"/>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55" name="Group 54"/>
          <p:cNvGrpSpPr/>
          <p:nvPr/>
        </p:nvGrpSpPr>
        <p:grpSpPr>
          <a:xfrm>
            <a:off x="4535458" y="2105300"/>
            <a:ext cx="2685651" cy="400110"/>
            <a:chOff x="387952" y="4132061"/>
            <a:chExt cx="2685651" cy="400110"/>
          </a:xfrm>
        </p:grpSpPr>
        <p:grpSp>
          <p:nvGrpSpPr>
            <p:cNvPr id="56" name="Group 55"/>
            <p:cNvGrpSpPr/>
            <p:nvPr/>
          </p:nvGrpSpPr>
          <p:grpSpPr>
            <a:xfrm>
              <a:off x="387952" y="4132061"/>
              <a:ext cx="2685436" cy="400110"/>
              <a:chOff x="568224" y="4998037"/>
              <a:chExt cx="2685436" cy="400110"/>
            </a:xfrm>
          </p:grpSpPr>
          <p:sp>
            <p:nvSpPr>
              <p:cNvPr id="58" name="TextBox 57"/>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 </a:t>
                </a:r>
                <a:r>
                  <a:rPr lang="en-US" sz="2000" dirty="0" smtClean="0"/>
                  <a:t>}</a:t>
                </a:r>
                <a:endParaRPr lang="en-US" sz="2000" dirty="0"/>
              </a:p>
            </p:txBody>
          </p:sp>
          <p:sp>
            <p:nvSpPr>
              <p:cNvPr id="59" name="TextBox 58"/>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60" name="Right Arrow 59"/>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57" name="Rectangle 56"/>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5" name="Group 4"/>
          <p:cNvGrpSpPr/>
          <p:nvPr/>
        </p:nvGrpSpPr>
        <p:grpSpPr>
          <a:xfrm>
            <a:off x="357704" y="3789673"/>
            <a:ext cx="3281352" cy="400110"/>
            <a:chOff x="676341" y="3809447"/>
            <a:chExt cx="3281352" cy="400110"/>
          </a:xfrm>
        </p:grpSpPr>
        <p:grpSp>
          <p:nvGrpSpPr>
            <p:cNvPr id="4" name="Group 3"/>
            <p:cNvGrpSpPr/>
            <p:nvPr/>
          </p:nvGrpSpPr>
          <p:grpSpPr>
            <a:xfrm>
              <a:off x="682583" y="3809447"/>
              <a:ext cx="3275110" cy="400110"/>
              <a:chOff x="682583" y="3809447"/>
              <a:chExt cx="3275110" cy="400110"/>
            </a:xfrm>
          </p:grpSpPr>
          <p:sp>
            <p:nvSpPr>
              <p:cNvPr id="61" name="TextBox 60"/>
              <p:cNvSpPr txBox="1"/>
              <p:nvPr/>
            </p:nvSpPr>
            <p:spPr>
              <a:xfrm>
                <a:off x="1361918" y="3809447"/>
                <a:ext cx="2595775" cy="400110"/>
              </a:xfrm>
              <a:prstGeom prst="rect">
                <a:avLst/>
              </a:prstGeom>
              <a:noFill/>
            </p:spPr>
            <p:txBody>
              <a:bodyPr wrap="none" rtlCol="0">
                <a:spAutoFit/>
              </a:bodyPr>
              <a:lstStyle/>
              <a:p>
                <a:r>
                  <a:rPr lang="en-US" sz="2000" dirty="0"/>
                  <a:t>if (</a:t>
                </a:r>
                <a:r>
                  <a:rPr lang="en-US" sz="2000" b="1" dirty="0" smtClean="0"/>
                  <a:t>E </a:t>
                </a:r>
                <a:r>
                  <a:rPr lang="en-US" sz="2000" dirty="0" smtClean="0"/>
                  <a:t>== null) return </a:t>
                </a:r>
                <a:r>
                  <a:rPr lang="en-US" sz="2000" b="1" dirty="0" smtClean="0"/>
                  <a:t>K</a:t>
                </a:r>
                <a:r>
                  <a:rPr lang="en-US" sz="2000" dirty="0" smtClean="0"/>
                  <a:t>; </a:t>
                </a:r>
                <a:r>
                  <a:rPr lang="en-US" sz="2000" dirty="0">
                    <a:solidFill>
                      <a:srgbClr val="595959"/>
                    </a:solidFill>
                  </a:rPr>
                  <a:t>S</a:t>
                </a:r>
              </a:p>
            </p:txBody>
          </p:sp>
          <p:sp>
            <p:nvSpPr>
              <p:cNvPr id="62" name="TextBox 61"/>
              <p:cNvSpPr txBox="1"/>
              <p:nvPr/>
            </p:nvSpPr>
            <p:spPr>
              <a:xfrm>
                <a:off x="682583" y="3809447"/>
                <a:ext cx="303288" cy="400110"/>
              </a:xfrm>
              <a:prstGeom prst="rect">
                <a:avLst/>
              </a:prstGeom>
              <a:noFill/>
            </p:spPr>
            <p:txBody>
              <a:bodyPr wrap="none" rtlCol="0">
                <a:spAutoFit/>
              </a:bodyPr>
              <a:lstStyle/>
              <a:p>
                <a:r>
                  <a:rPr lang="en-US" sz="2000" dirty="0"/>
                  <a:t>S</a:t>
                </a:r>
              </a:p>
            </p:txBody>
          </p:sp>
          <p:sp>
            <p:nvSpPr>
              <p:cNvPr id="63" name="Right Arrow 62"/>
              <p:cNvSpPr/>
              <p:nvPr/>
            </p:nvSpPr>
            <p:spPr>
              <a:xfrm>
                <a:off x="1018272" y="394387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4" name="Rectangle 63"/>
            <p:cNvSpPr/>
            <p:nvPr/>
          </p:nvSpPr>
          <p:spPr>
            <a:xfrm>
              <a:off x="676341" y="3832666"/>
              <a:ext cx="3281351"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5" name="TextBox 64"/>
          <p:cNvSpPr txBox="1"/>
          <p:nvPr/>
        </p:nvSpPr>
        <p:spPr>
          <a:xfrm>
            <a:off x="3367693" y="168654"/>
            <a:ext cx="3180528" cy="1200329"/>
          </a:xfrm>
          <a:prstGeom prst="rect">
            <a:avLst/>
          </a:prstGeom>
          <a:noFill/>
        </p:spPr>
        <p:txBody>
          <a:bodyPr wrap="square" rtlCol="0">
            <a:spAutoFit/>
          </a:bodyPr>
          <a:lstStyle/>
          <a:p>
            <a:pPr algn="ctr"/>
            <a:r>
              <a:rPr lang="en-US" sz="2400" b="1" dirty="0" smtClean="0"/>
              <a:t>Step 1</a:t>
            </a:r>
            <a:r>
              <a:rPr lang="en-US" sz="2400" dirty="0" smtClean="0"/>
              <a:t>: How to obtain each transform via abstraction?</a:t>
            </a:r>
            <a:endParaRPr lang="en-US" sz="2400" dirty="0"/>
          </a:p>
        </p:txBody>
      </p:sp>
      <p:cxnSp>
        <p:nvCxnSpPr>
          <p:cNvPr id="67" name="Straight Arrow Connector 66"/>
          <p:cNvCxnSpPr/>
          <p:nvPr/>
        </p:nvCxnSpPr>
        <p:spPr>
          <a:xfrm flipH="1">
            <a:off x="3352739" y="1005905"/>
            <a:ext cx="648884" cy="369332"/>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560131225"/>
      </p:ext>
    </p:extLst>
  </p:cSld>
  <p:clrMapOvr>
    <a:masterClrMapping/>
  </p:clrMapOvr>
  <mc:AlternateContent xmlns:mc="http://schemas.openxmlformats.org/markup-compatibility/2006" xmlns:p14="http://schemas.microsoft.com/office/powerpoint/2010/main">
    <mc:Choice Requires="p14">
      <p:transition spd="slow" p14:dur="2000" advTm="10123"/>
    </mc:Choice>
    <mc:Fallback xmlns="">
      <p:transition spd="slow" advTm="10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wipe(up)">
                                      <p:cBhvr>
                                        <p:cTn id="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latin typeface="+mn-lt"/>
              </a:rPr>
              <a:t>How to </a:t>
            </a:r>
            <a:r>
              <a:rPr lang="en-US" sz="4000" dirty="0" smtClean="0">
                <a:latin typeface="+mn-lt"/>
              </a:rPr>
              <a:t>obtain code transforms?</a:t>
            </a:r>
            <a:endParaRPr lang="en-US" sz="4000" dirty="0">
              <a:latin typeface="+mn-lt"/>
            </a:endParaRPr>
          </a:p>
        </p:txBody>
      </p:sp>
      <p:sp>
        <p:nvSpPr>
          <p:cNvPr id="3" name="Slide Number Placeholder 2"/>
          <p:cNvSpPr>
            <a:spLocks noGrp="1"/>
          </p:cNvSpPr>
          <p:nvPr>
            <p:ph type="sldNum" sz="quarter" idx="12"/>
          </p:nvPr>
        </p:nvSpPr>
        <p:spPr/>
        <p:txBody>
          <a:bodyPr/>
          <a:lstStyle/>
          <a:p>
            <a:fld id="{EDFC4091-B588-AE4D-839F-133859BC685A}" type="slidenum">
              <a:rPr lang="en-US" smtClean="0"/>
              <a:t>16</a:t>
            </a:fld>
            <a:endParaRPr lang="en-US"/>
          </a:p>
        </p:txBody>
      </p:sp>
      <p:sp>
        <p:nvSpPr>
          <p:cNvPr id="4" name="TextBox 3"/>
          <p:cNvSpPr txBox="1"/>
          <p:nvPr/>
        </p:nvSpPr>
        <p:spPr>
          <a:xfrm>
            <a:off x="1143000" y="4119414"/>
            <a:ext cx="6897581" cy="1077218"/>
          </a:xfrm>
          <a:prstGeom prst="rect">
            <a:avLst/>
          </a:prstGeom>
          <a:noFill/>
        </p:spPr>
        <p:txBody>
          <a:bodyPr wrap="square" rtlCol="0">
            <a:spAutoFit/>
          </a:bodyPr>
          <a:lstStyle/>
          <a:p>
            <a:pPr algn="ctr"/>
            <a:r>
              <a:rPr lang="en-US" sz="3200" b="1" dirty="0" smtClean="0"/>
              <a:t>Solution: </a:t>
            </a:r>
            <a:r>
              <a:rPr lang="en-US" sz="3200" dirty="0" smtClean="0"/>
              <a:t>Generalize</a:t>
            </a:r>
            <a:r>
              <a:rPr lang="en-US" sz="3200" b="1" dirty="0" smtClean="0"/>
              <a:t> </a:t>
            </a:r>
            <a:r>
              <a:rPr lang="en-US" sz="3200" dirty="0" smtClean="0"/>
              <a:t>transforms</a:t>
            </a:r>
            <a:r>
              <a:rPr lang="en-US" sz="3200" b="1" dirty="0" smtClean="0"/>
              <a:t> </a:t>
            </a:r>
            <a:r>
              <a:rPr lang="en-US" sz="3200" dirty="0" smtClean="0"/>
              <a:t>from sets </a:t>
            </a:r>
            <a:r>
              <a:rPr lang="en-US" sz="3200" dirty="0"/>
              <a:t>of relevant </a:t>
            </a:r>
            <a:r>
              <a:rPr lang="en-US" sz="3200" dirty="0" smtClean="0"/>
              <a:t>patches</a:t>
            </a:r>
            <a:r>
              <a:rPr lang="en-US" sz="3200" dirty="0"/>
              <a:t>.</a:t>
            </a:r>
          </a:p>
        </p:txBody>
      </p:sp>
    </p:spTree>
    <p:custDataLst>
      <p:tags r:id="rId1"/>
    </p:custDataLst>
    <p:extLst>
      <p:ext uri="{BB962C8B-B14F-4D97-AF65-F5344CB8AC3E}">
        <p14:creationId xmlns:p14="http://schemas.microsoft.com/office/powerpoint/2010/main" val="1027271482"/>
      </p:ext>
    </p:extLst>
  </p:cSld>
  <p:clrMapOvr>
    <a:masterClrMapping/>
  </p:clrMapOvr>
  <mc:AlternateContent xmlns:mc="http://schemas.openxmlformats.org/markup-compatibility/2006">
    <mc:Choice xmlns:p14="http://schemas.microsoft.com/office/powerpoint/2010/main" Requires="p14">
      <p:transition spd="slow" p14:dur="2000" advTm="33858"/>
    </mc:Choice>
    <mc:Fallback>
      <p:transition spd="slow" advTm="3385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Determine the Abstraction Granularity?</a:t>
            </a:r>
            <a:endParaRPr lang="en-US" dirty="0"/>
          </a:p>
        </p:txBody>
      </p:sp>
      <p:sp>
        <p:nvSpPr>
          <p:cNvPr id="4" name="Slide Number Placeholder 3"/>
          <p:cNvSpPr>
            <a:spLocks noGrp="1"/>
          </p:cNvSpPr>
          <p:nvPr>
            <p:ph type="sldNum" sz="quarter" idx="12"/>
          </p:nvPr>
        </p:nvSpPr>
        <p:spPr/>
        <p:txBody>
          <a:bodyPr/>
          <a:lstStyle/>
          <a:p>
            <a:fld id="{C5BFA645-337F-934D-B234-7C13E7CFC11E}" type="slidenum">
              <a:rPr lang="en-US" smtClean="0"/>
              <a:t>17</a:t>
            </a:fld>
            <a:endParaRPr lang="en-US"/>
          </a:p>
        </p:txBody>
      </p:sp>
      <p:sp>
        <p:nvSpPr>
          <p:cNvPr id="5" name="TextBox 4"/>
          <p:cNvSpPr txBox="1"/>
          <p:nvPr/>
        </p:nvSpPr>
        <p:spPr>
          <a:xfrm>
            <a:off x="1123209" y="4922445"/>
            <a:ext cx="6897581" cy="1077218"/>
          </a:xfrm>
          <a:prstGeom prst="rect">
            <a:avLst/>
          </a:prstGeom>
          <a:noFill/>
        </p:spPr>
        <p:txBody>
          <a:bodyPr wrap="square" rtlCol="0">
            <a:spAutoFit/>
          </a:bodyPr>
          <a:lstStyle/>
          <a:p>
            <a:pPr algn="ctr"/>
            <a:r>
              <a:rPr lang="en-US" sz="3200" b="1" dirty="0" smtClean="0"/>
              <a:t>Solution: </a:t>
            </a:r>
            <a:r>
              <a:rPr lang="en-US" sz="3200" dirty="0" smtClean="0"/>
              <a:t>Generalize</a:t>
            </a:r>
            <a:r>
              <a:rPr lang="en-US" sz="3200" b="1" dirty="0" smtClean="0"/>
              <a:t> </a:t>
            </a:r>
            <a:r>
              <a:rPr lang="en-US" sz="3200" dirty="0" smtClean="0"/>
              <a:t>transforms</a:t>
            </a:r>
            <a:r>
              <a:rPr lang="en-US" sz="3200" b="1" dirty="0" smtClean="0"/>
              <a:t> </a:t>
            </a:r>
            <a:r>
              <a:rPr lang="en-US" sz="3200" dirty="0" smtClean="0"/>
              <a:t>from sets </a:t>
            </a:r>
            <a:r>
              <a:rPr lang="en-US" sz="3200" dirty="0"/>
              <a:t>of relevant </a:t>
            </a:r>
            <a:r>
              <a:rPr lang="en-US" sz="3200" dirty="0" smtClean="0"/>
              <a:t>patches</a:t>
            </a:r>
            <a:r>
              <a:rPr lang="en-US" sz="3200" dirty="0"/>
              <a:t>.</a:t>
            </a:r>
          </a:p>
        </p:txBody>
      </p:sp>
      <p:sp>
        <p:nvSpPr>
          <p:cNvPr id="6" name="TextBox 5"/>
          <p:cNvSpPr txBox="1"/>
          <p:nvPr/>
        </p:nvSpPr>
        <p:spPr>
          <a:xfrm>
            <a:off x="1090427" y="2219172"/>
            <a:ext cx="3337036" cy="461665"/>
          </a:xfrm>
          <a:prstGeom prst="rect">
            <a:avLst/>
          </a:prstGeom>
          <a:noFill/>
        </p:spPr>
        <p:txBody>
          <a:bodyPr wrap="square" rtlCol="0">
            <a:spAutoFit/>
          </a:bodyPr>
          <a:lstStyle/>
          <a:p>
            <a:pPr algn="ctr"/>
            <a:r>
              <a:rPr lang="en-US" sz="2400" dirty="0" smtClean="0"/>
              <a:t>An NPE human patch</a:t>
            </a:r>
            <a:endParaRPr lang="en-US" sz="2400" dirty="0"/>
          </a:p>
        </p:txBody>
      </p:sp>
      <p:sp>
        <p:nvSpPr>
          <p:cNvPr id="7" name="TextBox 6"/>
          <p:cNvSpPr txBox="1"/>
          <p:nvPr/>
        </p:nvSpPr>
        <p:spPr>
          <a:xfrm>
            <a:off x="1046351" y="2680837"/>
            <a:ext cx="338111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7030A0"/>
                </a:solidFill>
              </a:rPr>
              <a:t>if</a:t>
            </a:r>
            <a:r>
              <a:rPr lang="en-US" sz="1600" dirty="0"/>
              <a:t> (</a:t>
            </a:r>
            <a:r>
              <a:rPr lang="en-US" sz="1600" b="1" dirty="0" err="1">
                <a:solidFill>
                  <a:schemeClr val="accent6"/>
                </a:solidFill>
              </a:rPr>
              <a:t>mapperTypeElement</a:t>
            </a:r>
            <a:r>
              <a:rPr lang="en-US" sz="1600" b="1" dirty="0">
                <a:solidFill>
                  <a:schemeClr val="accent6"/>
                </a:solidFill>
              </a:rPr>
              <a:t> == null ||</a:t>
            </a:r>
          </a:p>
          <a:p>
            <a:r>
              <a:rPr lang="en-US" sz="1600" dirty="0"/>
              <a:t>  </a:t>
            </a:r>
            <a:r>
              <a:rPr lang="en-US" sz="1600" b="1" dirty="0" err="1"/>
              <a:t>MapperPrism.getInstanceof</a:t>
            </a:r>
            <a:r>
              <a:rPr lang="en-US" sz="1600" b="1" dirty="0"/>
              <a:t>(</a:t>
            </a:r>
          </a:p>
          <a:p>
            <a:r>
              <a:rPr lang="en-US" sz="1600" b="1" dirty="0"/>
              <a:t>  </a:t>
            </a:r>
            <a:r>
              <a:rPr lang="en-US" sz="1600" b="1" dirty="0" err="1"/>
              <a:t>mapperTypeElement</a:t>
            </a:r>
            <a:r>
              <a:rPr lang="en-US" sz="1600" b="1" dirty="0"/>
              <a:t>) == null</a:t>
            </a:r>
            <a:r>
              <a:rPr lang="en-US" sz="1600" dirty="0"/>
              <a:t>) </a:t>
            </a:r>
            <a:r>
              <a:rPr lang="en-US" sz="1600" dirty="0" smtClean="0"/>
              <a:t>{ </a:t>
            </a:r>
            <a:r>
              <a:rPr lang="is-IS" sz="1600" dirty="0"/>
              <a:t>… }</a:t>
            </a:r>
            <a:endParaRPr lang="en-US" sz="1600" dirty="0"/>
          </a:p>
        </p:txBody>
      </p:sp>
      <p:grpSp>
        <p:nvGrpSpPr>
          <p:cNvPr id="8" name="Group 7"/>
          <p:cNvGrpSpPr/>
          <p:nvPr/>
        </p:nvGrpSpPr>
        <p:grpSpPr>
          <a:xfrm>
            <a:off x="5204504" y="3751812"/>
            <a:ext cx="2712981" cy="791027"/>
            <a:chOff x="449331" y="2973774"/>
            <a:chExt cx="2712981" cy="791027"/>
          </a:xfrm>
        </p:grpSpPr>
        <p:grpSp>
          <p:nvGrpSpPr>
            <p:cNvPr id="9" name="Group 8"/>
            <p:cNvGrpSpPr/>
            <p:nvPr/>
          </p:nvGrpSpPr>
          <p:grpSpPr>
            <a:xfrm>
              <a:off x="449331" y="2999290"/>
              <a:ext cx="2712981" cy="722544"/>
              <a:chOff x="521335" y="3057725"/>
              <a:chExt cx="2712981" cy="722544"/>
            </a:xfrm>
          </p:grpSpPr>
          <p:grpSp>
            <p:nvGrpSpPr>
              <p:cNvPr id="11" name="Group 10"/>
              <p:cNvGrpSpPr/>
              <p:nvPr/>
            </p:nvGrpSpPr>
            <p:grpSpPr>
              <a:xfrm>
                <a:off x="521335" y="3057725"/>
                <a:ext cx="2712981" cy="400110"/>
                <a:chOff x="521335" y="3057725"/>
                <a:chExt cx="2712981" cy="400110"/>
              </a:xfrm>
            </p:grpSpPr>
            <p:sp>
              <p:nvSpPr>
                <p:cNvPr id="14" name="TextBox 1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15" name="TextBox 1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16" name="Right Arrow 1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2" name="TextBox 11"/>
              <p:cNvSpPr txBox="1"/>
              <p:nvPr/>
            </p:nvSpPr>
            <p:spPr>
              <a:xfrm>
                <a:off x="1613209" y="3461333"/>
                <a:ext cx="1228221"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13" name="TextBox 12"/>
              <p:cNvSpPr txBox="1"/>
              <p:nvPr/>
            </p:nvSpPr>
            <p:spPr>
              <a:xfrm>
                <a:off x="626206" y="3472492"/>
                <a:ext cx="1040670" cy="307777"/>
              </a:xfrm>
              <a:prstGeom prst="rect">
                <a:avLst/>
              </a:prstGeom>
              <a:noFill/>
            </p:spPr>
            <p:txBody>
              <a:bodyPr wrap="none" rtlCol="0">
                <a:spAutoFit/>
              </a:bodyPr>
              <a:lstStyle/>
              <a:p>
                <a:r>
                  <a:rPr lang="en-US" sz="1400" dirty="0" smtClean="0">
                    <a:ea typeface="Apple Chancery" charset="0"/>
                    <a:cs typeface="Apple Chancery" charset="0"/>
                  </a:rPr>
                  <a:t>op</a:t>
                </a:r>
                <a:r>
                  <a:rPr lang="en-US" sz="1400" baseline="-25000" dirty="0" smtClean="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10" name="Rectangle 9"/>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26" name="Group 25"/>
          <p:cNvGrpSpPr/>
          <p:nvPr/>
        </p:nvGrpSpPr>
        <p:grpSpPr>
          <a:xfrm>
            <a:off x="5208156" y="2874622"/>
            <a:ext cx="2709329" cy="425626"/>
            <a:chOff x="5103285" y="2037593"/>
            <a:chExt cx="2709329" cy="425626"/>
          </a:xfrm>
        </p:grpSpPr>
        <p:grpSp>
          <p:nvGrpSpPr>
            <p:cNvPr id="20" name="Group 19"/>
            <p:cNvGrpSpPr/>
            <p:nvPr/>
          </p:nvGrpSpPr>
          <p:grpSpPr>
            <a:xfrm>
              <a:off x="5103285" y="2063108"/>
              <a:ext cx="2472530" cy="400110"/>
              <a:chOff x="521335" y="3057725"/>
              <a:chExt cx="2472530" cy="400110"/>
            </a:xfrm>
          </p:grpSpPr>
          <p:sp>
            <p:nvSpPr>
              <p:cNvPr id="23" name="TextBox 22"/>
              <p:cNvSpPr txBox="1"/>
              <p:nvPr/>
            </p:nvSpPr>
            <p:spPr>
              <a:xfrm>
                <a:off x="1271919" y="3057725"/>
                <a:ext cx="1721946" cy="400110"/>
              </a:xfrm>
              <a:prstGeom prst="rect">
                <a:avLst/>
              </a:prstGeom>
              <a:noFill/>
            </p:spPr>
            <p:txBody>
              <a:bodyPr wrap="none" rtlCol="0">
                <a:spAutoFit/>
              </a:bodyPr>
              <a:lstStyle/>
              <a:p>
                <a:r>
                  <a:rPr lang="en-US" sz="2000" dirty="0"/>
                  <a:t>(</a:t>
                </a:r>
                <a:r>
                  <a:rPr lang="en-US" sz="2000" b="1" dirty="0"/>
                  <a:t>E </a:t>
                </a:r>
                <a:r>
                  <a:rPr lang="en-US" sz="2000" b="1" dirty="0" smtClean="0"/>
                  <a:t>== </a:t>
                </a:r>
                <a:r>
                  <a:rPr lang="en-US" sz="2000" dirty="0" smtClean="0"/>
                  <a:t>null)</a:t>
                </a:r>
                <a:r>
                  <a:rPr lang="en-US" sz="2000" b="1" dirty="0" smtClean="0"/>
                  <a:t> </a:t>
                </a:r>
                <a:r>
                  <a:rPr lang="en-US" sz="2000" dirty="0" smtClean="0"/>
                  <a:t>|| </a:t>
                </a:r>
                <a:r>
                  <a:rPr lang="en-US" sz="2000" dirty="0">
                    <a:solidFill>
                      <a:srgbClr val="595959"/>
                    </a:solidFill>
                  </a:rPr>
                  <a:t>C</a:t>
                </a:r>
              </a:p>
            </p:txBody>
          </p:sp>
          <p:sp>
            <p:nvSpPr>
              <p:cNvPr id="24" name="TextBox 23"/>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25" name="Right Arrow 24"/>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9" name="Rectangle 18"/>
            <p:cNvSpPr/>
            <p:nvPr/>
          </p:nvSpPr>
          <p:spPr>
            <a:xfrm>
              <a:off x="5163033" y="2037593"/>
              <a:ext cx="2649581" cy="42562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33" name="Group 32"/>
          <p:cNvGrpSpPr/>
          <p:nvPr/>
        </p:nvGrpSpPr>
        <p:grpSpPr>
          <a:xfrm>
            <a:off x="3094110" y="4111663"/>
            <a:ext cx="1545730" cy="425626"/>
            <a:chOff x="762030" y="3392713"/>
            <a:chExt cx="1545730" cy="425626"/>
          </a:xfrm>
        </p:grpSpPr>
        <p:grpSp>
          <p:nvGrpSpPr>
            <p:cNvPr id="28" name="Group 27"/>
            <p:cNvGrpSpPr/>
            <p:nvPr/>
          </p:nvGrpSpPr>
          <p:grpSpPr>
            <a:xfrm>
              <a:off x="762030" y="3418228"/>
              <a:ext cx="1545730" cy="400110"/>
              <a:chOff x="521335" y="3057725"/>
              <a:chExt cx="1545730" cy="400110"/>
            </a:xfrm>
          </p:grpSpPr>
          <p:sp>
            <p:nvSpPr>
              <p:cNvPr id="30" name="TextBox 29"/>
              <p:cNvSpPr txBox="1"/>
              <p:nvPr/>
            </p:nvSpPr>
            <p:spPr>
              <a:xfrm>
                <a:off x="1268448" y="3057725"/>
                <a:ext cx="798617" cy="400110"/>
              </a:xfrm>
              <a:prstGeom prst="rect">
                <a:avLst/>
              </a:prstGeom>
              <a:noFill/>
            </p:spPr>
            <p:txBody>
              <a:bodyPr wrap="none" rtlCol="0">
                <a:spAutoFit/>
              </a:bodyPr>
              <a:lstStyle/>
              <a:p>
                <a:r>
                  <a:rPr lang="en-US" sz="2000" b="1" dirty="0" smtClean="0"/>
                  <a:t>E </a:t>
                </a:r>
                <a:r>
                  <a:rPr lang="en-US" sz="2000" dirty="0" smtClean="0"/>
                  <a:t>|| </a:t>
                </a:r>
                <a:r>
                  <a:rPr lang="en-US" sz="2000" dirty="0">
                    <a:solidFill>
                      <a:srgbClr val="595959"/>
                    </a:solidFill>
                  </a:rPr>
                  <a:t>C</a:t>
                </a:r>
              </a:p>
            </p:txBody>
          </p:sp>
          <p:sp>
            <p:nvSpPr>
              <p:cNvPr id="31" name="TextBox 30"/>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32" name="Right Arrow 31"/>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29" name="Rectangle 28"/>
            <p:cNvSpPr/>
            <p:nvPr/>
          </p:nvSpPr>
          <p:spPr>
            <a:xfrm>
              <a:off x="821778" y="3392713"/>
              <a:ext cx="1485982" cy="42562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40" name="Group 39"/>
          <p:cNvGrpSpPr/>
          <p:nvPr/>
        </p:nvGrpSpPr>
        <p:grpSpPr>
          <a:xfrm>
            <a:off x="980262" y="4109273"/>
            <a:ext cx="1545730" cy="425626"/>
            <a:chOff x="677682" y="3387636"/>
            <a:chExt cx="1545730" cy="425626"/>
          </a:xfrm>
        </p:grpSpPr>
        <p:grpSp>
          <p:nvGrpSpPr>
            <p:cNvPr id="35" name="Group 34"/>
            <p:cNvGrpSpPr/>
            <p:nvPr/>
          </p:nvGrpSpPr>
          <p:grpSpPr>
            <a:xfrm>
              <a:off x="677682" y="3413151"/>
              <a:ext cx="1154597" cy="400110"/>
              <a:chOff x="521335" y="3057725"/>
              <a:chExt cx="1154597" cy="400110"/>
            </a:xfrm>
          </p:grpSpPr>
          <p:sp>
            <p:nvSpPr>
              <p:cNvPr id="37" name="TextBox 36"/>
              <p:cNvSpPr txBox="1"/>
              <p:nvPr/>
            </p:nvSpPr>
            <p:spPr>
              <a:xfrm>
                <a:off x="1268448" y="3057725"/>
                <a:ext cx="407484" cy="400110"/>
              </a:xfrm>
              <a:prstGeom prst="rect">
                <a:avLst/>
              </a:prstGeom>
              <a:noFill/>
            </p:spPr>
            <p:txBody>
              <a:bodyPr wrap="none" rtlCol="0">
                <a:spAutoFit/>
              </a:bodyPr>
              <a:lstStyle/>
              <a:p>
                <a:r>
                  <a:rPr lang="en-US" sz="2000" b="1" dirty="0" smtClean="0"/>
                  <a:t>C</a:t>
                </a:r>
                <a:r>
                  <a:rPr lang="en-US" sz="2000" b="1" baseline="-25000" dirty="0" smtClean="0"/>
                  <a:t>2</a:t>
                </a:r>
                <a:endParaRPr lang="en-US" sz="2000" baseline="-25000" dirty="0">
                  <a:solidFill>
                    <a:srgbClr val="595959"/>
                  </a:solidFill>
                </a:endParaRPr>
              </a:p>
            </p:txBody>
          </p:sp>
          <p:sp>
            <p:nvSpPr>
              <p:cNvPr id="38" name="TextBox 37"/>
              <p:cNvSpPr txBox="1"/>
              <p:nvPr/>
            </p:nvSpPr>
            <p:spPr>
              <a:xfrm>
                <a:off x="521335" y="3057725"/>
                <a:ext cx="407484" cy="400110"/>
              </a:xfrm>
              <a:prstGeom prst="rect">
                <a:avLst/>
              </a:prstGeom>
              <a:noFill/>
            </p:spPr>
            <p:txBody>
              <a:bodyPr wrap="none" rtlCol="0">
                <a:spAutoFit/>
              </a:bodyPr>
              <a:lstStyle/>
              <a:p>
                <a:r>
                  <a:rPr lang="en-US" sz="2000" dirty="0" smtClean="0"/>
                  <a:t>C</a:t>
                </a:r>
                <a:r>
                  <a:rPr lang="en-US" sz="2000" baseline="-25000" dirty="0" smtClean="0"/>
                  <a:t>1</a:t>
                </a:r>
                <a:endParaRPr lang="en-US" sz="2000" baseline="-25000" dirty="0"/>
              </a:p>
            </p:txBody>
          </p:sp>
          <p:sp>
            <p:nvSpPr>
              <p:cNvPr id="39" name="Right Arrow 38"/>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36" name="Rectangle 35"/>
            <p:cNvSpPr/>
            <p:nvPr/>
          </p:nvSpPr>
          <p:spPr>
            <a:xfrm>
              <a:off x="737430" y="3387636"/>
              <a:ext cx="1485982" cy="42562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41" name="Straight Arrow Connector 40"/>
          <p:cNvCxnSpPr>
            <a:stCxn id="7" idx="3"/>
            <a:endCxn id="19" idx="1"/>
          </p:cNvCxnSpPr>
          <p:nvPr/>
        </p:nvCxnSpPr>
        <p:spPr>
          <a:xfrm flipV="1">
            <a:off x="4427463" y="3087435"/>
            <a:ext cx="840441" cy="890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endCxn id="10" idx="1"/>
          </p:cNvCxnSpPr>
          <p:nvPr/>
        </p:nvCxnSpPr>
        <p:spPr>
          <a:xfrm>
            <a:off x="4427249" y="3296836"/>
            <a:ext cx="837003" cy="85049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endCxn id="36" idx="0"/>
          </p:cNvCxnSpPr>
          <p:nvPr/>
        </p:nvCxnSpPr>
        <p:spPr>
          <a:xfrm flipH="1">
            <a:off x="1783001" y="3523781"/>
            <a:ext cx="1130" cy="58549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29" idx="0"/>
          </p:cNvCxnSpPr>
          <p:nvPr/>
        </p:nvCxnSpPr>
        <p:spPr>
          <a:xfrm>
            <a:off x="3891776" y="3523781"/>
            <a:ext cx="5073" cy="58788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5219307" y="1645036"/>
            <a:ext cx="2960747" cy="761686"/>
            <a:chOff x="5252789" y="1599453"/>
            <a:chExt cx="2960747" cy="761686"/>
          </a:xfrm>
        </p:grpSpPr>
        <p:sp>
          <p:nvSpPr>
            <p:cNvPr id="70" name="TextBox 69"/>
            <p:cNvSpPr txBox="1"/>
            <p:nvPr/>
          </p:nvSpPr>
          <p:spPr>
            <a:xfrm>
              <a:off x="5252789" y="1961029"/>
              <a:ext cx="2960747" cy="400110"/>
            </a:xfrm>
            <a:prstGeom prst="rect">
              <a:avLst/>
            </a:prstGeom>
            <a:noFill/>
          </p:spPr>
          <p:txBody>
            <a:bodyPr wrap="none" rtlCol="0">
              <a:spAutoFit/>
            </a:bodyPr>
            <a:lstStyle/>
            <a:p>
              <a:r>
                <a:rPr lang="en-US" sz="2000" dirty="0" smtClean="0"/>
                <a:t>(</a:t>
              </a:r>
              <a:r>
                <a:rPr lang="en-US" sz="2000" b="1" dirty="0" smtClean="0"/>
                <a:t>E</a:t>
              </a:r>
              <a:r>
                <a:rPr lang="en-US" sz="2000" dirty="0" smtClean="0"/>
                <a:t> == null)</a:t>
              </a:r>
              <a:r>
                <a:rPr lang="en-US" sz="2000" b="1" dirty="0" smtClean="0"/>
                <a:t> ||</a:t>
              </a:r>
              <a:r>
                <a:rPr lang="en-US" sz="2000" dirty="0" smtClean="0"/>
                <a:t> </a:t>
              </a:r>
              <a:r>
                <a:rPr lang="en-US" sz="2000" dirty="0" smtClean="0">
                  <a:solidFill>
                    <a:srgbClr val="595959"/>
                  </a:solidFill>
                </a:rPr>
                <a:t>A.F(E) == null</a:t>
              </a:r>
              <a:endParaRPr lang="en-US" sz="2000" dirty="0">
                <a:solidFill>
                  <a:srgbClr val="595959"/>
                </a:solidFill>
              </a:endParaRPr>
            </a:p>
          </p:txBody>
        </p:sp>
        <p:sp>
          <p:nvSpPr>
            <p:cNvPr id="71" name="TextBox 70"/>
            <p:cNvSpPr txBox="1"/>
            <p:nvPr/>
          </p:nvSpPr>
          <p:spPr>
            <a:xfrm>
              <a:off x="5275902" y="1624968"/>
              <a:ext cx="1563248" cy="400110"/>
            </a:xfrm>
            <a:prstGeom prst="rect">
              <a:avLst/>
            </a:prstGeom>
            <a:noFill/>
          </p:spPr>
          <p:txBody>
            <a:bodyPr wrap="none" rtlCol="0">
              <a:spAutoFit/>
            </a:bodyPr>
            <a:lstStyle/>
            <a:p>
              <a:r>
                <a:rPr lang="en-US" sz="2000" b="1" dirty="0" smtClean="0"/>
                <a:t>A</a:t>
              </a:r>
              <a:r>
                <a:rPr lang="en-US" sz="2000" dirty="0" smtClean="0"/>
                <a:t>.</a:t>
              </a:r>
              <a:r>
                <a:rPr lang="en-US" sz="2000" b="1" dirty="0" smtClean="0"/>
                <a:t>F</a:t>
              </a:r>
              <a:r>
                <a:rPr lang="de-DE" sz="2000" dirty="0" smtClean="0"/>
                <a:t>(</a:t>
              </a:r>
              <a:r>
                <a:rPr lang="de-DE" sz="2000" b="1" dirty="0" smtClean="0"/>
                <a:t>E</a:t>
              </a:r>
              <a:r>
                <a:rPr lang="de-DE" sz="2000" dirty="0" smtClean="0"/>
                <a:t>)</a:t>
              </a:r>
              <a:r>
                <a:rPr lang="zh-CN" altLang="en-US" sz="2000" dirty="0" smtClean="0"/>
                <a:t> </a:t>
              </a:r>
              <a:r>
                <a:rPr lang="en-US" altLang="zh-CN" sz="2000" dirty="0" smtClean="0"/>
                <a:t>== null</a:t>
              </a:r>
              <a:endParaRPr lang="en-US" sz="2000" dirty="0"/>
            </a:p>
          </p:txBody>
        </p:sp>
        <p:sp>
          <p:nvSpPr>
            <p:cNvPr id="72" name="Right Arrow 71"/>
            <p:cNvSpPr/>
            <p:nvPr/>
          </p:nvSpPr>
          <p:spPr>
            <a:xfrm>
              <a:off x="6936286" y="1767858"/>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9" name="Rectangle 68"/>
            <p:cNvSpPr/>
            <p:nvPr/>
          </p:nvSpPr>
          <p:spPr>
            <a:xfrm>
              <a:off x="5302196" y="1599453"/>
              <a:ext cx="2911340" cy="758188"/>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cxnSp>
        <p:nvCxnSpPr>
          <p:cNvPr id="74" name="Straight Arrow Connector 73"/>
          <p:cNvCxnSpPr>
            <a:endCxn id="69" idx="1"/>
          </p:cNvCxnSpPr>
          <p:nvPr/>
        </p:nvCxnSpPr>
        <p:spPr>
          <a:xfrm flipV="1">
            <a:off x="4427249" y="2024130"/>
            <a:ext cx="841465" cy="859586"/>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188777430"/>
      </p:ext>
    </p:extLst>
  </p:cSld>
  <p:clrMapOvr>
    <a:masterClrMapping/>
  </p:clrMapOvr>
  <mc:AlternateContent xmlns:mc="http://schemas.openxmlformats.org/markup-compatibility/2006" xmlns:p14="http://schemas.microsoft.com/office/powerpoint/2010/main">
    <mc:Choice Requires="p14">
      <p:transition spd="slow" p14:dur="2000" advTm="97905"/>
    </mc:Choice>
    <mc:Fallback xmlns="">
      <p:transition spd="slow" advTm="979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par>
                                <p:cTn id="8" presetID="22" presetClass="entr" presetSubtype="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up)">
                                      <p:cBhvr>
                                        <p:cTn id="10" dur="500"/>
                                        <p:tgtEl>
                                          <p:spTgt spid="5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up)">
                                      <p:cBhvr>
                                        <p:cTn id="14" dur="500"/>
                                        <p:tgtEl>
                                          <p:spTgt spid="33"/>
                                        </p:tgtEl>
                                      </p:cBhvr>
                                    </p:animEffect>
                                  </p:childTnLst>
                                </p:cTn>
                              </p:par>
                              <p:par>
                                <p:cTn id="15" presetID="22" presetClass="entr" presetSubtype="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left)">
                                      <p:cBhvr>
                                        <p:cTn id="22" dur="500"/>
                                        <p:tgtEl>
                                          <p:spTgt spid="7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left)">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3" name="Slide Number Placeholder 2"/>
          <p:cNvSpPr>
            <a:spLocks noGrp="1"/>
          </p:cNvSpPr>
          <p:nvPr>
            <p:ph type="sldNum" sz="quarter" idx="12"/>
          </p:nvPr>
        </p:nvSpPr>
        <p:spPr/>
        <p:txBody>
          <a:bodyPr/>
          <a:lstStyle/>
          <a:p>
            <a:fld id="{EDFC4091-B588-AE4D-839F-133859BC685A}" type="slidenum">
              <a:rPr lang="en-US" smtClean="0"/>
              <a:t>18</a:t>
            </a:fld>
            <a:endParaRPr lang="en-US"/>
          </a:p>
        </p:txBody>
      </p:sp>
      <p:pic>
        <p:nvPicPr>
          <p:cNvPr id="17" name="Picture 1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65" name="TextBox 64"/>
          <p:cNvSpPr txBox="1"/>
          <p:nvPr/>
        </p:nvSpPr>
        <p:spPr>
          <a:xfrm>
            <a:off x="5079778" y="4582540"/>
            <a:ext cx="3661451" cy="1200329"/>
          </a:xfrm>
          <a:prstGeom prst="rect">
            <a:avLst/>
          </a:prstGeom>
          <a:noFill/>
        </p:spPr>
        <p:txBody>
          <a:bodyPr wrap="square" rtlCol="0">
            <a:spAutoFit/>
          </a:bodyPr>
          <a:lstStyle/>
          <a:p>
            <a:pPr algn="ctr"/>
            <a:r>
              <a:rPr lang="en-US" sz="2400" dirty="0" smtClean="0"/>
              <a:t>Compute </a:t>
            </a:r>
            <a:r>
              <a:rPr lang="en-US" sz="2400" smtClean="0"/>
              <a:t>a transform </a:t>
            </a:r>
            <a:r>
              <a:rPr lang="en-US" sz="2400" dirty="0" smtClean="0"/>
              <a:t>that covers the three patches which it derives from</a:t>
            </a:r>
            <a:endParaRPr lang="en-US" sz="2400" dirty="0"/>
          </a:p>
        </p:txBody>
      </p:sp>
    </p:spTree>
    <p:extLst>
      <p:ext uri="{BB962C8B-B14F-4D97-AF65-F5344CB8AC3E}">
        <p14:creationId xmlns:p14="http://schemas.microsoft.com/office/powerpoint/2010/main" val="1414562368"/>
      </p:ext>
    </p:extLst>
  </p:cSld>
  <p:clrMapOvr>
    <a:masterClrMapping/>
  </p:clrMapOvr>
  <mc:AlternateContent xmlns:mc="http://schemas.openxmlformats.org/markup-compatibility/2006">
    <mc:Choice xmlns:p14="http://schemas.microsoft.com/office/powerpoint/2010/main" Requires="p14">
      <p:transition spd="slow" p14:dur="2000" advTm="7017"/>
    </mc:Choice>
    <mc:Fallback>
      <p:transition spd="slow" advTm="701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86096" y="3213977"/>
            <a:ext cx="3282641"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7030A0"/>
                </a:solidFill>
              </a:rPr>
              <a:t>return </a:t>
            </a:r>
            <a:r>
              <a:rPr lang="en-US" sz="1600" b="1" dirty="0" err="1">
                <a:solidFill>
                  <a:schemeClr val="tx1"/>
                </a:solidFill>
              </a:rPr>
              <a:t>type.isAssignableFrom</a:t>
            </a:r>
            <a:r>
              <a:rPr lang="en-US" sz="1600" b="1" dirty="0">
                <a:solidFill>
                  <a:schemeClr val="tx1"/>
                </a:solidFill>
              </a:rPr>
              <a:t>(</a:t>
            </a:r>
          </a:p>
          <a:p>
            <a:r>
              <a:rPr lang="en-US" sz="1600" b="1" dirty="0">
                <a:solidFill>
                  <a:schemeClr val="tx1"/>
                </a:solidFill>
              </a:rPr>
              <a:t>  </a:t>
            </a:r>
            <a:r>
              <a:rPr lang="en-US" sz="1600" b="1" dirty="0" err="1">
                <a:solidFill>
                  <a:schemeClr val="tx1"/>
                </a:solidFill>
              </a:rPr>
              <a:t>subject.getClass</a:t>
            </a:r>
            <a:r>
              <a:rPr lang="en-US" sz="1600" b="1" dirty="0">
                <a:solidFill>
                  <a:schemeClr val="tx1"/>
                </a:solidFill>
              </a:rPr>
              <a:t>());</a:t>
            </a:r>
          </a:p>
        </p:txBody>
      </p:sp>
      <p:pic>
        <p:nvPicPr>
          <p:cNvPr id="21" name="Picture 20" descr="Screen Shot 2016-03-22 at 10.04.42 PM.png"/>
          <p:cNvPicPr>
            <a:picLocks noChangeAspect="1"/>
          </p:cNvPicPr>
          <p:nvPr/>
        </p:nvPicPr>
        <p:blipFill>
          <a:blip r:embed="rId4">
            <a:alphaModFix amt="35000"/>
            <a:extLst>
              <a:ext uri="{28A0092B-C50C-407E-A947-70E740481C1C}">
                <a14:useLocalDpi xmlns:a14="http://schemas.microsoft.com/office/drawing/2010/main"/>
              </a:ext>
            </a:extLst>
          </a:blip>
          <a:stretch>
            <a:fillRect/>
          </a:stretch>
        </p:blipFill>
        <p:spPr>
          <a:xfrm>
            <a:off x="4002748" y="2302847"/>
            <a:ext cx="320394" cy="314774"/>
          </a:xfrm>
          <a:prstGeom prst="rect">
            <a:avLst/>
          </a:prstGeom>
        </p:spPr>
      </p:pic>
      <p:sp>
        <p:nvSpPr>
          <p:cNvPr id="3" name="Slide Number Placeholder 2"/>
          <p:cNvSpPr>
            <a:spLocks noGrp="1"/>
          </p:cNvSpPr>
          <p:nvPr>
            <p:ph type="sldNum" sz="quarter" idx="12"/>
          </p:nvPr>
        </p:nvSpPr>
        <p:spPr/>
        <p:txBody>
          <a:bodyPr/>
          <a:lstStyle/>
          <a:p>
            <a:fld id="{EDFC4091-B588-AE4D-839F-133859BC685A}" type="slidenum">
              <a:rPr lang="en-US" smtClean="0"/>
              <a:t>19</a:t>
            </a:fld>
            <a:endParaRPr lang="en-US" dirty="0"/>
          </a:p>
        </p:txBody>
      </p:sp>
      <p:pic>
        <p:nvPicPr>
          <p:cNvPr id="18" name="Picture 1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3848" y="1781441"/>
            <a:ext cx="320394" cy="314774"/>
          </a:xfrm>
          <a:prstGeom prst="rect">
            <a:avLst/>
          </a:prstGeom>
        </p:spPr>
      </p:pic>
      <p:pic>
        <p:nvPicPr>
          <p:cNvPr id="19" name="Picture 18" descr="Screen Shot 2016-03-22 at 10.04.42 PM.png"/>
          <p:cNvPicPr>
            <a:picLocks noChangeAspect="1"/>
          </p:cNvPicPr>
          <p:nvPr/>
        </p:nvPicPr>
        <p:blipFill>
          <a:blip r:embed="rId4">
            <a:alphaModFix amt="35000"/>
            <a:extLst>
              <a:ext uri="{28A0092B-C50C-407E-A947-70E740481C1C}">
                <a14:useLocalDpi xmlns:a14="http://schemas.microsoft.com/office/drawing/2010/main"/>
              </a:ext>
            </a:extLst>
          </a:blip>
          <a:stretch>
            <a:fillRect/>
          </a:stretch>
        </p:blipFill>
        <p:spPr>
          <a:xfrm>
            <a:off x="3543647" y="2272855"/>
            <a:ext cx="320394" cy="314774"/>
          </a:xfrm>
          <a:prstGeom prst="rect">
            <a:avLst/>
          </a:prstGeom>
        </p:spPr>
      </p:pic>
      <p:pic>
        <p:nvPicPr>
          <p:cNvPr id="20" name="Picture 19" descr="Screen Shot 2016-03-22 at 10.04.42 PM.png"/>
          <p:cNvPicPr>
            <a:picLocks noChangeAspect="1"/>
          </p:cNvPicPr>
          <p:nvPr/>
        </p:nvPicPr>
        <p:blipFill>
          <a:blip r:embed="rId4">
            <a:alphaModFix amt="35000"/>
            <a:extLst>
              <a:ext uri="{28A0092B-C50C-407E-A947-70E740481C1C}">
                <a14:useLocalDpi xmlns:a14="http://schemas.microsoft.com/office/drawing/2010/main"/>
              </a:ext>
            </a:extLst>
          </a:blip>
          <a:stretch>
            <a:fillRect/>
          </a:stretch>
        </p:blipFill>
        <p:spPr>
          <a:xfrm>
            <a:off x="4023846" y="2695261"/>
            <a:ext cx="320394" cy="314774"/>
          </a:xfrm>
          <a:prstGeom prst="rect">
            <a:avLst/>
          </a:prstGeom>
        </p:spPr>
      </p:pic>
      <p:pic>
        <p:nvPicPr>
          <p:cNvPr id="22" name="Picture 21" descr="Screen Shot 2016-03-22 at 10.04.42 PM.png"/>
          <p:cNvPicPr>
            <a:picLocks noChangeAspect="1"/>
          </p:cNvPicPr>
          <p:nvPr/>
        </p:nvPicPr>
        <p:blipFill>
          <a:blip r:embed="rId4">
            <a:alphaModFix amt="35000"/>
            <a:extLst>
              <a:ext uri="{28A0092B-C50C-407E-A947-70E740481C1C}">
                <a14:useLocalDpi xmlns:a14="http://schemas.microsoft.com/office/drawing/2010/main"/>
              </a:ext>
            </a:extLst>
          </a:blip>
          <a:stretch>
            <a:fillRect/>
          </a:stretch>
        </p:blipFill>
        <p:spPr>
          <a:xfrm>
            <a:off x="4762716" y="2760705"/>
            <a:ext cx="320394" cy="314774"/>
          </a:xfrm>
          <a:prstGeom prst="rect">
            <a:avLst/>
          </a:prstGeom>
        </p:spPr>
      </p:pic>
      <p:pic>
        <p:nvPicPr>
          <p:cNvPr id="23" name="Picture 22" descr="Screen Shot 2016-03-22 at 10.04.42 PM.png"/>
          <p:cNvPicPr>
            <a:picLocks noChangeAspect="1"/>
          </p:cNvPicPr>
          <p:nvPr/>
        </p:nvPicPr>
        <p:blipFill>
          <a:blip r:embed="rId4">
            <a:alphaModFix amt="35000"/>
            <a:extLst>
              <a:ext uri="{28A0092B-C50C-407E-A947-70E740481C1C}">
                <a14:useLocalDpi xmlns:a14="http://schemas.microsoft.com/office/drawing/2010/main"/>
              </a:ext>
            </a:extLst>
          </a:blip>
          <a:stretch>
            <a:fillRect/>
          </a:stretch>
        </p:blipFill>
        <p:spPr>
          <a:xfrm>
            <a:off x="5021788" y="2158919"/>
            <a:ext cx="320394" cy="314774"/>
          </a:xfrm>
          <a:prstGeom prst="rect">
            <a:avLst/>
          </a:prstGeom>
        </p:spPr>
      </p:pic>
      <p:pic>
        <p:nvPicPr>
          <p:cNvPr id="24" name="Picture 23"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78850" y="2684587"/>
            <a:ext cx="320394" cy="314774"/>
          </a:xfrm>
          <a:prstGeom prst="rect">
            <a:avLst/>
          </a:prstGeom>
        </p:spPr>
      </p:pic>
      <p:pic>
        <p:nvPicPr>
          <p:cNvPr id="25" name="Picture 24"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03768" y="2858504"/>
            <a:ext cx="320394" cy="314774"/>
          </a:xfrm>
          <a:prstGeom prst="rect">
            <a:avLst/>
          </a:prstGeom>
        </p:spPr>
      </p:pic>
      <p:pic>
        <p:nvPicPr>
          <p:cNvPr id="26" name="Picture 25" descr="Screen Shot 2016-03-22 at 10.04.42 PM.png"/>
          <p:cNvPicPr>
            <a:picLocks noChangeAspect="1"/>
          </p:cNvPicPr>
          <p:nvPr/>
        </p:nvPicPr>
        <p:blipFill>
          <a:blip r:embed="rId4">
            <a:alphaModFix amt="35000"/>
            <a:extLst>
              <a:ext uri="{28A0092B-C50C-407E-A947-70E740481C1C}">
                <a14:useLocalDpi xmlns:a14="http://schemas.microsoft.com/office/drawing/2010/main"/>
              </a:ext>
            </a:extLst>
          </a:blip>
          <a:stretch>
            <a:fillRect/>
          </a:stretch>
        </p:blipFill>
        <p:spPr>
          <a:xfrm>
            <a:off x="5083175" y="2481999"/>
            <a:ext cx="320394" cy="314774"/>
          </a:xfrm>
          <a:prstGeom prst="rect">
            <a:avLst/>
          </a:prstGeom>
        </p:spPr>
      </p:pic>
      <p:sp>
        <p:nvSpPr>
          <p:cNvPr id="44" name="TextBox 43"/>
          <p:cNvSpPr txBox="1"/>
          <p:nvPr/>
        </p:nvSpPr>
        <p:spPr>
          <a:xfrm>
            <a:off x="186097" y="1200541"/>
            <a:ext cx="3282641"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7030A0"/>
                </a:solidFill>
              </a:rPr>
              <a:t>if</a:t>
            </a:r>
            <a:r>
              <a:rPr lang="en-US" sz="1600" dirty="0"/>
              <a:t> (</a:t>
            </a:r>
            <a:r>
              <a:rPr lang="en-US" sz="1600" b="1" dirty="0" err="1"/>
              <a:t>MapperPrism.getInstanceof</a:t>
            </a:r>
            <a:r>
              <a:rPr lang="en-US" sz="1600" b="1" dirty="0"/>
              <a:t>(</a:t>
            </a:r>
          </a:p>
          <a:p>
            <a:r>
              <a:rPr lang="en-US" sz="1600" b="1" dirty="0"/>
              <a:t>  </a:t>
            </a:r>
            <a:r>
              <a:rPr lang="en-US" sz="1600" b="1" dirty="0" err="1"/>
              <a:t>mapperTypeElement</a:t>
            </a:r>
            <a:r>
              <a:rPr lang="en-US" sz="1600" b="1" dirty="0"/>
              <a:t>) == null</a:t>
            </a:r>
            <a:r>
              <a:rPr lang="en-US" sz="1600" dirty="0" smtClean="0"/>
              <a:t>) { </a:t>
            </a:r>
            <a:r>
              <a:rPr lang="is-IS" sz="1600" dirty="0"/>
              <a:t>… }</a:t>
            </a:r>
            <a:endParaRPr lang="en-US" sz="1600" dirty="0"/>
          </a:p>
        </p:txBody>
      </p:sp>
      <p:sp>
        <p:nvSpPr>
          <p:cNvPr id="46" name="TextBox 45"/>
          <p:cNvSpPr txBox="1"/>
          <p:nvPr/>
        </p:nvSpPr>
        <p:spPr>
          <a:xfrm>
            <a:off x="186096" y="4873543"/>
            <a:ext cx="3282641"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dirty="0">
                <a:solidFill>
                  <a:srgbClr val="7030A0"/>
                </a:solidFill>
              </a:rPr>
              <a:t>if</a:t>
            </a:r>
            <a:r>
              <a:rPr lang="en-US" sz="1500" dirty="0"/>
              <a:t> (</a:t>
            </a:r>
            <a:r>
              <a:rPr lang="en-US" sz="1500" b="1" dirty="0" err="1"/>
              <a:t>Material.getMaterial</a:t>
            </a:r>
            <a:r>
              <a:rPr lang="en-US" sz="1500" b="1" dirty="0"/>
              <a:t>(</a:t>
            </a:r>
            <a:r>
              <a:rPr lang="en-US" sz="1500" b="1" dirty="0" err="1"/>
              <a:t>getTypeId</a:t>
            </a:r>
            <a:r>
              <a:rPr lang="en-US" sz="1500" b="1" dirty="0"/>
              <a:t>()).</a:t>
            </a:r>
          </a:p>
          <a:p>
            <a:r>
              <a:rPr lang="en-US" sz="1500" b="1" dirty="0"/>
              <a:t>  </a:t>
            </a:r>
            <a:r>
              <a:rPr lang="en-US" sz="1500" b="1" dirty="0" err="1"/>
              <a:t>getData</a:t>
            </a:r>
            <a:r>
              <a:rPr lang="en-US" sz="1500" b="1" dirty="0"/>
              <a:t>() != null</a:t>
            </a:r>
            <a:r>
              <a:rPr lang="en-US" sz="1500" dirty="0"/>
              <a:t>) { </a:t>
            </a:r>
            <a:r>
              <a:rPr lang="is-IS" sz="1500" dirty="0"/>
              <a:t>… }</a:t>
            </a:r>
            <a:endParaRPr lang="en-US" sz="1500" dirty="0"/>
          </a:p>
        </p:txBody>
      </p:sp>
      <p:sp>
        <p:nvSpPr>
          <p:cNvPr id="47" name="TextBox 46"/>
          <p:cNvSpPr txBox="1"/>
          <p:nvPr/>
        </p:nvSpPr>
        <p:spPr>
          <a:xfrm>
            <a:off x="186096" y="460542"/>
            <a:ext cx="1487651" cy="369332"/>
          </a:xfrm>
          <a:prstGeom prst="rect">
            <a:avLst/>
          </a:prstGeom>
          <a:noFill/>
        </p:spPr>
        <p:txBody>
          <a:bodyPr wrap="none" rtlCol="0">
            <a:spAutoFit/>
          </a:bodyPr>
          <a:lstStyle/>
          <a:p>
            <a:r>
              <a:rPr lang="en-US" dirty="0"/>
              <a:t>Original code:</a:t>
            </a:r>
          </a:p>
        </p:txBody>
      </p:sp>
      <p:sp>
        <p:nvSpPr>
          <p:cNvPr id="48" name="TextBox 47"/>
          <p:cNvSpPr txBox="1"/>
          <p:nvPr/>
        </p:nvSpPr>
        <p:spPr>
          <a:xfrm>
            <a:off x="5702845" y="1062041"/>
            <a:ext cx="338111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7030A0"/>
                </a:solidFill>
              </a:rPr>
              <a:t>if</a:t>
            </a:r>
            <a:r>
              <a:rPr lang="en-US" sz="1600" dirty="0"/>
              <a:t> (</a:t>
            </a:r>
            <a:r>
              <a:rPr lang="en-US" sz="1600" b="1" dirty="0" err="1">
                <a:solidFill>
                  <a:schemeClr val="accent6"/>
                </a:solidFill>
              </a:rPr>
              <a:t>mapperTypeElement</a:t>
            </a:r>
            <a:r>
              <a:rPr lang="en-US" sz="1600" b="1" dirty="0">
                <a:solidFill>
                  <a:schemeClr val="accent6"/>
                </a:solidFill>
              </a:rPr>
              <a:t> == null ||</a:t>
            </a:r>
          </a:p>
          <a:p>
            <a:r>
              <a:rPr lang="en-US" sz="1600" dirty="0"/>
              <a:t>  </a:t>
            </a:r>
            <a:r>
              <a:rPr lang="en-US" sz="1600" b="1" dirty="0" err="1"/>
              <a:t>MapperPrism.getInstanceof</a:t>
            </a:r>
            <a:r>
              <a:rPr lang="en-US" sz="1600" b="1" dirty="0"/>
              <a:t>(</a:t>
            </a:r>
          </a:p>
          <a:p>
            <a:r>
              <a:rPr lang="en-US" sz="1600" b="1" dirty="0"/>
              <a:t>  </a:t>
            </a:r>
            <a:r>
              <a:rPr lang="en-US" sz="1600" b="1" dirty="0" err="1"/>
              <a:t>mapperTypeElement</a:t>
            </a:r>
            <a:r>
              <a:rPr lang="en-US" sz="1600" b="1" dirty="0"/>
              <a:t>) == null</a:t>
            </a:r>
            <a:r>
              <a:rPr lang="en-US" sz="1600" dirty="0"/>
              <a:t>) </a:t>
            </a:r>
            <a:r>
              <a:rPr lang="en-US" sz="1600" dirty="0" smtClean="0"/>
              <a:t>{ </a:t>
            </a:r>
            <a:r>
              <a:rPr lang="is-IS" sz="1600" dirty="0"/>
              <a:t>… }</a:t>
            </a:r>
            <a:endParaRPr lang="en-US" sz="1600" dirty="0"/>
          </a:p>
        </p:txBody>
      </p:sp>
      <p:sp>
        <p:nvSpPr>
          <p:cNvPr id="49" name="TextBox 48"/>
          <p:cNvSpPr txBox="1"/>
          <p:nvPr/>
        </p:nvSpPr>
        <p:spPr>
          <a:xfrm>
            <a:off x="5702845" y="3075478"/>
            <a:ext cx="338111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7030A0"/>
                </a:solidFill>
              </a:rPr>
              <a:t>return </a:t>
            </a:r>
            <a:r>
              <a:rPr lang="en-US" sz="1600" b="1" dirty="0">
                <a:solidFill>
                  <a:schemeClr val="accent6"/>
                </a:solidFill>
              </a:rPr>
              <a:t>subject != null </a:t>
            </a:r>
            <a:r>
              <a:rPr lang="en-US" sz="1600" b="1" dirty="0" smtClean="0">
                <a:solidFill>
                  <a:schemeClr val="accent6"/>
                </a:solidFill>
              </a:rPr>
              <a:t>&amp;&amp;</a:t>
            </a:r>
          </a:p>
          <a:p>
            <a:r>
              <a:rPr lang="en-US" sz="1600" b="1" dirty="0">
                <a:solidFill>
                  <a:schemeClr val="accent6"/>
                </a:solidFill>
              </a:rPr>
              <a:t> </a:t>
            </a:r>
            <a:r>
              <a:rPr lang="en-US" sz="1600" b="1" dirty="0" smtClean="0">
                <a:solidFill>
                  <a:schemeClr val="accent6"/>
                </a:solidFill>
              </a:rPr>
              <a:t> </a:t>
            </a:r>
            <a:r>
              <a:rPr lang="en-US" sz="1600" b="1" dirty="0" err="1" smtClean="0">
                <a:solidFill>
                  <a:schemeClr val="tx1"/>
                </a:solidFill>
              </a:rPr>
              <a:t>type.isAssignableFrom</a:t>
            </a:r>
            <a:r>
              <a:rPr lang="en-US" sz="1600" b="1" dirty="0" smtClean="0">
                <a:solidFill>
                  <a:schemeClr val="tx1"/>
                </a:solidFill>
              </a:rPr>
              <a:t>(</a:t>
            </a:r>
          </a:p>
          <a:p>
            <a:r>
              <a:rPr lang="en-US" sz="1600" b="1" dirty="0">
                <a:solidFill>
                  <a:schemeClr val="tx1"/>
                </a:solidFill>
              </a:rPr>
              <a:t> </a:t>
            </a:r>
            <a:r>
              <a:rPr lang="en-US" sz="1600" b="1" dirty="0" smtClean="0">
                <a:solidFill>
                  <a:schemeClr val="tx1"/>
                </a:solidFill>
              </a:rPr>
              <a:t> </a:t>
            </a:r>
            <a:r>
              <a:rPr lang="en-US" sz="1600" b="1" dirty="0" err="1" smtClean="0">
                <a:solidFill>
                  <a:schemeClr val="tx1"/>
                </a:solidFill>
              </a:rPr>
              <a:t>subject.getClass</a:t>
            </a:r>
            <a:r>
              <a:rPr lang="en-US" sz="1600" b="1" dirty="0">
                <a:solidFill>
                  <a:schemeClr val="tx1"/>
                </a:solidFill>
              </a:rPr>
              <a:t>());</a:t>
            </a:r>
          </a:p>
        </p:txBody>
      </p:sp>
      <p:sp>
        <p:nvSpPr>
          <p:cNvPr id="50" name="TextBox 49"/>
          <p:cNvSpPr txBox="1"/>
          <p:nvPr/>
        </p:nvSpPr>
        <p:spPr>
          <a:xfrm>
            <a:off x="5702845" y="4781210"/>
            <a:ext cx="3381112"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solidFill>
                  <a:srgbClr val="7030A0"/>
                </a:solidFill>
              </a:rPr>
              <a:t>if</a:t>
            </a:r>
            <a:r>
              <a:rPr lang="en-US" sz="1400" dirty="0"/>
              <a:t> (</a:t>
            </a:r>
            <a:r>
              <a:rPr lang="en-US" sz="1400" b="1" dirty="0" err="1">
                <a:solidFill>
                  <a:schemeClr val="accent6"/>
                </a:solidFill>
              </a:rPr>
              <a:t>Material.getMaterial</a:t>
            </a:r>
            <a:r>
              <a:rPr lang="en-US" sz="1400" b="1" dirty="0">
                <a:solidFill>
                  <a:schemeClr val="accent6"/>
                </a:solidFill>
              </a:rPr>
              <a:t>(</a:t>
            </a:r>
            <a:r>
              <a:rPr lang="en-US" sz="1400" b="1" dirty="0" err="1">
                <a:solidFill>
                  <a:schemeClr val="accent6"/>
                </a:solidFill>
              </a:rPr>
              <a:t>getTypeId</a:t>
            </a:r>
            <a:r>
              <a:rPr lang="en-US" sz="1400" b="1" dirty="0">
                <a:solidFill>
                  <a:schemeClr val="accent6"/>
                </a:solidFill>
              </a:rPr>
              <a:t>()) != </a:t>
            </a:r>
            <a:r>
              <a:rPr lang="en-US" sz="1400" b="1" dirty="0" smtClean="0">
                <a:solidFill>
                  <a:schemeClr val="accent6"/>
                </a:solidFill>
              </a:rPr>
              <a:t>null </a:t>
            </a:r>
          </a:p>
          <a:p>
            <a:r>
              <a:rPr lang="en-US" sz="1400" b="1" dirty="0">
                <a:solidFill>
                  <a:schemeClr val="accent6"/>
                </a:solidFill>
              </a:rPr>
              <a:t> </a:t>
            </a:r>
            <a:r>
              <a:rPr lang="en-US" sz="1400" b="1" dirty="0" smtClean="0">
                <a:solidFill>
                  <a:schemeClr val="accent6"/>
                </a:solidFill>
              </a:rPr>
              <a:t>   &amp;&amp; </a:t>
            </a:r>
            <a:r>
              <a:rPr lang="en-US" sz="1400" b="1" dirty="0" err="1" smtClean="0"/>
              <a:t>Material.getMaterial</a:t>
            </a:r>
            <a:r>
              <a:rPr lang="en-US" sz="1400" b="1" dirty="0" smtClean="0"/>
              <a:t>(</a:t>
            </a:r>
            <a:r>
              <a:rPr lang="en-US" sz="1400" b="1" dirty="0" err="1" smtClean="0"/>
              <a:t>getTypeId</a:t>
            </a:r>
            <a:r>
              <a:rPr lang="en-US" sz="1400" b="1" dirty="0"/>
              <a:t>()).</a:t>
            </a:r>
          </a:p>
          <a:p>
            <a:r>
              <a:rPr lang="en-US" sz="1400" b="1" dirty="0"/>
              <a:t> </a:t>
            </a:r>
            <a:r>
              <a:rPr lang="en-US" sz="1400" b="1" dirty="0" smtClean="0"/>
              <a:t>   </a:t>
            </a:r>
            <a:r>
              <a:rPr lang="en-US" sz="1400" b="1" dirty="0" err="1"/>
              <a:t>getData</a:t>
            </a:r>
            <a:r>
              <a:rPr lang="en-US" sz="1400" b="1" dirty="0"/>
              <a:t>() != null</a:t>
            </a:r>
            <a:r>
              <a:rPr lang="en-US" sz="1400" dirty="0"/>
              <a:t>) { </a:t>
            </a:r>
            <a:r>
              <a:rPr lang="is-IS" sz="1400" dirty="0"/>
              <a:t>… }</a:t>
            </a:r>
            <a:endParaRPr lang="en-US" sz="1400" dirty="0"/>
          </a:p>
        </p:txBody>
      </p:sp>
      <p:cxnSp>
        <p:nvCxnSpPr>
          <p:cNvPr id="5" name="Straight Connector 4"/>
          <p:cNvCxnSpPr>
            <a:stCxn id="18" idx="1"/>
            <a:endCxn id="44" idx="3"/>
          </p:cNvCxnSpPr>
          <p:nvPr/>
        </p:nvCxnSpPr>
        <p:spPr>
          <a:xfrm flipH="1" flipV="1">
            <a:off x="3468738" y="1492929"/>
            <a:ext cx="805110" cy="44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8" idx="3"/>
            <a:endCxn id="48" idx="1"/>
          </p:cNvCxnSpPr>
          <p:nvPr/>
        </p:nvCxnSpPr>
        <p:spPr>
          <a:xfrm flipV="1">
            <a:off x="4594242" y="1477540"/>
            <a:ext cx="1108603" cy="461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4" idx="1"/>
            <a:endCxn id="45" idx="3"/>
          </p:cNvCxnSpPr>
          <p:nvPr/>
        </p:nvCxnSpPr>
        <p:spPr>
          <a:xfrm flipH="1">
            <a:off x="3468737" y="2841974"/>
            <a:ext cx="2010113" cy="6643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4" idx="3"/>
            <a:endCxn id="49" idx="0"/>
          </p:cNvCxnSpPr>
          <p:nvPr/>
        </p:nvCxnSpPr>
        <p:spPr>
          <a:xfrm>
            <a:off x="5799244" y="2841974"/>
            <a:ext cx="1594157" cy="233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5" idx="2"/>
            <a:endCxn id="46" idx="3"/>
          </p:cNvCxnSpPr>
          <p:nvPr/>
        </p:nvCxnSpPr>
        <p:spPr>
          <a:xfrm flipH="1">
            <a:off x="3468737" y="3173278"/>
            <a:ext cx="295228" cy="1977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25" idx="2"/>
            <a:endCxn id="50" idx="1"/>
          </p:cNvCxnSpPr>
          <p:nvPr/>
        </p:nvCxnSpPr>
        <p:spPr>
          <a:xfrm>
            <a:off x="3763965" y="3173278"/>
            <a:ext cx="1938880" cy="1977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702845" y="456395"/>
            <a:ext cx="1508426" cy="369332"/>
          </a:xfrm>
          <a:prstGeom prst="rect">
            <a:avLst/>
          </a:prstGeom>
          <a:noFill/>
        </p:spPr>
        <p:txBody>
          <a:bodyPr wrap="none" rtlCol="0">
            <a:spAutoFit/>
          </a:bodyPr>
          <a:lstStyle/>
          <a:p>
            <a:r>
              <a:rPr lang="en-US" dirty="0"/>
              <a:t>Patched code:</a:t>
            </a:r>
          </a:p>
        </p:txBody>
      </p:sp>
      <p:sp>
        <p:nvSpPr>
          <p:cNvPr id="61" name="Content Placeholder 2"/>
          <p:cNvSpPr>
            <a:spLocks noGrp="1"/>
          </p:cNvSpPr>
          <p:nvPr>
            <p:ph idx="1"/>
          </p:nvPr>
        </p:nvSpPr>
        <p:spPr>
          <a:xfrm>
            <a:off x="628651" y="5659832"/>
            <a:ext cx="7886700" cy="1065787"/>
          </a:xfrm>
        </p:spPr>
        <p:txBody>
          <a:bodyPr>
            <a:normAutofit fontScale="92500"/>
          </a:bodyPr>
          <a:lstStyle/>
          <a:p>
            <a:r>
              <a:rPr lang="en-US" dirty="0" smtClean="0"/>
              <a:t>These patches are from three different projects:</a:t>
            </a:r>
          </a:p>
          <a:p>
            <a:pPr lvl="1"/>
            <a:r>
              <a:rPr lang="en-US" dirty="0" err="1" smtClean="0"/>
              <a:t>mapstruct</a:t>
            </a:r>
            <a:r>
              <a:rPr lang="en-US" dirty="0" smtClean="0"/>
              <a:t>, </a:t>
            </a:r>
            <a:r>
              <a:rPr lang="en-US" dirty="0" err="1" smtClean="0"/>
              <a:t>modelmapper</a:t>
            </a:r>
            <a:r>
              <a:rPr lang="en-US" dirty="0" smtClean="0"/>
              <a:t>, and </a:t>
            </a:r>
            <a:r>
              <a:rPr lang="en-US" dirty="0" err="1" smtClean="0"/>
              <a:t>Bukki</a:t>
            </a:r>
            <a:endParaRPr lang="en-US" dirty="0" smtClean="0"/>
          </a:p>
        </p:txBody>
      </p:sp>
    </p:spTree>
    <p:custDataLst>
      <p:tags r:id="rId1"/>
    </p:custDataLst>
    <p:extLst>
      <p:ext uri="{BB962C8B-B14F-4D97-AF65-F5344CB8AC3E}">
        <p14:creationId xmlns:p14="http://schemas.microsoft.com/office/powerpoint/2010/main" val="1296737389"/>
      </p:ext>
    </p:extLst>
  </p:cSld>
  <p:clrMapOvr>
    <a:masterClrMapping/>
  </p:clrMapOvr>
  <mc:AlternateContent xmlns:mc="http://schemas.openxmlformats.org/markup-compatibility/2006" xmlns:p14="http://schemas.microsoft.com/office/powerpoint/2010/main">
    <mc:Choice Requires="p14">
      <p:transition spd="slow" p14:dur="2000" advTm="24621"/>
    </mc:Choice>
    <mc:Fallback xmlns="">
      <p:transition spd="slow" advTm="2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dissolve">
                                      <p:cBhvr>
                                        <p:cTn id="16" dur="500"/>
                                        <p:tgtEl>
                                          <p:spTgt spid="48"/>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dissolve">
                                      <p:cBhvr>
                                        <p:cTn id="20" dur="500"/>
                                        <p:tgtEl>
                                          <p:spTgt spid="45"/>
                                        </p:tgtEl>
                                      </p:cBhvr>
                                    </p:animEffect>
                                  </p:childTnLst>
                                </p:cTn>
                              </p:par>
                              <p:par>
                                <p:cTn id="21" presetID="9"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dissolve">
                                      <p:cBhvr>
                                        <p:cTn id="23" dur="500"/>
                                        <p:tgtEl>
                                          <p:spTgt spid="5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dissolve">
                                      <p:cBhvr>
                                        <p:cTn id="26" dur="500"/>
                                        <p:tgtEl>
                                          <p:spTgt spid="49"/>
                                        </p:tgtEl>
                                      </p:cBhvr>
                                    </p:animEffect>
                                  </p:childTnLst>
                                </p:cTn>
                              </p:par>
                              <p:par>
                                <p:cTn id="27" presetID="9"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dissolve">
                                      <p:cBhvr>
                                        <p:cTn id="29" dur="500"/>
                                        <p:tgtEl>
                                          <p:spTgt spid="52"/>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dissolve">
                                      <p:cBhvr>
                                        <p:cTn id="33" dur="500"/>
                                        <p:tgtEl>
                                          <p:spTgt spid="46"/>
                                        </p:tgtEl>
                                      </p:cBhvr>
                                    </p:animEffect>
                                  </p:childTnLst>
                                </p:cTn>
                              </p:par>
                              <p:par>
                                <p:cTn id="34" presetID="9"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dissolve">
                                      <p:cBhvr>
                                        <p:cTn id="36" dur="500"/>
                                        <p:tgtEl>
                                          <p:spTgt spid="30"/>
                                        </p:tgtEl>
                                      </p:cBhvr>
                                    </p:animEffect>
                                  </p:childTnLst>
                                </p:cTn>
                              </p:par>
                              <p:par>
                                <p:cTn id="37" presetID="9"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dissolve">
                                      <p:cBhvr>
                                        <p:cTn id="39" dur="500"/>
                                        <p:tgtEl>
                                          <p:spTgt spid="5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dissolve">
                                      <p:cBhvr>
                                        <p:cTn id="42" dur="500"/>
                                        <p:tgtEl>
                                          <p:spTgt spid="50"/>
                                        </p:tgtEl>
                                      </p:cBhvr>
                                    </p:animEffect>
                                  </p:childTnLst>
                                </p:cTn>
                              </p:par>
                            </p:childTnLst>
                          </p:cTn>
                        </p:par>
                        <p:par>
                          <p:cTn id="43" fill="hold">
                            <p:stCondLst>
                              <p:cond delay="1500"/>
                            </p:stCondLst>
                            <p:childTnLst>
                              <p:par>
                                <p:cTn id="44" presetID="9" presetClass="entr" presetSubtype="0" fill="hold" grpId="0" nodeType="afterEffect">
                                  <p:stCondLst>
                                    <p:cond delay="0"/>
                                  </p:stCondLst>
                                  <p:childTnLst>
                                    <p:set>
                                      <p:cBhvr>
                                        <p:cTn id="45" dur="1" fill="hold">
                                          <p:stCondLst>
                                            <p:cond delay="0"/>
                                          </p:stCondLst>
                                        </p:cTn>
                                        <p:tgtEl>
                                          <p:spTgt spid="61">
                                            <p:txEl>
                                              <p:pRg st="0" end="0"/>
                                            </p:txEl>
                                          </p:spTgt>
                                        </p:tgtEl>
                                        <p:attrNameLst>
                                          <p:attrName>style.visibility</p:attrName>
                                        </p:attrNameLst>
                                      </p:cBhvr>
                                      <p:to>
                                        <p:strVal val="visible"/>
                                      </p:to>
                                    </p:set>
                                    <p:animEffect transition="in" filter="dissolve">
                                      <p:cBhvr>
                                        <p:cTn id="46" dur="500"/>
                                        <p:tgtEl>
                                          <p:spTgt spid="61">
                                            <p:txEl>
                                              <p:pRg st="0" end="0"/>
                                            </p:txEl>
                                          </p:spTgt>
                                        </p:tgtEl>
                                      </p:cBhvr>
                                    </p:animEffect>
                                  </p:childTnLst>
                                </p:cTn>
                              </p:par>
                            </p:childTnLst>
                          </p:cTn>
                        </p:par>
                        <p:par>
                          <p:cTn id="47" fill="hold">
                            <p:stCondLst>
                              <p:cond delay="2000"/>
                            </p:stCondLst>
                            <p:childTnLst>
                              <p:par>
                                <p:cTn id="48" presetID="9" presetClass="entr" presetSubtype="0" fill="hold" grpId="0" nodeType="afterEffect">
                                  <p:stCondLst>
                                    <p:cond delay="0"/>
                                  </p:stCondLst>
                                  <p:childTnLst>
                                    <p:set>
                                      <p:cBhvr>
                                        <p:cTn id="49" dur="1" fill="hold">
                                          <p:stCondLst>
                                            <p:cond delay="0"/>
                                          </p:stCondLst>
                                        </p:cTn>
                                        <p:tgtEl>
                                          <p:spTgt spid="61">
                                            <p:txEl>
                                              <p:pRg st="1" end="1"/>
                                            </p:txEl>
                                          </p:spTgt>
                                        </p:tgtEl>
                                        <p:attrNameLst>
                                          <p:attrName>style.visibility</p:attrName>
                                        </p:attrNameLst>
                                      </p:cBhvr>
                                      <p:to>
                                        <p:strVal val="visible"/>
                                      </p:to>
                                    </p:set>
                                    <p:animEffect transition="in" filter="dissolve">
                                      <p:cBhvr>
                                        <p:cTn id="50" dur="5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P spid="46" grpId="0" animBg="1"/>
      <p:bldP spid="48" grpId="0" animBg="1"/>
      <p:bldP spid="49" grpId="0" animBg="1"/>
      <p:bldP spid="50" grpId="0" animBg="1"/>
      <p:bldP spid="61"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3536950" y="2753297"/>
            <a:ext cx="2203451" cy="2819400"/>
            <a:chOff x="3657600" y="2753297"/>
            <a:chExt cx="2203450" cy="2819400"/>
          </a:xfrm>
        </p:grpSpPr>
        <p:cxnSp>
          <p:nvCxnSpPr>
            <p:cNvPr id="75" name="Straight Connector 74"/>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91" name="Picture 90"/>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73638" y="4146751"/>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 name="Rectangle 65"/>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3" name="Straight Connector 72"/>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6718507" y="4944020"/>
            <a:ext cx="364202" cy="523220"/>
          </a:xfrm>
          <a:prstGeom prst="rect">
            <a:avLst/>
          </a:prstGeom>
          <a:noFill/>
        </p:spPr>
        <p:txBody>
          <a:bodyPr wrap="none" rtlCol="0">
            <a:spAutoFit/>
          </a:bodyPr>
          <a:lstStyle/>
          <a:p>
            <a:r>
              <a:rPr lang="en-US" sz="2800" b="1" dirty="0"/>
              <a:t>=</a:t>
            </a:r>
          </a:p>
        </p:txBody>
      </p:sp>
      <p:cxnSp>
        <p:nvCxnSpPr>
          <p:cNvPr id="112" name="Straight Arrow Connector 111"/>
          <p:cNvCxnSpPr/>
          <p:nvPr/>
        </p:nvCxnSpPr>
        <p:spPr>
          <a:xfrm>
            <a:off x="2851151" y="2999232"/>
            <a:ext cx="609600" cy="203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2857500" y="3559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2851151"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857500" y="4702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2851151" y="52358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20457" y="4606339"/>
            <a:ext cx="1284518" cy="830997"/>
          </a:xfrm>
          <a:prstGeom prst="rect">
            <a:avLst/>
          </a:prstGeom>
          <a:noFill/>
        </p:spPr>
        <p:txBody>
          <a:bodyPr wrap="none" rtlCol="0">
            <a:spAutoFit/>
          </a:bodyPr>
          <a:lstStyle/>
          <a:p>
            <a:pPr algn="ctr"/>
            <a:r>
              <a:rPr lang="en-US" sz="2400" dirty="0"/>
              <a:t>Negative</a:t>
            </a:r>
          </a:p>
          <a:p>
            <a:pPr algn="ctr"/>
            <a:r>
              <a:rPr lang="en-US" sz="2400" dirty="0"/>
              <a:t>Inputs</a:t>
            </a:r>
          </a:p>
        </p:txBody>
      </p:sp>
      <p:sp>
        <p:nvSpPr>
          <p:cNvPr id="30" name="Rectangle 29"/>
          <p:cNvSpPr/>
          <p:nvPr/>
        </p:nvSpPr>
        <p:spPr>
          <a:xfrm>
            <a:off x="7194551" y="2886964"/>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718507" y="2705291"/>
            <a:ext cx="364202" cy="523220"/>
          </a:xfrm>
          <a:prstGeom prst="rect">
            <a:avLst/>
          </a:prstGeom>
          <a:noFill/>
        </p:spPr>
        <p:txBody>
          <a:bodyPr wrap="none" rtlCol="0">
            <a:spAutoFit/>
          </a:bodyPr>
          <a:lstStyle/>
          <a:p>
            <a:r>
              <a:rPr lang="en-US" sz="2800" b="1" dirty="0"/>
              <a:t>=</a:t>
            </a:r>
          </a:p>
        </p:txBody>
      </p:sp>
      <p:sp>
        <p:nvSpPr>
          <p:cNvPr id="35" name="TextBox 34"/>
          <p:cNvSpPr txBox="1"/>
          <p:nvPr/>
        </p:nvSpPr>
        <p:spPr>
          <a:xfrm>
            <a:off x="1216601" y="3143115"/>
            <a:ext cx="1153585" cy="830997"/>
          </a:xfrm>
          <a:prstGeom prst="rect">
            <a:avLst/>
          </a:prstGeom>
          <a:noFill/>
        </p:spPr>
        <p:txBody>
          <a:bodyPr wrap="none" rtlCol="0">
            <a:spAutoFit/>
          </a:bodyPr>
          <a:lstStyle/>
          <a:p>
            <a:pPr algn="ctr"/>
            <a:r>
              <a:rPr lang="en-US" sz="2400" dirty="0"/>
              <a:t>Positive</a:t>
            </a:r>
          </a:p>
          <a:p>
            <a:pPr algn="ctr"/>
            <a:r>
              <a:rPr lang="en-US" sz="2400" dirty="0"/>
              <a:t>Inputs</a:t>
            </a:r>
          </a:p>
        </p:txBody>
      </p:sp>
      <p:sp>
        <p:nvSpPr>
          <p:cNvPr id="39" name="Rectangle 38"/>
          <p:cNvSpPr/>
          <p:nvPr/>
        </p:nvSpPr>
        <p:spPr>
          <a:xfrm>
            <a:off x="7194551" y="3442092"/>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7194551" y="4002387"/>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7194551" y="4575227"/>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194551" y="5131075"/>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728105" y="4944020"/>
            <a:ext cx="364202" cy="523220"/>
          </a:xfrm>
          <a:prstGeom prst="rect">
            <a:avLst/>
          </a:prstGeom>
          <a:noFill/>
        </p:spPr>
        <p:txBody>
          <a:bodyPr wrap="none" rtlCol="0">
            <a:spAutoFit/>
          </a:bodyPr>
          <a:lstStyle/>
          <a:p>
            <a:r>
              <a:rPr lang="en-US" sz="2800" b="1" dirty="0"/>
              <a:t>≠</a:t>
            </a:r>
          </a:p>
        </p:txBody>
      </p:sp>
      <p:sp>
        <p:nvSpPr>
          <p:cNvPr id="93" name="TextBox 92"/>
          <p:cNvSpPr txBox="1"/>
          <p:nvPr/>
        </p:nvSpPr>
        <p:spPr>
          <a:xfrm>
            <a:off x="6737349" y="4425289"/>
            <a:ext cx="364202" cy="523220"/>
          </a:xfrm>
          <a:prstGeom prst="rect">
            <a:avLst/>
          </a:prstGeom>
          <a:noFill/>
        </p:spPr>
        <p:txBody>
          <a:bodyPr wrap="none" rtlCol="0">
            <a:spAutoFit/>
          </a:bodyPr>
          <a:lstStyle/>
          <a:p>
            <a:r>
              <a:rPr lang="en-US" sz="2800" b="1" dirty="0"/>
              <a:t>=</a:t>
            </a:r>
          </a:p>
        </p:txBody>
      </p:sp>
      <p:cxnSp>
        <p:nvCxnSpPr>
          <p:cNvPr id="115" name="Straight Arrow Connector 114"/>
          <p:cNvCxnSpPr/>
          <p:nvPr/>
        </p:nvCxnSpPr>
        <p:spPr>
          <a:xfrm>
            <a:off x="5740400" y="3001264"/>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746751" y="3559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5740400"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5746751" y="4702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5740400" y="52358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737351" y="3255708"/>
            <a:ext cx="364202" cy="523220"/>
          </a:xfrm>
          <a:prstGeom prst="rect">
            <a:avLst/>
          </a:prstGeom>
          <a:noFill/>
        </p:spPr>
        <p:txBody>
          <a:bodyPr wrap="none" rtlCol="0">
            <a:spAutoFit/>
          </a:bodyPr>
          <a:lstStyle/>
          <a:p>
            <a:r>
              <a:rPr lang="en-US" sz="2800" b="1" dirty="0"/>
              <a:t>=</a:t>
            </a:r>
          </a:p>
        </p:txBody>
      </p:sp>
      <p:sp>
        <p:nvSpPr>
          <p:cNvPr id="85" name="TextBox 84"/>
          <p:cNvSpPr txBox="1"/>
          <p:nvPr/>
        </p:nvSpPr>
        <p:spPr>
          <a:xfrm>
            <a:off x="6737351" y="3827259"/>
            <a:ext cx="364202" cy="523220"/>
          </a:xfrm>
          <a:prstGeom prst="rect">
            <a:avLst/>
          </a:prstGeom>
          <a:noFill/>
        </p:spPr>
        <p:txBody>
          <a:bodyPr wrap="none" rtlCol="0">
            <a:spAutoFit/>
          </a:bodyPr>
          <a:lstStyle/>
          <a:p>
            <a:r>
              <a:rPr lang="en-US" sz="2800" b="1" dirty="0"/>
              <a:t>=</a:t>
            </a:r>
          </a:p>
        </p:txBody>
      </p:sp>
      <p:sp>
        <p:nvSpPr>
          <p:cNvPr id="64" name="Title 129"/>
          <p:cNvSpPr txBox="1">
            <a:spLocks/>
          </p:cNvSpPr>
          <p:nvPr/>
        </p:nvSpPr>
        <p:spPr>
          <a:xfrm>
            <a:off x="457200" y="27739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Generate And Validate Patching</a:t>
            </a:r>
            <a:endParaRPr lang="en-US" dirty="0"/>
          </a:p>
        </p:txBody>
      </p:sp>
      <p:pic>
        <p:nvPicPr>
          <p:cNvPr id="61" name="Picture 6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55087" y="3783988"/>
            <a:ext cx="563108" cy="560605"/>
          </a:xfrm>
          <a:prstGeom prst="rect">
            <a:avLst/>
          </a:prstGeom>
        </p:spPr>
      </p:pic>
      <p:grpSp>
        <p:nvGrpSpPr>
          <p:cNvPr id="88" name="Group 87"/>
          <p:cNvGrpSpPr/>
          <p:nvPr/>
        </p:nvGrpSpPr>
        <p:grpSpPr>
          <a:xfrm>
            <a:off x="4938224" y="1377273"/>
            <a:ext cx="613744" cy="785309"/>
            <a:chOff x="5543015" y="2561657"/>
            <a:chExt cx="613744" cy="785309"/>
          </a:xfrm>
        </p:grpSpPr>
        <p:sp>
          <p:nvSpPr>
            <p:cNvPr id="89" name="Rectangle 88"/>
            <p:cNvSpPr/>
            <p:nvPr/>
          </p:nvSpPr>
          <p:spPr>
            <a:xfrm>
              <a:off x="5543015" y="2561657"/>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0" name="Straight Connector 89"/>
            <p:cNvCxnSpPr/>
            <p:nvPr/>
          </p:nvCxnSpPr>
          <p:spPr>
            <a:xfrm>
              <a:off x="5606689" y="264655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606689" y="273145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5606689" y="281635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5606689" y="290125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5606689" y="298614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5606689" y="307104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5606689" y="315594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606689" y="3240843"/>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4"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909581" y="3079890"/>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 name="Picture 104"/>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819487" y="2986148"/>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10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72787" y="2719998"/>
              <a:ext cx="240999" cy="239928"/>
            </a:xfrm>
            <a:prstGeom prst="rect">
              <a:avLst/>
            </a:prstGeom>
            <a:solidFill>
              <a:srgbClr val="FF0000"/>
            </a:solidFill>
            <a:ln w="28575" cmpd="sng">
              <a:solidFill>
                <a:srgbClr val="FF0000"/>
              </a:solidFill>
            </a:ln>
          </p:spPr>
        </p:pic>
      </p:grpSp>
      <p:grpSp>
        <p:nvGrpSpPr>
          <p:cNvPr id="108" name="Group 107"/>
          <p:cNvGrpSpPr/>
          <p:nvPr/>
        </p:nvGrpSpPr>
        <p:grpSpPr>
          <a:xfrm>
            <a:off x="4152448" y="1377273"/>
            <a:ext cx="613744" cy="785309"/>
            <a:chOff x="5845473" y="4021992"/>
            <a:chExt cx="613744" cy="785309"/>
          </a:xfrm>
        </p:grpSpPr>
        <p:sp>
          <p:nvSpPr>
            <p:cNvPr id="109" name="Rectangle 108"/>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10" name="Straight Connector 10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 name="Picture 12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 name="Picture 13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32" name="Group 131"/>
          <p:cNvGrpSpPr/>
          <p:nvPr/>
        </p:nvGrpSpPr>
        <p:grpSpPr>
          <a:xfrm>
            <a:off x="1795120" y="1377273"/>
            <a:ext cx="613744" cy="785309"/>
            <a:chOff x="3899435" y="2093233"/>
            <a:chExt cx="613744" cy="785309"/>
          </a:xfrm>
        </p:grpSpPr>
        <p:sp>
          <p:nvSpPr>
            <p:cNvPr id="133" name="Rectangle 132"/>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4" name="Straight Connector 133"/>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2"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 name="Picture 142"/>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 name="Picture 14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158" name="Group 157"/>
          <p:cNvGrpSpPr/>
          <p:nvPr/>
        </p:nvGrpSpPr>
        <p:grpSpPr>
          <a:xfrm>
            <a:off x="3366672" y="1377273"/>
            <a:ext cx="613744" cy="785309"/>
            <a:chOff x="3084462" y="5593794"/>
            <a:chExt cx="613744" cy="785309"/>
          </a:xfrm>
        </p:grpSpPr>
        <p:sp>
          <p:nvSpPr>
            <p:cNvPr id="159" name="Rectangle 158"/>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0" name="Straight Connector 159"/>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6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 name="Picture 16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 name="Picture 16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171" name="Group 170"/>
          <p:cNvGrpSpPr/>
          <p:nvPr/>
        </p:nvGrpSpPr>
        <p:grpSpPr>
          <a:xfrm>
            <a:off x="2580896" y="1377273"/>
            <a:ext cx="613744" cy="785309"/>
            <a:chOff x="4820730" y="5593794"/>
            <a:chExt cx="613744" cy="785309"/>
          </a:xfrm>
        </p:grpSpPr>
        <p:sp>
          <p:nvSpPr>
            <p:cNvPr id="172" name="Rectangle 171"/>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3" name="Straight Connector 172"/>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81"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 name="Picture 181"/>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3" name="Picture 18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184" name="Oval 183"/>
          <p:cNvSpPr/>
          <p:nvPr/>
        </p:nvSpPr>
        <p:spPr>
          <a:xfrm>
            <a:off x="2608563" y="2889827"/>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5" name="Oval 184"/>
          <p:cNvSpPr/>
          <p:nvPr/>
        </p:nvSpPr>
        <p:spPr>
          <a:xfrm>
            <a:off x="2608563" y="3445491"/>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6" name="Oval 185"/>
          <p:cNvSpPr/>
          <p:nvPr/>
        </p:nvSpPr>
        <p:spPr>
          <a:xfrm>
            <a:off x="2608563" y="4011387"/>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7" name="Oval 186"/>
          <p:cNvSpPr/>
          <p:nvPr/>
        </p:nvSpPr>
        <p:spPr>
          <a:xfrm>
            <a:off x="2608563" y="4579456"/>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8" name="Oval 187"/>
          <p:cNvSpPr/>
          <p:nvPr/>
        </p:nvSpPr>
        <p:spPr>
          <a:xfrm>
            <a:off x="2608563" y="5137671"/>
            <a:ext cx="228600" cy="228600"/>
          </a:xfrm>
          <a:prstGeom prst="ellipse">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p:cNvSpPr/>
          <p:nvPr/>
        </p:nvSpPr>
        <p:spPr>
          <a:xfrm>
            <a:off x="6354593" y="4577297"/>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6354593" y="5132139"/>
            <a:ext cx="228600" cy="228600"/>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6354593" y="2886964"/>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6354593" y="3442092"/>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p:cNvSpPr/>
          <p:nvPr/>
        </p:nvSpPr>
        <p:spPr>
          <a:xfrm>
            <a:off x="6354593" y="4002387"/>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ight Arrow 193"/>
          <p:cNvSpPr/>
          <p:nvPr/>
        </p:nvSpPr>
        <p:spPr>
          <a:xfrm rot="5400000">
            <a:off x="5050706" y="2244864"/>
            <a:ext cx="369332" cy="397461"/>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TextBox 194"/>
          <p:cNvSpPr txBox="1"/>
          <p:nvPr/>
        </p:nvSpPr>
        <p:spPr>
          <a:xfrm>
            <a:off x="753268" y="6041130"/>
            <a:ext cx="7740200" cy="523220"/>
          </a:xfrm>
          <a:prstGeom prst="rect">
            <a:avLst/>
          </a:prstGeom>
          <a:noFill/>
        </p:spPr>
        <p:txBody>
          <a:bodyPr wrap="square" rtlCol="0">
            <a:spAutoFit/>
          </a:bodyPr>
          <a:lstStyle/>
          <a:p>
            <a:r>
              <a:rPr lang="en-US" sz="2800"/>
              <a:t>Validate each candidate patch against the test suite </a:t>
            </a:r>
            <a:endParaRPr lang="en-US" sz="2800" dirty="0"/>
          </a:p>
        </p:txBody>
      </p:sp>
      <p:sp>
        <p:nvSpPr>
          <p:cNvPr id="3" name="Slide Number Placeholder 2"/>
          <p:cNvSpPr>
            <a:spLocks noGrp="1"/>
          </p:cNvSpPr>
          <p:nvPr>
            <p:ph type="sldNum" sz="quarter" idx="12"/>
          </p:nvPr>
        </p:nvSpPr>
        <p:spPr/>
        <p:txBody>
          <a:bodyPr/>
          <a:lstStyle/>
          <a:p>
            <a:fld id="{EDFC4091-B588-AE4D-839F-133859BC685A}" type="slidenum">
              <a:rPr lang="en-US" smtClean="0"/>
              <a:t>2</a:t>
            </a:fld>
            <a:endParaRPr lang="en-US"/>
          </a:p>
        </p:txBody>
      </p:sp>
      <p:sp>
        <p:nvSpPr>
          <p:cNvPr id="145" name="TextBox 144"/>
          <p:cNvSpPr txBox="1"/>
          <p:nvPr/>
        </p:nvSpPr>
        <p:spPr>
          <a:xfrm>
            <a:off x="6107872" y="1380630"/>
            <a:ext cx="2173357" cy="1323439"/>
          </a:xfrm>
          <a:prstGeom prst="rect">
            <a:avLst/>
          </a:prstGeom>
          <a:noFill/>
          <a:ln>
            <a:solidFill>
              <a:schemeClr val="tx1"/>
            </a:solidFill>
          </a:ln>
        </p:spPr>
        <p:txBody>
          <a:bodyPr wrap="square" rtlCol="0">
            <a:spAutoFit/>
          </a:bodyPr>
          <a:lstStyle/>
          <a:p>
            <a:r>
              <a:rPr lang="is-IS" sz="2000" dirty="0"/>
              <a:t>…</a:t>
            </a:r>
          </a:p>
          <a:p>
            <a:r>
              <a:rPr lang="en-US" sz="2000" dirty="0">
                <a:solidFill>
                  <a:srgbClr val="00B050"/>
                </a:solidFill>
              </a:rPr>
              <a:t>if (</a:t>
            </a:r>
            <a:r>
              <a:rPr lang="en-US" sz="2000" dirty="0" err="1">
                <a:solidFill>
                  <a:srgbClr val="00B050"/>
                </a:solidFill>
              </a:rPr>
              <a:t>str</a:t>
            </a:r>
            <a:r>
              <a:rPr lang="en-US" sz="2000" dirty="0">
                <a:solidFill>
                  <a:srgbClr val="00B050"/>
                </a:solidFill>
              </a:rPr>
              <a:t> != 0) return;</a:t>
            </a:r>
          </a:p>
          <a:p>
            <a:r>
              <a:rPr lang="en-US" sz="2000" dirty="0"/>
              <a:t>if (</a:t>
            </a:r>
            <a:r>
              <a:rPr lang="en-US" sz="2000" dirty="0" err="1"/>
              <a:t>str_len</a:t>
            </a:r>
            <a:r>
              <a:rPr lang="en-US" sz="2000" dirty="0"/>
              <a:t>) {</a:t>
            </a:r>
          </a:p>
          <a:p>
            <a:r>
              <a:rPr lang="is-IS" sz="2000" dirty="0"/>
              <a:t>…</a:t>
            </a:r>
            <a:endParaRPr lang="en-US" sz="2000" dirty="0"/>
          </a:p>
        </p:txBody>
      </p:sp>
    </p:spTree>
    <p:extLst>
      <p:ext uri="{BB962C8B-B14F-4D97-AF65-F5344CB8AC3E}">
        <p14:creationId xmlns:p14="http://schemas.microsoft.com/office/powerpoint/2010/main" val="509076351"/>
      </p:ext>
    </p:extLst>
  </p:cSld>
  <p:clrMapOvr>
    <a:masterClrMapping/>
  </p:clrMapOvr>
  <mc:AlternateContent xmlns:mc="http://schemas.openxmlformats.org/markup-compatibility/2006">
    <mc:Choice xmlns:p14="http://schemas.microsoft.com/office/powerpoint/2010/main" Requires="p14">
      <p:transition spd="slow" p14:dur="2000" advTm="661"/>
    </mc:Choice>
    <mc:Fallback>
      <p:transition spd="slow" advTm="66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Generalization</a:t>
            </a:r>
            <a:endParaRPr lang="en-US" dirty="0"/>
          </a:p>
        </p:txBody>
      </p:sp>
      <p:sp>
        <p:nvSpPr>
          <p:cNvPr id="8" name="TextBox 7"/>
          <p:cNvSpPr txBox="1"/>
          <p:nvPr/>
        </p:nvSpPr>
        <p:spPr>
          <a:xfrm>
            <a:off x="527539" y="1951497"/>
            <a:ext cx="377483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if</a:t>
            </a:r>
            <a:r>
              <a:rPr lang="en-US" dirty="0"/>
              <a:t> (</a:t>
            </a:r>
            <a:r>
              <a:rPr lang="en-US" b="1" dirty="0" err="1"/>
              <a:t>MapperPrism.getInstanceof</a:t>
            </a:r>
            <a:r>
              <a:rPr lang="en-US" b="1" dirty="0"/>
              <a:t>(</a:t>
            </a:r>
          </a:p>
          <a:p>
            <a:r>
              <a:rPr lang="en-US" b="1" dirty="0"/>
              <a:t>  </a:t>
            </a:r>
            <a:r>
              <a:rPr lang="en-US" b="1" dirty="0" err="1"/>
              <a:t>mapperTypeElement</a:t>
            </a:r>
            <a:r>
              <a:rPr lang="en-US" b="1" dirty="0"/>
              <a:t>) == null</a:t>
            </a:r>
            <a:r>
              <a:rPr lang="en-US" dirty="0"/>
              <a:t>) { </a:t>
            </a:r>
            <a:r>
              <a:rPr lang="is-IS" dirty="0"/>
              <a:t>… }</a:t>
            </a:r>
            <a:endParaRPr lang="en-US" dirty="0"/>
          </a:p>
        </p:txBody>
      </p:sp>
      <p:sp>
        <p:nvSpPr>
          <p:cNvPr id="10" name="TextBox 9"/>
          <p:cNvSpPr txBox="1"/>
          <p:nvPr/>
        </p:nvSpPr>
        <p:spPr>
          <a:xfrm>
            <a:off x="4403483" y="1812997"/>
            <a:ext cx="411186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if</a:t>
            </a:r>
            <a:r>
              <a:rPr lang="en-US" dirty="0"/>
              <a:t> (</a:t>
            </a:r>
            <a:r>
              <a:rPr lang="en-US" b="1" dirty="0" err="1">
                <a:solidFill>
                  <a:schemeClr val="accent6"/>
                </a:solidFill>
              </a:rPr>
              <a:t>mapperTypeElement</a:t>
            </a:r>
            <a:r>
              <a:rPr lang="en-US" b="1" dirty="0">
                <a:solidFill>
                  <a:schemeClr val="accent6"/>
                </a:solidFill>
              </a:rPr>
              <a:t> == null ||</a:t>
            </a:r>
          </a:p>
          <a:p>
            <a:r>
              <a:rPr lang="en-US" dirty="0"/>
              <a:t>  </a:t>
            </a:r>
            <a:r>
              <a:rPr lang="en-US" b="1" dirty="0" err="1"/>
              <a:t>MapperPrism.getInstanceof</a:t>
            </a:r>
            <a:r>
              <a:rPr lang="en-US" b="1" dirty="0"/>
              <a:t>(</a:t>
            </a:r>
          </a:p>
          <a:p>
            <a:r>
              <a:rPr lang="en-US" b="1" dirty="0"/>
              <a:t>  </a:t>
            </a:r>
            <a:r>
              <a:rPr lang="en-US" b="1" dirty="0" err="1"/>
              <a:t>mapperTypeElement</a:t>
            </a:r>
            <a:r>
              <a:rPr lang="en-US" b="1" dirty="0"/>
              <a:t>) == null</a:t>
            </a:r>
            <a:r>
              <a:rPr lang="en-US" dirty="0"/>
              <a:t>) { </a:t>
            </a:r>
            <a:r>
              <a:rPr lang="is-IS" dirty="0"/>
              <a:t>… }</a:t>
            </a:r>
            <a:endParaRPr lang="en-US" dirty="0"/>
          </a:p>
        </p:txBody>
      </p:sp>
      <p:sp>
        <p:nvSpPr>
          <p:cNvPr id="11" name="TextBox 10"/>
          <p:cNvSpPr txBox="1"/>
          <p:nvPr/>
        </p:nvSpPr>
        <p:spPr>
          <a:xfrm>
            <a:off x="527539" y="3336507"/>
            <a:ext cx="377483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return </a:t>
            </a:r>
            <a:r>
              <a:rPr lang="en-US" b="1" dirty="0" err="1">
                <a:solidFill>
                  <a:schemeClr val="tx1"/>
                </a:solidFill>
              </a:rPr>
              <a:t>type.isAssignableFrom</a:t>
            </a:r>
            <a:r>
              <a:rPr lang="en-US" b="1" dirty="0">
                <a:solidFill>
                  <a:schemeClr val="tx1"/>
                </a:solidFill>
              </a:rPr>
              <a:t>(</a:t>
            </a:r>
          </a:p>
          <a:p>
            <a:r>
              <a:rPr lang="en-US" b="1" dirty="0">
                <a:solidFill>
                  <a:schemeClr val="tx1"/>
                </a:solidFill>
              </a:rPr>
              <a:t>  </a:t>
            </a:r>
            <a:r>
              <a:rPr lang="en-US" b="1" dirty="0" err="1">
                <a:solidFill>
                  <a:schemeClr val="tx1"/>
                </a:solidFill>
              </a:rPr>
              <a:t>subject.getClass</a:t>
            </a:r>
            <a:r>
              <a:rPr lang="en-US" b="1" dirty="0">
                <a:solidFill>
                  <a:schemeClr val="tx1"/>
                </a:solidFill>
              </a:rPr>
              <a:t>());</a:t>
            </a:r>
          </a:p>
        </p:txBody>
      </p:sp>
      <p:sp>
        <p:nvSpPr>
          <p:cNvPr id="12" name="TextBox 11"/>
          <p:cNvSpPr txBox="1"/>
          <p:nvPr/>
        </p:nvSpPr>
        <p:spPr>
          <a:xfrm>
            <a:off x="4403483" y="3198007"/>
            <a:ext cx="411186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return </a:t>
            </a:r>
            <a:r>
              <a:rPr lang="en-US" b="1" dirty="0">
                <a:solidFill>
                  <a:schemeClr val="accent6"/>
                </a:solidFill>
              </a:rPr>
              <a:t>subject != null &amp;&amp;</a:t>
            </a:r>
          </a:p>
          <a:p>
            <a:r>
              <a:rPr lang="en-US" b="1" dirty="0">
                <a:solidFill>
                  <a:schemeClr val="tx1"/>
                </a:solidFill>
              </a:rPr>
              <a:t>  </a:t>
            </a:r>
            <a:r>
              <a:rPr lang="en-US" b="1" dirty="0" err="1">
                <a:solidFill>
                  <a:schemeClr val="tx1"/>
                </a:solidFill>
              </a:rPr>
              <a:t>type.isAssignableFrom</a:t>
            </a:r>
            <a:r>
              <a:rPr lang="en-US" b="1" dirty="0">
                <a:solidFill>
                  <a:schemeClr val="tx1"/>
                </a:solidFill>
              </a:rPr>
              <a:t>(</a:t>
            </a:r>
          </a:p>
          <a:p>
            <a:r>
              <a:rPr lang="en-US" b="1" dirty="0">
                <a:solidFill>
                  <a:schemeClr val="tx1"/>
                </a:solidFill>
              </a:rPr>
              <a:t>  </a:t>
            </a:r>
            <a:r>
              <a:rPr lang="en-US" b="1" dirty="0" err="1">
                <a:solidFill>
                  <a:schemeClr val="tx1"/>
                </a:solidFill>
              </a:rPr>
              <a:t>subject.getClass</a:t>
            </a:r>
            <a:r>
              <a:rPr lang="en-US" b="1" dirty="0">
                <a:solidFill>
                  <a:schemeClr val="tx1"/>
                </a:solidFill>
              </a:rPr>
              <a:t>());</a:t>
            </a:r>
          </a:p>
        </p:txBody>
      </p:sp>
      <p:sp>
        <p:nvSpPr>
          <p:cNvPr id="13" name="TextBox 12"/>
          <p:cNvSpPr txBox="1"/>
          <p:nvPr/>
        </p:nvSpPr>
        <p:spPr>
          <a:xfrm>
            <a:off x="527539" y="4727938"/>
            <a:ext cx="3774832"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dirty="0">
                <a:solidFill>
                  <a:srgbClr val="7030A0"/>
                </a:solidFill>
              </a:rPr>
              <a:t>if</a:t>
            </a:r>
            <a:r>
              <a:rPr lang="en-US" sz="1500" dirty="0"/>
              <a:t> (</a:t>
            </a:r>
            <a:r>
              <a:rPr lang="en-US" sz="1500" b="1" dirty="0" err="1"/>
              <a:t>Material.getMaterial</a:t>
            </a:r>
            <a:r>
              <a:rPr lang="en-US" sz="1500" b="1" dirty="0"/>
              <a:t>(</a:t>
            </a:r>
            <a:r>
              <a:rPr lang="en-US" sz="1500" b="1" dirty="0" err="1"/>
              <a:t>getTypeId</a:t>
            </a:r>
            <a:r>
              <a:rPr lang="en-US" sz="1500" b="1" dirty="0"/>
              <a:t>()).</a:t>
            </a:r>
          </a:p>
          <a:p>
            <a:r>
              <a:rPr lang="en-US" sz="1500" b="1" dirty="0"/>
              <a:t>  </a:t>
            </a:r>
            <a:r>
              <a:rPr lang="en-US" sz="1500" b="1" dirty="0" err="1"/>
              <a:t>getData</a:t>
            </a:r>
            <a:r>
              <a:rPr lang="en-US" sz="1500" b="1" dirty="0"/>
              <a:t>() != null</a:t>
            </a:r>
            <a:r>
              <a:rPr lang="en-US" sz="1500" dirty="0"/>
              <a:t>) { </a:t>
            </a:r>
            <a:r>
              <a:rPr lang="is-IS" sz="1500" dirty="0"/>
              <a:t>… }</a:t>
            </a:r>
            <a:endParaRPr lang="en-US" sz="1500" dirty="0"/>
          </a:p>
        </p:txBody>
      </p:sp>
      <p:sp>
        <p:nvSpPr>
          <p:cNvPr id="14" name="TextBox 13"/>
          <p:cNvSpPr txBox="1"/>
          <p:nvPr/>
        </p:nvSpPr>
        <p:spPr>
          <a:xfrm>
            <a:off x="4403483" y="4612522"/>
            <a:ext cx="4111868" cy="7848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dirty="0">
                <a:solidFill>
                  <a:srgbClr val="7030A0"/>
                </a:solidFill>
              </a:rPr>
              <a:t>if</a:t>
            </a:r>
            <a:r>
              <a:rPr lang="en-US" sz="1500" dirty="0"/>
              <a:t> (</a:t>
            </a:r>
            <a:r>
              <a:rPr lang="en-US" sz="1500" b="1" dirty="0" err="1">
                <a:solidFill>
                  <a:schemeClr val="accent6"/>
                </a:solidFill>
              </a:rPr>
              <a:t>Material.getMaterial</a:t>
            </a:r>
            <a:r>
              <a:rPr lang="en-US" sz="1500" b="1" dirty="0">
                <a:solidFill>
                  <a:schemeClr val="accent6"/>
                </a:solidFill>
              </a:rPr>
              <a:t>(</a:t>
            </a:r>
            <a:r>
              <a:rPr lang="en-US" sz="1500" b="1" dirty="0" err="1">
                <a:solidFill>
                  <a:schemeClr val="accent6"/>
                </a:solidFill>
              </a:rPr>
              <a:t>getTypeId</a:t>
            </a:r>
            <a:r>
              <a:rPr lang="en-US" sz="1500" b="1" dirty="0">
                <a:solidFill>
                  <a:schemeClr val="accent6"/>
                </a:solidFill>
              </a:rPr>
              <a:t>()) != null &amp;&amp;</a:t>
            </a:r>
          </a:p>
          <a:p>
            <a:r>
              <a:rPr lang="en-US" sz="1500" b="1" dirty="0"/>
              <a:t> </a:t>
            </a:r>
            <a:r>
              <a:rPr lang="en-US" sz="1500" b="1" dirty="0" err="1"/>
              <a:t>Material.getMaterial</a:t>
            </a:r>
            <a:r>
              <a:rPr lang="en-US" sz="1500" b="1" dirty="0"/>
              <a:t>(</a:t>
            </a:r>
            <a:r>
              <a:rPr lang="en-US" sz="1500" b="1" dirty="0" err="1"/>
              <a:t>getTypeId</a:t>
            </a:r>
            <a:r>
              <a:rPr lang="en-US" sz="1500" b="1" dirty="0"/>
              <a:t>()).</a:t>
            </a:r>
          </a:p>
          <a:p>
            <a:r>
              <a:rPr lang="en-US" sz="1500" b="1" dirty="0"/>
              <a:t>  </a:t>
            </a:r>
            <a:r>
              <a:rPr lang="en-US" sz="1500" b="1" dirty="0" err="1"/>
              <a:t>getData</a:t>
            </a:r>
            <a:r>
              <a:rPr lang="en-US" sz="1500" b="1" dirty="0"/>
              <a:t>() != null</a:t>
            </a:r>
            <a:r>
              <a:rPr lang="en-US" sz="1500" dirty="0"/>
              <a:t>) { </a:t>
            </a:r>
            <a:r>
              <a:rPr lang="is-IS" sz="1500" dirty="0"/>
              <a:t>… }</a:t>
            </a:r>
            <a:endParaRPr lang="en-US" sz="1500" dirty="0"/>
          </a:p>
        </p:txBody>
      </p:sp>
      <p:sp>
        <p:nvSpPr>
          <p:cNvPr id="16" name="TextBox 15"/>
          <p:cNvSpPr txBox="1"/>
          <p:nvPr/>
        </p:nvSpPr>
        <p:spPr>
          <a:xfrm>
            <a:off x="561699" y="1485301"/>
            <a:ext cx="1487651" cy="369332"/>
          </a:xfrm>
          <a:prstGeom prst="rect">
            <a:avLst/>
          </a:prstGeom>
          <a:noFill/>
        </p:spPr>
        <p:txBody>
          <a:bodyPr wrap="none" rtlCol="0">
            <a:spAutoFit/>
          </a:bodyPr>
          <a:lstStyle/>
          <a:p>
            <a:r>
              <a:rPr lang="en-US" dirty="0"/>
              <a:t>Original code:</a:t>
            </a:r>
          </a:p>
        </p:txBody>
      </p:sp>
      <p:sp>
        <p:nvSpPr>
          <p:cNvPr id="17" name="TextBox 16"/>
          <p:cNvSpPr txBox="1"/>
          <p:nvPr/>
        </p:nvSpPr>
        <p:spPr>
          <a:xfrm>
            <a:off x="4336529" y="1467656"/>
            <a:ext cx="1508426" cy="369332"/>
          </a:xfrm>
          <a:prstGeom prst="rect">
            <a:avLst/>
          </a:prstGeom>
          <a:noFill/>
        </p:spPr>
        <p:txBody>
          <a:bodyPr wrap="none" rtlCol="0">
            <a:spAutoFit/>
          </a:bodyPr>
          <a:lstStyle/>
          <a:p>
            <a:r>
              <a:rPr lang="en-US" dirty="0"/>
              <a:t>Patched code:</a:t>
            </a:r>
          </a:p>
        </p:txBody>
      </p:sp>
      <p:sp>
        <p:nvSpPr>
          <p:cNvPr id="3" name="Slide Number Placeholder 2"/>
          <p:cNvSpPr>
            <a:spLocks noGrp="1"/>
          </p:cNvSpPr>
          <p:nvPr>
            <p:ph type="sldNum" sz="quarter" idx="12"/>
          </p:nvPr>
        </p:nvSpPr>
        <p:spPr/>
        <p:txBody>
          <a:bodyPr/>
          <a:lstStyle/>
          <a:p>
            <a:fld id="{C5BFA645-337F-934D-B234-7C13E7CFC11E}" type="slidenum">
              <a:rPr lang="en-US" smtClean="0"/>
              <a:t>20</a:t>
            </a:fld>
            <a:endParaRPr lang="en-US"/>
          </a:p>
        </p:txBody>
      </p:sp>
    </p:spTree>
    <p:extLst>
      <p:ext uri="{BB962C8B-B14F-4D97-AF65-F5344CB8AC3E}">
        <p14:creationId xmlns:p14="http://schemas.microsoft.com/office/powerpoint/2010/main" val="1491984408"/>
      </p:ext>
    </p:extLst>
  </p:cSld>
  <p:clrMapOvr>
    <a:masterClrMapping/>
  </p:clrMapOvr>
  <mc:AlternateContent xmlns:mc="http://schemas.openxmlformats.org/markup-compatibility/2006" xmlns:p14="http://schemas.microsoft.com/office/powerpoint/2010/main">
    <mc:Choice Requires="p14">
      <p:transition spd="slow" p14:dur="2000" advTm="13338"/>
    </mc:Choice>
    <mc:Fallback xmlns="">
      <p:transition spd="slow" advTm="1333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a:t>
            </a:r>
          </a:p>
        </p:txBody>
      </p:sp>
      <p:sp>
        <p:nvSpPr>
          <p:cNvPr id="10" name="TextBox 9"/>
          <p:cNvSpPr txBox="1"/>
          <p:nvPr/>
        </p:nvSpPr>
        <p:spPr>
          <a:xfrm>
            <a:off x="4403483" y="1812997"/>
            <a:ext cx="411186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if</a:t>
            </a:r>
            <a:r>
              <a:rPr lang="en-US" dirty="0"/>
              <a:t> (</a:t>
            </a:r>
            <a:r>
              <a:rPr lang="en-US" b="1" dirty="0" err="1">
                <a:solidFill>
                  <a:schemeClr val="accent6"/>
                </a:solidFill>
              </a:rPr>
              <a:t>mapperTypeElement</a:t>
            </a:r>
            <a:r>
              <a:rPr lang="en-US" b="1" dirty="0">
                <a:solidFill>
                  <a:schemeClr val="accent6"/>
                </a:solidFill>
              </a:rPr>
              <a:t> == null ||</a:t>
            </a:r>
          </a:p>
          <a:p>
            <a:r>
              <a:rPr lang="en-US" dirty="0"/>
              <a:t>  </a:t>
            </a:r>
            <a:r>
              <a:rPr lang="en-US" b="1" dirty="0" err="1"/>
              <a:t>MapperPrism.getInstanceof</a:t>
            </a:r>
            <a:r>
              <a:rPr lang="en-US" b="1" dirty="0"/>
              <a:t>(</a:t>
            </a:r>
          </a:p>
          <a:p>
            <a:r>
              <a:rPr lang="en-US" b="1" dirty="0"/>
              <a:t>  </a:t>
            </a:r>
            <a:r>
              <a:rPr lang="en-US" b="1" dirty="0" err="1"/>
              <a:t>mapperTypeElement</a:t>
            </a:r>
            <a:r>
              <a:rPr lang="en-US" b="1" dirty="0"/>
              <a:t>) == null</a:t>
            </a:r>
            <a:r>
              <a:rPr lang="en-US" dirty="0"/>
              <a:t>) { </a:t>
            </a:r>
            <a:r>
              <a:rPr lang="is-IS" dirty="0"/>
              <a:t>… }</a:t>
            </a:r>
            <a:endParaRPr lang="en-US" dirty="0"/>
          </a:p>
        </p:txBody>
      </p:sp>
      <p:sp>
        <p:nvSpPr>
          <p:cNvPr id="12" name="TextBox 11"/>
          <p:cNvSpPr txBox="1"/>
          <p:nvPr/>
        </p:nvSpPr>
        <p:spPr>
          <a:xfrm>
            <a:off x="4403483" y="3198007"/>
            <a:ext cx="411186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return </a:t>
            </a:r>
            <a:r>
              <a:rPr lang="en-US" b="1" dirty="0">
                <a:solidFill>
                  <a:schemeClr val="accent6"/>
                </a:solidFill>
              </a:rPr>
              <a:t>subject != null &amp;&amp;</a:t>
            </a:r>
          </a:p>
          <a:p>
            <a:r>
              <a:rPr lang="en-US" b="1" dirty="0">
                <a:solidFill>
                  <a:schemeClr val="tx1"/>
                </a:solidFill>
              </a:rPr>
              <a:t>  </a:t>
            </a:r>
            <a:r>
              <a:rPr lang="en-US" b="1" dirty="0" err="1">
                <a:solidFill>
                  <a:schemeClr val="tx1"/>
                </a:solidFill>
              </a:rPr>
              <a:t>type.isAssignableFrom</a:t>
            </a:r>
            <a:r>
              <a:rPr lang="en-US" b="1" dirty="0">
                <a:solidFill>
                  <a:schemeClr val="tx1"/>
                </a:solidFill>
              </a:rPr>
              <a:t>(</a:t>
            </a:r>
          </a:p>
          <a:p>
            <a:r>
              <a:rPr lang="en-US" b="1" dirty="0">
                <a:solidFill>
                  <a:schemeClr val="tx1"/>
                </a:solidFill>
              </a:rPr>
              <a:t>  </a:t>
            </a:r>
            <a:r>
              <a:rPr lang="en-US" b="1" dirty="0" err="1" smtClean="0">
                <a:solidFill>
                  <a:schemeClr val="tx1"/>
                </a:solidFill>
              </a:rPr>
              <a:t>subject.getClass</a:t>
            </a:r>
            <a:r>
              <a:rPr lang="en-US" b="1" dirty="0">
                <a:solidFill>
                  <a:schemeClr val="tx1"/>
                </a:solidFill>
              </a:rPr>
              <a:t>());</a:t>
            </a:r>
          </a:p>
        </p:txBody>
      </p:sp>
      <p:sp>
        <p:nvSpPr>
          <p:cNvPr id="14" name="TextBox 13"/>
          <p:cNvSpPr txBox="1"/>
          <p:nvPr/>
        </p:nvSpPr>
        <p:spPr>
          <a:xfrm>
            <a:off x="4403483" y="4612522"/>
            <a:ext cx="4111868" cy="7848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dirty="0">
                <a:solidFill>
                  <a:srgbClr val="7030A0"/>
                </a:solidFill>
              </a:rPr>
              <a:t>if</a:t>
            </a:r>
            <a:r>
              <a:rPr lang="en-US" sz="1500" dirty="0"/>
              <a:t> (</a:t>
            </a:r>
            <a:r>
              <a:rPr lang="en-US" sz="1500" b="1" dirty="0" err="1">
                <a:solidFill>
                  <a:schemeClr val="accent6"/>
                </a:solidFill>
              </a:rPr>
              <a:t>Material.getMaterial</a:t>
            </a:r>
            <a:r>
              <a:rPr lang="en-US" sz="1500" b="1" dirty="0">
                <a:solidFill>
                  <a:schemeClr val="accent6"/>
                </a:solidFill>
              </a:rPr>
              <a:t>(</a:t>
            </a:r>
            <a:r>
              <a:rPr lang="en-US" sz="1500" b="1" dirty="0" err="1">
                <a:solidFill>
                  <a:schemeClr val="accent6"/>
                </a:solidFill>
              </a:rPr>
              <a:t>getTypeId</a:t>
            </a:r>
            <a:r>
              <a:rPr lang="en-US" sz="1500" b="1" dirty="0">
                <a:solidFill>
                  <a:schemeClr val="accent6"/>
                </a:solidFill>
              </a:rPr>
              <a:t>()) != null &amp;&amp;</a:t>
            </a:r>
          </a:p>
          <a:p>
            <a:r>
              <a:rPr lang="en-US" sz="1500" b="1" dirty="0"/>
              <a:t> </a:t>
            </a:r>
            <a:r>
              <a:rPr lang="en-US" sz="1500" b="1" dirty="0" err="1"/>
              <a:t>Material.getMaterial</a:t>
            </a:r>
            <a:r>
              <a:rPr lang="en-US" sz="1500" b="1" dirty="0"/>
              <a:t>(</a:t>
            </a:r>
            <a:r>
              <a:rPr lang="en-US" sz="1500" b="1" dirty="0" err="1"/>
              <a:t>getTypeId</a:t>
            </a:r>
            <a:r>
              <a:rPr lang="en-US" sz="1500" b="1" dirty="0"/>
              <a:t>()).</a:t>
            </a:r>
          </a:p>
          <a:p>
            <a:r>
              <a:rPr lang="en-US" sz="1500" b="1" dirty="0"/>
              <a:t>  </a:t>
            </a:r>
            <a:r>
              <a:rPr lang="en-US" sz="1500" b="1" dirty="0" err="1"/>
              <a:t>getData</a:t>
            </a:r>
            <a:r>
              <a:rPr lang="en-US" sz="1500" b="1" dirty="0"/>
              <a:t>() != null</a:t>
            </a:r>
            <a:r>
              <a:rPr lang="en-US" sz="1500" dirty="0"/>
              <a:t>) { </a:t>
            </a:r>
            <a:r>
              <a:rPr lang="is-IS" sz="1500" dirty="0"/>
              <a:t>… }</a:t>
            </a:r>
            <a:endParaRPr lang="en-US" sz="1500" dirty="0"/>
          </a:p>
        </p:txBody>
      </p:sp>
      <p:sp>
        <p:nvSpPr>
          <p:cNvPr id="16" name="TextBox 15"/>
          <p:cNvSpPr txBox="1"/>
          <p:nvPr/>
        </p:nvSpPr>
        <p:spPr>
          <a:xfrm>
            <a:off x="561699" y="1485301"/>
            <a:ext cx="1487651" cy="369332"/>
          </a:xfrm>
          <a:prstGeom prst="rect">
            <a:avLst/>
          </a:prstGeom>
          <a:noFill/>
        </p:spPr>
        <p:txBody>
          <a:bodyPr wrap="none" rtlCol="0">
            <a:spAutoFit/>
          </a:bodyPr>
          <a:lstStyle/>
          <a:p>
            <a:r>
              <a:rPr lang="en-US" dirty="0"/>
              <a:t>Original code:</a:t>
            </a:r>
          </a:p>
        </p:txBody>
      </p:sp>
      <p:sp>
        <p:nvSpPr>
          <p:cNvPr id="17" name="TextBox 16"/>
          <p:cNvSpPr txBox="1"/>
          <p:nvPr/>
        </p:nvSpPr>
        <p:spPr>
          <a:xfrm>
            <a:off x="4336529" y="1467656"/>
            <a:ext cx="1508426" cy="369332"/>
          </a:xfrm>
          <a:prstGeom prst="rect">
            <a:avLst/>
          </a:prstGeom>
          <a:noFill/>
        </p:spPr>
        <p:txBody>
          <a:bodyPr wrap="none" rtlCol="0">
            <a:spAutoFit/>
          </a:bodyPr>
          <a:lstStyle/>
          <a:p>
            <a:r>
              <a:rPr lang="en-US" dirty="0"/>
              <a:t>Patched code:</a:t>
            </a:r>
          </a:p>
        </p:txBody>
      </p:sp>
      <p:grpSp>
        <p:nvGrpSpPr>
          <p:cNvPr id="15" name="Group 14"/>
          <p:cNvGrpSpPr/>
          <p:nvPr/>
        </p:nvGrpSpPr>
        <p:grpSpPr>
          <a:xfrm>
            <a:off x="611871" y="2008698"/>
            <a:ext cx="3305904" cy="1281447"/>
            <a:chOff x="640220" y="1904965"/>
            <a:chExt cx="3305904" cy="1281447"/>
          </a:xfrm>
        </p:grpSpPr>
        <p:sp>
          <p:nvSpPr>
            <p:cNvPr id="19" name="Oval 18"/>
            <p:cNvSpPr/>
            <p:nvPr/>
          </p:nvSpPr>
          <p:spPr>
            <a:xfrm>
              <a:off x="640220" y="2435570"/>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0" name="Rounded Rectangle 19"/>
            <p:cNvSpPr/>
            <p:nvPr/>
          </p:nvSpPr>
          <p:spPr>
            <a:xfrm>
              <a:off x="1578060" y="1904965"/>
              <a:ext cx="2368064"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MapperPrism.getInstnaceof</a:t>
              </a:r>
              <a:r>
                <a:rPr lang="en-US" sz="1400" dirty="0">
                  <a:solidFill>
                    <a:schemeClr val="tx1"/>
                  </a:solidFill>
                </a:rPr>
                <a:t>(</a:t>
              </a:r>
              <a:r>
                <a:rPr lang="en-US" sz="1400" dirty="0" err="1">
                  <a:solidFill>
                    <a:schemeClr val="tx1"/>
                  </a:solidFill>
                </a:rPr>
                <a:t>mapperTypeElement</a:t>
              </a:r>
              <a:r>
                <a:rPr lang="en-US" sz="1400" dirty="0">
                  <a:solidFill>
                    <a:schemeClr val="tx1"/>
                  </a:solidFill>
                </a:rPr>
                <a:t>)</a:t>
              </a:r>
            </a:p>
          </p:txBody>
        </p:sp>
        <p:sp>
          <p:nvSpPr>
            <p:cNvPr id="21" name="Oval 20"/>
            <p:cNvSpPr/>
            <p:nvPr/>
          </p:nvSpPr>
          <p:spPr>
            <a:xfrm>
              <a:off x="1578064" y="2470323"/>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sp>
          <p:nvSpPr>
            <p:cNvPr id="22" name="Oval 21"/>
            <p:cNvSpPr/>
            <p:nvPr/>
          </p:nvSpPr>
          <p:spPr>
            <a:xfrm>
              <a:off x="1578062" y="2858165"/>
              <a:ext cx="726835"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23" name="Straight Arrow Connector 22"/>
            <p:cNvCxnSpPr>
              <a:stCxn id="21" idx="7"/>
              <a:endCxn id="24" idx="1"/>
            </p:cNvCxnSpPr>
            <p:nvPr/>
          </p:nvCxnSpPr>
          <p:spPr>
            <a:xfrm flipV="1">
              <a:off x="1160544" y="2157847"/>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6"/>
            </p:cNvCxnSpPr>
            <p:nvPr/>
          </p:nvCxnSpPr>
          <p:spPr>
            <a:xfrm>
              <a:off x="1249818" y="2599696"/>
              <a:ext cx="328245" cy="347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5"/>
            </p:cNvCxnSpPr>
            <p:nvPr/>
          </p:nvCxnSpPr>
          <p:spPr>
            <a:xfrm>
              <a:off x="1160543" y="2715746"/>
              <a:ext cx="417519" cy="3065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640219" y="3733763"/>
            <a:ext cx="1918131"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type.isAssignableFrom</a:t>
            </a:r>
            <a:r>
              <a:rPr lang="en-US" sz="1400" dirty="0">
                <a:solidFill>
                  <a:schemeClr val="tx1"/>
                </a:solidFill>
              </a:rPr>
              <a:t>(</a:t>
            </a:r>
            <a:r>
              <a:rPr lang="en-US" sz="1400" dirty="0" err="1">
                <a:solidFill>
                  <a:schemeClr val="tx1"/>
                </a:solidFill>
              </a:rPr>
              <a:t>subject.getClass</a:t>
            </a:r>
            <a:r>
              <a:rPr lang="en-US" sz="1400" dirty="0">
                <a:solidFill>
                  <a:schemeClr val="tx1"/>
                </a:solidFill>
              </a:rPr>
              <a:t>());</a:t>
            </a:r>
          </a:p>
        </p:txBody>
      </p:sp>
      <p:grpSp>
        <p:nvGrpSpPr>
          <p:cNvPr id="27" name="Group 26"/>
          <p:cNvGrpSpPr/>
          <p:nvPr/>
        </p:nvGrpSpPr>
        <p:grpSpPr>
          <a:xfrm>
            <a:off x="628650" y="4928902"/>
            <a:ext cx="3212120" cy="1281445"/>
            <a:chOff x="640220" y="4641684"/>
            <a:chExt cx="3212120" cy="1281445"/>
          </a:xfrm>
        </p:grpSpPr>
        <p:sp>
          <p:nvSpPr>
            <p:cNvPr id="28" name="Oval 27"/>
            <p:cNvSpPr/>
            <p:nvPr/>
          </p:nvSpPr>
          <p:spPr>
            <a:xfrm>
              <a:off x="640220" y="5172289"/>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9" name="Rounded Rectangle 28"/>
            <p:cNvSpPr/>
            <p:nvPr/>
          </p:nvSpPr>
          <p:spPr>
            <a:xfrm>
              <a:off x="1578060" y="4641684"/>
              <a:ext cx="2274280"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Material.getMaterial</a:t>
              </a:r>
              <a:r>
                <a:rPr lang="en-US" sz="1400" dirty="0">
                  <a:solidFill>
                    <a:schemeClr val="tx1"/>
                  </a:solidFill>
                </a:rPr>
                <a:t>(</a:t>
              </a:r>
            </a:p>
            <a:p>
              <a:pPr algn="ctr"/>
              <a:r>
                <a:rPr lang="en-US" sz="1400" dirty="0" err="1">
                  <a:solidFill>
                    <a:schemeClr val="tx1"/>
                  </a:solidFill>
                </a:rPr>
                <a:t>getTypeId</a:t>
              </a:r>
              <a:r>
                <a:rPr lang="en-US" sz="1400" dirty="0">
                  <a:solidFill>
                    <a:schemeClr val="tx1"/>
                  </a:solidFill>
                </a:rPr>
                <a:t>()).</a:t>
              </a:r>
              <a:r>
                <a:rPr lang="en-US" sz="1400" dirty="0" err="1">
                  <a:solidFill>
                    <a:schemeClr val="tx1"/>
                  </a:solidFill>
                </a:rPr>
                <a:t>getData</a:t>
              </a:r>
              <a:r>
                <a:rPr lang="en-US" sz="1400" dirty="0">
                  <a:solidFill>
                    <a:schemeClr val="tx1"/>
                  </a:solidFill>
                </a:rPr>
                <a:t>()</a:t>
              </a:r>
            </a:p>
          </p:txBody>
        </p:sp>
        <p:sp>
          <p:nvSpPr>
            <p:cNvPr id="30" name="Oval 29"/>
            <p:cNvSpPr/>
            <p:nvPr/>
          </p:nvSpPr>
          <p:spPr>
            <a:xfrm>
              <a:off x="1578064" y="5207042"/>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sp>
          <p:nvSpPr>
            <p:cNvPr id="31" name="Oval 30"/>
            <p:cNvSpPr/>
            <p:nvPr/>
          </p:nvSpPr>
          <p:spPr>
            <a:xfrm>
              <a:off x="1578062" y="5594882"/>
              <a:ext cx="726835"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32" name="Straight Arrow Connector 31"/>
            <p:cNvCxnSpPr/>
            <p:nvPr/>
          </p:nvCxnSpPr>
          <p:spPr>
            <a:xfrm flipV="1">
              <a:off x="1160544" y="4894565"/>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249818" y="5336413"/>
              <a:ext cx="328245" cy="347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160543" y="5452463"/>
              <a:ext cx="417519" cy="3065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C5BFA645-337F-934D-B234-7C13E7CFC11E}" type="slidenum">
              <a:rPr lang="en-US" smtClean="0"/>
              <a:t>21</a:t>
            </a:fld>
            <a:endParaRPr lang="en-US"/>
          </a:p>
        </p:txBody>
      </p:sp>
    </p:spTree>
    <p:extLst>
      <p:ext uri="{BB962C8B-B14F-4D97-AF65-F5344CB8AC3E}">
        <p14:creationId xmlns:p14="http://schemas.microsoft.com/office/powerpoint/2010/main" val="1392647086"/>
      </p:ext>
    </p:extLst>
  </p:cSld>
  <p:clrMapOvr>
    <a:masterClrMapping/>
  </p:clrMapOvr>
  <mc:AlternateContent xmlns:mc="http://schemas.openxmlformats.org/markup-compatibility/2006" xmlns:p14="http://schemas.microsoft.com/office/powerpoint/2010/main">
    <mc:Choice Requires="p14">
      <p:transition spd="slow" p14:dur="2000" advTm="7883"/>
    </mc:Choice>
    <mc:Fallback xmlns="">
      <p:transition spd="slow" advTm="788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a:t>
            </a:r>
          </a:p>
        </p:txBody>
      </p:sp>
      <p:sp>
        <p:nvSpPr>
          <p:cNvPr id="4" name="Oval 3"/>
          <p:cNvSpPr/>
          <p:nvPr/>
        </p:nvSpPr>
        <p:spPr>
          <a:xfrm>
            <a:off x="611871" y="2539303"/>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5" name="Rounded Rectangle 4"/>
          <p:cNvSpPr/>
          <p:nvPr/>
        </p:nvSpPr>
        <p:spPr>
          <a:xfrm>
            <a:off x="1549711" y="2008698"/>
            <a:ext cx="2368064"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MapperPrism.getInstnaceof</a:t>
            </a:r>
            <a:r>
              <a:rPr lang="en-US" sz="1400" dirty="0">
                <a:solidFill>
                  <a:schemeClr val="tx1"/>
                </a:solidFill>
              </a:rPr>
              <a:t>(</a:t>
            </a:r>
            <a:r>
              <a:rPr lang="en-US" sz="1400" dirty="0" err="1">
                <a:solidFill>
                  <a:schemeClr val="tx1"/>
                </a:solidFill>
              </a:rPr>
              <a:t>mapperTypeElement</a:t>
            </a:r>
            <a:r>
              <a:rPr lang="en-US" sz="1400" dirty="0">
                <a:solidFill>
                  <a:schemeClr val="tx1"/>
                </a:solidFill>
              </a:rPr>
              <a:t>)</a:t>
            </a:r>
          </a:p>
        </p:txBody>
      </p:sp>
      <p:sp>
        <p:nvSpPr>
          <p:cNvPr id="6" name="Oval 5"/>
          <p:cNvSpPr/>
          <p:nvPr/>
        </p:nvSpPr>
        <p:spPr>
          <a:xfrm>
            <a:off x="1549715" y="2574056"/>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sp>
        <p:nvSpPr>
          <p:cNvPr id="7" name="Oval 6"/>
          <p:cNvSpPr/>
          <p:nvPr/>
        </p:nvSpPr>
        <p:spPr>
          <a:xfrm>
            <a:off x="1549713" y="2961898"/>
            <a:ext cx="726835"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8" name="Straight Arrow Connector 7"/>
          <p:cNvCxnSpPr>
            <a:stCxn id="5" idx="7"/>
            <a:endCxn id="8" idx="1"/>
          </p:cNvCxnSpPr>
          <p:nvPr/>
        </p:nvCxnSpPr>
        <p:spPr>
          <a:xfrm flipV="1">
            <a:off x="1132195" y="2261580"/>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6"/>
          </p:cNvCxnSpPr>
          <p:nvPr/>
        </p:nvCxnSpPr>
        <p:spPr>
          <a:xfrm>
            <a:off x="1221469" y="2703429"/>
            <a:ext cx="328245" cy="347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5"/>
          </p:cNvCxnSpPr>
          <p:nvPr/>
        </p:nvCxnSpPr>
        <p:spPr>
          <a:xfrm>
            <a:off x="1132194" y="2819479"/>
            <a:ext cx="417519" cy="3065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40219" y="3733763"/>
            <a:ext cx="1918131"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type.isAssignableFrom</a:t>
            </a:r>
            <a:r>
              <a:rPr lang="en-US" sz="1400" dirty="0">
                <a:solidFill>
                  <a:schemeClr val="tx1"/>
                </a:solidFill>
              </a:rPr>
              <a:t>(</a:t>
            </a:r>
            <a:r>
              <a:rPr lang="en-US" sz="1400" dirty="0" err="1">
                <a:solidFill>
                  <a:schemeClr val="tx1"/>
                </a:solidFill>
              </a:rPr>
              <a:t>subject.getClass</a:t>
            </a:r>
            <a:r>
              <a:rPr lang="en-US" sz="1400" dirty="0">
                <a:solidFill>
                  <a:schemeClr val="tx1"/>
                </a:solidFill>
              </a:rPr>
              <a:t>());</a:t>
            </a:r>
          </a:p>
        </p:txBody>
      </p:sp>
      <p:sp>
        <p:nvSpPr>
          <p:cNvPr id="12" name="Oval 11"/>
          <p:cNvSpPr/>
          <p:nvPr/>
        </p:nvSpPr>
        <p:spPr>
          <a:xfrm>
            <a:off x="628650" y="5459507"/>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13" name="Rounded Rectangle 12"/>
          <p:cNvSpPr/>
          <p:nvPr/>
        </p:nvSpPr>
        <p:spPr>
          <a:xfrm>
            <a:off x="1566490" y="4928902"/>
            <a:ext cx="2274280"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Material.getMaterial</a:t>
            </a:r>
            <a:r>
              <a:rPr lang="en-US" sz="1400" dirty="0">
                <a:solidFill>
                  <a:schemeClr val="tx1"/>
                </a:solidFill>
              </a:rPr>
              <a:t>(</a:t>
            </a:r>
          </a:p>
          <a:p>
            <a:pPr algn="ctr"/>
            <a:r>
              <a:rPr lang="en-US" sz="1400" dirty="0" err="1">
                <a:solidFill>
                  <a:schemeClr val="tx1"/>
                </a:solidFill>
              </a:rPr>
              <a:t>getTypeId</a:t>
            </a:r>
            <a:r>
              <a:rPr lang="en-US" sz="1400" dirty="0">
                <a:solidFill>
                  <a:schemeClr val="tx1"/>
                </a:solidFill>
              </a:rPr>
              <a:t>()).</a:t>
            </a:r>
            <a:r>
              <a:rPr lang="en-US" sz="1400" dirty="0" err="1">
                <a:solidFill>
                  <a:schemeClr val="tx1"/>
                </a:solidFill>
              </a:rPr>
              <a:t>getData</a:t>
            </a:r>
            <a:r>
              <a:rPr lang="en-US" sz="1400" dirty="0">
                <a:solidFill>
                  <a:schemeClr val="tx1"/>
                </a:solidFill>
              </a:rPr>
              <a:t>()</a:t>
            </a:r>
          </a:p>
        </p:txBody>
      </p:sp>
      <p:sp>
        <p:nvSpPr>
          <p:cNvPr id="14" name="Oval 13"/>
          <p:cNvSpPr/>
          <p:nvPr/>
        </p:nvSpPr>
        <p:spPr>
          <a:xfrm>
            <a:off x="1566494" y="5494260"/>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sp>
        <p:nvSpPr>
          <p:cNvPr id="15" name="Oval 14"/>
          <p:cNvSpPr/>
          <p:nvPr/>
        </p:nvSpPr>
        <p:spPr>
          <a:xfrm>
            <a:off x="1566492" y="5882100"/>
            <a:ext cx="726835"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16" name="Straight Arrow Connector 15"/>
          <p:cNvCxnSpPr/>
          <p:nvPr/>
        </p:nvCxnSpPr>
        <p:spPr>
          <a:xfrm flipV="1">
            <a:off x="1148974" y="5181783"/>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38248" y="5623631"/>
            <a:ext cx="328245" cy="347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148973" y="5739681"/>
            <a:ext cx="417519" cy="3065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4649442" y="1913703"/>
            <a:ext cx="3994757" cy="1471437"/>
            <a:chOff x="4649442" y="1909882"/>
            <a:chExt cx="3994757" cy="1471437"/>
          </a:xfrm>
        </p:grpSpPr>
        <p:sp>
          <p:nvSpPr>
            <p:cNvPr id="19" name="Oval 18"/>
            <p:cNvSpPr/>
            <p:nvPr/>
          </p:nvSpPr>
          <p:spPr>
            <a:xfrm>
              <a:off x="5354970" y="2582499"/>
              <a:ext cx="562713"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a:t>
              </a:r>
              <a:endParaRPr lang="en-US" sz="1400" dirty="0">
                <a:solidFill>
                  <a:schemeClr val="tx1"/>
                </a:solidFill>
              </a:endParaRPr>
            </a:p>
          </p:txBody>
        </p:sp>
        <p:sp>
          <p:nvSpPr>
            <p:cNvPr id="20" name="Oval 19"/>
            <p:cNvSpPr/>
            <p:nvPr/>
          </p:nvSpPr>
          <p:spPr>
            <a:xfrm>
              <a:off x="4649442" y="2574113"/>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1" name="Oval 20"/>
            <p:cNvSpPr/>
            <p:nvPr/>
          </p:nvSpPr>
          <p:spPr>
            <a:xfrm>
              <a:off x="5350575" y="2175705"/>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2" name="Rounded Rectangle 21"/>
            <p:cNvSpPr/>
            <p:nvPr/>
          </p:nvSpPr>
          <p:spPr>
            <a:xfrm>
              <a:off x="6288418" y="1909882"/>
              <a:ext cx="1743815" cy="25368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mapperTypeElement</a:t>
              </a:r>
              <a:endParaRPr lang="en-US" sz="1400" dirty="0">
                <a:solidFill>
                  <a:schemeClr val="tx1"/>
                </a:solidFill>
              </a:endParaRPr>
            </a:p>
          </p:txBody>
        </p:sp>
        <p:sp>
          <p:nvSpPr>
            <p:cNvPr id="23" name="Oval 22"/>
            <p:cNvSpPr/>
            <p:nvPr/>
          </p:nvSpPr>
          <p:spPr>
            <a:xfrm>
              <a:off x="7032895" y="2220536"/>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24" name="Straight Arrow Connector 23"/>
            <p:cNvCxnSpPr>
              <a:endCxn id="52" idx="1"/>
            </p:cNvCxnSpPr>
            <p:nvPr/>
          </p:nvCxnSpPr>
          <p:spPr>
            <a:xfrm flipV="1">
              <a:off x="5870901" y="2036725"/>
              <a:ext cx="417519" cy="198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1" idx="6"/>
              <a:endCxn id="57" idx="2"/>
            </p:cNvCxnSpPr>
            <p:nvPr/>
          </p:nvCxnSpPr>
          <p:spPr>
            <a:xfrm>
              <a:off x="5960172" y="2339828"/>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288418" y="2235092"/>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27" name="Straight Arrow Connector 26"/>
            <p:cNvCxnSpPr>
              <a:stCxn id="42" idx="6"/>
              <a:endCxn id="36" idx="2"/>
            </p:cNvCxnSpPr>
            <p:nvPr/>
          </p:nvCxnSpPr>
          <p:spPr>
            <a:xfrm>
              <a:off x="5259041" y="2738239"/>
              <a:ext cx="95929" cy="4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51" idx="5"/>
              <a:endCxn id="53" idx="3"/>
            </p:cNvCxnSpPr>
            <p:nvPr/>
          </p:nvCxnSpPr>
          <p:spPr>
            <a:xfrm rot="5400000" flipH="1" flipV="1">
              <a:off x="6481049" y="1802116"/>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355202" y="3053072"/>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30" name="Rounded Rectangle 29"/>
            <p:cNvSpPr/>
            <p:nvPr/>
          </p:nvSpPr>
          <p:spPr>
            <a:xfrm>
              <a:off x="6293044" y="2522467"/>
              <a:ext cx="2351155"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MapperPrism.getInstnaceof</a:t>
              </a:r>
              <a:r>
                <a:rPr lang="en-US" sz="1400" dirty="0">
                  <a:solidFill>
                    <a:schemeClr val="tx1"/>
                  </a:solidFill>
                </a:rPr>
                <a:t>(</a:t>
              </a:r>
              <a:r>
                <a:rPr lang="en-US" sz="1400" dirty="0" err="1">
                  <a:solidFill>
                    <a:schemeClr val="tx1"/>
                  </a:solidFill>
                </a:rPr>
                <a:t>mapperTypeElement</a:t>
              </a:r>
              <a:r>
                <a:rPr lang="en-US" sz="1400" dirty="0">
                  <a:solidFill>
                    <a:schemeClr val="tx1"/>
                  </a:solidFill>
                </a:rPr>
                <a:t>)</a:t>
              </a:r>
            </a:p>
          </p:txBody>
        </p:sp>
        <p:sp>
          <p:nvSpPr>
            <p:cNvPr id="31" name="Oval 30"/>
            <p:cNvSpPr/>
            <p:nvPr/>
          </p:nvSpPr>
          <p:spPr>
            <a:xfrm>
              <a:off x="7080013" y="3121237"/>
              <a:ext cx="695943" cy="23708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32" name="Straight Arrow Connector 31"/>
            <p:cNvCxnSpPr/>
            <p:nvPr/>
          </p:nvCxnSpPr>
          <p:spPr>
            <a:xfrm flipV="1">
              <a:off x="5875526" y="2775348"/>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293046" y="3125287"/>
              <a:ext cx="609599" cy="22078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34" name="Straight Arrow Connector 33"/>
            <p:cNvCxnSpPr/>
            <p:nvPr/>
          </p:nvCxnSpPr>
          <p:spPr>
            <a:xfrm>
              <a:off x="5964800" y="3217197"/>
              <a:ext cx="328245" cy="184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5400000" flipH="1" flipV="1">
              <a:off x="6523905" y="2675221"/>
              <a:ext cx="9647" cy="1306407"/>
            </a:xfrm>
            <a:prstGeom prst="curvedConnector3">
              <a:avLst>
                <a:gd name="adj1" fmla="val -80218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2" idx="7"/>
              <a:endCxn id="51" idx="3"/>
            </p:cNvCxnSpPr>
            <p:nvPr/>
          </p:nvCxnSpPr>
          <p:spPr>
            <a:xfrm flipV="1">
              <a:off x="5169765" y="2455881"/>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2" idx="5"/>
            </p:cNvCxnSpPr>
            <p:nvPr/>
          </p:nvCxnSpPr>
          <p:spPr>
            <a:xfrm>
              <a:off x="5169765" y="2854289"/>
              <a:ext cx="274708" cy="2468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4649442" y="3534577"/>
            <a:ext cx="3570363" cy="1059398"/>
            <a:chOff x="4649442" y="3534577"/>
            <a:chExt cx="3570363" cy="1059398"/>
          </a:xfrm>
        </p:grpSpPr>
        <p:sp>
          <p:nvSpPr>
            <p:cNvPr id="38" name="Oval 37"/>
            <p:cNvSpPr/>
            <p:nvPr/>
          </p:nvSpPr>
          <p:spPr>
            <a:xfrm>
              <a:off x="5354970" y="4136853"/>
              <a:ext cx="616485"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&amp;&amp;</a:t>
              </a:r>
            </a:p>
          </p:txBody>
        </p:sp>
        <p:sp>
          <p:nvSpPr>
            <p:cNvPr id="39" name="Oval 38"/>
            <p:cNvSpPr/>
            <p:nvPr/>
          </p:nvSpPr>
          <p:spPr>
            <a:xfrm>
              <a:off x="4649442" y="4128469"/>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40" name="Oval 39"/>
            <p:cNvSpPr/>
            <p:nvPr/>
          </p:nvSpPr>
          <p:spPr>
            <a:xfrm>
              <a:off x="5350575" y="3730060"/>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41" name="Rounded Rectangle 40"/>
            <p:cNvSpPr/>
            <p:nvPr/>
          </p:nvSpPr>
          <p:spPr>
            <a:xfrm>
              <a:off x="6288418" y="3534577"/>
              <a:ext cx="744479" cy="21598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subject</a:t>
              </a:r>
              <a:endParaRPr lang="en-US" sz="1400" dirty="0">
                <a:solidFill>
                  <a:schemeClr val="tx1"/>
                </a:solidFill>
              </a:endParaRPr>
            </a:p>
          </p:txBody>
        </p:sp>
        <p:sp>
          <p:nvSpPr>
            <p:cNvPr id="42" name="Oval 41"/>
            <p:cNvSpPr/>
            <p:nvPr/>
          </p:nvSpPr>
          <p:spPr>
            <a:xfrm>
              <a:off x="7032895" y="3774891"/>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43" name="Straight Arrow Connector 42"/>
            <p:cNvCxnSpPr/>
            <p:nvPr/>
          </p:nvCxnSpPr>
          <p:spPr>
            <a:xfrm flipV="1">
              <a:off x="5870901" y="3642568"/>
              <a:ext cx="417519" cy="1355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960172" y="3894184"/>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288418" y="3789446"/>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46" name="Straight Arrow Connector 45"/>
            <p:cNvCxnSpPr/>
            <p:nvPr/>
          </p:nvCxnSpPr>
          <p:spPr>
            <a:xfrm>
              <a:off x="5259041" y="4292593"/>
              <a:ext cx="95929" cy="4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5400000" flipH="1" flipV="1">
              <a:off x="6481049" y="3356471"/>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293046" y="4088212"/>
              <a:ext cx="1926759"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type.isAssignableFrom</a:t>
              </a:r>
              <a:r>
                <a:rPr lang="en-US" sz="1400" dirty="0">
                  <a:solidFill>
                    <a:schemeClr val="tx1"/>
                  </a:solidFill>
                </a:rPr>
                <a:t>(</a:t>
              </a:r>
              <a:r>
                <a:rPr lang="en-US" sz="1400" dirty="0" err="1">
                  <a:solidFill>
                    <a:schemeClr val="tx1"/>
                  </a:solidFill>
                </a:rPr>
                <a:t>subject.getClass</a:t>
              </a:r>
              <a:r>
                <a:rPr lang="en-US" sz="1400" dirty="0">
                  <a:solidFill>
                    <a:schemeClr val="tx1"/>
                  </a:solidFill>
                </a:rPr>
                <a:t>());</a:t>
              </a:r>
            </a:p>
          </p:txBody>
        </p:sp>
        <p:cxnSp>
          <p:nvCxnSpPr>
            <p:cNvPr id="49" name="Straight Arrow Connector 48"/>
            <p:cNvCxnSpPr/>
            <p:nvPr/>
          </p:nvCxnSpPr>
          <p:spPr>
            <a:xfrm flipV="1">
              <a:off x="5169765" y="4010236"/>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5400000" flipH="1" flipV="1">
              <a:off x="5697630" y="3813229"/>
              <a:ext cx="67551" cy="1123279"/>
            </a:xfrm>
            <a:prstGeom prst="curvedConnector4">
              <a:avLst>
                <a:gd name="adj1" fmla="val -164869"/>
                <a:gd name="adj2" fmla="val 7067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4649442" y="4732068"/>
            <a:ext cx="3994757" cy="1535973"/>
            <a:chOff x="4649442" y="4732068"/>
            <a:chExt cx="3994757" cy="1535973"/>
          </a:xfrm>
        </p:grpSpPr>
        <p:sp>
          <p:nvSpPr>
            <p:cNvPr id="51" name="Oval 50"/>
            <p:cNvSpPr/>
            <p:nvPr/>
          </p:nvSpPr>
          <p:spPr>
            <a:xfrm>
              <a:off x="5354970" y="5520741"/>
              <a:ext cx="616485"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&amp;&amp;</a:t>
              </a:r>
            </a:p>
          </p:txBody>
        </p:sp>
        <p:sp>
          <p:nvSpPr>
            <p:cNvPr id="52" name="Oval 51"/>
            <p:cNvSpPr/>
            <p:nvPr/>
          </p:nvSpPr>
          <p:spPr>
            <a:xfrm>
              <a:off x="4649442" y="5512356"/>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53" name="Oval 52"/>
            <p:cNvSpPr/>
            <p:nvPr/>
          </p:nvSpPr>
          <p:spPr>
            <a:xfrm>
              <a:off x="5350575" y="5113946"/>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54" name="Rounded Rectangle 53"/>
            <p:cNvSpPr/>
            <p:nvPr/>
          </p:nvSpPr>
          <p:spPr>
            <a:xfrm>
              <a:off x="6288416" y="4732068"/>
              <a:ext cx="1837600" cy="40237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Material.getMaterial</a:t>
              </a:r>
              <a:r>
                <a:rPr lang="en-US" sz="1400" dirty="0">
                  <a:solidFill>
                    <a:schemeClr val="tx1"/>
                  </a:solidFill>
                </a:rPr>
                <a:t>(</a:t>
              </a:r>
            </a:p>
            <a:p>
              <a:pPr algn="ctr"/>
              <a:r>
                <a:rPr lang="en-US" sz="1400" dirty="0" err="1">
                  <a:solidFill>
                    <a:schemeClr val="tx1"/>
                  </a:solidFill>
                </a:rPr>
                <a:t>getTypeId</a:t>
              </a:r>
              <a:r>
                <a:rPr lang="en-US" sz="1400" dirty="0">
                  <a:solidFill>
                    <a:schemeClr val="tx1"/>
                  </a:solidFill>
                </a:rPr>
                <a:t>())</a:t>
              </a:r>
            </a:p>
          </p:txBody>
        </p:sp>
        <p:sp>
          <p:nvSpPr>
            <p:cNvPr id="55" name="Oval 54"/>
            <p:cNvSpPr/>
            <p:nvPr/>
          </p:nvSpPr>
          <p:spPr>
            <a:xfrm>
              <a:off x="7032895" y="5158778"/>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56" name="Straight Arrow Connector 55"/>
            <p:cNvCxnSpPr/>
            <p:nvPr/>
          </p:nvCxnSpPr>
          <p:spPr>
            <a:xfrm flipV="1">
              <a:off x="5870901" y="5026456"/>
              <a:ext cx="417519" cy="1355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960172" y="5278071"/>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6288418" y="5173333"/>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59" name="Straight Arrow Connector 58"/>
            <p:cNvCxnSpPr/>
            <p:nvPr/>
          </p:nvCxnSpPr>
          <p:spPr>
            <a:xfrm>
              <a:off x="5259041" y="5676480"/>
              <a:ext cx="95929" cy="4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rot="5400000" flipH="1" flipV="1">
              <a:off x="6481049" y="4740358"/>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169765" y="5394124"/>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5355202" y="5939794"/>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63" name="Rounded Rectangle 62"/>
            <p:cNvSpPr/>
            <p:nvPr/>
          </p:nvSpPr>
          <p:spPr>
            <a:xfrm>
              <a:off x="6293044" y="5456082"/>
              <a:ext cx="2351155"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Material.getMaterial</a:t>
              </a:r>
              <a:r>
                <a:rPr lang="en-US" sz="1400" dirty="0">
                  <a:solidFill>
                    <a:schemeClr val="tx1"/>
                  </a:solidFill>
                </a:rPr>
                <a:t>(</a:t>
              </a:r>
            </a:p>
            <a:p>
              <a:pPr algn="ctr"/>
              <a:r>
                <a:rPr lang="en-US" sz="1400" dirty="0" err="1">
                  <a:solidFill>
                    <a:schemeClr val="tx1"/>
                  </a:solidFill>
                </a:rPr>
                <a:t>getTypeId</a:t>
              </a:r>
              <a:r>
                <a:rPr lang="en-US" sz="1400" dirty="0">
                  <a:solidFill>
                    <a:schemeClr val="tx1"/>
                  </a:solidFill>
                </a:rPr>
                <a:t>()).</a:t>
              </a:r>
              <a:r>
                <a:rPr lang="en-US" sz="1400" dirty="0" err="1">
                  <a:solidFill>
                    <a:schemeClr val="tx1"/>
                  </a:solidFill>
                </a:rPr>
                <a:t>getData</a:t>
              </a:r>
              <a:r>
                <a:rPr lang="en-US" sz="1400" dirty="0">
                  <a:solidFill>
                    <a:schemeClr val="tx1"/>
                  </a:solidFill>
                </a:rPr>
                <a:t>()</a:t>
              </a:r>
            </a:p>
          </p:txBody>
        </p:sp>
        <p:sp>
          <p:nvSpPr>
            <p:cNvPr id="64" name="Oval 63"/>
            <p:cNvSpPr/>
            <p:nvPr/>
          </p:nvSpPr>
          <p:spPr>
            <a:xfrm>
              <a:off x="7080013" y="6007960"/>
              <a:ext cx="695943" cy="23708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65" name="Straight Arrow Connector 64"/>
            <p:cNvCxnSpPr/>
            <p:nvPr/>
          </p:nvCxnSpPr>
          <p:spPr>
            <a:xfrm flipV="1">
              <a:off x="5875526" y="5708964"/>
              <a:ext cx="417519" cy="2789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6293046" y="6012009"/>
              <a:ext cx="609599" cy="22078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r>
                <a:rPr lang="en-US" sz="1400" dirty="0" smtClean="0">
                  <a:solidFill>
                    <a:schemeClr val="tx1"/>
                  </a:solidFill>
                </a:rPr>
                <a:t>=</a:t>
              </a:r>
              <a:endParaRPr lang="en-US" sz="1400" dirty="0">
                <a:solidFill>
                  <a:schemeClr val="tx1"/>
                </a:solidFill>
              </a:endParaRPr>
            </a:p>
          </p:txBody>
        </p:sp>
        <p:cxnSp>
          <p:nvCxnSpPr>
            <p:cNvPr id="67" name="Straight Arrow Connector 66"/>
            <p:cNvCxnSpPr/>
            <p:nvPr/>
          </p:nvCxnSpPr>
          <p:spPr>
            <a:xfrm>
              <a:off x="5964800" y="6103920"/>
              <a:ext cx="328245" cy="184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rot="5400000" flipH="1" flipV="1">
              <a:off x="6523905" y="5561944"/>
              <a:ext cx="9647" cy="1306407"/>
            </a:xfrm>
            <a:prstGeom prst="curvedConnector3">
              <a:avLst>
                <a:gd name="adj1" fmla="val -80218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169765" y="5792533"/>
              <a:ext cx="274708" cy="195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561699" y="1485301"/>
            <a:ext cx="1487651" cy="369332"/>
          </a:xfrm>
          <a:prstGeom prst="rect">
            <a:avLst/>
          </a:prstGeom>
          <a:noFill/>
        </p:spPr>
        <p:txBody>
          <a:bodyPr wrap="none" rtlCol="0">
            <a:spAutoFit/>
          </a:bodyPr>
          <a:lstStyle/>
          <a:p>
            <a:r>
              <a:rPr lang="en-US" dirty="0"/>
              <a:t>Original code:</a:t>
            </a:r>
          </a:p>
        </p:txBody>
      </p:sp>
      <p:sp>
        <p:nvSpPr>
          <p:cNvPr id="71" name="TextBox 70"/>
          <p:cNvSpPr txBox="1"/>
          <p:nvPr/>
        </p:nvSpPr>
        <p:spPr>
          <a:xfrm>
            <a:off x="4336529" y="1467656"/>
            <a:ext cx="1508426" cy="369332"/>
          </a:xfrm>
          <a:prstGeom prst="rect">
            <a:avLst/>
          </a:prstGeom>
          <a:noFill/>
        </p:spPr>
        <p:txBody>
          <a:bodyPr wrap="none" rtlCol="0">
            <a:spAutoFit/>
          </a:bodyPr>
          <a:lstStyle/>
          <a:p>
            <a:r>
              <a:rPr lang="en-US" dirty="0"/>
              <a:t>Patched code:</a:t>
            </a:r>
          </a:p>
        </p:txBody>
      </p:sp>
      <p:sp>
        <p:nvSpPr>
          <p:cNvPr id="3" name="Slide Number Placeholder 2"/>
          <p:cNvSpPr>
            <a:spLocks noGrp="1"/>
          </p:cNvSpPr>
          <p:nvPr>
            <p:ph type="sldNum" sz="quarter" idx="12"/>
          </p:nvPr>
        </p:nvSpPr>
        <p:spPr/>
        <p:txBody>
          <a:bodyPr/>
          <a:lstStyle/>
          <a:p>
            <a:fld id="{C5BFA645-337F-934D-B234-7C13E7CFC11E}" type="slidenum">
              <a:rPr lang="en-US" smtClean="0"/>
              <a:t>22</a:t>
            </a:fld>
            <a:endParaRPr lang="en-US"/>
          </a:p>
        </p:txBody>
      </p:sp>
    </p:spTree>
    <p:custDataLst>
      <p:tags r:id="rId1"/>
    </p:custDataLst>
    <p:extLst>
      <p:ext uri="{BB962C8B-B14F-4D97-AF65-F5344CB8AC3E}">
        <p14:creationId xmlns:p14="http://schemas.microsoft.com/office/powerpoint/2010/main" val="2058647379"/>
      </p:ext>
    </p:extLst>
  </p:cSld>
  <p:clrMapOvr>
    <a:masterClrMapping/>
  </p:clrMapOvr>
  <mc:AlternateContent xmlns:mc="http://schemas.openxmlformats.org/markup-compatibility/2006" xmlns:p14="http://schemas.microsoft.com/office/powerpoint/2010/main">
    <mc:Choice Requires="p14">
      <p:transition spd="slow" p14:dur="2000" advTm="4957"/>
    </mc:Choice>
    <mc:Fallback xmlns="">
      <p:transition spd="slow" advTm="49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C00000"/>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1"/>
                                        </p:tgtEl>
                                        <p:attrNameLst>
                                          <p:attrName>fillcolor</p:attrName>
                                        </p:attrNameLst>
                                      </p:cBhvr>
                                      <p:to>
                                        <a:srgbClr val="C00000"/>
                                      </p:to>
                                    </p:animClr>
                                    <p:set>
                                      <p:cBhvr>
                                        <p:cTn id="11" dur="2000" fill="hold"/>
                                        <p:tgtEl>
                                          <p:spTgt spid="11"/>
                                        </p:tgtEl>
                                        <p:attrNameLst>
                                          <p:attrName>fill.type</p:attrName>
                                        </p:attrNameLst>
                                      </p:cBhvr>
                                      <p:to>
                                        <p:strVal val="solid"/>
                                      </p:to>
                                    </p:set>
                                    <p:set>
                                      <p:cBhvr>
                                        <p:cTn id="12" dur="2000" fill="hold"/>
                                        <p:tgtEl>
                                          <p:spTgt spid="1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
                                        </p:tgtEl>
                                        <p:attrNameLst>
                                          <p:attrName>fillcolor</p:attrName>
                                        </p:attrNameLst>
                                      </p:cBhvr>
                                      <p:to>
                                        <a:srgbClr val="C00000"/>
                                      </p:to>
                                    </p:animClr>
                                    <p:set>
                                      <p:cBhvr>
                                        <p:cTn id="15" dur="2000" fill="hold"/>
                                        <p:tgtEl>
                                          <p:spTgt spid="4"/>
                                        </p:tgtEl>
                                        <p:attrNameLst>
                                          <p:attrName>fill.type</p:attrName>
                                        </p:attrNameLst>
                                      </p:cBhvr>
                                      <p:to>
                                        <p:strVal val="solid"/>
                                      </p:to>
                                    </p:set>
                                    <p:set>
                                      <p:cBhvr>
                                        <p:cTn id="16" dur="2000" fill="hold"/>
                                        <p:tgtEl>
                                          <p:spTgt spid="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0" nodeType="clickEffect">
                                  <p:stCondLst>
                                    <p:cond delay="0"/>
                                  </p:stCondLst>
                                  <p:childTnLst>
                                    <p:anim calcmode="lin" valueType="num">
                                      <p:cBhvr>
                                        <p:cTn id="20" dur="1000"/>
                                        <p:tgtEl>
                                          <p:spTgt spid="4"/>
                                        </p:tgtEl>
                                        <p:attrNameLst>
                                          <p:attrName>ppt_w</p:attrName>
                                        </p:attrNameLst>
                                      </p:cBhvr>
                                      <p:tavLst>
                                        <p:tav tm="0">
                                          <p:val>
                                            <p:strVal val="ppt_w"/>
                                          </p:val>
                                        </p:tav>
                                        <p:tav tm="100000">
                                          <p:val>
                                            <p:strVal val="ppt_w*0.70"/>
                                          </p:val>
                                        </p:tav>
                                      </p:tavLst>
                                    </p:anim>
                                    <p:anim calcmode="lin" valueType="num">
                                      <p:cBhvr>
                                        <p:cTn id="21" dur="1000"/>
                                        <p:tgtEl>
                                          <p:spTgt spid="4"/>
                                        </p:tgtEl>
                                        <p:attrNameLst>
                                          <p:attrName>ppt_h</p:attrName>
                                        </p:attrNameLst>
                                      </p:cBhvr>
                                      <p:tavLst>
                                        <p:tav tm="0">
                                          <p:val>
                                            <p:strVal val="ppt_h"/>
                                          </p:val>
                                        </p:tav>
                                        <p:tav tm="100000">
                                          <p:val>
                                            <p:strVal val="ppt_h"/>
                                          </p:val>
                                        </p:tav>
                                      </p:tavLst>
                                    </p:anim>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par>
                                <p:cTn id="24" presetID="55" presetClass="exit" presetSubtype="0" fill="hold" grpId="0" nodeType="withEffect">
                                  <p:stCondLst>
                                    <p:cond delay="0"/>
                                  </p:stCondLst>
                                  <p:childTnLst>
                                    <p:anim calcmode="lin" valueType="num">
                                      <p:cBhvr>
                                        <p:cTn id="25" dur="1000"/>
                                        <p:tgtEl>
                                          <p:spTgt spid="5"/>
                                        </p:tgtEl>
                                        <p:attrNameLst>
                                          <p:attrName>ppt_w</p:attrName>
                                        </p:attrNameLst>
                                      </p:cBhvr>
                                      <p:tavLst>
                                        <p:tav tm="0">
                                          <p:val>
                                            <p:strVal val="ppt_w"/>
                                          </p:val>
                                        </p:tav>
                                        <p:tav tm="100000">
                                          <p:val>
                                            <p:strVal val="ppt_w*0.70"/>
                                          </p:val>
                                        </p:tav>
                                      </p:tavLst>
                                    </p:anim>
                                    <p:anim calcmode="lin" valueType="num">
                                      <p:cBhvr>
                                        <p:cTn id="26" dur="1000"/>
                                        <p:tgtEl>
                                          <p:spTgt spid="5"/>
                                        </p:tgtEl>
                                        <p:attrNameLst>
                                          <p:attrName>ppt_h</p:attrName>
                                        </p:attrNameLst>
                                      </p:cBhvr>
                                      <p:tavLst>
                                        <p:tav tm="0">
                                          <p:val>
                                            <p:strVal val="ppt_h"/>
                                          </p:val>
                                        </p:tav>
                                        <p:tav tm="100000">
                                          <p:val>
                                            <p:strVal val="ppt_h"/>
                                          </p:val>
                                        </p:tav>
                                      </p:tavLst>
                                    </p:anim>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par>
                                <p:cTn id="29" presetID="55" presetClass="exit" presetSubtype="0" fill="hold" grpId="0" nodeType="withEffect">
                                  <p:stCondLst>
                                    <p:cond delay="0"/>
                                  </p:stCondLst>
                                  <p:childTnLst>
                                    <p:anim calcmode="lin" valueType="num">
                                      <p:cBhvr>
                                        <p:cTn id="30" dur="1000"/>
                                        <p:tgtEl>
                                          <p:spTgt spid="6"/>
                                        </p:tgtEl>
                                        <p:attrNameLst>
                                          <p:attrName>ppt_w</p:attrName>
                                        </p:attrNameLst>
                                      </p:cBhvr>
                                      <p:tavLst>
                                        <p:tav tm="0">
                                          <p:val>
                                            <p:strVal val="ppt_w"/>
                                          </p:val>
                                        </p:tav>
                                        <p:tav tm="100000">
                                          <p:val>
                                            <p:strVal val="ppt_w*0.70"/>
                                          </p:val>
                                        </p:tav>
                                      </p:tavLst>
                                    </p:anim>
                                    <p:anim calcmode="lin" valueType="num">
                                      <p:cBhvr>
                                        <p:cTn id="31" dur="1000"/>
                                        <p:tgtEl>
                                          <p:spTgt spid="6"/>
                                        </p:tgtEl>
                                        <p:attrNameLst>
                                          <p:attrName>ppt_h</p:attrName>
                                        </p:attrNameLst>
                                      </p:cBhvr>
                                      <p:tavLst>
                                        <p:tav tm="0">
                                          <p:val>
                                            <p:strVal val="ppt_h"/>
                                          </p:val>
                                        </p:tav>
                                        <p:tav tm="100000">
                                          <p:val>
                                            <p:strVal val="ppt_h"/>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55" presetClass="exit" presetSubtype="0" fill="hold" grpId="0" nodeType="withEffect">
                                  <p:stCondLst>
                                    <p:cond delay="0"/>
                                  </p:stCondLst>
                                  <p:childTnLst>
                                    <p:anim calcmode="lin" valueType="num">
                                      <p:cBhvr>
                                        <p:cTn id="35" dur="1000"/>
                                        <p:tgtEl>
                                          <p:spTgt spid="7"/>
                                        </p:tgtEl>
                                        <p:attrNameLst>
                                          <p:attrName>ppt_w</p:attrName>
                                        </p:attrNameLst>
                                      </p:cBhvr>
                                      <p:tavLst>
                                        <p:tav tm="0">
                                          <p:val>
                                            <p:strVal val="ppt_w"/>
                                          </p:val>
                                        </p:tav>
                                        <p:tav tm="100000">
                                          <p:val>
                                            <p:strVal val="ppt_w*0.70"/>
                                          </p:val>
                                        </p:tav>
                                      </p:tavLst>
                                    </p:anim>
                                    <p:anim calcmode="lin" valueType="num">
                                      <p:cBhvr>
                                        <p:cTn id="36" dur="1000"/>
                                        <p:tgtEl>
                                          <p:spTgt spid="7"/>
                                        </p:tgtEl>
                                        <p:attrNameLst>
                                          <p:attrName>ppt_h</p:attrName>
                                        </p:attrNameLst>
                                      </p:cBhvr>
                                      <p:tavLst>
                                        <p:tav tm="0">
                                          <p:val>
                                            <p:strVal val="ppt_h"/>
                                          </p:val>
                                        </p:tav>
                                        <p:tav tm="100000">
                                          <p:val>
                                            <p:strVal val="ppt_h"/>
                                          </p:val>
                                        </p:tav>
                                      </p:tavLst>
                                    </p:anim>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par>
                                <p:cTn id="39" presetID="55" presetClass="exit" presetSubtype="0" fill="hold" nodeType="with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cTn>
                              </p:par>
                              <p:par>
                                <p:cTn id="44" presetID="55" presetClass="exit" presetSubtype="0" fill="hold" nodeType="withEffect">
                                  <p:stCondLst>
                                    <p:cond delay="0"/>
                                  </p:stCondLst>
                                  <p:childTnLst>
                                    <p:anim calcmode="lin" valueType="num">
                                      <p:cBhvr>
                                        <p:cTn id="45" dur="1000"/>
                                        <p:tgtEl>
                                          <p:spTgt spid="9"/>
                                        </p:tgtEl>
                                        <p:attrNameLst>
                                          <p:attrName>ppt_w</p:attrName>
                                        </p:attrNameLst>
                                      </p:cBhvr>
                                      <p:tavLst>
                                        <p:tav tm="0">
                                          <p:val>
                                            <p:strVal val="ppt_w"/>
                                          </p:val>
                                        </p:tav>
                                        <p:tav tm="100000">
                                          <p:val>
                                            <p:strVal val="ppt_w*0.70"/>
                                          </p:val>
                                        </p:tav>
                                      </p:tavLst>
                                    </p:anim>
                                    <p:anim calcmode="lin" valueType="num">
                                      <p:cBhvr>
                                        <p:cTn id="46" dur="1000"/>
                                        <p:tgtEl>
                                          <p:spTgt spid="9"/>
                                        </p:tgtEl>
                                        <p:attrNameLst>
                                          <p:attrName>ppt_h</p:attrName>
                                        </p:attrNameLst>
                                      </p:cBhvr>
                                      <p:tavLst>
                                        <p:tav tm="0">
                                          <p:val>
                                            <p:strVal val="ppt_h"/>
                                          </p:val>
                                        </p:tav>
                                        <p:tav tm="100000">
                                          <p:val>
                                            <p:strVal val="ppt_h"/>
                                          </p:val>
                                        </p:tav>
                                      </p:tavLst>
                                    </p:anim>
                                    <p:animEffect transition="out" filter="fad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par>
                                <p:cTn id="49" presetID="55" presetClass="exit" presetSubtype="0" fill="hold" nodeType="withEffect">
                                  <p:stCondLst>
                                    <p:cond delay="0"/>
                                  </p:stCondLst>
                                  <p:childTnLst>
                                    <p:anim calcmode="lin" valueType="num">
                                      <p:cBhvr>
                                        <p:cTn id="50" dur="1000"/>
                                        <p:tgtEl>
                                          <p:spTgt spid="10"/>
                                        </p:tgtEl>
                                        <p:attrNameLst>
                                          <p:attrName>ppt_w</p:attrName>
                                        </p:attrNameLst>
                                      </p:cBhvr>
                                      <p:tavLst>
                                        <p:tav tm="0">
                                          <p:val>
                                            <p:strVal val="ppt_w"/>
                                          </p:val>
                                        </p:tav>
                                        <p:tav tm="100000">
                                          <p:val>
                                            <p:strVal val="ppt_w*0.70"/>
                                          </p:val>
                                        </p:tav>
                                      </p:tavLst>
                                    </p:anim>
                                    <p:anim calcmode="lin" valueType="num">
                                      <p:cBhvr>
                                        <p:cTn id="51" dur="1000"/>
                                        <p:tgtEl>
                                          <p:spTgt spid="10"/>
                                        </p:tgtEl>
                                        <p:attrNameLst>
                                          <p:attrName>ppt_h</p:attrName>
                                        </p:attrNameLst>
                                      </p:cBhvr>
                                      <p:tavLst>
                                        <p:tav tm="0">
                                          <p:val>
                                            <p:strVal val="ppt_h"/>
                                          </p:val>
                                        </p:tav>
                                        <p:tav tm="100000">
                                          <p:val>
                                            <p:strVal val="ppt_h"/>
                                          </p:val>
                                        </p:tav>
                                      </p:tavLst>
                                    </p:anim>
                                    <p:animEffect transition="out" filter="fade">
                                      <p:cBhvr>
                                        <p:cTn id="52" dur="1000"/>
                                        <p:tgtEl>
                                          <p:spTgt spid="10"/>
                                        </p:tgtEl>
                                      </p:cBhvr>
                                    </p:animEffect>
                                    <p:set>
                                      <p:cBhvr>
                                        <p:cTn id="53" dur="1" fill="hold">
                                          <p:stCondLst>
                                            <p:cond delay="999"/>
                                          </p:stCondLst>
                                        </p:cTn>
                                        <p:tgtEl>
                                          <p:spTgt spid="10"/>
                                        </p:tgtEl>
                                        <p:attrNameLst>
                                          <p:attrName>style.visibility</p:attrName>
                                        </p:attrNameLst>
                                      </p:cBhvr>
                                      <p:to>
                                        <p:strVal val="hidden"/>
                                      </p:to>
                                    </p:set>
                                  </p:childTnLst>
                                </p:cTn>
                              </p:par>
                              <p:par>
                                <p:cTn id="54" presetID="55" presetClass="exit" presetSubtype="0" fill="hold" grpId="0" nodeType="withEffect">
                                  <p:stCondLst>
                                    <p:cond delay="0"/>
                                  </p:stCondLst>
                                  <p:childTnLst>
                                    <p:anim calcmode="lin" valueType="num">
                                      <p:cBhvr>
                                        <p:cTn id="55" dur="1000"/>
                                        <p:tgtEl>
                                          <p:spTgt spid="11"/>
                                        </p:tgtEl>
                                        <p:attrNameLst>
                                          <p:attrName>ppt_w</p:attrName>
                                        </p:attrNameLst>
                                      </p:cBhvr>
                                      <p:tavLst>
                                        <p:tav tm="0">
                                          <p:val>
                                            <p:strVal val="ppt_w"/>
                                          </p:val>
                                        </p:tav>
                                        <p:tav tm="100000">
                                          <p:val>
                                            <p:strVal val="ppt_w*0.70"/>
                                          </p:val>
                                        </p:tav>
                                      </p:tavLst>
                                    </p:anim>
                                    <p:anim calcmode="lin" valueType="num">
                                      <p:cBhvr>
                                        <p:cTn id="56" dur="1000"/>
                                        <p:tgtEl>
                                          <p:spTgt spid="11"/>
                                        </p:tgtEl>
                                        <p:attrNameLst>
                                          <p:attrName>ppt_h</p:attrName>
                                        </p:attrNameLst>
                                      </p:cBhvr>
                                      <p:tavLst>
                                        <p:tav tm="0">
                                          <p:val>
                                            <p:strVal val="ppt_h"/>
                                          </p:val>
                                        </p:tav>
                                        <p:tav tm="100000">
                                          <p:val>
                                            <p:strVal val="ppt_h"/>
                                          </p:val>
                                        </p:tav>
                                      </p:tavLst>
                                    </p:anim>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55" presetClass="exit" presetSubtype="0" fill="hold" grpId="0" nodeType="withEffect">
                                  <p:stCondLst>
                                    <p:cond delay="0"/>
                                  </p:stCondLst>
                                  <p:childTnLst>
                                    <p:anim calcmode="lin" valueType="num">
                                      <p:cBhvr>
                                        <p:cTn id="60" dur="1000"/>
                                        <p:tgtEl>
                                          <p:spTgt spid="12"/>
                                        </p:tgtEl>
                                        <p:attrNameLst>
                                          <p:attrName>ppt_w</p:attrName>
                                        </p:attrNameLst>
                                      </p:cBhvr>
                                      <p:tavLst>
                                        <p:tav tm="0">
                                          <p:val>
                                            <p:strVal val="ppt_w"/>
                                          </p:val>
                                        </p:tav>
                                        <p:tav tm="100000">
                                          <p:val>
                                            <p:strVal val="ppt_w*0.70"/>
                                          </p:val>
                                        </p:tav>
                                      </p:tavLst>
                                    </p:anim>
                                    <p:anim calcmode="lin" valueType="num">
                                      <p:cBhvr>
                                        <p:cTn id="61" dur="1000"/>
                                        <p:tgtEl>
                                          <p:spTgt spid="12"/>
                                        </p:tgtEl>
                                        <p:attrNameLst>
                                          <p:attrName>ppt_h</p:attrName>
                                        </p:attrNameLst>
                                      </p:cBhvr>
                                      <p:tavLst>
                                        <p:tav tm="0">
                                          <p:val>
                                            <p:strVal val="ppt_h"/>
                                          </p:val>
                                        </p:tav>
                                        <p:tav tm="100000">
                                          <p:val>
                                            <p:strVal val="ppt_h"/>
                                          </p:val>
                                        </p:tav>
                                      </p:tavLst>
                                    </p:anim>
                                    <p:animEffect transition="out" filter="fade">
                                      <p:cBhvr>
                                        <p:cTn id="62" dur="1000"/>
                                        <p:tgtEl>
                                          <p:spTgt spid="12"/>
                                        </p:tgtEl>
                                      </p:cBhvr>
                                    </p:animEffect>
                                    <p:set>
                                      <p:cBhvr>
                                        <p:cTn id="63" dur="1" fill="hold">
                                          <p:stCondLst>
                                            <p:cond delay="999"/>
                                          </p:stCondLst>
                                        </p:cTn>
                                        <p:tgtEl>
                                          <p:spTgt spid="12"/>
                                        </p:tgtEl>
                                        <p:attrNameLst>
                                          <p:attrName>style.visibility</p:attrName>
                                        </p:attrNameLst>
                                      </p:cBhvr>
                                      <p:to>
                                        <p:strVal val="hidden"/>
                                      </p:to>
                                    </p:set>
                                  </p:childTnLst>
                                </p:cTn>
                              </p:par>
                              <p:par>
                                <p:cTn id="64" presetID="55" presetClass="exit" presetSubtype="0" fill="hold" grpId="0" nodeType="withEffect">
                                  <p:stCondLst>
                                    <p:cond delay="0"/>
                                  </p:stCondLst>
                                  <p:childTnLst>
                                    <p:anim calcmode="lin" valueType="num">
                                      <p:cBhvr>
                                        <p:cTn id="65" dur="1000"/>
                                        <p:tgtEl>
                                          <p:spTgt spid="13"/>
                                        </p:tgtEl>
                                        <p:attrNameLst>
                                          <p:attrName>ppt_w</p:attrName>
                                        </p:attrNameLst>
                                      </p:cBhvr>
                                      <p:tavLst>
                                        <p:tav tm="0">
                                          <p:val>
                                            <p:strVal val="ppt_w"/>
                                          </p:val>
                                        </p:tav>
                                        <p:tav tm="100000">
                                          <p:val>
                                            <p:strVal val="ppt_w*0.70"/>
                                          </p:val>
                                        </p:tav>
                                      </p:tavLst>
                                    </p:anim>
                                    <p:anim calcmode="lin" valueType="num">
                                      <p:cBhvr>
                                        <p:cTn id="66" dur="1000"/>
                                        <p:tgtEl>
                                          <p:spTgt spid="13"/>
                                        </p:tgtEl>
                                        <p:attrNameLst>
                                          <p:attrName>ppt_h</p:attrName>
                                        </p:attrNameLst>
                                      </p:cBhvr>
                                      <p:tavLst>
                                        <p:tav tm="0">
                                          <p:val>
                                            <p:strVal val="ppt_h"/>
                                          </p:val>
                                        </p:tav>
                                        <p:tav tm="100000">
                                          <p:val>
                                            <p:strVal val="ppt_h"/>
                                          </p:val>
                                        </p:tav>
                                      </p:tavLst>
                                    </p:anim>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cTn>
                              </p:par>
                              <p:par>
                                <p:cTn id="69" presetID="55" presetClass="exit" presetSubtype="0" fill="hold" grpId="0" nodeType="withEffect">
                                  <p:stCondLst>
                                    <p:cond delay="0"/>
                                  </p:stCondLst>
                                  <p:childTnLst>
                                    <p:anim calcmode="lin" valueType="num">
                                      <p:cBhvr>
                                        <p:cTn id="70" dur="1000"/>
                                        <p:tgtEl>
                                          <p:spTgt spid="14"/>
                                        </p:tgtEl>
                                        <p:attrNameLst>
                                          <p:attrName>ppt_w</p:attrName>
                                        </p:attrNameLst>
                                      </p:cBhvr>
                                      <p:tavLst>
                                        <p:tav tm="0">
                                          <p:val>
                                            <p:strVal val="ppt_w"/>
                                          </p:val>
                                        </p:tav>
                                        <p:tav tm="100000">
                                          <p:val>
                                            <p:strVal val="ppt_w*0.70"/>
                                          </p:val>
                                        </p:tav>
                                      </p:tavLst>
                                    </p:anim>
                                    <p:anim calcmode="lin" valueType="num">
                                      <p:cBhvr>
                                        <p:cTn id="71" dur="1000"/>
                                        <p:tgtEl>
                                          <p:spTgt spid="14"/>
                                        </p:tgtEl>
                                        <p:attrNameLst>
                                          <p:attrName>ppt_h</p:attrName>
                                        </p:attrNameLst>
                                      </p:cBhvr>
                                      <p:tavLst>
                                        <p:tav tm="0">
                                          <p:val>
                                            <p:strVal val="ppt_h"/>
                                          </p:val>
                                        </p:tav>
                                        <p:tav tm="100000">
                                          <p:val>
                                            <p:strVal val="ppt_h"/>
                                          </p:val>
                                        </p:tav>
                                      </p:tavLst>
                                    </p:anim>
                                    <p:animEffect transition="out" filter="fade">
                                      <p:cBhvr>
                                        <p:cTn id="72" dur="1000"/>
                                        <p:tgtEl>
                                          <p:spTgt spid="14"/>
                                        </p:tgtEl>
                                      </p:cBhvr>
                                    </p:animEffect>
                                    <p:set>
                                      <p:cBhvr>
                                        <p:cTn id="73" dur="1" fill="hold">
                                          <p:stCondLst>
                                            <p:cond delay="999"/>
                                          </p:stCondLst>
                                        </p:cTn>
                                        <p:tgtEl>
                                          <p:spTgt spid="14"/>
                                        </p:tgtEl>
                                        <p:attrNameLst>
                                          <p:attrName>style.visibility</p:attrName>
                                        </p:attrNameLst>
                                      </p:cBhvr>
                                      <p:to>
                                        <p:strVal val="hidden"/>
                                      </p:to>
                                    </p:set>
                                  </p:childTnLst>
                                </p:cTn>
                              </p:par>
                              <p:par>
                                <p:cTn id="74" presetID="55" presetClass="exit" presetSubtype="0" fill="hold" grpId="0" nodeType="withEffect">
                                  <p:stCondLst>
                                    <p:cond delay="0"/>
                                  </p:stCondLst>
                                  <p:childTnLst>
                                    <p:anim calcmode="lin" valueType="num">
                                      <p:cBhvr>
                                        <p:cTn id="75" dur="1000"/>
                                        <p:tgtEl>
                                          <p:spTgt spid="15"/>
                                        </p:tgtEl>
                                        <p:attrNameLst>
                                          <p:attrName>ppt_w</p:attrName>
                                        </p:attrNameLst>
                                      </p:cBhvr>
                                      <p:tavLst>
                                        <p:tav tm="0">
                                          <p:val>
                                            <p:strVal val="ppt_w"/>
                                          </p:val>
                                        </p:tav>
                                        <p:tav tm="100000">
                                          <p:val>
                                            <p:strVal val="ppt_w*0.70"/>
                                          </p:val>
                                        </p:tav>
                                      </p:tavLst>
                                    </p:anim>
                                    <p:anim calcmode="lin" valueType="num">
                                      <p:cBhvr>
                                        <p:cTn id="76" dur="1000"/>
                                        <p:tgtEl>
                                          <p:spTgt spid="15"/>
                                        </p:tgtEl>
                                        <p:attrNameLst>
                                          <p:attrName>ppt_h</p:attrName>
                                        </p:attrNameLst>
                                      </p:cBhvr>
                                      <p:tavLst>
                                        <p:tav tm="0">
                                          <p:val>
                                            <p:strVal val="ppt_h"/>
                                          </p:val>
                                        </p:tav>
                                        <p:tav tm="100000">
                                          <p:val>
                                            <p:strVal val="ppt_h"/>
                                          </p:val>
                                        </p:tav>
                                      </p:tavLst>
                                    </p:anim>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55" presetClass="exit" presetSubtype="0" fill="hold" nodeType="withEffect">
                                  <p:stCondLst>
                                    <p:cond delay="0"/>
                                  </p:stCondLst>
                                  <p:childTnLst>
                                    <p:anim calcmode="lin" valueType="num">
                                      <p:cBhvr>
                                        <p:cTn id="80" dur="1000"/>
                                        <p:tgtEl>
                                          <p:spTgt spid="16"/>
                                        </p:tgtEl>
                                        <p:attrNameLst>
                                          <p:attrName>ppt_w</p:attrName>
                                        </p:attrNameLst>
                                      </p:cBhvr>
                                      <p:tavLst>
                                        <p:tav tm="0">
                                          <p:val>
                                            <p:strVal val="ppt_w"/>
                                          </p:val>
                                        </p:tav>
                                        <p:tav tm="100000">
                                          <p:val>
                                            <p:strVal val="ppt_w*0.70"/>
                                          </p:val>
                                        </p:tav>
                                      </p:tavLst>
                                    </p:anim>
                                    <p:anim calcmode="lin" valueType="num">
                                      <p:cBhvr>
                                        <p:cTn id="81" dur="1000"/>
                                        <p:tgtEl>
                                          <p:spTgt spid="16"/>
                                        </p:tgtEl>
                                        <p:attrNameLst>
                                          <p:attrName>ppt_h</p:attrName>
                                        </p:attrNameLst>
                                      </p:cBhvr>
                                      <p:tavLst>
                                        <p:tav tm="0">
                                          <p:val>
                                            <p:strVal val="ppt_h"/>
                                          </p:val>
                                        </p:tav>
                                        <p:tav tm="100000">
                                          <p:val>
                                            <p:strVal val="ppt_h"/>
                                          </p:val>
                                        </p:tav>
                                      </p:tavLst>
                                    </p:anim>
                                    <p:animEffect transition="out" filter="fade">
                                      <p:cBhvr>
                                        <p:cTn id="82" dur="1000"/>
                                        <p:tgtEl>
                                          <p:spTgt spid="16"/>
                                        </p:tgtEl>
                                      </p:cBhvr>
                                    </p:animEffect>
                                    <p:set>
                                      <p:cBhvr>
                                        <p:cTn id="83" dur="1" fill="hold">
                                          <p:stCondLst>
                                            <p:cond delay="999"/>
                                          </p:stCondLst>
                                        </p:cTn>
                                        <p:tgtEl>
                                          <p:spTgt spid="16"/>
                                        </p:tgtEl>
                                        <p:attrNameLst>
                                          <p:attrName>style.visibility</p:attrName>
                                        </p:attrNameLst>
                                      </p:cBhvr>
                                      <p:to>
                                        <p:strVal val="hidden"/>
                                      </p:to>
                                    </p:set>
                                  </p:childTnLst>
                                </p:cTn>
                              </p:par>
                              <p:par>
                                <p:cTn id="84" presetID="55" presetClass="exit" presetSubtype="0" fill="hold" nodeType="withEffect">
                                  <p:stCondLst>
                                    <p:cond delay="0"/>
                                  </p:stCondLst>
                                  <p:childTnLst>
                                    <p:anim calcmode="lin" valueType="num">
                                      <p:cBhvr>
                                        <p:cTn id="85" dur="1000"/>
                                        <p:tgtEl>
                                          <p:spTgt spid="17"/>
                                        </p:tgtEl>
                                        <p:attrNameLst>
                                          <p:attrName>ppt_w</p:attrName>
                                        </p:attrNameLst>
                                      </p:cBhvr>
                                      <p:tavLst>
                                        <p:tav tm="0">
                                          <p:val>
                                            <p:strVal val="ppt_w"/>
                                          </p:val>
                                        </p:tav>
                                        <p:tav tm="100000">
                                          <p:val>
                                            <p:strVal val="ppt_w*0.70"/>
                                          </p:val>
                                        </p:tav>
                                      </p:tavLst>
                                    </p:anim>
                                    <p:anim calcmode="lin" valueType="num">
                                      <p:cBhvr>
                                        <p:cTn id="86" dur="1000"/>
                                        <p:tgtEl>
                                          <p:spTgt spid="17"/>
                                        </p:tgtEl>
                                        <p:attrNameLst>
                                          <p:attrName>ppt_h</p:attrName>
                                        </p:attrNameLst>
                                      </p:cBhvr>
                                      <p:tavLst>
                                        <p:tav tm="0">
                                          <p:val>
                                            <p:strVal val="ppt_h"/>
                                          </p:val>
                                        </p:tav>
                                        <p:tav tm="100000">
                                          <p:val>
                                            <p:strVal val="ppt_h"/>
                                          </p:val>
                                        </p:tav>
                                      </p:tavLst>
                                    </p:anim>
                                    <p:animEffect transition="out" filter="fade">
                                      <p:cBhvr>
                                        <p:cTn id="87" dur="1000"/>
                                        <p:tgtEl>
                                          <p:spTgt spid="17"/>
                                        </p:tgtEl>
                                      </p:cBhvr>
                                    </p:animEffect>
                                    <p:set>
                                      <p:cBhvr>
                                        <p:cTn id="88" dur="1" fill="hold">
                                          <p:stCondLst>
                                            <p:cond delay="999"/>
                                          </p:stCondLst>
                                        </p:cTn>
                                        <p:tgtEl>
                                          <p:spTgt spid="17"/>
                                        </p:tgtEl>
                                        <p:attrNameLst>
                                          <p:attrName>style.visibility</p:attrName>
                                        </p:attrNameLst>
                                      </p:cBhvr>
                                      <p:to>
                                        <p:strVal val="hidden"/>
                                      </p:to>
                                    </p:set>
                                  </p:childTnLst>
                                </p:cTn>
                              </p:par>
                              <p:par>
                                <p:cTn id="89" presetID="55" presetClass="exit" presetSubtype="0" fill="hold" nodeType="withEffect">
                                  <p:stCondLst>
                                    <p:cond delay="0"/>
                                  </p:stCondLst>
                                  <p:childTnLst>
                                    <p:anim calcmode="lin" valueType="num">
                                      <p:cBhvr>
                                        <p:cTn id="90" dur="1000"/>
                                        <p:tgtEl>
                                          <p:spTgt spid="18"/>
                                        </p:tgtEl>
                                        <p:attrNameLst>
                                          <p:attrName>ppt_w</p:attrName>
                                        </p:attrNameLst>
                                      </p:cBhvr>
                                      <p:tavLst>
                                        <p:tav tm="0">
                                          <p:val>
                                            <p:strVal val="ppt_w"/>
                                          </p:val>
                                        </p:tav>
                                        <p:tav tm="100000">
                                          <p:val>
                                            <p:strVal val="ppt_w*0.70"/>
                                          </p:val>
                                        </p:tav>
                                      </p:tavLst>
                                    </p:anim>
                                    <p:anim calcmode="lin" valueType="num">
                                      <p:cBhvr>
                                        <p:cTn id="91" dur="1000"/>
                                        <p:tgtEl>
                                          <p:spTgt spid="18"/>
                                        </p:tgtEl>
                                        <p:attrNameLst>
                                          <p:attrName>ppt_h</p:attrName>
                                        </p:attrNameLst>
                                      </p:cBhvr>
                                      <p:tavLst>
                                        <p:tav tm="0">
                                          <p:val>
                                            <p:strVal val="ppt_h"/>
                                          </p:val>
                                        </p:tav>
                                        <p:tav tm="100000">
                                          <p:val>
                                            <p:strVal val="ppt_h"/>
                                          </p:val>
                                        </p:tav>
                                      </p:tavLst>
                                    </p:anim>
                                    <p:animEffect transition="out" filter="fade">
                                      <p:cBhvr>
                                        <p:cTn id="92" dur="1000"/>
                                        <p:tgtEl>
                                          <p:spTgt spid="18"/>
                                        </p:tgtEl>
                                      </p:cBhvr>
                                    </p:animEffect>
                                    <p:set>
                                      <p:cBhvr>
                                        <p:cTn id="9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a:t>
            </a:r>
          </a:p>
        </p:txBody>
      </p:sp>
      <p:sp>
        <p:nvSpPr>
          <p:cNvPr id="19" name="Oval 18"/>
          <p:cNvSpPr/>
          <p:nvPr/>
        </p:nvSpPr>
        <p:spPr>
          <a:xfrm>
            <a:off x="5354970" y="2586320"/>
            <a:ext cx="562713"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sp>
        <p:nvSpPr>
          <p:cNvPr id="20" name="Oval 19"/>
          <p:cNvSpPr/>
          <p:nvPr/>
        </p:nvSpPr>
        <p:spPr>
          <a:xfrm>
            <a:off x="4649442" y="2577934"/>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1" name="Oval 20"/>
          <p:cNvSpPr/>
          <p:nvPr/>
        </p:nvSpPr>
        <p:spPr>
          <a:xfrm>
            <a:off x="5350575" y="2179526"/>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2" name="Rounded Rectangle 21"/>
          <p:cNvSpPr/>
          <p:nvPr/>
        </p:nvSpPr>
        <p:spPr>
          <a:xfrm>
            <a:off x="6288418" y="1913703"/>
            <a:ext cx="1743815" cy="25368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mapperTypeElement</a:t>
            </a:r>
            <a:endParaRPr lang="en-US" sz="1400" dirty="0">
              <a:solidFill>
                <a:schemeClr val="tx1"/>
              </a:solidFill>
            </a:endParaRPr>
          </a:p>
        </p:txBody>
      </p:sp>
      <p:sp>
        <p:nvSpPr>
          <p:cNvPr id="23" name="Oval 22"/>
          <p:cNvSpPr/>
          <p:nvPr/>
        </p:nvSpPr>
        <p:spPr>
          <a:xfrm>
            <a:off x="7032895" y="2224357"/>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24" name="Straight Arrow Connector 23"/>
          <p:cNvCxnSpPr>
            <a:endCxn id="52" idx="1"/>
          </p:cNvCxnSpPr>
          <p:nvPr/>
        </p:nvCxnSpPr>
        <p:spPr>
          <a:xfrm flipV="1">
            <a:off x="5870901" y="2040546"/>
            <a:ext cx="417519" cy="198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1" idx="6"/>
            <a:endCxn id="57" idx="2"/>
          </p:cNvCxnSpPr>
          <p:nvPr/>
        </p:nvCxnSpPr>
        <p:spPr>
          <a:xfrm>
            <a:off x="5960172" y="2343649"/>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288418" y="2238913"/>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27" name="Straight Arrow Connector 26"/>
          <p:cNvCxnSpPr>
            <a:stCxn id="42" idx="6"/>
            <a:endCxn id="36" idx="2"/>
          </p:cNvCxnSpPr>
          <p:nvPr/>
        </p:nvCxnSpPr>
        <p:spPr>
          <a:xfrm>
            <a:off x="5259041" y="2742060"/>
            <a:ext cx="95929" cy="4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51" idx="5"/>
            <a:endCxn id="53" idx="3"/>
          </p:cNvCxnSpPr>
          <p:nvPr/>
        </p:nvCxnSpPr>
        <p:spPr>
          <a:xfrm rot="5400000" flipH="1" flipV="1">
            <a:off x="6481049" y="1805937"/>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355202" y="3056893"/>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30" name="Rounded Rectangle 29"/>
          <p:cNvSpPr/>
          <p:nvPr/>
        </p:nvSpPr>
        <p:spPr>
          <a:xfrm>
            <a:off x="6293044" y="2526288"/>
            <a:ext cx="2351155"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MapperPrism.getInstnaceof</a:t>
            </a:r>
            <a:r>
              <a:rPr lang="en-US" sz="1400" dirty="0">
                <a:solidFill>
                  <a:schemeClr val="tx1"/>
                </a:solidFill>
              </a:rPr>
              <a:t>(</a:t>
            </a:r>
            <a:r>
              <a:rPr lang="en-US" sz="1400" dirty="0" err="1">
                <a:solidFill>
                  <a:schemeClr val="tx1"/>
                </a:solidFill>
              </a:rPr>
              <a:t>mapperTypeElement</a:t>
            </a:r>
            <a:r>
              <a:rPr lang="en-US" sz="1400" dirty="0">
                <a:solidFill>
                  <a:schemeClr val="tx1"/>
                </a:solidFill>
              </a:rPr>
              <a:t>)</a:t>
            </a:r>
          </a:p>
        </p:txBody>
      </p:sp>
      <p:sp>
        <p:nvSpPr>
          <p:cNvPr id="31" name="Oval 30"/>
          <p:cNvSpPr/>
          <p:nvPr/>
        </p:nvSpPr>
        <p:spPr>
          <a:xfrm>
            <a:off x="7080013" y="3125058"/>
            <a:ext cx="695943" cy="23708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32" name="Straight Arrow Connector 31"/>
          <p:cNvCxnSpPr/>
          <p:nvPr/>
        </p:nvCxnSpPr>
        <p:spPr>
          <a:xfrm flipV="1">
            <a:off x="5875526" y="2779169"/>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293046" y="3129108"/>
            <a:ext cx="609599" cy="22078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34" name="Straight Arrow Connector 33"/>
          <p:cNvCxnSpPr/>
          <p:nvPr/>
        </p:nvCxnSpPr>
        <p:spPr>
          <a:xfrm>
            <a:off x="5964800" y="3221018"/>
            <a:ext cx="328245" cy="184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5400000" flipH="1" flipV="1">
            <a:off x="6523905" y="2679042"/>
            <a:ext cx="9647" cy="1306407"/>
          </a:xfrm>
          <a:prstGeom prst="curvedConnector3">
            <a:avLst>
              <a:gd name="adj1" fmla="val -80218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42" idx="7"/>
            <a:endCxn id="51" idx="3"/>
          </p:cNvCxnSpPr>
          <p:nvPr/>
        </p:nvCxnSpPr>
        <p:spPr>
          <a:xfrm flipV="1">
            <a:off x="5169765" y="2459702"/>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2" idx="5"/>
          </p:cNvCxnSpPr>
          <p:nvPr/>
        </p:nvCxnSpPr>
        <p:spPr>
          <a:xfrm>
            <a:off x="5169765" y="2858110"/>
            <a:ext cx="274708" cy="2468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354970" y="4136853"/>
            <a:ext cx="616485"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&amp;&amp;</a:t>
            </a:r>
          </a:p>
        </p:txBody>
      </p:sp>
      <p:sp>
        <p:nvSpPr>
          <p:cNvPr id="39" name="Oval 38"/>
          <p:cNvSpPr/>
          <p:nvPr/>
        </p:nvSpPr>
        <p:spPr>
          <a:xfrm>
            <a:off x="4649442" y="4128469"/>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40" name="Oval 39"/>
          <p:cNvSpPr/>
          <p:nvPr/>
        </p:nvSpPr>
        <p:spPr>
          <a:xfrm>
            <a:off x="5350575" y="3730060"/>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41" name="Rounded Rectangle 40"/>
          <p:cNvSpPr/>
          <p:nvPr/>
        </p:nvSpPr>
        <p:spPr>
          <a:xfrm>
            <a:off x="6288418" y="3534577"/>
            <a:ext cx="744479" cy="21598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subject</a:t>
            </a:r>
            <a:endParaRPr lang="en-US" sz="1400" dirty="0">
              <a:solidFill>
                <a:schemeClr val="tx1"/>
              </a:solidFill>
            </a:endParaRPr>
          </a:p>
        </p:txBody>
      </p:sp>
      <p:sp>
        <p:nvSpPr>
          <p:cNvPr id="42" name="Oval 41"/>
          <p:cNvSpPr/>
          <p:nvPr/>
        </p:nvSpPr>
        <p:spPr>
          <a:xfrm>
            <a:off x="7032895" y="3774891"/>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43" name="Straight Arrow Connector 42"/>
          <p:cNvCxnSpPr/>
          <p:nvPr/>
        </p:nvCxnSpPr>
        <p:spPr>
          <a:xfrm flipV="1">
            <a:off x="5870901" y="3642568"/>
            <a:ext cx="417519" cy="1355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960172" y="3894184"/>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288418" y="3789446"/>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46" name="Straight Arrow Connector 45"/>
          <p:cNvCxnSpPr/>
          <p:nvPr/>
        </p:nvCxnSpPr>
        <p:spPr>
          <a:xfrm>
            <a:off x="5259041" y="4292593"/>
            <a:ext cx="95929" cy="4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5400000" flipH="1" flipV="1">
            <a:off x="6481049" y="3356471"/>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293046" y="4088212"/>
            <a:ext cx="1926759"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type.isAssignableFrom</a:t>
            </a:r>
            <a:r>
              <a:rPr lang="en-US" sz="1400" dirty="0">
                <a:solidFill>
                  <a:schemeClr val="tx1"/>
                </a:solidFill>
              </a:rPr>
              <a:t>(</a:t>
            </a:r>
            <a:r>
              <a:rPr lang="en-US" sz="1400" dirty="0" err="1">
                <a:solidFill>
                  <a:schemeClr val="tx1"/>
                </a:solidFill>
              </a:rPr>
              <a:t>subject.getClass</a:t>
            </a:r>
            <a:r>
              <a:rPr lang="en-US" sz="1400" dirty="0">
                <a:solidFill>
                  <a:schemeClr val="tx1"/>
                </a:solidFill>
              </a:rPr>
              <a:t>());</a:t>
            </a:r>
          </a:p>
        </p:txBody>
      </p:sp>
      <p:cxnSp>
        <p:nvCxnSpPr>
          <p:cNvPr id="49" name="Straight Arrow Connector 48"/>
          <p:cNvCxnSpPr/>
          <p:nvPr/>
        </p:nvCxnSpPr>
        <p:spPr>
          <a:xfrm flipV="1">
            <a:off x="5169765" y="4010236"/>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5400000" flipH="1" flipV="1">
            <a:off x="5697630" y="3813229"/>
            <a:ext cx="67551" cy="1123279"/>
          </a:xfrm>
          <a:prstGeom prst="curvedConnector4">
            <a:avLst>
              <a:gd name="adj1" fmla="val -164869"/>
              <a:gd name="adj2" fmla="val 7067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354970" y="5520741"/>
            <a:ext cx="616485"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&amp;&amp;</a:t>
            </a:r>
          </a:p>
        </p:txBody>
      </p:sp>
      <p:sp>
        <p:nvSpPr>
          <p:cNvPr id="52" name="Oval 51"/>
          <p:cNvSpPr/>
          <p:nvPr/>
        </p:nvSpPr>
        <p:spPr>
          <a:xfrm>
            <a:off x="4649442" y="5512356"/>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53" name="Oval 52"/>
          <p:cNvSpPr/>
          <p:nvPr/>
        </p:nvSpPr>
        <p:spPr>
          <a:xfrm>
            <a:off x="5350575" y="5113946"/>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54" name="Rounded Rectangle 53"/>
          <p:cNvSpPr/>
          <p:nvPr/>
        </p:nvSpPr>
        <p:spPr>
          <a:xfrm>
            <a:off x="6288416" y="4732068"/>
            <a:ext cx="1837600" cy="40237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Material.getMaterial</a:t>
            </a:r>
            <a:r>
              <a:rPr lang="en-US" sz="1400" dirty="0">
                <a:solidFill>
                  <a:schemeClr val="tx1"/>
                </a:solidFill>
              </a:rPr>
              <a:t>(</a:t>
            </a:r>
          </a:p>
          <a:p>
            <a:pPr algn="ctr"/>
            <a:r>
              <a:rPr lang="en-US" sz="1400" dirty="0" err="1">
                <a:solidFill>
                  <a:schemeClr val="tx1"/>
                </a:solidFill>
              </a:rPr>
              <a:t>getTypeId</a:t>
            </a:r>
            <a:r>
              <a:rPr lang="en-US" sz="1400" dirty="0">
                <a:solidFill>
                  <a:schemeClr val="tx1"/>
                </a:solidFill>
              </a:rPr>
              <a:t>())</a:t>
            </a:r>
          </a:p>
        </p:txBody>
      </p:sp>
      <p:sp>
        <p:nvSpPr>
          <p:cNvPr id="55" name="Oval 54"/>
          <p:cNvSpPr/>
          <p:nvPr/>
        </p:nvSpPr>
        <p:spPr>
          <a:xfrm>
            <a:off x="7032895" y="5158778"/>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56" name="Straight Arrow Connector 55"/>
          <p:cNvCxnSpPr/>
          <p:nvPr/>
        </p:nvCxnSpPr>
        <p:spPr>
          <a:xfrm flipV="1">
            <a:off x="5870901" y="5026456"/>
            <a:ext cx="417519" cy="13556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960172" y="5278071"/>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6288418" y="5173333"/>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59" name="Straight Arrow Connector 58"/>
          <p:cNvCxnSpPr/>
          <p:nvPr/>
        </p:nvCxnSpPr>
        <p:spPr>
          <a:xfrm>
            <a:off x="5259041" y="5676480"/>
            <a:ext cx="95929" cy="4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rot="5400000" flipH="1" flipV="1">
            <a:off x="6481049" y="4740358"/>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169765" y="5394124"/>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5355202" y="5939794"/>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63" name="Rounded Rectangle 62"/>
          <p:cNvSpPr/>
          <p:nvPr/>
        </p:nvSpPr>
        <p:spPr>
          <a:xfrm>
            <a:off x="6293044" y="5456082"/>
            <a:ext cx="2351155"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Material.getMaterial</a:t>
            </a:r>
            <a:r>
              <a:rPr lang="en-US" sz="1400" dirty="0">
                <a:solidFill>
                  <a:schemeClr val="tx1"/>
                </a:solidFill>
              </a:rPr>
              <a:t>(</a:t>
            </a:r>
          </a:p>
          <a:p>
            <a:pPr algn="ctr"/>
            <a:r>
              <a:rPr lang="en-US" sz="1400" dirty="0" err="1">
                <a:solidFill>
                  <a:schemeClr val="tx1"/>
                </a:solidFill>
              </a:rPr>
              <a:t>getTypeId</a:t>
            </a:r>
            <a:r>
              <a:rPr lang="en-US" sz="1400" dirty="0">
                <a:solidFill>
                  <a:schemeClr val="tx1"/>
                </a:solidFill>
              </a:rPr>
              <a:t>()).</a:t>
            </a:r>
            <a:r>
              <a:rPr lang="en-US" sz="1400" dirty="0" err="1">
                <a:solidFill>
                  <a:schemeClr val="tx1"/>
                </a:solidFill>
              </a:rPr>
              <a:t>getData</a:t>
            </a:r>
            <a:r>
              <a:rPr lang="en-US" sz="1400" dirty="0">
                <a:solidFill>
                  <a:schemeClr val="tx1"/>
                </a:solidFill>
              </a:rPr>
              <a:t>()</a:t>
            </a:r>
          </a:p>
        </p:txBody>
      </p:sp>
      <p:sp>
        <p:nvSpPr>
          <p:cNvPr id="64" name="Oval 63"/>
          <p:cNvSpPr/>
          <p:nvPr/>
        </p:nvSpPr>
        <p:spPr>
          <a:xfrm>
            <a:off x="7080013" y="6007960"/>
            <a:ext cx="695943" cy="23708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65" name="Straight Arrow Connector 64"/>
          <p:cNvCxnSpPr/>
          <p:nvPr/>
        </p:nvCxnSpPr>
        <p:spPr>
          <a:xfrm flipV="1">
            <a:off x="5875526" y="5708964"/>
            <a:ext cx="417519" cy="2789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6293046" y="6012009"/>
            <a:ext cx="609599" cy="22078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r>
              <a:rPr lang="en-US" sz="1400" dirty="0" smtClean="0">
                <a:solidFill>
                  <a:schemeClr val="tx1"/>
                </a:solidFill>
              </a:rPr>
              <a:t>=</a:t>
            </a:r>
            <a:endParaRPr lang="en-US" sz="1400" dirty="0">
              <a:solidFill>
                <a:schemeClr val="tx1"/>
              </a:solidFill>
            </a:endParaRPr>
          </a:p>
        </p:txBody>
      </p:sp>
      <p:cxnSp>
        <p:nvCxnSpPr>
          <p:cNvPr id="67" name="Straight Arrow Connector 66"/>
          <p:cNvCxnSpPr/>
          <p:nvPr/>
        </p:nvCxnSpPr>
        <p:spPr>
          <a:xfrm>
            <a:off x="5964800" y="6103920"/>
            <a:ext cx="328245" cy="184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rot="5400000" flipH="1" flipV="1">
            <a:off x="6523905" y="5561944"/>
            <a:ext cx="9647" cy="1306407"/>
          </a:xfrm>
          <a:prstGeom prst="curvedConnector3">
            <a:avLst>
              <a:gd name="adj1" fmla="val -80218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169765" y="5792533"/>
            <a:ext cx="274708" cy="1953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61699" y="1485301"/>
            <a:ext cx="1487651" cy="369332"/>
          </a:xfrm>
          <a:prstGeom prst="rect">
            <a:avLst/>
          </a:prstGeom>
          <a:noFill/>
        </p:spPr>
        <p:txBody>
          <a:bodyPr wrap="none" rtlCol="0">
            <a:spAutoFit/>
          </a:bodyPr>
          <a:lstStyle/>
          <a:p>
            <a:r>
              <a:rPr lang="en-US" dirty="0"/>
              <a:t>Original code:</a:t>
            </a:r>
          </a:p>
        </p:txBody>
      </p:sp>
      <p:sp>
        <p:nvSpPr>
          <p:cNvPr id="71" name="TextBox 70"/>
          <p:cNvSpPr txBox="1"/>
          <p:nvPr/>
        </p:nvSpPr>
        <p:spPr>
          <a:xfrm>
            <a:off x="4336529" y="1467656"/>
            <a:ext cx="1508426" cy="369332"/>
          </a:xfrm>
          <a:prstGeom prst="rect">
            <a:avLst/>
          </a:prstGeom>
          <a:noFill/>
        </p:spPr>
        <p:txBody>
          <a:bodyPr wrap="none" rtlCol="0">
            <a:spAutoFit/>
          </a:bodyPr>
          <a:lstStyle/>
          <a:p>
            <a:r>
              <a:rPr lang="en-US" dirty="0"/>
              <a:t>Patched code:</a:t>
            </a:r>
          </a:p>
        </p:txBody>
      </p:sp>
      <p:grpSp>
        <p:nvGrpSpPr>
          <p:cNvPr id="77" name="Group 76"/>
          <p:cNvGrpSpPr/>
          <p:nvPr/>
        </p:nvGrpSpPr>
        <p:grpSpPr>
          <a:xfrm>
            <a:off x="1170583" y="3056893"/>
            <a:ext cx="878767" cy="955521"/>
            <a:chOff x="2362311" y="5896035"/>
            <a:chExt cx="878767" cy="955521"/>
          </a:xfrm>
        </p:grpSpPr>
        <p:sp>
          <p:nvSpPr>
            <p:cNvPr id="78" name="Rounded Rectangle 77"/>
            <p:cNvSpPr/>
            <p:nvPr/>
          </p:nvSpPr>
          <p:spPr>
            <a:xfrm>
              <a:off x="2452473" y="5896035"/>
              <a:ext cx="562708" cy="51736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latin typeface="Apple Chancery" charset="0"/>
                  <a:ea typeface="Apple Chancery" charset="0"/>
                  <a:cs typeface="Apple Chancery" charset="0"/>
                </a:rPr>
                <a:t>C</a:t>
              </a:r>
              <a:endParaRPr lang="en-US" sz="2400" dirty="0">
                <a:solidFill>
                  <a:schemeClr val="tx1"/>
                </a:solidFill>
                <a:latin typeface="Apple Chancery" charset="0"/>
                <a:ea typeface="Apple Chancery" charset="0"/>
                <a:cs typeface="Apple Chancery" charset="0"/>
              </a:endParaRPr>
            </a:p>
          </p:txBody>
        </p:sp>
        <p:sp>
          <p:nvSpPr>
            <p:cNvPr id="79" name="TextBox 78"/>
            <p:cNvSpPr txBox="1"/>
            <p:nvPr/>
          </p:nvSpPr>
          <p:spPr>
            <a:xfrm>
              <a:off x="2362311" y="6482224"/>
              <a:ext cx="878767"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grpSp>
      <p:sp>
        <p:nvSpPr>
          <p:cNvPr id="3" name="Slide Number Placeholder 2"/>
          <p:cNvSpPr>
            <a:spLocks noGrp="1"/>
          </p:cNvSpPr>
          <p:nvPr>
            <p:ph type="sldNum" sz="quarter" idx="12"/>
          </p:nvPr>
        </p:nvSpPr>
        <p:spPr/>
        <p:txBody>
          <a:bodyPr/>
          <a:lstStyle/>
          <a:p>
            <a:fld id="{C5BFA645-337F-934D-B234-7C13E7CFC11E}" type="slidenum">
              <a:rPr lang="en-US" smtClean="0"/>
              <a:t>23</a:t>
            </a:fld>
            <a:endParaRPr lang="en-US"/>
          </a:p>
        </p:txBody>
      </p:sp>
    </p:spTree>
    <p:custDataLst>
      <p:tags r:id="rId1"/>
    </p:custDataLst>
    <p:extLst>
      <p:ext uri="{BB962C8B-B14F-4D97-AF65-F5344CB8AC3E}">
        <p14:creationId xmlns:p14="http://schemas.microsoft.com/office/powerpoint/2010/main" val="1238351547"/>
      </p:ext>
    </p:extLst>
  </p:cSld>
  <p:clrMapOvr>
    <a:masterClrMapping/>
  </p:clrMapOvr>
  <mc:AlternateContent xmlns:mc="http://schemas.openxmlformats.org/markup-compatibility/2006" xmlns:p14="http://schemas.microsoft.com/office/powerpoint/2010/main">
    <mc:Choice Requires="p14">
      <p:transition spd="slow" p14:dur="2000" advTm="4097"/>
    </mc:Choice>
    <mc:Fallback xmlns="">
      <p:transition spd="slow" advTm="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p:cTn id="7" dur="1000" fill="hold"/>
                                        <p:tgtEl>
                                          <p:spTgt spid="77"/>
                                        </p:tgtEl>
                                        <p:attrNameLst>
                                          <p:attrName>ppt_w</p:attrName>
                                        </p:attrNameLst>
                                      </p:cBhvr>
                                      <p:tavLst>
                                        <p:tav tm="0">
                                          <p:val>
                                            <p:strVal val="#ppt_w*0.70"/>
                                          </p:val>
                                        </p:tav>
                                        <p:tav tm="100000">
                                          <p:val>
                                            <p:strVal val="#ppt_w"/>
                                          </p:val>
                                        </p:tav>
                                      </p:tavLst>
                                    </p:anim>
                                    <p:anim calcmode="lin" valueType="num">
                                      <p:cBhvr>
                                        <p:cTn id="8" dur="1000" fill="hold"/>
                                        <p:tgtEl>
                                          <p:spTgt spid="77"/>
                                        </p:tgtEl>
                                        <p:attrNameLst>
                                          <p:attrName>ppt_h</p:attrName>
                                        </p:attrNameLst>
                                      </p:cBhvr>
                                      <p:tavLst>
                                        <p:tav tm="0">
                                          <p:val>
                                            <p:strVal val="#ppt_h"/>
                                          </p:val>
                                        </p:tav>
                                        <p:tav tm="100000">
                                          <p:val>
                                            <p:strVal val="#ppt_h"/>
                                          </p:val>
                                        </p:tav>
                                      </p:tavLst>
                                    </p:anim>
                                    <p:animEffect transition="in" filter="fade">
                                      <p:cBhvr>
                                        <p:cTn id="9" dur="1000"/>
                                        <p:tgtEl>
                                          <p:spTgt spid="7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53"/>
                                        </p:tgtEl>
                                        <p:attrNameLst>
                                          <p:attrName>fillcolor</p:attrName>
                                        </p:attrNameLst>
                                      </p:cBhvr>
                                      <p:to>
                                        <a:srgbClr val="70AD47"/>
                                      </p:to>
                                    </p:animClr>
                                    <p:set>
                                      <p:cBhvr>
                                        <p:cTn id="14" dur="2000" fill="hold"/>
                                        <p:tgtEl>
                                          <p:spTgt spid="53"/>
                                        </p:tgtEl>
                                        <p:attrNameLst>
                                          <p:attrName>fill.type</p:attrName>
                                        </p:attrNameLst>
                                      </p:cBhvr>
                                      <p:to>
                                        <p:strVal val="solid"/>
                                      </p:to>
                                    </p:set>
                                    <p:set>
                                      <p:cBhvr>
                                        <p:cTn id="15" dur="2000" fill="hold"/>
                                        <p:tgtEl>
                                          <p:spTgt spid="53"/>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2000" fill="hold"/>
                                        <p:tgtEl>
                                          <p:spTgt spid="52"/>
                                        </p:tgtEl>
                                        <p:attrNameLst>
                                          <p:attrName>fillcolor</p:attrName>
                                        </p:attrNameLst>
                                      </p:cBhvr>
                                      <p:to>
                                        <a:srgbClr val="70AD47"/>
                                      </p:to>
                                    </p:animClr>
                                    <p:set>
                                      <p:cBhvr>
                                        <p:cTn id="18" dur="2000" fill="hold"/>
                                        <p:tgtEl>
                                          <p:spTgt spid="52"/>
                                        </p:tgtEl>
                                        <p:attrNameLst>
                                          <p:attrName>fill.type</p:attrName>
                                        </p:attrNameLst>
                                      </p:cBhvr>
                                      <p:to>
                                        <p:strVal val="solid"/>
                                      </p:to>
                                    </p:set>
                                    <p:set>
                                      <p:cBhvr>
                                        <p:cTn id="19" dur="2000" fill="hold"/>
                                        <p:tgtEl>
                                          <p:spTgt spid="52"/>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39"/>
                                        </p:tgtEl>
                                        <p:attrNameLst>
                                          <p:attrName>fillcolor</p:attrName>
                                        </p:attrNameLst>
                                      </p:cBhvr>
                                      <p:to>
                                        <a:srgbClr val="70AD47"/>
                                      </p:to>
                                    </p:animClr>
                                    <p:set>
                                      <p:cBhvr>
                                        <p:cTn id="22" dur="2000" fill="hold"/>
                                        <p:tgtEl>
                                          <p:spTgt spid="39"/>
                                        </p:tgtEl>
                                        <p:attrNameLst>
                                          <p:attrName>fill.type</p:attrName>
                                        </p:attrNameLst>
                                      </p:cBhvr>
                                      <p:to>
                                        <p:strVal val="solid"/>
                                      </p:to>
                                    </p:set>
                                    <p:set>
                                      <p:cBhvr>
                                        <p:cTn id="23" dur="2000" fill="hold"/>
                                        <p:tgtEl>
                                          <p:spTgt spid="39"/>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2000" fill="hold"/>
                                        <p:tgtEl>
                                          <p:spTgt spid="40"/>
                                        </p:tgtEl>
                                        <p:attrNameLst>
                                          <p:attrName>fillcolor</p:attrName>
                                        </p:attrNameLst>
                                      </p:cBhvr>
                                      <p:to>
                                        <a:srgbClr val="70AD47"/>
                                      </p:to>
                                    </p:animClr>
                                    <p:set>
                                      <p:cBhvr>
                                        <p:cTn id="26" dur="2000" fill="hold"/>
                                        <p:tgtEl>
                                          <p:spTgt spid="40"/>
                                        </p:tgtEl>
                                        <p:attrNameLst>
                                          <p:attrName>fill.type</p:attrName>
                                        </p:attrNameLst>
                                      </p:cBhvr>
                                      <p:to>
                                        <p:strVal val="solid"/>
                                      </p:to>
                                    </p:set>
                                    <p:set>
                                      <p:cBhvr>
                                        <p:cTn id="27" dur="2000" fill="hold"/>
                                        <p:tgtEl>
                                          <p:spTgt spid="40"/>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2000" fill="hold"/>
                                        <p:tgtEl>
                                          <p:spTgt spid="42"/>
                                        </p:tgtEl>
                                        <p:attrNameLst>
                                          <p:attrName>fillcolor</p:attrName>
                                        </p:attrNameLst>
                                      </p:cBhvr>
                                      <p:to>
                                        <a:srgbClr val="70AD47"/>
                                      </p:to>
                                    </p:animClr>
                                    <p:set>
                                      <p:cBhvr>
                                        <p:cTn id="30" dur="2000" fill="hold"/>
                                        <p:tgtEl>
                                          <p:spTgt spid="42"/>
                                        </p:tgtEl>
                                        <p:attrNameLst>
                                          <p:attrName>fill.type</p:attrName>
                                        </p:attrNameLst>
                                      </p:cBhvr>
                                      <p:to>
                                        <p:strVal val="solid"/>
                                      </p:to>
                                    </p:set>
                                    <p:set>
                                      <p:cBhvr>
                                        <p:cTn id="31" dur="2000" fill="hold"/>
                                        <p:tgtEl>
                                          <p:spTgt spid="42"/>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2000" fill="hold"/>
                                        <p:tgtEl>
                                          <p:spTgt spid="55"/>
                                        </p:tgtEl>
                                        <p:attrNameLst>
                                          <p:attrName>fillcolor</p:attrName>
                                        </p:attrNameLst>
                                      </p:cBhvr>
                                      <p:to>
                                        <a:srgbClr val="70AD47"/>
                                      </p:to>
                                    </p:animClr>
                                    <p:set>
                                      <p:cBhvr>
                                        <p:cTn id="34" dur="2000" fill="hold"/>
                                        <p:tgtEl>
                                          <p:spTgt spid="55"/>
                                        </p:tgtEl>
                                        <p:attrNameLst>
                                          <p:attrName>fill.type</p:attrName>
                                        </p:attrNameLst>
                                      </p:cBhvr>
                                      <p:to>
                                        <p:strVal val="solid"/>
                                      </p:to>
                                    </p:set>
                                    <p:set>
                                      <p:cBhvr>
                                        <p:cTn id="35" dur="2000" fill="hold"/>
                                        <p:tgtEl>
                                          <p:spTgt spid="55"/>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2000" fill="hold"/>
                                        <p:tgtEl>
                                          <p:spTgt spid="23"/>
                                        </p:tgtEl>
                                        <p:attrNameLst>
                                          <p:attrName>fillcolor</p:attrName>
                                        </p:attrNameLst>
                                      </p:cBhvr>
                                      <p:to>
                                        <a:srgbClr val="70AD47"/>
                                      </p:to>
                                    </p:animClr>
                                    <p:set>
                                      <p:cBhvr>
                                        <p:cTn id="38" dur="2000" fill="hold"/>
                                        <p:tgtEl>
                                          <p:spTgt spid="23"/>
                                        </p:tgtEl>
                                        <p:attrNameLst>
                                          <p:attrName>fill.type</p:attrName>
                                        </p:attrNameLst>
                                      </p:cBhvr>
                                      <p:to>
                                        <p:strVal val="solid"/>
                                      </p:to>
                                    </p:set>
                                    <p:set>
                                      <p:cBhvr>
                                        <p:cTn id="39" dur="2000" fill="hold"/>
                                        <p:tgtEl>
                                          <p:spTgt spid="23"/>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2000" fill="hold"/>
                                        <p:tgtEl>
                                          <p:spTgt spid="21"/>
                                        </p:tgtEl>
                                        <p:attrNameLst>
                                          <p:attrName>fillcolor</p:attrName>
                                        </p:attrNameLst>
                                      </p:cBhvr>
                                      <p:to>
                                        <a:srgbClr val="70AD47"/>
                                      </p:to>
                                    </p:animClr>
                                    <p:set>
                                      <p:cBhvr>
                                        <p:cTn id="42" dur="2000" fill="hold"/>
                                        <p:tgtEl>
                                          <p:spTgt spid="21"/>
                                        </p:tgtEl>
                                        <p:attrNameLst>
                                          <p:attrName>fill.type</p:attrName>
                                        </p:attrNameLst>
                                      </p:cBhvr>
                                      <p:to>
                                        <p:strVal val="solid"/>
                                      </p:to>
                                    </p:set>
                                    <p:set>
                                      <p:cBhvr>
                                        <p:cTn id="43" dur="2000" fill="hold"/>
                                        <p:tgtEl>
                                          <p:spTgt spid="21"/>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20"/>
                                        </p:tgtEl>
                                        <p:attrNameLst>
                                          <p:attrName>fillcolor</p:attrName>
                                        </p:attrNameLst>
                                      </p:cBhvr>
                                      <p:to>
                                        <a:srgbClr val="70AD47"/>
                                      </p:to>
                                    </p:animClr>
                                    <p:set>
                                      <p:cBhvr>
                                        <p:cTn id="46" dur="2000" fill="hold"/>
                                        <p:tgtEl>
                                          <p:spTgt spid="20"/>
                                        </p:tgtEl>
                                        <p:attrNameLst>
                                          <p:attrName>fill.type</p:attrName>
                                        </p:attrNameLst>
                                      </p:cBhvr>
                                      <p:to>
                                        <p:strVal val="solid"/>
                                      </p:to>
                                    </p:set>
                                    <p:set>
                                      <p:cBhvr>
                                        <p:cTn id="47" dur="2000" fill="hold"/>
                                        <p:tgtEl>
                                          <p:spTgt spid="20"/>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19"/>
                                        </p:tgtEl>
                                        <p:attrNameLst>
                                          <p:attrName>fillcolor</p:attrName>
                                        </p:attrNameLst>
                                      </p:cBhvr>
                                      <p:to>
                                        <a:srgbClr val="C00000"/>
                                      </p:to>
                                    </p:animClr>
                                    <p:set>
                                      <p:cBhvr>
                                        <p:cTn id="50" dur="2000" fill="hold"/>
                                        <p:tgtEl>
                                          <p:spTgt spid="19"/>
                                        </p:tgtEl>
                                        <p:attrNameLst>
                                          <p:attrName>fill.type</p:attrName>
                                        </p:attrNameLst>
                                      </p:cBhvr>
                                      <p:to>
                                        <p:strVal val="solid"/>
                                      </p:to>
                                    </p:set>
                                    <p:set>
                                      <p:cBhvr>
                                        <p:cTn id="51" dur="2000" fill="hold"/>
                                        <p:tgtEl>
                                          <p:spTgt spid="19"/>
                                        </p:tgtEl>
                                        <p:attrNameLst>
                                          <p:attrName>fill.on</p:attrName>
                                        </p:attrNameLst>
                                      </p:cBhvr>
                                      <p:to>
                                        <p:strVal val="true"/>
                                      </p:to>
                                    </p:set>
                                  </p:childTnLst>
                                </p:cTn>
                              </p:par>
                              <p:par>
                                <p:cTn id="52" presetID="1" presetClass="emph" presetSubtype="2" fill="hold" nodeType="withEffect">
                                  <p:stCondLst>
                                    <p:cond delay="0"/>
                                  </p:stCondLst>
                                  <p:childTnLst>
                                    <p:animClr clrSpc="rgb" dir="cw">
                                      <p:cBhvr>
                                        <p:cTn id="53" dur="2000" fill="hold"/>
                                        <p:tgtEl>
                                          <p:spTgt spid="26"/>
                                        </p:tgtEl>
                                        <p:attrNameLst>
                                          <p:attrName>fillcolor</p:attrName>
                                        </p:attrNameLst>
                                      </p:cBhvr>
                                      <p:to>
                                        <a:srgbClr val="C00000"/>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22"/>
                                        </p:tgtEl>
                                        <p:attrNameLst>
                                          <p:attrName>fillcolor</p:attrName>
                                        </p:attrNameLst>
                                      </p:cBhvr>
                                      <p:to>
                                        <a:srgbClr val="C00000"/>
                                      </p:to>
                                    </p:animClr>
                                    <p:set>
                                      <p:cBhvr>
                                        <p:cTn id="58" dur="2000" fill="hold"/>
                                        <p:tgtEl>
                                          <p:spTgt spid="22"/>
                                        </p:tgtEl>
                                        <p:attrNameLst>
                                          <p:attrName>fill.type</p:attrName>
                                        </p:attrNameLst>
                                      </p:cBhvr>
                                      <p:to>
                                        <p:strVal val="solid"/>
                                      </p:to>
                                    </p:set>
                                    <p:set>
                                      <p:cBhvr>
                                        <p:cTn id="59" dur="2000" fill="hold"/>
                                        <p:tgtEl>
                                          <p:spTgt spid="22"/>
                                        </p:tgtEl>
                                        <p:attrNameLst>
                                          <p:attrName>fill.on</p:attrName>
                                        </p:attrNameLst>
                                      </p:cBhvr>
                                      <p:to>
                                        <p:strVal val="true"/>
                                      </p:to>
                                    </p:set>
                                  </p:childTnLst>
                                </p:cTn>
                              </p:par>
                              <p:par>
                                <p:cTn id="60" presetID="1" presetClass="emph" presetSubtype="2" fill="hold" nodeType="withEffect">
                                  <p:stCondLst>
                                    <p:cond delay="0"/>
                                  </p:stCondLst>
                                  <p:childTnLst>
                                    <p:animClr clrSpc="rgb" dir="cw">
                                      <p:cBhvr>
                                        <p:cTn id="61" dur="2000" fill="hold"/>
                                        <p:tgtEl>
                                          <p:spTgt spid="41"/>
                                        </p:tgtEl>
                                        <p:attrNameLst>
                                          <p:attrName>fillcolor</p:attrName>
                                        </p:attrNameLst>
                                      </p:cBhvr>
                                      <p:to>
                                        <a:srgbClr val="C00000"/>
                                      </p:to>
                                    </p:animClr>
                                    <p:set>
                                      <p:cBhvr>
                                        <p:cTn id="62" dur="2000" fill="hold"/>
                                        <p:tgtEl>
                                          <p:spTgt spid="41"/>
                                        </p:tgtEl>
                                        <p:attrNameLst>
                                          <p:attrName>fill.type</p:attrName>
                                        </p:attrNameLst>
                                      </p:cBhvr>
                                      <p:to>
                                        <p:strVal val="solid"/>
                                      </p:to>
                                    </p:set>
                                    <p:set>
                                      <p:cBhvr>
                                        <p:cTn id="63" dur="2000" fill="hold"/>
                                        <p:tgtEl>
                                          <p:spTgt spid="41"/>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2000" fill="hold"/>
                                        <p:tgtEl>
                                          <p:spTgt spid="45"/>
                                        </p:tgtEl>
                                        <p:attrNameLst>
                                          <p:attrName>fillcolor</p:attrName>
                                        </p:attrNameLst>
                                      </p:cBhvr>
                                      <p:to>
                                        <a:srgbClr val="C00000"/>
                                      </p:to>
                                    </p:animClr>
                                    <p:set>
                                      <p:cBhvr>
                                        <p:cTn id="66" dur="2000" fill="hold"/>
                                        <p:tgtEl>
                                          <p:spTgt spid="45"/>
                                        </p:tgtEl>
                                        <p:attrNameLst>
                                          <p:attrName>fill.type</p:attrName>
                                        </p:attrNameLst>
                                      </p:cBhvr>
                                      <p:to>
                                        <p:strVal val="solid"/>
                                      </p:to>
                                    </p:set>
                                    <p:set>
                                      <p:cBhvr>
                                        <p:cTn id="67" dur="2000" fill="hold"/>
                                        <p:tgtEl>
                                          <p:spTgt spid="45"/>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38"/>
                                        </p:tgtEl>
                                        <p:attrNameLst>
                                          <p:attrName>fillcolor</p:attrName>
                                        </p:attrNameLst>
                                      </p:cBhvr>
                                      <p:to>
                                        <a:srgbClr val="C00000"/>
                                      </p:to>
                                    </p:animClr>
                                    <p:set>
                                      <p:cBhvr>
                                        <p:cTn id="70" dur="2000" fill="hold"/>
                                        <p:tgtEl>
                                          <p:spTgt spid="38"/>
                                        </p:tgtEl>
                                        <p:attrNameLst>
                                          <p:attrName>fill.type</p:attrName>
                                        </p:attrNameLst>
                                      </p:cBhvr>
                                      <p:to>
                                        <p:strVal val="solid"/>
                                      </p:to>
                                    </p:set>
                                    <p:set>
                                      <p:cBhvr>
                                        <p:cTn id="71" dur="2000" fill="hold"/>
                                        <p:tgtEl>
                                          <p:spTgt spid="38"/>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54"/>
                                        </p:tgtEl>
                                        <p:attrNameLst>
                                          <p:attrName>fillcolor</p:attrName>
                                        </p:attrNameLst>
                                      </p:cBhvr>
                                      <p:to>
                                        <a:srgbClr val="C00000"/>
                                      </p:to>
                                    </p:animClr>
                                    <p:set>
                                      <p:cBhvr>
                                        <p:cTn id="74" dur="2000" fill="hold"/>
                                        <p:tgtEl>
                                          <p:spTgt spid="54"/>
                                        </p:tgtEl>
                                        <p:attrNameLst>
                                          <p:attrName>fill.type</p:attrName>
                                        </p:attrNameLst>
                                      </p:cBhvr>
                                      <p:to>
                                        <p:strVal val="solid"/>
                                      </p:to>
                                    </p:set>
                                    <p:set>
                                      <p:cBhvr>
                                        <p:cTn id="75" dur="2000" fill="hold"/>
                                        <p:tgtEl>
                                          <p:spTgt spid="54"/>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8"/>
                                        </p:tgtEl>
                                        <p:attrNameLst>
                                          <p:attrName>fillcolor</p:attrName>
                                        </p:attrNameLst>
                                      </p:cBhvr>
                                      <p:to>
                                        <a:srgbClr val="C00000"/>
                                      </p:to>
                                    </p:animClr>
                                    <p:set>
                                      <p:cBhvr>
                                        <p:cTn id="78" dur="2000" fill="hold"/>
                                        <p:tgtEl>
                                          <p:spTgt spid="58"/>
                                        </p:tgtEl>
                                        <p:attrNameLst>
                                          <p:attrName>fill.type</p:attrName>
                                        </p:attrNameLst>
                                      </p:cBhvr>
                                      <p:to>
                                        <p:strVal val="solid"/>
                                      </p:to>
                                    </p:set>
                                    <p:set>
                                      <p:cBhvr>
                                        <p:cTn id="79" dur="2000" fill="hold"/>
                                        <p:tgtEl>
                                          <p:spTgt spid="58"/>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2000" fill="hold"/>
                                        <p:tgtEl>
                                          <p:spTgt spid="51"/>
                                        </p:tgtEl>
                                        <p:attrNameLst>
                                          <p:attrName>fillcolor</p:attrName>
                                        </p:attrNameLst>
                                      </p:cBhvr>
                                      <p:to>
                                        <a:srgbClr val="C00000"/>
                                      </p:to>
                                    </p:animClr>
                                    <p:set>
                                      <p:cBhvr>
                                        <p:cTn id="82" dur="2000" fill="hold"/>
                                        <p:tgtEl>
                                          <p:spTgt spid="51"/>
                                        </p:tgtEl>
                                        <p:attrNameLst>
                                          <p:attrName>fill.type</p:attrName>
                                        </p:attrNameLst>
                                      </p:cBhvr>
                                      <p:to>
                                        <p:strVal val="solid"/>
                                      </p:to>
                                    </p:set>
                                    <p:set>
                                      <p:cBhvr>
                                        <p:cTn id="83" dur="2000" fill="hold"/>
                                        <p:tgtEl>
                                          <p:spTgt spid="51"/>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2000" fill="hold"/>
                                        <p:tgtEl>
                                          <p:spTgt spid="30"/>
                                        </p:tgtEl>
                                        <p:attrNameLst>
                                          <p:attrName>fillcolor</p:attrName>
                                        </p:attrNameLst>
                                      </p:cBhvr>
                                      <p:to>
                                        <a:schemeClr val="accent2"/>
                                      </p:to>
                                    </p:animClr>
                                    <p:set>
                                      <p:cBhvr>
                                        <p:cTn id="86" dur="2000" fill="hold"/>
                                        <p:tgtEl>
                                          <p:spTgt spid="30"/>
                                        </p:tgtEl>
                                        <p:attrNameLst>
                                          <p:attrName>fill.type</p:attrName>
                                        </p:attrNameLst>
                                      </p:cBhvr>
                                      <p:to>
                                        <p:strVal val="solid"/>
                                      </p:to>
                                    </p:set>
                                    <p:set>
                                      <p:cBhvr>
                                        <p:cTn id="87" dur="2000" fill="hold"/>
                                        <p:tgtEl>
                                          <p:spTgt spid="30"/>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2000" fill="hold"/>
                                        <p:tgtEl>
                                          <p:spTgt spid="31"/>
                                        </p:tgtEl>
                                        <p:attrNameLst>
                                          <p:attrName>fillcolor</p:attrName>
                                        </p:attrNameLst>
                                      </p:cBhvr>
                                      <p:to>
                                        <a:schemeClr val="accent2"/>
                                      </p:to>
                                    </p:animClr>
                                    <p:set>
                                      <p:cBhvr>
                                        <p:cTn id="90" dur="2000" fill="hold"/>
                                        <p:tgtEl>
                                          <p:spTgt spid="31"/>
                                        </p:tgtEl>
                                        <p:attrNameLst>
                                          <p:attrName>fill.type</p:attrName>
                                        </p:attrNameLst>
                                      </p:cBhvr>
                                      <p:to>
                                        <p:strVal val="solid"/>
                                      </p:to>
                                    </p:set>
                                    <p:set>
                                      <p:cBhvr>
                                        <p:cTn id="91" dur="2000" fill="hold"/>
                                        <p:tgtEl>
                                          <p:spTgt spid="31"/>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2000" fill="hold"/>
                                        <p:tgtEl>
                                          <p:spTgt spid="33"/>
                                        </p:tgtEl>
                                        <p:attrNameLst>
                                          <p:attrName>fillcolor</p:attrName>
                                        </p:attrNameLst>
                                      </p:cBhvr>
                                      <p:to>
                                        <a:schemeClr val="accent2"/>
                                      </p:to>
                                    </p:animClr>
                                    <p:set>
                                      <p:cBhvr>
                                        <p:cTn id="94" dur="2000" fill="hold"/>
                                        <p:tgtEl>
                                          <p:spTgt spid="33"/>
                                        </p:tgtEl>
                                        <p:attrNameLst>
                                          <p:attrName>fill.type</p:attrName>
                                        </p:attrNameLst>
                                      </p:cBhvr>
                                      <p:to>
                                        <p:strVal val="solid"/>
                                      </p:to>
                                    </p:set>
                                    <p:set>
                                      <p:cBhvr>
                                        <p:cTn id="95" dur="2000" fill="hold"/>
                                        <p:tgtEl>
                                          <p:spTgt spid="33"/>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2000" fill="hold"/>
                                        <p:tgtEl>
                                          <p:spTgt spid="29"/>
                                        </p:tgtEl>
                                        <p:attrNameLst>
                                          <p:attrName>fillcolor</p:attrName>
                                        </p:attrNameLst>
                                      </p:cBhvr>
                                      <p:to>
                                        <a:schemeClr val="accent2"/>
                                      </p:to>
                                    </p:animClr>
                                    <p:set>
                                      <p:cBhvr>
                                        <p:cTn id="98" dur="2000" fill="hold"/>
                                        <p:tgtEl>
                                          <p:spTgt spid="29"/>
                                        </p:tgtEl>
                                        <p:attrNameLst>
                                          <p:attrName>fill.type</p:attrName>
                                        </p:attrNameLst>
                                      </p:cBhvr>
                                      <p:to>
                                        <p:strVal val="solid"/>
                                      </p:to>
                                    </p:set>
                                    <p:set>
                                      <p:cBhvr>
                                        <p:cTn id="99" dur="2000" fill="hold"/>
                                        <p:tgtEl>
                                          <p:spTgt spid="29"/>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2000" fill="hold"/>
                                        <p:tgtEl>
                                          <p:spTgt spid="63"/>
                                        </p:tgtEl>
                                        <p:attrNameLst>
                                          <p:attrName>fillcolor</p:attrName>
                                        </p:attrNameLst>
                                      </p:cBhvr>
                                      <p:to>
                                        <a:schemeClr val="accent2"/>
                                      </p:to>
                                    </p:animClr>
                                    <p:set>
                                      <p:cBhvr>
                                        <p:cTn id="102" dur="2000" fill="hold"/>
                                        <p:tgtEl>
                                          <p:spTgt spid="63"/>
                                        </p:tgtEl>
                                        <p:attrNameLst>
                                          <p:attrName>fill.type</p:attrName>
                                        </p:attrNameLst>
                                      </p:cBhvr>
                                      <p:to>
                                        <p:strVal val="solid"/>
                                      </p:to>
                                    </p:set>
                                    <p:set>
                                      <p:cBhvr>
                                        <p:cTn id="103" dur="2000" fill="hold"/>
                                        <p:tgtEl>
                                          <p:spTgt spid="63"/>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64"/>
                                        </p:tgtEl>
                                        <p:attrNameLst>
                                          <p:attrName>fillcolor</p:attrName>
                                        </p:attrNameLst>
                                      </p:cBhvr>
                                      <p:to>
                                        <a:schemeClr val="accent2"/>
                                      </p:to>
                                    </p:animClr>
                                    <p:set>
                                      <p:cBhvr>
                                        <p:cTn id="106" dur="2000" fill="hold"/>
                                        <p:tgtEl>
                                          <p:spTgt spid="64"/>
                                        </p:tgtEl>
                                        <p:attrNameLst>
                                          <p:attrName>fill.type</p:attrName>
                                        </p:attrNameLst>
                                      </p:cBhvr>
                                      <p:to>
                                        <p:strVal val="solid"/>
                                      </p:to>
                                    </p:set>
                                    <p:set>
                                      <p:cBhvr>
                                        <p:cTn id="107" dur="2000" fill="hold"/>
                                        <p:tgtEl>
                                          <p:spTgt spid="64"/>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2000" fill="hold"/>
                                        <p:tgtEl>
                                          <p:spTgt spid="66"/>
                                        </p:tgtEl>
                                        <p:attrNameLst>
                                          <p:attrName>fillcolor</p:attrName>
                                        </p:attrNameLst>
                                      </p:cBhvr>
                                      <p:to>
                                        <a:schemeClr val="accent2"/>
                                      </p:to>
                                    </p:animClr>
                                    <p:set>
                                      <p:cBhvr>
                                        <p:cTn id="110" dur="2000" fill="hold"/>
                                        <p:tgtEl>
                                          <p:spTgt spid="66"/>
                                        </p:tgtEl>
                                        <p:attrNameLst>
                                          <p:attrName>fill.type</p:attrName>
                                        </p:attrNameLst>
                                      </p:cBhvr>
                                      <p:to>
                                        <p:strVal val="solid"/>
                                      </p:to>
                                    </p:set>
                                    <p:set>
                                      <p:cBhvr>
                                        <p:cTn id="111" dur="2000" fill="hold"/>
                                        <p:tgtEl>
                                          <p:spTgt spid="66"/>
                                        </p:tgtEl>
                                        <p:attrNameLst>
                                          <p:attrName>fill.on</p:attrName>
                                        </p:attrNameLst>
                                      </p:cBhvr>
                                      <p:to>
                                        <p:strVal val="true"/>
                                      </p:to>
                                    </p:set>
                                  </p:childTnLst>
                                </p:cTn>
                              </p:par>
                              <p:par>
                                <p:cTn id="112" presetID="1" presetClass="emph" presetSubtype="2" fill="hold" nodeType="withEffect">
                                  <p:stCondLst>
                                    <p:cond delay="0"/>
                                  </p:stCondLst>
                                  <p:childTnLst>
                                    <p:animClr clrSpc="rgb" dir="cw">
                                      <p:cBhvr>
                                        <p:cTn id="113" dur="2000" fill="hold"/>
                                        <p:tgtEl>
                                          <p:spTgt spid="62"/>
                                        </p:tgtEl>
                                        <p:attrNameLst>
                                          <p:attrName>fillcolor</p:attrName>
                                        </p:attrNameLst>
                                      </p:cBhvr>
                                      <p:to>
                                        <a:schemeClr val="accent2"/>
                                      </p:to>
                                    </p:animClr>
                                    <p:set>
                                      <p:cBhvr>
                                        <p:cTn id="114" dur="2000" fill="hold"/>
                                        <p:tgtEl>
                                          <p:spTgt spid="62"/>
                                        </p:tgtEl>
                                        <p:attrNameLst>
                                          <p:attrName>fill.type</p:attrName>
                                        </p:attrNameLst>
                                      </p:cBhvr>
                                      <p:to>
                                        <p:strVal val="solid"/>
                                      </p:to>
                                    </p:set>
                                    <p:set>
                                      <p:cBhvr>
                                        <p:cTn id="115" dur="2000" fill="hold"/>
                                        <p:tgtEl>
                                          <p:spTgt spid="62"/>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2000" fill="hold"/>
                                        <p:tgtEl>
                                          <p:spTgt spid="48"/>
                                        </p:tgtEl>
                                        <p:attrNameLst>
                                          <p:attrName>fillcolor</p:attrName>
                                        </p:attrNameLst>
                                      </p:cBhvr>
                                      <p:to>
                                        <a:schemeClr val="accent2"/>
                                      </p:to>
                                    </p:animClr>
                                    <p:set>
                                      <p:cBhvr>
                                        <p:cTn id="118" dur="2000" fill="hold"/>
                                        <p:tgtEl>
                                          <p:spTgt spid="48"/>
                                        </p:tgtEl>
                                        <p:attrNameLst>
                                          <p:attrName>fill.type</p:attrName>
                                        </p:attrNameLst>
                                      </p:cBhvr>
                                      <p:to>
                                        <p:strVal val="solid"/>
                                      </p:to>
                                    </p:set>
                                    <p:set>
                                      <p:cBhvr>
                                        <p:cTn id="119" dur="2000" fill="hold"/>
                                        <p:tgtEl>
                                          <p:spTgt spid="48"/>
                                        </p:tgtEl>
                                        <p:attrNameLst>
                                          <p:attrName>fill.on</p:attrName>
                                        </p:attrNameLst>
                                      </p:cBhvr>
                                      <p:to>
                                        <p:strVal val="true"/>
                                      </p:to>
                                    </p:set>
                                  </p:childTnLst>
                                </p:cTn>
                              </p:par>
                            </p:childTnLst>
                          </p:cTn>
                        </p:par>
                      </p:childTnLst>
                    </p:cTn>
                  </p:par>
                  <p:par>
                    <p:cTn id="120" fill="hold">
                      <p:stCondLst>
                        <p:cond delay="indefinite"/>
                      </p:stCondLst>
                      <p:childTnLst>
                        <p:par>
                          <p:cTn id="121" fill="hold">
                            <p:stCondLst>
                              <p:cond delay="0"/>
                            </p:stCondLst>
                            <p:childTnLst>
                              <p:par>
                                <p:cTn id="122" presetID="55" presetClass="exit" presetSubtype="0" fill="hold" grpId="0" nodeType="clickEffect">
                                  <p:stCondLst>
                                    <p:cond delay="0"/>
                                  </p:stCondLst>
                                  <p:childTnLst>
                                    <p:anim calcmode="lin" valueType="num">
                                      <p:cBhvr>
                                        <p:cTn id="123" dur="1000"/>
                                        <p:tgtEl>
                                          <p:spTgt spid="19"/>
                                        </p:tgtEl>
                                        <p:attrNameLst>
                                          <p:attrName>ppt_w</p:attrName>
                                        </p:attrNameLst>
                                      </p:cBhvr>
                                      <p:tavLst>
                                        <p:tav tm="0">
                                          <p:val>
                                            <p:strVal val="ppt_w"/>
                                          </p:val>
                                        </p:tav>
                                        <p:tav tm="100000">
                                          <p:val>
                                            <p:strVal val="ppt_w*0.70"/>
                                          </p:val>
                                        </p:tav>
                                      </p:tavLst>
                                    </p:anim>
                                    <p:anim calcmode="lin" valueType="num">
                                      <p:cBhvr>
                                        <p:cTn id="124" dur="1000"/>
                                        <p:tgtEl>
                                          <p:spTgt spid="19"/>
                                        </p:tgtEl>
                                        <p:attrNameLst>
                                          <p:attrName>ppt_h</p:attrName>
                                        </p:attrNameLst>
                                      </p:cBhvr>
                                      <p:tavLst>
                                        <p:tav tm="0">
                                          <p:val>
                                            <p:strVal val="ppt_h"/>
                                          </p:val>
                                        </p:tav>
                                        <p:tav tm="100000">
                                          <p:val>
                                            <p:strVal val="ppt_h"/>
                                          </p:val>
                                        </p:tav>
                                      </p:tavLst>
                                    </p:anim>
                                    <p:animEffect transition="out" filter="fade">
                                      <p:cBhvr>
                                        <p:cTn id="125" dur="1000"/>
                                        <p:tgtEl>
                                          <p:spTgt spid="19"/>
                                        </p:tgtEl>
                                      </p:cBhvr>
                                    </p:animEffect>
                                    <p:set>
                                      <p:cBhvr>
                                        <p:cTn id="126" dur="1" fill="hold">
                                          <p:stCondLst>
                                            <p:cond delay="999"/>
                                          </p:stCondLst>
                                        </p:cTn>
                                        <p:tgtEl>
                                          <p:spTgt spid="19"/>
                                        </p:tgtEl>
                                        <p:attrNameLst>
                                          <p:attrName>style.visibility</p:attrName>
                                        </p:attrNameLst>
                                      </p:cBhvr>
                                      <p:to>
                                        <p:strVal val="hidden"/>
                                      </p:to>
                                    </p:set>
                                  </p:childTnLst>
                                </p:cTn>
                              </p:par>
                              <p:par>
                                <p:cTn id="127" presetID="55" presetClass="exit" presetSubtype="0" fill="hold" grpId="0" nodeType="withEffect">
                                  <p:stCondLst>
                                    <p:cond delay="0"/>
                                  </p:stCondLst>
                                  <p:childTnLst>
                                    <p:anim calcmode="lin" valueType="num">
                                      <p:cBhvr>
                                        <p:cTn id="128" dur="1000"/>
                                        <p:tgtEl>
                                          <p:spTgt spid="20"/>
                                        </p:tgtEl>
                                        <p:attrNameLst>
                                          <p:attrName>ppt_w</p:attrName>
                                        </p:attrNameLst>
                                      </p:cBhvr>
                                      <p:tavLst>
                                        <p:tav tm="0">
                                          <p:val>
                                            <p:strVal val="ppt_w"/>
                                          </p:val>
                                        </p:tav>
                                        <p:tav tm="100000">
                                          <p:val>
                                            <p:strVal val="ppt_w*0.70"/>
                                          </p:val>
                                        </p:tav>
                                      </p:tavLst>
                                    </p:anim>
                                    <p:anim calcmode="lin" valueType="num">
                                      <p:cBhvr>
                                        <p:cTn id="129" dur="1000"/>
                                        <p:tgtEl>
                                          <p:spTgt spid="20"/>
                                        </p:tgtEl>
                                        <p:attrNameLst>
                                          <p:attrName>ppt_h</p:attrName>
                                        </p:attrNameLst>
                                      </p:cBhvr>
                                      <p:tavLst>
                                        <p:tav tm="0">
                                          <p:val>
                                            <p:strVal val="ppt_h"/>
                                          </p:val>
                                        </p:tav>
                                        <p:tav tm="100000">
                                          <p:val>
                                            <p:strVal val="ppt_h"/>
                                          </p:val>
                                        </p:tav>
                                      </p:tavLst>
                                    </p:anim>
                                    <p:animEffect transition="out" filter="fade">
                                      <p:cBhvr>
                                        <p:cTn id="130" dur="1000"/>
                                        <p:tgtEl>
                                          <p:spTgt spid="20"/>
                                        </p:tgtEl>
                                      </p:cBhvr>
                                    </p:animEffect>
                                    <p:set>
                                      <p:cBhvr>
                                        <p:cTn id="131" dur="1" fill="hold">
                                          <p:stCondLst>
                                            <p:cond delay="999"/>
                                          </p:stCondLst>
                                        </p:cTn>
                                        <p:tgtEl>
                                          <p:spTgt spid="20"/>
                                        </p:tgtEl>
                                        <p:attrNameLst>
                                          <p:attrName>style.visibility</p:attrName>
                                        </p:attrNameLst>
                                      </p:cBhvr>
                                      <p:to>
                                        <p:strVal val="hidden"/>
                                      </p:to>
                                    </p:set>
                                  </p:childTnLst>
                                </p:cTn>
                              </p:par>
                              <p:par>
                                <p:cTn id="132" presetID="55" presetClass="exit" presetSubtype="0" fill="hold" grpId="0" nodeType="withEffect">
                                  <p:stCondLst>
                                    <p:cond delay="0"/>
                                  </p:stCondLst>
                                  <p:childTnLst>
                                    <p:anim calcmode="lin" valueType="num">
                                      <p:cBhvr>
                                        <p:cTn id="133" dur="1000"/>
                                        <p:tgtEl>
                                          <p:spTgt spid="21"/>
                                        </p:tgtEl>
                                        <p:attrNameLst>
                                          <p:attrName>ppt_w</p:attrName>
                                        </p:attrNameLst>
                                      </p:cBhvr>
                                      <p:tavLst>
                                        <p:tav tm="0">
                                          <p:val>
                                            <p:strVal val="ppt_w"/>
                                          </p:val>
                                        </p:tav>
                                        <p:tav tm="100000">
                                          <p:val>
                                            <p:strVal val="ppt_w*0.70"/>
                                          </p:val>
                                        </p:tav>
                                      </p:tavLst>
                                    </p:anim>
                                    <p:anim calcmode="lin" valueType="num">
                                      <p:cBhvr>
                                        <p:cTn id="134" dur="1000"/>
                                        <p:tgtEl>
                                          <p:spTgt spid="21"/>
                                        </p:tgtEl>
                                        <p:attrNameLst>
                                          <p:attrName>ppt_h</p:attrName>
                                        </p:attrNameLst>
                                      </p:cBhvr>
                                      <p:tavLst>
                                        <p:tav tm="0">
                                          <p:val>
                                            <p:strVal val="ppt_h"/>
                                          </p:val>
                                        </p:tav>
                                        <p:tav tm="100000">
                                          <p:val>
                                            <p:strVal val="ppt_h"/>
                                          </p:val>
                                        </p:tav>
                                      </p:tavLst>
                                    </p:anim>
                                    <p:animEffect transition="out" filter="fade">
                                      <p:cBhvr>
                                        <p:cTn id="135" dur="1000"/>
                                        <p:tgtEl>
                                          <p:spTgt spid="21"/>
                                        </p:tgtEl>
                                      </p:cBhvr>
                                    </p:animEffect>
                                    <p:set>
                                      <p:cBhvr>
                                        <p:cTn id="136" dur="1" fill="hold">
                                          <p:stCondLst>
                                            <p:cond delay="999"/>
                                          </p:stCondLst>
                                        </p:cTn>
                                        <p:tgtEl>
                                          <p:spTgt spid="21"/>
                                        </p:tgtEl>
                                        <p:attrNameLst>
                                          <p:attrName>style.visibility</p:attrName>
                                        </p:attrNameLst>
                                      </p:cBhvr>
                                      <p:to>
                                        <p:strVal val="hidden"/>
                                      </p:to>
                                    </p:set>
                                  </p:childTnLst>
                                </p:cTn>
                              </p:par>
                              <p:par>
                                <p:cTn id="137" presetID="55" presetClass="exit" presetSubtype="0" fill="hold" grpId="0" nodeType="withEffect">
                                  <p:stCondLst>
                                    <p:cond delay="0"/>
                                  </p:stCondLst>
                                  <p:childTnLst>
                                    <p:anim calcmode="lin" valueType="num">
                                      <p:cBhvr>
                                        <p:cTn id="138" dur="1000"/>
                                        <p:tgtEl>
                                          <p:spTgt spid="22"/>
                                        </p:tgtEl>
                                        <p:attrNameLst>
                                          <p:attrName>ppt_w</p:attrName>
                                        </p:attrNameLst>
                                      </p:cBhvr>
                                      <p:tavLst>
                                        <p:tav tm="0">
                                          <p:val>
                                            <p:strVal val="ppt_w"/>
                                          </p:val>
                                        </p:tav>
                                        <p:tav tm="100000">
                                          <p:val>
                                            <p:strVal val="ppt_w*0.70"/>
                                          </p:val>
                                        </p:tav>
                                      </p:tavLst>
                                    </p:anim>
                                    <p:anim calcmode="lin" valueType="num">
                                      <p:cBhvr>
                                        <p:cTn id="139" dur="1000"/>
                                        <p:tgtEl>
                                          <p:spTgt spid="22"/>
                                        </p:tgtEl>
                                        <p:attrNameLst>
                                          <p:attrName>ppt_h</p:attrName>
                                        </p:attrNameLst>
                                      </p:cBhvr>
                                      <p:tavLst>
                                        <p:tav tm="0">
                                          <p:val>
                                            <p:strVal val="ppt_h"/>
                                          </p:val>
                                        </p:tav>
                                        <p:tav tm="100000">
                                          <p:val>
                                            <p:strVal val="ppt_h"/>
                                          </p:val>
                                        </p:tav>
                                      </p:tavLst>
                                    </p:anim>
                                    <p:animEffect transition="out" filter="fade">
                                      <p:cBhvr>
                                        <p:cTn id="140" dur="1000"/>
                                        <p:tgtEl>
                                          <p:spTgt spid="22"/>
                                        </p:tgtEl>
                                      </p:cBhvr>
                                    </p:animEffect>
                                    <p:set>
                                      <p:cBhvr>
                                        <p:cTn id="141" dur="1" fill="hold">
                                          <p:stCondLst>
                                            <p:cond delay="999"/>
                                          </p:stCondLst>
                                        </p:cTn>
                                        <p:tgtEl>
                                          <p:spTgt spid="22"/>
                                        </p:tgtEl>
                                        <p:attrNameLst>
                                          <p:attrName>style.visibility</p:attrName>
                                        </p:attrNameLst>
                                      </p:cBhvr>
                                      <p:to>
                                        <p:strVal val="hidden"/>
                                      </p:to>
                                    </p:set>
                                  </p:childTnLst>
                                </p:cTn>
                              </p:par>
                              <p:par>
                                <p:cTn id="142" presetID="55" presetClass="exit" presetSubtype="0" fill="hold" grpId="0" nodeType="withEffect">
                                  <p:stCondLst>
                                    <p:cond delay="0"/>
                                  </p:stCondLst>
                                  <p:childTnLst>
                                    <p:anim calcmode="lin" valueType="num">
                                      <p:cBhvr>
                                        <p:cTn id="143" dur="1000"/>
                                        <p:tgtEl>
                                          <p:spTgt spid="23"/>
                                        </p:tgtEl>
                                        <p:attrNameLst>
                                          <p:attrName>ppt_w</p:attrName>
                                        </p:attrNameLst>
                                      </p:cBhvr>
                                      <p:tavLst>
                                        <p:tav tm="0">
                                          <p:val>
                                            <p:strVal val="ppt_w"/>
                                          </p:val>
                                        </p:tav>
                                        <p:tav tm="100000">
                                          <p:val>
                                            <p:strVal val="ppt_w*0.70"/>
                                          </p:val>
                                        </p:tav>
                                      </p:tavLst>
                                    </p:anim>
                                    <p:anim calcmode="lin" valueType="num">
                                      <p:cBhvr>
                                        <p:cTn id="144" dur="1000"/>
                                        <p:tgtEl>
                                          <p:spTgt spid="23"/>
                                        </p:tgtEl>
                                        <p:attrNameLst>
                                          <p:attrName>ppt_h</p:attrName>
                                        </p:attrNameLst>
                                      </p:cBhvr>
                                      <p:tavLst>
                                        <p:tav tm="0">
                                          <p:val>
                                            <p:strVal val="ppt_h"/>
                                          </p:val>
                                        </p:tav>
                                        <p:tav tm="100000">
                                          <p:val>
                                            <p:strVal val="ppt_h"/>
                                          </p:val>
                                        </p:tav>
                                      </p:tavLst>
                                    </p:anim>
                                    <p:animEffect transition="out" filter="fade">
                                      <p:cBhvr>
                                        <p:cTn id="145" dur="1000"/>
                                        <p:tgtEl>
                                          <p:spTgt spid="23"/>
                                        </p:tgtEl>
                                      </p:cBhvr>
                                    </p:animEffect>
                                    <p:set>
                                      <p:cBhvr>
                                        <p:cTn id="146" dur="1" fill="hold">
                                          <p:stCondLst>
                                            <p:cond delay="999"/>
                                          </p:stCondLst>
                                        </p:cTn>
                                        <p:tgtEl>
                                          <p:spTgt spid="23"/>
                                        </p:tgtEl>
                                        <p:attrNameLst>
                                          <p:attrName>style.visibility</p:attrName>
                                        </p:attrNameLst>
                                      </p:cBhvr>
                                      <p:to>
                                        <p:strVal val="hidden"/>
                                      </p:to>
                                    </p:set>
                                  </p:childTnLst>
                                </p:cTn>
                              </p:par>
                              <p:par>
                                <p:cTn id="147" presetID="55" presetClass="exit" presetSubtype="0" fill="hold" nodeType="withEffect">
                                  <p:stCondLst>
                                    <p:cond delay="0"/>
                                  </p:stCondLst>
                                  <p:childTnLst>
                                    <p:anim calcmode="lin" valueType="num">
                                      <p:cBhvr>
                                        <p:cTn id="148" dur="1000"/>
                                        <p:tgtEl>
                                          <p:spTgt spid="24"/>
                                        </p:tgtEl>
                                        <p:attrNameLst>
                                          <p:attrName>ppt_w</p:attrName>
                                        </p:attrNameLst>
                                      </p:cBhvr>
                                      <p:tavLst>
                                        <p:tav tm="0">
                                          <p:val>
                                            <p:strVal val="ppt_w"/>
                                          </p:val>
                                        </p:tav>
                                        <p:tav tm="100000">
                                          <p:val>
                                            <p:strVal val="ppt_w*0.70"/>
                                          </p:val>
                                        </p:tav>
                                      </p:tavLst>
                                    </p:anim>
                                    <p:anim calcmode="lin" valueType="num">
                                      <p:cBhvr>
                                        <p:cTn id="149" dur="1000"/>
                                        <p:tgtEl>
                                          <p:spTgt spid="24"/>
                                        </p:tgtEl>
                                        <p:attrNameLst>
                                          <p:attrName>ppt_h</p:attrName>
                                        </p:attrNameLst>
                                      </p:cBhvr>
                                      <p:tavLst>
                                        <p:tav tm="0">
                                          <p:val>
                                            <p:strVal val="ppt_h"/>
                                          </p:val>
                                        </p:tav>
                                        <p:tav tm="100000">
                                          <p:val>
                                            <p:strVal val="ppt_h"/>
                                          </p:val>
                                        </p:tav>
                                      </p:tavLst>
                                    </p:anim>
                                    <p:animEffect transition="out" filter="fade">
                                      <p:cBhvr>
                                        <p:cTn id="150" dur="1000"/>
                                        <p:tgtEl>
                                          <p:spTgt spid="24"/>
                                        </p:tgtEl>
                                      </p:cBhvr>
                                    </p:animEffect>
                                    <p:set>
                                      <p:cBhvr>
                                        <p:cTn id="151" dur="1" fill="hold">
                                          <p:stCondLst>
                                            <p:cond delay="999"/>
                                          </p:stCondLst>
                                        </p:cTn>
                                        <p:tgtEl>
                                          <p:spTgt spid="24"/>
                                        </p:tgtEl>
                                        <p:attrNameLst>
                                          <p:attrName>style.visibility</p:attrName>
                                        </p:attrNameLst>
                                      </p:cBhvr>
                                      <p:to>
                                        <p:strVal val="hidden"/>
                                      </p:to>
                                    </p:set>
                                  </p:childTnLst>
                                </p:cTn>
                              </p:par>
                              <p:par>
                                <p:cTn id="152" presetID="55" presetClass="exit" presetSubtype="0" fill="hold" nodeType="withEffect">
                                  <p:stCondLst>
                                    <p:cond delay="0"/>
                                  </p:stCondLst>
                                  <p:childTnLst>
                                    <p:anim calcmode="lin" valueType="num">
                                      <p:cBhvr>
                                        <p:cTn id="153" dur="1000"/>
                                        <p:tgtEl>
                                          <p:spTgt spid="25"/>
                                        </p:tgtEl>
                                        <p:attrNameLst>
                                          <p:attrName>ppt_w</p:attrName>
                                        </p:attrNameLst>
                                      </p:cBhvr>
                                      <p:tavLst>
                                        <p:tav tm="0">
                                          <p:val>
                                            <p:strVal val="ppt_w"/>
                                          </p:val>
                                        </p:tav>
                                        <p:tav tm="100000">
                                          <p:val>
                                            <p:strVal val="ppt_w*0.70"/>
                                          </p:val>
                                        </p:tav>
                                      </p:tavLst>
                                    </p:anim>
                                    <p:anim calcmode="lin" valueType="num">
                                      <p:cBhvr>
                                        <p:cTn id="154" dur="1000"/>
                                        <p:tgtEl>
                                          <p:spTgt spid="25"/>
                                        </p:tgtEl>
                                        <p:attrNameLst>
                                          <p:attrName>ppt_h</p:attrName>
                                        </p:attrNameLst>
                                      </p:cBhvr>
                                      <p:tavLst>
                                        <p:tav tm="0">
                                          <p:val>
                                            <p:strVal val="ppt_h"/>
                                          </p:val>
                                        </p:tav>
                                        <p:tav tm="100000">
                                          <p:val>
                                            <p:strVal val="ppt_h"/>
                                          </p:val>
                                        </p:tav>
                                      </p:tavLst>
                                    </p:anim>
                                    <p:animEffect transition="out" filter="fade">
                                      <p:cBhvr>
                                        <p:cTn id="155" dur="1000"/>
                                        <p:tgtEl>
                                          <p:spTgt spid="25"/>
                                        </p:tgtEl>
                                      </p:cBhvr>
                                    </p:animEffect>
                                    <p:set>
                                      <p:cBhvr>
                                        <p:cTn id="156" dur="1" fill="hold">
                                          <p:stCondLst>
                                            <p:cond delay="999"/>
                                          </p:stCondLst>
                                        </p:cTn>
                                        <p:tgtEl>
                                          <p:spTgt spid="25"/>
                                        </p:tgtEl>
                                        <p:attrNameLst>
                                          <p:attrName>style.visibility</p:attrName>
                                        </p:attrNameLst>
                                      </p:cBhvr>
                                      <p:to>
                                        <p:strVal val="hidden"/>
                                      </p:to>
                                    </p:set>
                                  </p:childTnLst>
                                </p:cTn>
                              </p:par>
                              <p:par>
                                <p:cTn id="157" presetID="55" presetClass="exit" presetSubtype="0" fill="hold" grpId="0" nodeType="withEffect">
                                  <p:stCondLst>
                                    <p:cond delay="0"/>
                                  </p:stCondLst>
                                  <p:childTnLst>
                                    <p:anim calcmode="lin" valueType="num">
                                      <p:cBhvr>
                                        <p:cTn id="158" dur="1000"/>
                                        <p:tgtEl>
                                          <p:spTgt spid="26"/>
                                        </p:tgtEl>
                                        <p:attrNameLst>
                                          <p:attrName>ppt_w</p:attrName>
                                        </p:attrNameLst>
                                      </p:cBhvr>
                                      <p:tavLst>
                                        <p:tav tm="0">
                                          <p:val>
                                            <p:strVal val="ppt_w"/>
                                          </p:val>
                                        </p:tav>
                                        <p:tav tm="100000">
                                          <p:val>
                                            <p:strVal val="ppt_w*0.70"/>
                                          </p:val>
                                        </p:tav>
                                      </p:tavLst>
                                    </p:anim>
                                    <p:anim calcmode="lin" valueType="num">
                                      <p:cBhvr>
                                        <p:cTn id="159" dur="1000"/>
                                        <p:tgtEl>
                                          <p:spTgt spid="26"/>
                                        </p:tgtEl>
                                        <p:attrNameLst>
                                          <p:attrName>ppt_h</p:attrName>
                                        </p:attrNameLst>
                                      </p:cBhvr>
                                      <p:tavLst>
                                        <p:tav tm="0">
                                          <p:val>
                                            <p:strVal val="ppt_h"/>
                                          </p:val>
                                        </p:tav>
                                        <p:tav tm="100000">
                                          <p:val>
                                            <p:strVal val="ppt_h"/>
                                          </p:val>
                                        </p:tav>
                                      </p:tavLst>
                                    </p:anim>
                                    <p:animEffect transition="out" filter="fade">
                                      <p:cBhvr>
                                        <p:cTn id="160" dur="1000"/>
                                        <p:tgtEl>
                                          <p:spTgt spid="26"/>
                                        </p:tgtEl>
                                      </p:cBhvr>
                                    </p:animEffect>
                                    <p:set>
                                      <p:cBhvr>
                                        <p:cTn id="161" dur="1" fill="hold">
                                          <p:stCondLst>
                                            <p:cond delay="999"/>
                                          </p:stCondLst>
                                        </p:cTn>
                                        <p:tgtEl>
                                          <p:spTgt spid="26"/>
                                        </p:tgtEl>
                                        <p:attrNameLst>
                                          <p:attrName>style.visibility</p:attrName>
                                        </p:attrNameLst>
                                      </p:cBhvr>
                                      <p:to>
                                        <p:strVal val="hidden"/>
                                      </p:to>
                                    </p:set>
                                  </p:childTnLst>
                                </p:cTn>
                              </p:par>
                              <p:par>
                                <p:cTn id="162" presetID="55" presetClass="exit" presetSubtype="0" fill="hold" nodeType="withEffect">
                                  <p:stCondLst>
                                    <p:cond delay="0"/>
                                  </p:stCondLst>
                                  <p:childTnLst>
                                    <p:anim calcmode="lin" valueType="num">
                                      <p:cBhvr>
                                        <p:cTn id="163" dur="1000"/>
                                        <p:tgtEl>
                                          <p:spTgt spid="27"/>
                                        </p:tgtEl>
                                        <p:attrNameLst>
                                          <p:attrName>ppt_w</p:attrName>
                                        </p:attrNameLst>
                                      </p:cBhvr>
                                      <p:tavLst>
                                        <p:tav tm="0">
                                          <p:val>
                                            <p:strVal val="ppt_w"/>
                                          </p:val>
                                        </p:tav>
                                        <p:tav tm="100000">
                                          <p:val>
                                            <p:strVal val="ppt_w*0.70"/>
                                          </p:val>
                                        </p:tav>
                                      </p:tavLst>
                                    </p:anim>
                                    <p:anim calcmode="lin" valueType="num">
                                      <p:cBhvr>
                                        <p:cTn id="164" dur="1000"/>
                                        <p:tgtEl>
                                          <p:spTgt spid="27"/>
                                        </p:tgtEl>
                                        <p:attrNameLst>
                                          <p:attrName>ppt_h</p:attrName>
                                        </p:attrNameLst>
                                      </p:cBhvr>
                                      <p:tavLst>
                                        <p:tav tm="0">
                                          <p:val>
                                            <p:strVal val="ppt_h"/>
                                          </p:val>
                                        </p:tav>
                                        <p:tav tm="100000">
                                          <p:val>
                                            <p:strVal val="ppt_h"/>
                                          </p:val>
                                        </p:tav>
                                      </p:tavLst>
                                    </p:anim>
                                    <p:animEffect transition="out" filter="fade">
                                      <p:cBhvr>
                                        <p:cTn id="165" dur="1000"/>
                                        <p:tgtEl>
                                          <p:spTgt spid="27"/>
                                        </p:tgtEl>
                                      </p:cBhvr>
                                    </p:animEffect>
                                    <p:set>
                                      <p:cBhvr>
                                        <p:cTn id="166" dur="1" fill="hold">
                                          <p:stCondLst>
                                            <p:cond delay="999"/>
                                          </p:stCondLst>
                                        </p:cTn>
                                        <p:tgtEl>
                                          <p:spTgt spid="27"/>
                                        </p:tgtEl>
                                        <p:attrNameLst>
                                          <p:attrName>style.visibility</p:attrName>
                                        </p:attrNameLst>
                                      </p:cBhvr>
                                      <p:to>
                                        <p:strVal val="hidden"/>
                                      </p:to>
                                    </p:set>
                                  </p:childTnLst>
                                </p:cTn>
                              </p:par>
                              <p:par>
                                <p:cTn id="167" presetID="55" presetClass="exit" presetSubtype="0" fill="hold" nodeType="withEffect">
                                  <p:stCondLst>
                                    <p:cond delay="0"/>
                                  </p:stCondLst>
                                  <p:childTnLst>
                                    <p:anim calcmode="lin" valueType="num">
                                      <p:cBhvr>
                                        <p:cTn id="168" dur="1000"/>
                                        <p:tgtEl>
                                          <p:spTgt spid="28"/>
                                        </p:tgtEl>
                                        <p:attrNameLst>
                                          <p:attrName>ppt_w</p:attrName>
                                        </p:attrNameLst>
                                      </p:cBhvr>
                                      <p:tavLst>
                                        <p:tav tm="0">
                                          <p:val>
                                            <p:strVal val="ppt_w"/>
                                          </p:val>
                                        </p:tav>
                                        <p:tav tm="100000">
                                          <p:val>
                                            <p:strVal val="ppt_w*0.70"/>
                                          </p:val>
                                        </p:tav>
                                      </p:tavLst>
                                    </p:anim>
                                    <p:anim calcmode="lin" valueType="num">
                                      <p:cBhvr>
                                        <p:cTn id="169" dur="1000"/>
                                        <p:tgtEl>
                                          <p:spTgt spid="28"/>
                                        </p:tgtEl>
                                        <p:attrNameLst>
                                          <p:attrName>ppt_h</p:attrName>
                                        </p:attrNameLst>
                                      </p:cBhvr>
                                      <p:tavLst>
                                        <p:tav tm="0">
                                          <p:val>
                                            <p:strVal val="ppt_h"/>
                                          </p:val>
                                        </p:tav>
                                        <p:tav tm="100000">
                                          <p:val>
                                            <p:strVal val="ppt_h"/>
                                          </p:val>
                                        </p:tav>
                                      </p:tavLst>
                                    </p:anim>
                                    <p:animEffect transition="out" filter="fade">
                                      <p:cBhvr>
                                        <p:cTn id="170" dur="1000"/>
                                        <p:tgtEl>
                                          <p:spTgt spid="28"/>
                                        </p:tgtEl>
                                      </p:cBhvr>
                                    </p:animEffect>
                                    <p:set>
                                      <p:cBhvr>
                                        <p:cTn id="171" dur="1" fill="hold">
                                          <p:stCondLst>
                                            <p:cond delay="999"/>
                                          </p:stCondLst>
                                        </p:cTn>
                                        <p:tgtEl>
                                          <p:spTgt spid="28"/>
                                        </p:tgtEl>
                                        <p:attrNameLst>
                                          <p:attrName>style.visibility</p:attrName>
                                        </p:attrNameLst>
                                      </p:cBhvr>
                                      <p:to>
                                        <p:strVal val="hidden"/>
                                      </p:to>
                                    </p:set>
                                  </p:childTnLst>
                                </p:cTn>
                              </p:par>
                              <p:par>
                                <p:cTn id="172" presetID="55" presetClass="exit" presetSubtype="0" fill="hold" grpId="0" nodeType="withEffect">
                                  <p:stCondLst>
                                    <p:cond delay="0"/>
                                  </p:stCondLst>
                                  <p:childTnLst>
                                    <p:anim calcmode="lin" valueType="num">
                                      <p:cBhvr>
                                        <p:cTn id="173" dur="1000"/>
                                        <p:tgtEl>
                                          <p:spTgt spid="29"/>
                                        </p:tgtEl>
                                        <p:attrNameLst>
                                          <p:attrName>ppt_w</p:attrName>
                                        </p:attrNameLst>
                                      </p:cBhvr>
                                      <p:tavLst>
                                        <p:tav tm="0">
                                          <p:val>
                                            <p:strVal val="ppt_w"/>
                                          </p:val>
                                        </p:tav>
                                        <p:tav tm="100000">
                                          <p:val>
                                            <p:strVal val="ppt_w*0.70"/>
                                          </p:val>
                                        </p:tav>
                                      </p:tavLst>
                                    </p:anim>
                                    <p:anim calcmode="lin" valueType="num">
                                      <p:cBhvr>
                                        <p:cTn id="174" dur="1000"/>
                                        <p:tgtEl>
                                          <p:spTgt spid="29"/>
                                        </p:tgtEl>
                                        <p:attrNameLst>
                                          <p:attrName>ppt_h</p:attrName>
                                        </p:attrNameLst>
                                      </p:cBhvr>
                                      <p:tavLst>
                                        <p:tav tm="0">
                                          <p:val>
                                            <p:strVal val="ppt_h"/>
                                          </p:val>
                                        </p:tav>
                                        <p:tav tm="100000">
                                          <p:val>
                                            <p:strVal val="ppt_h"/>
                                          </p:val>
                                        </p:tav>
                                      </p:tavLst>
                                    </p:anim>
                                    <p:animEffect transition="out" filter="fade">
                                      <p:cBhvr>
                                        <p:cTn id="175" dur="1000"/>
                                        <p:tgtEl>
                                          <p:spTgt spid="29"/>
                                        </p:tgtEl>
                                      </p:cBhvr>
                                    </p:animEffect>
                                    <p:set>
                                      <p:cBhvr>
                                        <p:cTn id="176" dur="1" fill="hold">
                                          <p:stCondLst>
                                            <p:cond delay="999"/>
                                          </p:stCondLst>
                                        </p:cTn>
                                        <p:tgtEl>
                                          <p:spTgt spid="29"/>
                                        </p:tgtEl>
                                        <p:attrNameLst>
                                          <p:attrName>style.visibility</p:attrName>
                                        </p:attrNameLst>
                                      </p:cBhvr>
                                      <p:to>
                                        <p:strVal val="hidden"/>
                                      </p:to>
                                    </p:set>
                                  </p:childTnLst>
                                </p:cTn>
                              </p:par>
                              <p:par>
                                <p:cTn id="177" presetID="55" presetClass="exit" presetSubtype="0" fill="hold" grpId="0" nodeType="withEffect">
                                  <p:stCondLst>
                                    <p:cond delay="0"/>
                                  </p:stCondLst>
                                  <p:childTnLst>
                                    <p:anim calcmode="lin" valueType="num">
                                      <p:cBhvr>
                                        <p:cTn id="178" dur="1000"/>
                                        <p:tgtEl>
                                          <p:spTgt spid="30"/>
                                        </p:tgtEl>
                                        <p:attrNameLst>
                                          <p:attrName>ppt_w</p:attrName>
                                        </p:attrNameLst>
                                      </p:cBhvr>
                                      <p:tavLst>
                                        <p:tav tm="0">
                                          <p:val>
                                            <p:strVal val="ppt_w"/>
                                          </p:val>
                                        </p:tav>
                                        <p:tav tm="100000">
                                          <p:val>
                                            <p:strVal val="ppt_w*0.70"/>
                                          </p:val>
                                        </p:tav>
                                      </p:tavLst>
                                    </p:anim>
                                    <p:anim calcmode="lin" valueType="num">
                                      <p:cBhvr>
                                        <p:cTn id="179" dur="1000"/>
                                        <p:tgtEl>
                                          <p:spTgt spid="30"/>
                                        </p:tgtEl>
                                        <p:attrNameLst>
                                          <p:attrName>ppt_h</p:attrName>
                                        </p:attrNameLst>
                                      </p:cBhvr>
                                      <p:tavLst>
                                        <p:tav tm="0">
                                          <p:val>
                                            <p:strVal val="ppt_h"/>
                                          </p:val>
                                        </p:tav>
                                        <p:tav tm="100000">
                                          <p:val>
                                            <p:strVal val="ppt_h"/>
                                          </p:val>
                                        </p:tav>
                                      </p:tavLst>
                                    </p:anim>
                                    <p:animEffect transition="out" filter="fade">
                                      <p:cBhvr>
                                        <p:cTn id="180" dur="1000"/>
                                        <p:tgtEl>
                                          <p:spTgt spid="30"/>
                                        </p:tgtEl>
                                      </p:cBhvr>
                                    </p:animEffect>
                                    <p:set>
                                      <p:cBhvr>
                                        <p:cTn id="181" dur="1" fill="hold">
                                          <p:stCondLst>
                                            <p:cond delay="999"/>
                                          </p:stCondLst>
                                        </p:cTn>
                                        <p:tgtEl>
                                          <p:spTgt spid="30"/>
                                        </p:tgtEl>
                                        <p:attrNameLst>
                                          <p:attrName>style.visibility</p:attrName>
                                        </p:attrNameLst>
                                      </p:cBhvr>
                                      <p:to>
                                        <p:strVal val="hidden"/>
                                      </p:to>
                                    </p:set>
                                  </p:childTnLst>
                                </p:cTn>
                              </p:par>
                              <p:par>
                                <p:cTn id="182" presetID="55" presetClass="exit" presetSubtype="0" fill="hold" grpId="0" nodeType="withEffect">
                                  <p:stCondLst>
                                    <p:cond delay="0"/>
                                  </p:stCondLst>
                                  <p:childTnLst>
                                    <p:anim calcmode="lin" valueType="num">
                                      <p:cBhvr>
                                        <p:cTn id="183" dur="1000"/>
                                        <p:tgtEl>
                                          <p:spTgt spid="31"/>
                                        </p:tgtEl>
                                        <p:attrNameLst>
                                          <p:attrName>ppt_w</p:attrName>
                                        </p:attrNameLst>
                                      </p:cBhvr>
                                      <p:tavLst>
                                        <p:tav tm="0">
                                          <p:val>
                                            <p:strVal val="ppt_w"/>
                                          </p:val>
                                        </p:tav>
                                        <p:tav tm="100000">
                                          <p:val>
                                            <p:strVal val="ppt_w*0.70"/>
                                          </p:val>
                                        </p:tav>
                                      </p:tavLst>
                                    </p:anim>
                                    <p:anim calcmode="lin" valueType="num">
                                      <p:cBhvr>
                                        <p:cTn id="184" dur="1000"/>
                                        <p:tgtEl>
                                          <p:spTgt spid="31"/>
                                        </p:tgtEl>
                                        <p:attrNameLst>
                                          <p:attrName>ppt_h</p:attrName>
                                        </p:attrNameLst>
                                      </p:cBhvr>
                                      <p:tavLst>
                                        <p:tav tm="0">
                                          <p:val>
                                            <p:strVal val="ppt_h"/>
                                          </p:val>
                                        </p:tav>
                                        <p:tav tm="100000">
                                          <p:val>
                                            <p:strVal val="ppt_h"/>
                                          </p:val>
                                        </p:tav>
                                      </p:tavLst>
                                    </p:anim>
                                    <p:animEffect transition="out" filter="fade">
                                      <p:cBhvr>
                                        <p:cTn id="185" dur="1000"/>
                                        <p:tgtEl>
                                          <p:spTgt spid="31"/>
                                        </p:tgtEl>
                                      </p:cBhvr>
                                    </p:animEffect>
                                    <p:set>
                                      <p:cBhvr>
                                        <p:cTn id="186" dur="1" fill="hold">
                                          <p:stCondLst>
                                            <p:cond delay="999"/>
                                          </p:stCondLst>
                                        </p:cTn>
                                        <p:tgtEl>
                                          <p:spTgt spid="31"/>
                                        </p:tgtEl>
                                        <p:attrNameLst>
                                          <p:attrName>style.visibility</p:attrName>
                                        </p:attrNameLst>
                                      </p:cBhvr>
                                      <p:to>
                                        <p:strVal val="hidden"/>
                                      </p:to>
                                    </p:set>
                                  </p:childTnLst>
                                </p:cTn>
                              </p:par>
                              <p:par>
                                <p:cTn id="187" presetID="55" presetClass="exit" presetSubtype="0" fill="hold" nodeType="withEffect">
                                  <p:stCondLst>
                                    <p:cond delay="0"/>
                                  </p:stCondLst>
                                  <p:childTnLst>
                                    <p:anim calcmode="lin" valueType="num">
                                      <p:cBhvr>
                                        <p:cTn id="188" dur="1000"/>
                                        <p:tgtEl>
                                          <p:spTgt spid="32"/>
                                        </p:tgtEl>
                                        <p:attrNameLst>
                                          <p:attrName>ppt_w</p:attrName>
                                        </p:attrNameLst>
                                      </p:cBhvr>
                                      <p:tavLst>
                                        <p:tav tm="0">
                                          <p:val>
                                            <p:strVal val="ppt_w"/>
                                          </p:val>
                                        </p:tav>
                                        <p:tav tm="100000">
                                          <p:val>
                                            <p:strVal val="ppt_w*0.70"/>
                                          </p:val>
                                        </p:tav>
                                      </p:tavLst>
                                    </p:anim>
                                    <p:anim calcmode="lin" valueType="num">
                                      <p:cBhvr>
                                        <p:cTn id="189" dur="1000"/>
                                        <p:tgtEl>
                                          <p:spTgt spid="32"/>
                                        </p:tgtEl>
                                        <p:attrNameLst>
                                          <p:attrName>ppt_h</p:attrName>
                                        </p:attrNameLst>
                                      </p:cBhvr>
                                      <p:tavLst>
                                        <p:tav tm="0">
                                          <p:val>
                                            <p:strVal val="ppt_h"/>
                                          </p:val>
                                        </p:tav>
                                        <p:tav tm="100000">
                                          <p:val>
                                            <p:strVal val="ppt_h"/>
                                          </p:val>
                                        </p:tav>
                                      </p:tavLst>
                                    </p:anim>
                                    <p:animEffect transition="out" filter="fade">
                                      <p:cBhvr>
                                        <p:cTn id="190" dur="1000"/>
                                        <p:tgtEl>
                                          <p:spTgt spid="32"/>
                                        </p:tgtEl>
                                      </p:cBhvr>
                                    </p:animEffect>
                                    <p:set>
                                      <p:cBhvr>
                                        <p:cTn id="191" dur="1" fill="hold">
                                          <p:stCondLst>
                                            <p:cond delay="999"/>
                                          </p:stCondLst>
                                        </p:cTn>
                                        <p:tgtEl>
                                          <p:spTgt spid="32"/>
                                        </p:tgtEl>
                                        <p:attrNameLst>
                                          <p:attrName>style.visibility</p:attrName>
                                        </p:attrNameLst>
                                      </p:cBhvr>
                                      <p:to>
                                        <p:strVal val="hidden"/>
                                      </p:to>
                                    </p:set>
                                  </p:childTnLst>
                                </p:cTn>
                              </p:par>
                              <p:par>
                                <p:cTn id="192" presetID="55" presetClass="exit" presetSubtype="0" fill="hold" grpId="0" nodeType="withEffect">
                                  <p:stCondLst>
                                    <p:cond delay="0"/>
                                  </p:stCondLst>
                                  <p:childTnLst>
                                    <p:anim calcmode="lin" valueType="num">
                                      <p:cBhvr>
                                        <p:cTn id="193" dur="1000"/>
                                        <p:tgtEl>
                                          <p:spTgt spid="33"/>
                                        </p:tgtEl>
                                        <p:attrNameLst>
                                          <p:attrName>ppt_w</p:attrName>
                                        </p:attrNameLst>
                                      </p:cBhvr>
                                      <p:tavLst>
                                        <p:tav tm="0">
                                          <p:val>
                                            <p:strVal val="ppt_w"/>
                                          </p:val>
                                        </p:tav>
                                        <p:tav tm="100000">
                                          <p:val>
                                            <p:strVal val="ppt_w*0.70"/>
                                          </p:val>
                                        </p:tav>
                                      </p:tavLst>
                                    </p:anim>
                                    <p:anim calcmode="lin" valueType="num">
                                      <p:cBhvr>
                                        <p:cTn id="194" dur="1000"/>
                                        <p:tgtEl>
                                          <p:spTgt spid="33"/>
                                        </p:tgtEl>
                                        <p:attrNameLst>
                                          <p:attrName>ppt_h</p:attrName>
                                        </p:attrNameLst>
                                      </p:cBhvr>
                                      <p:tavLst>
                                        <p:tav tm="0">
                                          <p:val>
                                            <p:strVal val="ppt_h"/>
                                          </p:val>
                                        </p:tav>
                                        <p:tav tm="100000">
                                          <p:val>
                                            <p:strVal val="ppt_h"/>
                                          </p:val>
                                        </p:tav>
                                      </p:tavLst>
                                    </p:anim>
                                    <p:animEffect transition="out" filter="fade">
                                      <p:cBhvr>
                                        <p:cTn id="195" dur="1000"/>
                                        <p:tgtEl>
                                          <p:spTgt spid="33"/>
                                        </p:tgtEl>
                                      </p:cBhvr>
                                    </p:animEffect>
                                    <p:set>
                                      <p:cBhvr>
                                        <p:cTn id="196" dur="1" fill="hold">
                                          <p:stCondLst>
                                            <p:cond delay="999"/>
                                          </p:stCondLst>
                                        </p:cTn>
                                        <p:tgtEl>
                                          <p:spTgt spid="33"/>
                                        </p:tgtEl>
                                        <p:attrNameLst>
                                          <p:attrName>style.visibility</p:attrName>
                                        </p:attrNameLst>
                                      </p:cBhvr>
                                      <p:to>
                                        <p:strVal val="hidden"/>
                                      </p:to>
                                    </p:set>
                                  </p:childTnLst>
                                </p:cTn>
                              </p:par>
                              <p:par>
                                <p:cTn id="197" presetID="55" presetClass="exit" presetSubtype="0" fill="hold" nodeType="withEffect">
                                  <p:stCondLst>
                                    <p:cond delay="0"/>
                                  </p:stCondLst>
                                  <p:childTnLst>
                                    <p:anim calcmode="lin" valueType="num">
                                      <p:cBhvr>
                                        <p:cTn id="198" dur="1000"/>
                                        <p:tgtEl>
                                          <p:spTgt spid="34"/>
                                        </p:tgtEl>
                                        <p:attrNameLst>
                                          <p:attrName>ppt_w</p:attrName>
                                        </p:attrNameLst>
                                      </p:cBhvr>
                                      <p:tavLst>
                                        <p:tav tm="0">
                                          <p:val>
                                            <p:strVal val="ppt_w"/>
                                          </p:val>
                                        </p:tav>
                                        <p:tav tm="100000">
                                          <p:val>
                                            <p:strVal val="ppt_w*0.70"/>
                                          </p:val>
                                        </p:tav>
                                      </p:tavLst>
                                    </p:anim>
                                    <p:anim calcmode="lin" valueType="num">
                                      <p:cBhvr>
                                        <p:cTn id="199" dur="1000"/>
                                        <p:tgtEl>
                                          <p:spTgt spid="34"/>
                                        </p:tgtEl>
                                        <p:attrNameLst>
                                          <p:attrName>ppt_h</p:attrName>
                                        </p:attrNameLst>
                                      </p:cBhvr>
                                      <p:tavLst>
                                        <p:tav tm="0">
                                          <p:val>
                                            <p:strVal val="ppt_h"/>
                                          </p:val>
                                        </p:tav>
                                        <p:tav tm="100000">
                                          <p:val>
                                            <p:strVal val="ppt_h"/>
                                          </p:val>
                                        </p:tav>
                                      </p:tavLst>
                                    </p:anim>
                                    <p:animEffect transition="out" filter="fade">
                                      <p:cBhvr>
                                        <p:cTn id="200" dur="1000"/>
                                        <p:tgtEl>
                                          <p:spTgt spid="34"/>
                                        </p:tgtEl>
                                      </p:cBhvr>
                                    </p:animEffect>
                                    <p:set>
                                      <p:cBhvr>
                                        <p:cTn id="201" dur="1" fill="hold">
                                          <p:stCondLst>
                                            <p:cond delay="999"/>
                                          </p:stCondLst>
                                        </p:cTn>
                                        <p:tgtEl>
                                          <p:spTgt spid="34"/>
                                        </p:tgtEl>
                                        <p:attrNameLst>
                                          <p:attrName>style.visibility</p:attrName>
                                        </p:attrNameLst>
                                      </p:cBhvr>
                                      <p:to>
                                        <p:strVal val="hidden"/>
                                      </p:to>
                                    </p:set>
                                  </p:childTnLst>
                                </p:cTn>
                              </p:par>
                              <p:par>
                                <p:cTn id="202" presetID="55" presetClass="exit" presetSubtype="0" fill="hold" nodeType="withEffect">
                                  <p:stCondLst>
                                    <p:cond delay="0"/>
                                  </p:stCondLst>
                                  <p:childTnLst>
                                    <p:anim calcmode="lin" valueType="num">
                                      <p:cBhvr>
                                        <p:cTn id="203" dur="1000"/>
                                        <p:tgtEl>
                                          <p:spTgt spid="35"/>
                                        </p:tgtEl>
                                        <p:attrNameLst>
                                          <p:attrName>ppt_w</p:attrName>
                                        </p:attrNameLst>
                                      </p:cBhvr>
                                      <p:tavLst>
                                        <p:tav tm="0">
                                          <p:val>
                                            <p:strVal val="ppt_w"/>
                                          </p:val>
                                        </p:tav>
                                        <p:tav tm="100000">
                                          <p:val>
                                            <p:strVal val="ppt_w*0.70"/>
                                          </p:val>
                                        </p:tav>
                                      </p:tavLst>
                                    </p:anim>
                                    <p:anim calcmode="lin" valueType="num">
                                      <p:cBhvr>
                                        <p:cTn id="204" dur="1000"/>
                                        <p:tgtEl>
                                          <p:spTgt spid="35"/>
                                        </p:tgtEl>
                                        <p:attrNameLst>
                                          <p:attrName>ppt_h</p:attrName>
                                        </p:attrNameLst>
                                      </p:cBhvr>
                                      <p:tavLst>
                                        <p:tav tm="0">
                                          <p:val>
                                            <p:strVal val="ppt_h"/>
                                          </p:val>
                                        </p:tav>
                                        <p:tav tm="100000">
                                          <p:val>
                                            <p:strVal val="ppt_h"/>
                                          </p:val>
                                        </p:tav>
                                      </p:tavLst>
                                    </p:anim>
                                    <p:animEffect transition="out" filter="fade">
                                      <p:cBhvr>
                                        <p:cTn id="205" dur="1000"/>
                                        <p:tgtEl>
                                          <p:spTgt spid="35"/>
                                        </p:tgtEl>
                                      </p:cBhvr>
                                    </p:animEffect>
                                    <p:set>
                                      <p:cBhvr>
                                        <p:cTn id="206" dur="1" fill="hold">
                                          <p:stCondLst>
                                            <p:cond delay="999"/>
                                          </p:stCondLst>
                                        </p:cTn>
                                        <p:tgtEl>
                                          <p:spTgt spid="35"/>
                                        </p:tgtEl>
                                        <p:attrNameLst>
                                          <p:attrName>style.visibility</p:attrName>
                                        </p:attrNameLst>
                                      </p:cBhvr>
                                      <p:to>
                                        <p:strVal val="hidden"/>
                                      </p:to>
                                    </p:set>
                                  </p:childTnLst>
                                </p:cTn>
                              </p:par>
                              <p:par>
                                <p:cTn id="207" presetID="55" presetClass="exit" presetSubtype="0" fill="hold" nodeType="withEffect">
                                  <p:stCondLst>
                                    <p:cond delay="0"/>
                                  </p:stCondLst>
                                  <p:childTnLst>
                                    <p:anim calcmode="lin" valueType="num">
                                      <p:cBhvr>
                                        <p:cTn id="208" dur="1000"/>
                                        <p:tgtEl>
                                          <p:spTgt spid="36"/>
                                        </p:tgtEl>
                                        <p:attrNameLst>
                                          <p:attrName>ppt_w</p:attrName>
                                        </p:attrNameLst>
                                      </p:cBhvr>
                                      <p:tavLst>
                                        <p:tav tm="0">
                                          <p:val>
                                            <p:strVal val="ppt_w"/>
                                          </p:val>
                                        </p:tav>
                                        <p:tav tm="100000">
                                          <p:val>
                                            <p:strVal val="ppt_w*0.70"/>
                                          </p:val>
                                        </p:tav>
                                      </p:tavLst>
                                    </p:anim>
                                    <p:anim calcmode="lin" valueType="num">
                                      <p:cBhvr>
                                        <p:cTn id="209" dur="1000"/>
                                        <p:tgtEl>
                                          <p:spTgt spid="36"/>
                                        </p:tgtEl>
                                        <p:attrNameLst>
                                          <p:attrName>ppt_h</p:attrName>
                                        </p:attrNameLst>
                                      </p:cBhvr>
                                      <p:tavLst>
                                        <p:tav tm="0">
                                          <p:val>
                                            <p:strVal val="ppt_h"/>
                                          </p:val>
                                        </p:tav>
                                        <p:tav tm="100000">
                                          <p:val>
                                            <p:strVal val="ppt_h"/>
                                          </p:val>
                                        </p:tav>
                                      </p:tavLst>
                                    </p:anim>
                                    <p:animEffect transition="out" filter="fade">
                                      <p:cBhvr>
                                        <p:cTn id="210" dur="1000"/>
                                        <p:tgtEl>
                                          <p:spTgt spid="36"/>
                                        </p:tgtEl>
                                      </p:cBhvr>
                                    </p:animEffect>
                                    <p:set>
                                      <p:cBhvr>
                                        <p:cTn id="211" dur="1" fill="hold">
                                          <p:stCondLst>
                                            <p:cond delay="999"/>
                                          </p:stCondLst>
                                        </p:cTn>
                                        <p:tgtEl>
                                          <p:spTgt spid="36"/>
                                        </p:tgtEl>
                                        <p:attrNameLst>
                                          <p:attrName>style.visibility</p:attrName>
                                        </p:attrNameLst>
                                      </p:cBhvr>
                                      <p:to>
                                        <p:strVal val="hidden"/>
                                      </p:to>
                                    </p:set>
                                  </p:childTnLst>
                                </p:cTn>
                              </p:par>
                              <p:par>
                                <p:cTn id="212" presetID="55" presetClass="exit" presetSubtype="0" fill="hold" nodeType="withEffect">
                                  <p:stCondLst>
                                    <p:cond delay="0"/>
                                  </p:stCondLst>
                                  <p:childTnLst>
                                    <p:anim calcmode="lin" valueType="num">
                                      <p:cBhvr>
                                        <p:cTn id="213" dur="1000"/>
                                        <p:tgtEl>
                                          <p:spTgt spid="37"/>
                                        </p:tgtEl>
                                        <p:attrNameLst>
                                          <p:attrName>ppt_w</p:attrName>
                                        </p:attrNameLst>
                                      </p:cBhvr>
                                      <p:tavLst>
                                        <p:tav tm="0">
                                          <p:val>
                                            <p:strVal val="ppt_w"/>
                                          </p:val>
                                        </p:tav>
                                        <p:tav tm="100000">
                                          <p:val>
                                            <p:strVal val="ppt_w*0.70"/>
                                          </p:val>
                                        </p:tav>
                                      </p:tavLst>
                                    </p:anim>
                                    <p:anim calcmode="lin" valueType="num">
                                      <p:cBhvr>
                                        <p:cTn id="214" dur="1000"/>
                                        <p:tgtEl>
                                          <p:spTgt spid="37"/>
                                        </p:tgtEl>
                                        <p:attrNameLst>
                                          <p:attrName>ppt_h</p:attrName>
                                        </p:attrNameLst>
                                      </p:cBhvr>
                                      <p:tavLst>
                                        <p:tav tm="0">
                                          <p:val>
                                            <p:strVal val="ppt_h"/>
                                          </p:val>
                                        </p:tav>
                                        <p:tav tm="100000">
                                          <p:val>
                                            <p:strVal val="ppt_h"/>
                                          </p:val>
                                        </p:tav>
                                      </p:tavLst>
                                    </p:anim>
                                    <p:animEffect transition="out" filter="fade">
                                      <p:cBhvr>
                                        <p:cTn id="215" dur="1000"/>
                                        <p:tgtEl>
                                          <p:spTgt spid="37"/>
                                        </p:tgtEl>
                                      </p:cBhvr>
                                    </p:animEffect>
                                    <p:set>
                                      <p:cBhvr>
                                        <p:cTn id="216" dur="1" fill="hold">
                                          <p:stCondLst>
                                            <p:cond delay="999"/>
                                          </p:stCondLst>
                                        </p:cTn>
                                        <p:tgtEl>
                                          <p:spTgt spid="37"/>
                                        </p:tgtEl>
                                        <p:attrNameLst>
                                          <p:attrName>style.visibility</p:attrName>
                                        </p:attrNameLst>
                                      </p:cBhvr>
                                      <p:to>
                                        <p:strVal val="hidden"/>
                                      </p:to>
                                    </p:set>
                                  </p:childTnLst>
                                </p:cTn>
                              </p:par>
                              <p:par>
                                <p:cTn id="217" presetID="55" presetClass="exit" presetSubtype="0" fill="hold" grpId="0" nodeType="withEffect">
                                  <p:stCondLst>
                                    <p:cond delay="0"/>
                                  </p:stCondLst>
                                  <p:childTnLst>
                                    <p:anim calcmode="lin" valueType="num">
                                      <p:cBhvr>
                                        <p:cTn id="218" dur="1000"/>
                                        <p:tgtEl>
                                          <p:spTgt spid="38"/>
                                        </p:tgtEl>
                                        <p:attrNameLst>
                                          <p:attrName>ppt_w</p:attrName>
                                        </p:attrNameLst>
                                      </p:cBhvr>
                                      <p:tavLst>
                                        <p:tav tm="0">
                                          <p:val>
                                            <p:strVal val="ppt_w"/>
                                          </p:val>
                                        </p:tav>
                                        <p:tav tm="100000">
                                          <p:val>
                                            <p:strVal val="ppt_w*0.70"/>
                                          </p:val>
                                        </p:tav>
                                      </p:tavLst>
                                    </p:anim>
                                    <p:anim calcmode="lin" valueType="num">
                                      <p:cBhvr>
                                        <p:cTn id="219" dur="1000"/>
                                        <p:tgtEl>
                                          <p:spTgt spid="38"/>
                                        </p:tgtEl>
                                        <p:attrNameLst>
                                          <p:attrName>ppt_h</p:attrName>
                                        </p:attrNameLst>
                                      </p:cBhvr>
                                      <p:tavLst>
                                        <p:tav tm="0">
                                          <p:val>
                                            <p:strVal val="ppt_h"/>
                                          </p:val>
                                        </p:tav>
                                        <p:tav tm="100000">
                                          <p:val>
                                            <p:strVal val="ppt_h"/>
                                          </p:val>
                                        </p:tav>
                                      </p:tavLst>
                                    </p:anim>
                                    <p:animEffect transition="out" filter="fade">
                                      <p:cBhvr>
                                        <p:cTn id="220" dur="1000"/>
                                        <p:tgtEl>
                                          <p:spTgt spid="38"/>
                                        </p:tgtEl>
                                      </p:cBhvr>
                                    </p:animEffect>
                                    <p:set>
                                      <p:cBhvr>
                                        <p:cTn id="221" dur="1" fill="hold">
                                          <p:stCondLst>
                                            <p:cond delay="999"/>
                                          </p:stCondLst>
                                        </p:cTn>
                                        <p:tgtEl>
                                          <p:spTgt spid="38"/>
                                        </p:tgtEl>
                                        <p:attrNameLst>
                                          <p:attrName>style.visibility</p:attrName>
                                        </p:attrNameLst>
                                      </p:cBhvr>
                                      <p:to>
                                        <p:strVal val="hidden"/>
                                      </p:to>
                                    </p:set>
                                  </p:childTnLst>
                                </p:cTn>
                              </p:par>
                              <p:par>
                                <p:cTn id="222" presetID="55" presetClass="exit" presetSubtype="0" fill="hold" grpId="0" nodeType="withEffect">
                                  <p:stCondLst>
                                    <p:cond delay="0"/>
                                  </p:stCondLst>
                                  <p:childTnLst>
                                    <p:anim calcmode="lin" valueType="num">
                                      <p:cBhvr>
                                        <p:cTn id="223" dur="1000"/>
                                        <p:tgtEl>
                                          <p:spTgt spid="39"/>
                                        </p:tgtEl>
                                        <p:attrNameLst>
                                          <p:attrName>ppt_w</p:attrName>
                                        </p:attrNameLst>
                                      </p:cBhvr>
                                      <p:tavLst>
                                        <p:tav tm="0">
                                          <p:val>
                                            <p:strVal val="ppt_w"/>
                                          </p:val>
                                        </p:tav>
                                        <p:tav tm="100000">
                                          <p:val>
                                            <p:strVal val="ppt_w*0.70"/>
                                          </p:val>
                                        </p:tav>
                                      </p:tavLst>
                                    </p:anim>
                                    <p:anim calcmode="lin" valueType="num">
                                      <p:cBhvr>
                                        <p:cTn id="224" dur="1000"/>
                                        <p:tgtEl>
                                          <p:spTgt spid="39"/>
                                        </p:tgtEl>
                                        <p:attrNameLst>
                                          <p:attrName>ppt_h</p:attrName>
                                        </p:attrNameLst>
                                      </p:cBhvr>
                                      <p:tavLst>
                                        <p:tav tm="0">
                                          <p:val>
                                            <p:strVal val="ppt_h"/>
                                          </p:val>
                                        </p:tav>
                                        <p:tav tm="100000">
                                          <p:val>
                                            <p:strVal val="ppt_h"/>
                                          </p:val>
                                        </p:tav>
                                      </p:tavLst>
                                    </p:anim>
                                    <p:animEffect transition="out" filter="fade">
                                      <p:cBhvr>
                                        <p:cTn id="225" dur="1000"/>
                                        <p:tgtEl>
                                          <p:spTgt spid="39"/>
                                        </p:tgtEl>
                                      </p:cBhvr>
                                    </p:animEffect>
                                    <p:set>
                                      <p:cBhvr>
                                        <p:cTn id="226" dur="1" fill="hold">
                                          <p:stCondLst>
                                            <p:cond delay="999"/>
                                          </p:stCondLst>
                                        </p:cTn>
                                        <p:tgtEl>
                                          <p:spTgt spid="39"/>
                                        </p:tgtEl>
                                        <p:attrNameLst>
                                          <p:attrName>style.visibility</p:attrName>
                                        </p:attrNameLst>
                                      </p:cBhvr>
                                      <p:to>
                                        <p:strVal val="hidden"/>
                                      </p:to>
                                    </p:set>
                                  </p:childTnLst>
                                </p:cTn>
                              </p:par>
                              <p:par>
                                <p:cTn id="227" presetID="55" presetClass="exit" presetSubtype="0" fill="hold" grpId="0" nodeType="withEffect">
                                  <p:stCondLst>
                                    <p:cond delay="0"/>
                                  </p:stCondLst>
                                  <p:childTnLst>
                                    <p:anim calcmode="lin" valueType="num">
                                      <p:cBhvr>
                                        <p:cTn id="228" dur="1000"/>
                                        <p:tgtEl>
                                          <p:spTgt spid="40"/>
                                        </p:tgtEl>
                                        <p:attrNameLst>
                                          <p:attrName>ppt_w</p:attrName>
                                        </p:attrNameLst>
                                      </p:cBhvr>
                                      <p:tavLst>
                                        <p:tav tm="0">
                                          <p:val>
                                            <p:strVal val="ppt_w"/>
                                          </p:val>
                                        </p:tav>
                                        <p:tav tm="100000">
                                          <p:val>
                                            <p:strVal val="ppt_w*0.70"/>
                                          </p:val>
                                        </p:tav>
                                      </p:tavLst>
                                    </p:anim>
                                    <p:anim calcmode="lin" valueType="num">
                                      <p:cBhvr>
                                        <p:cTn id="229" dur="1000"/>
                                        <p:tgtEl>
                                          <p:spTgt spid="40"/>
                                        </p:tgtEl>
                                        <p:attrNameLst>
                                          <p:attrName>ppt_h</p:attrName>
                                        </p:attrNameLst>
                                      </p:cBhvr>
                                      <p:tavLst>
                                        <p:tav tm="0">
                                          <p:val>
                                            <p:strVal val="ppt_h"/>
                                          </p:val>
                                        </p:tav>
                                        <p:tav tm="100000">
                                          <p:val>
                                            <p:strVal val="ppt_h"/>
                                          </p:val>
                                        </p:tav>
                                      </p:tavLst>
                                    </p:anim>
                                    <p:animEffect transition="out" filter="fade">
                                      <p:cBhvr>
                                        <p:cTn id="230" dur="1000"/>
                                        <p:tgtEl>
                                          <p:spTgt spid="40"/>
                                        </p:tgtEl>
                                      </p:cBhvr>
                                    </p:animEffect>
                                    <p:set>
                                      <p:cBhvr>
                                        <p:cTn id="231" dur="1" fill="hold">
                                          <p:stCondLst>
                                            <p:cond delay="999"/>
                                          </p:stCondLst>
                                        </p:cTn>
                                        <p:tgtEl>
                                          <p:spTgt spid="40"/>
                                        </p:tgtEl>
                                        <p:attrNameLst>
                                          <p:attrName>style.visibility</p:attrName>
                                        </p:attrNameLst>
                                      </p:cBhvr>
                                      <p:to>
                                        <p:strVal val="hidden"/>
                                      </p:to>
                                    </p:set>
                                  </p:childTnLst>
                                </p:cTn>
                              </p:par>
                              <p:par>
                                <p:cTn id="232" presetID="55" presetClass="exit" presetSubtype="0" fill="hold" grpId="0" nodeType="withEffect">
                                  <p:stCondLst>
                                    <p:cond delay="0"/>
                                  </p:stCondLst>
                                  <p:childTnLst>
                                    <p:anim calcmode="lin" valueType="num">
                                      <p:cBhvr>
                                        <p:cTn id="233" dur="1000"/>
                                        <p:tgtEl>
                                          <p:spTgt spid="41"/>
                                        </p:tgtEl>
                                        <p:attrNameLst>
                                          <p:attrName>ppt_w</p:attrName>
                                        </p:attrNameLst>
                                      </p:cBhvr>
                                      <p:tavLst>
                                        <p:tav tm="0">
                                          <p:val>
                                            <p:strVal val="ppt_w"/>
                                          </p:val>
                                        </p:tav>
                                        <p:tav tm="100000">
                                          <p:val>
                                            <p:strVal val="ppt_w*0.70"/>
                                          </p:val>
                                        </p:tav>
                                      </p:tavLst>
                                    </p:anim>
                                    <p:anim calcmode="lin" valueType="num">
                                      <p:cBhvr>
                                        <p:cTn id="234" dur="1000"/>
                                        <p:tgtEl>
                                          <p:spTgt spid="41"/>
                                        </p:tgtEl>
                                        <p:attrNameLst>
                                          <p:attrName>ppt_h</p:attrName>
                                        </p:attrNameLst>
                                      </p:cBhvr>
                                      <p:tavLst>
                                        <p:tav tm="0">
                                          <p:val>
                                            <p:strVal val="ppt_h"/>
                                          </p:val>
                                        </p:tav>
                                        <p:tav tm="100000">
                                          <p:val>
                                            <p:strVal val="ppt_h"/>
                                          </p:val>
                                        </p:tav>
                                      </p:tavLst>
                                    </p:anim>
                                    <p:animEffect transition="out" filter="fade">
                                      <p:cBhvr>
                                        <p:cTn id="235" dur="1000"/>
                                        <p:tgtEl>
                                          <p:spTgt spid="41"/>
                                        </p:tgtEl>
                                      </p:cBhvr>
                                    </p:animEffect>
                                    <p:set>
                                      <p:cBhvr>
                                        <p:cTn id="236" dur="1" fill="hold">
                                          <p:stCondLst>
                                            <p:cond delay="999"/>
                                          </p:stCondLst>
                                        </p:cTn>
                                        <p:tgtEl>
                                          <p:spTgt spid="41"/>
                                        </p:tgtEl>
                                        <p:attrNameLst>
                                          <p:attrName>style.visibility</p:attrName>
                                        </p:attrNameLst>
                                      </p:cBhvr>
                                      <p:to>
                                        <p:strVal val="hidden"/>
                                      </p:to>
                                    </p:set>
                                  </p:childTnLst>
                                </p:cTn>
                              </p:par>
                              <p:par>
                                <p:cTn id="237" presetID="55" presetClass="exit" presetSubtype="0" fill="hold" grpId="0" nodeType="withEffect">
                                  <p:stCondLst>
                                    <p:cond delay="0"/>
                                  </p:stCondLst>
                                  <p:childTnLst>
                                    <p:anim calcmode="lin" valueType="num">
                                      <p:cBhvr>
                                        <p:cTn id="238" dur="1000"/>
                                        <p:tgtEl>
                                          <p:spTgt spid="42"/>
                                        </p:tgtEl>
                                        <p:attrNameLst>
                                          <p:attrName>ppt_w</p:attrName>
                                        </p:attrNameLst>
                                      </p:cBhvr>
                                      <p:tavLst>
                                        <p:tav tm="0">
                                          <p:val>
                                            <p:strVal val="ppt_w"/>
                                          </p:val>
                                        </p:tav>
                                        <p:tav tm="100000">
                                          <p:val>
                                            <p:strVal val="ppt_w*0.70"/>
                                          </p:val>
                                        </p:tav>
                                      </p:tavLst>
                                    </p:anim>
                                    <p:anim calcmode="lin" valueType="num">
                                      <p:cBhvr>
                                        <p:cTn id="239" dur="1000"/>
                                        <p:tgtEl>
                                          <p:spTgt spid="42"/>
                                        </p:tgtEl>
                                        <p:attrNameLst>
                                          <p:attrName>ppt_h</p:attrName>
                                        </p:attrNameLst>
                                      </p:cBhvr>
                                      <p:tavLst>
                                        <p:tav tm="0">
                                          <p:val>
                                            <p:strVal val="ppt_h"/>
                                          </p:val>
                                        </p:tav>
                                        <p:tav tm="100000">
                                          <p:val>
                                            <p:strVal val="ppt_h"/>
                                          </p:val>
                                        </p:tav>
                                      </p:tavLst>
                                    </p:anim>
                                    <p:animEffect transition="out" filter="fade">
                                      <p:cBhvr>
                                        <p:cTn id="240" dur="1000"/>
                                        <p:tgtEl>
                                          <p:spTgt spid="42"/>
                                        </p:tgtEl>
                                      </p:cBhvr>
                                    </p:animEffect>
                                    <p:set>
                                      <p:cBhvr>
                                        <p:cTn id="241" dur="1" fill="hold">
                                          <p:stCondLst>
                                            <p:cond delay="999"/>
                                          </p:stCondLst>
                                        </p:cTn>
                                        <p:tgtEl>
                                          <p:spTgt spid="42"/>
                                        </p:tgtEl>
                                        <p:attrNameLst>
                                          <p:attrName>style.visibility</p:attrName>
                                        </p:attrNameLst>
                                      </p:cBhvr>
                                      <p:to>
                                        <p:strVal val="hidden"/>
                                      </p:to>
                                    </p:set>
                                  </p:childTnLst>
                                </p:cTn>
                              </p:par>
                              <p:par>
                                <p:cTn id="242" presetID="55" presetClass="exit" presetSubtype="0" fill="hold" nodeType="withEffect">
                                  <p:stCondLst>
                                    <p:cond delay="0"/>
                                  </p:stCondLst>
                                  <p:childTnLst>
                                    <p:anim calcmode="lin" valueType="num">
                                      <p:cBhvr>
                                        <p:cTn id="243" dur="1000"/>
                                        <p:tgtEl>
                                          <p:spTgt spid="43"/>
                                        </p:tgtEl>
                                        <p:attrNameLst>
                                          <p:attrName>ppt_w</p:attrName>
                                        </p:attrNameLst>
                                      </p:cBhvr>
                                      <p:tavLst>
                                        <p:tav tm="0">
                                          <p:val>
                                            <p:strVal val="ppt_w"/>
                                          </p:val>
                                        </p:tav>
                                        <p:tav tm="100000">
                                          <p:val>
                                            <p:strVal val="ppt_w*0.70"/>
                                          </p:val>
                                        </p:tav>
                                      </p:tavLst>
                                    </p:anim>
                                    <p:anim calcmode="lin" valueType="num">
                                      <p:cBhvr>
                                        <p:cTn id="244" dur="1000"/>
                                        <p:tgtEl>
                                          <p:spTgt spid="43"/>
                                        </p:tgtEl>
                                        <p:attrNameLst>
                                          <p:attrName>ppt_h</p:attrName>
                                        </p:attrNameLst>
                                      </p:cBhvr>
                                      <p:tavLst>
                                        <p:tav tm="0">
                                          <p:val>
                                            <p:strVal val="ppt_h"/>
                                          </p:val>
                                        </p:tav>
                                        <p:tav tm="100000">
                                          <p:val>
                                            <p:strVal val="ppt_h"/>
                                          </p:val>
                                        </p:tav>
                                      </p:tavLst>
                                    </p:anim>
                                    <p:animEffect transition="out" filter="fade">
                                      <p:cBhvr>
                                        <p:cTn id="245" dur="1000"/>
                                        <p:tgtEl>
                                          <p:spTgt spid="43"/>
                                        </p:tgtEl>
                                      </p:cBhvr>
                                    </p:animEffect>
                                    <p:set>
                                      <p:cBhvr>
                                        <p:cTn id="246" dur="1" fill="hold">
                                          <p:stCondLst>
                                            <p:cond delay="999"/>
                                          </p:stCondLst>
                                        </p:cTn>
                                        <p:tgtEl>
                                          <p:spTgt spid="43"/>
                                        </p:tgtEl>
                                        <p:attrNameLst>
                                          <p:attrName>style.visibility</p:attrName>
                                        </p:attrNameLst>
                                      </p:cBhvr>
                                      <p:to>
                                        <p:strVal val="hidden"/>
                                      </p:to>
                                    </p:set>
                                  </p:childTnLst>
                                </p:cTn>
                              </p:par>
                              <p:par>
                                <p:cTn id="247" presetID="55" presetClass="exit" presetSubtype="0" fill="hold" nodeType="withEffect">
                                  <p:stCondLst>
                                    <p:cond delay="0"/>
                                  </p:stCondLst>
                                  <p:childTnLst>
                                    <p:anim calcmode="lin" valueType="num">
                                      <p:cBhvr>
                                        <p:cTn id="248" dur="1000"/>
                                        <p:tgtEl>
                                          <p:spTgt spid="44"/>
                                        </p:tgtEl>
                                        <p:attrNameLst>
                                          <p:attrName>ppt_w</p:attrName>
                                        </p:attrNameLst>
                                      </p:cBhvr>
                                      <p:tavLst>
                                        <p:tav tm="0">
                                          <p:val>
                                            <p:strVal val="ppt_w"/>
                                          </p:val>
                                        </p:tav>
                                        <p:tav tm="100000">
                                          <p:val>
                                            <p:strVal val="ppt_w*0.70"/>
                                          </p:val>
                                        </p:tav>
                                      </p:tavLst>
                                    </p:anim>
                                    <p:anim calcmode="lin" valueType="num">
                                      <p:cBhvr>
                                        <p:cTn id="249" dur="1000"/>
                                        <p:tgtEl>
                                          <p:spTgt spid="44"/>
                                        </p:tgtEl>
                                        <p:attrNameLst>
                                          <p:attrName>ppt_h</p:attrName>
                                        </p:attrNameLst>
                                      </p:cBhvr>
                                      <p:tavLst>
                                        <p:tav tm="0">
                                          <p:val>
                                            <p:strVal val="ppt_h"/>
                                          </p:val>
                                        </p:tav>
                                        <p:tav tm="100000">
                                          <p:val>
                                            <p:strVal val="ppt_h"/>
                                          </p:val>
                                        </p:tav>
                                      </p:tavLst>
                                    </p:anim>
                                    <p:animEffect transition="out" filter="fade">
                                      <p:cBhvr>
                                        <p:cTn id="250" dur="1000"/>
                                        <p:tgtEl>
                                          <p:spTgt spid="44"/>
                                        </p:tgtEl>
                                      </p:cBhvr>
                                    </p:animEffect>
                                    <p:set>
                                      <p:cBhvr>
                                        <p:cTn id="251" dur="1" fill="hold">
                                          <p:stCondLst>
                                            <p:cond delay="999"/>
                                          </p:stCondLst>
                                        </p:cTn>
                                        <p:tgtEl>
                                          <p:spTgt spid="44"/>
                                        </p:tgtEl>
                                        <p:attrNameLst>
                                          <p:attrName>style.visibility</p:attrName>
                                        </p:attrNameLst>
                                      </p:cBhvr>
                                      <p:to>
                                        <p:strVal val="hidden"/>
                                      </p:to>
                                    </p:set>
                                  </p:childTnLst>
                                </p:cTn>
                              </p:par>
                              <p:par>
                                <p:cTn id="252" presetID="55" presetClass="exit" presetSubtype="0" fill="hold" grpId="0" nodeType="withEffect">
                                  <p:stCondLst>
                                    <p:cond delay="0"/>
                                  </p:stCondLst>
                                  <p:childTnLst>
                                    <p:anim calcmode="lin" valueType="num">
                                      <p:cBhvr>
                                        <p:cTn id="253" dur="1000"/>
                                        <p:tgtEl>
                                          <p:spTgt spid="45"/>
                                        </p:tgtEl>
                                        <p:attrNameLst>
                                          <p:attrName>ppt_w</p:attrName>
                                        </p:attrNameLst>
                                      </p:cBhvr>
                                      <p:tavLst>
                                        <p:tav tm="0">
                                          <p:val>
                                            <p:strVal val="ppt_w"/>
                                          </p:val>
                                        </p:tav>
                                        <p:tav tm="100000">
                                          <p:val>
                                            <p:strVal val="ppt_w*0.70"/>
                                          </p:val>
                                        </p:tav>
                                      </p:tavLst>
                                    </p:anim>
                                    <p:anim calcmode="lin" valueType="num">
                                      <p:cBhvr>
                                        <p:cTn id="254" dur="1000"/>
                                        <p:tgtEl>
                                          <p:spTgt spid="45"/>
                                        </p:tgtEl>
                                        <p:attrNameLst>
                                          <p:attrName>ppt_h</p:attrName>
                                        </p:attrNameLst>
                                      </p:cBhvr>
                                      <p:tavLst>
                                        <p:tav tm="0">
                                          <p:val>
                                            <p:strVal val="ppt_h"/>
                                          </p:val>
                                        </p:tav>
                                        <p:tav tm="100000">
                                          <p:val>
                                            <p:strVal val="ppt_h"/>
                                          </p:val>
                                        </p:tav>
                                      </p:tavLst>
                                    </p:anim>
                                    <p:animEffect transition="out" filter="fade">
                                      <p:cBhvr>
                                        <p:cTn id="255" dur="1000"/>
                                        <p:tgtEl>
                                          <p:spTgt spid="45"/>
                                        </p:tgtEl>
                                      </p:cBhvr>
                                    </p:animEffect>
                                    <p:set>
                                      <p:cBhvr>
                                        <p:cTn id="256" dur="1" fill="hold">
                                          <p:stCondLst>
                                            <p:cond delay="999"/>
                                          </p:stCondLst>
                                        </p:cTn>
                                        <p:tgtEl>
                                          <p:spTgt spid="45"/>
                                        </p:tgtEl>
                                        <p:attrNameLst>
                                          <p:attrName>style.visibility</p:attrName>
                                        </p:attrNameLst>
                                      </p:cBhvr>
                                      <p:to>
                                        <p:strVal val="hidden"/>
                                      </p:to>
                                    </p:set>
                                  </p:childTnLst>
                                </p:cTn>
                              </p:par>
                              <p:par>
                                <p:cTn id="257" presetID="55" presetClass="exit" presetSubtype="0" fill="hold" nodeType="withEffect">
                                  <p:stCondLst>
                                    <p:cond delay="0"/>
                                  </p:stCondLst>
                                  <p:childTnLst>
                                    <p:anim calcmode="lin" valueType="num">
                                      <p:cBhvr>
                                        <p:cTn id="258" dur="1000"/>
                                        <p:tgtEl>
                                          <p:spTgt spid="46"/>
                                        </p:tgtEl>
                                        <p:attrNameLst>
                                          <p:attrName>ppt_w</p:attrName>
                                        </p:attrNameLst>
                                      </p:cBhvr>
                                      <p:tavLst>
                                        <p:tav tm="0">
                                          <p:val>
                                            <p:strVal val="ppt_w"/>
                                          </p:val>
                                        </p:tav>
                                        <p:tav tm="100000">
                                          <p:val>
                                            <p:strVal val="ppt_w*0.70"/>
                                          </p:val>
                                        </p:tav>
                                      </p:tavLst>
                                    </p:anim>
                                    <p:anim calcmode="lin" valueType="num">
                                      <p:cBhvr>
                                        <p:cTn id="259" dur="1000"/>
                                        <p:tgtEl>
                                          <p:spTgt spid="46"/>
                                        </p:tgtEl>
                                        <p:attrNameLst>
                                          <p:attrName>ppt_h</p:attrName>
                                        </p:attrNameLst>
                                      </p:cBhvr>
                                      <p:tavLst>
                                        <p:tav tm="0">
                                          <p:val>
                                            <p:strVal val="ppt_h"/>
                                          </p:val>
                                        </p:tav>
                                        <p:tav tm="100000">
                                          <p:val>
                                            <p:strVal val="ppt_h"/>
                                          </p:val>
                                        </p:tav>
                                      </p:tavLst>
                                    </p:anim>
                                    <p:animEffect transition="out" filter="fade">
                                      <p:cBhvr>
                                        <p:cTn id="260" dur="1000"/>
                                        <p:tgtEl>
                                          <p:spTgt spid="46"/>
                                        </p:tgtEl>
                                      </p:cBhvr>
                                    </p:animEffect>
                                    <p:set>
                                      <p:cBhvr>
                                        <p:cTn id="261" dur="1" fill="hold">
                                          <p:stCondLst>
                                            <p:cond delay="999"/>
                                          </p:stCondLst>
                                        </p:cTn>
                                        <p:tgtEl>
                                          <p:spTgt spid="46"/>
                                        </p:tgtEl>
                                        <p:attrNameLst>
                                          <p:attrName>style.visibility</p:attrName>
                                        </p:attrNameLst>
                                      </p:cBhvr>
                                      <p:to>
                                        <p:strVal val="hidden"/>
                                      </p:to>
                                    </p:set>
                                  </p:childTnLst>
                                </p:cTn>
                              </p:par>
                              <p:par>
                                <p:cTn id="262" presetID="55" presetClass="exit" presetSubtype="0" fill="hold" nodeType="withEffect">
                                  <p:stCondLst>
                                    <p:cond delay="0"/>
                                  </p:stCondLst>
                                  <p:childTnLst>
                                    <p:anim calcmode="lin" valueType="num">
                                      <p:cBhvr>
                                        <p:cTn id="263" dur="1000"/>
                                        <p:tgtEl>
                                          <p:spTgt spid="47"/>
                                        </p:tgtEl>
                                        <p:attrNameLst>
                                          <p:attrName>ppt_w</p:attrName>
                                        </p:attrNameLst>
                                      </p:cBhvr>
                                      <p:tavLst>
                                        <p:tav tm="0">
                                          <p:val>
                                            <p:strVal val="ppt_w"/>
                                          </p:val>
                                        </p:tav>
                                        <p:tav tm="100000">
                                          <p:val>
                                            <p:strVal val="ppt_w*0.70"/>
                                          </p:val>
                                        </p:tav>
                                      </p:tavLst>
                                    </p:anim>
                                    <p:anim calcmode="lin" valueType="num">
                                      <p:cBhvr>
                                        <p:cTn id="264" dur="1000"/>
                                        <p:tgtEl>
                                          <p:spTgt spid="47"/>
                                        </p:tgtEl>
                                        <p:attrNameLst>
                                          <p:attrName>ppt_h</p:attrName>
                                        </p:attrNameLst>
                                      </p:cBhvr>
                                      <p:tavLst>
                                        <p:tav tm="0">
                                          <p:val>
                                            <p:strVal val="ppt_h"/>
                                          </p:val>
                                        </p:tav>
                                        <p:tav tm="100000">
                                          <p:val>
                                            <p:strVal val="ppt_h"/>
                                          </p:val>
                                        </p:tav>
                                      </p:tavLst>
                                    </p:anim>
                                    <p:animEffect transition="out" filter="fade">
                                      <p:cBhvr>
                                        <p:cTn id="265" dur="1000"/>
                                        <p:tgtEl>
                                          <p:spTgt spid="47"/>
                                        </p:tgtEl>
                                      </p:cBhvr>
                                    </p:animEffect>
                                    <p:set>
                                      <p:cBhvr>
                                        <p:cTn id="266" dur="1" fill="hold">
                                          <p:stCondLst>
                                            <p:cond delay="999"/>
                                          </p:stCondLst>
                                        </p:cTn>
                                        <p:tgtEl>
                                          <p:spTgt spid="47"/>
                                        </p:tgtEl>
                                        <p:attrNameLst>
                                          <p:attrName>style.visibility</p:attrName>
                                        </p:attrNameLst>
                                      </p:cBhvr>
                                      <p:to>
                                        <p:strVal val="hidden"/>
                                      </p:to>
                                    </p:set>
                                  </p:childTnLst>
                                </p:cTn>
                              </p:par>
                              <p:par>
                                <p:cTn id="267" presetID="55" presetClass="exit" presetSubtype="0" fill="hold" grpId="0" nodeType="withEffect">
                                  <p:stCondLst>
                                    <p:cond delay="0"/>
                                  </p:stCondLst>
                                  <p:childTnLst>
                                    <p:anim calcmode="lin" valueType="num">
                                      <p:cBhvr>
                                        <p:cTn id="268" dur="1000"/>
                                        <p:tgtEl>
                                          <p:spTgt spid="48"/>
                                        </p:tgtEl>
                                        <p:attrNameLst>
                                          <p:attrName>ppt_w</p:attrName>
                                        </p:attrNameLst>
                                      </p:cBhvr>
                                      <p:tavLst>
                                        <p:tav tm="0">
                                          <p:val>
                                            <p:strVal val="ppt_w"/>
                                          </p:val>
                                        </p:tav>
                                        <p:tav tm="100000">
                                          <p:val>
                                            <p:strVal val="ppt_w*0.70"/>
                                          </p:val>
                                        </p:tav>
                                      </p:tavLst>
                                    </p:anim>
                                    <p:anim calcmode="lin" valueType="num">
                                      <p:cBhvr>
                                        <p:cTn id="269" dur="1000"/>
                                        <p:tgtEl>
                                          <p:spTgt spid="48"/>
                                        </p:tgtEl>
                                        <p:attrNameLst>
                                          <p:attrName>ppt_h</p:attrName>
                                        </p:attrNameLst>
                                      </p:cBhvr>
                                      <p:tavLst>
                                        <p:tav tm="0">
                                          <p:val>
                                            <p:strVal val="ppt_h"/>
                                          </p:val>
                                        </p:tav>
                                        <p:tav tm="100000">
                                          <p:val>
                                            <p:strVal val="ppt_h"/>
                                          </p:val>
                                        </p:tav>
                                      </p:tavLst>
                                    </p:anim>
                                    <p:animEffect transition="out" filter="fade">
                                      <p:cBhvr>
                                        <p:cTn id="270" dur="1000"/>
                                        <p:tgtEl>
                                          <p:spTgt spid="48"/>
                                        </p:tgtEl>
                                      </p:cBhvr>
                                    </p:animEffect>
                                    <p:set>
                                      <p:cBhvr>
                                        <p:cTn id="271" dur="1" fill="hold">
                                          <p:stCondLst>
                                            <p:cond delay="999"/>
                                          </p:stCondLst>
                                        </p:cTn>
                                        <p:tgtEl>
                                          <p:spTgt spid="48"/>
                                        </p:tgtEl>
                                        <p:attrNameLst>
                                          <p:attrName>style.visibility</p:attrName>
                                        </p:attrNameLst>
                                      </p:cBhvr>
                                      <p:to>
                                        <p:strVal val="hidden"/>
                                      </p:to>
                                    </p:set>
                                  </p:childTnLst>
                                </p:cTn>
                              </p:par>
                              <p:par>
                                <p:cTn id="272" presetID="55" presetClass="exit" presetSubtype="0" fill="hold" nodeType="withEffect">
                                  <p:stCondLst>
                                    <p:cond delay="0"/>
                                  </p:stCondLst>
                                  <p:childTnLst>
                                    <p:anim calcmode="lin" valueType="num">
                                      <p:cBhvr>
                                        <p:cTn id="273" dur="1000"/>
                                        <p:tgtEl>
                                          <p:spTgt spid="49"/>
                                        </p:tgtEl>
                                        <p:attrNameLst>
                                          <p:attrName>ppt_w</p:attrName>
                                        </p:attrNameLst>
                                      </p:cBhvr>
                                      <p:tavLst>
                                        <p:tav tm="0">
                                          <p:val>
                                            <p:strVal val="ppt_w"/>
                                          </p:val>
                                        </p:tav>
                                        <p:tav tm="100000">
                                          <p:val>
                                            <p:strVal val="ppt_w*0.70"/>
                                          </p:val>
                                        </p:tav>
                                      </p:tavLst>
                                    </p:anim>
                                    <p:anim calcmode="lin" valueType="num">
                                      <p:cBhvr>
                                        <p:cTn id="274" dur="1000"/>
                                        <p:tgtEl>
                                          <p:spTgt spid="49"/>
                                        </p:tgtEl>
                                        <p:attrNameLst>
                                          <p:attrName>ppt_h</p:attrName>
                                        </p:attrNameLst>
                                      </p:cBhvr>
                                      <p:tavLst>
                                        <p:tav tm="0">
                                          <p:val>
                                            <p:strVal val="ppt_h"/>
                                          </p:val>
                                        </p:tav>
                                        <p:tav tm="100000">
                                          <p:val>
                                            <p:strVal val="ppt_h"/>
                                          </p:val>
                                        </p:tav>
                                      </p:tavLst>
                                    </p:anim>
                                    <p:animEffect transition="out" filter="fade">
                                      <p:cBhvr>
                                        <p:cTn id="275" dur="1000"/>
                                        <p:tgtEl>
                                          <p:spTgt spid="49"/>
                                        </p:tgtEl>
                                      </p:cBhvr>
                                    </p:animEffect>
                                    <p:set>
                                      <p:cBhvr>
                                        <p:cTn id="276" dur="1" fill="hold">
                                          <p:stCondLst>
                                            <p:cond delay="999"/>
                                          </p:stCondLst>
                                        </p:cTn>
                                        <p:tgtEl>
                                          <p:spTgt spid="49"/>
                                        </p:tgtEl>
                                        <p:attrNameLst>
                                          <p:attrName>style.visibility</p:attrName>
                                        </p:attrNameLst>
                                      </p:cBhvr>
                                      <p:to>
                                        <p:strVal val="hidden"/>
                                      </p:to>
                                    </p:set>
                                  </p:childTnLst>
                                </p:cTn>
                              </p:par>
                              <p:par>
                                <p:cTn id="277" presetID="55" presetClass="exit" presetSubtype="0" fill="hold" nodeType="withEffect">
                                  <p:stCondLst>
                                    <p:cond delay="0"/>
                                  </p:stCondLst>
                                  <p:childTnLst>
                                    <p:anim calcmode="lin" valueType="num">
                                      <p:cBhvr>
                                        <p:cTn id="278" dur="1000"/>
                                        <p:tgtEl>
                                          <p:spTgt spid="50"/>
                                        </p:tgtEl>
                                        <p:attrNameLst>
                                          <p:attrName>ppt_w</p:attrName>
                                        </p:attrNameLst>
                                      </p:cBhvr>
                                      <p:tavLst>
                                        <p:tav tm="0">
                                          <p:val>
                                            <p:strVal val="ppt_w"/>
                                          </p:val>
                                        </p:tav>
                                        <p:tav tm="100000">
                                          <p:val>
                                            <p:strVal val="ppt_w*0.70"/>
                                          </p:val>
                                        </p:tav>
                                      </p:tavLst>
                                    </p:anim>
                                    <p:anim calcmode="lin" valueType="num">
                                      <p:cBhvr>
                                        <p:cTn id="279" dur="1000"/>
                                        <p:tgtEl>
                                          <p:spTgt spid="50"/>
                                        </p:tgtEl>
                                        <p:attrNameLst>
                                          <p:attrName>ppt_h</p:attrName>
                                        </p:attrNameLst>
                                      </p:cBhvr>
                                      <p:tavLst>
                                        <p:tav tm="0">
                                          <p:val>
                                            <p:strVal val="ppt_h"/>
                                          </p:val>
                                        </p:tav>
                                        <p:tav tm="100000">
                                          <p:val>
                                            <p:strVal val="ppt_h"/>
                                          </p:val>
                                        </p:tav>
                                      </p:tavLst>
                                    </p:anim>
                                    <p:animEffect transition="out" filter="fade">
                                      <p:cBhvr>
                                        <p:cTn id="280" dur="1000"/>
                                        <p:tgtEl>
                                          <p:spTgt spid="50"/>
                                        </p:tgtEl>
                                      </p:cBhvr>
                                    </p:animEffect>
                                    <p:set>
                                      <p:cBhvr>
                                        <p:cTn id="281" dur="1" fill="hold">
                                          <p:stCondLst>
                                            <p:cond delay="999"/>
                                          </p:stCondLst>
                                        </p:cTn>
                                        <p:tgtEl>
                                          <p:spTgt spid="50"/>
                                        </p:tgtEl>
                                        <p:attrNameLst>
                                          <p:attrName>style.visibility</p:attrName>
                                        </p:attrNameLst>
                                      </p:cBhvr>
                                      <p:to>
                                        <p:strVal val="hidden"/>
                                      </p:to>
                                    </p:set>
                                  </p:childTnLst>
                                </p:cTn>
                              </p:par>
                              <p:par>
                                <p:cTn id="282" presetID="55" presetClass="exit" presetSubtype="0" fill="hold" grpId="0" nodeType="withEffect">
                                  <p:stCondLst>
                                    <p:cond delay="0"/>
                                  </p:stCondLst>
                                  <p:childTnLst>
                                    <p:anim calcmode="lin" valueType="num">
                                      <p:cBhvr>
                                        <p:cTn id="283" dur="1000"/>
                                        <p:tgtEl>
                                          <p:spTgt spid="51"/>
                                        </p:tgtEl>
                                        <p:attrNameLst>
                                          <p:attrName>ppt_w</p:attrName>
                                        </p:attrNameLst>
                                      </p:cBhvr>
                                      <p:tavLst>
                                        <p:tav tm="0">
                                          <p:val>
                                            <p:strVal val="ppt_w"/>
                                          </p:val>
                                        </p:tav>
                                        <p:tav tm="100000">
                                          <p:val>
                                            <p:strVal val="ppt_w*0.70"/>
                                          </p:val>
                                        </p:tav>
                                      </p:tavLst>
                                    </p:anim>
                                    <p:anim calcmode="lin" valueType="num">
                                      <p:cBhvr>
                                        <p:cTn id="284" dur="1000"/>
                                        <p:tgtEl>
                                          <p:spTgt spid="51"/>
                                        </p:tgtEl>
                                        <p:attrNameLst>
                                          <p:attrName>ppt_h</p:attrName>
                                        </p:attrNameLst>
                                      </p:cBhvr>
                                      <p:tavLst>
                                        <p:tav tm="0">
                                          <p:val>
                                            <p:strVal val="ppt_h"/>
                                          </p:val>
                                        </p:tav>
                                        <p:tav tm="100000">
                                          <p:val>
                                            <p:strVal val="ppt_h"/>
                                          </p:val>
                                        </p:tav>
                                      </p:tavLst>
                                    </p:anim>
                                    <p:animEffect transition="out" filter="fade">
                                      <p:cBhvr>
                                        <p:cTn id="285" dur="1000"/>
                                        <p:tgtEl>
                                          <p:spTgt spid="51"/>
                                        </p:tgtEl>
                                      </p:cBhvr>
                                    </p:animEffect>
                                    <p:set>
                                      <p:cBhvr>
                                        <p:cTn id="286" dur="1" fill="hold">
                                          <p:stCondLst>
                                            <p:cond delay="999"/>
                                          </p:stCondLst>
                                        </p:cTn>
                                        <p:tgtEl>
                                          <p:spTgt spid="51"/>
                                        </p:tgtEl>
                                        <p:attrNameLst>
                                          <p:attrName>style.visibility</p:attrName>
                                        </p:attrNameLst>
                                      </p:cBhvr>
                                      <p:to>
                                        <p:strVal val="hidden"/>
                                      </p:to>
                                    </p:set>
                                  </p:childTnLst>
                                </p:cTn>
                              </p:par>
                              <p:par>
                                <p:cTn id="287" presetID="55" presetClass="exit" presetSubtype="0" fill="hold" grpId="0" nodeType="withEffect">
                                  <p:stCondLst>
                                    <p:cond delay="0"/>
                                  </p:stCondLst>
                                  <p:childTnLst>
                                    <p:anim calcmode="lin" valueType="num">
                                      <p:cBhvr>
                                        <p:cTn id="288" dur="1000"/>
                                        <p:tgtEl>
                                          <p:spTgt spid="52"/>
                                        </p:tgtEl>
                                        <p:attrNameLst>
                                          <p:attrName>ppt_w</p:attrName>
                                        </p:attrNameLst>
                                      </p:cBhvr>
                                      <p:tavLst>
                                        <p:tav tm="0">
                                          <p:val>
                                            <p:strVal val="ppt_w"/>
                                          </p:val>
                                        </p:tav>
                                        <p:tav tm="100000">
                                          <p:val>
                                            <p:strVal val="ppt_w*0.70"/>
                                          </p:val>
                                        </p:tav>
                                      </p:tavLst>
                                    </p:anim>
                                    <p:anim calcmode="lin" valueType="num">
                                      <p:cBhvr>
                                        <p:cTn id="289" dur="1000"/>
                                        <p:tgtEl>
                                          <p:spTgt spid="52"/>
                                        </p:tgtEl>
                                        <p:attrNameLst>
                                          <p:attrName>ppt_h</p:attrName>
                                        </p:attrNameLst>
                                      </p:cBhvr>
                                      <p:tavLst>
                                        <p:tav tm="0">
                                          <p:val>
                                            <p:strVal val="ppt_h"/>
                                          </p:val>
                                        </p:tav>
                                        <p:tav tm="100000">
                                          <p:val>
                                            <p:strVal val="ppt_h"/>
                                          </p:val>
                                        </p:tav>
                                      </p:tavLst>
                                    </p:anim>
                                    <p:animEffect transition="out" filter="fade">
                                      <p:cBhvr>
                                        <p:cTn id="290" dur="1000"/>
                                        <p:tgtEl>
                                          <p:spTgt spid="52"/>
                                        </p:tgtEl>
                                      </p:cBhvr>
                                    </p:animEffect>
                                    <p:set>
                                      <p:cBhvr>
                                        <p:cTn id="291" dur="1" fill="hold">
                                          <p:stCondLst>
                                            <p:cond delay="999"/>
                                          </p:stCondLst>
                                        </p:cTn>
                                        <p:tgtEl>
                                          <p:spTgt spid="52"/>
                                        </p:tgtEl>
                                        <p:attrNameLst>
                                          <p:attrName>style.visibility</p:attrName>
                                        </p:attrNameLst>
                                      </p:cBhvr>
                                      <p:to>
                                        <p:strVal val="hidden"/>
                                      </p:to>
                                    </p:set>
                                  </p:childTnLst>
                                </p:cTn>
                              </p:par>
                              <p:par>
                                <p:cTn id="292" presetID="55" presetClass="exit" presetSubtype="0" fill="hold" grpId="0" nodeType="withEffect">
                                  <p:stCondLst>
                                    <p:cond delay="0"/>
                                  </p:stCondLst>
                                  <p:childTnLst>
                                    <p:anim calcmode="lin" valueType="num">
                                      <p:cBhvr>
                                        <p:cTn id="293" dur="1000"/>
                                        <p:tgtEl>
                                          <p:spTgt spid="53"/>
                                        </p:tgtEl>
                                        <p:attrNameLst>
                                          <p:attrName>ppt_w</p:attrName>
                                        </p:attrNameLst>
                                      </p:cBhvr>
                                      <p:tavLst>
                                        <p:tav tm="0">
                                          <p:val>
                                            <p:strVal val="ppt_w"/>
                                          </p:val>
                                        </p:tav>
                                        <p:tav tm="100000">
                                          <p:val>
                                            <p:strVal val="ppt_w*0.70"/>
                                          </p:val>
                                        </p:tav>
                                      </p:tavLst>
                                    </p:anim>
                                    <p:anim calcmode="lin" valueType="num">
                                      <p:cBhvr>
                                        <p:cTn id="294" dur="1000"/>
                                        <p:tgtEl>
                                          <p:spTgt spid="53"/>
                                        </p:tgtEl>
                                        <p:attrNameLst>
                                          <p:attrName>ppt_h</p:attrName>
                                        </p:attrNameLst>
                                      </p:cBhvr>
                                      <p:tavLst>
                                        <p:tav tm="0">
                                          <p:val>
                                            <p:strVal val="ppt_h"/>
                                          </p:val>
                                        </p:tav>
                                        <p:tav tm="100000">
                                          <p:val>
                                            <p:strVal val="ppt_h"/>
                                          </p:val>
                                        </p:tav>
                                      </p:tavLst>
                                    </p:anim>
                                    <p:animEffect transition="out" filter="fade">
                                      <p:cBhvr>
                                        <p:cTn id="295" dur="1000"/>
                                        <p:tgtEl>
                                          <p:spTgt spid="53"/>
                                        </p:tgtEl>
                                      </p:cBhvr>
                                    </p:animEffect>
                                    <p:set>
                                      <p:cBhvr>
                                        <p:cTn id="296" dur="1" fill="hold">
                                          <p:stCondLst>
                                            <p:cond delay="999"/>
                                          </p:stCondLst>
                                        </p:cTn>
                                        <p:tgtEl>
                                          <p:spTgt spid="53"/>
                                        </p:tgtEl>
                                        <p:attrNameLst>
                                          <p:attrName>style.visibility</p:attrName>
                                        </p:attrNameLst>
                                      </p:cBhvr>
                                      <p:to>
                                        <p:strVal val="hidden"/>
                                      </p:to>
                                    </p:set>
                                  </p:childTnLst>
                                </p:cTn>
                              </p:par>
                              <p:par>
                                <p:cTn id="297" presetID="55" presetClass="exit" presetSubtype="0" fill="hold" grpId="0" nodeType="withEffect">
                                  <p:stCondLst>
                                    <p:cond delay="0"/>
                                  </p:stCondLst>
                                  <p:childTnLst>
                                    <p:anim calcmode="lin" valueType="num">
                                      <p:cBhvr>
                                        <p:cTn id="298" dur="1000"/>
                                        <p:tgtEl>
                                          <p:spTgt spid="54"/>
                                        </p:tgtEl>
                                        <p:attrNameLst>
                                          <p:attrName>ppt_w</p:attrName>
                                        </p:attrNameLst>
                                      </p:cBhvr>
                                      <p:tavLst>
                                        <p:tav tm="0">
                                          <p:val>
                                            <p:strVal val="ppt_w"/>
                                          </p:val>
                                        </p:tav>
                                        <p:tav tm="100000">
                                          <p:val>
                                            <p:strVal val="ppt_w*0.70"/>
                                          </p:val>
                                        </p:tav>
                                      </p:tavLst>
                                    </p:anim>
                                    <p:anim calcmode="lin" valueType="num">
                                      <p:cBhvr>
                                        <p:cTn id="299" dur="1000"/>
                                        <p:tgtEl>
                                          <p:spTgt spid="54"/>
                                        </p:tgtEl>
                                        <p:attrNameLst>
                                          <p:attrName>ppt_h</p:attrName>
                                        </p:attrNameLst>
                                      </p:cBhvr>
                                      <p:tavLst>
                                        <p:tav tm="0">
                                          <p:val>
                                            <p:strVal val="ppt_h"/>
                                          </p:val>
                                        </p:tav>
                                        <p:tav tm="100000">
                                          <p:val>
                                            <p:strVal val="ppt_h"/>
                                          </p:val>
                                        </p:tav>
                                      </p:tavLst>
                                    </p:anim>
                                    <p:animEffect transition="out" filter="fade">
                                      <p:cBhvr>
                                        <p:cTn id="300" dur="1000"/>
                                        <p:tgtEl>
                                          <p:spTgt spid="54"/>
                                        </p:tgtEl>
                                      </p:cBhvr>
                                    </p:animEffect>
                                    <p:set>
                                      <p:cBhvr>
                                        <p:cTn id="301" dur="1" fill="hold">
                                          <p:stCondLst>
                                            <p:cond delay="999"/>
                                          </p:stCondLst>
                                        </p:cTn>
                                        <p:tgtEl>
                                          <p:spTgt spid="54"/>
                                        </p:tgtEl>
                                        <p:attrNameLst>
                                          <p:attrName>style.visibility</p:attrName>
                                        </p:attrNameLst>
                                      </p:cBhvr>
                                      <p:to>
                                        <p:strVal val="hidden"/>
                                      </p:to>
                                    </p:set>
                                  </p:childTnLst>
                                </p:cTn>
                              </p:par>
                              <p:par>
                                <p:cTn id="302" presetID="55" presetClass="exit" presetSubtype="0" fill="hold" grpId="0" nodeType="withEffect">
                                  <p:stCondLst>
                                    <p:cond delay="0"/>
                                  </p:stCondLst>
                                  <p:childTnLst>
                                    <p:anim calcmode="lin" valueType="num">
                                      <p:cBhvr>
                                        <p:cTn id="303" dur="1000"/>
                                        <p:tgtEl>
                                          <p:spTgt spid="55"/>
                                        </p:tgtEl>
                                        <p:attrNameLst>
                                          <p:attrName>ppt_w</p:attrName>
                                        </p:attrNameLst>
                                      </p:cBhvr>
                                      <p:tavLst>
                                        <p:tav tm="0">
                                          <p:val>
                                            <p:strVal val="ppt_w"/>
                                          </p:val>
                                        </p:tav>
                                        <p:tav tm="100000">
                                          <p:val>
                                            <p:strVal val="ppt_w*0.70"/>
                                          </p:val>
                                        </p:tav>
                                      </p:tavLst>
                                    </p:anim>
                                    <p:anim calcmode="lin" valueType="num">
                                      <p:cBhvr>
                                        <p:cTn id="304" dur="1000"/>
                                        <p:tgtEl>
                                          <p:spTgt spid="55"/>
                                        </p:tgtEl>
                                        <p:attrNameLst>
                                          <p:attrName>ppt_h</p:attrName>
                                        </p:attrNameLst>
                                      </p:cBhvr>
                                      <p:tavLst>
                                        <p:tav tm="0">
                                          <p:val>
                                            <p:strVal val="ppt_h"/>
                                          </p:val>
                                        </p:tav>
                                        <p:tav tm="100000">
                                          <p:val>
                                            <p:strVal val="ppt_h"/>
                                          </p:val>
                                        </p:tav>
                                      </p:tavLst>
                                    </p:anim>
                                    <p:animEffect transition="out" filter="fade">
                                      <p:cBhvr>
                                        <p:cTn id="305" dur="1000"/>
                                        <p:tgtEl>
                                          <p:spTgt spid="55"/>
                                        </p:tgtEl>
                                      </p:cBhvr>
                                    </p:animEffect>
                                    <p:set>
                                      <p:cBhvr>
                                        <p:cTn id="306" dur="1" fill="hold">
                                          <p:stCondLst>
                                            <p:cond delay="999"/>
                                          </p:stCondLst>
                                        </p:cTn>
                                        <p:tgtEl>
                                          <p:spTgt spid="55"/>
                                        </p:tgtEl>
                                        <p:attrNameLst>
                                          <p:attrName>style.visibility</p:attrName>
                                        </p:attrNameLst>
                                      </p:cBhvr>
                                      <p:to>
                                        <p:strVal val="hidden"/>
                                      </p:to>
                                    </p:set>
                                  </p:childTnLst>
                                </p:cTn>
                              </p:par>
                              <p:par>
                                <p:cTn id="307" presetID="55" presetClass="exit" presetSubtype="0" fill="hold" nodeType="withEffect">
                                  <p:stCondLst>
                                    <p:cond delay="0"/>
                                  </p:stCondLst>
                                  <p:childTnLst>
                                    <p:anim calcmode="lin" valueType="num">
                                      <p:cBhvr>
                                        <p:cTn id="308" dur="1000"/>
                                        <p:tgtEl>
                                          <p:spTgt spid="56"/>
                                        </p:tgtEl>
                                        <p:attrNameLst>
                                          <p:attrName>ppt_w</p:attrName>
                                        </p:attrNameLst>
                                      </p:cBhvr>
                                      <p:tavLst>
                                        <p:tav tm="0">
                                          <p:val>
                                            <p:strVal val="ppt_w"/>
                                          </p:val>
                                        </p:tav>
                                        <p:tav tm="100000">
                                          <p:val>
                                            <p:strVal val="ppt_w*0.70"/>
                                          </p:val>
                                        </p:tav>
                                      </p:tavLst>
                                    </p:anim>
                                    <p:anim calcmode="lin" valueType="num">
                                      <p:cBhvr>
                                        <p:cTn id="309" dur="1000"/>
                                        <p:tgtEl>
                                          <p:spTgt spid="56"/>
                                        </p:tgtEl>
                                        <p:attrNameLst>
                                          <p:attrName>ppt_h</p:attrName>
                                        </p:attrNameLst>
                                      </p:cBhvr>
                                      <p:tavLst>
                                        <p:tav tm="0">
                                          <p:val>
                                            <p:strVal val="ppt_h"/>
                                          </p:val>
                                        </p:tav>
                                        <p:tav tm="100000">
                                          <p:val>
                                            <p:strVal val="ppt_h"/>
                                          </p:val>
                                        </p:tav>
                                      </p:tavLst>
                                    </p:anim>
                                    <p:animEffect transition="out" filter="fade">
                                      <p:cBhvr>
                                        <p:cTn id="310" dur="1000"/>
                                        <p:tgtEl>
                                          <p:spTgt spid="56"/>
                                        </p:tgtEl>
                                      </p:cBhvr>
                                    </p:animEffect>
                                    <p:set>
                                      <p:cBhvr>
                                        <p:cTn id="311" dur="1" fill="hold">
                                          <p:stCondLst>
                                            <p:cond delay="999"/>
                                          </p:stCondLst>
                                        </p:cTn>
                                        <p:tgtEl>
                                          <p:spTgt spid="56"/>
                                        </p:tgtEl>
                                        <p:attrNameLst>
                                          <p:attrName>style.visibility</p:attrName>
                                        </p:attrNameLst>
                                      </p:cBhvr>
                                      <p:to>
                                        <p:strVal val="hidden"/>
                                      </p:to>
                                    </p:set>
                                  </p:childTnLst>
                                </p:cTn>
                              </p:par>
                              <p:par>
                                <p:cTn id="312" presetID="55" presetClass="exit" presetSubtype="0" fill="hold" nodeType="withEffect">
                                  <p:stCondLst>
                                    <p:cond delay="0"/>
                                  </p:stCondLst>
                                  <p:childTnLst>
                                    <p:anim calcmode="lin" valueType="num">
                                      <p:cBhvr>
                                        <p:cTn id="313" dur="1000"/>
                                        <p:tgtEl>
                                          <p:spTgt spid="57"/>
                                        </p:tgtEl>
                                        <p:attrNameLst>
                                          <p:attrName>ppt_w</p:attrName>
                                        </p:attrNameLst>
                                      </p:cBhvr>
                                      <p:tavLst>
                                        <p:tav tm="0">
                                          <p:val>
                                            <p:strVal val="ppt_w"/>
                                          </p:val>
                                        </p:tav>
                                        <p:tav tm="100000">
                                          <p:val>
                                            <p:strVal val="ppt_w*0.70"/>
                                          </p:val>
                                        </p:tav>
                                      </p:tavLst>
                                    </p:anim>
                                    <p:anim calcmode="lin" valueType="num">
                                      <p:cBhvr>
                                        <p:cTn id="314" dur="1000"/>
                                        <p:tgtEl>
                                          <p:spTgt spid="57"/>
                                        </p:tgtEl>
                                        <p:attrNameLst>
                                          <p:attrName>ppt_h</p:attrName>
                                        </p:attrNameLst>
                                      </p:cBhvr>
                                      <p:tavLst>
                                        <p:tav tm="0">
                                          <p:val>
                                            <p:strVal val="ppt_h"/>
                                          </p:val>
                                        </p:tav>
                                        <p:tav tm="100000">
                                          <p:val>
                                            <p:strVal val="ppt_h"/>
                                          </p:val>
                                        </p:tav>
                                      </p:tavLst>
                                    </p:anim>
                                    <p:animEffect transition="out" filter="fade">
                                      <p:cBhvr>
                                        <p:cTn id="315" dur="1000"/>
                                        <p:tgtEl>
                                          <p:spTgt spid="57"/>
                                        </p:tgtEl>
                                      </p:cBhvr>
                                    </p:animEffect>
                                    <p:set>
                                      <p:cBhvr>
                                        <p:cTn id="316" dur="1" fill="hold">
                                          <p:stCondLst>
                                            <p:cond delay="999"/>
                                          </p:stCondLst>
                                        </p:cTn>
                                        <p:tgtEl>
                                          <p:spTgt spid="57"/>
                                        </p:tgtEl>
                                        <p:attrNameLst>
                                          <p:attrName>style.visibility</p:attrName>
                                        </p:attrNameLst>
                                      </p:cBhvr>
                                      <p:to>
                                        <p:strVal val="hidden"/>
                                      </p:to>
                                    </p:set>
                                  </p:childTnLst>
                                </p:cTn>
                              </p:par>
                              <p:par>
                                <p:cTn id="317" presetID="55" presetClass="exit" presetSubtype="0" fill="hold" grpId="0" nodeType="withEffect">
                                  <p:stCondLst>
                                    <p:cond delay="0"/>
                                  </p:stCondLst>
                                  <p:childTnLst>
                                    <p:anim calcmode="lin" valueType="num">
                                      <p:cBhvr>
                                        <p:cTn id="318" dur="1000"/>
                                        <p:tgtEl>
                                          <p:spTgt spid="58"/>
                                        </p:tgtEl>
                                        <p:attrNameLst>
                                          <p:attrName>ppt_w</p:attrName>
                                        </p:attrNameLst>
                                      </p:cBhvr>
                                      <p:tavLst>
                                        <p:tav tm="0">
                                          <p:val>
                                            <p:strVal val="ppt_w"/>
                                          </p:val>
                                        </p:tav>
                                        <p:tav tm="100000">
                                          <p:val>
                                            <p:strVal val="ppt_w*0.70"/>
                                          </p:val>
                                        </p:tav>
                                      </p:tavLst>
                                    </p:anim>
                                    <p:anim calcmode="lin" valueType="num">
                                      <p:cBhvr>
                                        <p:cTn id="319" dur="1000"/>
                                        <p:tgtEl>
                                          <p:spTgt spid="58"/>
                                        </p:tgtEl>
                                        <p:attrNameLst>
                                          <p:attrName>ppt_h</p:attrName>
                                        </p:attrNameLst>
                                      </p:cBhvr>
                                      <p:tavLst>
                                        <p:tav tm="0">
                                          <p:val>
                                            <p:strVal val="ppt_h"/>
                                          </p:val>
                                        </p:tav>
                                        <p:tav tm="100000">
                                          <p:val>
                                            <p:strVal val="ppt_h"/>
                                          </p:val>
                                        </p:tav>
                                      </p:tavLst>
                                    </p:anim>
                                    <p:animEffect transition="out" filter="fade">
                                      <p:cBhvr>
                                        <p:cTn id="320" dur="1000"/>
                                        <p:tgtEl>
                                          <p:spTgt spid="58"/>
                                        </p:tgtEl>
                                      </p:cBhvr>
                                    </p:animEffect>
                                    <p:set>
                                      <p:cBhvr>
                                        <p:cTn id="321" dur="1" fill="hold">
                                          <p:stCondLst>
                                            <p:cond delay="999"/>
                                          </p:stCondLst>
                                        </p:cTn>
                                        <p:tgtEl>
                                          <p:spTgt spid="58"/>
                                        </p:tgtEl>
                                        <p:attrNameLst>
                                          <p:attrName>style.visibility</p:attrName>
                                        </p:attrNameLst>
                                      </p:cBhvr>
                                      <p:to>
                                        <p:strVal val="hidden"/>
                                      </p:to>
                                    </p:set>
                                  </p:childTnLst>
                                </p:cTn>
                              </p:par>
                              <p:par>
                                <p:cTn id="322" presetID="55" presetClass="exit" presetSubtype="0" fill="hold" nodeType="withEffect">
                                  <p:stCondLst>
                                    <p:cond delay="0"/>
                                  </p:stCondLst>
                                  <p:childTnLst>
                                    <p:anim calcmode="lin" valueType="num">
                                      <p:cBhvr>
                                        <p:cTn id="323" dur="1000"/>
                                        <p:tgtEl>
                                          <p:spTgt spid="59"/>
                                        </p:tgtEl>
                                        <p:attrNameLst>
                                          <p:attrName>ppt_w</p:attrName>
                                        </p:attrNameLst>
                                      </p:cBhvr>
                                      <p:tavLst>
                                        <p:tav tm="0">
                                          <p:val>
                                            <p:strVal val="ppt_w"/>
                                          </p:val>
                                        </p:tav>
                                        <p:tav tm="100000">
                                          <p:val>
                                            <p:strVal val="ppt_w*0.70"/>
                                          </p:val>
                                        </p:tav>
                                      </p:tavLst>
                                    </p:anim>
                                    <p:anim calcmode="lin" valueType="num">
                                      <p:cBhvr>
                                        <p:cTn id="324" dur="1000"/>
                                        <p:tgtEl>
                                          <p:spTgt spid="59"/>
                                        </p:tgtEl>
                                        <p:attrNameLst>
                                          <p:attrName>ppt_h</p:attrName>
                                        </p:attrNameLst>
                                      </p:cBhvr>
                                      <p:tavLst>
                                        <p:tav tm="0">
                                          <p:val>
                                            <p:strVal val="ppt_h"/>
                                          </p:val>
                                        </p:tav>
                                        <p:tav tm="100000">
                                          <p:val>
                                            <p:strVal val="ppt_h"/>
                                          </p:val>
                                        </p:tav>
                                      </p:tavLst>
                                    </p:anim>
                                    <p:animEffect transition="out" filter="fade">
                                      <p:cBhvr>
                                        <p:cTn id="325" dur="1000"/>
                                        <p:tgtEl>
                                          <p:spTgt spid="59"/>
                                        </p:tgtEl>
                                      </p:cBhvr>
                                    </p:animEffect>
                                    <p:set>
                                      <p:cBhvr>
                                        <p:cTn id="326" dur="1" fill="hold">
                                          <p:stCondLst>
                                            <p:cond delay="999"/>
                                          </p:stCondLst>
                                        </p:cTn>
                                        <p:tgtEl>
                                          <p:spTgt spid="59"/>
                                        </p:tgtEl>
                                        <p:attrNameLst>
                                          <p:attrName>style.visibility</p:attrName>
                                        </p:attrNameLst>
                                      </p:cBhvr>
                                      <p:to>
                                        <p:strVal val="hidden"/>
                                      </p:to>
                                    </p:set>
                                  </p:childTnLst>
                                </p:cTn>
                              </p:par>
                              <p:par>
                                <p:cTn id="327" presetID="55" presetClass="exit" presetSubtype="0" fill="hold" nodeType="withEffect">
                                  <p:stCondLst>
                                    <p:cond delay="0"/>
                                  </p:stCondLst>
                                  <p:childTnLst>
                                    <p:anim calcmode="lin" valueType="num">
                                      <p:cBhvr>
                                        <p:cTn id="328" dur="1000"/>
                                        <p:tgtEl>
                                          <p:spTgt spid="60"/>
                                        </p:tgtEl>
                                        <p:attrNameLst>
                                          <p:attrName>ppt_w</p:attrName>
                                        </p:attrNameLst>
                                      </p:cBhvr>
                                      <p:tavLst>
                                        <p:tav tm="0">
                                          <p:val>
                                            <p:strVal val="ppt_w"/>
                                          </p:val>
                                        </p:tav>
                                        <p:tav tm="100000">
                                          <p:val>
                                            <p:strVal val="ppt_w*0.70"/>
                                          </p:val>
                                        </p:tav>
                                      </p:tavLst>
                                    </p:anim>
                                    <p:anim calcmode="lin" valueType="num">
                                      <p:cBhvr>
                                        <p:cTn id="329" dur="1000"/>
                                        <p:tgtEl>
                                          <p:spTgt spid="60"/>
                                        </p:tgtEl>
                                        <p:attrNameLst>
                                          <p:attrName>ppt_h</p:attrName>
                                        </p:attrNameLst>
                                      </p:cBhvr>
                                      <p:tavLst>
                                        <p:tav tm="0">
                                          <p:val>
                                            <p:strVal val="ppt_h"/>
                                          </p:val>
                                        </p:tav>
                                        <p:tav tm="100000">
                                          <p:val>
                                            <p:strVal val="ppt_h"/>
                                          </p:val>
                                        </p:tav>
                                      </p:tavLst>
                                    </p:anim>
                                    <p:animEffect transition="out" filter="fade">
                                      <p:cBhvr>
                                        <p:cTn id="330" dur="1000"/>
                                        <p:tgtEl>
                                          <p:spTgt spid="60"/>
                                        </p:tgtEl>
                                      </p:cBhvr>
                                    </p:animEffect>
                                    <p:set>
                                      <p:cBhvr>
                                        <p:cTn id="331" dur="1" fill="hold">
                                          <p:stCondLst>
                                            <p:cond delay="999"/>
                                          </p:stCondLst>
                                        </p:cTn>
                                        <p:tgtEl>
                                          <p:spTgt spid="60"/>
                                        </p:tgtEl>
                                        <p:attrNameLst>
                                          <p:attrName>style.visibility</p:attrName>
                                        </p:attrNameLst>
                                      </p:cBhvr>
                                      <p:to>
                                        <p:strVal val="hidden"/>
                                      </p:to>
                                    </p:set>
                                  </p:childTnLst>
                                </p:cTn>
                              </p:par>
                              <p:par>
                                <p:cTn id="332" presetID="55" presetClass="exit" presetSubtype="0" fill="hold" nodeType="withEffect">
                                  <p:stCondLst>
                                    <p:cond delay="0"/>
                                  </p:stCondLst>
                                  <p:childTnLst>
                                    <p:anim calcmode="lin" valueType="num">
                                      <p:cBhvr>
                                        <p:cTn id="333" dur="1000"/>
                                        <p:tgtEl>
                                          <p:spTgt spid="61"/>
                                        </p:tgtEl>
                                        <p:attrNameLst>
                                          <p:attrName>ppt_w</p:attrName>
                                        </p:attrNameLst>
                                      </p:cBhvr>
                                      <p:tavLst>
                                        <p:tav tm="0">
                                          <p:val>
                                            <p:strVal val="ppt_w"/>
                                          </p:val>
                                        </p:tav>
                                        <p:tav tm="100000">
                                          <p:val>
                                            <p:strVal val="ppt_w*0.70"/>
                                          </p:val>
                                        </p:tav>
                                      </p:tavLst>
                                    </p:anim>
                                    <p:anim calcmode="lin" valueType="num">
                                      <p:cBhvr>
                                        <p:cTn id="334" dur="1000"/>
                                        <p:tgtEl>
                                          <p:spTgt spid="61"/>
                                        </p:tgtEl>
                                        <p:attrNameLst>
                                          <p:attrName>ppt_h</p:attrName>
                                        </p:attrNameLst>
                                      </p:cBhvr>
                                      <p:tavLst>
                                        <p:tav tm="0">
                                          <p:val>
                                            <p:strVal val="ppt_h"/>
                                          </p:val>
                                        </p:tav>
                                        <p:tav tm="100000">
                                          <p:val>
                                            <p:strVal val="ppt_h"/>
                                          </p:val>
                                        </p:tav>
                                      </p:tavLst>
                                    </p:anim>
                                    <p:animEffect transition="out" filter="fade">
                                      <p:cBhvr>
                                        <p:cTn id="335" dur="1000"/>
                                        <p:tgtEl>
                                          <p:spTgt spid="61"/>
                                        </p:tgtEl>
                                      </p:cBhvr>
                                    </p:animEffect>
                                    <p:set>
                                      <p:cBhvr>
                                        <p:cTn id="336" dur="1" fill="hold">
                                          <p:stCondLst>
                                            <p:cond delay="999"/>
                                          </p:stCondLst>
                                        </p:cTn>
                                        <p:tgtEl>
                                          <p:spTgt spid="61"/>
                                        </p:tgtEl>
                                        <p:attrNameLst>
                                          <p:attrName>style.visibility</p:attrName>
                                        </p:attrNameLst>
                                      </p:cBhvr>
                                      <p:to>
                                        <p:strVal val="hidden"/>
                                      </p:to>
                                    </p:set>
                                  </p:childTnLst>
                                </p:cTn>
                              </p:par>
                              <p:par>
                                <p:cTn id="337" presetID="55" presetClass="exit" presetSubtype="0" fill="hold" grpId="0" nodeType="withEffect">
                                  <p:stCondLst>
                                    <p:cond delay="0"/>
                                  </p:stCondLst>
                                  <p:childTnLst>
                                    <p:anim calcmode="lin" valueType="num">
                                      <p:cBhvr>
                                        <p:cTn id="338" dur="1000"/>
                                        <p:tgtEl>
                                          <p:spTgt spid="62"/>
                                        </p:tgtEl>
                                        <p:attrNameLst>
                                          <p:attrName>ppt_w</p:attrName>
                                        </p:attrNameLst>
                                      </p:cBhvr>
                                      <p:tavLst>
                                        <p:tav tm="0">
                                          <p:val>
                                            <p:strVal val="ppt_w"/>
                                          </p:val>
                                        </p:tav>
                                        <p:tav tm="100000">
                                          <p:val>
                                            <p:strVal val="ppt_w*0.70"/>
                                          </p:val>
                                        </p:tav>
                                      </p:tavLst>
                                    </p:anim>
                                    <p:anim calcmode="lin" valueType="num">
                                      <p:cBhvr>
                                        <p:cTn id="339" dur="1000"/>
                                        <p:tgtEl>
                                          <p:spTgt spid="62"/>
                                        </p:tgtEl>
                                        <p:attrNameLst>
                                          <p:attrName>ppt_h</p:attrName>
                                        </p:attrNameLst>
                                      </p:cBhvr>
                                      <p:tavLst>
                                        <p:tav tm="0">
                                          <p:val>
                                            <p:strVal val="ppt_h"/>
                                          </p:val>
                                        </p:tav>
                                        <p:tav tm="100000">
                                          <p:val>
                                            <p:strVal val="ppt_h"/>
                                          </p:val>
                                        </p:tav>
                                      </p:tavLst>
                                    </p:anim>
                                    <p:animEffect transition="out" filter="fade">
                                      <p:cBhvr>
                                        <p:cTn id="340" dur="1000"/>
                                        <p:tgtEl>
                                          <p:spTgt spid="62"/>
                                        </p:tgtEl>
                                      </p:cBhvr>
                                    </p:animEffect>
                                    <p:set>
                                      <p:cBhvr>
                                        <p:cTn id="341" dur="1" fill="hold">
                                          <p:stCondLst>
                                            <p:cond delay="999"/>
                                          </p:stCondLst>
                                        </p:cTn>
                                        <p:tgtEl>
                                          <p:spTgt spid="62"/>
                                        </p:tgtEl>
                                        <p:attrNameLst>
                                          <p:attrName>style.visibility</p:attrName>
                                        </p:attrNameLst>
                                      </p:cBhvr>
                                      <p:to>
                                        <p:strVal val="hidden"/>
                                      </p:to>
                                    </p:set>
                                  </p:childTnLst>
                                </p:cTn>
                              </p:par>
                              <p:par>
                                <p:cTn id="342" presetID="55" presetClass="exit" presetSubtype="0" fill="hold" grpId="0" nodeType="withEffect">
                                  <p:stCondLst>
                                    <p:cond delay="0"/>
                                  </p:stCondLst>
                                  <p:childTnLst>
                                    <p:anim calcmode="lin" valueType="num">
                                      <p:cBhvr>
                                        <p:cTn id="343" dur="1000"/>
                                        <p:tgtEl>
                                          <p:spTgt spid="63"/>
                                        </p:tgtEl>
                                        <p:attrNameLst>
                                          <p:attrName>ppt_w</p:attrName>
                                        </p:attrNameLst>
                                      </p:cBhvr>
                                      <p:tavLst>
                                        <p:tav tm="0">
                                          <p:val>
                                            <p:strVal val="ppt_w"/>
                                          </p:val>
                                        </p:tav>
                                        <p:tav tm="100000">
                                          <p:val>
                                            <p:strVal val="ppt_w*0.70"/>
                                          </p:val>
                                        </p:tav>
                                      </p:tavLst>
                                    </p:anim>
                                    <p:anim calcmode="lin" valueType="num">
                                      <p:cBhvr>
                                        <p:cTn id="344" dur="1000"/>
                                        <p:tgtEl>
                                          <p:spTgt spid="63"/>
                                        </p:tgtEl>
                                        <p:attrNameLst>
                                          <p:attrName>ppt_h</p:attrName>
                                        </p:attrNameLst>
                                      </p:cBhvr>
                                      <p:tavLst>
                                        <p:tav tm="0">
                                          <p:val>
                                            <p:strVal val="ppt_h"/>
                                          </p:val>
                                        </p:tav>
                                        <p:tav tm="100000">
                                          <p:val>
                                            <p:strVal val="ppt_h"/>
                                          </p:val>
                                        </p:tav>
                                      </p:tavLst>
                                    </p:anim>
                                    <p:animEffect transition="out" filter="fade">
                                      <p:cBhvr>
                                        <p:cTn id="345" dur="1000"/>
                                        <p:tgtEl>
                                          <p:spTgt spid="63"/>
                                        </p:tgtEl>
                                      </p:cBhvr>
                                    </p:animEffect>
                                    <p:set>
                                      <p:cBhvr>
                                        <p:cTn id="346" dur="1" fill="hold">
                                          <p:stCondLst>
                                            <p:cond delay="999"/>
                                          </p:stCondLst>
                                        </p:cTn>
                                        <p:tgtEl>
                                          <p:spTgt spid="63"/>
                                        </p:tgtEl>
                                        <p:attrNameLst>
                                          <p:attrName>style.visibility</p:attrName>
                                        </p:attrNameLst>
                                      </p:cBhvr>
                                      <p:to>
                                        <p:strVal val="hidden"/>
                                      </p:to>
                                    </p:set>
                                  </p:childTnLst>
                                </p:cTn>
                              </p:par>
                              <p:par>
                                <p:cTn id="347" presetID="55" presetClass="exit" presetSubtype="0" fill="hold" grpId="0" nodeType="withEffect">
                                  <p:stCondLst>
                                    <p:cond delay="0"/>
                                  </p:stCondLst>
                                  <p:childTnLst>
                                    <p:anim calcmode="lin" valueType="num">
                                      <p:cBhvr>
                                        <p:cTn id="348" dur="1000"/>
                                        <p:tgtEl>
                                          <p:spTgt spid="64"/>
                                        </p:tgtEl>
                                        <p:attrNameLst>
                                          <p:attrName>ppt_w</p:attrName>
                                        </p:attrNameLst>
                                      </p:cBhvr>
                                      <p:tavLst>
                                        <p:tav tm="0">
                                          <p:val>
                                            <p:strVal val="ppt_w"/>
                                          </p:val>
                                        </p:tav>
                                        <p:tav tm="100000">
                                          <p:val>
                                            <p:strVal val="ppt_w*0.70"/>
                                          </p:val>
                                        </p:tav>
                                      </p:tavLst>
                                    </p:anim>
                                    <p:anim calcmode="lin" valueType="num">
                                      <p:cBhvr>
                                        <p:cTn id="349" dur="1000"/>
                                        <p:tgtEl>
                                          <p:spTgt spid="64"/>
                                        </p:tgtEl>
                                        <p:attrNameLst>
                                          <p:attrName>ppt_h</p:attrName>
                                        </p:attrNameLst>
                                      </p:cBhvr>
                                      <p:tavLst>
                                        <p:tav tm="0">
                                          <p:val>
                                            <p:strVal val="ppt_h"/>
                                          </p:val>
                                        </p:tav>
                                        <p:tav tm="100000">
                                          <p:val>
                                            <p:strVal val="ppt_h"/>
                                          </p:val>
                                        </p:tav>
                                      </p:tavLst>
                                    </p:anim>
                                    <p:animEffect transition="out" filter="fade">
                                      <p:cBhvr>
                                        <p:cTn id="350" dur="1000"/>
                                        <p:tgtEl>
                                          <p:spTgt spid="64"/>
                                        </p:tgtEl>
                                      </p:cBhvr>
                                    </p:animEffect>
                                    <p:set>
                                      <p:cBhvr>
                                        <p:cTn id="351" dur="1" fill="hold">
                                          <p:stCondLst>
                                            <p:cond delay="999"/>
                                          </p:stCondLst>
                                        </p:cTn>
                                        <p:tgtEl>
                                          <p:spTgt spid="64"/>
                                        </p:tgtEl>
                                        <p:attrNameLst>
                                          <p:attrName>style.visibility</p:attrName>
                                        </p:attrNameLst>
                                      </p:cBhvr>
                                      <p:to>
                                        <p:strVal val="hidden"/>
                                      </p:to>
                                    </p:set>
                                  </p:childTnLst>
                                </p:cTn>
                              </p:par>
                              <p:par>
                                <p:cTn id="352" presetID="55" presetClass="exit" presetSubtype="0" fill="hold" nodeType="withEffect">
                                  <p:stCondLst>
                                    <p:cond delay="0"/>
                                  </p:stCondLst>
                                  <p:childTnLst>
                                    <p:anim calcmode="lin" valueType="num">
                                      <p:cBhvr>
                                        <p:cTn id="353" dur="1000"/>
                                        <p:tgtEl>
                                          <p:spTgt spid="65"/>
                                        </p:tgtEl>
                                        <p:attrNameLst>
                                          <p:attrName>ppt_w</p:attrName>
                                        </p:attrNameLst>
                                      </p:cBhvr>
                                      <p:tavLst>
                                        <p:tav tm="0">
                                          <p:val>
                                            <p:strVal val="ppt_w"/>
                                          </p:val>
                                        </p:tav>
                                        <p:tav tm="100000">
                                          <p:val>
                                            <p:strVal val="ppt_w*0.70"/>
                                          </p:val>
                                        </p:tav>
                                      </p:tavLst>
                                    </p:anim>
                                    <p:anim calcmode="lin" valueType="num">
                                      <p:cBhvr>
                                        <p:cTn id="354" dur="1000"/>
                                        <p:tgtEl>
                                          <p:spTgt spid="65"/>
                                        </p:tgtEl>
                                        <p:attrNameLst>
                                          <p:attrName>ppt_h</p:attrName>
                                        </p:attrNameLst>
                                      </p:cBhvr>
                                      <p:tavLst>
                                        <p:tav tm="0">
                                          <p:val>
                                            <p:strVal val="ppt_h"/>
                                          </p:val>
                                        </p:tav>
                                        <p:tav tm="100000">
                                          <p:val>
                                            <p:strVal val="ppt_h"/>
                                          </p:val>
                                        </p:tav>
                                      </p:tavLst>
                                    </p:anim>
                                    <p:animEffect transition="out" filter="fade">
                                      <p:cBhvr>
                                        <p:cTn id="355" dur="1000"/>
                                        <p:tgtEl>
                                          <p:spTgt spid="65"/>
                                        </p:tgtEl>
                                      </p:cBhvr>
                                    </p:animEffect>
                                    <p:set>
                                      <p:cBhvr>
                                        <p:cTn id="356" dur="1" fill="hold">
                                          <p:stCondLst>
                                            <p:cond delay="999"/>
                                          </p:stCondLst>
                                        </p:cTn>
                                        <p:tgtEl>
                                          <p:spTgt spid="65"/>
                                        </p:tgtEl>
                                        <p:attrNameLst>
                                          <p:attrName>style.visibility</p:attrName>
                                        </p:attrNameLst>
                                      </p:cBhvr>
                                      <p:to>
                                        <p:strVal val="hidden"/>
                                      </p:to>
                                    </p:set>
                                  </p:childTnLst>
                                </p:cTn>
                              </p:par>
                              <p:par>
                                <p:cTn id="357" presetID="55" presetClass="exit" presetSubtype="0" fill="hold" grpId="0" nodeType="withEffect">
                                  <p:stCondLst>
                                    <p:cond delay="0"/>
                                  </p:stCondLst>
                                  <p:childTnLst>
                                    <p:anim calcmode="lin" valueType="num">
                                      <p:cBhvr>
                                        <p:cTn id="358" dur="1000"/>
                                        <p:tgtEl>
                                          <p:spTgt spid="66"/>
                                        </p:tgtEl>
                                        <p:attrNameLst>
                                          <p:attrName>ppt_w</p:attrName>
                                        </p:attrNameLst>
                                      </p:cBhvr>
                                      <p:tavLst>
                                        <p:tav tm="0">
                                          <p:val>
                                            <p:strVal val="ppt_w"/>
                                          </p:val>
                                        </p:tav>
                                        <p:tav tm="100000">
                                          <p:val>
                                            <p:strVal val="ppt_w*0.70"/>
                                          </p:val>
                                        </p:tav>
                                      </p:tavLst>
                                    </p:anim>
                                    <p:anim calcmode="lin" valueType="num">
                                      <p:cBhvr>
                                        <p:cTn id="359" dur="1000"/>
                                        <p:tgtEl>
                                          <p:spTgt spid="66"/>
                                        </p:tgtEl>
                                        <p:attrNameLst>
                                          <p:attrName>ppt_h</p:attrName>
                                        </p:attrNameLst>
                                      </p:cBhvr>
                                      <p:tavLst>
                                        <p:tav tm="0">
                                          <p:val>
                                            <p:strVal val="ppt_h"/>
                                          </p:val>
                                        </p:tav>
                                        <p:tav tm="100000">
                                          <p:val>
                                            <p:strVal val="ppt_h"/>
                                          </p:val>
                                        </p:tav>
                                      </p:tavLst>
                                    </p:anim>
                                    <p:animEffect transition="out" filter="fade">
                                      <p:cBhvr>
                                        <p:cTn id="360" dur="1000"/>
                                        <p:tgtEl>
                                          <p:spTgt spid="66"/>
                                        </p:tgtEl>
                                      </p:cBhvr>
                                    </p:animEffect>
                                    <p:set>
                                      <p:cBhvr>
                                        <p:cTn id="361" dur="1" fill="hold">
                                          <p:stCondLst>
                                            <p:cond delay="999"/>
                                          </p:stCondLst>
                                        </p:cTn>
                                        <p:tgtEl>
                                          <p:spTgt spid="66"/>
                                        </p:tgtEl>
                                        <p:attrNameLst>
                                          <p:attrName>style.visibility</p:attrName>
                                        </p:attrNameLst>
                                      </p:cBhvr>
                                      <p:to>
                                        <p:strVal val="hidden"/>
                                      </p:to>
                                    </p:set>
                                  </p:childTnLst>
                                </p:cTn>
                              </p:par>
                              <p:par>
                                <p:cTn id="362" presetID="55" presetClass="exit" presetSubtype="0" fill="hold" nodeType="withEffect">
                                  <p:stCondLst>
                                    <p:cond delay="0"/>
                                  </p:stCondLst>
                                  <p:childTnLst>
                                    <p:anim calcmode="lin" valueType="num">
                                      <p:cBhvr>
                                        <p:cTn id="363" dur="1000"/>
                                        <p:tgtEl>
                                          <p:spTgt spid="67"/>
                                        </p:tgtEl>
                                        <p:attrNameLst>
                                          <p:attrName>ppt_w</p:attrName>
                                        </p:attrNameLst>
                                      </p:cBhvr>
                                      <p:tavLst>
                                        <p:tav tm="0">
                                          <p:val>
                                            <p:strVal val="ppt_w"/>
                                          </p:val>
                                        </p:tav>
                                        <p:tav tm="100000">
                                          <p:val>
                                            <p:strVal val="ppt_w*0.70"/>
                                          </p:val>
                                        </p:tav>
                                      </p:tavLst>
                                    </p:anim>
                                    <p:anim calcmode="lin" valueType="num">
                                      <p:cBhvr>
                                        <p:cTn id="364" dur="1000"/>
                                        <p:tgtEl>
                                          <p:spTgt spid="67"/>
                                        </p:tgtEl>
                                        <p:attrNameLst>
                                          <p:attrName>ppt_h</p:attrName>
                                        </p:attrNameLst>
                                      </p:cBhvr>
                                      <p:tavLst>
                                        <p:tav tm="0">
                                          <p:val>
                                            <p:strVal val="ppt_h"/>
                                          </p:val>
                                        </p:tav>
                                        <p:tav tm="100000">
                                          <p:val>
                                            <p:strVal val="ppt_h"/>
                                          </p:val>
                                        </p:tav>
                                      </p:tavLst>
                                    </p:anim>
                                    <p:animEffect transition="out" filter="fade">
                                      <p:cBhvr>
                                        <p:cTn id="365" dur="1000"/>
                                        <p:tgtEl>
                                          <p:spTgt spid="67"/>
                                        </p:tgtEl>
                                      </p:cBhvr>
                                    </p:animEffect>
                                    <p:set>
                                      <p:cBhvr>
                                        <p:cTn id="366" dur="1" fill="hold">
                                          <p:stCondLst>
                                            <p:cond delay="999"/>
                                          </p:stCondLst>
                                        </p:cTn>
                                        <p:tgtEl>
                                          <p:spTgt spid="67"/>
                                        </p:tgtEl>
                                        <p:attrNameLst>
                                          <p:attrName>style.visibility</p:attrName>
                                        </p:attrNameLst>
                                      </p:cBhvr>
                                      <p:to>
                                        <p:strVal val="hidden"/>
                                      </p:to>
                                    </p:set>
                                  </p:childTnLst>
                                </p:cTn>
                              </p:par>
                              <p:par>
                                <p:cTn id="367" presetID="55" presetClass="exit" presetSubtype="0" fill="hold" nodeType="withEffect">
                                  <p:stCondLst>
                                    <p:cond delay="0"/>
                                  </p:stCondLst>
                                  <p:childTnLst>
                                    <p:anim calcmode="lin" valueType="num">
                                      <p:cBhvr>
                                        <p:cTn id="368" dur="1000"/>
                                        <p:tgtEl>
                                          <p:spTgt spid="68"/>
                                        </p:tgtEl>
                                        <p:attrNameLst>
                                          <p:attrName>ppt_w</p:attrName>
                                        </p:attrNameLst>
                                      </p:cBhvr>
                                      <p:tavLst>
                                        <p:tav tm="0">
                                          <p:val>
                                            <p:strVal val="ppt_w"/>
                                          </p:val>
                                        </p:tav>
                                        <p:tav tm="100000">
                                          <p:val>
                                            <p:strVal val="ppt_w*0.70"/>
                                          </p:val>
                                        </p:tav>
                                      </p:tavLst>
                                    </p:anim>
                                    <p:anim calcmode="lin" valueType="num">
                                      <p:cBhvr>
                                        <p:cTn id="369" dur="1000"/>
                                        <p:tgtEl>
                                          <p:spTgt spid="68"/>
                                        </p:tgtEl>
                                        <p:attrNameLst>
                                          <p:attrName>ppt_h</p:attrName>
                                        </p:attrNameLst>
                                      </p:cBhvr>
                                      <p:tavLst>
                                        <p:tav tm="0">
                                          <p:val>
                                            <p:strVal val="ppt_h"/>
                                          </p:val>
                                        </p:tav>
                                        <p:tav tm="100000">
                                          <p:val>
                                            <p:strVal val="ppt_h"/>
                                          </p:val>
                                        </p:tav>
                                      </p:tavLst>
                                    </p:anim>
                                    <p:animEffect transition="out" filter="fade">
                                      <p:cBhvr>
                                        <p:cTn id="370" dur="1000"/>
                                        <p:tgtEl>
                                          <p:spTgt spid="68"/>
                                        </p:tgtEl>
                                      </p:cBhvr>
                                    </p:animEffect>
                                    <p:set>
                                      <p:cBhvr>
                                        <p:cTn id="371" dur="1" fill="hold">
                                          <p:stCondLst>
                                            <p:cond delay="999"/>
                                          </p:stCondLst>
                                        </p:cTn>
                                        <p:tgtEl>
                                          <p:spTgt spid="68"/>
                                        </p:tgtEl>
                                        <p:attrNameLst>
                                          <p:attrName>style.visibility</p:attrName>
                                        </p:attrNameLst>
                                      </p:cBhvr>
                                      <p:to>
                                        <p:strVal val="hidden"/>
                                      </p:to>
                                    </p:set>
                                  </p:childTnLst>
                                </p:cTn>
                              </p:par>
                              <p:par>
                                <p:cTn id="372" presetID="55" presetClass="exit" presetSubtype="0" fill="hold" nodeType="withEffect">
                                  <p:stCondLst>
                                    <p:cond delay="0"/>
                                  </p:stCondLst>
                                  <p:childTnLst>
                                    <p:anim calcmode="lin" valueType="num">
                                      <p:cBhvr>
                                        <p:cTn id="373" dur="1000"/>
                                        <p:tgtEl>
                                          <p:spTgt spid="69"/>
                                        </p:tgtEl>
                                        <p:attrNameLst>
                                          <p:attrName>ppt_w</p:attrName>
                                        </p:attrNameLst>
                                      </p:cBhvr>
                                      <p:tavLst>
                                        <p:tav tm="0">
                                          <p:val>
                                            <p:strVal val="ppt_w"/>
                                          </p:val>
                                        </p:tav>
                                        <p:tav tm="100000">
                                          <p:val>
                                            <p:strVal val="ppt_w*0.70"/>
                                          </p:val>
                                        </p:tav>
                                      </p:tavLst>
                                    </p:anim>
                                    <p:anim calcmode="lin" valueType="num">
                                      <p:cBhvr>
                                        <p:cTn id="374" dur="1000"/>
                                        <p:tgtEl>
                                          <p:spTgt spid="69"/>
                                        </p:tgtEl>
                                        <p:attrNameLst>
                                          <p:attrName>ppt_h</p:attrName>
                                        </p:attrNameLst>
                                      </p:cBhvr>
                                      <p:tavLst>
                                        <p:tav tm="0">
                                          <p:val>
                                            <p:strVal val="ppt_h"/>
                                          </p:val>
                                        </p:tav>
                                        <p:tav tm="100000">
                                          <p:val>
                                            <p:strVal val="ppt_h"/>
                                          </p:val>
                                        </p:tav>
                                      </p:tavLst>
                                    </p:anim>
                                    <p:animEffect transition="out" filter="fade">
                                      <p:cBhvr>
                                        <p:cTn id="375" dur="1000"/>
                                        <p:tgtEl>
                                          <p:spTgt spid="69"/>
                                        </p:tgtEl>
                                      </p:cBhvr>
                                    </p:animEffect>
                                    <p:set>
                                      <p:cBhvr>
                                        <p:cTn id="376" dur="1" fill="hold">
                                          <p:stCondLst>
                                            <p:cond delay="9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6" grpId="0" animBg="1"/>
      <p:bldP spid="29" grpId="0" animBg="1"/>
      <p:bldP spid="30" grpId="0" animBg="1"/>
      <p:bldP spid="31" grpId="0" animBg="1"/>
      <p:bldP spid="33" grpId="0" animBg="1"/>
      <p:bldP spid="38" grpId="0" animBg="1"/>
      <p:bldP spid="39" grpId="0" animBg="1"/>
      <p:bldP spid="40" grpId="0" animBg="1"/>
      <p:bldP spid="41" grpId="0" animBg="1"/>
      <p:bldP spid="42" grpId="0" animBg="1"/>
      <p:bldP spid="45" grpId="0" animBg="1"/>
      <p:bldP spid="48" grpId="0" animBg="1"/>
      <p:bldP spid="51" grpId="0" animBg="1"/>
      <p:bldP spid="52" grpId="0" animBg="1"/>
      <p:bldP spid="53" grpId="0" animBg="1"/>
      <p:bldP spid="54" grpId="0" animBg="1"/>
      <p:bldP spid="55" grpId="0" animBg="1"/>
      <p:bldP spid="58" grpId="0" animBg="1"/>
      <p:bldP spid="62" grpId="0" animBg="1"/>
      <p:bldP spid="63" grpId="0" animBg="1"/>
      <p:bldP spid="64" grpId="0" animBg="1"/>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a:t>
            </a:r>
          </a:p>
        </p:txBody>
      </p:sp>
      <p:sp>
        <p:nvSpPr>
          <p:cNvPr id="70" name="TextBox 69"/>
          <p:cNvSpPr txBox="1"/>
          <p:nvPr/>
        </p:nvSpPr>
        <p:spPr>
          <a:xfrm>
            <a:off x="561699" y="1485301"/>
            <a:ext cx="1487651" cy="369332"/>
          </a:xfrm>
          <a:prstGeom prst="rect">
            <a:avLst/>
          </a:prstGeom>
          <a:noFill/>
        </p:spPr>
        <p:txBody>
          <a:bodyPr wrap="none" rtlCol="0">
            <a:spAutoFit/>
          </a:bodyPr>
          <a:lstStyle/>
          <a:p>
            <a:r>
              <a:rPr lang="en-US" dirty="0"/>
              <a:t>Original code:</a:t>
            </a:r>
          </a:p>
        </p:txBody>
      </p:sp>
      <p:sp>
        <p:nvSpPr>
          <p:cNvPr id="71" name="TextBox 70"/>
          <p:cNvSpPr txBox="1"/>
          <p:nvPr/>
        </p:nvSpPr>
        <p:spPr>
          <a:xfrm>
            <a:off x="4336529" y="1467656"/>
            <a:ext cx="1508426" cy="369332"/>
          </a:xfrm>
          <a:prstGeom prst="rect">
            <a:avLst/>
          </a:prstGeom>
          <a:noFill/>
        </p:spPr>
        <p:txBody>
          <a:bodyPr wrap="none" rtlCol="0">
            <a:spAutoFit/>
          </a:bodyPr>
          <a:lstStyle/>
          <a:p>
            <a:r>
              <a:rPr lang="en-US" dirty="0"/>
              <a:t>Patched code:</a:t>
            </a:r>
          </a:p>
        </p:txBody>
      </p:sp>
      <p:grpSp>
        <p:nvGrpSpPr>
          <p:cNvPr id="77" name="Group 76"/>
          <p:cNvGrpSpPr/>
          <p:nvPr/>
        </p:nvGrpSpPr>
        <p:grpSpPr>
          <a:xfrm>
            <a:off x="1170583" y="3056893"/>
            <a:ext cx="878767" cy="955521"/>
            <a:chOff x="2362311" y="5896035"/>
            <a:chExt cx="878767" cy="955521"/>
          </a:xfrm>
        </p:grpSpPr>
        <p:sp>
          <p:nvSpPr>
            <p:cNvPr id="78" name="Rounded Rectangle 77"/>
            <p:cNvSpPr/>
            <p:nvPr/>
          </p:nvSpPr>
          <p:spPr>
            <a:xfrm>
              <a:off x="2452473" y="5896035"/>
              <a:ext cx="562708" cy="51736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latin typeface="Apple Chancery" charset="0"/>
                  <a:ea typeface="Apple Chancery" charset="0"/>
                  <a:cs typeface="Apple Chancery" charset="0"/>
                </a:rPr>
                <a:t>C</a:t>
              </a:r>
              <a:endParaRPr lang="en-US" sz="2400" dirty="0">
                <a:solidFill>
                  <a:schemeClr val="tx1"/>
                </a:solidFill>
                <a:latin typeface="Apple Chancery" charset="0"/>
                <a:ea typeface="Apple Chancery" charset="0"/>
                <a:cs typeface="Apple Chancery" charset="0"/>
              </a:endParaRPr>
            </a:p>
          </p:txBody>
        </p:sp>
        <p:sp>
          <p:nvSpPr>
            <p:cNvPr id="79" name="TextBox 78"/>
            <p:cNvSpPr txBox="1"/>
            <p:nvPr/>
          </p:nvSpPr>
          <p:spPr>
            <a:xfrm>
              <a:off x="2362311" y="6482224"/>
              <a:ext cx="878767"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grpSp>
      <p:grpSp>
        <p:nvGrpSpPr>
          <p:cNvPr id="72" name="Group 71"/>
          <p:cNvGrpSpPr/>
          <p:nvPr/>
        </p:nvGrpSpPr>
        <p:grpSpPr>
          <a:xfrm>
            <a:off x="4336529" y="2610844"/>
            <a:ext cx="4636719" cy="1409457"/>
            <a:chOff x="3820716" y="5442099"/>
            <a:chExt cx="4636719" cy="1409457"/>
          </a:xfrm>
        </p:grpSpPr>
        <p:sp>
          <p:nvSpPr>
            <p:cNvPr id="73" name="TextBox 72"/>
            <p:cNvSpPr txBox="1"/>
            <p:nvPr/>
          </p:nvSpPr>
          <p:spPr>
            <a:xfrm>
              <a:off x="3820716" y="6482224"/>
              <a:ext cx="878767"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80" name="Oval 79"/>
            <p:cNvSpPr/>
            <p:nvPr/>
          </p:nvSpPr>
          <p:spPr>
            <a:xfrm>
              <a:off x="4380039" y="5978870"/>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81" name="Oval 80"/>
            <p:cNvSpPr/>
            <p:nvPr/>
          </p:nvSpPr>
          <p:spPr>
            <a:xfrm>
              <a:off x="5149360" y="5717730"/>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82" name="Oval 81"/>
            <p:cNvSpPr/>
            <p:nvPr/>
          </p:nvSpPr>
          <p:spPr>
            <a:xfrm>
              <a:off x="6831680" y="5762561"/>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83" name="Straight Arrow Connector 82"/>
            <p:cNvCxnSpPr/>
            <p:nvPr/>
          </p:nvCxnSpPr>
          <p:spPr>
            <a:xfrm flipV="1">
              <a:off x="5669686" y="5579916"/>
              <a:ext cx="415465" cy="1858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5758957" y="5881854"/>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6087203" y="5777116"/>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latin typeface="Apple Chancery" charset="0"/>
                  <a:ea typeface="Apple Chancery" charset="0"/>
                  <a:cs typeface="Apple Chancery" charset="0"/>
                </a:rPr>
                <a:t>Op1</a:t>
              </a:r>
              <a:endParaRPr lang="en-US" sz="1200" dirty="0">
                <a:solidFill>
                  <a:schemeClr val="tx1"/>
                </a:solidFill>
                <a:latin typeface="Apple Chancery" charset="0"/>
                <a:ea typeface="Apple Chancery" charset="0"/>
                <a:cs typeface="Apple Chancery" charset="0"/>
              </a:endParaRPr>
            </a:p>
          </p:txBody>
        </p:sp>
        <p:cxnSp>
          <p:nvCxnSpPr>
            <p:cNvPr id="86" name="Curved Connector 85"/>
            <p:cNvCxnSpPr/>
            <p:nvPr/>
          </p:nvCxnSpPr>
          <p:spPr>
            <a:xfrm rot="5400000" flipH="1" flipV="1">
              <a:off x="6279834" y="5344141"/>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5149360" y="6097899"/>
              <a:ext cx="616485"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smtClean="0">
                  <a:solidFill>
                    <a:schemeClr val="tx1"/>
                  </a:solidFill>
                  <a:latin typeface="Apple Chancery" charset="0"/>
                  <a:ea typeface="Apple Chancery" charset="0"/>
                  <a:cs typeface="Apple Chancery" charset="0"/>
                </a:rPr>
                <a:t>Op2</a:t>
              </a:r>
              <a:endParaRPr lang="en-US" sz="1100" dirty="0">
                <a:solidFill>
                  <a:schemeClr val="tx1"/>
                </a:solidFill>
                <a:latin typeface="Apple Chancery" charset="0"/>
                <a:ea typeface="Apple Chancery" charset="0"/>
                <a:cs typeface="Apple Chancery" charset="0"/>
              </a:endParaRPr>
            </a:p>
          </p:txBody>
        </p:sp>
        <p:sp>
          <p:nvSpPr>
            <p:cNvPr id="88" name="Rounded Rectangle 87"/>
            <p:cNvSpPr/>
            <p:nvPr/>
          </p:nvSpPr>
          <p:spPr>
            <a:xfrm>
              <a:off x="6085147" y="6079793"/>
              <a:ext cx="562708" cy="4499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latin typeface="Apple Chancery" charset="0"/>
                  <a:ea typeface="Apple Chancery" charset="0"/>
                  <a:cs typeface="Apple Chancery" charset="0"/>
                </a:rPr>
                <a:t>C</a:t>
              </a:r>
              <a:endParaRPr lang="en-US" sz="2400" dirty="0">
                <a:solidFill>
                  <a:schemeClr val="tx1"/>
                </a:solidFill>
                <a:latin typeface="Apple Chancery" charset="0"/>
                <a:ea typeface="Apple Chancery" charset="0"/>
                <a:cs typeface="Apple Chancery" charset="0"/>
              </a:endParaRPr>
            </a:p>
          </p:txBody>
        </p:sp>
        <p:sp>
          <p:nvSpPr>
            <p:cNvPr id="89" name="Rounded Rectangle 88"/>
            <p:cNvSpPr/>
            <p:nvPr/>
          </p:nvSpPr>
          <p:spPr>
            <a:xfrm>
              <a:off x="6085147" y="5442099"/>
              <a:ext cx="562708" cy="27563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latin typeface="Apple Chancery" charset="0"/>
                  <a:ea typeface="Apple Chancery" charset="0"/>
                  <a:cs typeface="Apple Chancery" charset="0"/>
                </a:rPr>
                <a:t>E</a:t>
              </a:r>
              <a:endParaRPr lang="en-US" sz="2400" dirty="0">
                <a:solidFill>
                  <a:schemeClr val="tx1"/>
                </a:solidFill>
                <a:latin typeface="Apple Chancery" charset="0"/>
                <a:ea typeface="Apple Chancery" charset="0"/>
                <a:cs typeface="Apple Chancery" charset="0"/>
              </a:endParaRPr>
            </a:p>
          </p:txBody>
        </p:sp>
        <p:cxnSp>
          <p:nvCxnSpPr>
            <p:cNvPr id="90" name="Straight Arrow Connector 89"/>
            <p:cNvCxnSpPr/>
            <p:nvPr/>
          </p:nvCxnSpPr>
          <p:spPr>
            <a:xfrm flipV="1">
              <a:off x="4900362" y="5881851"/>
              <a:ext cx="248996" cy="1450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4989636" y="6142993"/>
              <a:ext cx="159723" cy="1148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urved Connector 91"/>
            <p:cNvCxnSpPr/>
            <p:nvPr/>
          </p:nvCxnSpPr>
          <p:spPr>
            <a:xfrm rot="16200000" flipH="1">
              <a:off x="5469894" y="5689514"/>
              <a:ext cx="45729" cy="1184787"/>
            </a:xfrm>
            <a:prstGeom prst="curvedConnector4">
              <a:avLst>
                <a:gd name="adj1" fmla="val 499902"/>
                <a:gd name="adj2" fmla="val 76526"/>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4714436" y="6482224"/>
              <a:ext cx="880369"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E</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94" name="TextBox 93"/>
            <p:cNvSpPr txBox="1"/>
            <p:nvPr/>
          </p:nvSpPr>
          <p:spPr>
            <a:xfrm>
              <a:off x="6868538" y="6474337"/>
              <a:ext cx="1588897" cy="369332"/>
            </a:xfrm>
            <a:prstGeom prst="rect">
              <a:avLst/>
            </a:prstGeom>
            <a:noFill/>
          </p:spPr>
          <p:txBody>
            <a:bodyPr wrap="none" rtlCol="0">
              <a:spAutoFit/>
            </a:bodyPr>
            <a:lstStyle/>
            <a:p>
              <a:r>
                <a:rPr lang="en-US" smtClean="0">
                  <a:latin typeface="Apple Chancery" charset="0"/>
                  <a:ea typeface="Apple Chancery" charset="0"/>
                  <a:cs typeface="Apple Chancery" charset="0"/>
                </a:rPr>
                <a:t>Op2</a:t>
              </a:r>
              <a:r>
                <a:rPr lang="en-US" smtClean="0"/>
                <a:t>: </a:t>
              </a:r>
              <a:r>
                <a:rPr lang="en-US" dirty="0"/>
                <a:t>{ ||, &amp;&amp; }</a:t>
              </a:r>
              <a:endParaRPr lang="en-US" dirty="0">
                <a:latin typeface="Academy Engraved LET Plain" charset="0"/>
                <a:ea typeface="Academy Engraved LET Plain" charset="0"/>
                <a:cs typeface="Academy Engraved LET Plain" charset="0"/>
              </a:endParaRPr>
            </a:p>
          </p:txBody>
        </p:sp>
        <p:sp>
          <p:nvSpPr>
            <p:cNvPr id="95" name="TextBox 94"/>
            <p:cNvSpPr txBox="1"/>
            <p:nvPr/>
          </p:nvSpPr>
          <p:spPr>
            <a:xfrm>
              <a:off x="5623917" y="6482224"/>
              <a:ext cx="1350050"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Op1</a:t>
              </a:r>
              <a:r>
                <a:rPr lang="en-US" dirty="0" smtClean="0"/>
                <a:t>: </a:t>
              </a:r>
              <a:r>
                <a:rPr lang="en-US" dirty="0"/>
                <a:t>{==, !=}</a:t>
              </a:r>
              <a:endParaRPr lang="en-US" dirty="0">
                <a:latin typeface="Academy Engraved LET Plain" charset="0"/>
                <a:ea typeface="Academy Engraved LET Plain" charset="0"/>
                <a:cs typeface="Academy Engraved LET Plain" charset="0"/>
              </a:endParaRPr>
            </a:p>
          </p:txBody>
        </p:sp>
      </p:grpSp>
      <p:sp>
        <p:nvSpPr>
          <p:cNvPr id="3" name="Slide Number Placeholder 2"/>
          <p:cNvSpPr>
            <a:spLocks noGrp="1"/>
          </p:cNvSpPr>
          <p:nvPr>
            <p:ph type="sldNum" sz="quarter" idx="12"/>
          </p:nvPr>
        </p:nvSpPr>
        <p:spPr/>
        <p:txBody>
          <a:bodyPr/>
          <a:lstStyle/>
          <a:p>
            <a:fld id="{C5BFA645-337F-934D-B234-7C13E7CFC11E}" type="slidenum">
              <a:rPr lang="en-US" smtClean="0"/>
              <a:t>24</a:t>
            </a:fld>
            <a:endParaRPr lang="en-US"/>
          </a:p>
        </p:txBody>
      </p:sp>
    </p:spTree>
    <p:extLst>
      <p:ext uri="{BB962C8B-B14F-4D97-AF65-F5344CB8AC3E}">
        <p14:creationId xmlns:p14="http://schemas.microsoft.com/office/powerpoint/2010/main" val="1776204158"/>
      </p:ext>
    </p:extLst>
  </p:cSld>
  <p:clrMapOvr>
    <a:masterClrMapping/>
  </p:clrMapOvr>
  <mc:AlternateContent xmlns:mc="http://schemas.openxmlformats.org/markup-compatibility/2006" xmlns:p14="http://schemas.microsoft.com/office/powerpoint/2010/main">
    <mc:Choice Requires="p14">
      <p:transition spd="slow" p14:dur="2000" advTm="1298"/>
    </mc:Choice>
    <mc:Fallback xmlns="">
      <p:transition spd="slow" advTm="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strVal val="#ppt_w*0.70"/>
                                          </p:val>
                                        </p:tav>
                                        <p:tav tm="100000">
                                          <p:val>
                                            <p:strVal val="#ppt_w"/>
                                          </p:val>
                                        </p:tav>
                                      </p:tavLst>
                                    </p:anim>
                                    <p:anim calcmode="lin" valueType="num">
                                      <p:cBhvr>
                                        <p:cTn id="8" dur="1000" fill="hold"/>
                                        <p:tgtEl>
                                          <p:spTgt spid="72"/>
                                        </p:tgtEl>
                                        <p:attrNameLst>
                                          <p:attrName>ppt_h</p:attrName>
                                        </p:attrNameLst>
                                      </p:cBhvr>
                                      <p:tavLst>
                                        <p:tav tm="0">
                                          <p:val>
                                            <p:strVal val="#ppt_h"/>
                                          </p:val>
                                        </p:tav>
                                        <p:tav tm="100000">
                                          <p:val>
                                            <p:strVal val="#ppt_h"/>
                                          </p:val>
                                        </p:tav>
                                      </p:tavLst>
                                    </p:anim>
                                    <p:animEffect transition="in" filter="fade">
                                      <p:cBhvr>
                                        <p:cTn id="9"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Code Transform</a:t>
            </a:r>
            <a:endParaRPr lang="en-US" dirty="0"/>
          </a:p>
        </p:txBody>
      </p:sp>
      <p:sp>
        <p:nvSpPr>
          <p:cNvPr id="22" name="Rounded Rectangle 21"/>
          <p:cNvSpPr/>
          <p:nvPr/>
        </p:nvSpPr>
        <p:spPr>
          <a:xfrm>
            <a:off x="775186" y="2859028"/>
            <a:ext cx="562708" cy="51736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latin typeface="Apple Chancery" charset="0"/>
                <a:ea typeface="Apple Chancery" charset="0"/>
                <a:cs typeface="Apple Chancery" charset="0"/>
              </a:rPr>
              <a:t>C</a:t>
            </a:r>
            <a:endParaRPr lang="en-US" sz="2400" dirty="0">
              <a:solidFill>
                <a:schemeClr val="tx1"/>
              </a:solidFill>
              <a:latin typeface="Apple Chancery" charset="0"/>
              <a:ea typeface="Apple Chancery" charset="0"/>
              <a:cs typeface="Apple Chancery" charset="0"/>
            </a:endParaRPr>
          </a:p>
        </p:txBody>
      </p:sp>
      <p:sp>
        <p:nvSpPr>
          <p:cNvPr id="25" name="Oval 24"/>
          <p:cNvSpPr/>
          <p:nvPr/>
        </p:nvSpPr>
        <p:spPr>
          <a:xfrm>
            <a:off x="2275287" y="2939449"/>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6" name="Oval 25"/>
          <p:cNvSpPr/>
          <p:nvPr/>
        </p:nvSpPr>
        <p:spPr>
          <a:xfrm>
            <a:off x="3044608" y="2678309"/>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7" name="Oval 26"/>
          <p:cNvSpPr/>
          <p:nvPr/>
        </p:nvSpPr>
        <p:spPr>
          <a:xfrm>
            <a:off x="4726928" y="2723140"/>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28" name="Straight Arrow Connector 27"/>
          <p:cNvCxnSpPr/>
          <p:nvPr/>
        </p:nvCxnSpPr>
        <p:spPr>
          <a:xfrm flipV="1">
            <a:off x="3564934" y="2540495"/>
            <a:ext cx="415465" cy="1858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654205" y="2842433"/>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982451" y="2748309"/>
            <a:ext cx="661423" cy="19945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latin typeface="Apple Chancery" charset="0"/>
                <a:ea typeface="Apple Chancery" charset="0"/>
                <a:cs typeface="Apple Chancery" charset="0"/>
              </a:rPr>
              <a:t>Op1</a:t>
            </a:r>
            <a:endParaRPr lang="en-US" sz="1200" dirty="0">
              <a:solidFill>
                <a:schemeClr val="tx1"/>
              </a:solidFill>
              <a:latin typeface="Apple Chancery" charset="0"/>
              <a:ea typeface="Apple Chancery" charset="0"/>
              <a:cs typeface="Apple Chancery" charset="0"/>
            </a:endParaRPr>
          </a:p>
        </p:txBody>
      </p:sp>
      <p:cxnSp>
        <p:nvCxnSpPr>
          <p:cNvPr id="31" name="Curved Connector 30"/>
          <p:cNvCxnSpPr/>
          <p:nvPr/>
        </p:nvCxnSpPr>
        <p:spPr>
          <a:xfrm rot="5400000" flipH="1" flipV="1">
            <a:off x="4175082" y="2304720"/>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044608" y="3058478"/>
            <a:ext cx="616485"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smtClean="0">
                <a:solidFill>
                  <a:schemeClr val="tx1"/>
                </a:solidFill>
                <a:latin typeface="Apple Chancery" charset="0"/>
                <a:ea typeface="Apple Chancery" charset="0"/>
                <a:cs typeface="Apple Chancery" charset="0"/>
              </a:rPr>
              <a:t>Op2</a:t>
            </a:r>
            <a:endParaRPr lang="en-US" sz="1100" dirty="0">
              <a:solidFill>
                <a:schemeClr val="tx1"/>
              </a:solidFill>
              <a:latin typeface="Apple Chancery" charset="0"/>
              <a:ea typeface="Apple Chancery" charset="0"/>
              <a:cs typeface="Apple Chancery" charset="0"/>
            </a:endParaRPr>
          </a:p>
        </p:txBody>
      </p:sp>
      <p:sp>
        <p:nvSpPr>
          <p:cNvPr id="33" name="Rounded Rectangle 32"/>
          <p:cNvSpPr/>
          <p:nvPr/>
        </p:nvSpPr>
        <p:spPr>
          <a:xfrm>
            <a:off x="3980395" y="3040372"/>
            <a:ext cx="562708" cy="4499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latin typeface="Apple Chancery" charset="0"/>
                <a:ea typeface="Apple Chancery" charset="0"/>
                <a:cs typeface="Apple Chancery" charset="0"/>
              </a:rPr>
              <a:t>C</a:t>
            </a:r>
            <a:endParaRPr lang="en-US" sz="2400" dirty="0">
              <a:solidFill>
                <a:schemeClr val="tx1"/>
              </a:solidFill>
              <a:latin typeface="Apple Chancery" charset="0"/>
              <a:ea typeface="Apple Chancery" charset="0"/>
              <a:cs typeface="Apple Chancery" charset="0"/>
            </a:endParaRPr>
          </a:p>
        </p:txBody>
      </p:sp>
      <p:sp>
        <p:nvSpPr>
          <p:cNvPr id="34" name="Rounded Rectangle 33"/>
          <p:cNvSpPr/>
          <p:nvPr/>
        </p:nvSpPr>
        <p:spPr>
          <a:xfrm>
            <a:off x="3980395" y="2402678"/>
            <a:ext cx="562708" cy="27563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tx1"/>
                </a:solidFill>
                <a:latin typeface="Apple Chancery" charset="0"/>
                <a:ea typeface="Apple Chancery" charset="0"/>
                <a:cs typeface="Apple Chancery" charset="0"/>
              </a:rPr>
              <a:t>E</a:t>
            </a:r>
            <a:endParaRPr lang="en-US" sz="2400" dirty="0">
              <a:solidFill>
                <a:schemeClr val="tx1"/>
              </a:solidFill>
              <a:latin typeface="Apple Chancery" charset="0"/>
              <a:ea typeface="Apple Chancery" charset="0"/>
              <a:cs typeface="Apple Chancery" charset="0"/>
            </a:endParaRPr>
          </a:p>
        </p:txBody>
      </p:sp>
      <p:cxnSp>
        <p:nvCxnSpPr>
          <p:cNvPr id="35" name="Straight Arrow Connector 34"/>
          <p:cNvCxnSpPr/>
          <p:nvPr/>
        </p:nvCxnSpPr>
        <p:spPr>
          <a:xfrm flipV="1">
            <a:off x="2795610" y="2842430"/>
            <a:ext cx="248996" cy="1450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884884" y="3103572"/>
            <a:ext cx="159723" cy="1148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16200000" flipH="1">
            <a:off x="3365142" y="2650093"/>
            <a:ext cx="45729" cy="1184787"/>
          </a:xfrm>
          <a:prstGeom prst="curvedConnector4">
            <a:avLst>
              <a:gd name="adj1" fmla="val 499902"/>
              <a:gd name="adj2" fmla="val 76526"/>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86763" y="3627998"/>
            <a:ext cx="878767"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41" name="TextBox 40"/>
          <p:cNvSpPr txBox="1"/>
          <p:nvPr/>
        </p:nvSpPr>
        <p:spPr>
          <a:xfrm>
            <a:off x="1880483" y="3627998"/>
            <a:ext cx="880369"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E</a:t>
            </a:r>
            <a:r>
              <a:rPr lang="en-US" dirty="0" smtClean="0"/>
              <a:t>: Expr</a:t>
            </a:r>
            <a:endParaRPr lang="en-US" dirty="0">
              <a:latin typeface="Academy Engraved LET Plain" charset="0"/>
              <a:ea typeface="Academy Engraved LET Plain" charset="0"/>
              <a:cs typeface="Academy Engraved LET Plain" charset="0"/>
            </a:endParaRPr>
          </a:p>
        </p:txBody>
      </p:sp>
      <p:sp>
        <p:nvSpPr>
          <p:cNvPr id="42" name="TextBox 41"/>
          <p:cNvSpPr txBox="1"/>
          <p:nvPr/>
        </p:nvSpPr>
        <p:spPr>
          <a:xfrm>
            <a:off x="4044340" y="3627998"/>
            <a:ext cx="1588897" cy="369332"/>
          </a:xfrm>
          <a:prstGeom prst="rect">
            <a:avLst/>
          </a:prstGeom>
          <a:noFill/>
        </p:spPr>
        <p:txBody>
          <a:bodyPr wrap="none" rtlCol="0">
            <a:spAutoFit/>
          </a:bodyPr>
          <a:lstStyle/>
          <a:p>
            <a:r>
              <a:rPr lang="en-US" smtClean="0">
                <a:latin typeface="Apple Chancery" charset="0"/>
                <a:ea typeface="Apple Chancery" charset="0"/>
                <a:cs typeface="Apple Chancery" charset="0"/>
              </a:rPr>
              <a:t>Op2</a:t>
            </a:r>
            <a:r>
              <a:rPr lang="en-US" smtClean="0"/>
              <a:t>: </a:t>
            </a:r>
            <a:r>
              <a:rPr lang="en-US" dirty="0"/>
              <a:t>{ ||, </a:t>
            </a:r>
            <a:r>
              <a:rPr lang="en-US" dirty="0" smtClean="0"/>
              <a:t>&amp;&amp; </a:t>
            </a:r>
            <a:r>
              <a:rPr lang="en-US" dirty="0"/>
              <a:t>}</a:t>
            </a:r>
            <a:endParaRPr lang="en-US" dirty="0">
              <a:latin typeface="Academy Engraved LET Plain" charset="0"/>
              <a:ea typeface="Academy Engraved LET Plain" charset="0"/>
              <a:cs typeface="Academy Engraved LET Plain" charset="0"/>
            </a:endParaRPr>
          </a:p>
        </p:txBody>
      </p:sp>
      <p:sp>
        <p:nvSpPr>
          <p:cNvPr id="43" name="TextBox 42"/>
          <p:cNvSpPr txBox="1"/>
          <p:nvPr/>
        </p:nvSpPr>
        <p:spPr>
          <a:xfrm>
            <a:off x="2789964" y="3627998"/>
            <a:ext cx="1350050" cy="369332"/>
          </a:xfrm>
          <a:prstGeom prst="rect">
            <a:avLst/>
          </a:prstGeom>
          <a:noFill/>
        </p:spPr>
        <p:txBody>
          <a:bodyPr wrap="none" rtlCol="0">
            <a:spAutoFit/>
          </a:bodyPr>
          <a:lstStyle/>
          <a:p>
            <a:r>
              <a:rPr lang="en-US" dirty="0" smtClean="0">
                <a:latin typeface="Apple Chancery" charset="0"/>
                <a:ea typeface="Apple Chancery" charset="0"/>
                <a:cs typeface="Apple Chancery" charset="0"/>
              </a:rPr>
              <a:t>Op1</a:t>
            </a:r>
            <a:r>
              <a:rPr lang="en-US" dirty="0" smtClean="0"/>
              <a:t>: {==, </a:t>
            </a:r>
            <a:r>
              <a:rPr lang="en-US" dirty="0"/>
              <a:t>!=}</a:t>
            </a:r>
            <a:endParaRPr lang="en-US" dirty="0">
              <a:latin typeface="Academy Engraved LET Plain" charset="0"/>
              <a:ea typeface="Academy Engraved LET Plain" charset="0"/>
              <a:cs typeface="Academy Engraved LET Plain" charset="0"/>
            </a:endParaRPr>
          </a:p>
        </p:txBody>
      </p:sp>
      <p:sp>
        <p:nvSpPr>
          <p:cNvPr id="47" name="Rounded Rectangle 46"/>
          <p:cNvSpPr/>
          <p:nvPr/>
        </p:nvSpPr>
        <p:spPr>
          <a:xfrm>
            <a:off x="5505925" y="2228452"/>
            <a:ext cx="2862889" cy="909184"/>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latin typeface="Apple Chancery" charset="0"/>
                <a:ea typeface="Apple Chancery" charset="0"/>
                <a:cs typeface="Apple Chancery" charset="0"/>
              </a:rPr>
              <a:t>E</a:t>
            </a:r>
            <a:r>
              <a:rPr lang="en-US" dirty="0" smtClean="0">
                <a:solidFill>
                  <a:schemeClr val="tx1"/>
                </a:solidFill>
                <a:ea typeface="Apple Chancery" charset="0"/>
                <a:cs typeface="Apple Chancery" charset="0"/>
              </a:rPr>
              <a:t> contains at most 1 variable and 2 calls that appear in the original code</a:t>
            </a:r>
            <a:endParaRPr lang="en-US" dirty="0">
              <a:solidFill>
                <a:schemeClr val="tx1"/>
              </a:solidFill>
              <a:ea typeface="Apple Chancery" charset="0"/>
              <a:cs typeface="Apple Chancery" charset="0"/>
            </a:endParaRPr>
          </a:p>
        </p:txBody>
      </p:sp>
      <p:cxnSp>
        <p:nvCxnSpPr>
          <p:cNvPr id="48" name="Straight Connector 47"/>
          <p:cNvCxnSpPr>
            <a:stCxn id="34" idx="3"/>
          </p:cNvCxnSpPr>
          <p:nvPr/>
        </p:nvCxnSpPr>
        <p:spPr>
          <a:xfrm flipV="1">
            <a:off x="4543103" y="2540493"/>
            <a:ext cx="962822" cy="1"/>
          </a:xfrm>
          <a:prstGeom prst="line">
            <a:avLst/>
          </a:prstGeom>
          <a:ln w="254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4" name="Right Arrow 53"/>
          <p:cNvSpPr/>
          <p:nvPr/>
        </p:nvSpPr>
        <p:spPr>
          <a:xfrm>
            <a:off x="1579393" y="2989808"/>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905706" y="4510745"/>
            <a:ext cx="2739161" cy="1015663"/>
          </a:xfrm>
          <a:prstGeom prst="rect">
            <a:avLst/>
          </a:prstGeom>
          <a:noFill/>
        </p:spPr>
        <p:txBody>
          <a:bodyPr wrap="square" rtlCol="0">
            <a:spAutoFit/>
          </a:bodyPr>
          <a:lstStyle/>
          <a:p>
            <a:pPr algn="ctr"/>
            <a:r>
              <a:rPr lang="en-US" sz="2000" dirty="0" smtClean="0"/>
              <a:t>Abstract away elements that are different across training patches </a:t>
            </a:r>
            <a:endParaRPr lang="en-US" sz="2000" dirty="0"/>
          </a:p>
        </p:txBody>
      </p:sp>
      <p:sp>
        <p:nvSpPr>
          <p:cNvPr id="59" name="TextBox 58"/>
          <p:cNvSpPr txBox="1"/>
          <p:nvPr/>
        </p:nvSpPr>
        <p:spPr>
          <a:xfrm>
            <a:off x="775186" y="1360192"/>
            <a:ext cx="3646618" cy="707886"/>
          </a:xfrm>
          <a:prstGeom prst="rect">
            <a:avLst/>
          </a:prstGeom>
          <a:noFill/>
        </p:spPr>
        <p:txBody>
          <a:bodyPr wrap="square" rtlCol="0">
            <a:spAutoFit/>
          </a:bodyPr>
          <a:lstStyle/>
          <a:p>
            <a:pPr algn="ctr"/>
            <a:r>
              <a:rPr lang="en-US" sz="2000" dirty="0" smtClean="0"/>
              <a:t>Keep elements that are common for all training patches</a:t>
            </a:r>
            <a:endParaRPr lang="en-US" sz="2000" dirty="0"/>
          </a:p>
        </p:txBody>
      </p:sp>
      <p:cxnSp>
        <p:nvCxnSpPr>
          <p:cNvPr id="61" name="Straight Arrow Connector 60"/>
          <p:cNvCxnSpPr>
            <a:stCxn id="59" idx="2"/>
            <a:endCxn id="25" idx="0"/>
          </p:cNvCxnSpPr>
          <p:nvPr/>
        </p:nvCxnSpPr>
        <p:spPr>
          <a:xfrm flipH="1">
            <a:off x="2580087" y="2068078"/>
            <a:ext cx="18408" cy="871371"/>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endCxn id="26" idx="0"/>
          </p:cNvCxnSpPr>
          <p:nvPr/>
        </p:nvCxnSpPr>
        <p:spPr>
          <a:xfrm>
            <a:off x="2884885" y="2068078"/>
            <a:ext cx="464523" cy="610231"/>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endCxn id="27" idx="0"/>
          </p:cNvCxnSpPr>
          <p:nvPr/>
        </p:nvCxnSpPr>
        <p:spPr>
          <a:xfrm>
            <a:off x="4095937" y="1936483"/>
            <a:ext cx="978963" cy="786657"/>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58" idx="0"/>
            <a:endCxn id="32" idx="3"/>
          </p:cNvCxnSpPr>
          <p:nvPr/>
        </p:nvCxnSpPr>
        <p:spPr>
          <a:xfrm flipV="1">
            <a:off x="2275287" y="3331496"/>
            <a:ext cx="859603" cy="1179249"/>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2859322" y="2678309"/>
            <a:ext cx="1121073" cy="1832437"/>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endCxn id="22" idx="2"/>
          </p:cNvCxnSpPr>
          <p:nvPr/>
        </p:nvCxnSpPr>
        <p:spPr>
          <a:xfrm flipH="1" flipV="1">
            <a:off x="1056540" y="3376388"/>
            <a:ext cx="586154" cy="1186775"/>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313162" y="4644311"/>
            <a:ext cx="4542092" cy="1015663"/>
          </a:xfrm>
          <a:prstGeom prst="rect">
            <a:avLst/>
          </a:prstGeom>
          <a:noFill/>
        </p:spPr>
        <p:txBody>
          <a:bodyPr wrap="square" rtlCol="0">
            <a:spAutoFit/>
          </a:bodyPr>
          <a:lstStyle/>
          <a:p>
            <a:pPr algn="ctr"/>
            <a:r>
              <a:rPr lang="en-US" sz="2000" dirty="0" smtClean="0">
                <a:solidFill>
                  <a:schemeClr val="accent6">
                    <a:lumMod val="75000"/>
                  </a:schemeClr>
                </a:solidFill>
              </a:rPr>
              <a:t>Syntactic details such as variable/method names are </a:t>
            </a:r>
            <a:r>
              <a:rPr lang="en-US" sz="2000" smtClean="0">
                <a:solidFill>
                  <a:schemeClr val="accent6">
                    <a:lumMod val="75000"/>
                  </a:schemeClr>
                </a:solidFill>
              </a:rPr>
              <a:t>abstracted away to </a:t>
            </a:r>
            <a:r>
              <a:rPr lang="en-US" sz="2000" dirty="0" smtClean="0">
                <a:solidFill>
                  <a:schemeClr val="accent6">
                    <a:lumMod val="75000"/>
                  </a:schemeClr>
                </a:solidFill>
              </a:rPr>
              <a:t>enable </a:t>
            </a:r>
            <a:r>
              <a:rPr lang="en-US" sz="2000" b="1" dirty="0" smtClean="0">
                <a:solidFill>
                  <a:schemeClr val="accent6">
                    <a:lumMod val="75000"/>
                  </a:schemeClr>
                </a:solidFill>
              </a:rPr>
              <a:t>program-independent</a:t>
            </a:r>
            <a:r>
              <a:rPr lang="en-US" sz="2000" dirty="0" smtClean="0">
                <a:solidFill>
                  <a:schemeClr val="accent6">
                    <a:lumMod val="75000"/>
                  </a:schemeClr>
                </a:solidFill>
              </a:rPr>
              <a:t> transforms!</a:t>
            </a:r>
            <a:endParaRPr lang="en-US" sz="2000"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C5BFA645-337F-934D-B234-7C13E7CFC11E}" type="slidenum">
              <a:rPr lang="en-US" smtClean="0"/>
              <a:t>25</a:t>
            </a:fld>
            <a:endParaRPr lang="en-US"/>
          </a:p>
        </p:txBody>
      </p:sp>
    </p:spTree>
    <p:custDataLst>
      <p:tags r:id="rId1"/>
    </p:custDataLst>
    <p:extLst>
      <p:ext uri="{BB962C8B-B14F-4D97-AF65-F5344CB8AC3E}">
        <p14:creationId xmlns:p14="http://schemas.microsoft.com/office/powerpoint/2010/main" val="435554964"/>
      </p:ext>
    </p:extLst>
  </p:cSld>
  <p:clrMapOvr>
    <a:masterClrMapping/>
  </p:clrMapOvr>
  <mc:AlternateContent xmlns:mc="http://schemas.openxmlformats.org/markup-compatibility/2006">
    <mc:Choice xmlns:p14="http://schemas.microsoft.com/office/powerpoint/2010/main" Requires="p14">
      <p:transition spd="slow" p14:dur="2000" advTm="43076"/>
    </mc:Choice>
    <mc:Fallback>
      <p:transition spd="slow" advTm="430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par>
                                <p:cTn id="8" presetID="9"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dissolve">
                                      <p:cBhvr>
                                        <p:cTn id="10" dur="500"/>
                                        <p:tgtEl>
                                          <p:spTgt spid="61"/>
                                        </p:tgtEl>
                                      </p:cBhvr>
                                    </p:animEffect>
                                  </p:childTnLst>
                                </p:cTn>
                              </p:par>
                              <p:par>
                                <p:cTn id="11" presetID="9"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dissolve">
                                      <p:cBhvr>
                                        <p:cTn id="13" dur="500"/>
                                        <p:tgtEl>
                                          <p:spTgt spid="64"/>
                                        </p:tgtEl>
                                      </p:cBhvr>
                                    </p:animEffect>
                                  </p:childTnLst>
                                </p:cTn>
                              </p:par>
                              <p:par>
                                <p:cTn id="14" presetID="9"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dissolve">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dissolve">
                                      <p:cBhvr>
                                        <p:cTn id="21" dur="500"/>
                                        <p:tgtEl>
                                          <p:spTgt spid="58"/>
                                        </p:tgtEl>
                                      </p:cBhvr>
                                    </p:animEffect>
                                  </p:childTnLst>
                                </p:cTn>
                              </p:par>
                              <p:par>
                                <p:cTn id="22" presetID="9" presetClass="entr" presetSubtype="0" fill="hold" nodeType="with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dissolve">
                                      <p:cBhvr>
                                        <p:cTn id="24" dur="500"/>
                                        <p:tgtEl>
                                          <p:spTgt spid="77"/>
                                        </p:tgtEl>
                                      </p:cBhvr>
                                    </p:animEffect>
                                  </p:childTnLst>
                                </p:cTn>
                              </p:par>
                              <p:par>
                                <p:cTn id="25" presetID="9"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dissolve">
                                      <p:cBhvr>
                                        <p:cTn id="27" dur="500"/>
                                        <p:tgtEl>
                                          <p:spTgt spid="70"/>
                                        </p:tgtEl>
                                      </p:cBhvr>
                                    </p:animEffect>
                                  </p:childTnLst>
                                </p:cTn>
                              </p:par>
                              <p:par>
                                <p:cTn id="28" presetID="9"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dissolve">
                                      <p:cBhvr>
                                        <p:cTn id="30" dur="500"/>
                                        <p:tgtEl>
                                          <p:spTgt spid="7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dissolve">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Code Transform</a:t>
            </a:r>
            <a:endParaRPr lang="en-US" dirty="0"/>
          </a:p>
        </p:txBody>
      </p:sp>
      <p:sp>
        <p:nvSpPr>
          <p:cNvPr id="40" name="TextBox 39"/>
          <p:cNvSpPr txBox="1"/>
          <p:nvPr/>
        </p:nvSpPr>
        <p:spPr>
          <a:xfrm>
            <a:off x="986763" y="3255855"/>
            <a:ext cx="837089" cy="369332"/>
          </a:xfrm>
          <a:prstGeom prst="rect">
            <a:avLst/>
          </a:prstGeom>
          <a:noFill/>
        </p:spPr>
        <p:txBody>
          <a:bodyPr wrap="none" rtlCol="0">
            <a:spAutoFit/>
          </a:bodyPr>
          <a:lstStyle/>
          <a:p>
            <a:r>
              <a:rPr lang="en-US" dirty="0" smtClean="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41" name="TextBox 40"/>
          <p:cNvSpPr txBox="1"/>
          <p:nvPr/>
        </p:nvSpPr>
        <p:spPr>
          <a:xfrm>
            <a:off x="1880483" y="3255855"/>
            <a:ext cx="825867" cy="369332"/>
          </a:xfrm>
          <a:prstGeom prst="rect">
            <a:avLst/>
          </a:prstGeom>
          <a:noFill/>
        </p:spPr>
        <p:txBody>
          <a:bodyPr wrap="none" rtlCol="0">
            <a:spAutoFit/>
          </a:bodyPr>
          <a:lstStyle/>
          <a:p>
            <a:r>
              <a:rPr lang="en-US" dirty="0" smtClean="0">
                <a:ea typeface="Apple Chancery" charset="0"/>
                <a:cs typeface="Apple Chancery" charset="0"/>
              </a:rPr>
              <a:t>E</a:t>
            </a:r>
            <a:r>
              <a:rPr lang="en-US" dirty="0" smtClean="0"/>
              <a:t>: Expr</a:t>
            </a:r>
            <a:endParaRPr lang="en-US" dirty="0">
              <a:latin typeface="Academy Engraved LET Plain" charset="0"/>
              <a:ea typeface="Academy Engraved LET Plain" charset="0"/>
              <a:cs typeface="Academy Engraved LET Plain" charset="0"/>
            </a:endParaRPr>
          </a:p>
        </p:txBody>
      </p:sp>
      <p:sp>
        <p:nvSpPr>
          <p:cNvPr id="42" name="TextBox 41"/>
          <p:cNvSpPr txBox="1"/>
          <p:nvPr/>
        </p:nvSpPr>
        <p:spPr>
          <a:xfrm>
            <a:off x="4044340" y="3255855"/>
            <a:ext cx="1588897" cy="369332"/>
          </a:xfrm>
          <a:prstGeom prst="rect">
            <a:avLst/>
          </a:prstGeom>
          <a:noFill/>
        </p:spPr>
        <p:txBody>
          <a:bodyPr wrap="none" rtlCol="0">
            <a:spAutoFit/>
          </a:bodyPr>
          <a:lstStyle/>
          <a:p>
            <a:r>
              <a:rPr lang="en-US" dirty="0" smtClean="0">
                <a:ea typeface="Apple Chancery" charset="0"/>
                <a:cs typeface="Apple Chancery" charset="0"/>
              </a:rPr>
              <a:t>Op2</a:t>
            </a:r>
            <a:r>
              <a:rPr lang="en-US" dirty="0" smtClean="0"/>
              <a:t>: </a:t>
            </a:r>
            <a:r>
              <a:rPr lang="en-US" dirty="0"/>
              <a:t>{ ||, </a:t>
            </a:r>
            <a:r>
              <a:rPr lang="en-US" dirty="0" smtClean="0"/>
              <a:t>&amp;&amp; </a:t>
            </a:r>
            <a:r>
              <a:rPr lang="en-US" dirty="0"/>
              <a:t>}</a:t>
            </a:r>
            <a:endParaRPr lang="en-US" dirty="0">
              <a:latin typeface="Academy Engraved LET Plain" charset="0"/>
              <a:ea typeface="Academy Engraved LET Plain" charset="0"/>
              <a:cs typeface="Academy Engraved LET Plain" charset="0"/>
            </a:endParaRPr>
          </a:p>
        </p:txBody>
      </p:sp>
      <p:sp>
        <p:nvSpPr>
          <p:cNvPr id="43" name="TextBox 42"/>
          <p:cNvSpPr txBox="1"/>
          <p:nvPr/>
        </p:nvSpPr>
        <p:spPr>
          <a:xfrm>
            <a:off x="2789964" y="3255855"/>
            <a:ext cx="1367682" cy="369332"/>
          </a:xfrm>
          <a:prstGeom prst="rect">
            <a:avLst/>
          </a:prstGeom>
          <a:noFill/>
        </p:spPr>
        <p:txBody>
          <a:bodyPr wrap="none" rtlCol="0">
            <a:spAutoFit/>
          </a:bodyPr>
          <a:lstStyle/>
          <a:p>
            <a:r>
              <a:rPr lang="en-US" dirty="0" smtClean="0">
                <a:ea typeface="Apple Chancery" charset="0"/>
                <a:cs typeface="Apple Chancery" charset="0"/>
              </a:rPr>
              <a:t>Op1</a:t>
            </a:r>
            <a:r>
              <a:rPr lang="en-US" dirty="0" smtClean="0"/>
              <a:t>: {==, </a:t>
            </a:r>
            <a:r>
              <a:rPr lang="en-US" dirty="0"/>
              <a:t>!=}</a:t>
            </a:r>
            <a:endParaRPr lang="en-US" dirty="0">
              <a:latin typeface="Academy Engraved LET Plain" charset="0"/>
              <a:ea typeface="Academy Engraved LET Plain" charset="0"/>
              <a:cs typeface="Academy Engraved LET Plain" charset="0"/>
            </a:endParaRPr>
          </a:p>
        </p:txBody>
      </p:sp>
      <p:sp>
        <p:nvSpPr>
          <p:cNvPr id="47" name="Rounded Rectangle 46"/>
          <p:cNvSpPr/>
          <p:nvPr/>
        </p:nvSpPr>
        <p:spPr>
          <a:xfrm>
            <a:off x="5505925" y="2228452"/>
            <a:ext cx="2862889" cy="909184"/>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ea typeface="Apple Chancery" charset="0"/>
                <a:cs typeface="Apple Chancery" charset="0"/>
              </a:rPr>
              <a:t>E contains at most 1 variable and 2 calls that appear in the original code</a:t>
            </a:r>
            <a:endParaRPr lang="en-US" dirty="0">
              <a:solidFill>
                <a:schemeClr val="tx1"/>
              </a:solidFill>
              <a:ea typeface="Apple Chancery" charset="0"/>
              <a:cs typeface="Apple Chancery" charset="0"/>
            </a:endParaRPr>
          </a:p>
        </p:txBody>
      </p:sp>
      <p:sp>
        <p:nvSpPr>
          <p:cNvPr id="54" name="Right Arrow 53"/>
          <p:cNvSpPr/>
          <p:nvPr/>
        </p:nvSpPr>
        <p:spPr>
          <a:xfrm>
            <a:off x="1714813" y="2568743"/>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379805" y="2390656"/>
            <a:ext cx="3009157" cy="584775"/>
          </a:xfrm>
          <a:prstGeom prst="rect">
            <a:avLst/>
          </a:prstGeom>
          <a:noFill/>
        </p:spPr>
        <p:txBody>
          <a:bodyPr wrap="none" rtlCol="0">
            <a:spAutoFit/>
          </a:bodyPr>
          <a:lstStyle/>
          <a:p>
            <a:r>
              <a:rPr lang="en-US" sz="3200" dirty="0"/>
              <a:t>(</a:t>
            </a:r>
            <a:r>
              <a:rPr lang="en-US" sz="3200" b="1" dirty="0"/>
              <a:t>E op</a:t>
            </a:r>
            <a:r>
              <a:rPr lang="en-US" sz="3200" b="1" baseline="-25000" dirty="0"/>
              <a:t>1</a:t>
            </a:r>
            <a:r>
              <a:rPr lang="en-US" sz="3200" b="1" dirty="0"/>
              <a:t> </a:t>
            </a:r>
            <a:r>
              <a:rPr lang="en-US" sz="3200" dirty="0"/>
              <a:t>null)</a:t>
            </a:r>
            <a:r>
              <a:rPr lang="en-US" sz="3200" b="1" dirty="0"/>
              <a:t> op</a:t>
            </a:r>
            <a:r>
              <a:rPr lang="en-US" sz="3200" b="1" baseline="-25000" dirty="0"/>
              <a:t>2</a:t>
            </a:r>
            <a:r>
              <a:rPr lang="en-US" sz="3200" dirty="0"/>
              <a:t> </a:t>
            </a:r>
            <a:r>
              <a:rPr lang="en-US" sz="3200" dirty="0">
                <a:solidFill>
                  <a:srgbClr val="595959"/>
                </a:solidFill>
              </a:rPr>
              <a:t>C</a:t>
            </a:r>
          </a:p>
        </p:txBody>
      </p:sp>
      <p:sp>
        <p:nvSpPr>
          <p:cNvPr id="39" name="TextBox 38"/>
          <p:cNvSpPr txBox="1"/>
          <p:nvPr/>
        </p:nvSpPr>
        <p:spPr>
          <a:xfrm>
            <a:off x="1178944" y="2390656"/>
            <a:ext cx="404278" cy="584775"/>
          </a:xfrm>
          <a:prstGeom prst="rect">
            <a:avLst/>
          </a:prstGeom>
          <a:noFill/>
        </p:spPr>
        <p:txBody>
          <a:bodyPr wrap="none" rtlCol="0">
            <a:spAutoFit/>
          </a:bodyPr>
          <a:lstStyle/>
          <a:p>
            <a:r>
              <a:rPr lang="en-US" sz="3200" dirty="0" smtClean="0"/>
              <a:t>C</a:t>
            </a:r>
            <a:endParaRPr lang="en-US" sz="3200" dirty="0"/>
          </a:p>
        </p:txBody>
      </p:sp>
      <p:sp>
        <p:nvSpPr>
          <p:cNvPr id="3" name="Slide Number Placeholder 2"/>
          <p:cNvSpPr>
            <a:spLocks noGrp="1"/>
          </p:cNvSpPr>
          <p:nvPr>
            <p:ph type="sldNum" sz="quarter" idx="12"/>
          </p:nvPr>
        </p:nvSpPr>
        <p:spPr/>
        <p:txBody>
          <a:bodyPr/>
          <a:lstStyle/>
          <a:p>
            <a:fld id="{C5BFA645-337F-934D-B234-7C13E7CFC11E}" type="slidenum">
              <a:rPr lang="en-US" smtClean="0"/>
              <a:t>26</a:t>
            </a:fld>
            <a:endParaRPr lang="en-US"/>
          </a:p>
        </p:txBody>
      </p:sp>
      <p:sp>
        <p:nvSpPr>
          <p:cNvPr id="17" name="TextBox 16"/>
          <p:cNvSpPr txBox="1"/>
          <p:nvPr/>
        </p:nvSpPr>
        <p:spPr>
          <a:xfrm>
            <a:off x="883040" y="1402345"/>
            <a:ext cx="3833925" cy="707886"/>
          </a:xfrm>
          <a:prstGeom prst="rect">
            <a:avLst/>
          </a:prstGeom>
          <a:noFill/>
        </p:spPr>
        <p:txBody>
          <a:bodyPr wrap="square" rtlCol="0">
            <a:spAutoFit/>
          </a:bodyPr>
          <a:lstStyle/>
          <a:p>
            <a:pPr algn="ctr"/>
            <a:r>
              <a:rPr lang="en-US" sz="2000" dirty="0" smtClean="0"/>
              <a:t>Keep elements/structures that are common for all training patches</a:t>
            </a:r>
            <a:endParaRPr lang="en-US" sz="2000" dirty="0"/>
          </a:p>
        </p:txBody>
      </p:sp>
      <p:sp>
        <p:nvSpPr>
          <p:cNvPr id="23" name="TextBox 22"/>
          <p:cNvSpPr txBox="1"/>
          <p:nvPr/>
        </p:nvSpPr>
        <p:spPr>
          <a:xfrm>
            <a:off x="878632" y="4416868"/>
            <a:ext cx="2739161" cy="707886"/>
          </a:xfrm>
          <a:prstGeom prst="rect">
            <a:avLst/>
          </a:prstGeom>
          <a:noFill/>
        </p:spPr>
        <p:txBody>
          <a:bodyPr wrap="square" rtlCol="0">
            <a:spAutoFit/>
          </a:bodyPr>
          <a:lstStyle/>
          <a:p>
            <a:pPr algn="ctr"/>
            <a:r>
              <a:rPr lang="en-US" sz="2000" dirty="0" smtClean="0"/>
              <a:t>Two nested binary operator expressions</a:t>
            </a:r>
            <a:endParaRPr lang="en-US" sz="2000" dirty="0"/>
          </a:p>
        </p:txBody>
      </p:sp>
      <p:sp>
        <p:nvSpPr>
          <p:cNvPr id="24" name="TextBox 23"/>
          <p:cNvSpPr txBox="1"/>
          <p:nvPr/>
        </p:nvSpPr>
        <p:spPr>
          <a:xfrm>
            <a:off x="5066067" y="4416868"/>
            <a:ext cx="2572519" cy="400110"/>
          </a:xfrm>
          <a:prstGeom prst="rect">
            <a:avLst/>
          </a:prstGeom>
          <a:noFill/>
        </p:spPr>
        <p:txBody>
          <a:bodyPr wrap="square" rtlCol="0">
            <a:spAutoFit/>
          </a:bodyPr>
          <a:lstStyle/>
          <a:p>
            <a:pPr algn="ctr"/>
            <a:r>
              <a:rPr lang="en-US" sz="2000" smtClean="0"/>
              <a:t>Constant null value</a:t>
            </a:r>
            <a:endParaRPr lang="en-US" sz="2000" dirty="0"/>
          </a:p>
        </p:txBody>
      </p:sp>
      <p:cxnSp>
        <p:nvCxnSpPr>
          <p:cNvPr id="25" name="Straight Arrow Connector 24"/>
          <p:cNvCxnSpPr>
            <a:stCxn id="23" idx="0"/>
            <a:endCxn id="34" idx="1"/>
          </p:cNvCxnSpPr>
          <p:nvPr/>
        </p:nvCxnSpPr>
        <p:spPr>
          <a:xfrm flipV="1">
            <a:off x="2248213" y="3088889"/>
            <a:ext cx="1133036" cy="1327979"/>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35" idx="1"/>
          </p:cNvCxnSpPr>
          <p:nvPr/>
        </p:nvCxnSpPr>
        <p:spPr>
          <a:xfrm flipV="1">
            <a:off x="2618373" y="3255855"/>
            <a:ext cx="1253543" cy="1161014"/>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4" idx="0"/>
          </p:cNvCxnSpPr>
          <p:nvPr/>
        </p:nvCxnSpPr>
        <p:spPr>
          <a:xfrm flipH="1" flipV="1">
            <a:off x="4044340" y="2888166"/>
            <a:ext cx="2307987" cy="1528702"/>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ight Brace 33"/>
          <p:cNvSpPr/>
          <p:nvPr/>
        </p:nvSpPr>
        <p:spPr>
          <a:xfrm rot="5400000" flipV="1">
            <a:off x="3301866" y="2233109"/>
            <a:ext cx="158765" cy="1552794"/>
          </a:xfrm>
          <a:prstGeom prst="rightBrace">
            <a:avLst>
              <a:gd name="adj1" fmla="val 63888"/>
              <a:gd name="adj2" fmla="val 50000"/>
            </a:avLst>
          </a:pr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ight Brace 34"/>
          <p:cNvSpPr/>
          <p:nvPr/>
        </p:nvSpPr>
        <p:spPr>
          <a:xfrm rot="5400000" flipV="1">
            <a:off x="3743578" y="1758359"/>
            <a:ext cx="256674" cy="2738317"/>
          </a:xfrm>
          <a:prstGeom prst="rightBrace">
            <a:avLst>
              <a:gd name="adj1" fmla="val 63888"/>
              <a:gd name="adj2" fmla="val 50000"/>
            </a:avLst>
          </a:pr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15743500"/>
      </p:ext>
    </p:extLst>
  </p:cSld>
  <p:clrMapOvr>
    <a:masterClrMapping/>
  </p:clrMapOvr>
  <mc:AlternateContent xmlns:mc="http://schemas.openxmlformats.org/markup-compatibility/2006" xmlns:p14="http://schemas.microsoft.com/office/powerpoint/2010/main">
    <mc:Choice Requires="p14">
      <p:transition spd="slow" p14:dur="2000" advTm="37363"/>
    </mc:Choice>
    <mc:Fallback xmlns="">
      <p:transition spd="slow" advTm="373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dissolve">
                                      <p:cBhvr>
                                        <p:cTn id="16" dur="500"/>
                                        <p:tgtEl>
                                          <p:spTgt spid="35"/>
                                        </p:tgtEl>
                                      </p:cBhvr>
                                    </p:animEffect>
                                  </p:childTnLst>
                                </p:cTn>
                              </p:par>
                              <p:par>
                                <p:cTn id="17" presetID="9"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par>
                                <p:cTn id="28" presetID="9"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4" grpId="0"/>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Code Transform</a:t>
            </a:r>
            <a:endParaRPr lang="en-US" dirty="0"/>
          </a:p>
        </p:txBody>
      </p:sp>
      <p:sp>
        <p:nvSpPr>
          <p:cNvPr id="40" name="TextBox 39"/>
          <p:cNvSpPr txBox="1"/>
          <p:nvPr/>
        </p:nvSpPr>
        <p:spPr>
          <a:xfrm>
            <a:off x="986763" y="3255855"/>
            <a:ext cx="837089" cy="369332"/>
          </a:xfrm>
          <a:prstGeom prst="rect">
            <a:avLst/>
          </a:prstGeom>
          <a:noFill/>
        </p:spPr>
        <p:txBody>
          <a:bodyPr wrap="none" rtlCol="0">
            <a:spAutoFit/>
          </a:bodyPr>
          <a:lstStyle/>
          <a:p>
            <a:r>
              <a:rPr lang="en-US" dirty="0" smtClean="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41" name="TextBox 40"/>
          <p:cNvSpPr txBox="1"/>
          <p:nvPr/>
        </p:nvSpPr>
        <p:spPr>
          <a:xfrm>
            <a:off x="1880483" y="3255855"/>
            <a:ext cx="825867" cy="369332"/>
          </a:xfrm>
          <a:prstGeom prst="rect">
            <a:avLst/>
          </a:prstGeom>
          <a:noFill/>
        </p:spPr>
        <p:txBody>
          <a:bodyPr wrap="none" rtlCol="0">
            <a:spAutoFit/>
          </a:bodyPr>
          <a:lstStyle/>
          <a:p>
            <a:r>
              <a:rPr lang="en-US" dirty="0" smtClean="0">
                <a:ea typeface="Apple Chancery" charset="0"/>
                <a:cs typeface="Apple Chancery" charset="0"/>
              </a:rPr>
              <a:t>E</a:t>
            </a:r>
            <a:r>
              <a:rPr lang="en-US" dirty="0" smtClean="0"/>
              <a:t>: Expr</a:t>
            </a:r>
            <a:endParaRPr lang="en-US" dirty="0">
              <a:latin typeface="Academy Engraved LET Plain" charset="0"/>
              <a:ea typeface="Academy Engraved LET Plain" charset="0"/>
              <a:cs typeface="Academy Engraved LET Plain" charset="0"/>
            </a:endParaRPr>
          </a:p>
        </p:txBody>
      </p:sp>
      <p:sp>
        <p:nvSpPr>
          <p:cNvPr id="42" name="TextBox 41"/>
          <p:cNvSpPr txBox="1"/>
          <p:nvPr/>
        </p:nvSpPr>
        <p:spPr>
          <a:xfrm>
            <a:off x="4044340" y="3255855"/>
            <a:ext cx="1588897" cy="369332"/>
          </a:xfrm>
          <a:prstGeom prst="rect">
            <a:avLst/>
          </a:prstGeom>
          <a:noFill/>
        </p:spPr>
        <p:txBody>
          <a:bodyPr wrap="none" rtlCol="0">
            <a:spAutoFit/>
          </a:bodyPr>
          <a:lstStyle/>
          <a:p>
            <a:r>
              <a:rPr lang="en-US" dirty="0" smtClean="0">
                <a:ea typeface="Apple Chancery" charset="0"/>
                <a:cs typeface="Apple Chancery" charset="0"/>
              </a:rPr>
              <a:t>Op2</a:t>
            </a:r>
            <a:r>
              <a:rPr lang="en-US" dirty="0" smtClean="0"/>
              <a:t>: </a:t>
            </a:r>
            <a:r>
              <a:rPr lang="en-US" dirty="0"/>
              <a:t>{ ||, </a:t>
            </a:r>
            <a:r>
              <a:rPr lang="en-US" dirty="0" smtClean="0"/>
              <a:t>&amp;&amp; </a:t>
            </a:r>
            <a:r>
              <a:rPr lang="en-US" dirty="0"/>
              <a:t>}</a:t>
            </a:r>
            <a:endParaRPr lang="en-US" dirty="0">
              <a:latin typeface="Academy Engraved LET Plain" charset="0"/>
              <a:ea typeface="Academy Engraved LET Plain" charset="0"/>
              <a:cs typeface="Academy Engraved LET Plain" charset="0"/>
            </a:endParaRPr>
          </a:p>
        </p:txBody>
      </p:sp>
      <p:sp>
        <p:nvSpPr>
          <p:cNvPr id="43" name="TextBox 42"/>
          <p:cNvSpPr txBox="1"/>
          <p:nvPr/>
        </p:nvSpPr>
        <p:spPr>
          <a:xfrm>
            <a:off x="2789964" y="3255855"/>
            <a:ext cx="1367682" cy="369332"/>
          </a:xfrm>
          <a:prstGeom prst="rect">
            <a:avLst/>
          </a:prstGeom>
          <a:noFill/>
        </p:spPr>
        <p:txBody>
          <a:bodyPr wrap="none" rtlCol="0">
            <a:spAutoFit/>
          </a:bodyPr>
          <a:lstStyle/>
          <a:p>
            <a:r>
              <a:rPr lang="en-US" dirty="0" smtClean="0">
                <a:ea typeface="Apple Chancery" charset="0"/>
                <a:cs typeface="Apple Chancery" charset="0"/>
              </a:rPr>
              <a:t>Op1</a:t>
            </a:r>
            <a:r>
              <a:rPr lang="en-US" dirty="0" smtClean="0"/>
              <a:t>: {==, </a:t>
            </a:r>
            <a:r>
              <a:rPr lang="en-US" dirty="0"/>
              <a:t>!=}</a:t>
            </a:r>
            <a:endParaRPr lang="en-US" dirty="0">
              <a:latin typeface="Academy Engraved LET Plain" charset="0"/>
              <a:ea typeface="Academy Engraved LET Plain" charset="0"/>
              <a:cs typeface="Academy Engraved LET Plain" charset="0"/>
            </a:endParaRPr>
          </a:p>
        </p:txBody>
      </p:sp>
      <p:sp>
        <p:nvSpPr>
          <p:cNvPr id="47" name="Rounded Rectangle 46"/>
          <p:cNvSpPr/>
          <p:nvPr/>
        </p:nvSpPr>
        <p:spPr>
          <a:xfrm>
            <a:off x="5505925" y="2228452"/>
            <a:ext cx="2862889" cy="909184"/>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ea typeface="Apple Chancery" charset="0"/>
                <a:cs typeface="Apple Chancery" charset="0"/>
              </a:rPr>
              <a:t>E contains at most 1 variable and 2 calls that appear in the original code</a:t>
            </a:r>
            <a:endParaRPr lang="en-US" dirty="0">
              <a:solidFill>
                <a:schemeClr val="tx1"/>
              </a:solidFill>
              <a:ea typeface="Apple Chancery" charset="0"/>
              <a:cs typeface="Apple Chancery" charset="0"/>
            </a:endParaRPr>
          </a:p>
        </p:txBody>
      </p:sp>
      <p:sp>
        <p:nvSpPr>
          <p:cNvPr id="54" name="Right Arrow 53"/>
          <p:cNvSpPr/>
          <p:nvPr/>
        </p:nvSpPr>
        <p:spPr>
          <a:xfrm>
            <a:off x="1714813" y="2568743"/>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379805" y="2390656"/>
            <a:ext cx="3009157" cy="584775"/>
          </a:xfrm>
          <a:prstGeom prst="rect">
            <a:avLst/>
          </a:prstGeom>
          <a:noFill/>
        </p:spPr>
        <p:txBody>
          <a:bodyPr wrap="none" rtlCol="0">
            <a:spAutoFit/>
          </a:bodyPr>
          <a:lstStyle/>
          <a:p>
            <a:r>
              <a:rPr lang="en-US" sz="3200" dirty="0"/>
              <a:t>(</a:t>
            </a:r>
            <a:r>
              <a:rPr lang="en-US" sz="3200" b="1" dirty="0"/>
              <a:t>E op</a:t>
            </a:r>
            <a:r>
              <a:rPr lang="en-US" sz="3200" b="1" baseline="-25000" dirty="0"/>
              <a:t>1</a:t>
            </a:r>
            <a:r>
              <a:rPr lang="en-US" sz="3200" b="1" dirty="0"/>
              <a:t> </a:t>
            </a:r>
            <a:r>
              <a:rPr lang="en-US" sz="3200" dirty="0"/>
              <a:t>null)</a:t>
            </a:r>
            <a:r>
              <a:rPr lang="en-US" sz="3200" b="1" dirty="0"/>
              <a:t> op</a:t>
            </a:r>
            <a:r>
              <a:rPr lang="en-US" sz="3200" b="1" baseline="-25000" dirty="0"/>
              <a:t>2</a:t>
            </a:r>
            <a:r>
              <a:rPr lang="en-US" sz="3200" dirty="0"/>
              <a:t> </a:t>
            </a:r>
            <a:r>
              <a:rPr lang="en-US" sz="3200" dirty="0">
                <a:solidFill>
                  <a:srgbClr val="595959"/>
                </a:solidFill>
              </a:rPr>
              <a:t>C</a:t>
            </a:r>
          </a:p>
        </p:txBody>
      </p:sp>
      <p:sp>
        <p:nvSpPr>
          <p:cNvPr id="39" name="TextBox 38"/>
          <p:cNvSpPr txBox="1"/>
          <p:nvPr/>
        </p:nvSpPr>
        <p:spPr>
          <a:xfrm>
            <a:off x="1178944" y="2390656"/>
            <a:ext cx="404278" cy="584775"/>
          </a:xfrm>
          <a:prstGeom prst="rect">
            <a:avLst/>
          </a:prstGeom>
          <a:noFill/>
        </p:spPr>
        <p:txBody>
          <a:bodyPr wrap="none" rtlCol="0">
            <a:spAutoFit/>
          </a:bodyPr>
          <a:lstStyle/>
          <a:p>
            <a:r>
              <a:rPr lang="en-US" sz="3200" dirty="0" smtClean="0"/>
              <a:t>C</a:t>
            </a:r>
            <a:endParaRPr lang="en-US" sz="3200" dirty="0"/>
          </a:p>
        </p:txBody>
      </p:sp>
      <p:sp>
        <p:nvSpPr>
          <p:cNvPr id="3" name="Slide Number Placeholder 2"/>
          <p:cNvSpPr>
            <a:spLocks noGrp="1"/>
          </p:cNvSpPr>
          <p:nvPr>
            <p:ph type="sldNum" sz="quarter" idx="12"/>
          </p:nvPr>
        </p:nvSpPr>
        <p:spPr/>
        <p:txBody>
          <a:bodyPr/>
          <a:lstStyle/>
          <a:p>
            <a:fld id="{C5BFA645-337F-934D-B234-7C13E7CFC11E}" type="slidenum">
              <a:rPr lang="en-US" smtClean="0"/>
              <a:t>27</a:t>
            </a:fld>
            <a:endParaRPr lang="en-US"/>
          </a:p>
        </p:txBody>
      </p:sp>
      <p:sp>
        <p:nvSpPr>
          <p:cNvPr id="17" name="TextBox 16"/>
          <p:cNvSpPr txBox="1"/>
          <p:nvPr/>
        </p:nvSpPr>
        <p:spPr>
          <a:xfrm>
            <a:off x="883040" y="1402345"/>
            <a:ext cx="3833925" cy="707886"/>
          </a:xfrm>
          <a:prstGeom prst="rect">
            <a:avLst/>
          </a:prstGeom>
          <a:noFill/>
        </p:spPr>
        <p:txBody>
          <a:bodyPr wrap="square" rtlCol="0">
            <a:spAutoFit/>
          </a:bodyPr>
          <a:lstStyle/>
          <a:p>
            <a:pPr algn="ctr"/>
            <a:r>
              <a:rPr lang="en-US" sz="2000" dirty="0" smtClean="0"/>
              <a:t>Keep elements/structures that are common for all training patches</a:t>
            </a:r>
            <a:endParaRPr lang="en-US" sz="2000" dirty="0"/>
          </a:p>
        </p:txBody>
      </p:sp>
      <p:sp>
        <p:nvSpPr>
          <p:cNvPr id="20" name="TextBox 19"/>
          <p:cNvSpPr txBox="1"/>
          <p:nvPr/>
        </p:nvSpPr>
        <p:spPr>
          <a:xfrm>
            <a:off x="905706" y="4510745"/>
            <a:ext cx="2739161" cy="1015663"/>
          </a:xfrm>
          <a:prstGeom prst="rect">
            <a:avLst/>
          </a:prstGeom>
          <a:noFill/>
        </p:spPr>
        <p:txBody>
          <a:bodyPr wrap="square" rtlCol="0">
            <a:spAutoFit/>
          </a:bodyPr>
          <a:lstStyle/>
          <a:p>
            <a:pPr algn="ctr"/>
            <a:r>
              <a:rPr lang="en-US" sz="2000" dirty="0" smtClean="0"/>
              <a:t>Abstract away elements that are different across training patches </a:t>
            </a:r>
            <a:endParaRPr lang="en-US" sz="2000" dirty="0"/>
          </a:p>
        </p:txBody>
      </p:sp>
      <p:cxnSp>
        <p:nvCxnSpPr>
          <p:cNvPr id="21" name="Straight Arrow Connector 20"/>
          <p:cNvCxnSpPr/>
          <p:nvPr/>
        </p:nvCxnSpPr>
        <p:spPr>
          <a:xfrm flipV="1">
            <a:off x="2275287" y="2877015"/>
            <a:ext cx="431063" cy="1633731"/>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859322" y="2877015"/>
            <a:ext cx="363380" cy="1633732"/>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39" idx="2"/>
          </p:cNvCxnSpPr>
          <p:nvPr/>
        </p:nvCxnSpPr>
        <p:spPr>
          <a:xfrm flipH="1" flipV="1">
            <a:off x="1381083" y="2975431"/>
            <a:ext cx="261611" cy="1587733"/>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222702" y="2877015"/>
            <a:ext cx="1405054" cy="1633730"/>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313162" y="4644311"/>
            <a:ext cx="4542092" cy="1015663"/>
          </a:xfrm>
          <a:prstGeom prst="rect">
            <a:avLst/>
          </a:prstGeom>
          <a:noFill/>
        </p:spPr>
        <p:txBody>
          <a:bodyPr wrap="square" rtlCol="0">
            <a:spAutoFit/>
          </a:bodyPr>
          <a:lstStyle/>
          <a:p>
            <a:pPr algn="ctr"/>
            <a:r>
              <a:rPr lang="en-US" sz="2000" dirty="0" smtClean="0">
                <a:solidFill>
                  <a:schemeClr val="accent6">
                    <a:lumMod val="75000"/>
                  </a:schemeClr>
                </a:solidFill>
              </a:rPr>
              <a:t>Syntactic details such as variable/method names are </a:t>
            </a:r>
            <a:r>
              <a:rPr lang="en-US" sz="2000" smtClean="0">
                <a:solidFill>
                  <a:schemeClr val="accent6">
                    <a:lumMod val="75000"/>
                  </a:schemeClr>
                </a:solidFill>
              </a:rPr>
              <a:t>abstracted away to </a:t>
            </a:r>
            <a:r>
              <a:rPr lang="en-US" sz="2000" dirty="0" smtClean="0">
                <a:solidFill>
                  <a:schemeClr val="accent6">
                    <a:lumMod val="75000"/>
                  </a:schemeClr>
                </a:solidFill>
              </a:rPr>
              <a:t>enable </a:t>
            </a:r>
            <a:r>
              <a:rPr lang="en-US" sz="2000" b="1" dirty="0" smtClean="0">
                <a:solidFill>
                  <a:schemeClr val="accent6">
                    <a:lumMod val="75000"/>
                  </a:schemeClr>
                </a:solidFill>
              </a:rPr>
              <a:t>program-independent</a:t>
            </a:r>
            <a:r>
              <a:rPr lang="en-US" sz="2000" dirty="0" smtClean="0">
                <a:solidFill>
                  <a:schemeClr val="accent6">
                    <a:lumMod val="75000"/>
                  </a:schemeClr>
                </a:solidFill>
              </a:rPr>
              <a:t> transforms!</a:t>
            </a:r>
            <a:endParaRPr lang="en-US" sz="2000" dirty="0">
              <a:solidFill>
                <a:schemeClr val="accent6">
                  <a:lumMod val="75000"/>
                </a:schemeClr>
              </a:solidFill>
            </a:endParaRPr>
          </a:p>
        </p:txBody>
      </p:sp>
    </p:spTree>
    <p:custDataLst>
      <p:tags r:id="rId1"/>
    </p:custDataLst>
    <p:extLst>
      <p:ext uri="{BB962C8B-B14F-4D97-AF65-F5344CB8AC3E}">
        <p14:creationId xmlns:p14="http://schemas.microsoft.com/office/powerpoint/2010/main" val="488304424"/>
      </p:ext>
    </p:extLst>
  </p:cSld>
  <p:clrMapOvr>
    <a:masterClrMapping/>
  </p:clrMapOvr>
  <mc:AlternateContent xmlns:mc="http://schemas.openxmlformats.org/markup-compatibility/2006" xmlns:p14="http://schemas.microsoft.com/office/powerpoint/2010/main">
    <mc:Choice Requires="p14">
      <p:transition spd="slow" p14:dur="2000" advTm="18206"/>
    </mc:Choice>
    <mc:Fallback xmlns="">
      <p:transition spd="slow" advTm="1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Code Transform</a:t>
            </a:r>
            <a:endParaRPr lang="en-US" dirty="0"/>
          </a:p>
        </p:txBody>
      </p:sp>
      <p:sp>
        <p:nvSpPr>
          <p:cNvPr id="40" name="TextBox 39"/>
          <p:cNvSpPr txBox="1"/>
          <p:nvPr/>
        </p:nvSpPr>
        <p:spPr>
          <a:xfrm>
            <a:off x="986763" y="3255855"/>
            <a:ext cx="837089" cy="369332"/>
          </a:xfrm>
          <a:prstGeom prst="rect">
            <a:avLst/>
          </a:prstGeom>
          <a:noFill/>
        </p:spPr>
        <p:txBody>
          <a:bodyPr wrap="none" rtlCol="0">
            <a:spAutoFit/>
          </a:bodyPr>
          <a:lstStyle/>
          <a:p>
            <a:r>
              <a:rPr lang="en-US" dirty="0" smtClean="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41" name="TextBox 40"/>
          <p:cNvSpPr txBox="1"/>
          <p:nvPr/>
        </p:nvSpPr>
        <p:spPr>
          <a:xfrm>
            <a:off x="1880483" y="3255855"/>
            <a:ext cx="825867" cy="369332"/>
          </a:xfrm>
          <a:prstGeom prst="rect">
            <a:avLst/>
          </a:prstGeom>
          <a:noFill/>
        </p:spPr>
        <p:txBody>
          <a:bodyPr wrap="none" rtlCol="0">
            <a:spAutoFit/>
          </a:bodyPr>
          <a:lstStyle/>
          <a:p>
            <a:r>
              <a:rPr lang="en-US" dirty="0" smtClean="0">
                <a:ea typeface="Apple Chancery" charset="0"/>
                <a:cs typeface="Apple Chancery" charset="0"/>
              </a:rPr>
              <a:t>E</a:t>
            </a:r>
            <a:r>
              <a:rPr lang="en-US" dirty="0" smtClean="0"/>
              <a:t>: Expr</a:t>
            </a:r>
            <a:endParaRPr lang="en-US" dirty="0">
              <a:latin typeface="Academy Engraved LET Plain" charset="0"/>
              <a:ea typeface="Academy Engraved LET Plain" charset="0"/>
              <a:cs typeface="Academy Engraved LET Plain" charset="0"/>
            </a:endParaRPr>
          </a:p>
        </p:txBody>
      </p:sp>
      <p:sp>
        <p:nvSpPr>
          <p:cNvPr id="42" name="TextBox 41"/>
          <p:cNvSpPr txBox="1"/>
          <p:nvPr/>
        </p:nvSpPr>
        <p:spPr>
          <a:xfrm>
            <a:off x="4044340" y="3255855"/>
            <a:ext cx="1588897" cy="369332"/>
          </a:xfrm>
          <a:prstGeom prst="rect">
            <a:avLst/>
          </a:prstGeom>
          <a:noFill/>
        </p:spPr>
        <p:txBody>
          <a:bodyPr wrap="none" rtlCol="0">
            <a:spAutoFit/>
          </a:bodyPr>
          <a:lstStyle/>
          <a:p>
            <a:r>
              <a:rPr lang="en-US" dirty="0" smtClean="0">
                <a:ea typeface="Apple Chancery" charset="0"/>
                <a:cs typeface="Apple Chancery" charset="0"/>
              </a:rPr>
              <a:t>Op2</a:t>
            </a:r>
            <a:r>
              <a:rPr lang="en-US" dirty="0" smtClean="0"/>
              <a:t>: </a:t>
            </a:r>
            <a:r>
              <a:rPr lang="en-US" dirty="0"/>
              <a:t>{ ||, </a:t>
            </a:r>
            <a:r>
              <a:rPr lang="en-US" dirty="0" smtClean="0"/>
              <a:t>&amp;&amp; </a:t>
            </a:r>
            <a:r>
              <a:rPr lang="en-US" dirty="0"/>
              <a:t>}</a:t>
            </a:r>
            <a:endParaRPr lang="en-US" dirty="0">
              <a:latin typeface="Academy Engraved LET Plain" charset="0"/>
              <a:ea typeface="Academy Engraved LET Plain" charset="0"/>
              <a:cs typeface="Academy Engraved LET Plain" charset="0"/>
            </a:endParaRPr>
          </a:p>
        </p:txBody>
      </p:sp>
      <p:sp>
        <p:nvSpPr>
          <p:cNvPr id="43" name="TextBox 42"/>
          <p:cNvSpPr txBox="1"/>
          <p:nvPr/>
        </p:nvSpPr>
        <p:spPr>
          <a:xfrm>
            <a:off x="2789964" y="3255855"/>
            <a:ext cx="1367682" cy="369332"/>
          </a:xfrm>
          <a:prstGeom prst="rect">
            <a:avLst/>
          </a:prstGeom>
          <a:noFill/>
        </p:spPr>
        <p:txBody>
          <a:bodyPr wrap="none" rtlCol="0">
            <a:spAutoFit/>
          </a:bodyPr>
          <a:lstStyle/>
          <a:p>
            <a:r>
              <a:rPr lang="en-US" dirty="0" smtClean="0">
                <a:ea typeface="Apple Chancery" charset="0"/>
                <a:cs typeface="Apple Chancery" charset="0"/>
              </a:rPr>
              <a:t>Op1</a:t>
            </a:r>
            <a:r>
              <a:rPr lang="en-US" dirty="0" smtClean="0"/>
              <a:t>: {==, </a:t>
            </a:r>
            <a:r>
              <a:rPr lang="en-US" dirty="0"/>
              <a:t>!=}</a:t>
            </a:r>
            <a:endParaRPr lang="en-US" dirty="0">
              <a:latin typeface="Academy Engraved LET Plain" charset="0"/>
              <a:ea typeface="Academy Engraved LET Plain" charset="0"/>
              <a:cs typeface="Academy Engraved LET Plain" charset="0"/>
            </a:endParaRPr>
          </a:p>
        </p:txBody>
      </p:sp>
      <p:sp>
        <p:nvSpPr>
          <p:cNvPr id="47" name="Rounded Rectangle 46"/>
          <p:cNvSpPr/>
          <p:nvPr/>
        </p:nvSpPr>
        <p:spPr>
          <a:xfrm>
            <a:off x="5505925" y="2228452"/>
            <a:ext cx="2862889" cy="909184"/>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ea typeface="Apple Chancery" charset="0"/>
                <a:cs typeface="Apple Chancery" charset="0"/>
              </a:rPr>
              <a:t>E contains at most 1 variable and 2 calls that appear in the original code</a:t>
            </a:r>
            <a:endParaRPr lang="en-US" dirty="0">
              <a:solidFill>
                <a:schemeClr val="tx1"/>
              </a:solidFill>
              <a:ea typeface="Apple Chancery" charset="0"/>
              <a:cs typeface="Apple Chancery" charset="0"/>
            </a:endParaRPr>
          </a:p>
        </p:txBody>
      </p:sp>
      <p:sp>
        <p:nvSpPr>
          <p:cNvPr id="54" name="Right Arrow 53"/>
          <p:cNvSpPr/>
          <p:nvPr/>
        </p:nvSpPr>
        <p:spPr>
          <a:xfrm>
            <a:off x="1714813" y="2568743"/>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379805" y="2390656"/>
            <a:ext cx="3009157" cy="584775"/>
          </a:xfrm>
          <a:prstGeom prst="rect">
            <a:avLst/>
          </a:prstGeom>
          <a:noFill/>
        </p:spPr>
        <p:txBody>
          <a:bodyPr wrap="none" rtlCol="0">
            <a:spAutoFit/>
          </a:bodyPr>
          <a:lstStyle/>
          <a:p>
            <a:r>
              <a:rPr lang="en-US" sz="3200" dirty="0"/>
              <a:t>(</a:t>
            </a:r>
            <a:r>
              <a:rPr lang="en-US" sz="3200" b="1" dirty="0"/>
              <a:t>E op</a:t>
            </a:r>
            <a:r>
              <a:rPr lang="en-US" sz="3200" b="1" baseline="-25000" dirty="0"/>
              <a:t>1</a:t>
            </a:r>
            <a:r>
              <a:rPr lang="en-US" sz="3200" b="1" dirty="0"/>
              <a:t> </a:t>
            </a:r>
            <a:r>
              <a:rPr lang="en-US" sz="3200" dirty="0"/>
              <a:t>null)</a:t>
            </a:r>
            <a:r>
              <a:rPr lang="en-US" sz="3200" b="1" dirty="0"/>
              <a:t> op</a:t>
            </a:r>
            <a:r>
              <a:rPr lang="en-US" sz="3200" b="1" baseline="-25000" dirty="0"/>
              <a:t>2</a:t>
            </a:r>
            <a:r>
              <a:rPr lang="en-US" sz="3200" dirty="0"/>
              <a:t> </a:t>
            </a:r>
            <a:r>
              <a:rPr lang="en-US" sz="3200" dirty="0">
                <a:solidFill>
                  <a:srgbClr val="595959"/>
                </a:solidFill>
              </a:rPr>
              <a:t>C</a:t>
            </a:r>
          </a:p>
        </p:txBody>
      </p:sp>
      <p:sp>
        <p:nvSpPr>
          <p:cNvPr id="39" name="TextBox 38"/>
          <p:cNvSpPr txBox="1"/>
          <p:nvPr/>
        </p:nvSpPr>
        <p:spPr>
          <a:xfrm>
            <a:off x="1178944" y="2390656"/>
            <a:ext cx="404278" cy="584775"/>
          </a:xfrm>
          <a:prstGeom prst="rect">
            <a:avLst/>
          </a:prstGeom>
          <a:noFill/>
        </p:spPr>
        <p:txBody>
          <a:bodyPr wrap="none" rtlCol="0">
            <a:spAutoFit/>
          </a:bodyPr>
          <a:lstStyle/>
          <a:p>
            <a:r>
              <a:rPr lang="en-US" sz="3200" dirty="0" smtClean="0"/>
              <a:t>C</a:t>
            </a:r>
            <a:endParaRPr lang="en-US" sz="3200" dirty="0"/>
          </a:p>
        </p:txBody>
      </p:sp>
      <p:sp>
        <p:nvSpPr>
          <p:cNvPr id="44" name="TextBox 43"/>
          <p:cNvSpPr txBox="1"/>
          <p:nvPr/>
        </p:nvSpPr>
        <p:spPr>
          <a:xfrm>
            <a:off x="5185262" y="4510745"/>
            <a:ext cx="3504214" cy="1015663"/>
          </a:xfrm>
          <a:prstGeom prst="rect">
            <a:avLst/>
          </a:prstGeom>
          <a:noFill/>
        </p:spPr>
        <p:txBody>
          <a:bodyPr wrap="square" rtlCol="0">
            <a:spAutoFit/>
          </a:bodyPr>
          <a:lstStyle/>
          <a:p>
            <a:pPr algn="ctr"/>
            <a:r>
              <a:rPr lang="en-US" sz="2000" dirty="0" smtClean="0"/>
              <a:t>Infer proper constraints for the generation of new code for </a:t>
            </a:r>
            <a:r>
              <a:rPr lang="en-US" sz="2000" b="1" dirty="0" smtClean="0"/>
              <a:t>E</a:t>
            </a:r>
            <a:r>
              <a:rPr lang="en-US" sz="2000" dirty="0" smtClean="0"/>
              <a:t>, </a:t>
            </a:r>
            <a:r>
              <a:rPr lang="en-US" sz="2000" b="1" dirty="0" smtClean="0"/>
              <a:t>op</a:t>
            </a:r>
            <a:r>
              <a:rPr lang="en-US" sz="2000" b="1" baseline="-25000" dirty="0" smtClean="0"/>
              <a:t>1</a:t>
            </a:r>
            <a:r>
              <a:rPr lang="en-US" sz="2000" dirty="0" smtClean="0"/>
              <a:t>, and </a:t>
            </a:r>
            <a:r>
              <a:rPr lang="en-US" sz="2000" b="1" dirty="0" smtClean="0"/>
              <a:t>op</a:t>
            </a:r>
            <a:r>
              <a:rPr lang="en-US" sz="2000" b="1" baseline="-25000" dirty="0" smtClean="0"/>
              <a:t>2</a:t>
            </a:r>
            <a:r>
              <a:rPr lang="en-US" sz="2000" dirty="0" smtClean="0"/>
              <a:t>.</a:t>
            </a:r>
            <a:endParaRPr lang="en-US" sz="2000" dirty="0"/>
          </a:p>
        </p:txBody>
      </p:sp>
      <p:cxnSp>
        <p:nvCxnSpPr>
          <p:cNvPr id="45" name="Straight Arrow Connector 44"/>
          <p:cNvCxnSpPr>
            <a:endCxn id="43" idx="2"/>
          </p:cNvCxnSpPr>
          <p:nvPr/>
        </p:nvCxnSpPr>
        <p:spPr>
          <a:xfrm flipH="1" flipV="1">
            <a:off x="3473805" y="3625187"/>
            <a:ext cx="2032120" cy="978711"/>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endCxn id="42" idx="2"/>
          </p:cNvCxnSpPr>
          <p:nvPr/>
        </p:nvCxnSpPr>
        <p:spPr>
          <a:xfrm flipH="1" flipV="1">
            <a:off x="4838789" y="3625187"/>
            <a:ext cx="1455685" cy="978711"/>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4" idx="0"/>
            <a:endCxn id="47" idx="2"/>
          </p:cNvCxnSpPr>
          <p:nvPr/>
        </p:nvCxnSpPr>
        <p:spPr>
          <a:xfrm flipV="1">
            <a:off x="6937369" y="3137636"/>
            <a:ext cx="1" cy="1373109"/>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91680" y="4603898"/>
            <a:ext cx="3504214" cy="1015663"/>
          </a:xfrm>
          <a:prstGeom prst="rect">
            <a:avLst/>
          </a:prstGeom>
          <a:noFill/>
        </p:spPr>
        <p:txBody>
          <a:bodyPr wrap="square" rtlCol="0">
            <a:spAutoFit/>
          </a:bodyPr>
          <a:lstStyle/>
          <a:p>
            <a:pPr algn="ctr"/>
            <a:r>
              <a:rPr lang="en-US" sz="2000" b="1" dirty="0" smtClean="0"/>
              <a:t>Transform</a:t>
            </a:r>
            <a:r>
              <a:rPr lang="en-US" sz="2000" dirty="0" smtClean="0"/>
              <a:t>: </a:t>
            </a:r>
            <a:r>
              <a:rPr lang="en-US" sz="2000" dirty="0"/>
              <a:t>Conjoins or disjoins an additional clause to check null value.</a:t>
            </a:r>
          </a:p>
        </p:txBody>
      </p:sp>
      <p:sp>
        <p:nvSpPr>
          <p:cNvPr id="3" name="Slide Number Placeholder 2"/>
          <p:cNvSpPr>
            <a:spLocks noGrp="1"/>
          </p:cNvSpPr>
          <p:nvPr>
            <p:ph type="sldNum" sz="quarter" idx="12"/>
          </p:nvPr>
        </p:nvSpPr>
        <p:spPr/>
        <p:txBody>
          <a:bodyPr/>
          <a:lstStyle/>
          <a:p>
            <a:fld id="{C5BFA645-337F-934D-B234-7C13E7CFC11E}" type="slidenum">
              <a:rPr lang="en-US" smtClean="0"/>
              <a:t>28</a:t>
            </a:fld>
            <a:endParaRPr lang="en-US"/>
          </a:p>
        </p:txBody>
      </p:sp>
    </p:spTree>
    <p:custDataLst>
      <p:tags r:id="rId1"/>
    </p:custDataLst>
    <p:extLst>
      <p:ext uri="{BB962C8B-B14F-4D97-AF65-F5344CB8AC3E}">
        <p14:creationId xmlns:p14="http://schemas.microsoft.com/office/powerpoint/2010/main" val="1274103263"/>
      </p:ext>
    </p:extLst>
  </p:cSld>
  <p:clrMapOvr>
    <a:masterClrMapping/>
  </p:clrMapOvr>
  <mc:AlternateContent xmlns:mc="http://schemas.openxmlformats.org/markup-compatibility/2006" xmlns:p14="http://schemas.microsoft.com/office/powerpoint/2010/main">
    <mc:Choice Requires="p14">
      <p:transition spd="slow" p14:dur="2000" advTm="27914"/>
    </mc:Choice>
    <mc:Fallback xmlns="">
      <p:transition spd="slow" advTm="279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par>
                                <p:cTn id="8" presetID="9"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par>
                                <p:cTn id="11" presetID="9"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dissolve">
                                      <p:cBhvr>
                                        <p:cTn id="13" dur="500"/>
                                        <p:tgtEl>
                                          <p:spTgt spid="46"/>
                                        </p:tgtEl>
                                      </p:cBhvr>
                                    </p:animEffect>
                                  </p:childTnLst>
                                </p:cTn>
                              </p:par>
                              <p:par>
                                <p:cTn id="14" presetID="9"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dissolv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Code Transform</a:t>
            </a:r>
            <a:endParaRPr lang="en-US" dirty="0"/>
          </a:p>
        </p:txBody>
      </p:sp>
      <p:sp>
        <p:nvSpPr>
          <p:cNvPr id="40" name="TextBox 39"/>
          <p:cNvSpPr txBox="1"/>
          <p:nvPr/>
        </p:nvSpPr>
        <p:spPr>
          <a:xfrm>
            <a:off x="986763" y="3255855"/>
            <a:ext cx="837089" cy="369332"/>
          </a:xfrm>
          <a:prstGeom prst="rect">
            <a:avLst/>
          </a:prstGeom>
          <a:noFill/>
        </p:spPr>
        <p:txBody>
          <a:bodyPr wrap="none" rtlCol="0">
            <a:spAutoFit/>
          </a:bodyPr>
          <a:lstStyle/>
          <a:p>
            <a:r>
              <a:rPr lang="en-US" dirty="0" smtClean="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41" name="TextBox 40"/>
          <p:cNvSpPr txBox="1"/>
          <p:nvPr/>
        </p:nvSpPr>
        <p:spPr>
          <a:xfrm>
            <a:off x="1880483" y="3255855"/>
            <a:ext cx="825867" cy="369332"/>
          </a:xfrm>
          <a:prstGeom prst="rect">
            <a:avLst/>
          </a:prstGeom>
          <a:noFill/>
        </p:spPr>
        <p:txBody>
          <a:bodyPr wrap="none" rtlCol="0">
            <a:spAutoFit/>
          </a:bodyPr>
          <a:lstStyle/>
          <a:p>
            <a:r>
              <a:rPr lang="en-US" dirty="0" smtClean="0">
                <a:ea typeface="Apple Chancery" charset="0"/>
                <a:cs typeface="Apple Chancery" charset="0"/>
              </a:rPr>
              <a:t>E</a:t>
            </a:r>
            <a:r>
              <a:rPr lang="en-US" dirty="0" smtClean="0"/>
              <a:t>: Expr</a:t>
            </a:r>
            <a:endParaRPr lang="en-US" dirty="0">
              <a:latin typeface="Academy Engraved LET Plain" charset="0"/>
              <a:ea typeface="Academy Engraved LET Plain" charset="0"/>
              <a:cs typeface="Academy Engraved LET Plain" charset="0"/>
            </a:endParaRPr>
          </a:p>
        </p:txBody>
      </p:sp>
      <p:sp>
        <p:nvSpPr>
          <p:cNvPr id="42" name="TextBox 41"/>
          <p:cNvSpPr txBox="1"/>
          <p:nvPr/>
        </p:nvSpPr>
        <p:spPr>
          <a:xfrm>
            <a:off x="4044340" y="3255855"/>
            <a:ext cx="1588897" cy="369332"/>
          </a:xfrm>
          <a:prstGeom prst="rect">
            <a:avLst/>
          </a:prstGeom>
          <a:noFill/>
        </p:spPr>
        <p:txBody>
          <a:bodyPr wrap="none" rtlCol="0">
            <a:spAutoFit/>
          </a:bodyPr>
          <a:lstStyle/>
          <a:p>
            <a:r>
              <a:rPr lang="en-US" dirty="0" smtClean="0">
                <a:ea typeface="Apple Chancery" charset="0"/>
                <a:cs typeface="Apple Chancery" charset="0"/>
              </a:rPr>
              <a:t>Op2</a:t>
            </a:r>
            <a:r>
              <a:rPr lang="en-US" dirty="0" smtClean="0"/>
              <a:t>: </a:t>
            </a:r>
            <a:r>
              <a:rPr lang="en-US" dirty="0"/>
              <a:t>{ ||, </a:t>
            </a:r>
            <a:r>
              <a:rPr lang="en-US" dirty="0" smtClean="0"/>
              <a:t>&amp;&amp; </a:t>
            </a:r>
            <a:r>
              <a:rPr lang="en-US" dirty="0"/>
              <a:t>}</a:t>
            </a:r>
            <a:endParaRPr lang="en-US" dirty="0">
              <a:latin typeface="Academy Engraved LET Plain" charset="0"/>
              <a:ea typeface="Academy Engraved LET Plain" charset="0"/>
              <a:cs typeface="Academy Engraved LET Plain" charset="0"/>
            </a:endParaRPr>
          </a:p>
        </p:txBody>
      </p:sp>
      <p:sp>
        <p:nvSpPr>
          <p:cNvPr id="43" name="TextBox 42"/>
          <p:cNvSpPr txBox="1"/>
          <p:nvPr/>
        </p:nvSpPr>
        <p:spPr>
          <a:xfrm>
            <a:off x="2789964" y="3255855"/>
            <a:ext cx="1367682" cy="369332"/>
          </a:xfrm>
          <a:prstGeom prst="rect">
            <a:avLst/>
          </a:prstGeom>
          <a:noFill/>
        </p:spPr>
        <p:txBody>
          <a:bodyPr wrap="none" rtlCol="0">
            <a:spAutoFit/>
          </a:bodyPr>
          <a:lstStyle/>
          <a:p>
            <a:r>
              <a:rPr lang="en-US" dirty="0" smtClean="0">
                <a:ea typeface="Apple Chancery" charset="0"/>
                <a:cs typeface="Apple Chancery" charset="0"/>
              </a:rPr>
              <a:t>Op1</a:t>
            </a:r>
            <a:r>
              <a:rPr lang="en-US" dirty="0" smtClean="0"/>
              <a:t>: {==, </a:t>
            </a:r>
            <a:r>
              <a:rPr lang="en-US" dirty="0"/>
              <a:t>!=}</a:t>
            </a:r>
            <a:endParaRPr lang="en-US" dirty="0">
              <a:latin typeface="Academy Engraved LET Plain" charset="0"/>
              <a:ea typeface="Academy Engraved LET Plain" charset="0"/>
              <a:cs typeface="Academy Engraved LET Plain" charset="0"/>
            </a:endParaRPr>
          </a:p>
        </p:txBody>
      </p:sp>
      <p:sp>
        <p:nvSpPr>
          <p:cNvPr id="47" name="Rounded Rectangle 46"/>
          <p:cNvSpPr/>
          <p:nvPr/>
        </p:nvSpPr>
        <p:spPr>
          <a:xfrm>
            <a:off x="5505925" y="2228452"/>
            <a:ext cx="2862889" cy="909184"/>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ea typeface="Apple Chancery" charset="0"/>
                <a:cs typeface="Apple Chancery" charset="0"/>
              </a:rPr>
              <a:t>E contains at most 1 variable and 2 calls that appear in the original code</a:t>
            </a:r>
            <a:endParaRPr lang="en-US" dirty="0">
              <a:solidFill>
                <a:schemeClr val="tx1"/>
              </a:solidFill>
              <a:ea typeface="Apple Chancery" charset="0"/>
              <a:cs typeface="Apple Chancery" charset="0"/>
            </a:endParaRPr>
          </a:p>
        </p:txBody>
      </p:sp>
      <p:sp>
        <p:nvSpPr>
          <p:cNvPr id="54" name="Right Arrow 53"/>
          <p:cNvSpPr/>
          <p:nvPr/>
        </p:nvSpPr>
        <p:spPr>
          <a:xfrm>
            <a:off x="1714813" y="2568743"/>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2379805" y="2390656"/>
            <a:ext cx="3009157" cy="584775"/>
          </a:xfrm>
          <a:prstGeom prst="rect">
            <a:avLst/>
          </a:prstGeom>
          <a:noFill/>
        </p:spPr>
        <p:txBody>
          <a:bodyPr wrap="none" rtlCol="0">
            <a:spAutoFit/>
          </a:bodyPr>
          <a:lstStyle/>
          <a:p>
            <a:r>
              <a:rPr lang="en-US" sz="3200" dirty="0"/>
              <a:t>(</a:t>
            </a:r>
            <a:r>
              <a:rPr lang="en-US" sz="3200" b="1" dirty="0"/>
              <a:t>E op</a:t>
            </a:r>
            <a:r>
              <a:rPr lang="en-US" sz="3200" b="1" baseline="-25000" dirty="0"/>
              <a:t>1</a:t>
            </a:r>
            <a:r>
              <a:rPr lang="en-US" sz="3200" b="1" dirty="0"/>
              <a:t> </a:t>
            </a:r>
            <a:r>
              <a:rPr lang="en-US" sz="3200" dirty="0"/>
              <a:t>null)</a:t>
            </a:r>
            <a:r>
              <a:rPr lang="en-US" sz="3200" b="1" dirty="0"/>
              <a:t> op</a:t>
            </a:r>
            <a:r>
              <a:rPr lang="en-US" sz="3200" b="1" baseline="-25000" dirty="0"/>
              <a:t>2</a:t>
            </a:r>
            <a:r>
              <a:rPr lang="en-US" sz="3200" dirty="0"/>
              <a:t> </a:t>
            </a:r>
            <a:r>
              <a:rPr lang="en-US" sz="3200" dirty="0">
                <a:solidFill>
                  <a:srgbClr val="595959"/>
                </a:solidFill>
              </a:rPr>
              <a:t>C</a:t>
            </a:r>
          </a:p>
        </p:txBody>
      </p:sp>
      <p:sp>
        <p:nvSpPr>
          <p:cNvPr id="39" name="TextBox 38"/>
          <p:cNvSpPr txBox="1"/>
          <p:nvPr/>
        </p:nvSpPr>
        <p:spPr>
          <a:xfrm>
            <a:off x="1178944" y="2390656"/>
            <a:ext cx="404278" cy="584775"/>
          </a:xfrm>
          <a:prstGeom prst="rect">
            <a:avLst/>
          </a:prstGeom>
          <a:noFill/>
        </p:spPr>
        <p:txBody>
          <a:bodyPr wrap="none" rtlCol="0">
            <a:spAutoFit/>
          </a:bodyPr>
          <a:lstStyle/>
          <a:p>
            <a:r>
              <a:rPr lang="en-US" sz="3200" dirty="0" smtClean="0"/>
              <a:t>C</a:t>
            </a:r>
            <a:endParaRPr lang="en-US" sz="3200" dirty="0"/>
          </a:p>
        </p:txBody>
      </p:sp>
      <p:pic>
        <p:nvPicPr>
          <p:cNvPr id="16" name="Picture 15"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4004790" y="4545021"/>
            <a:ext cx="320394" cy="314774"/>
          </a:xfrm>
          <a:prstGeom prst="rect">
            <a:avLst/>
          </a:prstGeom>
        </p:spPr>
      </p:pic>
      <p:pic>
        <p:nvPicPr>
          <p:cNvPr id="17" name="Picture 1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5890" y="4023615"/>
            <a:ext cx="320394" cy="314774"/>
          </a:xfrm>
          <a:prstGeom prst="rect">
            <a:avLst/>
          </a:prstGeom>
        </p:spPr>
      </p:pic>
      <p:pic>
        <p:nvPicPr>
          <p:cNvPr id="18" name="Picture 17"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3545689" y="4515029"/>
            <a:ext cx="320394" cy="314774"/>
          </a:xfrm>
          <a:prstGeom prst="rect">
            <a:avLst/>
          </a:prstGeom>
        </p:spPr>
      </p:pic>
      <p:pic>
        <p:nvPicPr>
          <p:cNvPr id="19" name="Picture 18"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4025888" y="4937435"/>
            <a:ext cx="320394" cy="314774"/>
          </a:xfrm>
          <a:prstGeom prst="rect">
            <a:avLst/>
          </a:prstGeom>
        </p:spPr>
      </p:pic>
      <p:pic>
        <p:nvPicPr>
          <p:cNvPr id="20" name="Picture 19"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4764758" y="5002879"/>
            <a:ext cx="320394" cy="314774"/>
          </a:xfrm>
          <a:prstGeom prst="rect">
            <a:avLst/>
          </a:prstGeom>
        </p:spPr>
      </p:pic>
      <p:pic>
        <p:nvPicPr>
          <p:cNvPr id="21" name="Picture 20"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5023830" y="4401093"/>
            <a:ext cx="320394" cy="314774"/>
          </a:xfrm>
          <a:prstGeom prst="rect">
            <a:avLst/>
          </a:prstGeom>
        </p:spPr>
      </p:pic>
      <p:pic>
        <p:nvPicPr>
          <p:cNvPr id="22" name="Picture 21"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0892" y="4926761"/>
            <a:ext cx="320394" cy="314774"/>
          </a:xfrm>
          <a:prstGeom prst="rect">
            <a:avLst/>
          </a:prstGeom>
        </p:spPr>
      </p:pic>
      <p:pic>
        <p:nvPicPr>
          <p:cNvPr id="23" name="Picture 22"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5810" y="5100678"/>
            <a:ext cx="320394" cy="314774"/>
          </a:xfrm>
          <a:prstGeom prst="rect">
            <a:avLst/>
          </a:prstGeom>
        </p:spPr>
      </p:pic>
      <p:pic>
        <p:nvPicPr>
          <p:cNvPr id="24" name="Picture 23"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5085217" y="4724173"/>
            <a:ext cx="320394" cy="314774"/>
          </a:xfrm>
          <a:prstGeom prst="rect">
            <a:avLst/>
          </a:prstGeom>
        </p:spPr>
      </p:pic>
      <p:sp>
        <p:nvSpPr>
          <p:cNvPr id="25" name="Oval 24"/>
          <p:cNvSpPr/>
          <p:nvPr/>
        </p:nvSpPr>
        <p:spPr>
          <a:xfrm>
            <a:off x="3171745" y="3989588"/>
            <a:ext cx="2849078"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3" name="Slide Number Placeholder 2"/>
          <p:cNvSpPr>
            <a:spLocks noGrp="1"/>
          </p:cNvSpPr>
          <p:nvPr>
            <p:ph type="sldNum" sz="quarter" idx="12"/>
          </p:nvPr>
        </p:nvSpPr>
        <p:spPr/>
        <p:txBody>
          <a:bodyPr/>
          <a:lstStyle/>
          <a:p>
            <a:fld id="{C5BFA645-337F-934D-B234-7C13E7CFC11E}" type="slidenum">
              <a:rPr lang="en-US" smtClean="0"/>
              <a:t>29</a:t>
            </a:fld>
            <a:endParaRPr lang="en-US"/>
          </a:p>
        </p:txBody>
      </p:sp>
    </p:spTree>
    <p:custDataLst>
      <p:tags r:id="rId1"/>
    </p:custDataLst>
    <p:extLst>
      <p:ext uri="{BB962C8B-B14F-4D97-AF65-F5344CB8AC3E}">
        <p14:creationId xmlns:p14="http://schemas.microsoft.com/office/powerpoint/2010/main" val="348111094"/>
      </p:ext>
    </p:extLst>
  </p:cSld>
  <p:clrMapOvr>
    <a:masterClrMapping/>
  </p:clrMapOvr>
  <mc:AlternateContent xmlns:mc="http://schemas.openxmlformats.org/markup-compatibility/2006" xmlns:p14="http://schemas.microsoft.com/office/powerpoint/2010/main">
    <mc:Choice Requires="p14">
      <p:transition spd="slow" p14:dur="2000" advTm="12954"/>
    </mc:Choice>
    <mc:Fallback xmlns="">
      <p:transition spd="slow" advTm="1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3536950" y="2753297"/>
            <a:ext cx="2203451" cy="2819400"/>
            <a:chOff x="3657600" y="2753297"/>
            <a:chExt cx="2203450" cy="2819400"/>
          </a:xfrm>
        </p:grpSpPr>
        <p:cxnSp>
          <p:nvCxnSpPr>
            <p:cNvPr id="75" name="Straight Connector 74"/>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91" name="Picture 90"/>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73638" y="4146751"/>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 name="Rectangle 65"/>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3" name="Straight Connector 72"/>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6718507" y="4944020"/>
            <a:ext cx="364202" cy="523220"/>
          </a:xfrm>
          <a:prstGeom prst="rect">
            <a:avLst/>
          </a:prstGeom>
          <a:noFill/>
        </p:spPr>
        <p:txBody>
          <a:bodyPr wrap="none" rtlCol="0">
            <a:spAutoFit/>
          </a:bodyPr>
          <a:lstStyle/>
          <a:p>
            <a:r>
              <a:rPr lang="en-US" sz="2800" b="1" dirty="0"/>
              <a:t>=</a:t>
            </a:r>
          </a:p>
        </p:txBody>
      </p:sp>
      <p:cxnSp>
        <p:nvCxnSpPr>
          <p:cNvPr id="112" name="Straight Arrow Connector 111"/>
          <p:cNvCxnSpPr/>
          <p:nvPr/>
        </p:nvCxnSpPr>
        <p:spPr>
          <a:xfrm>
            <a:off x="2851151" y="2999232"/>
            <a:ext cx="609600" cy="203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2857500" y="3559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2851151"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857500" y="4702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2851151" y="52358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20457" y="4606339"/>
            <a:ext cx="1284518" cy="830997"/>
          </a:xfrm>
          <a:prstGeom prst="rect">
            <a:avLst/>
          </a:prstGeom>
          <a:noFill/>
        </p:spPr>
        <p:txBody>
          <a:bodyPr wrap="none" rtlCol="0">
            <a:spAutoFit/>
          </a:bodyPr>
          <a:lstStyle/>
          <a:p>
            <a:pPr algn="ctr"/>
            <a:r>
              <a:rPr lang="en-US" sz="2400" dirty="0"/>
              <a:t>Negative</a:t>
            </a:r>
          </a:p>
          <a:p>
            <a:pPr algn="ctr"/>
            <a:r>
              <a:rPr lang="en-US" sz="2400" dirty="0"/>
              <a:t>Inputs</a:t>
            </a:r>
          </a:p>
        </p:txBody>
      </p:sp>
      <p:sp>
        <p:nvSpPr>
          <p:cNvPr id="30" name="Rectangle 29"/>
          <p:cNvSpPr/>
          <p:nvPr/>
        </p:nvSpPr>
        <p:spPr>
          <a:xfrm>
            <a:off x="7194551" y="2886964"/>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718507" y="2705291"/>
            <a:ext cx="364202" cy="523220"/>
          </a:xfrm>
          <a:prstGeom prst="rect">
            <a:avLst/>
          </a:prstGeom>
          <a:noFill/>
        </p:spPr>
        <p:txBody>
          <a:bodyPr wrap="none" rtlCol="0">
            <a:spAutoFit/>
          </a:bodyPr>
          <a:lstStyle/>
          <a:p>
            <a:r>
              <a:rPr lang="en-US" sz="2800" b="1" dirty="0"/>
              <a:t>=</a:t>
            </a:r>
          </a:p>
        </p:txBody>
      </p:sp>
      <p:sp>
        <p:nvSpPr>
          <p:cNvPr id="35" name="TextBox 34"/>
          <p:cNvSpPr txBox="1"/>
          <p:nvPr/>
        </p:nvSpPr>
        <p:spPr>
          <a:xfrm>
            <a:off x="1216601" y="3143115"/>
            <a:ext cx="1153585" cy="830997"/>
          </a:xfrm>
          <a:prstGeom prst="rect">
            <a:avLst/>
          </a:prstGeom>
          <a:noFill/>
        </p:spPr>
        <p:txBody>
          <a:bodyPr wrap="none" rtlCol="0">
            <a:spAutoFit/>
          </a:bodyPr>
          <a:lstStyle/>
          <a:p>
            <a:pPr algn="ctr"/>
            <a:r>
              <a:rPr lang="en-US" sz="2400" dirty="0"/>
              <a:t>Positive</a:t>
            </a:r>
          </a:p>
          <a:p>
            <a:pPr algn="ctr"/>
            <a:r>
              <a:rPr lang="en-US" sz="2400" dirty="0"/>
              <a:t>Inputs</a:t>
            </a:r>
          </a:p>
        </p:txBody>
      </p:sp>
      <p:sp>
        <p:nvSpPr>
          <p:cNvPr id="39" name="Rectangle 38"/>
          <p:cNvSpPr/>
          <p:nvPr/>
        </p:nvSpPr>
        <p:spPr>
          <a:xfrm>
            <a:off x="7194551" y="3442092"/>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7194551" y="4002387"/>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7194551" y="4575227"/>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194551" y="5131075"/>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6737349" y="4425289"/>
            <a:ext cx="364202" cy="523220"/>
          </a:xfrm>
          <a:prstGeom prst="rect">
            <a:avLst/>
          </a:prstGeom>
          <a:noFill/>
        </p:spPr>
        <p:txBody>
          <a:bodyPr wrap="none" rtlCol="0">
            <a:spAutoFit/>
          </a:bodyPr>
          <a:lstStyle/>
          <a:p>
            <a:r>
              <a:rPr lang="en-US" sz="2800" b="1" dirty="0"/>
              <a:t>=</a:t>
            </a:r>
          </a:p>
        </p:txBody>
      </p:sp>
      <p:cxnSp>
        <p:nvCxnSpPr>
          <p:cNvPr id="115" name="Straight Arrow Connector 114"/>
          <p:cNvCxnSpPr/>
          <p:nvPr/>
        </p:nvCxnSpPr>
        <p:spPr>
          <a:xfrm>
            <a:off x="5740400" y="3001264"/>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746751" y="3559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5740400"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5746751" y="4702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5740400" y="52358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737351" y="3255708"/>
            <a:ext cx="364202" cy="523220"/>
          </a:xfrm>
          <a:prstGeom prst="rect">
            <a:avLst/>
          </a:prstGeom>
          <a:noFill/>
        </p:spPr>
        <p:txBody>
          <a:bodyPr wrap="none" rtlCol="0">
            <a:spAutoFit/>
          </a:bodyPr>
          <a:lstStyle/>
          <a:p>
            <a:r>
              <a:rPr lang="en-US" sz="2800" b="1" dirty="0"/>
              <a:t>=</a:t>
            </a:r>
          </a:p>
        </p:txBody>
      </p:sp>
      <p:sp>
        <p:nvSpPr>
          <p:cNvPr id="85" name="TextBox 84"/>
          <p:cNvSpPr txBox="1"/>
          <p:nvPr/>
        </p:nvSpPr>
        <p:spPr>
          <a:xfrm>
            <a:off x="6737349" y="3827259"/>
            <a:ext cx="364202" cy="523220"/>
          </a:xfrm>
          <a:prstGeom prst="rect">
            <a:avLst/>
          </a:prstGeom>
          <a:noFill/>
        </p:spPr>
        <p:txBody>
          <a:bodyPr wrap="none" rtlCol="0">
            <a:spAutoFit/>
          </a:bodyPr>
          <a:lstStyle/>
          <a:p>
            <a:r>
              <a:rPr lang="en-US" sz="2800" b="1" dirty="0"/>
              <a:t>≠</a:t>
            </a:r>
          </a:p>
        </p:txBody>
      </p:sp>
      <p:sp>
        <p:nvSpPr>
          <p:cNvPr id="64" name="Title 129"/>
          <p:cNvSpPr txBox="1">
            <a:spLocks/>
          </p:cNvSpPr>
          <p:nvPr/>
        </p:nvSpPr>
        <p:spPr>
          <a:xfrm>
            <a:off x="457200" y="27739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Generate And Validate Patching</a:t>
            </a:r>
          </a:p>
        </p:txBody>
      </p:sp>
      <p:pic>
        <p:nvPicPr>
          <p:cNvPr id="61" name="Picture 6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00450" y="3397380"/>
            <a:ext cx="563108" cy="560605"/>
          </a:xfrm>
          <a:prstGeom prst="rect">
            <a:avLst/>
          </a:prstGeom>
        </p:spPr>
      </p:pic>
      <p:sp>
        <p:nvSpPr>
          <p:cNvPr id="184" name="Oval 183"/>
          <p:cNvSpPr/>
          <p:nvPr/>
        </p:nvSpPr>
        <p:spPr>
          <a:xfrm>
            <a:off x="2608563" y="2889827"/>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5" name="Oval 184"/>
          <p:cNvSpPr/>
          <p:nvPr/>
        </p:nvSpPr>
        <p:spPr>
          <a:xfrm>
            <a:off x="2608563" y="3445491"/>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6" name="Oval 185"/>
          <p:cNvSpPr/>
          <p:nvPr/>
        </p:nvSpPr>
        <p:spPr>
          <a:xfrm>
            <a:off x="2597723" y="5131075"/>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7" name="Oval 186"/>
          <p:cNvSpPr/>
          <p:nvPr/>
        </p:nvSpPr>
        <p:spPr>
          <a:xfrm>
            <a:off x="2608563" y="4579456"/>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8" name="Oval 187"/>
          <p:cNvSpPr/>
          <p:nvPr/>
        </p:nvSpPr>
        <p:spPr>
          <a:xfrm>
            <a:off x="2597723" y="4004412"/>
            <a:ext cx="228600" cy="228600"/>
          </a:xfrm>
          <a:prstGeom prst="ellipse">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p:cNvSpPr/>
          <p:nvPr/>
        </p:nvSpPr>
        <p:spPr>
          <a:xfrm>
            <a:off x="6354593" y="4577297"/>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6354593" y="4004412"/>
            <a:ext cx="228600" cy="228600"/>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6354593" y="2886964"/>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6354593" y="3442092"/>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p:cNvSpPr/>
          <p:nvPr/>
        </p:nvSpPr>
        <p:spPr>
          <a:xfrm>
            <a:off x="6343040" y="5128033"/>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ight Arrow 193"/>
          <p:cNvSpPr/>
          <p:nvPr/>
        </p:nvSpPr>
        <p:spPr>
          <a:xfrm rot="5400000">
            <a:off x="5050706" y="2244864"/>
            <a:ext cx="369332" cy="397461"/>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8" name="Group 207"/>
          <p:cNvGrpSpPr/>
          <p:nvPr/>
        </p:nvGrpSpPr>
        <p:grpSpPr>
          <a:xfrm>
            <a:off x="4937759" y="1377273"/>
            <a:ext cx="613744" cy="785309"/>
            <a:chOff x="5845473" y="4021992"/>
            <a:chExt cx="613744" cy="785309"/>
          </a:xfrm>
        </p:grpSpPr>
        <p:sp>
          <p:nvSpPr>
            <p:cNvPr id="209" name="Rectangle 208"/>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0" name="Straight Connector 20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1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9" name="Picture 21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0" name="Picture 21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21" name="Group 220"/>
          <p:cNvGrpSpPr/>
          <p:nvPr/>
        </p:nvGrpSpPr>
        <p:grpSpPr>
          <a:xfrm>
            <a:off x="2580431" y="1377273"/>
            <a:ext cx="613744" cy="785309"/>
            <a:chOff x="3899435" y="2093233"/>
            <a:chExt cx="613744" cy="785309"/>
          </a:xfrm>
        </p:grpSpPr>
        <p:sp>
          <p:nvSpPr>
            <p:cNvPr id="222" name="Rectangle 221"/>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23" name="Straight Connector 222"/>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31"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 name="Picture 231"/>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3" name="Picture 23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234" name="Group 233"/>
          <p:cNvGrpSpPr/>
          <p:nvPr/>
        </p:nvGrpSpPr>
        <p:grpSpPr>
          <a:xfrm>
            <a:off x="4151983" y="1377273"/>
            <a:ext cx="613744" cy="785309"/>
            <a:chOff x="3084462" y="5593794"/>
            <a:chExt cx="613744" cy="785309"/>
          </a:xfrm>
        </p:grpSpPr>
        <p:sp>
          <p:nvSpPr>
            <p:cNvPr id="235" name="Rectangle 234"/>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6" name="Straight Connector 235"/>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9" name="Straight Connector 238"/>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0" name="Straight Connector 239"/>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44"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 name="Picture 244"/>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 name="Picture 24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247" name="Group 246"/>
          <p:cNvGrpSpPr/>
          <p:nvPr/>
        </p:nvGrpSpPr>
        <p:grpSpPr>
          <a:xfrm>
            <a:off x="3366207" y="1377273"/>
            <a:ext cx="613744" cy="785309"/>
            <a:chOff x="4820730" y="5593794"/>
            <a:chExt cx="613744" cy="785309"/>
          </a:xfrm>
        </p:grpSpPr>
        <p:sp>
          <p:nvSpPr>
            <p:cNvPr id="248" name="Rectangle 247"/>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9" name="Straight Connector 248"/>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5" name="Straight Connector 254"/>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6" name="Straight Connector 255"/>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57"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8" name="Picture 257"/>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9" name="Picture 25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260" name="TextBox 259"/>
          <p:cNvSpPr txBox="1"/>
          <p:nvPr/>
        </p:nvSpPr>
        <p:spPr>
          <a:xfrm>
            <a:off x="753268" y="6041130"/>
            <a:ext cx="7740200" cy="523220"/>
          </a:xfrm>
          <a:prstGeom prst="rect">
            <a:avLst/>
          </a:prstGeom>
          <a:noFill/>
        </p:spPr>
        <p:txBody>
          <a:bodyPr wrap="square" rtlCol="0">
            <a:spAutoFit/>
          </a:bodyPr>
          <a:lstStyle/>
          <a:p>
            <a:r>
              <a:rPr lang="en-US" sz="2800"/>
              <a:t>Validate each candidate patch against the test suite </a:t>
            </a:r>
            <a:endParaRPr lang="en-US" sz="2800" dirty="0"/>
          </a:p>
        </p:txBody>
      </p:sp>
      <p:sp>
        <p:nvSpPr>
          <p:cNvPr id="3" name="Slide Number Placeholder 2"/>
          <p:cNvSpPr>
            <a:spLocks noGrp="1"/>
          </p:cNvSpPr>
          <p:nvPr>
            <p:ph type="sldNum" sz="quarter" idx="12"/>
          </p:nvPr>
        </p:nvSpPr>
        <p:spPr/>
        <p:txBody>
          <a:bodyPr/>
          <a:lstStyle/>
          <a:p>
            <a:fld id="{EDFC4091-B588-AE4D-839F-133859BC685A}" type="slidenum">
              <a:rPr lang="en-US" smtClean="0"/>
              <a:t>3</a:t>
            </a:fld>
            <a:endParaRPr lang="en-US"/>
          </a:p>
        </p:txBody>
      </p:sp>
      <p:sp>
        <p:nvSpPr>
          <p:cNvPr id="111" name="TextBox 110"/>
          <p:cNvSpPr txBox="1"/>
          <p:nvPr/>
        </p:nvSpPr>
        <p:spPr>
          <a:xfrm>
            <a:off x="6107872" y="1380630"/>
            <a:ext cx="2173357" cy="1323439"/>
          </a:xfrm>
          <a:prstGeom prst="rect">
            <a:avLst/>
          </a:prstGeom>
          <a:noFill/>
          <a:ln>
            <a:solidFill>
              <a:schemeClr val="tx1"/>
            </a:solidFill>
          </a:ln>
        </p:spPr>
        <p:txBody>
          <a:bodyPr wrap="square" rtlCol="0">
            <a:spAutoFit/>
          </a:bodyPr>
          <a:lstStyle/>
          <a:p>
            <a:r>
              <a:rPr lang="is-IS" sz="2000" dirty="0"/>
              <a:t>…</a:t>
            </a:r>
            <a:endParaRPr lang="en-US" sz="2000" dirty="0"/>
          </a:p>
          <a:p>
            <a:r>
              <a:rPr lang="en-US" sz="2000" dirty="0"/>
              <a:t>if (</a:t>
            </a:r>
            <a:r>
              <a:rPr lang="en-US" sz="2000" dirty="0" err="1"/>
              <a:t>str_len</a:t>
            </a:r>
            <a:r>
              <a:rPr lang="en-US" sz="2000" dirty="0"/>
              <a:t> </a:t>
            </a:r>
          </a:p>
          <a:p>
            <a:r>
              <a:rPr lang="en-US" sz="2000" dirty="0"/>
              <a:t>     </a:t>
            </a:r>
            <a:r>
              <a:rPr lang="en-US" sz="2000" dirty="0">
                <a:solidFill>
                  <a:srgbClr val="00B050"/>
                </a:solidFill>
              </a:rPr>
              <a:t>&amp;&amp; </a:t>
            </a:r>
            <a:r>
              <a:rPr lang="en-US" sz="2000" dirty="0" err="1">
                <a:solidFill>
                  <a:srgbClr val="00B050"/>
                </a:solidFill>
              </a:rPr>
              <a:t>ht</a:t>
            </a:r>
            <a:r>
              <a:rPr lang="en-US" sz="2000" dirty="0">
                <a:solidFill>
                  <a:srgbClr val="00B050"/>
                </a:solidFill>
              </a:rPr>
              <a:t> != 0</a:t>
            </a:r>
            <a:r>
              <a:rPr lang="en-US" sz="2000" dirty="0"/>
              <a:t>) {</a:t>
            </a:r>
          </a:p>
          <a:p>
            <a:r>
              <a:rPr lang="is-IS" sz="2000" dirty="0"/>
              <a:t>…</a:t>
            </a:r>
            <a:endParaRPr lang="en-US" sz="2000" dirty="0"/>
          </a:p>
        </p:txBody>
      </p:sp>
    </p:spTree>
    <p:extLst>
      <p:ext uri="{BB962C8B-B14F-4D97-AF65-F5344CB8AC3E}">
        <p14:creationId xmlns:p14="http://schemas.microsoft.com/office/powerpoint/2010/main" val="443528680"/>
      </p:ext>
    </p:extLst>
  </p:cSld>
  <p:clrMapOvr>
    <a:masterClrMapping/>
  </p:clrMapOvr>
  <mc:AlternateContent xmlns:mc="http://schemas.openxmlformats.org/markup-compatibility/2006">
    <mc:Choice xmlns:p14="http://schemas.microsoft.com/office/powerpoint/2010/main" Requires="p14">
      <p:transition spd="slow" p14:dur="2000" advTm="1769"/>
    </mc:Choice>
    <mc:Fallback>
      <p:transition spd="slow" advTm="176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 between Coverage and Tractability</a:t>
            </a:r>
            <a:endParaRPr lang="en-US" dirty="0"/>
          </a:p>
        </p:txBody>
      </p:sp>
      <p:sp>
        <p:nvSpPr>
          <p:cNvPr id="46" name="Right Arrow 45"/>
          <p:cNvSpPr/>
          <p:nvPr/>
        </p:nvSpPr>
        <p:spPr>
          <a:xfrm>
            <a:off x="2892516" y="4135760"/>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p:cNvGrpSpPr/>
          <p:nvPr/>
        </p:nvGrpSpPr>
        <p:grpSpPr>
          <a:xfrm>
            <a:off x="1555666" y="3697516"/>
            <a:ext cx="908341" cy="1162257"/>
            <a:chOff x="1555666" y="3963740"/>
            <a:chExt cx="908341" cy="1162257"/>
          </a:xfrm>
        </p:grpSpPr>
        <p:grpSp>
          <p:nvGrpSpPr>
            <p:cNvPr id="28" name="Group 27"/>
            <p:cNvGrpSpPr/>
            <p:nvPr/>
          </p:nvGrpSpPr>
          <p:grpSpPr>
            <a:xfrm>
              <a:off x="1555666" y="3963740"/>
              <a:ext cx="908341" cy="1162257"/>
              <a:chOff x="4116016" y="3185750"/>
              <a:chExt cx="908341" cy="1162257"/>
            </a:xfrm>
          </p:grpSpPr>
          <p:sp>
            <p:nvSpPr>
              <p:cNvPr id="29" name="Rectangle 28"/>
              <p:cNvSpPr/>
              <p:nvPr/>
            </p:nvSpPr>
            <p:spPr>
              <a:xfrm>
                <a:off x="4116016" y="3185750"/>
                <a:ext cx="908341" cy="1162257"/>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0" name="Straight Connector 29"/>
              <p:cNvCxnSpPr/>
              <p:nvPr/>
            </p:nvCxnSpPr>
            <p:spPr>
              <a:xfrm>
                <a:off x="4210251" y="3311395"/>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210251" y="3374220"/>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210251" y="3437045"/>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210251" y="3499869"/>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210251" y="3562695"/>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210251" y="3625519"/>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210251" y="3688343"/>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0251" y="3751168"/>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10251" y="3813993"/>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210251" y="3876819"/>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210251" y="3939643"/>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210251" y="4002467"/>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210251" y="4065292"/>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210251" y="4128116"/>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210251" y="4190941"/>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210251" y="4253767"/>
                <a:ext cx="691072"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61" name="Picture 60"/>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033437" y="4582194"/>
              <a:ext cx="243324" cy="23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4" name="TextBox 63"/>
          <p:cNvSpPr txBox="1"/>
          <p:nvPr/>
        </p:nvSpPr>
        <p:spPr>
          <a:xfrm>
            <a:off x="1262934" y="1465781"/>
            <a:ext cx="2640723" cy="461665"/>
          </a:xfrm>
          <a:prstGeom prst="rect">
            <a:avLst/>
          </a:prstGeom>
          <a:noFill/>
        </p:spPr>
        <p:txBody>
          <a:bodyPr wrap="none" rtlCol="0">
            <a:spAutoFit/>
          </a:bodyPr>
          <a:lstStyle/>
          <a:p>
            <a:r>
              <a:rPr lang="en-US" sz="2400" dirty="0" smtClean="0"/>
              <a:t>A Useful Transform:</a:t>
            </a:r>
            <a:endParaRPr lang="en-US" sz="2400" dirty="0"/>
          </a:p>
        </p:txBody>
      </p:sp>
      <p:grpSp>
        <p:nvGrpSpPr>
          <p:cNvPr id="3" name="Group 2"/>
          <p:cNvGrpSpPr/>
          <p:nvPr/>
        </p:nvGrpSpPr>
        <p:grpSpPr>
          <a:xfrm>
            <a:off x="4181519" y="3481538"/>
            <a:ext cx="2287630" cy="1565765"/>
            <a:chOff x="4181519" y="3481538"/>
            <a:chExt cx="2287630" cy="1565765"/>
          </a:xfrm>
        </p:grpSpPr>
        <p:pic>
          <p:nvPicPr>
            <p:cNvPr id="50" name="Picture 4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39172" y="4062566"/>
              <a:ext cx="358491" cy="356898"/>
            </a:xfrm>
            <a:prstGeom prst="rect">
              <a:avLst/>
            </a:prstGeom>
          </p:spPr>
        </p:pic>
        <p:pic>
          <p:nvPicPr>
            <p:cNvPr id="51" name="Picture 5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86166" y="3622104"/>
              <a:ext cx="358491" cy="356898"/>
            </a:xfrm>
            <a:prstGeom prst="rect">
              <a:avLst/>
            </a:prstGeom>
          </p:spPr>
        </p:pic>
        <p:pic>
          <p:nvPicPr>
            <p:cNvPr id="52" name="Picture 5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637935" y="4421760"/>
              <a:ext cx="358491" cy="356898"/>
            </a:xfrm>
            <a:prstGeom prst="rect">
              <a:avLst/>
            </a:prstGeom>
          </p:spPr>
        </p:pic>
        <p:pic>
          <p:nvPicPr>
            <p:cNvPr id="53" name="Picture 5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07427" y="4593548"/>
              <a:ext cx="358491" cy="356898"/>
            </a:xfrm>
            <a:prstGeom prst="rect">
              <a:avLst/>
            </a:prstGeom>
          </p:spPr>
        </p:pic>
        <p:sp>
          <p:nvSpPr>
            <p:cNvPr id="54" name="Oval 53"/>
            <p:cNvSpPr/>
            <p:nvPr/>
          </p:nvSpPr>
          <p:spPr>
            <a:xfrm>
              <a:off x="4181519" y="3481538"/>
              <a:ext cx="2287630" cy="156576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50141" y="3784179"/>
              <a:ext cx="358491" cy="356898"/>
            </a:xfrm>
            <a:prstGeom prst="rect">
              <a:avLst/>
            </a:prstGeom>
          </p:spPr>
        </p:pic>
        <p:pic>
          <p:nvPicPr>
            <p:cNvPr id="56" name="Picture 5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98535" y="4050844"/>
              <a:ext cx="358491" cy="380342"/>
            </a:xfrm>
            <a:prstGeom prst="rect">
              <a:avLst/>
            </a:prstGeom>
          </p:spPr>
        </p:pic>
        <p:pic>
          <p:nvPicPr>
            <p:cNvPr id="58" name="Picture 5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89624" y="3584522"/>
              <a:ext cx="358491" cy="356898"/>
            </a:xfrm>
            <a:prstGeom prst="rect">
              <a:avLst/>
            </a:prstGeom>
          </p:spPr>
        </p:pic>
        <p:pic>
          <p:nvPicPr>
            <p:cNvPr id="59" name="Picture 5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81569" y="4236650"/>
              <a:ext cx="358491" cy="356898"/>
            </a:xfrm>
            <a:prstGeom prst="rect">
              <a:avLst/>
            </a:prstGeom>
          </p:spPr>
        </p:pic>
        <p:pic>
          <p:nvPicPr>
            <p:cNvPr id="60" name="Picture 5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85764" y="4117927"/>
              <a:ext cx="358491" cy="356898"/>
            </a:xfrm>
            <a:prstGeom prst="rect">
              <a:avLst/>
            </a:prstGeom>
          </p:spPr>
        </p:pic>
        <p:pic>
          <p:nvPicPr>
            <p:cNvPr id="65" name="Picture 64" descr="Screen Shot 2016-03-22 at 10.04.42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13487" y="3774435"/>
              <a:ext cx="408932" cy="401759"/>
            </a:xfrm>
            <a:prstGeom prst="rect">
              <a:avLst/>
            </a:prstGeom>
          </p:spPr>
        </p:pic>
      </p:grpSp>
      <p:sp>
        <p:nvSpPr>
          <p:cNvPr id="66" name="TextBox 65"/>
          <p:cNvSpPr txBox="1"/>
          <p:nvPr/>
        </p:nvSpPr>
        <p:spPr>
          <a:xfrm>
            <a:off x="1262934" y="5215508"/>
            <a:ext cx="5890220" cy="461665"/>
          </a:xfrm>
          <a:prstGeom prst="rect">
            <a:avLst/>
          </a:prstGeom>
          <a:noFill/>
        </p:spPr>
        <p:txBody>
          <a:bodyPr wrap="square" rtlCol="0">
            <a:spAutoFit/>
          </a:bodyPr>
          <a:lstStyle/>
          <a:p>
            <a:r>
              <a:rPr lang="en-US" sz="2400" dirty="0" smtClean="0"/>
              <a:t>1. Generate correct patches for many errors</a:t>
            </a:r>
            <a:endParaRPr lang="en-US" sz="2400" dirty="0"/>
          </a:p>
        </p:txBody>
      </p:sp>
      <p:sp>
        <p:nvSpPr>
          <p:cNvPr id="68" name="TextBox 67"/>
          <p:cNvSpPr txBox="1"/>
          <p:nvPr/>
        </p:nvSpPr>
        <p:spPr>
          <a:xfrm>
            <a:off x="1262934" y="5799736"/>
            <a:ext cx="6556860" cy="461665"/>
          </a:xfrm>
          <a:prstGeom prst="rect">
            <a:avLst/>
          </a:prstGeom>
          <a:noFill/>
        </p:spPr>
        <p:txBody>
          <a:bodyPr wrap="none" rtlCol="0">
            <a:spAutoFit/>
          </a:bodyPr>
          <a:lstStyle/>
          <a:p>
            <a:r>
              <a:rPr lang="en-US" sz="2400" dirty="0" smtClean="0"/>
              <a:t>2. Generate tractable number of candidate patches</a:t>
            </a:r>
            <a:endParaRPr lang="en-US" sz="2400" dirty="0"/>
          </a:p>
        </p:txBody>
      </p:sp>
      <p:sp>
        <p:nvSpPr>
          <p:cNvPr id="62" name="TextBox 61"/>
          <p:cNvSpPr txBox="1"/>
          <p:nvPr/>
        </p:nvSpPr>
        <p:spPr>
          <a:xfrm>
            <a:off x="1220680" y="2788019"/>
            <a:ext cx="837089" cy="369332"/>
          </a:xfrm>
          <a:prstGeom prst="rect">
            <a:avLst/>
          </a:prstGeom>
          <a:noFill/>
        </p:spPr>
        <p:txBody>
          <a:bodyPr wrap="none" rtlCol="0">
            <a:spAutoFit/>
          </a:bodyPr>
          <a:lstStyle/>
          <a:p>
            <a:r>
              <a:rPr lang="en-US" dirty="0" smtClean="0">
                <a:ea typeface="Apple Chancery" charset="0"/>
                <a:cs typeface="Apple Chancery" charset="0"/>
              </a:rPr>
              <a:t>C</a:t>
            </a:r>
            <a:r>
              <a:rPr lang="en-US" dirty="0" smtClean="0"/>
              <a:t>: </a:t>
            </a:r>
            <a:r>
              <a:rPr lang="en-US" dirty="0"/>
              <a:t>Expr</a:t>
            </a:r>
            <a:endParaRPr lang="en-US" dirty="0">
              <a:latin typeface="Academy Engraved LET Plain" charset="0"/>
              <a:ea typeface="Academy Engraved LET Plain" charset="0"/>
              <a:cs typeface="Academy Engraved LET Plain" charset="0"/>
            </a:endParaRPr>
          </a:p>
        </p:txBody>
      </p:sp>
      <p:sp>
        <p:nvSpPr>
          <p:cNvPr id="69" name="TextBox 68"/>
          <p:cNvSpPr txBox="1"/>
          <p:nvPr/>
        </p:nvSpPr>
        <p:spPr>
          <a:xfrm>
            <a:off x="2114400" y="2788019"/>
            <a:ext cx="825867" cy="369332"/>
          </a:xfrm>
          <a:prstGeom prst="rect">
            <a:avLst/>
          </a:prstGeom>
          <a:noFill/>
        </p:spPr>
        <p:txBody>
          <a:bodyPr wrap="none" rtlCol="0">
            <a:spAutoFit/>
          </a:bodyPr>
          <a:lstStyle/>
          <a:p>
            <a:r>
              <a:rPr lang="en-US" dirty="0" smtClean="0">
                <a:ea typeface="Apple Chancery" charset="0"/>
                <a:cs typeface="Apple Chancery" charset="0"/>
              </a:rPr>
              <a:t>E</a:t>
            </a:r>
            <a:r>
              <a:rPr lang="en-US" dirty="0" smtClean="0"/>
              <a:t>: Expr</a:t>
            </a:r>
            <a:endParaRPr lang="en-US" dirty="0">
              <a:latin typeface="Academy Engraved LET Plain" charset="0"/>
              <a:ea typeface="Academy Engraved LET Plain" charset="0"/>
              <a:cs typeface="Academy Engraved LET Plain" charset="0"/>
            </a:endParaRPr>
          </a:p>
        </p:txBody>
      </p:sp>
      <p:sp>
        <p:nvSpPr>
          <p:cNvPr id="70" name="TextBox 69"/>
          <p:cNvSpPr txBox="1"/>
          <p:nvPr/>
        </p:nvSpPr>
        <p:spPr>
          <a:xfrm>
            <a:off x="4278257" y="2788019"/>
            <a:ext cx="1588897" cy="369332"/>
          </a:xfrm>
          <a:prstGeom prst="rect">
            <a:avLst/>
          </a:prstGeom>
          <a:noFill/>
        </p:spPr>
        <p:txBody>
          <a:bodyPr wrap="none" rtlCol="0">
            <a:spAutoFit/>
          </a:bodyPr>
          <a:lstStyle/>
          <a:p>
            <a:r>
              <a:rPr lang="en-US" dirty="0" smtClean="0">
                <a:ea typeface="Apple Chancery" charset="0"/>
                <a:cs typeface="Apple Chancery" charset="0"/>
              </a:rPr>
              <a:t>Op2</a:t>
            </a:r>
            <a:r>
              <a:rPr lang="en-US" dirty="0" smtClean="0"/>
              <a:t>: </a:t>
            </a:r>
            <a:r>
              <a:rPr lang="en-US" dirty="0"/>
              <a:t>{ ||, </a:t>
            </a:r>
            <a:r>
              <a:rPr lang="en-US" dirty="0" smtClean="0"/>
              <a:t>&amp;&amp; </a:t>
            </a:r>
            <a:r>
              <a:rPr lang="en-US" dirty="0"/>
              <a:t>}</a:t>
            </a:r>
            <a:endParaRPr lang="en-US" dirty="0">
              <a:latin typeface="Academy Engraved LET Plain" charset="0"/>
              <a:ea typeface="Academy Engraved LET Plain" charset="0"/>
              <a:cs typeface="Academy Engraved LET Plain" charset="0"/>
            </a:endParaRPr>
          </a:p>
        </p:txBody>
      </p:sp>
      <p:sp>
        <p:nvSpPr>
          <p:cNvPr id="71" name="TextBox 70"/>
          <p:cNvSpPr txBox="1"/>
          <p:nvPr/>
        </p:nvSpPr>
        <p:spPr>
          <a:xfrm>
            <a:off x="3023881" y="2788019"/>
            <a:ext cx="1367682" cy="369332"/>
          </a:xfrm>
          <a:prstGeom prst="rect">
            <a:avLst/>
          </a:prstGeom>
          <a:noFill/>
        </p:spPr>
        <p:txBody>
          <a:bodyPr wrap="none" rtlCol="0">
            <a:spAutoFit/>
          </a:bodyPr>
          <a:lstStyle/>
          <a:p>
            <a:r>
              <a:rPr lang="en-US" dirty="0" smtClean="0">
                <a:ea typeface="Apple Chancery" charset="0"/>
                <a:cs typeface="Apple Chancery" charset="0"/>
              </a:rPr>
              <a:t>Op1</a:t>
            </a:r>
            <a:r>
              <a:rPr lang="en-US" dirty="0" smtClean="0"/>
              <a:t>: {==, </a:t>
            </a:r>
            <a:r>
              <a:rPr lang="en-US" dirty="0"/>
              <a:t>!=}</a:t>
            </a:r>
            <a:endParaRPr lang="en-US" dirty="0">
              <a:latin typeface="Academy Engraved LET Plain" charset="0"/>
              <a:ea typeface="Academy Engraved LET Plain" charset="0"/>
              <a:cs typeface="Academy Engraved LET Plain" charset="0"/>
            </a:endParaRPr>
          </a:p>
        </p:txBody>
      </p:sp>
      <p:sp>
        <p:nvSpPr>
          <p:cNvPr id="72" name="Rounded Rectangle 71"/>
          <p:cNvSpPr/>
          <p:nvPr/>
        </p:nvSpPr>
        <p:spPr>
          <a:xfrm>
            <a:off x="5739842" y="1760616"/>
            <a:ext cx="2862889" cy="909184"/>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ea typeface="Apple Chancery" charset="0"/>
                <a:cs typeface="Apple Chancery" charset="0"/>
              </a:rPr>
              <a:t>E contains at most 1 variable and 2 calls that appear in the original code</a:t>
            </a:r>
            <a:endParaRPr lang="en-US" dirty="0">
              <a:solidFill>
                <a:schemeClr val="tx1"/>
              </a:solidFill>
              <a:ea typeface="Apple Chancery" charset="0"/>
              <a:cs typeface="Apple Chancery" charset="0"/>
            </a:endParaRPr>
          </a:p>
        </p:txBody>
      </p:sp>
      <p:sp>
        <p:nvSpPr>
          <p:cNvPr id="73" name="Right Arrow 72"/>
          <p:cNvSpPr/>
          <p:nvPr/>
        </p:nvSpPr>
        <p:spPr>
          <a:xfrm>
            <a:off x="1948730" y="2100907"/>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2613722" y="1922820"/>
            <a:ext cx="3009157" cy="584775"/>
          </a:xfrm>
          <a:prstGeom prst="rect">
            <a:avLst/>
          </a:prstGeom>
          <a:noFill/>
        </p:spPr>
        <p:txBody>
          <a:bodyPr wrap="none" rtlCol="0">
            <a:spAutoFit/>
          </a:bodyPr>
          <a:lstStyle/>
          <a:p>
            <a:r>
              <a:rPr lang="en-US" sz="3200" dirty="0"/>
              <a:t>(</a:t>
            </a:r>
            <a:r>
              <a:rPr lang="en-US" sz="3200" b="1" dirty="0"/>
              <a:t>E op</a:t>
            </a:r>
            <a:r>
              <a:rPr lang="en-US" sz="3200" b="1" baseline="-25000" dirty="0"/>
              <a:t>1</a:t>
            </a:r>
            <a:r>
              <a:rPr lang="en-US" sz="3200" b="1" dirty="0"/>
              <a:t> </a:t>
            </a:r>
            <a:r>
              <a:rPr lang="en-US" sz="3200" dirty="0"/>
              <a:t>null)</a:t>
            </a:r>
            <a:r>
              <a:rPr lang="en-US" sz="3200" b="1" dirty="0"/>
              <a:t> op</a:t>
            </a:r>
            <a:r>
              <a:rPr lang="en-US" sz="3200" b="1" baseline="-25000" dirty="0"/>
              <a:t>2</a:t>
            </a:r>
            <a:r>
              <a:rPr lang="en-US" sz="3200" dirty="0"/>
              <a:t> </a:t>
            </a:r>
            <a:r>
              <a:rPr lang="en-US" sz="3200" dirty="0">
                <a:solidFill>
                  <a:srgbClr val="595959"/>
                </a:solidFill>
              </a:rPr>
              <a:t>C</a:t>
            </a:r>
          </a:p>
        </p:txBody>
      </p:sp>
      <p:sp>
        <p:nvSpPr>
          <p:cNvPr id="75" name="TextBox 74"/>
          <p:cNvSpPr txBox="1"/>
          <p:nvPr/>
        </p:nvSpPr>
        <p:spPr>
          <a:xfrm>
            <a:off x="1412861" y="1922820"/>
            <a:ext cx="404278" cy="584775"/>
          </a:xfrm>
          <a:prstGeom prst="rect">
            <a:avLst/>
          </a:prstGeom>
          <a:noFill/>
        </p:spPr>
        <p:txBody>
          <a:bodyPr wrap="none" rtlCol="0">
            <a:spAutoFit/>
          </a:bodyPr>
          <a:lstStyle/>
          <a:p>
            <a:r>
              <a:rPr lang="en-US" sz="3200" dirty="0" smtClean="0"/>
              <a:t>C</a:t>
            </a:r>
            <a:endParaRPr lang="en-US" sz="3200" dirty="0"/>
          </a:p>
        </p:txBody>
      </p:sp>
      <p:sp>
        <p:nvSpPr>
          <p:cNvPr id="4" name="Slide Number Placeholder 3"/>
          <p:cNvSpPr>
            <a:spLocks noGrp="1"/>
          </p:cNvSpPr>
          <p:nvPr>
            <p:ph type="sldNum" sz="quarter" idx="12"/>
          </p:nvPr>
        </p:nvSpPr>
        <p:spPr/>
        <p:txBody>
          <a:bodyPr/>
          <a:lstStyle/>
          <a:p>
            <a:fld id="{C5BFA645-337F-934D-B234-7C13E7CFC11E}" type="slidenum">
              <a:rPr lang="en-US" smtClean="0"/>
              <a:t>30</a:t>
            </a:fld>
            <a:endParaRPr lang="en-US"/>
          </a:p>
        </p:txBody>
      </p:sp>
    </p:spTree>
    <p:custDataLst>
      <p:tags r:id="rId1"/>
    </p:custDataLst>
    <p:extLst>
      <p:ext uri="{BB962C8B-B14F-4D97-AF65-F5344CB8AC3E}">
        <p14:creationId xmlns:p14="http://schemas.microsoft.com/office/powerpoint/2010/main" val="613111621"/>
      </p:ext>
    </p:extLst>
  </p:cSld>
  <p:clrMapOvr>
    <a:masterClrMapping/>
  </p:clrMapOvr>
  <mc:AlternateContent xmlns:mc="http://schemas.openxmlformats.org/markup-compatibility/2006" xmlns:p14="http://schemas.microsoft.com/office/powerpoint/2010/main">
    <mc:Choice Requires="p14">
      <p:transition spd="slow" p14:dur="2000" advTm="10550"/>
    </mc:Choice>
    <mc:Fallback xmlns="">
      <p:transition spd="slow" advTm="10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dissolve">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dissolve">
                                      <p:cBhvr>
                                        <p:cTn id="2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6" grpId="0"/>
      <p:bldP spid="6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3" name="Slide Number Placeholder 2"/>
          <p:cNvSpPr>
            <a:spLocks noGrp="1"/>
          </p:cNvSpPr>
          <p:nvPr>
            <p:ph type="sldNum" sz="quarter" idx="12"/>
          </p:nvPr>
        </p:nvSpPr>
        <p:spPr/>
        <p:txBody>
          <a:bodyPr/>
          <a:lstStyle/>
          <a:p>
            <a:fld id="{EDFC4091-B588-AE4D-839F-133859BC685A}" type="slidenum">
              <a:rPr lang="en-US" smtClean="0"/>
              <a:t>31</a:t>
            </a:fld>
            <a:endParaRPr lang="en-US"/>
          </a:p>
        </p:txBody>
      </p:sp>
      <p:pic>
        <p:nvPicPr>
          <p:cNvPr id="17" name="Picture 1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65" name="TextBox 64"/>
          <p:cNvSpPr txBox="1"/>
          <p:nvPr/>
        </p:nvSpPr>
        <p:spPr>
          <a:xfrm>
            <a:off x="5079778" y="4582540"/>
            <a:ext cx="3661451" cy="830997"/>
          </a:xfrm>
          <a:prstGeom prst="rect">
            <a:avLst/>
          </a:prstGeom>
          <a:noFill/>
        </p:spPr>
        <p:txBody>
          <a:bodyPr wrap="square" rtlCol="0">
            <a:spAutoFit/>
          </a:bodyPr>
          <a:lstStyle/>
          <a:p>
            <a:pPr algn="ctr"/>
            <a:r>
              <a:rPr lang="en-US" sz="2400" dirty="0" smtClean="0"/>
              <a:t>Obtained a useful transform from the three patches.</a:t>
            </a:r>
            <a:endParaRPr lang="en-US" sz="2400" dirty="0"/>
          </a:p>
        </p:txBody>
      </p:sp>
      <p:sp>
        <p:nvSpPr>
          <p:cNvPr id="33" name="Oval 32"/>
          <p:cNvSpPr/>
          <p:nvPr/>
        </p:nvSpPr>
        <p:spPr>
          <a:xfrm>
            <a:off x="575361" y="1627825"/>
            <a:ext cx="2849078"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grpSp>
        <p:nvGrpSpPr>
          <p:cNvPr id="44" name="Group 43"/>
          <p:cNvGrpSpPr/>
          <p:nvPr/>
        </p:nvGrpSpPr>
        <p:grpSpPr>
          <a:xfrm>
            <a:off x="643409" y="727319"/>
            <a:ext cx="2712981" cy="791027"/>
            <a:chOff x="449331" y="2973774"/>
            <a:chExt cx="2712981" cy="791027"/>
          </a:xfrm>
        </p:grpSpPr>
        <p:grpSp>
          <p:nvGrpSpPr>
            <p:cNvPr id="45" name="Group 44"/>
            <p:cNvGrpSpPr/>
            <p:nvPr/>
          </p:nvGrpSpPr>
          <p:grpSpPr>
            <a:xfrm>
              <a:off x="449331" y="2999290"/>
              <a:ext cx="2712981" cy="722544"/>
              <a:chOff x="521335" y="3057725"/>
              <a:chExt cx="2712981" cy="722544"/>
            </a:xfrm>
          </p:grpSpPr>
          <p:grpSp>
            <p:nvGrpSpPr>
              <p:cNvPr id="47" name="Group 46"/>
              <p:cNvGrpSpPr/>
              <p:nvPr/>
            </p:nvGrpSpPr>
            <p:grpSpPr>
              <a:xfrm>
                <a:off x="521335" y="3057725"/>
                <a:ext cx="2712981" cy="400110"/>
                <a:chOff x="521335" y="3057725"/>
                <a:chExt cx="2712981" cy="400110"/>
              </a:xfrm>
            </p:grpSpPr>
            <p:sp>
              <p:nvSpPr>
                <p:cNvPr id="50" name="TextBox 49"/>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51" name="TextBox 50"/>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52" name="Right Arrow 51"/>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48" name="TextBox 47"/>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49" name="TextBox 48"/>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46" name="Rectangle 45"/>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837090216"/>
      </p:ext>
    </p:extLst>
  </p:cSld>
  <p:clrMapOvr>
    <a:masterClrMapping/>
  </p:clrMapOvr>
  <mc:AlternateContent xmlns:mc="http://schemas.openxmlformats.org/markup-compatibility/2006" xmlns:p14="http://schemas.microsoft.com/office/powerpoint/2010/main">
    <mc:Choice Requires="p14">
      <p:transition spd="slow" p14:dur="2000" advTm="7311"/>
    </mc:Choice>
    <mc:Fallback xmlns="">
      <p:transition spd="slow" advTm="7311"/>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3" name="Slide Number Placeholder 2"/>
          <p:cNvSpPr>
            <a:spLocks noGrp="1"/>
          </p:cNvSpPr>
          <p:nvPr>
            <p:ph type="sldNum" sz="quarter" idx="12"/>
          </p:nvPr>
        </p:nvSpPr>
        <p:spPr/>
        <p:txBody>
          <a:bodyPr/>
          <a:lstStyle/>
          <a:p>
            <a:fld id="{EDFC4091-B588-AE4D-839F-133859BC685A}" type="slidenum">
              <a:rPr lang="en-US" smtClean="0"/>
              <a:t>32</a:t>
            </a:fld>
            <a:endParaRPr lang="en-US"/>
          </a:p>
        </p:txBody>
      </p:sp>
      <p:pic>
        <p:nvPicPr>
          <p:cNvPr id="17" name="Picture 1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65" name="TextBox 64"/>
          <p:cNvSpPr txBox="1"/>
          <p:nvPr/>
        </p:nvSpPr>
        <p:spPr>
          <a:xfrm>
            <a:off x="5216749" y="4618726"/>
            <a:ext cx="3661451" cy="1200329"/>
          </a:xfrm>
          <a:prstGeom prst="rect">
            <a:avLst/>
          </a:prstGeom>
          <a:noFill/>
        </p:spPr>
        <p:txBody>
          <a:bodyPr wrap="square" rtlCol="0">
            <a:spAutoFit/>
          </a:bodyPr>
          <a:lstStyle/>
          <a:p>
            <a:pPr algn="ctr"/>
            <a:r>
              <a:rPr lang="en-US" sz="2400" dirty="0" smtClean="0"/>
              <a:t>What if we generalize transforms from these two patches?</a:t>
            </a:r>
            <a:endParaRPr lang="en-US" sz="2400" dirty="0"/>
          </a:p>
        </p:txBody>
      </p:sp>
    </p:spTree>
    <p:extLst>
      <p:ext uri="{BB962C8B-B14F-4D97-AF65-F5344CB8AC3E}">
        <p14:creationId xmlns:p14="http://schemas.microsoft.com/office/powerpoint/2010/main" val="1451313038"/>
      </p:ext>
    </p:extLst>
  </p:cSld>
  <p:clrMapOvr>
    <a:masterClrMapping/>
  </p:clrMapOvr>
  <mc:AlternateContent xmlns:mc="http://schemas.openxmlformats.org/markup-compatibility/2006" xmlns:p14="http://schemas.microsoft.com/office/powerpoint/2010/main">
    <mc:Choice Requires="p14">
      <p:transition spd="slow" p14:dur="2000" advTm="8004"/>
    </mc:Choice>
    <mc:Fallback xmlns="">
      <p:transition spd="slow" advTm="8004"/>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Set of Training Patches</a:t>
            </a:r>
            <a:endParaRPr lang="en-US" dirty="0"/>
          </a:p>
        </p:txBody>
      </p:sp>
      <p:sp>
        <p:nvSpPr>
          <p:cNvPr id="4" name="TextBox 3"/>
          <p:cNvSpPr txBox="1"/>
          <p:nvPr/>
        </p:nvSpPr>
        <p:spPr>
          <a:xfrm>
            <a:off x="527539" y="2414483"/>
            <a:ext cx="377483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if</a:t>
            </a:r>
            <a:r>
              <a:rPr lang="en-US" dirty="0"/>
              <a:t> (</a:t>
            </a:r>
            <a:r>
              <a:rPr lang="en-US" b="1" dirty="0" err="1"/>
              <a:t>MapperPrism.getInstanceof</a:t>
            </a:r>
            <a:r>
              <a:rPr lang="en-US" b="1" dirty="0"/>
              <a:t>(</a:t>
            </a:r>
          </a:p>
          <a:p>
            <a:r>
              <a:rPr lang="en-US" b="1" dirty="0"/>
              <a:t>  </a:t>
            </a:r>
            <a:r>
              <a:rPr lang="en-US" b="1" dirty="0" err="1"/>
              <a:t>mapperTypeElement</a:t>
            </a:r>
            <a:r>
              <a:rPr lang="en-US" b="1" dirty="0"/>
              <a:t>) == null</a:t>
            </a:r>
            <a:r>
              <a:rPr lang="en-US" dirty="0"/>
              <a:t>) { </a:t>
            </a:r>
            <a:r>
              <a:rPr lang="is-IS" dirty="0"/>
              <a:t>… }</a:t>
            </a:r>
            <a:endParaRPr lang="en-US" dirty="0"/>
          </a:p>
        </p:txBody>
      </p:sp>
      <p:sp>
        <p:nvSpPr>
          <p:cNvPr id="5" name="TextBox 4"/>
          <p:cNvSpPr txBox="1"/>
          <p:nvPr/>
        </p:nvSpPr>
        <p:spPr>
          <a:xfrm>
            <a:off x="4403483" y="2275983"/>
            <a:ext cx="411186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7030A0"/>
                </a:solidFill>
              </a:rPr>
              <a:t>if</a:t>
            </a:r>
            <a:r>
              <a:rPr lang="en-US" dirty="0"/>
              <a:t> (</a:t>
            </a:r>
            <a:r>
              <a:rPr lang="en-US" b="1" dirty="0" err="1">
                <a:solidFill>
                  <a:schemeClr val="accent6"/>
                </a:solidFill>
              </a:rPr>
              <a:t>mapperTypeElement</a:t>
            </a:r>
            <a:r>
              <a:rPr lang="en-US" b="1" dirty="0">
                <a:solidFill>
                  <a:schemeClr val="accent6"/>
                </a:solidFill>
              </a:rPr>
              <a:t> == null ||</a:t>
            </a:r>
          </a:p>
          <a:p>
            <a:r>
              <a:rPr lang="en-US" dirty="0"/>
              <a:t>  </a:t>
            </a:r>
            <a:r>
              <a:rPr lang="en-US" b="1" dirty="0" err="1"/>
              <a:t>MapperPrism.getInstanceof</a:t>
            </a:r>
            <a:r>
              <a:rPr lang="en-US" b="1" dirty="0"/>
              <a:t>(</a:t>
            </a:r>
          </a:p>
          <a:p>
            <a:r>
              <a:rPr lang="en-US" b="1" dirty="0"/>
              <a:t>  </a:t>
            </a:r>
            <a:r>
              <a:rPr lang="en-US" b="1" dirty="0" err="1"/>
              <a:t>mapperTypeElement</a:t>
            </a:r>
            <a:r>
              <a:rPr lang="en-US" b="1" dirty="0"/>
              <a:t>) == null</a:t>
            </a:r>
            <a:r>
              <a:rPr lang="en-US" dirty="0"/>
              <a:t>) { </a:t>
            </a:r>
            <a:r>
              <a:rPr lang="is-IS" dirty="0"/>
              <a:t>… }</a:t>
            </a:r>
            <a:endParaRPr lang="en-US" dirty="0"/>
          </a:p>
        </p:txBody>
      </p:sp>
      <p:sp>
        <p:nvSpPr>
          <p:cNvPr id="6" name="TextBox 5"/>
          <p:cNvSpPr txBox="1"/>
          <p:nvPr/>
        </p:nvSpPr>
        <p:spPr>
          <a:xfrm>
            <a:off x="527539" y="4060019"/>
            <a:ext cx="377483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t>s</a:t>
            </a:r>
            <a:r>
              <a:rPr lang="is-IS" b="1" dirty="0" smtClean="0"/>
              <a:t>os.close();</a:t>
            </a:r>
            <a:endParaRPr lang="en-US" b="1" dirty="0"/>
          </a:p>
        </p:txBody>
      </p:sp>
      <p:sp>
        <p:nvSpPr>
          <p:cNvPr id="7" name="TextBox 6"/>
          <p:cNvSpPr txBox="1"/>
          <p:nvPr/>
        </p:nvSpPr>
        <p:spPr>
          <a:xfrm>
            <a:off x="4403483" y="3921520"/>
            <a:ext cx="411186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chemeClr val="accent6"/>
                </a:solidFill>
              </a:rPr>
              <a:t>i</a:t>
            </a:r>
            <a:r>
              <a:rPr lang="en-US" b="1" dirty="0" smtClean="0">
                <a:solidFill>
                  <a:schemeClr val="accent6"/>
                </a:solidFill>
              </a:rPr>
              <a:t>f (</a:t>
            </a:r>
            <a:r>
              <a:rPr lang="en-US" b="1" dirty="0" err="1" smtClean="0">
                <a:solidFill>
                  <a:schemeClr val="accent6"/>
                </a:solidFill>
              </a:rPr>
              <a:t>sos</a:t>
            </a:r>
            <a:r>
              <a:rPr lang="en-US" b="1" dirty="0" smtClean="0">
                <a:solidFill>
                  <a:schemeClr val="accent6"/>
                </a:solidFill>
              </a:rPr>
              <a:t> != null) {</a:t>
            </a:r>
          </a:p>
          <a:p>
            <a:r>
              <a:rPr lang="en-US" b="1" dirty="0">
                <a:solidFill>
                  <a:schemeClr val="accent6"/>
                </a:solidFill>
              </a:rPr>
              <a:t> </a:t>
            </a:r>
            <a:r>
              <a:rPr lang="en-US" b="1" dirty="0" smtClean="0">
                <a:solidFill>
                  <a:schemeClr val="tx1"/>
                </a:solidFill>
              </a:rPr>
              <a:t> </a:t>
            </a:r>
            <a:r>
              <a:rPr lang="en-US" b="1" dirty="0" err="1" smtClean="0">
                <a:solidFill>
                  <a:schemeClr val="tx1"/>
                </a:solidFill>
              </a:rPr>
              <a:t>sos.close</a:t>
            </a:r>
            <a:r>
              <a:rPr lang="en-US" b="1" dirty="0" smtClean="0">
                <a:solidFill>
                  <a:schemeClr val="tx1"/>
                </a:solidFill>
              </a:rPr>
              <a:t>(); </a:t>
            </a:r>
            <a:r>
              <a:rPr lang="en-US" b="1" dirty="0" smtClean="0">
                <a:solidFill>
                  <a:schemeClr val="accent6"/>
                </a:solidFill>
              </a:rPr>
              <a:t>}</a:t>
            </a:r>
            <a:endParaRPr lang="en-US" dirty="0"/>
          </a:p>
        </p:txBody>
      </p:sp>
      <p:sp>
        <p:nvSpPr>
          <p:cNvPr id="8" name="TextBox 7"/>
          <p:cNvSpPr txBox="1"/>
          <p:nvPr/>
        </p:nvSpPr>
        <p:spPr>
          <a:xfrm>
            <a:off x="561699" y="1948287"/>
            <a:ext cx="1487651" cy="369332"/>
          </a:xfrm>
          <a:prstGeom prst="rect">
            <a:avLst/>
          </a:prstGeom>
          <a:noFill/>
        </p:spPr>
        <p:txBody>
          <a:bodyPr wrap="none" rtlCol="0">
            <a:spAutoFit/>
          </a:bodyPr>
          <a:lstStyle/>
          <a:p>
            <a:r>
              <a:rPr lang="en-US" dirty="0"/>
              <a:t>Original code:</a:t>
            </a:r>
          </a:p>
        </p:txBody>
      </p:sp>
      <p:sp>
        <p:nvSpPr>
          <p:cNvPr id="9" name="TextBox 8"/>
          <p:cNvSpPr txBox="1"/>
          <p:nvPr/>
        </p:nvSpPr>
        <p:spPr>
          <a:xfrm>
            <a:off x="4336529" y="1930642"/>
            <a:ext cx="1508426" cy="369332"/>
          </a:xfrm>
          <a:prstGeom prst="rect">
            <a:avLst/>
          </a:prstGeom>
          <a:noFill/>
        </p:spPr>
        <p:txBody>
          <a:bodyPr wrap="none" rtlCol="0">
            <a:spAutoFit/>
          </a:bodyPr>
          <a:lstStyle/>
          <a:p>
            <a:r>
              <a:rPr lang="en-US" dirty="0"/>
              <a:t>Patched code:</a:t>
            </a:r>
          </a:p>
        </p:txBody>
      </p:sp>
      <p:sp>
        <p:nvSpPr>
          <p:cNvPr id="3" name="Slide Number Placeholder 2"/>
          <p:cNvSpPr>
            <a:spLocks noGrp="1"/>
          </p:cNvSpPr>
          <p:nvPr>
            <p:ph type="sldNum" sz="quarter" idx="12"/>
          </p:nvPr>
        </p:nvSpPr>
        <p:spPr/>
        <p:txBody>
          <a:bodyPr/>
          <a:lstStyle/>
          <a:p>
            <a:fld id="{C5BFA645-337F-934D-B234-7C13E7CFC11E}" type="slidenum">
              <a:rPr lang="en-US" smtClean="0"/>
              <a:t>33</a:t>
            </a:fld>
            <a:endParaRPr lang="en-US"/>
          </a:p>
        </p:txBody>
      </p:sp>
    </p:spTree>
    <p:extLst>
      <p:ext uri="{BB962C8B-B14F-4D97-AF65-F5344CB8AC3E}">
        <p14:creationId xmlns:p14="http://schemas.microsoft.com/office/powerpoint/2010/main" val="1177172936"/>
      </p:ext>
    </p:extLst>
  </p:cSld>
  <p:clrMapOvr>
    <a:masterClrMapping/>
  </p:clrMapOvr>
  <mc:AlternateContent xmlns:mc="http://schemas.openxmlformats.org/markup-compatibility/2006" xmlns:p14="http://schemas.microsoft.com/office/powerpoint/2010/main">
    <mc:Choice Requires="p14">
      <p:transition spd="slow" p14:dur="2000" advTm="3554"/>
    </mc:Choice>
    <mc:Fallback xmlns="">
      <p:transition spd="slow" advTm="355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Set of Training Patches</a:t>
            </a:r>
            <a:endParaRPr lang="en-US" dirty="0"/>
          </a:p>
        </p:txBody>
      </p:sp>
      <p:sp>
        <p:nvSpPr>
          <p:cNvPr id="8" name="TextBox 7"/>
          <p:cNvSpPr txBox="1"/>
          <p:nvPr/>
        </p:nvSpPr>
        <p:spPr>
          <a:xfrm>
            <a:off x="561699" y="1948287"/>
            <a:ext cx="1487651" cy="369332"/>
          </a:xfrm>
          <a:prstGeom prst="rect">
            <a:avLst/>
          </a:prstGeom>
          <a:noFill/>
        </p:spPr>
        <p:txBody>
          <a:bodyPr wrap="none" rtlCol="0">
            <a:spAutoFit/>
          </a:bodyPr>
          <a:lstStyle/>
          <a:p>
            <a:r>
              <a:rPr lang="en-US" dirty="0"/>
              <a:t>Original code:</a:t>
            </a:r>
          </a:p>
        </p:txBody>
      </p:sp>
      <p:sp>
        <p:nvSpPr>
          <p:cNvPr id="9" name="TextBox 8"/>
          <p:cNvSpPr txBox="1"/>
          <p:nvPr/>
        </p:nvSpPr>
        <p:spPr>
          <a:xfrm>
            <a:off x="4336529" y="1930642"/>
            <a:ext cx="1508426" cy="369332"/>
          </a:xfrm>
          <a:prstGeom prst="rect">
            <a:avLst/>
          </a:prstGeom>
          <a:noFill/>
        </p:spPr>
        <p:txBody>
          <a:bodyPr wrap="none" rtlCol="0">
            <a:spAutoFit/>
          </a:bodyPr>
          <a:lstStyle/>
          <a:p>
            <a:r>
              <a:rPr lang="en-US" dirty="0"/>
              <a:t>Patched code:</a:t>
            </a:r>
          </a:p>
        </p:txBody>
      </p:sp>
      <p:sp>
        <p:nvSpPr>
          <p:cNvPr id="11" name="Oval 10"/>
          <p:cNvSpPr/>
          <p:nvPr/>
        </p:nvSpPr>
        <p:spPr>
          <a:xfrm>
            <a:off x="611871" y="2979142"/>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12" name="Rounded Rectangle 11"/>
          <p:cNvSpPr/>
          <p:nvPr/>
        </p:nvSpPr>
        <p:spPr>
          <a:xfrm>
            <a:off x="1549711" y="2448537"/>
            <a:ext cx="2368064"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MapperPrism.getInstnaceof</a:t>
            </a:r>
            <a:r>
              <a:rPr lang="en-US" sz="1400" dirty="0">
                <a:solidFill>
                  <a:schemeClr val="tx1"/>
                </a:solidFill>
              </a:rPr>
              <a:t>(</a:t>
            </a:r>
            <a:r>
              <a:rPr lang="en-US" sz="1400" dirty="0" err="1">
                <a:solidFill>
                  <a:schemeClr val="tx1"/>
                </a:solidFill>
              </a:rPr>
              <a:t>mapperTypeElement</a:t>
            </a:r>
            <a:r>
              <a:rPr lang="en-US" sz="1400" dirty="0">
                <a:solidFill>
                  <a:schemeClr val="tx1"/>
                </a:solidFill>
              </a:rPr>
              <a:t>)</a:t>
            </a:r>
          </a:p>
        </p:txBody>
      </p:sp>
      <p:sp>
        <p:nvSpPr>
          <p:cNvPr id="13" name="Oval 12"/>
          <p:cNvSpPr/>
          <p:nvPr/>
        </p:nvSpPr>
        <p:spPr>
          <a:xfrm>
            <a:off x="1549715" y="3013895"/>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sp>
        <p:nvSpPr>
          <p:cNvPr id="14" name="Oval 13"/>
          <p:cNvSpPr/>
          <p:nvPr/>
        </p:nvSpPr>
        <p:spPr>
          <a:xfrm>
            <a:off x="1549713" y="3401737"/>
            <a:ext cx="726835"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15" name="Straight Arrow Connector 14"/>
          <p:cNvCxnSpPr>
            <a:stCxn id="13" idx="7"/>
            <a:endCxn id="16" idx="1"/>
          </p:cNvCxnSpPr>
          <p:nvPr/>
        </p:nvCxnSpPr>
        <p:spPr>
          <a:xfrm flipV="1">
            <a:off x="1132195" y="2701419"/>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6"/>
          </p:cNvCxnSpPr>
          <p:nvPr/>
        </p:nvCxnSpPr>
        <p:spPr>
          <a:xfrm>
            <a:off x="1221469" y="3143268"/>
            <a:ext cx="328245" cy="347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5"/>
          </p:cNvCxnSpPr>
          <p:nvPr/>
        </p:nvCxnSpPr>
        <p:spPr>
          <a:xfrm>
            <a:off x="1132194" y="3259318"/>
            <a:ext cx="417519" cy="3065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354970" y="3026159"/>
            <a:ext cx="562713" cy="31986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a:t>
            </a:r>
            <a:endParaRPr lang="en-US" sz="1400" dirty="0">
              <a:solidFill>
                <a:schemeClr val="tx1"/>
              </a:solidFill>
            </a:endParaRPr>
          </a:p>
        </p:txBody>
      </p:sp>
      <p:sp>
        <p:nvSpPr>
          <p:cNvPr id="20" name="Oval 19"/>
          <p:cNvSpPr/>
          <p:nvPr/>
        </p:nvSpPr>
        <p:spPr>
          <a:xfrm>
            <a:off x="4649442" y="3017773"/>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1" name="Oval 20"/>
          <p:cNvSpPr/>
          <p:nvPr/>
        </p:nvSpPr>
        <p:spPr>
          <a:xfrm>
            <a:off x="5350575" y="2619365"/>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22" name="Rounded Rectangle 21"/>
          <p:cNvSpPr/>
          <p:nvPr/>
        </p:nvSpPr>
        <p:spPr>
          <a:xfrm>
            <a:off x="6288418" y="2353542"/>
            <a:ext cx="1743815" cy="25368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mapperTypeElement</a:t>
            </a:r>
            <a:endParaRPr lang="en-US" sz="1400" dirty="0">
              <a:solidFill>
                <a:schemeClr val="tx1"/>
              </a:solidFill>
            </a:endParaRPr>
          </a:p>
        </p:txBody>
      </p:sp>
      <p:sp>
        <p:nvSpPr>
          <p:cNvPr id="23" name="Oval 22"/>
          <p:cNvSpPr/>
          <p:nvPr/>
        </p:nvSpPr>
        <p:spPr>
          <a:xfrm>
            <a:off x="7032895" y="2664196"/>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24" name="Straight Arrow Connector 23"/>
          <p:cNvCxnSpPr/>
          <p:nvPr/>
        </p:nvCxnSpPr>
        <p:spPr>
          <a:xfrm flipV="1">
            <a:off x="5870901" y="2480385"/>
            <a:ext cx="417519" cy="198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960172" y="2783488"/>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288418" y="2678752"/>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27" name="Straight Arrow Connector 26"/>
          <p:cNvCxnSpPr/>
          <p:nvPr/>
        </p:nvCxnSpPr>
        <p:spPr>
          <a:xfrm>
            <a:off x="5259041" y="3181899"/>
            <a:ext cx="95929" cy="4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5400000" flipH="1" flipV="1">
            <a:off x="6481049" y="2245776"/>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355202" y="3496732"/>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30" name="Rounded Rectangle 29"/>
          <p:cNvSpPr/>
          <p:nvPr/>
        </p:nvSpPr>
        <p:spPr>
          <a:xfrm>
            <a:off x="6293044" y="2966127"/>
            <a:ext cx="2351155"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a:solidFill>
                  <a:schemeClr val="tx1"/>
                </a:solidFill>
              </a:rPr>
              <a:t>MapperPrism.getInstnaceof</a:t>
            </a:r>
            <a:r>
              <a:rPr lang="en-US" sz="1400" dirty="0">
                <a:solidFill>
                  <a:schemeClr val="tx1"/>
                </a:solidFill>
              </a:rPr>
              <a:t>(</a:t>
            </a:r>
            <a:r>
              <a:rPr lang="en-US" sz="1400" dirty="0" err="1">
                <a:solidFill>
                  <a:schemeClr val="tx1"/>
                </a:solidFill>
              </a:rPr>
              <a:t>mapperTypeElement</a:t>
            </a:r>
            <a:r>
              <a:rPr lang="en-US" sz="1400" dirty="0">
                <a:solidFill>
                  <a:schemeClr val="tx1"/>
                </a:solidFill>
              </a:rPr>
              <a:t>)</a:t>
            </a:r>
          </a:p>
        </p:txBody>
      </p:sp>
      <p:sp>
        <p:nvSpPr>
          <p:cNvPr id="31" name="Oval 30"/>
          <p:cNvSpPr/>
          <p:nvPr/>
        </p:nvSpPr>
        <p:spPr>
          <a:xfrm>
            <a:off x="7080013" y="3564897"/>
            <a:ext cx="695943" cy="23708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tx1"/>
                </a:solidFill>
              </a:rPr>
              <a:t>null</a:t>
            </a:r>
            <a:endParaRPr lang="en-US" sz="1400" dirty="0">
              <a:solidFill>
                <a:schemeClr val="tx1"/>
              </a:solidFill>
            </a:endParaRPr>
          </a:p>
        </p:txBody>
      </p:sp>
      <p:cxnSp>
        <p:nvCxnSpPr>
          <p:cNvPr id="32" name="Straight Arrow Connector 31"/>
          <p:cNvCxnSpPr/>
          <p:nvPr/>
        </p:nvCxnSpPr>
        <p:spPr>
          <a:xfrm flipV="1">
            <a:off x="5875526" y="3219008"/>
            <a:ext cx="417519" cy="3257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293046" y="3568947"/>
            <a:ext cx="609599" cy="22078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p>
        </p:txBody>
      </p:sp>
      <p:cxnSp>
        <p:nvCxnSpPr>
          <p:cNvPr id="34" name="Straight Arrow Connector 33"/>
          <p:cNvCxnSpPr/>
          <p:nvPr/>
        </p:nvCxnSpPr>
        <p:spPr>
          <a:xfrm>
            <a:off x="5964800" y="3660857"/>
            <a:ext cx="328245" cy="184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5400000" flipH="1" flipV="1">
            <a:off x="6523905" y="3118881"/>
            <a:ext cx="9647" cy="1306407"/>
          </a:xfrm>
          <a:prstGeom prst="curvedConnector3">
            <a:avLst>
              <a:gd name="adj1" fmla="val -802187"/>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169765" y="2899541"/>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169765" y="3297949"/>
            <a:ext cx="274708" cy="2468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4649442" y="4964702"/>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if</a:t>
            </a:r>
            <a:endParaRPr lang="en-US" sz="1200" dirty="0">
              <a:solidFill>
                <a:schemeClr val="tx1"/>
              </a:solidFill>
            </a:endParaRPr>
          </a:p>
        </p:txBody>
      </p:sp>
      <p:sp>
        <p:nvSpPr>
          <p:cNvPr id="41" name="Oval 40"/>
          <p:cNvSpPr/>
          <p:nvPr/>
        </p:nvSpPr>
        <p:spPr>
          <a:xfrm>
            <a:off x="5350575" y="4566294"/>
            <a:ext cx="609599" cy="3282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smtClean="0">
                <a:solidFill>
                  <a:schemeClr val="tx1"/>
                </a:solidFill>
              </a:rPr>
              <a:t>bop</a:t>
            </a:r>
            <a:endParaRPr lang="en-US" sz="1200" dirty="0">
              <a:solidFill>
                <a:schemeClr val="tx1"/>
              </a:solidFill>
            </a:endParaRPr>
          </a:p>
        </p:txBody>
      </p:sp>
      <p:sp>
        <p:nvSpPr>
          <p:cNvPr id="42" name="Rounded Rectangle 41"/>
          <p:cNvSpPr/>
          <p:nvPr/>
        </p:nvSpPr>
        <p:spPr>
          <a:xfrm>
            <a:off x="6288418" y="4315023"/>
            <a:ext cx="609599" cy="23913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smtClean="0">
                <a:solidFill>
                  <a:schemeClr val="tx1"/>
                </a:solidFill>
              </a:rPr>
              <a:t>sos</a:t>
            </a:r>
            <a:endParaRPr lang="en-US" sz="1400" dirty="0">
              <a:solidFill>
                <a:schemeClr val="tx1"/>
              </a:solidFill>
            </a:endParaRPr>
          </a:p>
        </p:txBody>
      </p:sp>
      <p:sp>
        <p:nvSpPr>
          <p:cNvPr id="43" name="Oval 42"/>
          <p:cNvSpPr/>
          <p:nvPr/>
        </p:nvSpPr>
        <p:spPr>
          <a:xfrm>
            <a:off x="7032895" y="4611125"/>
            <a:ext cx="695943" cy="22462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null</a:t>
            </a:r>
          </a:p>
        </p:txBody>
      </p:sp>
      <p:cxnSp>
        <p:nvCxnSpPr>
          <p:cNvPr id="44" name="Straight Arrow Connector 43"/>
          <p:cNvCxnSpPr/>
          <p:nvPr/>
        </p:nvCxnSpPr>
        <p:spPr>
          <a:xfrm flipV="1">
            <a:off x="5870901" y="4427314"/>
            <a:ext cx="417519" cy="1987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960172" y="4730417"/>
            <a:ext cx="328244" cy="2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6288418" y="4625681"/>
            <a:ext cx="609599" cy="21007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solidFill>
              </a:rPr>
              <a:t>!</a:t>
            </a:r>
            <a:r>
              <a:rPr lang="en-US" sz="1400" dirty="0" smtClean="0">
                <a:solidFill>
                  <a:schemeClr val="tx1"/>
                </a:solidFill>
              </a:rPr>
              <a:t>=</a:t>
            </a:r>
            <a:endParaRPr lang="en-US" sz="1400" dirty="0">
              <a:solidFill>
                <a:schemeClr val="tx1"/>
              </a:solidFill>
            </a:endParaRPr>
          </a:p>
        </p:txBody>
      </p:sp>
      <p:cxnSp>
        <p:nvCxnSpPr>
          <p:cNvPr id="48" name="Curved Connector 47"/>
          <p:cNvCxnSpPr/>
          <p:nvPr/>
        </p:nvCxnSpPr>
        <p:spPr>
          <a:xfrm rot="5400000" flipH="1" flipV="1">
            <a:off x="6481049" y="4192705"/>
            <a:ext cx="43615" cy="1263915"/>
          </a:xfrm>
          <a:prstGeom prst="curvedConnector3">
            <a:avLst>
              <a:gd name="adj1" fmla="val -6990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169765" y="4846470"/>
            <a:ext cx="270083" cy="1663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58" idx="1"/>
          </p:cNvCxnSpPr>
          <p:nvPr/>
        </p:nvCxnSpPr>
        <p:spPr>
          <a:xfrm>
            <a:off x="5169765" y="5244878"/>
            <a:ext cx="270083" cy="1346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5439848" y="5126645"/>
            <a:ext cx="1316428"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smtClean="0">
                <a:solidFill>
                  <a:schemeClr val="tx1"/>
                </a:solidFill>
              </a:rPr>
              <a:t>sos.close</a:t>
            </a:r>
            <a:r>
              <a:rPr lang="en-US" sz="1400" dirty="0" smtClean="0">
                <a:solidFill>
                  <a:schemeClr val="tx1"/>
                </a:solidFill>
              </a:rPr>
              <a:t>();</a:t>
            </a:r>
            <a:endParaRPr lang="en-US" sz="1400" dirty="0">
              <a:solidFill>
                <a:schemeClr val="tx1"/>
              </a:solidFill>
            </a:endParaRPr>
          </a:p>
        </p:txBody>
      </p:sp>
      <p:sp>
        <p:nvSpPr>
          <p:cNvPr id="60" name="Rounded Rectangle 59"/>
          <p:cNvSpPr/>
          <p:nvPr/>
        </p:nvSpPr>
        <p:spPr>
          <a:xfrm>
            <a:off x="1254916" y="4857406"/>
            <a:ext cx="1316428" cy="505763"/>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err="1" smtClean="0">
                <a:solidFill>
                  <a:schemeClr val="tx1"/>
                </a:solidFill>
              </a:rPr>
              <a:t>sos.close</a:t>
            </a:r>
            <a:r>
              <a:rPr lang="en-US" sz="1400" dirty="0" smtClean="0">
                <a:solidFill>
                  <a:schemeClr val="tx1"/>
                </a:solidFill>
              </a:rPr>
              <a:t>();</a:t>
            </a:r>
            <a:endParaRPr lang="en-US" sz="1400" dirty="0">
              <a:solidFill>
                <a:schemeClr val="tx1"/>
              </a:solidFill>
            </a:endParaRPr>
          </a:p>
        </p:txBody>
      </p:sp>
      <p:sp>
        <p:nvSpPr>
          <p:cNvPr id="3" name="Slide Number Placeholder 2"/>
          <p:cNvSpPr>
            <a:spLocks noGrp="1"/>
          </p:cNvSpPr>
          <p:nvPr>
            <p:ph type="sldNum" sz="quarter" idx="12"/>
          </p:nvPr>
        </p:nvSpPr>
        <p:spPr/>
        <p:txBody>
          <a:bodyPr/>
          <a:lstStyle/>
          <a:p>
            <a:fld id="{C5BFA645-337F-934D-B234-7C13E7CFC11E}" type="slidenum">
              <a:rPr lang="en-US" smtClean="0"/>
              <a:t>34</a:t>
            </a:fld>
            <a:endParaRPr lang="en-US"/>
          </a:p>
        </p:txBody>
      </p:sp>
    </p:spTree>
    <p:custDataLst>
      <p:tags r:id="rId1"/>
    </p:custDataLst>
    <p:extLst>
      <p:ext uri="{BB962C8B-B14F-4D97-AF65-F5344CB8AC3E}">
        <p14:creationId xmlns:p14="http://schemas.microsoft.com/office/powerpoint/2010/main" val="1368240744"/>
      </p:ext>
    </p:extLst>
  </p:cSld>
  <p:clrMapOvr>
    <a:masterClrMapping/>
  </p:clrMapOvr>
  <mc:AlternateContent xmlns:mc="http://schemas.openxmlformats.org/markup-compatibility/2006" xmlns:p14="http://schemas.microsoft.com/office/powerpoint/2010/main">
    <mc:Choice Requires="p14">
      <p:transition spd="slow" p14:dur="2000" advTm="3816"/>
    </mc:Choice>
    <mc:Fallback xmlns="">
      <p:transition spd="slow" advTm="3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C000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20"/>
                                        </p:tgtEl>
                                        <p:attrNameLst>
                                          <p:attrName>fillcolor</p:attrName>
                                        </p:attrNameLst>
                                      </p:cBhvr>
                                      <p:to>
                                        <a:srgbClr val="C00000"/>
                                      </p:to>
                                    </p:animClr>
                                    <p:set>
                                      <p:cBhvr>
                                        <p:cTn id="11" dur="2000" fill="hold"/>
                                        <p:tgtEl>
                                          <p:spTgt spid="20"/>
                                        </p:tgtEl>
                                        <p:attrNameLst>
                                          <p:attrName>fill.type</p:attrName>
                                        </p:attrNameLst>
                                      </p:cBhvr>
                                      <p:to>
                                        <p:strVal val="solid"/>
                                      </p:to>
                                    </p:set>
                                    <p:set>
                                      <p:cBhvr>
                                        <p:cTn id="12" dur="2000" fill="hold"/>
                                        <p:tgtEl>
                                          <p:spTgt spid="20"/>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0"/>
                                        </p:tgtEl>
                                        <p:attrNameLst>
                                          <p:attrName>fillcolor</p:attrName>
                                        </p:attrNameLst>
                                      </p:cBhvr>
                                      <p:to>
                                        <a:srgbClr val="C00000"/>
                                      </p:to>
                                    </p:animClr>
                                    <p:set>
                                      <p:cBhvr>
                                        <p:cTn id="15" dur="2000" fill="hold"/>
                                        <p:tgtEl>
                                          <p:spTgt spid="40"/>
                                        </p:tgtEl>
                                        <p:attrNameLst>
                                          <p:attrName>fill.type</p:attrName>
                                        </p:attrNameLst>
                                      </p:cBhvr>
                                      <p:to>
                                        <p:strVal val="solid"/>
                                      </p:to>
                                    </p:set>
                                    <p:set>
                                      <p:cBhvr>
                                        <p:cTn id="16" dur="2000" fill="hold"/>
                                        <p:tgtEl>
                                          <p:spTgt spid="40"/>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60"/>
                                        </p:tgtEl>
                                        <p:attrNameLst>
                                          <p:attrName>fillcolor</p:attrName>
                                        </p:attrNameLst>
                                      </p:cBhvr>
                                      <p:to>
                                        <a:srgbClr val="C00000"/>
                                      </p:to>
                                    </p:animClr>
                                    <p:set>
                                      <p:cBhvr>
                                        <p:cTn id="19" dur="2000" fill="hold"/>
                                        <p:tgtEl>
                                          <p:spTgt spid="60"/>
                                        </p:tgtEl>
                                        <p:attrNameLst>
                                          <p:attrName>fill.type</p:attrName>
                                        </p:attrNameLst>
                                      </p:cBhvr>
                                      <p:to>
                                        <p:strVal val="solid"/>
                                      </p:to>
                                    </p:set>
                                    <p:set>
                                      <p:cBhvr>
                                        <p:cTn id="20"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 Very Useful Transform</a:t>
            </a:r>
            <a:endParaRPr lang="en-US" dirty="0"/>
          </a:p>
        </p:txBody>
      </p:sp>
      <p:sp>
        <p:nvSpPr>
          <p:cNvPr id="4" name="Right Arrow 3"/>
          <p:cNvSpPr/>
          <p:nvPr/>
        </p:nvSpPr>
        <p:spPr>
          <a:xfrm>
            <a:off x="3113318" y="2447449"/>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4963591" y="2361700"/>
            <a:ext cx="2745151" cy="880357"/>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ea typeface="Apple Chancery" charset="0"/>
                <a:cs typeface="Apple Chancery" charset="0"/>
              </a:rPr>
              <a:t>B enumerates all possible AST subtrees with less than 10 nodes.</a:t>
            </a:r>
            <a:endParaRPr lang="en-US" dirty="0">
              <a:solidFill>
                <a:schemeClr val="tx1"/>
              </a:solidFill>
              <a:ea typeface="Apple Chancery" charset="0"/>
              <a:cs typeface="Apple Chancery" charset="0"/>
            </a:endParaRPr>
          </a:p>
        </p:txBody>
      </p:sp>
      <p:sp>
        <p:nvSpPr>
          <p:cNvPr id="9" name="TextBox 8"/>
          <p:cNvSpPr txBox="1"/>
          <p:nvPr/>
        </p:nvSpPr>
        <p:spPr>
          <a:xfrm>
            <a:off x="2060299" y="3040036"/>
            <a:ext cx="1410514" cy="369332"/>
          </a:xfrm>
          <a:prstGeom prst="rect">
            <a:avLst/>
          </a:prstGeom>
          <a:noFill/>
        </p:spPr>
        <p:txBody>
          <a:bodyPr wrap="none" rtlCol="0">
            <a:spAutoFit/>
          </a:bodyPr>
          <a:lstStyle/>
          <a:p>
            <a:r>
              <a:rPr lang="en-US" dirty="0" smtClean="0">
                <a:ea typeface="Apple Chancery" charset="0"/>
                <a:cs typeface="Apple Chancery" charset="0"/>
              </a:rPr>
              <a:t>A</a:t>
            </a:r>
            <a:r>
              <a:rPr lang="en-US" dirty="0" smtClean="0"/>
              <a:t>: Expr/</a:t>
            </a:r>
            <a:r>
              <a:rPr lang="en-US" dirty="0" err="1" smtClean="0"/>
              <a:t>Stmt</a:t>
            </a:r>
            <a:endParaRPr lang="en-US" dirty="0">
              <a:latin typeface="Academy Engraved LET Plain" charset="0"/>
              <a:ea typeface="Academy Engraved LET Plain" charset="0"/>
              <a:cs typeface="Academy Engraved LET Plain" charset="0"/>
            </a:endParaRPr>
          </a:p>
        </p:txBody>
      </p:sp>
      <p:sp>
        <p:nvSpPr>
          <p:cNvPr id="10" name="TextBox 9"/>
          <p:cNvSpPr txBox="1"/>
          <p:nvPr/>
        </p:nvSpPr>
        <p:spPr>
          <a:xfrm>
            <a:off x="3409834" y="3040036"/>
            <a:ext cx="1412118" cy="369332"/>
          </a:xfrm>
          <a:prstGeom prst="rect">
            <a:avLst/>
          </a:prstGeom>
          <a:noFill/>
        </p:spPr>
        <p:txBody>
          <a:bodyPr wrap="none" rtlCol="0">
            <a:spAutoFit/>
          </a:bodyPr>
          <a:lstStyle/>
          <a:p>
            <a:r>
              <a:rPr lang="en-US" dirty="0">
                <a:ea typeface="Apple Chancery" charset="0"/>
                <a:cs typeface="Apple Chancery" charset="0"/>
              </a:rPr>
              <a:t>B</a:t>
            </a:r>
            <a:r>
              <a:rPr lang="en-US" dirty="0"/>
              <a:t>: </a:t>
            </a:r>
            <a:r>
              <a:rPr lang="en-US" dirty="0" smtClean="0"/>
              <a:t>Expr/</a:t>
            </a:r>
            <a:r>
              <a:rPr lang="en-US" dirty="0" err="1" smtClean="0"/>
              <a:t>Stmt</a:t>
            </a:r>
            <a:endParaRPr lang="en-US" dirty="0">
              <a:latin typeface="Academy Engraved LET Plain" charset="0"/>
              <a:ea typeface="Academy Engraved LET Plain" charset="0"/>
              <a:cs typeface="Academy Engraved LET Plain" charset="0"/>
            </a:endParaRPr>
          </a:p>
        </p:txBody>
      </p:sp>
      <p:sp>
        <p:nvSpPr>
          <p:cNvPr id="14" name="TextBox 13"/>
          <p:cNvSpPr txBox="1"/>
          <p:nvPr/>
        </p:nvSpPr>
        <p:spPr>
          <a:xfrm>
            <a:off x="3908144" y="2269361"/>
            <a:ext cx="415498" cy="584775"/>
          </a:xfrm>
          <a:prstGeom prst="rect">
            <a:avLst/>
          </a:prstGeom>
          <a:noFill/>
        </p:spPr>
        <p:txBody>
          <a:bodyPr wrap="none" rtlCol="0">
            <a:spAutoFit/>
          </a:bodyPr>
          <a:lstStyle/>
          <a:p>
            <a:r>
              <a:rPr lang="en-US" sz="3200" b="1" dirty="0" smtClean="0"/>
              <a:t>B</a:t>
            </a:r>
            <a:endParaRPr lang="en-US" sz="3200" dirty="0">
              <a:solidFill>
                <a:srgbClr val="595959"/>
              </a:solidFill>
            </a:endParaRPr>
          </a:p>
        </p:txBody>
      </p:sp>
      <p:sp>
        <p:nvSpPr>
          <p:cNvPr id="15" name="TextBox 14"/>
          <p:cNvSpPr txBox="1"/>
          <p:nvPr/>
        </p:nvSpPr>
        <p:spPr>
          <a:xfrm>
            <a:off x="2429983" y="2269362"/>
            <a:ext cx="421910" cy="584775"/>
          </a:xfrm>
          <a:prstGeom prst="rect">
            <a:avLst/>
          </a:prstGeom>
          <a:noFill/>
        </p:spPr>
        <p:txBody>
          <a:bodyPr wrap="none" rtlCol="0">
            <a:spAutoFit/>
          </a:bodyPr>
          <a:lstStyle/>
          <a:p>
            <a:r>
              <a:rPr lang="en-US" sz="3200" dirty="0" smtClean="0"/>
              <a:t>A</a:t>
            </a:r>
            <a:endParaRPr lang="en-US" sz="3200" dirty="0"/>
          </a:p>
        </p:txBody>
      </p:sp>
      <p:sp>
        <p:nvSpPr>
          <p:cNvPr id="3" name="Slide Number Placeholder 2"/>
          <p:cNvSpPr>
            <a:spLocks noGrp="1"/>
          </p:cNvSpPr>
          <p:nvPr>
            <p:ph type="sldNum" sz="quarter" idx="12"/>
          </p:nvPr>
        </p:nvSpPr>
        <p:spPr/>
        <p:txBody>
          <a:bodyPr/>
          <a:lstStyle/>
          <a:p>
            <a:fld id="{C5BFA645-337F-934D-B234-7C13E7CFC11E}" type="slidenum">
              <a:rPr lang="en-US" smtClean="0"/>
              <a:t>35</a:t>
            </a:fld>
            <a:endParaRPr lang="en-US"/>
          </a:p>
        </p:txBody>
      </p:sp>
    </p:spTree>
    <p:extLst>
      <p:ext uri="{BB962C8B-B14F-4D97-AF65-F5344CB8AC3E}">
        <p14:creationId xmlns:p14="http://schemas.microsoft.com/office/powerpoint/2010/main" val="1046213559"/>
      </p:ext>
    </p:extLst>
  </p:cSld>
  <p:clrMapOvr>
    <a:masterClrMapping/>
  </p:clrMapOvr>
  <mc:AlternateContent xmlns:mc="http://schemas.openxmlformats.org/markup-compatibility/2006" xmlns:p14="http://schemas.microsoft.com/office/powerpoint/2010/main">
    <mc:Choice Requires="p14">
      <p:transition spd="slow" p14:dur="2000" advTm="17331"/>
    </mc:Choice>
    <mc:Fallback xmlns="">
      <p:transition spd="slow" advTm="1733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 between Coverage and Tractability</a:t>
            </a:r>
            <a:endParaRPr lang="en-US" dirty="0"/>
          </a:p>
        </p:txBody>
      </p:sp>
      <p:sp>
        <p:nvSpPr>
          <p:cNvPr id="46" name="Right Arrow 45"/>
          <p:cNvSpPr/>
          <p:nvPr/>
        </p:nvSpPr>
        <p:spPr>
          <a:xfrm>
            <a:off x="2892516" y="4135760"/>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7" name="Group 66"/>
          <p:cNvGrpSpPr/>
          <p:nvPr/>
        </p:nvGrpSpPr>
        <p:grpSpPr>
          <a:xfrm>
            <a:off x="1555666" y="3697516"/>
            <a:ext cx="908341" cy="1162257"/>
            <a:chOff x="1555666" y="3963740"/>
            <a:chExt cx="908341" cy="1162257"/>
          </a:xfrm>
        </p:grpSpPr>
        <p:grpSp>
          <p:nvGrpSpPr>
            <p:cNvPr id="28" name="Group 27"/>
            <p:cNvGrpSpPr/>
            <p:nvPr/>
          </p:nvGrpSpPr>
          <p:grpSpPr>
            <a:xfrm>
              <a:off x="1555666" y="3963740"/>
              <a:ext cx="908341" cy="1162257"/>
              <a:chOff x="4116016" y="3185750"/>
              <a:chExt cx="908341" cy="1162257"/>
            </a:xfrm>
          </p:grpSpPr>
          <p:sp>
            <p:nvSpPr>
              <p:cNvPr id="29" name="Rectangle 28"/>
              <p:cNvSpPr/>
              <p:nvPr/>
            </p:nvSpPr>
            <p:spPr>
              <a:xfrm>
                <a:off x="4116016" y="3185750"/>
                <a:ext cx="908341" cy="1162257"/>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0" name="Straight Connector 29"/>
              <p:cNvCxnSpPr/>
              <p:nvPr/>
            </p:nvCxnSpPr>
            <p:spPr>
              <a:xfrm>
                <a:off x="4210251" y="3311395"/>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210251" y="3374220"/>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210251" y="3437045"/>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210251" y="3499869"/>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210251" y="3562695"/>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210251" y="3625519"/>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210251" y="3688343"/>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0251" y="3751168"/>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210251" y="3813993"/>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210251" y="3876819"/>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210251" y="3939643"/>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210251" y="4002467"/>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210251" y="4065292"/>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210251" y="4128116"/>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210251" y="4190941"/>
                <a:ext cx="6910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210251" y="4253767"/>
                <a:ext cx="691072"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61" name="Picture 60"/>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033437" y="4582194"/>
              <a:ext cx="243324" cy="231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4" name="TextBox 63"/>
          <p:cNvSpPr txBox="1"/>
          <p:nvPr/>
        </p:nvSpPr>
        <p:spPr>
          <a:xfrm>
            <a:off x="1262934" y="1465781"/>
            <a:ext cx="3803477" cy="461665"/>
          </a:xfrm>
          <a:prstGeom prst="rect">
            <a:avLst/>
          </a:prstGeom>
          <a:noFill/>
        </p:spPr>
        <p:txBody>
          <a:bodyPr wrap="none" rtlCol="0">
            <a:spAutoFit/>
          </a:bodyPr>
          <a:lstStyle/>
          <a:p>
            <a:r>
              <a:rPr lang="en-US" sz="2400" dirty="0" smtClean="0"/>
              <a:t>A Not Very Useful Transform:</a:t>
            </a:r>
            <a:endParaRPr lang="en-US" sz="2400" dirty="0"/>
          </a:p>
        </p:txBody>
      </p:sp>
      <p:sp>
        <p:nvSpPr>
          <p:cNvPr id="68" name="TextBox 67"/>
          <p:cNvSpPr txBox="1"/>
          <p:nvPr/>
        </p:nvSpPr>
        <p:spPr>
          <a:xfrm>
            <a:off x="994296" y="5220905"/>
            <a:ext cx="6708786" cy="461665"/>
          </a:xfrm>
          <a:prstGeom prst="rect">
            <a:avLst/>
          </a:prstGeom>
          <a:noFill/>
        </p:spPr>
        <p:txBody>
          <a:bodyPr wrap="square" rtlCol="0">
            <a:spAutoFit/>
          </a:bodyPr>
          <a:lstStyle/>
          <a:p>
            <a:r>
              <a:rPr lang="en-US" sz="2400" dirty="0" smtClean="0"/>
              <a:t>Intractable number of candidate patches:</a:t>
            </a:r>
            <a:endParaRPr lang="en-US" sz="2400" dirty="0"/>
          </a:p>
        </p:txBody>
      </p:sp>
      <p:grpSp>
        <p:nvGrpSpPr>
          <p:cNvPr id="3" name="Group 2"/>
          <p:cNvGrpSpPr/>
          <p:nvPr/>
        </p:nvGrpSpPr>
        <p:grpSpPr>
          <a:xfrm>
            <a:off x="4181519" y="3109600"/>
            <a:ext cx="3793438" cy="2105908"/>
            <a:chOff x="4181519" y="3109600"/>
            <a:chExt cx="3793438" cy="2105908"/>
          </a:xfrm>
        </p:grpSpPr>
        <p:sp>
          <p:nvSpPr>
            <p:cNvPr id="54" name="Oval 53"/>
            <p:cNvSpPr/>
            <p:nvPr/>
          </p:nvSpPr>
          <p:spPr>
            <a:xfrm>
              <a:off x="4181519" y="3109600"/>
              <a:ext cx="3793438" cy="210590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15291" y="4524728"/>
              <a:ext cx="358491" cy="356898"/>
            </a:xfrm>
            <a:prstGeom prst="rect">
              <a:avLst/>
            </a:prstGeom>
          </p:spPr>
        </p:pic>
        <p:pic>
          <p:nvPicPr>
            <p:cNvPr id="83" name="Picture 82"/>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65369" y="4017352"/>
              <a:ext cx="358491" cy="356898"/>
            </a:xfrm>
            <a:prstGeom prst="rect">
              <a:avLst/>
            </a:prstGeom>
          </p:spPr>
        </p:pic>
        <p:pic>
          <p:nvPicPr>
            <p:cNvPr id="84" name="Picture 83"/>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41837" y="4308590"/>
              <a:ext cx="358491" cy="356898"/>
            </a:xfrm>
            <a:prstGeom prst="rect">
              <a:avLst/>
            </a:prstGeom>
          </p:spPr>
        </p:pic>
        <p:pic>
          <p:nvPicPr>
            <p:cNvPr id="85" name="Picture 84"/>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47610" y="4325402"/>
              <a:ext cx="358491" cy="356898"/>
            </a:xfrm>
            <a:prstGeom prst="rect">
              <a:avLst/>
            </a:prstGeom>
          </p:spPr>
        </p:pic>
        <p:pic>
          <p:nvPicPr>
            <p:cNvPr id="87" name="Picture 86"/>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65301" y="3601786"/>
              <a:ext cx="358491" cy="356898"/>
            </a:xfrm>
            <a:prstGeom prst="rect">
              <a:avLst/>
            </a:prstGeom>
          </p:spPr>
        </p:pic>
        <p:pic>
          <p:nvPicPr>
            <p:cNvPr id="88" name="Picture 87"/>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00421" y="4762524"/>
              <a:ext cx="358491" cy="356898"/>
            </a:xfrm>
            <a:prstGeom prst="rect">
              <a:avLst/>
            </a:prstGeom>
          </p:spPr>
        </p:pic>
        <p:pic>
          <p:nvPicPr>
            <p:cNvPr id="89" name="Picture 88"/>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5403" y="4212759"/>
              <a:ext cx="358491" cy="356898"/>
            </a:xfrm>
            <a:prstGeom prst="rect">
              <a:avLst/>
            </a:prstGeom>
          </p:spPr>
        </p:pic>
        <p:pic>
          <p:nvPicPr>
            <p:cNvPr id="90" name="Picture 89"/>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8929" y="4825681"/>
              <a:ext cx="358491" cy="356898"/>
            </a:xfrm>
            <a:prstGeom prst="rect">
              <a:avLst/>
            </a:prstGeom>
          </p:spPr>
        </p:pic>
        <p:pic>
          <p:nvPicPr>
            <p:cNvPr id="91" name="Picture 90"/>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14946" y="4736047"/>
              <a:ext cx="358491" cy="356898"/>
            </a:xfrm>
            <a:prstGeom prst="rect">
              <a:avLst/>
            </a:prstGeom>
          </p:spPr>
        </p:pic>
        <p:pic>
          <p:nvPicPr>
            <p:cNvPr id="92" name="Picture 91"/>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8844" y="4715951"/>
              <a:ext cx="358491" cy="356898"/>
            </a:xfrm>
            <a:prstGeom prst="rect">
              <a:avLst/>
            </a:prstGeom>
          </p:spPr>
        </p:pic>
        <p:pic>
          <p:nvPicPr>
            <p:cNvPr id="93" name="Picture 92"/>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05301" y="4348755"/>
              <a:ext cx="358491" cy="356898"/>
            </a:xfrm>
            <a:prstGeom prst="rect">
              <a:avLst/>
            </a:prstGeom>
          </p:spPr>
        </p:pic>
        <p:pic>
          <p:nvPicPr>
            <p:cNvPr id="94" name="Picture 93"/>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02392" y="4687329"/>
              <a:ext cx="358491" cy="356898"/>
            </a:xfrm>
            <a:prstGeom prst="rect">
              <a:avLst/>
            </a:prstGeom>
          </p:spPr>
        </p:pic>
        <p:pic>
          <p:nvPicPr>
            <p:cNvPr id="95" name="Picture 94"/>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05301" y="4348755"/>
              <a:ext cx="358491" cy="356898"/>
            </a:xfrm>
            <a:prstGeom prst="rect">
              <a:avLst/>
            </a:prstGeom>
          </p:spPr>
        </p:pic>
        <p:pic>
          <p:nvPicPr>
            <p:cNvPr id="96" name="Picture 95"/>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3722" y="4180073"/>
              <a:ext cx="344573" cy="309718"/>
            </a:xfrm>
            <a:prstGeom prst="rect">
              <a:avLst/>
            </a:prstGeom>
          </p:spPr>
        </p:pic>
        <p:pic>
          <p:nvPicPr>
            <p:cNvPr id="97" name="Picture 96"/>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99192" y="3960069"/>
              <a:ext cx="358491" cy="356898"/>
            </a:xfrm>
            <a:prstGeom prst="rect">
              <a:avLst/>
            </a:prstGeom>
          </p:spPr>
        </p:pic>
        <p:pic>
          <p:nvPicPr>
            <p:cNvPr id="98" name="Picture 97"/>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25541" y="3882136"/>
              <a:ext cx="358491" cy="356898"/>
            </a:xfrm>
            <a:prstGeom prst="rect">
              <a:avLst/>
            </a:prstGeom>
          </p:spPr>
        </p:pic>
        <p:pic>
          <p:nvPicPr>
            <p:cNvPr id="99" name="Picture 98"/>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94013" y="4475951"/>
              <a:ext cx="358491" cy="356898"/>
            </a:xfrm>
            <a:prstGeom prst="rect">
              <a:avLst/>
            </a:prstGeom>
          </p:spPr>
        </p:pic>
        <p:pic>
          <p:nvPicPr>
            <p:cNvPr id="100" name="Picture 99"/>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46325" y="3833381"/>
              <a:ext cx="358491" cy="356898"/>
            </a:xfrm>
            <a:prstGeom prst="rect">
              <a:avLst/>
            </a:prstGeom>
          </p:spPr>
        </p:pic>
        <p:pic>
          <p:nvPicPr>
            <p:cNvPr id="101" name="Picture 100"/>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107" y="3671812"/>
              <a:ext cx="358491" cy="356898"/>
            </a:xfrm>
            <a:prstGeom prst="rect">
              <a:avLst/>
            </a:prstGeom>
          </p:spPr>
        </p:pic>
        <p:pic>
          <p:nvPicPr>
            <p:cNvPr id="102" name="Picture 101"/>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12928" y="4187694"/>
              <a:ext cx="358491" cy="356898"/>
            </a:xfrm>
            <a:prstGeom prst="rect">
              <a:avLst/>
            </a:prstGeom>
          </p:spPr>
        </p:pic>
        <p:pic>
          <p:nvPicPr>
            <p:cNvPr id="103" name="Picture 102"/>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5257" y="3592029"/>
              <a:ext cx="358491" cy="356898"/>
            </a:xfrm>
            <a:prstGeom prst="rect">
              <a:avLst/>
            </a:prstGeom>
          </p:spPr>
        </p:pic>
        <p:pic>
          <p:nvPicPr>
            <p:cNvPr id="104" name="Picture 103"/>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0887" y="3586645"/>
              <a:ext cx="358491" cy="356898"/>
            </a:xfrm>
            <a:prstGeom prst="rect">
              <a:avLst/>
            </a:prstGeom>
          </p:spPr>
        </p:pic>
        <p:pic>
          <p:nvPicPr>
            <p:cNvPr id="105" name="Picture 104"/>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86123" y="3254478"/>
              <a:ext cx="358491" cy="356898"/>
            </a:xfrm>
            <a:prstGeom prst="rect">
              <a:avLst/>
            </a:prstGeom>
          </p:spPr>
        </p:pic>
        <p:pic>
          <p:nvPicPr>
            <p:cNvPr id="106" name="Picture 105"/>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92131" y="3554577"/>
              <a:ext cx="358491" cy="356898"/>
            </a:xfrm>
            <a:prstGeom prst="rect">
              <a:avLst/>
            </a:prstGeom>
          </p:spPr>
        </p:pic>
        <p:pic>
          <p:nvPicPr>
            <p:cNvPr id="107" name="Picture 106"/>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73437" y="3488617"/>
              <a:ext cx="358491" cy="356898"/>
            </a:xfrm>
            <a:prstGeom prst="rect">
              <a:avLst/>
            </a:prstGeom>
          </p:spPr>
        </p:pic>
        <p:pic>
          <p:nvPicPr>
            <p:cNvPr id="108" name="Picture 107"/>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93523" y="3708488"/>
              <a:ext cx="358491" cy="356898"/>
            </a:xfrm>
            <a:prstGeom prst="rect">
              <a:avLst/>
            </a:prstGeom>
          </p:spPr>
        </p:pic>
        <p:pic>
          <p:nvPicPr>
            <p:cNvPr id="109" name="Picture 108"/>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77489" y="4202716"/>
              <a:ext cx="358491" cy="356898"/>
            </a:xfrm>
            <a:prstGeom prst="rect">
              <a:avLst/>
            </a:prstGeom>
          </p:spPr>
        </p:pic>
        <p:pic>
          <p:nvPicPr>
            <p:cNvPr id="110" name="Picture 109"/>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72492" y="4206363"/>
              <a:ext cx="358491" cy="356898"/>
            </a:xfrm>
            <a:prstGeom prst="rect">
              <a:avLst/>
            </a:prstGeom>
          </p:spPr>
        </p:pic>
        <p:pic>
          <p:nvPicPr>
            <p:cNvPr id="111" name="Picture 110"/>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23837" y="3800683"/>
              <a:ext cx="358491" cy="356898"/>
            </a:xfrm>
            <a:prstGeom prst="rect">
              <a:avLst/>
            </a:prstGeom>
          </p:spPr>
        </p:pic>
        <p:pic>
          <p:nvPicPr>
            <p:cNvPr id="112" name="Picture 111"/>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2141" y="3769036"/>
              <a:ext cx="358491" cy="356898"/>
            </a:xfrm>
            <a:prstGeom prst="rect">
              <a:avLst/>
            </a:prstGeom>
          </p:spPr>
        </p:pic>
        <p:pic>
          <p:nvPicPr>
            <p:cNvPr id="113" name="Picture 112"/>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90256" y="3198111"/>
              <a:ext cx="358491" cy="356898"/>
            </a:xfrm>
            <a:prstGeom prst="rect">
              <a:avLst/>
            </a:prstGeom>
          </p:spPr>
        </p:pic>
        <p:pic>
          <p:nvPicPr>
            <p:cNvPr id="114" name="Picture 113"/>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36092" y="3164700"/>
              <a:ext cx="421055" cy="356898"/>
            </a:xfrm>
            <a:prstGeom prst="rect">
              <a:avLst/>
            </a:prstGeom>
          </p:spPr>
        </p:pic>
        <p:pic>
          <p:nvPicPr>
            <p:cNvPr id="115" name="Picture 114"/>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44420" y="3255819"/>
              <a:ext cx="358491" cy="356898"/>
            </a:xfrm>
            <a:prstGeom prst="rect">
              <a:avLst/>
            </a:prstGeom>
          </p:spPr>
        </p:pic>
        <p:sp>
          <p:nvSpPr>
            <p:cNvPr id="116" name="TextBox 115"/>
            <p:cNvSpPr txBox="1"/>
            <p:nvPr/>
          </p:nvSpPr>
          <p:spPr>
            <a:xfrm>
              <a:off x="5977957" y="3908027"/>
              <a:ext cx="343364" cy="369332"/>
            </a:xfrm>
            <a:prstGeom prst="rect">
              <a:avLst/>
            </a:prstGeom>
            <a:noFill/>
          </p:spPr>
          <p:txBody>
            <a:bodyPr wrap="none" rtlCol="0">
              <a:spAutoFit/>
            </a:bodyPr>
            <a:lstStyle/>
            <a:p>
              <a:r>
                <a:rPr lang="is-IS"/>
                <a:t>…</a:t>
              </a:r>
            </a:p>
          </p:txBody>
        </p:sp>
      </p:grpSp>
      <p:sp>
        <p:nvSpPr>
          <p:cNvPr id="117" name="TextBox 116"/>
          <p:cNvSpPr txBox="1"/>
          <p:nvPr/>
        </p:nvSpPr>
        <p:spPr>
          <a:xfrm>
            <a:off x="1054394" y="5649421"/>
            <a:ext cx="5890220" cy="400110"/>
          </a:xfrm>
          <a:prstGeom prst="rect">
            <a:avLst/>
          </a:prstGeom>
          <a:noFill/>
        </p:spPr>
        <p:txBody>
          <a:bodyPr wrap="square" rtlCol="0">
            <a:spAutoFit/>
          </a:bodyPr>
          <a:lstStyle/>
          <a:p>
            <a:r>
              <a:rPr lang="en-US" sz="2000" dirty="0" smtClean="0"/>
              <a:t>1. Unable to find correct patches in time</a:t>
            </a:r>
            <a:endParaRPr lang="en-US" sz="2000" dirty="0"/>
          </a:p>
        </p:txBody>
      </p:sp>
      <p:sp>
        <p:nvSpPr>
          <p:cNvPr id="118" name="TextBox 117"/>
          <p:cNvSpPr txBox="1"/>
          <p:nvPr/>
        </p:nvSpPr>
        <p:spPr>
          <a:xfrm>
            <a:off x="1054394" y="6011246"/>
            <a:ext cx="5890220" cy="400110"/>
          </a:xfrm>
          <a:prstGeom prst="rect">
            <a:avLst/>
          </a:prstGeom>
          <a:noFill/>
        </p:spPr>
        <p:txBody>
          <a:bodyPr wrap="square" rtlCol="0">
            <a:spAutoFit/>
          </a:bodyPr>
          <a:lstStyle/>
          <a:p>
            <a:r>
              <a:rPr lang="en-US" sz="2000" dirty="0" smtClean="0"/>
              <a:t>2. Unable to rank correct patches ahead</a:t>
            </a:r>
            <a:endParaRPr lang="en-US" sz="2000" dirty="0"/>
          </a:p>
        </p:txBody>
      </p:sp>
      <p:sp>
        <p:nvSpPr>
          <p:cNvPr id="121" name="Right Arrow 120"/>
          <p:cNvSpPr/>
          <p:nvPr/>
        </p:nvSpPr>
        <p:spPr>
          <a:xfrm>
            <a:off x="3006991" y="2064673"/>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ounded Rectangle 121"/>
          <p:cNvSpPr/>
          <p:nvPr/>
        </p:nvSpPr>
        <p:spPr>
          <a:xfrm>
            <a:off x="4857264" y="1978924"/>
            <a:ext cx="2745151" cy="880357"/>
          </a:xfrm>
          <a:prstGeom prst="round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tx1"/>
                </a:solidFill>
                <a:ea typeface="Apple Chancery" charset="0"/>
                <a:cs typeface="Apple Chancery" charset="0"/>
              </a:rPr>
              <a:t>B enumerates all possible AST subtrees with less than 10 nodes.</a:t>
            </a:r>
            <a:endParaRPr lang="en-US" dirty="0">
              <a:solidFill>
                <a:schemeClr val="tx1"/>
              </a:solidFill>
              <a:ea typeface="Apple Chancery" charset="0"/>
              <a:cs typeface="Apple Chancery" charset="0"/>
            </a:endParaRPr>
          </a:p>
        </p:txBody>
      </p:sp>
      <p:sp>
        <p:nvSpPr>
          <p:cNvPr id="123" name="TextBox 122"/>
          <p:cNvSpPr txBox="1"/>
          <p:nvPr/>
        </p:nvSpPr>
        <p:spPr>
          <a:xfrm>
            <a:off x="1953972" y="2657260"/>
            <a:ext cx="1410514" cy="369332"/>
          </a:xfrm>
          <a:prstGeom prst="rect">
            <a:avLst/>
          </a:prstGeom>
          <a:noFill/>
        </p:spPr>
        <p:txBody>
          <a:bodyPr wrap="none" rtlCol="0">
            <a:spAutoFit/>
          </a:bodyPr>
          <a:lstStyle/>
          <a:p>
            <a:r>
              <a:rPr lang="en-US" dirty="0" smtClean="0">
                <a:ea typeface="Apple Chancery" charset="0"/>
                <a:cs typeface="Apple Chancery" charset="0"/>
              </a:rPr>
              <a:t>A</a:t>
            </a:r>
            <a:r>
              <a:rPr lang="en-US" dirty="0" smtClean="0"/>
              <a:t>: Expr/</a:t>
            </a:r>
            <a:r>
              <a:rPr lang="en-US" dirty="0" err="1" smtClean="0"/>
              <a:t>Stmt</a:t>
            </a:r>
            <a:endParaRPr lang="en-US" dirty="0">
              <a:latin typeface="Academy Engraved LET Plain" charset="0"/>
              <a:ea typeface="Academy Engraved LET Plain" charset="0"/>
              <a:cs typeface="Academy Engraved LET Plain" charset="0"/>
            </a:endParaRPr>
          </a:p>
        </p:txBody>
      </p:sp>
      <p:sp>
        <p:nvSpPr>
          <p:cNvPr id="124" name="TextBox 123"/>
          <p:cNvSpPr txBox="1"/>
          <p:nvPr/>
        </p:nvSpPr>
        <p:spPr>
          <a:xfrm>
            <a:off x="3303507" y="2657260"/>
            <a:ext cx="1412118" cy="369332"/>
          </a:xfrm>
          <a:prstGeom prst="rect">
            <a:avLst/>
          </a:prstGeom>
          <a:noFill/>
        </p:spPr>
        <p:txBody>
          <a:bodyPr wrap="none" rtlCol="0">
            <a:spAutoFit/>
          </a:bodyPr>
          <a:lstStyle/>
          <a:p>
            <a:r>
              <a:rPr lang="en-US" dirty="0">
                <a:ea typeface="Apple Chancery" charset="0"/>
                <a:cs typeface="Apple Chancery" charset="0"/>
              </a:rPr>
              <a:t>B</a:t>
            </a:r>
            <a:r>
              <a:rPr lang="en-US" dirty="0"/>
              <a:t>: </a:t>
            </a:r>
            <a:r>
              <a:rPr lang="en-US" dirty="0" smtClean="0"/>
              <a:t>Expr/</a:t>
            </a:r>
            <a:r>
              <a:rPr lang="en-US" dirty="0" err="1" smtClean="0"/>
              <a:t>Stmt</a:t>
            </a:r>
            <a:endParaRPr lang="en-US" dirty="0">
              <a:latin typeface="Academy Engraved LET Plain" charset="0"/>
              <a:ea typeface="Academy Engraved LET Plain" charset="0"/>
              <a:cs typeface="Academy Engraved LET Plain" charset="0"/>
            </a:endParaRPr>
          </a:p>
        </p:txBody>
      </p:sp>
      <p:sp>
        <p:nvSpPr>
          <p:cNvPr id="125" name="TextBox 124"/>
          <p:cNvSpPr txBox="1"/>
          <p:nvPr/>
        </p:nvSpPr>
        <p:spPr>
          <a:xfrm>
            <a:off x="3801817" y="1886585"/>
            <a:ext cx="415498" cy="584775"/>
          </a:xfrm>
          <a:prstGeom prst="rect">
            <a:avLst/>
          </a:prstGeom>
          <a:noFill/>
        </p:spPr>
        <p:txBody>
          <a:bodyPr wrap="none" rtlCol="0">
            <a:spAutoFit/>
          </a:bodyPr>
          <a:lstStyle/>
          <a:p>
            <a:r>
              <a:rPr lang="en-US" sz="3200" b="1" dirty="0" smtClean="0"/>
              <a:t>B</a:t>
            </a:r>
            <a:endParaRPr lang="en-US" sz="3200" dirty="0">
              <a:solidFill>
                <a:srgbClr val="595959"/>
              </a:solidFill>
            </a:endParaRPr>
          </a:p>
        </p:txBody>
      </p:sp>
      <p:sp>
        <p:nvSpPr>
          <p:cNvPr id="126" name="TextBox 125"/>
          <p:cNvSpPr txBox="1"/>
          <p:nvPr/>
        </p:nvSpPr>
        <p:spPr>
          <a:xfrm>
            <a:off x="2323656" y="1886586"/>
            <a:ext cx="421910" cy="584775"/>
          </a:xfrm>
          <a:prstGeom prst="rect">
            <a:avLst/>
          </a:prstGeom>
          <a:noFill/>
        </p:spPr>
        <p:txBody>
          <a:bodyPr wrap="none" rtlCol="0">
            <a:spAutoFit/>
          </a:bodyPr>
          <a:lstStyle/>
          <a:p>
            <a:r>
              <a:rPr lang="en-US" sz="3200" dirty="0" smtClean="0"/>
              <a:t>A</a:t>
            </a:r>
            <a:endParaRPr lang="en-US" sz="3200" dirty="0"/>
          </a:p>
        </p:txBody>
      </p:sp>
      <p:sp>
        <p:nvSpPr>
          <p:cNvPr id="4" name="Slide Number Placeholder 3"/>
          <p:cNvSpPr>
            <a:spLocks noGrp="1"/>
          </p:cNvSpPr>
          <p:nvPr>
            <p:ph type="sldNum" sz="quarter" idx="12"/>
          </p:nvPr>
        </p:nvSpPr>
        <p:spPr/>
        <p:txBody>
          <a:bodyPr/>
          <a:lstStyle/>
          <a:p>
            <a:fld id="{C5BFA645-337F-934D-B234-7C13E7CFC11E}" type="slidenum">
              <a:rPr lang="en-US" smtClean="0"/>
              <a:t>36</a:t>
            </a:fld>
            <a:endParaRPr lang="en-US"/>
          </a:p>
        </p:txBody>
      </p:sp>
    </p:spTree>
    <p:custDataLst>
      <p:tags r:id="rId1"/>
    </p:custDataLst>
    <p:extLst>
      <p:ext uri="{BB962C8B-B14F-4D97-AF65-F5344CB8AC3E}">
        <p14:creationId xmlns:p14="http://schemas.microsoft.com/office/powerpoint/2010/main" val="173958495"/>
      </p:ext>
    </p:extLst>
  </p:cSld>
  <p:clrMapOvr>
    <a:masterClrMapping/>
  </p:clrMapOvr>
  <mc:AlternateContent xmlns:mc="http://schemas.openxmlformats.org/markup-compatibility/2006" xmlns:p14="http://schemas.microsoft.com/office/powerpoint/2010/main">
    <mc:Choice Requires="p14">
      <p:transition spd="slow" p14:dur="2000" advTm="12856"/>
    </mc:Choice>
    <mc:Fallback xmlns="">
      <p:transition spd="slow" advTm="12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dissolve">
                                      <p:cBhvr>
                                        <p:cTn id="19" dur="500"/>
                                        <p:tgtEl>
                                          <p:spTgt spid="6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dissolve">
                                      <p:cBhvr>
                                        <p:cTn id="22" dur="500"/>
                                        <p:tgtEl>
                                          <p:spTgt spid="1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dissolv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8" grpId="0"/>
      <p:bldP spid="117" grpId="0"/>
      <p:bldP spid="1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3" name="Slide Number Placeholder 2"/>
          <p:cNvSpPr>
            <a:spLocks noGrp="1"/>
          </p:cNvSpPr>
          <p:nvPr>
            <p:ph type="sldNum" sz="quarter" idx="12"/>
          </p:nvPr>
        </p:nvSpPr>
        <p:spPr/>
        <p:txBody>
          <a:bodyPr/>
          <a:lstStyle/>
          <a:p>
            <a:fld id="{EDFC4091-B588-AE4D-839F-133859BC685A}" type="slidenum">
              <a:rPr lang="en-US" smtClean="0"/>
              <a:t>37</a:t>
            </a:fld>
            <a:endParaRPr lang="en-US"/>
          </a:p>
        </p:txBody>
      </p:sp>
      <p:pic>
        <p:nvPicPr>
          <p:cNvPr id="17" name="Picture 1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3">
            <a:alphaModFix amt="20000"/>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65" name="TextBox 64"/>
          <p:cNvSpPr txBox="1"/>
          <p:nvPr/>
        </p:nvSpPr>
        <p:spPr>
          <a:xfrm>
            <a:off x="5870119" y="4801523"/>
            <a:ext cx="2898387" cy="830997"/>
          </a:xfrm>
          <a:prstGeom prst="rect">
            <a:avLst/>
          </a:prstGeom>
          <a:noFill/>
        </p:spPr>
        <p:txBody>
          <a:bodyPr wrap="square" rtlCol="0">
            <a:spAutoFit/>
          </a:bodyPr>
          <a:lstStyle/>
          <a:p>
            <a:pPr algn="ctr"/>
            <a:r>
              <a:rPr lang="en-US" sz="2400" dirty="0" smtClean="0"/>
              <a:t>Obtained a not very </a:t>
            </a:r>
            <a:r>
              <a:rPr lang="en-US" sz="2400" smtClean="0"/>
              <a:t>useful transform</a:t>
            </a:r>
            <a:endParaRPr lang="en-US" sz="2400" dirty="0"/>
          </a:p>
        </p:txBody>
      </p:sp>
      <p:sp>
        <p:nvSpPr>
          <p:cNvPr id="33" name="Oval 32"/>
          <p:cNvSpPr/>
          <p:nvPr/>
        </p:nvSpPr>
        <p:spPr>
          <a:xfrm>
            <a:off x="575361" y="1066921"/>
            <a:ext cx="5882589" cy="5034179"/>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grpSp>
        <p:nvGrpSpPr>
          <p:cNvPr id="44" name="Group 43"/>
          <p:cNvGrpSpPr/>
          <p:nvPr/>
        </p:nvGrpSpPr>
        <p:grpSpPr>
          <a:xfrm>
            <a:off x="2147698" y="120132"/>
            <a:ext cx="2688792" cy="868230"/>
            <a:chOff x="382059" y="4765125"/>
            <a:chExt cx="2688792" cy="1117611"/>
          </a:xfrm>
        </p:grpSpPr>
        <p:grpSp>
          <p:nvGrpSpPr>
            <p:cNvPr id="45" name="Group 44"/>
            <p:cNvGrpSpPr/>
            <p:nvPr/>
          </p:nvGrpSpPr>
          <p:grpSpPr>
            <a:xfrm>
              <a:off x="382059" y="4765125"/>
              <a:ext cx="1086588" cy="400110"/>
              <a:chOff x="568224" y="4998037"/>
              <a:chExt cx="1086588" cy="400110"/>
            </a:xfrm>
          </p:grpSpPr>
          <p:sp>
            <p:nvSpPr>
              <p:cNvPr id="48" name="TextBox 47"/>
              <p:cNvSpPr txBox="1"/>
              <p:nvPr/>
            </p:nvSpPr>
            <p:spPr>
              <a:xfrm>
                <a:off x="1330684" y="4998037"/>
                <a:ext cx="324128" cy="400110"/>
              </a:xfrm>
              <a:prstGeom prst="rect">
                <a:avLst/>
              </a:prstGeom>
              <a:noFill/>
            </p:spPr>
            <p:txBody>
              <a:bodyPr wrap="none" rtlCol="0">
                <a:spAutoFit/>
              </a:bodyPr>
              <a:lstStyle/>
              <a:p>
                <a:r>
                  <a:rPr lang="en-US" sz="2000" dirty="0" smtClean="0"/>
                  <a:t>B</a:t>
                </a:r>
                <a:endParaRPr lang="en-US" sz="2000" dirty="0"/>
              </a:p>
            </p:txBody>
          </p:sp>
          <p:sp>
            <p:nvSpPr>
              <p:cNvPr id="49" name="TextBox 48"/>
              <p:cNvSpPr txBox="1"/>
              <p:nvPr/>
            </p:nvSpPr>
            <p:spPr>
              <a:xfrm>
                <a:off x="568224" y="4998037"/>
                <a:ext cx="333746" cy="400110"/>
              </a:xfrm>
              <a:prstGeom prst="rect">
                <a:avLst/>
              </a:prstGeom>
              <a:noFill/>
            </p:spPr>
            <p:txBody>
              <a:bodyPr wrap="none" rtlCol="0">
                <a:spAutoFit/>
              </a:bodyPr>
              <a:lstStyle/>
              <a:p>
                <a:r>
                  <a:rPr lang="en-US" sz="2000" dirty="0" smtClean="0"/>
                  <a:t>A</a:t>
                </a:r>
                <a:endParaRPr lang="en-US" sz="2000" dirty="0"/>
              </a:p>
            </p:txBody>
          </p:sp>
          <p:sp>
            <p:nvSpPr>
              <p:cNvPr id="50" name="Right Arrow 49"/>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46" name="TextBox 45"/>
            <p:cNvSpPr txBox="1"/>
            <p:nvPr/>
          </p:nvSpPr>
          <p:spPr>
            <a:xfrm>
              <a:off x="382059" y="5129995"/>
              <a:ext cx="2688792" cy="752741"/>
            </a:xfrm>
            <a:prstGeom prst="rect">
              <a:avLst/>
            </a:prstGeom>
            <a:noFill/>
          </p:spPr>
          <p:txBody>
            <a:bodyPr wrap="square" rtlCol="0">
              <a:spAutoFit/>
            </a:bodyPr>
            <a:lstStyle/>
            <a:p>
              <a:r>
                <a:rPr lang="en-US" sz="1600" dirty="0" smtClean="0"/>
                <a:t>B is a new AST subtree with less than 10 nodes.</a:t>
              </a:r>
              <a:endParaRPr lang="en-US" sz="1600" dirty="0"/>
            </a:p>
          </p:txBody>
        </p:sp>
        <p:sp>
          <p:nvSpPr>
            <p:cNvPr id="47" name="Rectangle 46"/>
            <p:cNvSpPr/>
            <p:nvPr/>
          </p:nvSpPr>
          <p:spPr>
            <a:xfrm>
              <a:off x="426775" y="4787049"/>
              <a:ext cx="2644076" cy="109568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71551564"/>
      </p:ext>
    </p:extLst>
  </p:cSld>
  <p:clrMapOvr>
    <a:masterClrMapping/>
  </p:clrMapOvr>
  <mc:AlternateContent xmlns:mc="http://schemas.openxmlformats.org/markup-compatibility/2006" xmlns:p14="http://schemas.microsoft.com/office/powerpoint/2010/main">
    <mc:Choice Requires="p14">
      <p:transition spd="slow" p14:dur="2000" advTm="8976"/>
    </mc:Choice>
    <mc:Fallback xmlns="">
      <p:transition spd="slow" advTm="897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83" name="TextBox 82"/>
          <p:cNvSpPr txBox="1"/>
          <p:nvPr/>
        </p:nvSpPr>
        <p:spPr>
          <a:xfrm>
            <a:off x="5691120" y="5043718"/>
            <a:ext cx="3123104" cy="1200329"/>
          </a:xfrm>
          <a:prstGeom prst="rect">
            <a:avLst/>
          </a:prstGeom>
          <a:noFill/>
        </p:spPr>
        <p:txBody>
          <a:bodyPr wrap="square" rtlCol="0">
            <a:spAutoFit/>
          </a:bodyPr>
          <a:lstStyle/>
          <a:p>
            <a:pPr algn="ctr"/>
            <a:r>
              <a:rPr lang="en-US" sz="2400" b="1" dirty="0" smtClean="0"/>
              <a:t>Step 2</a:t>
            </a:r>
            <a:r>
              <a:rPr lang="en-US" sz="2400" dirty="0" smtClean="0"/>
              <a:t>: How to select a set of transforms as the final search space?</a:t>
            </a:r>
            <a:endParaRPr lang="en-US" sz="2400" dirty="0"/>
          </a:p>
        </p:txBody>
      </p:sp>
      <p:sp>
        <p:nvSpPr>
          <p:cNvPr id="15" name="Oval 14"/>
          <p:cNvSpPr/>
          <p:nvPr/>
        </p:nvSpPr>
        <p:spPr>
          <a:xfrm>
            <a:off x="575361" y="1627825"/>
            <a:ext cx="2849078"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3" name="Slide Number Placeholder 2"/>
          <p:cNvSpPr>
            <a:spLocks noGrp="1"/>
          </p:cNvSpPr>
          <p:nvPr>
            <p:ph type="sldNum" sz="quarter" idx="12"/>
          </p:nvPr>
        </p:nvSpPr>
        <p:spPr/>
        <p:txBody>
          <a:bodyPr/>
          <a:lstStyle/>
          <a:p>
            <a:fld id="{EDFC4091-B588-AE4D-839F-133859BC685A}" type="slidenum">
              <a:rPr lang="en-US" smtClean="0"/>
              <a:t>38</a:t>
            </a:fld>
            <a:endParaRPr lang="en-US"/>
          </a:p>
        </p:txBody>
      </p:sp>
      <p:pic>
        <p:nvPicPr>
          <p:cNvPr id="17" name="Picture 1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44" name="Oval 43"/>
          <p:cNvSpPr/>
          <p:nvPr/>
        </p:nvSpPr>
        <p:spPr>
          <a:xfrm>
            <a:off x="5181599" y="2616013"/>
            <a:ext cx="1393371" cy="1693885"/>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5" name="Oval 44"/>
          <p:cNvSpPr/>
          <p:nvPr/>
        </p:nvSpPr>
        <p:spPr>
          <a:xfrm>
            <a:off x="1129173" y="4286552"/>
            <a:ext cx="1618667" cy="1448729"/>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66" name="Oval 65"/>
          <p:cNvSpPr/>
          <p:nvPr/>
        </p:nvSpPr>
        <p:spPr>
          <a:xfrm>
            <a:off x="1954180" y="1780225"/>
            <a:ext cx="1329106" cy="1383599"/>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68" name="Oval 67"/>
          <p:cNvSpPr/>
          <p:nvPr/>
        </p:nvSpPr>
        <p:spPr>
          <a:xfrm>
            <a:off x="3524123" y="1182929"/>
            <a:ext cx="3382239" cy="3417476"/>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2" name="Oval 71"/>
          <p:cNvSpPr/>
          <p:nvPr/>
        </p:nvSpPr>
        <p:spPr>
          <a:xfrm>
            <a:off x="575361" y="1066921"/>
            <a:ext cx="5882589" cy="5034179"/>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6" name="TextBox 45"/>
          <p:cNvSpPr txBox="1"/>
          <p:nvPr/>
        </p:nvSpPr>
        <p:spPr>
          <a:xfrm>
            <a:off x="476798" y="164782"/>
            <a:ext cx="4677354" cy="830997"/>
          </a:xfrm>
          <a:prstGeom prst="rect">
            <a:avLst/>
          </a:prstGeom>
          <a:noFill/>
        </p:spPr>
        <p:txBody>
          <a:bodyPr wrap="square" rtlCol="0">
            <a:spAutoFit/>
          </a:bodyPr>
          <a:lstStyle/>
          <a:p>
            <a:pPr algn="ctr"/>
            <a:r>
              <a:rPr lang="en-US" sz="2400" smtClean="0"/>
              <a:t>We can obtain many candidate transforms via generalization.</a:t>
            </a:r>
            <a:endParaRPr lang="en-US" sz="2400" dirty="0"/>
          </a:p>
        </p:txBody>
      </p:sp>
    </p:spTree>
    <p:custDataLst>
      <p:tags r:id="rId1"/>
    </p:custDataLst>
    <p:extLst>
      <p:ext uri="{BB962C8B-B14F-4D97-AF65-F5344CB8AC3E}">
        <p14:creationId xmlns:p14="http://schemas.microsoft.com/office/powerpoint/2010/main" val="1499541657"/>
      </p:ext>
    </p:extLst>
  </p:cSld>
  <p:clrMapOvr>
    <a:masterClrMapping/>
  </p:clrMapOvr>
  <mc:AlternateContent xmlns:mc="http://schemas.openxmlformats.org/markup-compatibility/2006" xmlns:p14="http://schemas.microsoft.com/office/powerpoint/2010/main">
    <mc:Choice Requires="p14">
      <p:transition spd="slow" p14:dur="2000" advTm="20855"/>
    </mc:Choice>
    <mc:Fallback xmlns="">
      <p:transition spd="slow" advTm="20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15" name="Oval 14"/>
          <p:cNvSpPr/>
          <p:nvPr/>
        </p:nvSpPr>
        <p:spPr>
          <a:xfrm>
            <a:off x="575361" y="1627825"/>
            <a:ext cx="2849078" cy="1693885"/>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3" name="Slide Number Placeholder 2"/>
          <p:cNvSpPr>
            <a:spLocks noGrp="1"/>
          </p:cNvSpPr>
          <p:nvPr>
            <p:ph type="sldNum" sz="quarter" idx="12"/>
          </p:nvPr>
        </p:nvSpPr>
        <p:spPr/>
        <p:txBody>
          <a:bodyPr/>
          <a:lstStyle/>
          <a:p>
            <a:fld id="{EDFC4091-B588-AE4D-839F-133859BC685A}" type="slidenum">
              <a:rPr lang="en-US" smtClean="0"/>
              <a:t>39</a:t>
            </a:fld>
            <a:endParaRPr lang="en-US"/>
          </a:p>
        </p:txBody>
      </p:sp>
      <p:pic>
        <p:nvPicPr>
          <p:cNvPr id="17" name="Picture 1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44" name="Oval 43"/>
          <p:cNvSpPr/>
          <p:nvPr/>
        </p:nvSpPr>
        <p:spPr>
          <a:xfrm>
            <a:off x="5181599" y="2616013"/>
            <a:ext cx="1393371" cy="1693885"/>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5" name="Oval 44"/>
          <p:cNvSpPr/>
          <p:nvPr/>
        </p:nvSpPr>
        <p:spPr>
          <a:xfrm>
            <a:off x="1129173" y="4286552"/>
            <a:ext cx="1618667" cy="1448729"/>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66" name="Oval 65"/>
          <p:cNvSpPr/>
          <p:nvPr/>
        </p:nvSpPr>
        <p:spPr>
          <a:xfrm>
            <a:off x="1954180" y="1780225"/>
            <a:ext cx="1329106" cy="1383599"/>
          </a:xfrm>
          <a:prstGeom prst="ellipse">
            <a:avLst/>
          </a:prstGeom>
          <a:noFill/>
          <a:ln w="19050">
            <a:solidFill>
              <a:schemeClr val="tx1">
                <a:alpha val="2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68" name="Oval 67"/>
          <p:cNvSpPr/>
          <p:nvPr/>
        </p:nvSpPr>
        <p:spPr>
          <a:xfrm>
            <a:off x="3524123" y="1182929"/>
            <a:ext cx="3382239" cy="3417476"/>
          </a:xfrm>
          <a:prstGeom prst="ellipse">
            <a:avLst/>
          </a:prstGeom>
          <a:noFill/>
          <a:ln w="19050">
            <a:solidFill>
              <a:schemeClr val="tx1">
                <a:alpha val="2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2" name="Oval 71"/>
          <p:cNvSpPr/>
          <p:nvPr/>
        </p:nvSpPr>
        <p:spPr>
          <a:xfrm>
            <a:off x="575361" y="1066921"/>
            <a:ext cx="5882589" cy="5034179"/>
          </a:xfrm>
          <a:prstGeom prst="ellipse">
            <a:avLst/>
          </a:prstGeom>
          <a:noFill/>
          <a:ln w="19050">
            <a:solidFill>
              <a:schemeClr val="tx1">
                <a:alpha val="2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6" name="TextBox 45"/>
          <p:cNvSpPr txBox="1"/>
          <p:nvPr/>
        </p:nvSpPr>
        <p:spPr>
          <a:xfrm>
            <a:off x="5691120" y="5043718"/>
            <a:ext cx="3123104" cy="1200329"/>
          </a:xfrm>
          <a:prstGeom prst="rect">
            <a:avLst/>
          </a:prstGeom>
          <a:noFill/>
        </p:spPr>
        <p:txBody>
          <a:bodyPr wrap="square" rtlCol="0">
            <a:spAutoFit/>
          </a:bodyPr>
          <a:lstStyle/>
          <a:p>
            <a:pPr algn="ctr"/>
            <a:r>
              <a:rPr lang="en-US" sz="2400" b="1" dirty="0"/>
              <a:t>Step 2</a:t>
            </a:r>
            <a:r>
              <a:rPr lang="en-US" sz="2400" dirty="0"/>
              <a:t>: How to select a set of transforms as the final search space?</a:t>
            </a:r>
          </a:p>
        </p:txBody>
      </p:sp>
      <p:sp>
        <p:nvSpPr>
          <p:cNvPr id="47" name="Oval 46"/>
          <p:cNvSpPr/>
          <p:nvPr/>
        </p:nvSpPr>
        <p:spPr>
          <a:xfrm>
            <a:off x="6793521" y="1552890"/>
            <a:ext cx="320316" cy="247300"/>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8" name="TextBox 47"/>
          <p:cNvSpPr txBox="1"/>
          <p:nvPr/>
        </p:nvSpPr>
        <p:spPr>
          <a:xfrm>
            <a:off x="7188129" y="1353375"/>
            <a:ext cx="1763145" cy="646331"/>
          </a:xfrm>
          <a:prstGeom prst="rect">
            <a:avLst/>
          </a:prstGeom>
          <a:noFill/>
        </p:spPr>
        <p:txBody>
          <a:bodyPr wrap="square" rtlCol="0">
            <a:spAutoFit/>
          </a:bodyPr>
          <a:lstStyle/>
          <a:p>
            <a:pPr algn="ctr"/>
            <a:r>
              <a:rPr lang="en-US" smtClean="0"/>
              <a:t>Selected Transforms</a:t>
            </a:r>
            <a:endParaRPr lang="en-US" dirty="0"/>
          </a:p>
        </p:txBody>
      </p:sp>
    </p:spTree>
    <p:extLst>
      <p:ext uri="{BB962C8B-B14F-4D97-AF65-F5344CB8AC3E}">
        <p14:creationId xmlns:p14="http://schemas.microsoft.com/office/powerpoint/2010/main" val="1776571223"/>
      </p:ext>
    </p:extLst>
  </p:cSld>
  <p:clrMapOvr>
    <a:masterClrMapping/>
  </p:clrMapOvr>
  <mc:AlternateContent xmlns:mc="http://schemas.openxmlformats.org/markup-compatibility/2006" xmlns:p14="http://schemas.microsoft.com/office/powerpoint/2010/main">
    <mc:Choice Requires="p14">
      <p:transition spd="slow" p14:dur="2000" advTm="5395"/>
    </mc:Choice>
    <mc:Fallback xmlns="">
      <p:transition spd="slow" advTm="539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3536950" y="2753297"/>
            <a:ext cx="2203451" cy="2819400"/>
            <a:chOff x="3657600" y="2753297"/>
            <a:chExt cx="2203450" cy="2819400"/>
          </a:xfrm>
        </p:grpSpPr>
        <p:cxnSp>
          <p:nvCxnSpPr>
            <p:cNvPr id="75" name="Straight Connector 74"/>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91" name="Picture 90"/>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73638" y="4146751"/>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 name="Rectangle 65"/>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3" name="Straight Connector 72"/>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6718505" y="4944020"/>
            <a:ext cx="364202" cy="523220"/>
          </a:xfrm>
          <a:prstGeom prst="rect">
            <a:avLst/>
          </a:prstGeom>
          <a:noFill/>
        </p:spPr>
        <p:txBody>
          <a:bodyPr wrap="none" rtlCol="0">
            <a:spAutoFit/>
          </a:bodyPr>
          <a:lstStyle/>
          <a:p>
            <a:r>
              <a:rPr lang="en-US" sz="2800" b="1" dirty="0"/>
              <a:t>=</a:t>
            </a:r>
          </a:p>
        </p:txBody>
      </p:sp>
      <p:cxnSp>
        <p:nvCxnSpPr>
          <p:cNvPr id="112" name="Straight Arrow Connector 111"/>
          <p:cNvCxnSpPr/>
          <p:nvPr/>
        </p:nvCxnSpPr>
        <p:spPr>
          <a:xfrm>
            <a:off x="2851151" y="2999232"/>
            <a:ext cx="609600" cy="203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2857500" y="3559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2851151"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2857500" y="4702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2851151" y="52358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20457" y="4606339"/>
            <a:ext cx="1284518" cy="830997"/>
          </a:xfrm>
          <a:prstGeom prst="rect">
            <a:avLst/>
          </a:prstGeom>
          <a:noFill/>
        </p:spPr>
        <p:txBody>
          <a:bodyPr wrap="none" rtlCol="0">
            <a:spAutoFit/>
          </a:bodyPr>
          <a:lstStyle/>
          <a:p>
            <a:pPr algn="ctr"/>
            <a:r>
              <a:rPr lang="en-US" sz="2400" dirty="0"/>
              <a:t>Negative</a:t>
            </a:r>
          </a:p>
          <a:p>
            <a:pPr algn="ctr"/>
            <a:r>
              <a:rPr lang="en-US" sz="2400" dirty="0"/>
              <a:t>Inputs</a:t>
            </a:r>
          </a:p>
        </p:txBody>
      </p:sp>
      <p:sp>
        <p:nvSpPr>
          <p:cNvPr id="30" name="Rectangle 29"/>
          <p:cNvSpPr/>
          <p:nvPr/>
        </p:nvSpPr>
        <p:spPr>
          <a:xfrm>
            <a:off x="7194551" y="2886964"/>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718507" y="2705291"/>
            <a:ext cx="364202" cy="523220"/>
          </a:xfrm>
          <a:prstGeom prst="rect">
            <a:avLst/>
          </a:prstGeom>
          <a:noFill/>
        </p:spPr>
        <p:txBody>
          <a:bodyPr wrap="none" rtlCol="0">
            <a:spAutoFit/>
          </a:bodyPr>
          <a:lstStyle/>
          <a:p>
            <a:r>
              <a:rPr lang="en-US" sz="2800" b="1" dirty="0"/>
              <a:t>=</a:t>
            </a:r>
          </a:p>
        </p:txBody>
      </p:sp>
      <p:sp>
        <p:nvSpPr>
          <p:cNvPr id="35" name="TextBox 34"/>
          <p:cNvSpPr txBox="1"/>
          <p:nvPr/>
        </p:nvSpPr>
        <p:spPr>
          <a:xfrm>
            <a:off x="1216601" y="3143115"/>
            <a:ext cx="1153585" cy="830997"/>
          </a:xfrm>
          <a:prstGeom prst="rect">
            <a:avLst/>
          </a:prstGeom>
          <a:noFill/>
        </p:spPr>
        <p:txBody>
          <a:bodyPr wrap="none" rtlCol="0">
            <a:spAutoFit/>
          </a:bodyPr>
          <a:lstStyle/>
          <a:p>
            <a:pPr algn="ctr"/>
            <a:r>
              <a:rPr lang="en-US" sz="2400" dirty="0"/>
              <a:t>Positive</a:t>
            </a:r>
          </a:p>
          <a:p>
            <a:pPr algn="ctr"/>
            <a:r>
              <a:rPr lang="en-US" sz="2400" dirty="0"/>
              <a:t>Inputs</a:t>
            </a:r>
          </a:p>
        </p:txBody>
      </p:sp>
      <p:sp>
        <p:nvSpPr>
          <p:cNvPr id="39" name="Rectangle 38"/>
          <p:cNvSpPr/>
          <p:nvPr/>
        </p:nvSpPr>
        <p:spPr>
          <a:xfrm>
            <a:off x="7194551" y="3442092"/>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7194551" y="4002387"/>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7194551" y="4575227"/>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194551" y="5131075"/>
            <a:ext cx="228600" cy="228600"/>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6737349" y="4425289"/>
            <a:ext cx="364202" cy="523220"/>
          </a:xfrm>
          <a:prstGeom prst="rect">
            <a:avLst/>
          </a:prstGeom>
          <a:noFill/>
        </p:spPr>
        <p:txBody>
          <a:bodyPr wrap="none" rtlCol="0">
            <a:spAutoFit/>
          </a:bodyPr>
          <a:lstStyle/>
          <a:p>
            <a:r>
              <a:rPr lang="en-US" sz="2800" b="1" dirty="0"/>
              <a:t>=</a:t>
            </a:r>
          </a:p>
        </p:txBody>
      </p:sp>
      <p:cxnSp>
        <p:nvCxnSpPr>
          <p:cNvPr id="115" name="Straight Arrow Connector 114"/>
          <p:cNvCxnSpPr/>
          <p:nvPr/>
        </p:nvCxnSpPr>
        <p:spPr>
          <a:xfrm>
            <a:off x="5740400" y="3001264"/>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5746751" y="3559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5740400" y="4124897"/>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5746751" y="47024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5740400" y="5235851"/>
            <a:ext cx="609600"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737351" y="3255708"/>
            <a:ext cx="364202" cy="523220"/>
          </a:xfrm>
          <a:prstGeom prst="rect">
            <a:avLst/>
          </a:prstGeom>
          <a:noFill/>
        </p:spPr>
        <p:txBody>
          <a:bodyPr wrap="none" rtlCol="0">
            <a:spAutoFit/>
          </a:bodyPr>
          <a:lstStyle/>
          <a:p>
            <a:r>
              <a:rPr lang="en-US" sz="2800" b="1" dirty="0"/>
              <a:t>=</a:t>
            </a:r>
          </a:p>
        </p:txBody>
      </p:sp>
      <p:sp>
        <p:nvSpPr>
          <p:cNvPr id="85" name="TextBox 84"/>
          <p:cNvSpPr txBox="1"/>
          <p:nvPr/>
        </p:nvSpPr>
        <p:spPr>
          <a:xfrm>
            <a:off x="6737351" y="3827259"/>
            <a:ext cx="364202" cy="523220"/>
          </a:xfrm>
          <a:prstGeom prst="rect">
            <a:avLst/>
          </a:prstGeom>
          <a:noFill/>
        </p:spPr>
        <p:txBody>
          <a:bodyPr wrap="none" rtlCol="0">
            <a:spAutoFit/>
          </a:bodyPr>
          <a:lstStyle/>
          <a:p>
            <a:r>
              <a:rPr lang="en-US" sz="2800" b="1" dirty="0"/>
              <a:t>=</a:t>
            </a:r>
          </a:p>
        </p:txBody>
      </p:sp>
      <p:sp>
        <p:nvSpPr>
          <p:cNvPr id="64" name="Title 129"/>
          <p:cNvSpPr txBox="1">
            <a:spLocks/>
          </p:cNvSpPr>
          <p:nvPr/>
        </p:nvSpPr>
        <p:spPr>
          <a:xfrm>
            <a:off x="457200" y="27739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Generate And Validate Patching</a:t>
            </a:r>
          </a:p>
        </p:txBody>
      </p:sp>
      <p:pic>
        <p:nvPicPr>
          <p:cNvPr id="61" name="Picture 6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58193" y="4030936"/>
            <a:ext cx="563108" cy="560605"/>
          </a:xfrm>
          <a:prstGeom prst="rect">
            <a:avLst/>
          </a:prstGeom>
        </p:spPr>
      </p:pic>
      <p:grpSp>
        <p:nvGrpSpPr>
          <p:cNvPr id="132" name="Group 131"/>
          <p:cNvGrpSpPr/>
          <p:nvPr/>
        </p:nvGrpSpPr>
        <p:grpSpPr>
          <a:xfrm>
            <a:off x="3365739" y="1377273"/>
            <a:ext cx="613744" cy="785309"/>
            <a:chOff x="3899435" y="2093233"/>
            <a:chExt cx="613744" cy="785309"/>
          </a:xfrm>
        </p:grpSpPr>
        <p:sp>
          <p:nvSpPr>
            <p:cNvPr id="133" name="Rectangle 132"/>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4" name="Straight Connector 133"/>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2"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 name="Picture 142"/>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 name="Picture 14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158" name="Group 157"/>
          <p:cNvGrpSpPr/>
          <p:nvPr/>
        </p:nvGrpSpPr>
        <p:grpSpPr>
          <a:xfrm>
            <a:off x="4937291" y="1377273"/>
            <a:ext cx="613744" cy="785309"/>
            <a:chOff x="3084462" y="5593794"/>
            <a:chExt cx="613744" cy="785309"/>
          </a:xfrm>
        </p:grpSpPr>
        <p:sp>
          <p:nvSpPr>
            <p:cNvPr id="159" name="Rectangle 158"/>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0" name="Straight Connector 159"/>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6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 name="Picture 16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 name="Picture 16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171" name="Group 170"/>
          <p:cNvGrpSpPr/>
          <p:nvPr/>
        </p:nvGrpSpPr>
        <p:grpSpPr>
          <a:xfrm>
            <a:off x="4151515" y="1377273"/>
            <a:ext cx="613744" cy="785309"/>
            <a:chOff x="4820730" y="5593794"/>
            <a:chExt cx="613744" cy="785309"/>
          </a:xfrm>
        </p:grpSpPr>
        <p:sp>
          <p:nvSpPr>
            <p:cNvPr id="172" name="Rectangle 171"/>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3" name="Straight Connector 172"/>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81"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 name="Picture 181"/>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3" name="Picture 18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184" name="Oval 183"/>
          <p:cNvSpPr/>
          <p:nvPr/>
        </p:nvSpPr>
        <p:spPr>
          <a:xfrm>
            <a:off x="2608563" y="2889827"/>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5" name="Oval 184"/>
          <p:cNvSpPr/>
          <p:nvPr/>
        </p:nvSpPr>
        <p:spPr>
          <a:xfrm>
            <a:off x="2608563" y="3445491"/>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6" name="Oval 185"/>
          <p:cNvSpPr/>
          <p:nvPr/>
        </p:nvSpPr>
        <p:spPr>
          <a:xfrm>
            <a:off x="2597723" y="5131075"/>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7" name="Oval 186"/>
          <p:cNvSpPr/>
          <p:nvPr/>
        </p:nvSpPr>
        <p:spPr>
          <a:xfrm>
            <a:off x="2608563" y="4579456"/>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p:cNvSpPr/>
          <p:nvPr/>
        </p:nvSpPr>
        <p:spPr>
          <a:xfrm>
            <a:off x="6354593" y="4577297"/>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6354593" y="2886964"/>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6354593" y="3442092"/>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p:cNvSpPr/>
          <p:nvPr/>
        </p:nvSpPr>
        <p:spPr>
          <a:xfrm>
            <a:off x="6343040" y="5128033"/>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TextBox 129"/>
          <p:cNvSpPr txBox="1"/>
          <p:nvPr/>
        </p:nvSpPr>
        <p:spPr>
          <a:xfrm>
            <a:off x="946602" y="6040729"/>
            <a:ext cx="5768756" cy="523220"/>
          </a:xfrm>
          <a:prstGeom prst="rect">
            <a:avLst/>
          </a:prstGeom>
          <a:noFill/>
        </p:spPr>
        <p:txBody>
          <a:bodyPr wrap="square" rtlCol="0">
            <a:spAutoFit/>
          </a:bodyPr>
          <a:lstStyle/>
          <a:p>
            <a:r>
              <a:rPr lang="en-US" sz="2800" dirty="0"/>
              <a:t>Collect all of the patches that validate</a:t>
            </a:r>
          </a:p>
        </p:txBody>
      </p:sp>
      <p:pic>
        <p:nvPicPr>
          <p:cNvPr id="194" name="Picture 19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62006" y="6022037"/>
            <a:ext cx="563108" cy="560605"/>
          </a:xfrm>
          <a:prstGeom prst="rect">
            <a:avLst/>
          </a:prstGeom>
          <a:solidFill>
            <a:schemeClr val="bg1"/>
          </a:solidFill>
          <a:ln w="38100" cmpd="sng">
            <a:solidFill>
              <a:schemeClr val="bg1"/>
            </a:solidFill>
          </a:ln>
        </p:spPr>
      </p:pic>
      <p:sp>
        <p:nvSpPr>
          <p:cNvPr id="195" name="Oval 194"/>
          <p:cNvSpPr/>
          <p:nvPr/>
        </p:nvSpPr>
        <p:spPr>
          <a:xfrm>
            <a:off x="2597723" y="4004412"/>
            <a:ext cx="228600" cy="228600"/>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6" name="Rectangle 195"/>
          <p:cNvSpPr/>
          <p:nvPr/>
        </p:nvSpPr>
        <p:spPr>
          <a:xfrm>
            <a:off x="6356351" y="4002387"/>
            <a:ext cx="228600" cy="228600"/>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ight Arrow 196"/>
          <p:cNvSpPr/>
          <p:nvPr/>
        </p:nvSpPr>
        <p:spPr>
          <a:xfrm rot="5400000">
            <a:off x="5050706" y="2244864"/>
            <a:ext cx="369332" cy="397461"/>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DFC4091-B588-AE4D-839F-133859BC685A}" type="slidenum">
              <a:rPr lang="en-US" smtClean="0"/>
              <a:t>4</a:t>
            </a:fld>
            <a:endParaRPr lang="en-US"/>
          </a:p>
        </p:txBody>
      </p:sp>
      <p:sp>
        <p:nvSpPr>
          <p:cNvPr id="99" name="TextBox 98"/>
          <p:cNvSpPr txBox="1"/>
          <p:nvPr/>
        </p:nvSpPr>
        <p:spPr>
          <a:xfrm>
            <a:off x="6107872" y="1380630"/>
            <a:ext cx="2173357" cy="1323439"/>
          </a:xfrm>
          <a:prstGeom prst="rect">
            <a:avLst/>
          </a:prstGeom>
          <a:noFill/>
          <a:ln>
            <a:solidFill>
              <a:schemeClr val="tx1"/>
            </a:solidFill>
          </a:ln>
        </p:spPr>
        <p:txBody>
          <a:bodyPr wrap="square" rtlCol="0">
            <a:spAutoFit/>
          </a:bodyPr>
          <a:lstStyle/>
          <a:p>
            <a:r>
              <a:rPr lang="is-IS" sz="2000" dirty="0"/>
              <a:t>…</a:t>
            </a:r>
            <a:endParaRPr lang="en-US" sz="2000" dirty="0"/>
          </a:p>
          <a:p>
            <a:r>
              <a:rPr lang="en-US" sz="2000" dirty="0"/>
              <a:t>if (</a:t>
            </a:r>
            <a:r>
              <a:rPr lang="en-US" sz="2000" dirty="0" err="1"/>
              <a:t>str_len</a:t>
            </a:r>
            <a:r>
              <a:rPr lang="en-US" sz="2000" dirty="0"/>
              <a:t> </a:t>
            </a:r>
          </a:p>
          <a:p>
            <a:r>
              <a:rPr lang="en-US" sz="2000" dirty="0"/>
              <a:t>     </a:t>
            </a:r>
            <a:r>
              <a:rPr lang="en-US" sz="2000" dirty="0">
                <a:solidFill>
                  <a:srgbClr val="00B050"/>
                </a:solidFill>
              </a:rPr>
              <a:t>|| </a:t>
            </a:r>
            <a:r>
              <a:rPr lang="en-US" sz="2000" dirty="0" err="1">
                <a:solidFill>
                  <a:srgbClr val="00B050"/>
                </a:solidFill>
              </a:rPr>
              <a:t>str</a:t>
            </a:r>
            <a:r>
              <a:rPr lang="en-US" sz="2000" dirty="0">
                <a:solidFill>
                  <a:srgbClr val="00B050"/>
                </a:solidFill>
              </a:rPr>
              <a:t> != 0</a:t>
            </a:r>
            <a:r>
              <a:rPr lang="en-US" sz="2000" dirty="0"/>
              <a:t>) {</a:t>
            </a:r>
          </a:p>
          <a:p>
            <a:r>
              <a:rPr lang="is-IS" sz="2000" dirty="0"/>
              <a:t>…</a:t>
            </a:r>
            <a:endParaRPr lang="en-US" sz="2000" dirty="0"/>
          </a:p>
        </p:txBody>
      </p:sp>
    </p:spTree>
    <p:extLst>
      <p:ext uri="{BB962C8B-B14F-4D97-AF65-F5344CB8AC3E}">
        <p14:creationId xmlns:p14="http://schemas.microsoft.com/office/powerpoint/2010/main" val="1170933013"/>
      </p:ext>
    </p:extLst>
  </p:cSld>
  <p:clrMapOvr>
    <a:masterClrMapping/>
  </p:clrMapOvr>
  <mc:AlternateContent xmlns:mc="http://schemas.openxmlformats.org/markup-compatibility/2006">
    <mc:Choice xmlns:p14="http://schemas.microsoft.com/office/powerpoint/2010/main" Requires="p14">
      <p:transition spd="slow" p14:dur="2000" advTm="10715"/>
    </mc:Choice>
    <mc:Fallback>
      <p:transition spd="slow" advTm="10715"/>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Reserve Validation Patches</a:t>
            </a:r>
            <a:endParaRPr lang="en-US" dirty="0"/>
          </a:p>
        </p:txBody>
      </p:sp>
      <p:grpSp>
        <p:nvGrpSpPr>
          <p:cNvPr id="3" name="Group 2"/>
          <p:cNvGrpSpPr/>
          <p:nvPr/>
        </p:nvGrpSpPr>
        <p:grpSpPr>
          <a:xfrm>
            <a:off x="1533231" y="3573779"/>
            <a:ext cx="1080837" cy="785309"/>
            <a:chOff x="4044210" y="3573779"/>
            <a:chExt cx="1080837" cy="785309"/>
          </a:xfrm>
        </p:grpSpPr>
        <p:grpSp>
          <p:nvGrpSpPr>
            <p:cNvPr id="202" name="Group 201"/>
            <p:cNvGrpSpPr/>
            <p:nvPr/>
          </p:nvGrpSpPr>
          <p:grpSpPr>
            <a:xfrm>
              <a:off x="4044210" y="3573779"/>
              <a:ext cx="613744" cy="785309"/>
              <a:chOff x="5845473" y="4021992"/>
              <a:chExt cx="613744" cy="785309"/>
            </a:xfrm>
          </p:grpSpPr>
          <p:sp>
            <p:nvSpPr>
              <p:cNvPr id="203" name="Rectangle 20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4" name="Straight Connector 20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12"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3" name="Picture 212"/>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 name="Picture 21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15" name="Group 214"/>
            <p:cNvGrpSpPr/>
            <p:nvPr/>
          </p:nvGrpSpPr>
          <p:grpSpPr>
            <a:xfrm>
              <a:off x="4156081" y="3573779"/>
              <a:ext cx="613744" cy="785309"/>
              <a:chOff x="5845473" y="4021992"/>
              <a:chExt cx="613744" cy="785309"/>
            </a:xfrm>
          </p:grpSpPr>
          <p:sp>
            <p:nvSpPr>
              <p:cNvPr id="216" name="Rectangle 21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7" name="Straight Connector 21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25"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6" name="Picture 225"/>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 name="Picture 22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28" name="Group 227"/>
            <p:cNvGrpSpPr/>
            <p:nvPr/>
          </p:nvGrpSpPr>
          <p:grpSpPr>
            <a:xfrm>
              <a:off x="4278050" y="3573779"/>
              <a:ext cx="613744" cy="785309"/>
              <a:chOff x="5845473" y="4021992"/>
              <a:chExt cx="613744" cy="785309"/>
            </a:xfrm>
          </p:grpSpPr>
          <p:sp>
            <p:nvSpPr>
              <p:cNvPr id="229" name="Rectangle 22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0" name="Straight Connector 22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38"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 name="Picture 238"/>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0" name="Picture 23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1" name="Group 240"/>
            <p:cNvGrpSpPr/>
            <p:nvPr/>
          </p:nvGrpSpPr>
          <p:grpSpPr>
            <a:xfrm>
              <a:off x="4389334" y="3573779"/>
              <a:ext cx="613744" cy="785309"/>
              <a:chOff x="5845473" y="4021992"/>
              <a:chExt cx="613744" cy="785309"/>
            </a:xfrm>
          </p:grpSpPr>
          <p:sp>
            <p:nvSpPr>
              <p:cNvPr id="242" name="Rectangle 24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3" name="Straight Connector 24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51"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2" name="Picture 251"/>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3" name="Picture 25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4" name="Group 253"/>
            <p:cNvGrpSpPr/>
            <p:nvPr/>
          </p:nvGrpSpPr>
          <p:grpSpPr>
            <a:xfrm>
              <a:off x="4511303" y="3573779"/>
              <a:ext cx="613744" cy="785309"/>
              <a:chOff x="5845473" y="4021992"/>
              <a:chExt cx="613744" cy="785309"/>
            </a:xfrm>
          </p:grpSpPr>
          <p:sp>
            <p:nvSpPr>
              <p:cNvPr id="255" name="Rectangle 25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6" name="Straight Connector 25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65" name="Picture 264"/>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993402" y="4250289"/>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 name="Picture 26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67630" y="4234016"/>
                <a:ext cx="240999" cy="239928"/>
              </a:xfrm>
              <a:prstGeom prst="rect">
                <a:avLst/>
              </a:prstGeom>
            </p:spPr>
          </p:pic>
        </p:grpSp>
      </p:grpSp>
      <p:sp>
        <p:nvSpPr>
          <p:cNvPr id="267" name="TextBox 266"/>
          <p:cNvSpPr txBox="1"/>
          <p:nvPr/>
        </p:nvSpPr>
        <p:spPr>
          <a:xfrm>
            <a:off x="3561603" y="2989758"/>
            <a:ext cx="2166025" cy="338554"/>
          </a:xfrm>
          <a:prstGeom prst="rect">
            <a:avLst/>
          </a:prstGeom>
          <a:noFill/>
        </p:spPr>
        <p:txBody>
          <a:bodyPr wrap="square" rtlCol="0">
            <a:spAutoFit/>
          </a:bodyPr>
          <a:lstStyle/>
          <a:p>
            <a:pPr algn="ctr"/>
            <a:r>
              <a:rPr lang="en-US" sz="1600" dirty="0" smtClean="0"/>
              <a:t>Validation Patches</a:t>
            </a:r>
            <a:endParaRPr lang="en-US" sz="1600" dirty="0"/>
          </a:p>
        </p:txBody>
      </p:sp>
      <p:sp>
        <p:nvSpPr>
          <p:cNvPr id="325" name="TextBox 324"/>
          <p:cNvSpPr txBox="1"/>
          <p:nvPr/>
        </p:nvSpPr>
        <p:spPr>
          <a:xfrm>
            <a:off x="673805" y="2989758"/>
            <a:ext cx="2166025" cy="338554"/>
          </a:xfrm>
          <a:prstGeom prst="rect">
            <a:avLst/>
          </a:prstGeom>
          <a:noFill/>
        </p:spPr>
        <p:txBody>
          <a:bodyPr wrap="square" rtlCol="0">
            <a:spAutoFit/>
          </a:bodyPr>
          <a:lstStyle/>
          <a:p>
            <a:pPr algn="ctr"/>
            <a:r>
              <a:rPr lang="en-US" sz="1600" dirty="0"/>
              <a:t>Training Human Patches</a:t>
            </a:r>
          </a:p>
        </p:txBody>
      </p:sp>
      <p:grpSp>
        <p:nvGrpSpPr>
          <p:cNvPr id="326" name="Group 325"/>
          <p:cNvGrpSpPr/>
          <p:nvPr/>
        </p:nvGrpSpPr>
        <p:grpSpPr>
          <a:xfrm>
            <a:off x="823719" y="3573779"/>
            <a:ext cx="613744" cy="785309"/>
            <a:chOff x="5845473" y="4021992"/>
            <a:chExt cx="613744" cy="785309"/>
          </a:xfrm>
        </p:grpSpPr>
        <p:sp>
          <p:nvSpPr>
            <p:cNvPr id="327" name="Rectangle 32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28" name="Straight Connector 32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36"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 name="Picture 336"/>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 name="Picture 33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39" name="Group 338"/>
          <p:cNvGrpSpPr/>
          <p:nvPr/>
        </p:nvGrpSpPr>
        <p:grpSpPr>
          <a:xfrm>
            <a:off x="935590" y="3573779"/>
            <a:ext cx="613744" cy="785309"/>
            <a:chOff x="5845473" y="4021992"/>
            <a:chExt cx="613744" cy="785309"/>
          </a:xfrm>
        </p:grpSpPr>
        <p:sp>
          <p:nvSpPr>
            <p:cNvPr id="340" name="Rectangle 33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41" name="Straight Connector 34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49"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0" name="Picture 349"/>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1" name="Picture 35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52" name="Group 351"/>
          <p:cNvGrpSpPr/>
          <p:nvPr/>
        </p:nvGrpSpPr>
        <p:grpSpPr>
          <a:xfrm>
            <a:off x="1057559" y="3573779"/>
            <a:ext cx="613744" cy="785309"/>
            <a:chOff x="5845473" y="4021992"/>
            <a:chExt cx="613744" cy="785309"/>
          </a:xfrm>
        </p:grpSpPr>
        <p:sp>
          <p:nvSpPr>
            <p:cNvPr id="353" name="Rectangle 35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4" name="Straight Connector 35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9" name="Straight Connector 35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62"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 name="Picture 362"/>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 name="Picture 36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65" name="Group 364"/>
          <p:cNvGrpSpPr/>
          <p:nvPr/>
        </p:nvGrpSpPr>
        <p:grpSpPr>
          <a:xfrm>
            <a:off x="1185533" y="3573780"/>
            <a:ext cx="613744" cy="785309"/>
            <a:chOff x="5845473" y="4021992"/>
            <a:chExt cx="613744" cy="785309"/>
          </a:xfrm>
        </p:grpSpPr>
        <p:sp>
          <p:nvSpPr>
            <p:cNvPr id="366" name="Rectangle 36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7" name="Straight Connector 36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75"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6" name="Picture 375"/>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7" name="Picture 37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78" name="Group 377"/>
          <p:cNvGrpSpPr/>
          <p:nvPr/>
        </p:nvGrpSpPr>
        <p:grpSpPr>
          <a:xfrm>
            <a:off x="1297404" y="3573780"/>
            <a:ext cx="613744" cy="785309"/>
            <a:chOff x="5845473" y="4021992"/>
            <a:chExt cx="613744" cy="785309"/>
          </a:xfrm>
        </p:grpSpPr>
        <p:sp>
          <p:nvSpPr>
            <p:cNvPr id="379" name="Rectangle 37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80" name="Straight Connector 37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88"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 name="Picture 388"/>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0" name="Picture 38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91" name="Group 390"/>
          <p:cNvGrpSpPr/>
          <p:nvPr/>
        </p:nvGrpSpPr>
        <p:grpSpPr>
          <a:xfrm>
            <a:off x="1419373" y="3573780"/>
            <a:ext cx="613744" cy="785309"/>
            <a:chOff x="5845473" y="4021992"/>
            <a:chExt cx="613744" cy="785309"/>
          </a:xfrm>
        </p:grpSpPr>
        <p:sp>
          <p:nvSpPr>
            <p:cNvPr id="392" name="Rectangle 39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3" name="Straight Connector 39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6" name="Straight Connector 39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9" name="Straight Connector 39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01"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 name="Picture 401"/>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3" name="Picture 40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04" name="Group 403"/>
          <p:cNvGrpSpPr/>
          <p:nvPr/>
        </p:nvGrpSpPr>
        <p:grpSpPr>
          <a:xfrm>
            <a:off x="1534010" y="3573779"/>
            <a:ext cx="613744" cy="785309"/>
            <a:chOff x="5845473" y="4021992"/>
            <a:chExt cx="613744" cy="785309"/>
          </a:xfrm>
        </p:grpSpPr>
        <p:sp>
          <p:nvSpPr>
            <p:cNvPr id="405" name="Rectangle 40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06" name="Straight Connector 40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9" name="Straight Connector 40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0" name="Straight Connector 40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14"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 name="Picture 414"/>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6" name="Picture 41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17" name="Group 416"/>
          <p:cNvGrpSpPr/>
          <p:nvPr/>
        </p:nvGrpSpPr>
        <p:grpSpPr>
          <a:xfrm>
            <a:off x="1645881" y="3573779"/>
            <a:ext cx="613744" cy="785309"/>
            <a:chOff x="5845473" y="4021992"/>
            <a:chExt cx="613744" cy="785309"/>
          </a:xfrm>
        </p:grpSpPr>
        <p:sp>
          <p:nvSpPr>
            <p:cNvPr id="418" name="Rectangle 41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19" name="Straight Connector 41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2" name="Straight Connector 42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3" name="Straight Connector 42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6" name="Straight Connector 42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27"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 name="Picture 427"/>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9" name="Picture 42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30" name="Group 429"/>
          <p:cNvGrpSpPr/>
          <p:nvPr/>
        </p:nvGrpSpPr>
        <p:grpSpPr>
          <a:xfrm>
            <a:off x="1767850" y="3573779"/>
            <a:ext cx="613744" cy="785309"/>
            <a:chOff x="5845473" y="4021992"/>
            <a:chExt cx="613744" cy="785309"/>
          </a:xfrm>
        </p:grpSpPr>
        <p:sp>
          <p:nvSpPr>
            <p:cNvPr id="431" name="Rectangle 43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32" name="Straight Connector 43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7" name="Straight Connector 43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8" name="Straight Connector 43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9" name="Straight Connector 43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40"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1" name="Picture 440"/>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2" name="Picture 44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43" name="Group 442"/>
          <p:cNvGrpSpPr/>
          <p:nvPr/>
        </p:nvGrpSpPr>
        <p:grpSpPr>
          <a:xfrm>
            <a:off x="1879134" y="3573779"/>
            <a:ext cx="613744" cy="785309"/>
            <a:chOff x="5845473" y="4021992"/>
            <a:chExt cx="613744" cy="785309"/>
          </a:xfrm>
        </p:grpSpPr>
        <p:sp>
          <p:nvSpPr>
            <p:cNvPr id="444" name="Rectangle 44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45" name="Straight Connector 44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8" name="Straight Connector 44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9" name="Straight Connector 44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1" name="Straight Connector 45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53"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4" name="Picture 453"/>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5" name="Picture 45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56" name="Group 455"/>
          <p:cNvGrpSpPr/>
          <p:nvPr/>
        </p:nvGrpSpPr>
        <p:grpSpPr>
          <a:xfrm>
            <a:off x="2001103" y="3573779"/>
            <a:ext cx="613744" cy="785309"/>
            <a:chOff x="5845473" y="4021992"/>
            <a:chExt cx="613744" cy="785309"/>
          </a:xfrm>
        </p:grpSpPr>
        <p:sp>
          <p:nvSpPr>
            <p:cNvPr id="457" name="Rectangle 45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58" name="Straight Connector 45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0" name="Straight Connector 45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1" name="Straight Connector 46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2" name="Straight Connector 46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4" name="Straight Connector 46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5" name="Straight Connector 46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66" name="Picture 78" descr="gray.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7" name="Picture 466"/>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 name="Picture 46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sp>
        <p:nvSpPr>
          <p:cNvPr id="4" name="Slide Number Placeholder 3"/>
          <p:cNvSpPr>
            <a:spLocks noGrp="1"/>
          </p:cNvSpPr>
          <p:nvPr>
            <p:ph type="sldNum" sz="quarter" idx="12"/>
          </p:nvPr>
        </p:nvSpPr>
        <p:spPr/>
        <p:txBody>
          <a:bodyPr/>
          <a:lstStyle/>
          <a:p>
            <a:fld id="{C5BFA645-337F-934D-B234-7C13E7CFC11E}" type="slidenum">
              <a:rPr lang="en-US" smtClean="0"/>
              <a:t>40</a:t>
            </a:fld>
            <a:endParaRPr lang="en-US"/>
          </a:p>
        </p:txBody>
      </p:sp>
    </p:spTree>
    <p:custDataLst>
      <p:tags r:id="rId1"/>
    </p:custDataLst>
    <p:extLst>
      <p:ext uri="{BB962C8B-B14F-4D97-AF65-F5344CB8AC3E}">
        <p14:creationId xmlns:p14="http://schemas.microsoft.com/office/powerpoint/2010/main" val="1133120030"/>
      </p:ext>
    </p:extLst>
  </p:cSld>
  <p:clrMapOvr>
    <a:masterClrMapping/>
  </p:clrMapOvr>
  <mc:AlternateContent xmlns:mc="http://schemas.openxmlformats.org/markup-compatibility/2006" xmlns:p14="http://schemas.microsoft.com/office/powerpoint/2010/main">
    <mc:Choice Requires="p14">
      <p:transition spd="slow" p14:dur="2000" advTm="7125"/>
    </mc:Choice>
    <mc:Fallback xmlns="">
      <p:transition spd="slow" advTm="7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86 0.00023 L 0.28125 0.00023 " pathEditMode="relative" ptsTypes="A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dissolve">
                                      <p:cBhvr>
                                        <p:cTn id="10"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Reserve Validation Patches</a:t>
            </a:r>
            <a:endParaRPr lang="en-US" dirty="0"/>
          </a:p>
        </p:txBody>
      </p:sp>
      <p:sp>
        <p:nvSpPr>
          <p:cNvPr id="267" name="TextBox 266"/>
          <p:cNvSpPr txBox="1"/>
          <p:nvPr/>
        </p:nvSpPr>
        <p:spPr>
          <a:xfrm>
            <a:off x="3683924" y="1405722"/>
            <a:ext cx="2166025" cy="338554"/>
          </a:xfrm>
          <a:prstGeom prst="rect">
            <a:avLst/>
          </a:prstGeom>
          <a:noFill/>
        </p:spPr>
        <p:txBody>
          <a:bodyPr wrap="square" rtlCol="0">
            <a:spAutoFit/>
          </a:bodyPr>
          <a:lstStyle/>
          <a:p>
            <a:pPr algn="ctr"/>
            <a:r>
              <a:rPr lang="en-US" sz="1600" dirty="0" smtClean="0"/>
              <a:t>Validation Patches</a:t>
            </a:r>
            <a:endParaRPr lang="en-US" sz="1600" dirty="0"/>
          </a:p>
        </p:txBody>
      </p:sp>
      <p:sp>
        <p:nvSpPr>
          <p:cNvPr id="296" name="Rectangle 295"/>
          <p:cNvSpPr/>
          <p:nvPr/>
        </p:nvSpPr>
        <p:spPr>
          <a:xfrm>
            <a:off x="4000952"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4064626"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4064626"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4064626"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4064626"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064626"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4064626"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4064626"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4064626"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148881"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6" name="Picture 30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40401" y="3889717"/>
            <a:ext cx="240999" cy="239928"/>
          </a:xfrm>
          <a:prstGeom prst="rect">
            <a:avLst/>
          </a:prstGeom>
        </p:spPr>
      </p:pic>
      <p:sp>
        <p:nvSpPr>
          <p:cNvPr id="307" name="TextBox 306"/>
          <p:cNvSpPr txBox="1"/>
          <p:nvPr/>
        </p:nvSpPr>
        <p:spPr>
          <a:xfrm>
            <a:off x="4120170"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4120170"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4000952"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4064626"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4064626"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4064626"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4064626"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4064626"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4064626"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4064626"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4064626"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274162"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 name="Picture 3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64714" y="4936576"/>
            <a:ext cx="240999" cy="239928"/>
          </a:xfrm>
          <a:prstGeom prst="rect">
            <a:avLst/>
          </a:prstGeom>
        </p:spPr>
      </p:pic>
      <p:sp>
        <p:nvSpPr>
          <p:cNvPr id="323" name="Rectangle 322"/>
          <p:cNvSpPr/>
          <p:nvPr/>
        </p:nvSpPr>
        <p:spPr>
          <a:xfrm>
            <a:off x="3808071" y="1940439"/>
            <a:ext cx="1917732" cy="397422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4000952"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4064626"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4064626"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4064626"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4064626"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4064626"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064626"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4064626"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4064626"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348194"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 name="Picture 27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327350" y="3069229"/>
            <a:ext cx="240999" cy="239928"/>
          </a:xfrm>
          <a:prstGeom prst="rect">
            <a:avLst/>
          </a:prstGeom>
        </p:spPr>
      </p:pic>
      <p:sp>
        <p:nvSpPr>
          <p:cNvPr id="279" name="TextBox 278"/>
          <p:cNvSpPr txBox="1"/>
          <p:nvPr/>
        </p:nvSpPr>
        <p:spPr>
          <a:xfrm>
            <a:off x="673805" y="2989758"/>
            <a:ext cx="2166025" cy="338554"/>
          </a:xfrm>
          <a:prstGeom prst="rect">
            <a:avLst/>
          </a:prstGeom>
          <a:noFill/>
        </p:spPr>
        <p:txBody>
          <a:bodyPr wrap="square" rtlCol="0">
            <a:spAutoFit/>
          </a:bodyPr>
          <a:lstStyle/>
          <a:p>
            <a:pPr algn="ctr"/>
            <a:r>
              <a:rPr lang="en-US" sz="1600" dirty="0"/>
              <a:t>Training Human Patches</a:t>
            </a:r>
          </a:p>
        </p:txBody>
      </p:sp>
      <p:grpSp>
        <p:nvGrpSpPr>
          <p:cNvPr id="280" name="Group 279"/>
          <p:cNvGrpSpPr/>
          <p:nvPr/>
        </p:nvGrpSpPr>
        <p:grpSpPr>
          <a:xfrm>
            <a:off x="823719" y="3573779"/>
            <a:ext cx="613744" cy="785309"/>
            <a:chOff x="5845473" y="4021992"/>
            <a:chExt cx="613744" cy="785309"/>
          </a:xfrm>
        </p:grpSpPr>
        <p:sp>
          <p:nvSpPr>
            <p:cNvPr id="281" name="Rectangle 28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2" name="Straight Connector 28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90"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1" name="Picture 290"/>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2" name="Picture 29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93" name="Group 292"/>
          <p:cNvGrpSpPr/>
          <p:nvPr/>
        </p:nvGrpSpPr>
        <p:grpSpPr>
          <a:xfrm>
            <a:off x="935590" y="3573779"/>
            <a:ext cx="613744" cy="785309"/>
            <a:chOff x="5845473" y="4021992"/>
            <a:chExt cx="613744" cy="785309"/>
          </a:xfrm>
        </p:grpSpPr>
        <p:sp>
          <p:nvSpPr>
            <p:cNvPr id="295" name="Rectangle 29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09" name="Straight Connector 30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0" name="Straight Connector 32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31"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2" name="Picture 331"/>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3" name="Picture 33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34" name="Group 333"/>
          <p:cNvGrpSpPr/>
          <p:nvPr/>
        </p:nvGrpSpPr>
        <p:grpSpPr>
          <a:xfrm>
            <a:off x="1057559" y="3573779"/>
            <a:ext cx="613744" cy="785309"/>
            <a:chOff x="5845473" y="4021992"/>
            <a:chExt cx="613744" cy="785309"/>
          </a:xfrm>
        </p:grpSpPr>
        <p:sp>
          <p:nvSpPr>
            <p:cNvPr id="335" name="Rectangle 33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36" name="Straight Connector 33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9" name="Straight Connector 33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0" name="Straight Connector 33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2" name="Straight Connector 34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44"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 name="Picture 34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6" name="Picture 34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47" name="Group 346"/>
          <p:cNvGrpSpPr/>
          <p:nvPr/>
        </p:nvGrpSpPr>
        <p:grpSpPr>
          <a:xfrm>
            <a:off x="1185533" y="3573780"/>
            <a:ext cx="613744" cy="785309"/>
            <a:chOff x="5845473" y="4021992"/>
            <a:chExt cx="613744" cy="785309"/>
          </a:xfrm>
        </p:grpSpPr>
        <p:sp>
          <p:nvSpPr>
            <p:cNvPr id="348" name="Rectangle 34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49" name="Straight Connector 34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2" name="Straight Connector 35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3" name="Straight Connector 35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57"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 name="Picture 357"/>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9" name="Picture 35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60" name="Group 359"/>
          <p:cNvGrpSpPr/>
          <p:nvPr/>
        </p:nvGrpSpPr>
        <p:grpSpPr>
          <a:xfrm>
            <a:off x="1297404" y="3573780"/>
            <a:ext cx="613744" cy="785309"/>
            <a:chOff x="5845473" y="4021992"/>
            <a:chExt cx="613744" cy="785309"/>
          </a:xfrm>
        </p:grpSpPr>
        <p:sp>
          <p:nvSpPr>
            <p:cNvPr id="361" name="Rectangle 36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62" name="Straight Connector 36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4" name="Straight Connector 36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5" name="Straight Connector 36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6" name="Straight Connector 36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8" name="Straight Connector 36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9" name="Straight Connector 36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70"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1" name="Picture 370"/>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2" name="Picture 37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73" name="Group 372"/>
          <p:cNvGrpSpPr/>
          <p:nvPr/>
        </p:nvGrpSpPr>
        <p:grpSpPr>
          <a:xfrm>
            <a:off x="1419373" y="3573780"/>
            <a:ext cx="613744" cy="785309"/>
            <a:chOff x="5845473" y="4021992"/>
            <a:chExt cx="613744" cy="785309"/>
          </a:xfrm>
        </p:grpSpPr>
        <p:sp>
          <p:nvSpPr>
            <p:cNvPr id="374" name="Rectangle 37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75" name="Straight Connector 37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9" name="Straight Connector 37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83"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 name="Picture 383"/>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5" name="Picture 38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86" name="Group 385"/>
          <p:cNvGrpSpPr/>
          <p:nvPr/>
        </p:nvGrpSpPr>
        <p:grpSpPr>
          <a:xfrm>
            <a:off x="1534010" y="3573779"/>
            <a:ext cx="613744" cy="785309"/>
            <a:chOff x="5845473" y="4021992"/>
            <a:chExt cx="613744" cy="785309"/>
          </a:xfrm>
        </p:grpSpPr>
        <p:sp>
          <p:nvSpPr>
            <p:cNvPr id="387" name="Rectangle 38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88" name="Straight Connector 38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0" name="Straight Connector 38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3" name="Straight Connector 39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96"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7" name="Picture 39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8" name="Picture 39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399" name="Group 398"/>
          <p:cNvGrpSpPr/>
          <p:nvPr/>
        </p:nvGrpSpPr>
        <p:grpSpPr>
          <a:xfrm>
            <a:off x="1645881" y="3573779"/>
            <a:ext cx="613744" cy="785309"/>
            <a:chOff x="5845473" y="4021992"/>
            <a:chExt cx="613744" cy="785309"/>
          </a:xfrm>
        </p:grpSpPr>
        <p:sp>
          <p:nvSpPr>
            <p:cNvPr id="400" name="Rectangle 39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01" name="Straight Connector 40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4" name="Straight Connector 40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6" name="Straight Connector 40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7" name="Straight Connector 40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09"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 name="Picture 409"/>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 name="Picture 4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12" name="Group 411"/>
          <p:cNvGrpSpPr/>
          <p:nvPr/>
        </p:nvGrpSpPr>
        <p:grpSpPr>
          <a:xfrm>
            <a:off x="1767850" y="3573779"/>
            <a:ext cx="613744" cy="785309"/>
            <a:chOff x="5845473" y="4021992"/>
            <a:chExt cx="613744" cy="785309"/>
          </a:xfrm>
        </p:grpSpPr>
        <p:sp>
          <p:nvSpPr>
            <p:cNvPr id="413" name="Rectangle 41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14" name="Straight Connector 41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5" name="Straight Connector 41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6" name="Straight Connector 41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7" name="Straight Connector 41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8" name="Straight Connector 41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0" name="Straight Connector 41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22"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 name="Picture 422"/>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4" name="Picture 42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25" name="Group 424"/>
          <p:cNvGrpSpPr/>
          <p:nvPr/>
        </p:nvGrpSpPr>
        <p:grpSpPr>
          <a:xfrm>
            <a:off x="1879134" y="3573779"/>
            <a:ext cx="613744" cy="785309"/>
            <a:chOff x="5845473" y="4021992"/>
            <a:chExt cx="613744" cy="785309"/>
          </a:xfrm>
        </p:grpSpPr>
        <p:sp>
          <p:nvSpPr>
            <p:cNvPr id="426" name="Rectangle 42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27" name="Straight Connector 42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8" name="Straight Connector 42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9" name="Straight Connector 42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1" name="Straight Connector 43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2" name="Straight Connector 43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3" name="Straight Connector 43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4" name="Straight Connector 43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35"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6" name="Picture 43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 name="Picture 43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38" name="Group 437"/>
          <p:cNvGrpSpPr/>
          <p:nvPr/>
        </p:nvGrpSpPr>
        <p:grpSpPr>
          <a:xfrm>
            <a:off x="2001103" y="3573779"/>
            <a:ext cx="613744" cy="785309"/>
            <a:chOff x="5845473" y="4021992"/>
            <a:chExt cx="613744" cy="785309"/>
          </a:xfrm>
        </p:grpSpPr>
        <p:sp>
          <p:nvSpPr>
            <p:cNvPr id="439" name="Rectangle 43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40" name="Straight Connector 43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2" name="Straight Connector 44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3" name="Straight Connector 44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4" name="Straight Connector 44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5" name="Straight Connector 44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48"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9" name="Picture 44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 name="Picture 44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pic>
        <p:nvPicPr>
          <p:cNvPr id="184" name="Picture 183" descr="Screen Shot 2016-03-22 at 10.04.42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38175" y="3898545"/>
            <a:ext cx="240999" cy="236771"/>
          </a:xfrm>
          <a:prstGeom prst="rect">
            <a:avLst/>
          </a:prstGeom>
        </p:spPr>
      </p:pic>
      <p:pic>
        <p:nvPicPr>
          <p:cNvPr id="185" name="Picture 184" descr="Screen Shot 2016-03-22 at 10.04.42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57545" y="3072825"/>
            <a:ext cx="240999" cy="236771"/>
          </a:xfrm>
          <a:prstGeom prst="rect">
            <a:avLst/>
          </a:prstGeom>
        </p:spPr>
      </p:pic>
      <p:pic>
        <p:nvPicPr>
          <p:cNvPr id="186" name="Picture 185" descr="Screen Shot 2016-03-22 at 10.04.42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18614" y="4951737"/>
            <a:ext cx="240999" cy="236771"/>
          </a:xfrm>
          <a:prstGeom prst="rect">
            <a:avLst/>
          </a:prstGeom>
        </p:spPr>
      </p:pic>
      <p:sp>
        <p:nvSpPr>
          <p:cNvPr id="3" name="Slide Number Placeholder 2"/>
          <p:cNvSpPr>
            <a:spLocks noGrp="1"/>
          </p:cNvSpPr>
          <p:nvPr>
            <p:ph type="sldNum" sz="quarter" idx="12"/>
          </p:nvPr>
        </p:nvSpPr>
        <p:spPr/>
        <p:txBody>
          <a:bodyPr/>
          <a:lstStyle/>
          <a:p>
            <a:fld id="{C5BFA645-337F-934D-B234-7C13E7CFC11E}" type="slidenum">
              <a:rPr lang="en-US" smtClean="0"/>
              <a:t>41</a:t>
            </a:fld>
            <a:endParaRPr lang="en-US"/>
          </a:p>
        </p:txBody>
      </p:sp>
    </p:spTree>
    <p:custDataLst>
      <p:tags r:id="rId1"/>
    </p:custDataLst>
    <p:extLst>
      <p:ext uri="{BB962C8B-B14F-4D97-AF65-F5344CB8AC3E}">
        <p14:creationId xmlns:p14="http://schemas.microsoft.com/office/powerpoint/2010/main" val="668337115"/>
      </p:ext>
    </p:extLst>
  </p:cSld>
  <p:clrMapOvr>
    <a:masterClrMapping/>
  </p:clrMapOvr>
  <mc:AlternateContent xmlns:mc="http://schemas.openxmlformats.org/markup-compatibility/2006" xmlns:p14="http://schemas.microsoft.com/office/powerpoint/2010/main">
    <mc:Choice Requires="p14">
      <p:transition spd="slow" p14:dur="2000" advTm="3848"/>
    </mc:Choice>
    <mc:Fallback xmlns="">
      <p:transition spd="slow" advTm="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44444E-6 7.40741E-7 L 0.07986 0.00046 " pathEditMode="relative" rAng="0" ptsTypes="AA">
                                      <p:cBhvr>
                                        <p:cTn id="6" dur="1000" fill="hold"/>
                                        <p:tgtEl>
                                          <p:spTgt spid="278"/>
                                        </p:tgtEl>
                                        <p:attrNameLst>
                                          <p:attrName>ppt_x</p:attrName>
                                          <p:attrName>ppt_y</p:attrName>
                                        </p:attrNameLst>
                                      </p:cBhvr>
                                      <p:rCtr x="3906" y="0"/>
                                    </p:animMotion>
                                  </p:childTnLst>
                                </p:cTn>
                              </p:par>
                              <p:par>
                                <p:cTn id="7" presetID="0" presetClass="path" presetSubtype="0" accel="50000" decel="50000" fill="hold" nodeType="withEffect">
                                  <p:stCondLst>
                                    <p:cond delay="0"/>
                                  </p:stCondLst>
                                  <p:childTnLst>
                                    <p:animMotion origin="layout" path="M 0.00035 0.00023 L 0.0974 0.00023 " pathEditMode="relative" rAng="0" ptsTypes="AA">
                                      <p:cBhvr>
                                        <p:cTn id="8" dur="1000" fill="hold"/>
                                        <p:tgtEl>
                                          <p:spTgt spid="306"/>
                                        </p:tgtEl>
                                        <p:attrNameLst>
                                          <p:attrName>ppt_x</p:attrName>
                                          <p:attrName>ppt_y</p:attrName>
                                        </p:attrNameLst>
                                      </p:cBhvr>
                                      <p:rCtr x="4844" y="0"/>
                                    </p:animMotion>
                                  </p:childTnLst>
                                </p:cTn>
                              </p:par>
                              <p:par>
                                <p:cTn id="9" presetID="0" presetClass="path" presetSubtype="0" accel="50000" decel="50000" fill="hold" nodeType="withEffect">
                                  <p:stCondLst>
                                    <p:cond delay="0"/>
                                  </p:stCondLst>
                                  <p:childTnLst>
                                    <p:animMotion origin="layout" path="M -0.00034 0.00069 L 0.08247 0.00069 " pathEditMode="relative" rAng="0" ptsTypes="AA">
                                      <p:cBhvr>
                                        <p:cTn id="10" dur="1000" fill="hold"/>
                                        <p:tgtEl>
                                          <p:spTgt spid="320"/>
                                        </p:tgtEl>
                                        <p:attrNameLst>
                                          <p:attrName>ppt_x</p:attrName>
                                          <p:attrName>ppt_y</p:attrName>
                                        </p:attrNameLst>
                                      </p:cBhvr>
                                      <p:rCtr x="4132"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8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a Transform</a:t>
            </a:r>
            <a:endParaRPr lang="en-US" dirty="0"/>
          </a:p>
        </p:txBody>
      </p:sp>
      <p:sp>
        <p:nvSpPr>
          <p:cNvPr id="269" name="TextBox 268"/>
          <p:cNvSpPr txBox="1"/>
          <p:nvPr/>
        </p:nvSpPr>
        <p:spPr>
          <a:xfrm>
            <a:off x="1246372" y="2780126"/>
            <a:ext cx="1316451" cy="369332"/>
          </a:xfrm>
          <a:prstGeom prst="rect">
            <a:avLst/>
          </a:prstGeom>
          <a:noFill/>
        </p:spPr>
        <p:txBody>
          <a:bodyPr wrap="none" rtlCol="0">
            <a:spAutoFit/>
          </a:bodyPr>
          <a:lstStyle/>
          <a:p>
            <a:r>
              <a:rPr lang="en-US" dirty="0" smtClean="0"/>
              <a:t>A Transform</a:t>
            </a:r>
            <a:endParaRPr lang="en-US" dirty="0"/>
          </a:p>
        </p:txBody>
      </p:sp>
      <p:sp>
        <p:nvSpPr>
          <p:cNvPr id="296" name="Rectangle 295"/>
          <p:cNvSpPr/>
          <p:nvPr/>
        </p:nvSpPr>
        <p:spPr>
          <a:xfrm>
            <a:off x="4000952"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4064626"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4064626"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4064626"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4064626"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4064626"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4064626"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4064626"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4064626"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148881"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4120170"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4120170"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4000952"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4064626"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4064626"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4064626"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4064626"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4064626"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4064626"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4064626"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4064626"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274162"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 name="Picture 3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17889" y="4913139"/>
            <a:ext cx="240999" cy="239928"/>
          </a:xfrm>
          <a:prstGeom prst="rect">
            <a:avLst/>
          </a:prstGeom>
        </p:spPr>
      </p:pic>
      <p:sp>
        <p:nvSpPr>
          <p:cNvPr id="323" name="Rectangle 322"/>
          <p:cNvSpPr/>
          <p:nvPr/>
        </p:nvSpPr>
        <p:spPr>
          <a:xfrm>
            <a:off x="3808071" y="1940439"/>
            <a:ext cx="1917732" cy="397422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4000952"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4064626"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4064626"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4064626"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4064626"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4064626"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4064626"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4064626"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4064626"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348194"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 name="Picture 27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19977" y="3057136"/>
            <a:ext cx="240999" cy="239928"/>
          </a:xfrm>
          <a:prstGeom prst="rect">
            <a:avLst/>
          </a:prstGeom>
        </p:spPr>
      </p:pic>
      <p:sp>
        <p:nvSpPr>
          <p:cNvPr id="3" name="Rectangle 2"/>
          <p:cNvSpPr/>
          <p:nvPr/>
        </p:nvSpPr>
        <p:spPr>
          <a:xfrm>
            <a:off x="3565003" y="1744276"/>
            <a:ext cx="2284946" cy="18758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p:nvPr/>
        </p:nvSpPr>
        <p:spPr>
          <a:xfrm>
            <a:off x="3624463" y="4538922"/>
            <a:ext cx="2284946" cy="187582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3681967" y="3607518"/>
            <a:ext cx="273574" cy="93140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p:nvPr/>
        </p:nvSpPr>
        <p:spPr>
          <a:xfrm>
            <a:off x="5643539" y="3620103"/>
            <a:ext cx="273574" cy="93140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ight Arrow 191"/>
          <p:cNvSpPr/>
          <p:nvPr/>
        </p:nvSpPr>
        <p:spPr>
          <a:xfrm>
            <a:off x="4909237" y="3937307"/>
            <a:ext cx="533400" cy="228600"/>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3" name="Group 192"/>
          <p:cNvGrpSpPr/>
          <p:nvPr/>
        </p:nvGrpSpPr>
        <p:grpSpPr>
          <a:xfrm>
            <a:off x="5810058" y="3321511"/>
            <a:ext cx="2287630" cy="1565765"/>
            <a:chOff x="4181519" y="3481538"/>
            <a:chExt cx="2287630" cy="1565765"/>
          </a:xfrm>
        </p:grpSpPr>
        <p:pic>
          <p:nvPicPr>
            <p:cNvPr id="194" name="Picture 19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39172" y="4062566"/>
              <a:ext cx="358491" cy="356898"/>
            </a:xfrm>
            <a:prstGeom prst="rect">
              <a:avLst/>
            </a:prstGeom>
          </p:spPr>
        </p:pic>
        <p:pic>
          <p:nvPicPr>
            <p:cNvPr id="195" name="Picture 19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86166" y="3622104"/>
              <a:ext cx="358491" cy="356898"/>
            </a:xfrm>
            <a:prstGeom prst="rect">
              <a:avLst/>
            </a:prstGeom>
          </p:spPr>
        </p:pic>
        <p:pic>
          <p:nvPicPr>
            <p:cNvPr id="196" name="Picture 19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37935" y="4421760"/>
              <a:ext cx="358491" cy="356898"/>
            </a:xfrm>
            <a:prstGeom prst="rect">
              <a:avLst/>
            </a:prstGeom>
          </p:spPr>
        </p:pic>
        <p:pic>
          <p:nvPicPr>
            <p:cNvPr id="197" name="Picture 19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07427" y="4593548"/>
              <a:ext cx="358491" cy="356898"/>
            </a:xfrm>
            <a:prstGeom prst="rect">
              <a:avLst/>
            </a:prstGeom>
          </p:spPr>
        </p:pic>
        <p:sp>
          <p:nvSpPr>
            <p:cNvPr id="198" name="Oval 197"/>
            <p:cNvSpPr/>
            <p:nvPr/>
          </p:nvSpPr>
          <p:spPr>
            <a:xfrm>
              <a:off x="4181519" y="3481538"/>
              <a:ext cx="2287630" cy="156576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19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50141" y="3784179"/>
              <a:ext cx="358491" cy="356898"/>
            </a:xfrm>
            <a:prstGeom prst="rect">
              <a:avLst/>
            </a:prstGeom>
          </p:spPr>
        </p:pic>
        <p:pic>
          <p:nvPicPr>
            <p:cNvPr id="200" name="Picture 19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098535" y="4050844"/>
              <a:ext cx="358491" cy="380342"/>
            </a:xfrm>
            <a:prstGeom prst="rect">
              <a:avLst/>
            </a:prstGeom>
          </p:spPr>
        </p:pic>
        <p:pic>
          <p:nvPicPr>
            <p:cNvPr id="201" name="Picture 20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189624" y="3584522"/>
              <a:ext cx="358491" cy="356898"/>
            </a:xfrm>
            <a:prstGeom prst="rect">
              <a:avLst/>
            </a:prstGeom>
          </p:spPr>
        </p:pic>
        <p:pic>
          <p:nvPicPr>
            <p:cNvPr id="202" name="Picture 20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81569" y="4236650"/>
              <a:ext cx="358491" cy="356898"/>
            </a:xfrm>
            <a:prstGeom prst="rect">
              <a:avLst/>
            </a:prstGeom>
          </p:spPr>
        </p:pic>
        <p:pic>
          <p:nvPicPr>
            <p:cNvPr id="203" name="Picture 20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85764" y="4117927"/>
              <a:ext cx="358491" cy="356898"/>
            </a:xfrm>
            <a:prstGeom prst="rect">
              <a:avLst/>
            </a:prstGeom>
          </p:spPr>
        </p:pic>
        <p:pic>
          <p:nvPicPr>
            <p:cNvPr id="204" name="Picture 203" descr="Screen Shot 2016-03-22 at 10.04.42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613487" y="3774435"/>
              <a:ext cx="408932" cy="401759"/>
            </a:xfrm>
            <a:prstGeom prst="rect">
              <a:avLst/>
            </a:prstGeom>
          </p:spPr>
        </p:pic>
      </p:grpSp>
      <p:sp>
        <p:nvSpPr>
          <p:cNvPr id="322" name="TextBox 321"/>
          <p:cNvSpPr txBox="1"/>
          <p:nvPr/>
        </p:nvSpPr>
        <p:spPr>
          <a:xfrm>
            <a:off x="645693" y="5546172"/>
            <a:ext cx="8011257" cy="400110"/>
          </a:xfrm>
          <a:prstGeom prst="rect">
            <a:avLst/>
          </a:prstGeom>
          <a:noFill/>
        </p:spPr>
        <p:txBody>
          <a:bodyPr wrap="square" rtlCol="0">
            <a:spAutoFit/>
          </a:bodyPr>
          <a:lstStyle/>
          <a:p>
            <a:r>
              <a:rPr lang="en-US" sz="2000" b="1" dirty="0" smtClean="0"/>
              <a:t>Tractability</a:t>
            </a:r>
            <a:r>
              <a:rPr lang="en-US" sz="2000" dirty="0" smtClean="0"/>
              <a:t>: How many candidate patches the transform generates in total?</a:t>
            </a:r>
            <a:endParaRPr lang="en-US" sz="2000" dirty="0"/>
          </a:p>
        </p:txBody>
      </p:sp>
      <p:sp>
        <p:nvSpPr>
          <p:cNvPr id="321" name="TextBox 320"/>
          <p:cNvSpPr txBox="1"/>
          <p:nvPr/>
        </p:nvSpPr>
        <p:spPr>
          <a:xfrm>
            <a:off x="628650" y="1912637"/>
            <a:ext cx="8121811" cy="400110"/>
          </a:xfrm>
          <a:prstGeom prst="rect">
            <a:avLst/>
          </a:prstGeom>
          <a:noFill/>
        </p:spPr>
        <p:txBody>
          <a:bodyPr wrap="square" rtlCol="0">
            <a:spAutoFit/>
          </a:bodyPr>
          <a:lstStyle/>
          <a:p>
            <a:r>
              <a:rPr lang="en-US" sz="2000" b="1" dirty="0" smtClean="0"/>
              <a:t>Coverage</a:t>
            </a:r>
            <a:r>
              <a:rPr lang="en-US" sz="2000" dirty="0" smtClean="0"/>
              <a:t>: Does the transform generate the correct patch?</a:t>
            </a:r>
            <a:endParaRPr lang="en-US" sz="2000" dirty="0"/>
          </a:p>
        </p:txBody>
      </p:sp>
      <p:cxnSp>
        <p:nvCxnSpPr>
          <p:cNvPr id="205" name="Straight Arrow Connector 204"/>
          <p:cNvCxnSpPr>
            <a:stCxn id="80" idx="3"/>
            <a:endCxn id="296" idx="1"/>
          </p:cNvCxnSpPr>
          <p:nvPr/>
        </p:nvCxnSpPr>
        <p:spPr>
          <a:xfrm flipV="1">
            <a:off x="3481065" y="4072558"/>
            <a:ext cx="519887" cy="2026"/>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329713" y="3236056"/>
            <a:ext cx="3149770" cy="1661696"/>
            <a:chOff x="2997115" y="4107546"/>
            <a:chExt cx="3149770" cy="1661696"/>
          </a:xfrm>
        </p:grpSpPr>
        <p:grpSp>
          <p:nvGrpSpPr>
            <p:cNvPr id="74" name="Group 73"/>
            <p:cNvGrpSpPr/>
            <p:nvPr/>
          </p:nvGrpSpPr>
          <p:grpSpPr>
            <a:xfrm>
              <a:off x="3003331" y="4133062"/>
              <a:ext cx="2994698" cy="1636180"/>
              <a:chOff x="587299" y="3057725"/>
              <a:chExt cx="2994698" cy="1636180"/>
            </a:xfrm>
          </p:grpSpPr>
          <p:grpSp>
            <p:nvGrpSpPr>
              <p:cNvPr id="76" name="Group 75"/>
              <p:cNvGrpSpPr/>
              <p:nvPr/>
            </p:nvGrpSpPr>
            <p:grpSpPr>
              <a:xfrm>
                <a:off x="592585" y="3057725"/>
                <a:ext cx="2641731" cy="400110"/>
                <a:chOff x="592585" y="3057725"/>
                <a:chExt cx="2641731" cy="400110"/>
              </a:xfrm>
            </p:grpSpPr>
            <p:sp>
              <p:nvSpPr>
                <p:cNvPr id="83" name="TextBox 82"/>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84" name="TextBox 83"/>
                <p:cNvSpPr txBox="1"/>
                <p:nvPr/>
              </p:nvSpPr>
              <p:spPr>
                <a:xfrm>
                  <a:off x="592585" y="3057725"/>
                  <a:ext cx="320922" cy="400110"/>
                </a:xfrm>
                <a:prstGeom prst="rect">
                  <a:avLst/>
                </a:prstGeom>
                <a:noFill/>
              </p:spPr>
              <p:txBody>
                <a:bodyPr wrap="none" rtlCol="0">
                  <a:spAutoFit/>
                </a:bodyPr>
                <a:lstStyle/>
                <a:p>
                  <a:r>
                    <a:rPr lang="en-US" sz="2000" dirty="0" smtClean="0"/>
                    <a:t>C</a:t>
                  </a:r>
                  <a:endParaRPr lang="en-US" sz="2000" dirty="0"/>
                </a:p>
              </p:txBody>
            </p:sp>
            <p:sp>
              <p:nvSpPr>
                <p:cNvPr id="85" name="Right Arrow 84"/>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77" name="TextBox 76"/>
              <p:cNvSpPr txBox="1"/>
              <p:nvPr/>
            </p:nvSpPr>
            <p:spPr>
              <a:xfrm>
                <a:off x="587299" y="3474609"/>
                <a:ext cx="724878"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C</a:t>
                </a:r>
                <a:r>
                  <a:rPr lang="en-US" sz="1400" dirty="0" smtClean="0"/>
                  <a:t>: </a:t>
                </a:r>
                <a:r>
                  <a:rPr lang="en-US" sz="1400" dirty="0"/>
                  <a:t>Expr</a:t>
                </a:r>
                <a:endParaRPr lang="en-US" sz="1400" dirty="0">
                  <a:latin typeface="Academy Engraved LET Plain" charset="0"/>
                  <a:ea typeface="Academy Engraved LET Plain" charset="0"/>
                  <a:cs typeface="Academy Engraved LET Plain" charset="0"/>
                </a:endParaRPr>
              </a:p>
            </p:txBody>
          </p:sp>
          <p:sp>
            <p:nvSpPr>
              <p:cNvPr id="78" name="TextBox 77"/>
              <p:cNvSpPr txBox="1"/>
              <p:nvPr/>
            </p:nvSpPr>
            <p:spPr>
              <a:xfrm>
                <a:off x="1613209" y="3474610"/>
                <a:ext cx="72648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E</a:t>
                </a:r>
                <a:r>
                  <a:rPr lang="en-US" sz="1400" dirty="0" smtClean="0"/>
                  <a:t>: Expr</a:t>
                </a:r>
                <a:endParaRPr lang="en-US" sz="1400" dirty="0">
                  <a:latin typeface="Academy Engraved LET Plain" charset="0"/>
                  <a:ea typeface="Academy Engraved LET Plain" charset="0"/>
                  <a:cs typeface="Academy Engraved LET Plain" charset="0"/>
                </a:endParaRPr>
              </a:p>
            </p:txBody>
          </p:sp>
          <p:sp>
            <p:nvSpPr>
              <p:cNvPr id="79" name="TextBox 78"/>
              <p:cNvSpPr txBox="1"/>
              <p:nvPr/>
            </p:nvSpPr>
            <p:spPr>
              <a:xfrm>
                <a:off x="1613209" y="3698839"/>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81" name="TextBox 80"/>
              <p:cNvSpPr txBox="1"/>
              <p:nvPr/>
            </p:nvSpPr>
            <p:spPr>
              <a:xfrm>
                <a:off x="626206" y="3709998"/>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sp>
            <p:nvSpPr>
              <p:cNvPr id="82" name="TextBox 81"/>
              <p:cNvSpPr txBox="1"/>
              <p:nvPr/>
            </p:nvSpPr>
            <p:spPr>
              <a:xfrm>
                <a:off x="626206" y="4047574"/>
                <a:ext cx="2955791" cy="646331"/>
              </a:xfrm>
              <a:prstGeom prst="rect">
                <a:avLst/>
              </a:prstGeom>
              <a:noFill/>
            </p:spPr>
            <p:txBody>
              <a:bodyPr wrap="square" rtlCol="0">
                <a:spAutoFit/>
              </a:bodyPr>
              <a:lstStyle/>
              <a:p>
                <a:r>
                  <a:rPr lang="en-US" dirty="0" smtClean="0">
                    <a:latin typeface="Apple Chancery" charset="0"/>
                    <a:ea typeface="Apple Chancery" charset="0"/>
                    <a:cs typeface="Apple Chancery" charset="0"/>
                  </a:rPr>
                  <a:t>E</a:t>
                </a:r>
                <a:r>
                  <a:rPr lang="en-US" dirty="0" smtClean="0"/>
                  <a:t> contains at most 1 variable and 2 calls that appear in C</a:t>
                </a:r>
              </a:p>
            </p:txBody>
          </p:sp>
        </p:grpSp>
        <p:sp>
          <p:nvSpPr>
            <p:cNvPr id="75" name="Rectangle 74"/>
            <p:cNvSpPr/>
            <p:nvPr/>
          </p:nvSpPr>
          <p:spPr>
            <a:xfrm>
              <a:off x="2997115" y="4107546"/>
              <a:ext cx="3149770" cy="166169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 name="Slide Number Placeholder 3"/>
          <p:cNvSpPr>
            <a:spLocks noGrp="1"/>
          </p:cNvSpPr>
          <p:nvPr>
            <p:ph type="sldNum" sz="quarter" idx="12"/>
          </p:nvPr>
        </p:nvSpPr>
        <p:spPr/>
        <p:txBody>
          <a:bodyPr/>
          <a:lstStyle/>
          <a:p>
            <a:fld id="{C5BFA645-337F-934D-B234-7C13E7CFC11E}" type="slidenum">
              <a:rPr lang="en-US" smtClean="0"/>
              <a:t>42</a:t>
            </a:fld>
            <a:endParaRPr lang="en-US"/>
          </a:p>
        </p:txBody>
      </p:sp>
    </p:spTree>
    <p:custDataLst>
      <p:tags r:id="rId1"/>
    </p:custDataLst>
    <p:extLst>
      <p:ext uri="{BB962C8B-B14F-4D97-AF65-F5344CB8AC3E}">
        <p14:creationId xmlns:p14="http://schemas.microsoft.com/office/powerpoint/2010/main" val="772000980"/>
      </p:ext>
    </p:extLst>
  </p:cSld>
  <p:clrMapOvr>
    <a:masterClrMapping/>
  </p:clrMapOvr>
  <mc:AlternateContent xmlns:mc="http://schemas.openxmlformats.org/markup-compatibility/2006" xmlns:p14="http://schemas.microsoft.com/office/powerpoint/2010/main">
    <mc:Choice Requires="p14">
      <p:transition spd="slow" p14:dur="2000" advTm="22393"/>
    </mc:Choice>
    <mc:Fallback xmlns="">
      <p:transition spd="slow" advTm="2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dissolve">
                                      <p:cBhvr>
                                        <p:cTn id="10" dur="500"/>
                                        <p:tgtEl>
                                          <p:spTgt spid="19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1"/>
                                        </p:tgtEl>
                                        <p:attrNameLst>
                                          <p:attrName>style.visibility</p:attrName>
                                        </p:attrNameLst>
                                      </p:cBhvr>
                                      <p:to>
                                        <p:strVal val="visible"/>
                                      </p:to>
                                    </p:set>
                                    <p:animEffect transition="in" filter="dissolve">
                                      <p:cBhvr>
                                        <p:cTn id="13" dur="500"/>
                                        <p:tgtEl>
                                          <p:spTgt spid="19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9"/>
                                        </p:tgtEl>
                                        <p:attrNameLst>
                                          <p:attrName>style.visibility</p:attrName>
                                        </p:attrNameLst>
                                      </p:cBhvr>
                                      <p:to>
                                        <p:strVal val="visible"/>
                                      </p:to>
                                    </p:set>
                                    <p:animEffect transition="in" filter="dissolve">
                                      <p:cBhvr>
                                        <p:cTn id="16" dur="500"/>
                                        <p:tgtEl>
                                          <p:spTgt spid="18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5"/>
                                        </p:tgtEl>
                                        <p:attrNameLst>
                                          <p:attrName>style.visibility</p:attrName>
                                        </p:attrNameLst>
                                      </p:cBhvr>
                                      <p:to>
                                        <p:strVal val="visible"/>
                                      </p:to>
                                    </p:set>
                                    <p:animEffect transition="in" filter="wipe(left)">
                                      <p:cBhvr>
                                        <p:cTn id="21" dur="500"/>
                                        <p:tgtEl>
                                          <p:spTgt spid="20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2"/>
                                        </p:tgtEl>
                                        <p:attrNameLst>
                                          <p:attrName>style.visibility</p:attrName>
                                        </p:attrNameLst>
                                      </p:cBhvr>
                                      <p:to>
                                        <p:strVal val="visible"/>
                                      </p:to>
                                    </p:set>
                                    <p:animEffect transition="in" filter="wipe(left)">
                                      <p:cBhvr>
                                        <p:cTn id="25" dur="500"/>
                                        <p:tgtEl>
                                          <p:spTgt spid="192"/>
                                        </p:tgtEl>
                                      </p:cBhvr>
                                    </p:animEffec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93"/>
                                        </p:tgtEl>
                                        <p:attrNameLst>
                                          <p:attrName>style.visibility</p:attrName>
                                        </p:attrNameLst>
                                      </p:cBhvr>
                                      <p:to>
                                        <p:strVal val="visible"/>
                                      </p:to>
                                    </p:set>
                                    <p:animEffect transition="in" filter="dissolve">
                                      <p:cBhvr>
                                        <p:cTn id="29" dur="500"/>
                                        <p:tgtEl>
                                          <p:spTgt spid="193"/>
                                        </p:tgtEl>
                                      </p:cBhvr>
                                    </p:animEffect>
                                  </p:childTnLst>
                                </p:cTn>
                              </p:par>
                            </p:childTnLst>
                          </p:cTn>
                        </p:par>
                        <p:par>
                          <p:cTn id="30" fill="hold">
                            <p:stCondLst>
                              <p:cond delay="1500"/>
                            </p:stCondLst>
                            <p:childTnLst>
                              <p:par>
                                <p:cTn id="31" presetID="9" presetClass="entr" presetSubtype="0" fill="hold" grpId="0" nodeType="afterEffect">
                                  <p:stCondLst>
                                    <p:cond delay="0"/>
                                  </p:stCondLst>
                                  <p:childTnLst>
                                    <p:set>
                                      <p:cBhvr>
                                        <p:cTn id="32" dur="1" fill="hold">
                                          <p:stCondLst>
                                            <p:cond delay="0"/>
                                          </p:stCondLst>
                                        </p:cTn>
                                        <p:tgtEl>
                                          <p:spTgt spid="321"/>
                                        </p:tgtEl>
                                        <p:attrNameLst>
                                          <p:attrName>style.visibility</p:attrName>
                                        </p:attrNameLst>
                                      </p:cBhvr>
                                      <p:to>
                                        <p:strVal val="visible"/>
                                      </p:to>
                                    </p:set>
                                    <p:animEffect transition="in" filter="dissolve">
                                      <p:cBhvr>
                                        <p:cTn id="33" dur="500"/>
                                        <p:tgtEl>
                                          <p:spTgt spid="3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22"/>
                                        </p:tgtEl>
                                        <p:attrNameLst>
                                          <p:attrName>style.visibility</p:attrName>
                                        </p:attrNameLst>
                                      </p:cBhvr>
                                      <p:to>
                                        <p:strVal val="visible"/>
                                      </p:to>
                                    </p:set>
                                    <p:animEffect transition="in" filter="dissolve">
                                      <p:cBhvr>
                                        <p:cTn id="38"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9" grpId="0" animBg="1"/>
      <p:bldP spid="190" grpId="0" animBg="1"/>
      <p:bldP spid="191" grpId="0" animBg="1"/>
      <p:bldP spid="192" grpId="0" animBg="1"/>
      <p:bldP spid="322" grpId="0"/>
      <p:bldP spid="3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Evaluate Transforms</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7" name="Group 6"/>
          <p:cNvGrpSpPr/>
          <p:nvPr/>
        </p:nvGrpSpPr>
        <p:grpSpPr>
          <a:xfrm>
            <a:off x="357346" y="2220416"/>
            <a:ext cx="2712981" cy="791027"/>
            <a:chOff x="449331" y="2973774"/>
            <a:chExt cx="2712981" cy="791027"/>
          </a:xfrm>
        </p:grpSpPr>
        <p:grpSp>
          <p:nvGrpSpPr>
            <p:cNvPr id="85" name="Group 84"/>
            <p:cNvGrpSpPr/>
            <p:nvPr/>
          </p:nvGrpSpPr>
          <p:grpSpPr>
            <a:xfrm>
              <a:off x="449331" y="2999290"/>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1" name="Group 10"/>
          <p:cNvGrpSpPr/>
          <p:nvPr/>
        </p:nvGrpSpPr>
        <p:grpSpPr>
          <a:xfrm>
            <a:off x="360680" y="3394536"/>
            <a:ext cx="2706312" cy="400110"/>
            <a:chOff x="370044" y="2217468"/>
            <a:chExt cx="2706312" cy="400110"/>
          </a:xfrm>
        </p:grpSpPr>
        <p:grpSp>
          <p:nvGrpSpPr>
            <p:cNvPr id="8" name="Group 7"/>
            <p:cNvGrpSpPr/>
            <p:nvPr/>
          </p:nvGrpSpPr>
          <p:grpSpPr>
            <a:xfrm>
              <a:off x="370044" y="2217468"/>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32280" y="2217469"/>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2" name="Group 11"/>
          <p:cNvGrpSpPr/>
          <p:nvPr/>
        </p:nvGrpSpPr>
        <p:grpSpPr>
          <a:xfrm>
            <a:off x="371011" y="4065371"/>
            <a:ext cx="2685651" cy="400110"/>
            <a:chOff x="387952" y="4132061"/>
            <a:chExt cx="2685651" cy="400110"/>
          </a:xfrm>
        </p:grpSpPr>
        <p:grpSp>
          <p:nvGrpSpPr>
            <p:cNvPr id="9" name="Group 8"/>
            <p:cNvGrpSpPr/>
            <p:nvPr/>
          </p:nvGrpSpPr>
          <p:grpSpPr>
            <a:xfrm>
              <a:off x="387952" y="413206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a:t>E </a:t>
                </a:r>
                <a:r>
                  <a:rPr lang="en-US" sz="2000" dirty="0"/>
                  <a:t>!= null) { </a:t>
                </a:r>
                <a:r>
                  <a:rPr lang="en-US" sz="2000" dirty="0">
                    <a:solidFill>
                      <a:srgbClr val="595959"/>
                    </a:solidFill>
                  </a:rPr>
                  <a:t>S; </a:t>
                </a:r>
                <a:r>
                  <a:rPr lang="en-US" sz="2000" dirty="0"/>
                  <a:t>}</a:t>
                </a:r>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5" name="Rounded Rectangle 14"/>
          <p:cNvSpPr/>
          <p:nvPr/>
        </p:nvSpPr>
        <p:spPr>
          <a:xfrm>
            <a:off x="5094514" y="2745666"/>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86" idx="3"/>
            <a:endCxn id="15" idx="1"/>
          </p:cNvCxnSpPr>
          <p:nvPr/>
        </p:nvCxnSpPr>
        <p:spPr>
          <a:xfrm>
            <a:off x="3066675" y="2615930"/>
            <a:ext cx="2027839" cy="55440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5094514" y="3646407"/>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a:stCxn id="86" idx="3"/>
            <a:endCxn id="130" idx="1"/>
          </p:cNvCxnSpPr>
          <p:nvPr/>
        </p:nvCxnSpPr>
        <p:spPr>
          <a:xfrm>
            <a:off x="3066675" y="2615930"/>
            <a:ext cx="2027839" cy="145514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a:t>
            </a:r>
            <a:r>
              <a:rPr lang="en-US" sz="2000" smtClean="0"/>
              <a:t>of Candidate Patches</a:t>
            </a:r>
          </a:p>
        </p:txBody>
      </p:sp>
      <p:cxnSp>
        <p:nvCxnSpPr>
          <p:cNvPr id="136" name="Straight Connector 135"/>
          <p:cNvCxnSpPr>
            <a:stCxn id="86" idx="3"/>
            <a:endCxn id="310" idx="1"/>
          </p:cNvCxnSpPr>
          <p:nvPr/>
        </p:nvCxnSpPr>
        <p:spPr>
          <a:xfrm>
            <a:off x="3066675" y="2615930"/>
            <a:ext cx="2111706" cy="235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400</a:t>
            </a:r>
            <a:endParaRPr lang="en-US"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200</a:t>
            </a:r>
            <a:endParaRPr lang="en-US"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100</a:t>
            </a:r>
            <a:endParaRPr lang="en-US" dirty="0"/>
          </a:p>
        </p:txBody>
      </p:sp>
      <p:sp>
        <p:nvSpPr>
          <p:cNvPr id="4" name="Slide Number Placeholder 3"/>
          <p:cNvSpPr>
            <a:spLocks noGrp="1"/>
          </p:cNvSpPr>
          <p:nvPr>
            <p:ph type="sldNum" sz="quarter" idx="12"/>
          </p:nvPr>
        </p:nvSpPr>
        <p:spPr/>
        <p:txBody>
          <a:bodyPr/>
          <a:lstStyle/>
          <a:p>
            <a:fld id="{C5BFA645-337F-934D-B234-7C13E7CFC11E}" type="slidenum">
              <a:rPr lang="en-US" smtClean="0"/>
              <a:t>43</a:t>
            </a:fld>
            <a:endParaRPr lang="en-US"/>
          </a:p>
        </p:txBody>
      </p:sp>
      <p:grpSp>
        <p:nvGrpSpPr>
          <p:cNvPr id="13" name="Group 12"/>
          <p:cNvGrpSpPr/>
          <p:nvPr/>
        </p:nvGrpSpPr>
        <p:grpSpPr>
          <a:xfrm>
            <a:off x="369440" y="4822914"/>
            <a:ext cx="2688792" cy="1041228"/>
            <a:chOff x="382059" y="4765125"/>
            <a:chExt cx="2688792" cy="1041228"/>
          </a:xfrm>
        </p:grpSpPr>
        <p:grpSp>
          <p:nvGrpSpPr>
            <p:cNvPr id="100" name="Group 99"/>
            <p:cNvGrpSpPr/>
            <p:nvPr/>
          </p:nvGrpSpPr>
          <p:grpSpPr>
            <a:xfrm>
              <a:off x="382059" y="4765125"/>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82059" y="5160022"/>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26775" y="4787049"/>
              <a:ext cx="2644076" cy="101930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78" name="Rectangle 77"/>
          <p:cNvSpPr/>
          <p:nvPr/>
        </p:nvSpPr>
        <p:spPr>
          <a:xfrm>
            <a:off x="338879" y="3288152"/>
            <a:ext cx="2921769" cy="275940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110226"/>
      </p:ext>
    </p:extLst>
  </p:cSld>
  <p:clrMapOvr>
    <a:masterClrMapping/>
  </p:clrMapOvr>
  <mc:AlternateContent xmlns:mc="http://schemas.openxmlformats.org/markup-compatibility/2006" xmlns:p14="http://schemas.microsoft.com/office/powerpoint/2010/main">
    <mc:Choice Requires="p14">
      <p:transition spd="slow" p14:dur="2000" advTm="15649"/>
    </mc:Choice>
    <mc:Fallback xmlns="">
      <p:transition spd="slow" advTm="15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dissolve">
                                      <p:cBhvr>
                                        <p:cTn id="7" dur="500"/>
                                        <p:tgtEl>
                                          <p:spTgt spid="78"/>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dissolve">
                                      <p:cBhvr>
                                        <p:cTn id="13" dur="500"/>
                                        <p:tgtEl>
                                          <p:spTgt spid="131"/>
                                        </p:tgtEl>
                                      </p:cBhvr>
                                    </p:animEffect>
                                  </p:childTnLst>
                                </p:cTn>
                              </p:par>
                              <p:par>
                                <p:cTn id="14" presetID="9" presetClass="entr" presetSubtype="0" fill="hold"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dissolve">
                                      <p:cBhvr>
                                        <p:cTn id="16" dur="500"/>
                                        <p:tgtEl>
                                          <p:spTgt spid="13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dissolve">
                                      <p:cBhvr>
                                        <p:cTn id="19" dur="500"/>
                                        <p:tgtEl>
                                          <p:spTgt spid="13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dissolve">
                                      <p:cBhvr>
                                        <p:cTn id="25" dur="500"/>
                                        <p:tgtEl>
                                          <p:spTgt spid="13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dissolve">
                                      <p:cBhvr>
                                        <p:cTn id="31" dur="500"/>
                                        <p:tgtEl>
                                          <p:spTgt spid="14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dissolve">
                                      <p:cBhvr>
                                        <p:cTn id="34"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0" grpId="0" animBg="1"/>
      <p:bldP spid="135" grpId="0"/>
      <p:bldP spid="24" grpId="0"/>
      <p:bldP spid="141" grpId="0"/>
      <p:bldP spid="142" grpId="0"/>
      <p:bldP spid="7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Evaluate Transforms</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7" name="Group 6"/>
          <p:cNvGrpSpPr/>
          <p:nvPr/>
        </p:nvGrpSpPr>
        <p:grpSpPr>
          <a:xfrm>
            <a:off x="357346" y="2220416"/>
            <a:ext cx="2712981" cy="791027"/>
            <a:chOff x="449331" y="2973774"/>
            <a:chExt cx="2712981" cy="791027"/>
          </a:xfrm>
        </p:grpSpPr>
        <p:grpSp>
          <p:nvGrpSpPr>
            <p:cNvPr id="85" name="Group 84"/>
            <p:cNvGrpSpPr/>
            <p:nvPr/>
          </p:nvGrpSpPr>
          <p:grpSpPr>
            <a:xfrm>
              <a:off x="449331" y="2999290"/>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1" name="Group 10"/>
          <p:cNvGrpSpPr/>
          <p:nvPr/>
        </p:nvGrpSpPr>
        <p:grpSpPr>
          <a:xfrm>
            <a:off x="360680" y="3394536"/>
            <a:ext cx="2706312" cy="400110"/>
            <a:chOff x="370044" y="2217468"/>
            <a:chExt cx="2706312" cy="400110"/>
          </a:xfrm>
        </p:grpSpPr>
        <p:grpSp>
          <p:nvGrpSpPr>
            <p:cNvPr id="8" name="Group 7"/>
            <p:cNvGrpSpPr/>
            <p:nvPr/>
          </p:nvGrpSpPr>
          <p:grpSpPr>
            <a:xfrm>
              <a:off x="370044" y="2217468"/>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32280" y="2217469"/>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2" name="Group 11"/>
          <p:cNvGrpSpPr/>
          <p:nvPr/>
        </p:nvGrpSpPr>
        <p:grpSpPr>
          <a:xfrm>
            <a:off x="371011" y="4065371"/>
            <a:ext cx="2685651" cy="400110"/>
            <a:chOff x="387952" y="4132061"/>
            <a:chExt cx="2685651" cy="400110"/>
          </a:xfrm>
        </p:grpSpPr>
        <p:grpSp>
          <p:nvGrpSpPr>
            <p:cNvPr id="9" name="Group 8"/>
            <p:cNvGrpSpPr/>
            <p:nvPr/>
          </p:nvGrpSpPr>
          <p:grpSpPr>
            <a:xfrm>
              <a:off x="387952" y="413206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a:t>E </a:t>
                </a:r>
                <a:r>
                  <a:rPr lang="en-US" sz="2000" dirty="0"/>
                  <a:t>!= null) { </a:t>
                </a:r>
                <a:r>
                  <a:rPr lang="en-US" sz="2000" dirty="0">
                    <a:solidFill>
                      <a:srgbClr val="595959"/>
                    </a:solidFill>
                  </a:rPr>
                  <a:t>S; </a:t>
                </a:r>
                <a:r>
                  <a:rPr lang="en-US" sz="2000" dirty="0"/>
                  <a:t>}</a:t>
                </a:r>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30" name="Rounded Rectangle 129"/>
          <p:cNvSpPr/>
          <p:nvPr/>
        </p:nvSpPr>
        <p:spPr>
          <a:xfrm>
            <a:off x="5094514" y="3646407"/>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a:stCxn id="114" idx="3"/>
            <a:endCxn id="130" idx="1"/>
          </p:cNvCxnSpPr>
          <p:nvPr/>
        </p:nvCxnSpPr>
        <p:spPr>
          <a:xfrm>
            <a:off x="3066992" y="3582684"/>
            <a:ext cx="2027522" cy="48839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a:t>
            </a:r>
            <a:r>
              <a:rPr lang="en-US" sz="2000" smtClean="0"/>
              <a:t>of Candidate Patches</a:t>
            </a:r>
          </a:p>
        </p:txBody>
      </p:sp>
      <p:cxnSp>
        <p:nvCxnSpPr>
          <p:cNvPr id="136" name="Straight Connector 135"/>
          <p:cNvCxnSpPr>
            <a:stCxn id="114" idx="3"/>
            <a:endCxn id="310" idx="1"/>
          </p:cNvCxnSpPr>
          <p:nvPr/>
        </p:nvCxnSpPr>
        <p:spPr>
          <a:xfrm>
            <a:off x="3066992" y="3582684"/>
            <a:ext cx="2111389" cy="13835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100</a:t>
            </a:r>
            <a:endParaRPr lang="en-US"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50</a:t>
            </a:r>
            <a:endParaRPr lang="en-US"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25</a:t>
            </a:r>
            <a:endParaRPr lang="en-US" dirty="0"/>
          </a:p>
        </p:txBody>
      </p:sp>
      <p:cxnSp>
        <p:nvCxnSpPr>
          <p:cNvPr id="81" name="Straight Connector 80"/>
          <p:cNvCxnSpPr>
            <a:stCxn id="114" idx="3"/>
            <a:endCxn id="264" idx="1"/>
          </p:cNvCxnSpPr>
          <p:nvPr/>
        </p:nvCxnSpPr>
        <p:spPr>
          <a:xfrm flipV="1">
            <a:off x="3066992" y="3172945"/>
            <a:ext cx="2111389" cy="4097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297174" y="1996141"/>
            <a:ext cx="2921769" cy="12522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C5BFA645-337F-934D-B234-7C13E7CFC11E}" type="slidenum">
              <a:rPr lang="en-US" smtClean="0"/>
              <a:t>44</a:t>
            </a:fld>
            <a:endParaRPr lang="en-US"/>
          </a:p>
        </p:txBody>
      </p:sp>
      <p:grpSp>
        <p:nvGrpSpPr>
          <p:cNvPr id="13" name="Group 12"/>
          <p:cNvGrpSpPr/>
          <p:nvPr/>
        </p:nvGrpSpPr>
        <p:grpSpPr>
          <a:xfrm>
            <a:off x="369440" y="4822914"/>
            <a:ext cx="2688792" cy="1041228"/>
            <a:chOff x="382059" y="4765125"/>
            <a:chExt cx="2688792" cy="1041228"/>
          </a:xfrm>
        </p:grpSpPr>
        <p:grpSp>
          <p:nvGrpSpPr>
            <p:cNvPr id="100" name="Group 99"/>
            <p:cNvGrpSpPr/>
            <p:nvPr/>
          </p:nvGrpSpPr>
          <p:grpSpPr>
            <a:xfrm>
              <a:off x="382059" y="4765125"/>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82059" y="5160022"/>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26775" y="4787049"/>
              <a:ext cx="2644076" cy="101930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77" name="Rectangle 76"/>
          <p:cNvSpPr/>
          <p:nvPr/>
        </p:nvSpPr>
        <p:spPr>
          <a:xfrm>
            <a:off x="338879" y="3958978"/>
            <a:ext cx="2921769" cy="20885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5469844"/>
      </p:ext>
    </p:extLst>
  </p:cSld>
  <p:clrMapOvr>
    <a:masterClrMapping/>
  </p:clrMapOvr>
  <mc:AlternateContent xmlns:mc="http://schemas.openxmlformats.org/markup-compatibility/2006" xmlns:p14="http://schemas.microsoft.com/office/powerpoint/2010/main">
    <mc:Choice Requires="p14">
      <p:transition spd="slow" p14:dur="2000" advTm="9847"/>
    </mc:Choice>
    <mc:Fallback xmlns="">
      <p:transition spd="slow" advTm="9847"/>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Evaluate Transforms</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7" name="Group 6"/>
          <p:cNvGrpSpPr/>
          <p:nvPr/>
        </p:nvGrpSpPr>
        <p:grpSpPr>
          <a:xfrm>
            <a:off x="357346" y="2220416"/>
            <a:ext cx="2712981" cy="791027"/>
            <a:chOff x="449331" y="2973774"/>
            <a:chExt cx="2712981" cy="791027"/>
          </a:xfrm>
        </p:grpSpPr>
        <p:grpSp>
          <p:nvGrpSpPr>
            <p:cNvPr id="85" name="Group 84"/>
            <p:cNvGrpSpPr/>
            <p:nvPr/>
          </p:nvGrpSpPr>
          <p:grpSpPr>
            <a:xfrm>
              <a:off x="449331" y="2999290"/>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1" name="Group 10"/>
          <p:cNvGrpSpPr/>
          <p:nvPr/>
        </p:nvGrpSpPr>
        <p:grpSpPr>
          <a:xfrm>
            <a:off x="360680" y="3394536"/>
            <a:ext cx="2706312" cy="400110"/>
            <a:chOff x="370044" y="2217468"/>
            <a:chExt cx="2706312" cy="400110"/>
          </a:xfrm>
        </p:grpSpPr>
        <p:grpSp>
          <p:nvGrpSpPr>
            <p:cNvPr id="8" name="Group 7"/>
            <p:cNvGrpSpPr/>
            <p:nvPr/>
          </p:nvGrpSpPr>
          <p:grpSpPr>
            <a:xfrm>
              <a:off x="370044" y="2217468"/>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32280" y="2217469"/>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2" name="Group 11"/>
          <p:cNvGrpSpPr/>
          <p:nvPr/>
        </p:nvGrpSpPr>
        <p:grpSpPr>
          <a:xfrm>
            <a:off x="371011" y="4065371"/>
            <a:ext cx="2685651" cy="400110"/>
            <a:chOff x="387952" y="4132061"/>
            <a:chExt cx="2685651" cy="400110"/>
          </a:xfrm>
        </p:grpSpPr>
        <p:grpSp>
          <p:nvGrpSpPr>
            <p:cNvPr id="9" name="Group 8"/>
            <p:cNvGrpSpPr/>
            <p:nvPr/>
          </p:nvGrpSpPr>
          <p:grpSpPr>
            <a:xfrm>
              <a:off x="387952" y="413206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a:t>E </a:t>
                </a:r>
                <a:r>
                  <a:rPr lang="en-US" sz="2000" dirty="0"/>
                  <a:t>!= null) { </a:t>
                </a:r>
                <a:r>
                  <a:rPr lang="en-US" sz="2000" dirty="0">
                    <a:solidFill>
                      <a:srgbClr val="595959"/>
                    </a:solidFill>
                  </a:rPr>
                  <a:t>S; </a:t>
                </a:r>
                <a:r>
                  <a:rPr lang="en-US" sz="2000" dirty="0"/>
                  <a:t>}</a:t>
                </a:r>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3" name="Group 12"/>
          <p:cNvGrpSpPr/>
          <p:nvPr/>
        </p:nvGrpSpPr>
        <p:grpSpPr>
          <a:xfrm>
            <a:off x="369440" y="4822914"/>
            <a:ext cx="2688792" cy="1041228"/>
            <a:chOff x="382059" y="4765125"/>
            <a:chExt cx="2688792" cy="1041228"/>
          </a:xfrm>
        </p:grpSpPr>
        <p:grpSp>
          <p:nvGrpSpPr>
            <p:cNvPr id="100" name="Group 99"/>
            <p:cNvGrpSpPr/>
            <p:nvPr/>
          </p:nvGrpSpPr>
          <p:grpSpPr>
            <a:xfrm>
              <a:off x="382059" y="4765125"/>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82059" y="5160022"/>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26775" y="4787049"/>
              <a:ext cx="2644076" cy="101930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30" name="Rounded Rectangle 129"/>
          <p:cNvSpPr/>
          <p:nvPr/>
        </p:nvSpPr>
        <p:spPr>
          <a:xfrm>
            <a:off x="5094514" y="4537059"/>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a:stCxn id="73" idx="3"/>
            <a:endCxn id="130" idx="1"/>
          </p:cNvCxnSpPr>
          <p:nvPr/>
        </p:nvCxnSpPr>
        <p:spPr>
          <a:xfrm>
            <a:off x="3056447" y="4265426"/>
            <a:ext cx="2038067" cy="69630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a:t>
            </a:r>
            <a:r>
              <a:rPr lang="en-US" sz="2000" smtClean="0"/>
              <a:t>of Candidate Patches</a:t>
            </a:r>
          </a:p>
        </p:txBody>
      </p:sp>
      <p:cxnSp>
        <p:nvCxnSpPr>
          <p:cNvPr id="136" name="Straight Connector 135"/>
          <p:cNvCxnSpPr>
            <a:stCxn id="73" idx="3"/>
            <a:endCxn id="296" idx="1"/>
          </p:cNvCxnSpPr>
          <p:nvPr/>
        </p:nvCxnSpPr>
        <p:spPr>
          <a:xfrm flipV="1">
            <a:off x="3056447" y="4072558"/>
            <a:ext cx="2121934" cy="1928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20</a:t>
            </a:r>
            <a:endParaRPr lang="en-US"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5</a:t>
            </a:r>
            <a:endParaRPr lang="en-US"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10</a:t>
            </a:r>
            <a:endParaRPr lang="en-US" dirty="0"/>
          </a:p>
        </p:txBody>
      </p:sp>
      <p:cxnSp>
        <p:nvCxnSpPr>
          <p:cNvPr id="81" name="Straight Connector 80"/>
          <p:cNvCxnSpPr>
            <a:stCxn id="73" idx="3"/>
            <a:endCxn id="264" idx="1"/>
          </p:cNvCxnSpPr>
          <p:nvPr/>
        </p:nvCxnSpPr>
        <p:spPr>
          <a:xfrm flipV="1">
            <a:off x="3056447" y="3172945"/>
            <a:ext cx="2121934" cy="10924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277952" y="2078482"/>
            <a:ext cx="2921769" cy="190210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5BFA645-337F-934D-B234-7C13E7CFC11E}" type="slidenum">
              <a:rPr lang="en-US" smtClean="0"/>
              <a:t>45</a:t>
            </a:fld>
            <a:endParaRPr lang="en-US"/>
          </a:p>
        </p:txBody>
      </p:sp>
      <p:sp>
        <p:nvSpPr>
          <p:cNvPr id="78" name="Rectangle 77"/>
          <p:cNvSpPr/>
          <p:nvPr/>
        </p:nvSpPr>
        <p:spPr>
          <a:xfrm>
            <a:off x="280999" y="4680270"/>
            <a:ext cx="2921769" cy="131302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4390753"/>
      </p:ext>
    </p:extLst>
  </p:cSld>
  <p:clrMapOvr>
    <a:masterClrMapping/>
  </p:clrMapOvr>
  <mc:AlternateContent xmlns:mc="http://schemas.openxmlformats.org/markup-compatibility/2006" xmlns:p14="http://schemas.microsoft.com/office/powerpoint/2010/main">
    <mc:Choice Requires="p14">
      <p:transition spd="slow" p14:dur="2000" advTm="3177"/>
    </mc:Choice>
    <mc:Fallback xmlns="">
      <p:transition spd="slow" advTm="3177"/>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Evaluate Transforms</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7" name="Group 6"/>
          <p:cNvGrpSpPr/>
          <p:nvPr/>
        </p:nvGrpSpPr>
        <p:grpSpPr>
          <a:xfrm>
            <a:off x="357346" y="2220416"/>
            <a:ext cx="2712981" cy="791027"/>
            <a:chOff x="449331" y="2973774"/>
            <a:chExt cx="2712981" cy="791027"/>
          </a:xfrm>
        </p:grpSpPr>
        <p:grpSp>
          <p:nvGrpSpPr>
            <p:cNvPr id="85" name="Group 84"/>
            <p:cNvGrpSpPr/>
            <p:nvPr/>
          </p:nvGrpSpPr>
          <p:grpSpPr>
            <a:xfrm>
              <a:off x="449331" y="2999290"/>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1" name="Group 10"/>
          <p:cNvGrpSpPr/>
          <p:nvPr/>
        </p:nvGrpSpPr>
        <p:grpSpPr>
          <a:xfrm>
            <a:off x="360680" y="3394536"/>
            <a:ext cx="2706312" cy="400110"/>
            <a:chOff x="370044" y="2217468"/>
            <a:chExt cx="2706312" cy="400110"/>
          </a:xfrm>
        </p:grpSpPr>
        <p:grpSp>
          <p:nvGrpSpPr>
            <p:cNvPr id="8" name="Group 7"/>
            <p:cNvGrpSpPr/>
            <p:nvPr/>
          </p:nvGrpSpPr>
          <p:grpSpPr>
            <a:xfrm>
              <a:off x="370044" y="2217468"/>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32280" y="2217469"/>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2" name="Group 11"/>
          <p:cNvGrpSpPr/>
          <p:nvPr/>
        </p:nvGrpSpPr>
        <p:grpSpPr>
          <a:xfrm>
            <a:off x="371011" y="4065371"/>
            <a:ext cx="2685651" cy="400110"/>
            <a:chOff x="387952" y="4132061"/>
            <a:chExt cx="2685651" cy="400110"/>
          </a:xfrm>
        </p:grpSpPr>
        <p:grpSp>
          <p:nvGrpSpPr>
            <p:cNvPr id="9" name="Group 8"/>
            <p:cNvGrpSpPr/>
            <p:nvPr/>
          </p:nvGrpSpPr>
          <p:grpSpPr>
            <a:xfrm>
              <a:off x="387952" y="413206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a:t>E </a:t>
                </a:r>
                <a:r>
                  <a:rPr lang="en-US" sz="2000" dirty="0"/>
                  <a:t>!= null) { </a:t>
                </a:r>
                <a:r>
                  <a:rPr lang="en-US" sz="2000" dirty="0">
                    <a:solidFill>
                      <a:srgbClr val="595959"/>
                    </a:solidFill>
                  </a:rPr>
                  <a:t>S; </a:t>
                </a:r>
                <a:r>
                  <a:rPr lang="en-US" sz="2000" dirty="0"/>
                  <a:t>}</a:t>
                </a:r>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3" name="Group 12"/>
          <p:cNvGrpSpPr/>
          <p:nvPr/>
        </p:nvGrpSpPr>
        <p:grpSpPr>
          <a:xfrm>
            <a:off x="369440" y="4822914"/>
            <a:ext cx="2688792" cy="1041228"/>
            <a:chOff x="382059" y="4765125"/>
            <a:chExt cx="2688792" cy="1041228"/>
          </a:xfrm>
        </p:grpSpPr>
        <p:grpSp>
          <p:nvGrpSpPr>
            <p:cNvPr id="100" name="Group 99"/>
            <p:cNvGrpSpPr/>
            <p:nvPr/>
          </p:nvGrpSpPr>
          <p:grpSpPr>
            <a:xfrm>
              <a:off x="382059" y="4765125"/>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82059" y="5160022"/>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26775" y="4787049"/>
              <a:ext cx="2644076" cy="101930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30" name="Rounded Rectangle 129"/>
          <p:cNvSpPr/>
          <p:nvPr/>
        </p:nvSpPr>
        <p:spPr>
          <a:xfrm>
            <a:off x="5094514" y="4537059"/>
            <a:ext cx="1686296" cy="8493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a:stCxn id="120" idx="3"/>
            <a:endCxn id="130" idx="1"/>
          </p:cNvCxnSpPr>
          <p:nvPr/>
        </p:nvCxnSpPr>
        <p:spPr>
          <a:xfrm flipV="1">
            <a:off x="3058232" y="4961729"/>
            <a:ext cx="2036282" cy="3927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a:t>
            </a:r>
            <a:r>
              <a:rPr lang="en-US" sz="2000" smtClean="0"/>
              <a:t>of Candidate Patches</a:t>
            </a:r>
          </a:p>
        </p:txBody>
      </p:sp>
      <p:cxnSp>
        <p:nvCxnSpPr>
          <p:cNvPr id="136" name="Straight Connector 135"/>
          <p:cNvCxnSpPr>
            <a:stCxn id="120" idx="3"/>
            <a:endCxn id="80" idx="1"/>
          </p:cNvCxnSpPr>
          <p:nvPr/>
        </p:nvCxnSpPr>
        <p:spPr>
          <a:xfrm flipV="1">
            <a:off x="3058232" y="4080407"/>
            <a:ext cx="2036282" cy="12740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&gt;10</a:t>
            </a:r>
            <a:r>
              <a:rPr lang="en-US" baseline="30000" dirty="0" smtClean="0"/>
              <a:t>5</a:t>
            </a:r>
            <a:endParaRPr lang="en-US" baseline="30000"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&gt;10</a:t>
            </a:r>
            <a:r>
              <a:rPr lang="en-US" baseline="30000" dirty="0" smtClean="0"/>
              <a:t>5</a:t>
            </a:r>
            <a:endParaRPr lang="en-US" baseline="30000"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&gt;10</a:t>
            </a:r>
            <a:r>
              <a:rPr lang="en-US" baseline="30000" dirty="0" smtClean="0"/>
              <a:t>5</a:t>
            </a:r>
            <a:endParaRPr lang="en-US" baseline="30000" dirty="0"/>
          </a:p>
        </p:txBody>
      </p:sp>
      <p:cxnSp>
        <p:nvCxnSpPr>
          <p:cNvPr id="81" name="Straight Connector 80"/>
          <p:cNvCxnSpPr>
            <a:stCxn id="120" idx="3"/>
            <a:endCxn id="82" idx="1"/>
          </p:cNvCxnSpPr>
          <p:nvPr/>
        </p:nvCxnSpPr>
        <p:spPr>
          <a:xfrm flipV="1">
            <a:off x="3058232" y="3175854"/>
            <a:ext cx="2036282" cy="217863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5094514" y="3655737"/>
            <a:ext cx="1686296" cy="8493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5094514" y="2751184"/>
            <a:ext cx="1686296" cy="8493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0999" y="2137010"/>
            <a:ext cx="2921769" cy="243653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C5BFA645-337F-934D-B234-7C13E7CFC11E}" type="slidenum">
              <a:rPr lang="en-US" smtClean="0"/>
              <a:t>46</a:t>
            </a:fld>
            <a:endParaRPr lang="en-US"/>
          </a:p>
        </p:txBody>
      </p:sp>
    </p:spTree>
    <p:custDataLst>
      <p:tags r:id="rId1"/>
    </p:custDataLst>
    <p:extLst>
      <p:ext uri="{BB962C8B-B14F-4D97-AF65-F5344CB8AC3E}">
        <p14:creationId xmlns:p14="http://schemas.microsoft.com/office/powerpoint/2010/main" val="620010880"/>
      </p:ext>
    </p:extLst>
  </p:cSld>
  <p:clrMapOvr>
    <a:masterClrMapping/>
  </p:clrMapOvr>
  <mc:AlternateContent xmlns:mc="http://schemas.openxmlformats.org/markup-compatibility/2006" xmlns:p14="http://schemas.microsoft.com/office/powerpoint/2010/main">
    <mc:Choice Requires="p14">
      <p:transition spd="slow" p14:dur="2000" advTm="14235"/>
    </mc:Choice>
    <mc:Fallback xmlns="">
      <p:transition spd="slow" advTm="14235"/>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Goal: Select a Set of Transforms Respecting the Tradeoff</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85" name="Group 84"/>
          <p:cNvGrpSpPr/>
          <p:nvPr/>
        </p:nvGrpSpPr>
        <p:grpSpPr>
          <a:xfrm>
            <a:off x="357346" y="2245932"/>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417094" y="2220416"/>
            <a:ext cx="2649581" cy="791027"/>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1" name="Group 10"/>
          <p:cNvGrpSpPr/>
          <p:nvPr/>
        </p:nvGrpSpPr>
        <p:grpSpPr>
          <a:xfrm>
            <a:off x="360680" y="3394536"/>
            <a:ext cx="2706312" cy="400110"/>
            <a:chOff x="370044" y="2217468"/>
            <a:chExt cx="2706312" cy="400110"/>
          </a:xfrm>
        </p:grpSpPr>
        <p:grpSp>
          <p:nvGrpSpPr>
            <p:cNvPr id="8" name="Group 7"/>
            <p:cNvGrpSpPr/>
            <p:nvPr/>
          </p:nvGrpSpPr>
          <p:grpSpPr>
            <a:xfrm>
              <a:off x="370044" y="2217468"/>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32280" y="2217469"/>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9" name="Group 8"/>
          <p:cNvGrpSpPr/>
          <p:nvPr/>
        </p:nvGrpSpPr>
        <p:grpSpPr>
          <a:xfrm>
            <a:off x="371011" y="406537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a:t>E </a:t>
              </a:r>
              <a:r>
                <a:rPr lang="en-US" sz="2000" dirty="0"/>
                <a:t>!= null) { </a:t>
              </a:r>
              <a:r>
                <a:rPr lang="en-US" sz="2000" dirty="0">
                  <a:solidFill>
                    <a:srgbClr val="595959"/>
                  </a:solidFill>
                </a:rPr>
                <a:t>S; </a:t>
              </a:r>
              <a:r>
                <a:rPr lang="en-US" sz="2000" dirty="0"/>
                <a:t>}</a:t>
              </a:r>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12586" y="4083917"/>
            <a:ext cx="2644076" cy="376294"/>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p:cNvGrpSpPr/>
          <p:nvPr/>
        </p:nvGrpSpPr>
        <p:grpSpPr>
          <a:xfrm>
            <a:off x="369440" y="4822914"/>
            <a:ext cx="2688792" cy="1041228"/>
            <a:chOff x="382059" y="4765125"/>
            <a:chExt cx="2688792" cy="1041228"/>
          </a:xfrm>
        </p:grpSpPr>
        <p:grpSp>
          <p:nvGrpSpPr>
            <p:cNvPr id="100" name="Group 99"/>
            <p:cNvGrpSpPr/>
            <p:nvPr/>
          </p:nvGrpSpPr>
          <p:grpSpPr>
            <a:xfrm>
              <a:off x="382059" y="4765125"/>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82059" y="5160022"/>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26775" y="4787049"/>
              <a:ext cx="2644076" cy="101930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5" name="Rounded Rectangle 14"/>
          <p:cNvSpPr/>
          <p:nvPr/>
        </p:nvSpPr>
        <p:spPr>
          <a:xfrm>
            <a:off x="5094514" y="2745666"/>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86" idx="3"/>
            <a:endCxn id="15" idx="1"/>
          </p:cNvCxnSpPr>
          <p:nvPr/>
        </p:nvCxnSpPr>
        <p:spPr>
          <a:xfrm>
            <a:off x="3066675" y="2615930"/>
            <a:ext cx="2027839" cy="55440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5094514" y="3646407"/>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a:stCxn id="86" idx="3"/>
            <a:endCxn id="130" idx="1"/>
          </p:cNvCxnSpPr>
          <p:nvPr/>
        </p:nvCxnSpPr>
        <p:spPr>
          <a:xfrm>
            <a:off x="3066675" y="2615930"/>
            <a:ext cx="2027839" cy="145514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of Candidate Patches</a:t>
            </a:r>
          </a:p>
        </p:txBody>
      </p:sp>
      <p:cxnSp>
        <p:nvCxnSpPr>
          <p:cNvPr id="136" name="Straight Connector 135"/>
          <p:cNvCxnSpPr>
            <a:stCxn id="86" idx="3"/>
          </p:cNvCxnSpPr>
          <p:nvPr/>
        </p:nvCxnSpPr>
        <p:spPr>
          <a:xfrm>
            <a:off x="3066675" y="2615930"/>
            <a:ext cx="2027839" cy="2335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400 + 20 = 420</a:t>
            </a:r>
            <a:endParaRPr lang="en-US"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200 + 5 = 205</a:t>
            </a:r>
            <a:endParaRPr lang="en-US"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100 + 10 = 110</a:t>
            </a:r>
            <a:endParaRPr lang="en-US" dirty="0"/>
          </a:p>
        </p:txBody>
      </p:sp>
      <p:sp>
        <p:nvSpPr>
          <p:cNvPr id="78" name="Rounded Rectangle 77"/>
          <p:cNvSpPr/>
          <p:nvPr/>
        </p:nvSpPr>
        <p:spPr>
          <a:xfrm>
            <a:off x="5094514" y="4537059"/>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3056447" y="4265426"/>
            <a:ext cx="2038067" cy="69630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30" idx="1"/>
          </p:cNvCxnSpPr>
          <p:nvPr/>
        </p:nvCxnSpPr>
        <p:spPr>
          <a:xfrm flipV="1">
            <a:off x="3056447" y="4071077"/>
            <a:ext cx="2038067" cy="194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15" idx="1"/>
          </p:cNvCxnSpPr>
          <p:nvPr/>
        </p:nvCxnSpPr>
        <p:spPr>
          <a:xfrm flipV="1">
            <a:off x="3056447" y="3170336"/>
            <a:ext cx="2038067" cy="1095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5BFA645-337F-934D-B234-7C13E7CFC11E}" type="slidenum">
              <a:rPr lang="en-US" smtClean="0"/>
              <a:t>47</a:t>
            </a:fld>
            <a:endParaRPr lang="en-US"/>
          </a:p>
        </p:txBody>
      </p:sp>
    </p:spTree>
    <p:custDataLst>
      <p:tags r:id="rId1"/>
    </p:custDataLst>
    <p:extLst>
      <p:ext uri="{BB962C8B-B14F-4D97-AF65-F5344CB8AC3E}">
        <p14:creationId xmlns:p14="http://schemas.microsoft.com/office/powerpoint/2010/main" val="1871342039"/>
      </p:ext>
    </p:extLst>
  </p:cSld>
  <p:clrMapOvr>
    <a:masterClrMapping/>
  </p:clrMapOvr>
  <mc:AlternateContent xmlns:mc="http://schemas.openxmlformats.org/markup-compatibility/2006" xmlns:p14="http://schemas.microsoft.com/office/powerpoint/2010/main">
    <mc:Choice Requires="p14">
      <p:transition spd="slow" p14:dur="2000" advTm="14073"/>
    </mc:Choice>
    <mc:Fallback xmlns="">
      <p:transition spd="slow" advTm="14073"/>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Another Candidate Set</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7" name="Group 6"/>
          <p:cNvGrpSpPr/>
          <p:nvPr/>
        </p:nvGrpSpPr>
        <p:grpSpPr>
          <a:xfrm>
            <a:off x="357346" y="2220416"/>
            <a:ext cx="2712981" cy="791027"/>
            <a:chOff x="449331" y="2973774"/>
            <a:chExt cx="2712981" cy="791027"/>
          </a:xfrm>
        </p:grpSpPr>
        <p:grpSp>
          <p:nvGrpSpPr>
            <p:cNvPr id="85" name="Group 84"/>
            <p:cNvGrpSpPr/>
            <p:nvPr/>
          </p:nvGrpSpPr>
          <p:grpSpPr>
            <a:xfrm>
              <a:off x="449331" y="2999290"/>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p:cNvGrpSpPr/>
          <p:nvPr/>
        </p:nvGrpSpPr>
        <p:grpSpPr>
          <a:xfrm>
            <a:off x="360680" y="3394536"/>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22916" y="3394537"/>
            <a:ext cx="2644076" cy="376294"/>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9" name="Group 8"/>
          <p:cNvGrpSpPr/>
          <p:nvPr/>
        </p:nvGrpSpPr>
        <p:grpSpPr>
          <a:xfrm>
            <a:off x="371011" y="406537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a:t>E </a:t>
              </a:r>
              <a:r>
                <a:rPr lang="en-US" sz="2000" dirty="0"/>
                <a:t>!= null) { </a:t>
              </a:r>
              <a:r>
                <a:rPr lang="en-US" sz="2000" dirty="0">
                  <a:solidFill>
                    <a:srgbClr val="595959"/>
                  </a:solidFill>
                </a:rPr>
                <a:t>S; </a:t>
              </a:r>
              <a:r>
                <a:rPr lang="en-US" sz="2000" dirty="0"/>
                <a:t>}</a:t>
              </a:r>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12586" y="4083917"/>
            <a:ext cx="2644076" cy="376294"/>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p:cNvGrpSpPr/>
          <p:nvPr/>
        </p:nvGrpSpPr>
        <p:grpSpPr>
          <a:xfrm>
            <a:off x="369440" y="4822914"/>
            <a:ext cx="2688792" cy="1041228"/>
            <a:chOff x="382059" y="4765125"/>
            <a:chExt cx="2688792" cy="1041228"/>
          </a:xfrm>
        </p:grpSpPr>
        <p:grpSp>
          <p:nvGrpSpPr>
            <p:cNvPr id="100" name="Group 99"/>
            <p:cNvGrpSpPr/>
            <p:nvPr/>
          </p:nvGrpSpPr>
          <p:grpSpPr>
            <a:xfrm>
              <a:off x="382059" y="4765125"/>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82059" y="5160022"/>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26775" y="4787049"/>
              <a:ext cx="2644076" cy="101930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30" name="Rounded Rectangle 129"/>
          <p:cNvSpPr/>
          <p:nvPr/>
        </p:nvSpPr>
        <p:spPr>
          <a:xfrm>
            <a:off x="5094514" y="3646407"/>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of Candidate Patches</a:t>
            </a:r>
          </a:p>
        </p:txBody>
      </p: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100 + 20 = 120</a:t>
            </a:r>
            <a:endParaRPr lang="en-US"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50 + 5 = 55</a:t>
            </a:r>
            <a:endParaRPr lang="en-US"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25 + 10 = 35</a:t>
            </a:r>
            <a:endParaRPr lang="en-US" dirty="0"/>
          </a:p>
        </p:txBody>
      </p:sp>
      <p:sp>
        <p:nvSpPr>
          <p:cNvPr id="78" name="Rounded Rectangle 77"/>
          <p:cNvSpPr/>
          <p:nvPr/>
        </p:nvSpPr>
        <p:spPr>
          <a:xfrm>
            <a:off x="5094514" y="4537059"/>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3056447" y="4265426"/>
            <a:ext cx="2038067" cy="69630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130" idx="1"/>
          </p:cNvCxnSpPr>
          <p:nvPr/>
        </p:nvCxnSpPr>
        <p:spPr>
          <a:xfrm flipV="1">
            <a:off x="3056447" y="4071077"/>
            <a:ext cx="2038067" cy="194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264" idx="1"/>
          </p:cNvCxnSpPr>
          <p:nvPr/>
        </p:nvCxnSpPr>
        <p:spPr>
          <a:xfrm flipV="1">
            <a:off x="3056447" y="3172945"/>
            <a:ext cx="2121934" cy="10924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066992" y="3582684"/>
            <a:ext cx="2027522" cy="48839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78" idx="1"/>
          </p:cNvCxnSpPr>
          <p:nvPr/>
        </p:nvCxnSpPr>
        <p:spPr>
          <a:xfrm>
            <a:off x="3066992" y="3582684"/>
            <a:ext cx="2027522" cy="1379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264" idx="1"/>
          </p:cNvCxnSpPr>
          <p:nvPr/>
        </p:nvCxnSpPr>
        <p:spPr>
          <a:xfrm flipV="1">
            <a:off x="3066992" y="3172945"/>
            <a:ext cx="2111389" cy="4097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5BFA645-337F-934D-B234-7C13E7CFC11E}" type="slidenum">
              <a:rPr lang="en-US" smtClean="0"/>
              <a:t>48</a:t>
            </a:fld>
            <a:endParaRPr lang="en-US"/>
          </a:p>
        </p:txBody>
      </p:sp>
    </p:spTree>
    <p:custDataLst>
      <p:tags r:id="rId1"/>
    </p:custDataLst>
    <p:extLst>
      <p:ext uri="{BB962C8B-B14F-4D97-AF65-F5344CB8AC3E}">
        <p14:creationId xmlns:p14="http://schemas.microsoft.com/office/powerpoint/2010/main" val="170294888"/>
      </p:ext>
    </p:extLst>
  </p:cSld>
  <p:clrMapOvr>
    <a:masterClrMapping/>
  </p:clrMapOvr>
  <mc:AlternateContent xmlns:mc="http://schemas.openxmlformats.org/markup-compatibility/2006">
    <mc:Choice xmlns:p14="http://schemas.microsoft.com/office/powerpoint/2010/main" Requires="p14">
      <p:transition spd="slow" p14:dur="2000" advTm="13394"/>
    </mc:Choice>
    <mc:Fallback>
      <p:transition spd="slow" advTm="13394"/>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Suboptimal Set</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85" name="Group 84"/>
          <p:cNvGrpSpPr/>
          <p:nvPr/>
        </p:nvGrpSpPr>
        <p:grpSpPr>
          <a:xfrm>
            <a:off x="357346" y="2245932"/>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smtClean="0"/>
                  <a:t>(</a:t>
                </a:r>
                <a:r>
                  <a:rPr lang="en-US" sz="2000" b="1" dirty="0" smtClean="0"/>
                  <a:t>E op</a:t>
                </a:r>
                <a:r>
                  <a:rPr lang="en-US" sz="2000" b="1" baseline="-25000" dirty="0" smtClean="0"/>
                  <a:t>1</a:t>
                </a:r>
                <a:r>
                  <a:rPr lang="en-US" sz="2000" b="1" dirty="0" smtClean="0"/>
                  <a:t> </a:t>
                </a:r>
                <a:r>
                  <a:rPr lang="en-US" sz="2000" dirty="0" smtClean="0"/>
                  <a:t>null)</a:t>
                </a:r>
                <a:r>
                  <a:rPr lang="en-US" sz="2000" b="1" dirty="0" smtClean="0"/>
                  <a:t> op</a:t>
                </a:r>
                <a:r>
                  <a:rPr lang="en-US" sz="2000" b="1" baseline="-25000" dirty="0" smtClean="0"/>
                  <a:t>2</a:t>
                </a:r>
                <a:r>
                  <a:rPr lang="en-US" sz="2000" dirty="0" smtClean="0"/>
                  <a:t> </a:t>
                </a:r>
                <a:r>
                  <a:rPr lang="en-US" sz="2000" dirty="0" smtClean="0">
                    <a:solidFill>
                      <a:srgbClr val="595959"/>
                    </a:solidFill>
                  </a:rPr>
                  <a:t>C</a:t>
                </a:r>
                <a:endParaRPr lang="en-US" sz="2000" dirty="0">
                  <a:solidFill>
                    <a:srgbClr val="595959"/>
                  </a:solidFill>
                </a:endParaRP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417094" y="2220416"/>
            <a:ext cx="2649581" cy="791027"/>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Group 7"/>
          <p:cNvGrpSpPr/>
          <p:nvPr/>
        </p:nvGrpSpPr>
        <p:grpSpPr>
          <a:xfrm>
            <a:off x="360680" y="3394536"/>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smtClean="0"/>
                <a:t>E </a:t>
              </a:r>
              <a:r>
                <a:rPr lang="en-US" sz="2000" dirty="0" smtClean="0"/>
                <a:t>== null || </a:t>
              </a:r>
              <a:r>
                <a:rPr lang="en-US" sz="2000" dirty="0" smtClean="0">
                  <a:solidFill>
                    <a:srgbClr val="595959"/>
                  </a:solidFill>
                </a:rPr>
                <a:t>C</a:t>
              </a:r>
              <a:endParaRPr lang="en-US" sz="2000" dirty="0">
                <a:solidFill>
                  <a:srgbClr val="595959"/>
                </a:solidFill>
              </a:endParaRP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22916" y="3394537"/>
            <a:ext cx="2644076" cy="376294"/>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p:cNvGrpSpPr/>
          <p:nvPr/>
        </p:nvGrpSpPr>
        <p:grpSpPr>
          <a:xfrm>
            <a:off x="371011" y="4065371"/>
            <a:ext cx="2685651" cy="400110"/>
            <a:chOff x="387952" y="4132061"/>
            <a:chExt cx="2685651" cy="400110"/>
          </a:xfrm>
        </p:grpSpPr>
        <p:grpSp>
          <p:nvGrpSpPr>
            <p:cNvPr id="9" name="Group 8"/>
            <p:cNvGrpSpPr/>
            <p:nvPr/>
          </p:nvGrpSpPr>
          <p:grpSpPr>
            <a:xfrm>
              <a:off x="387952" y="413206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 </a:t>
                </a:r>
                <a:r>
                  <a:rPr lang="en-US" sz="2000" dirty="0" smtClean="0"/>
                  <a:t>}</a:t>
                </a:r>
                <a:endParaRPr lang="en-US" sz="2000" dirty="0"/>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3" name="Group 12"/>
          <p:cNvGrpSpPr/>
          <p:nvPr/>
        </p:nvGrpSpPr>
        <p:grpSpPr>
          <a:xfrm>
            <a:off x="369440" y="4822914"/>
            <a:ext cx="2688792" cy="1041228"/>
            <a:chOff x="382059" y="4765125"/>
            <a:chExt cx="2688792" cy="1041228"/>
          </a:xfrm>
        </p:grpSpPr>
        <p:grpSp>
          <p:nvGrpSpPr>
            <p:cNvPr id="100" name="Group 99"/>
            <p:cNvGrpSpPr/>
            <p:nvPr/>
          </p:nvGrpSpPr>
          <p:grpSpPr>
            <a:xfrm>
              <a:off x="382059" y="4765125"/>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82059" y="5160022"/>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26775" y="4787049"/>
              <a:ext cx="2644076" cy="1019303"/>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5" name="Rounded Rectangle 14"/>
          <p:cNvSpPr/>
          <p:nvPr/>
        </p:nvSpPr>
        <p:spPr>
          <a:xfrm>
            <a:off x="5094514" y="2745666"/>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86" idx="3"/>
            <a:endCxn id="15" idx="1"/>
          </p:cNvCxnSpPr>
          <p:nvPr/>
        </p:nvCxnSpPr>
        <p:spPr>
          <a:xfrm>
            <a:off x="3066675" y="2615930"/>
            <a:ext cx="2027839" cy="55440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5094514" y="3646407"/>
            <a:ext cx="1686296" cy="84934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a:stCxn id="86" idx="3"/>
            <a:endCxn id="130" idx="1"/>
          </p:cNvCxnSpPr>
          <p:nvPr/>
        </p:nvCxnSpPr>
        <p:spPr>
          <a:xfrm>
            <a:off x="3066675" y="2615930"/>
            <a:ext cx="2027839" cy="145514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a:t>
            </a:r>
            <a:r>
              <a:rPr lang="en-US" sz="2000" smtClean="0"/>
              <a:t>of Candidate Patches</a:t>
            </a:r>
          </a:p>
        </p:txBody>
      </p:sp>
      <p:cxnSp>
        <p:nvCxnSpPr>
          <p:cNvPr id="136" name="Straight Connector 135"/>
          <p:cNvCxnSpPr>
            <a:stCxn id="86" idx="3"/>
            <a:endCxn id="310" idx="1"/>
          </p:cNvCxnSpPr>
          <p:nvPr/>
        </p:nvCxnSpPr>
        <p:spPr>
          <a:xfrm>
            <a:off x="3066675" y="2615930"/>
            <a:ext cx="2111706" cy="235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400+100 = 500</a:t>
            </a:r>
            <a:endParaRPr lang="en-US"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200 + 50 = 250</a:t>
            </a:r>
            <a:endParaRPr lang="en-US"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100 + 25 = 125</a:t>
            </a:r>
            <a:endParaRPr lang="en-US" dirty="0"/>
          </a:p>
        </p:txBody>
      </p:sp>
      <p:cxnSp>
        <p:nvCxnSpPr>
          <p:cNvPr id="78" name="Straight Connector 77"/>
          <p:cNvCxnSpPr/>
          <p:nvPr/>
        </p:nvCxnSpPr>
        <p:spPr>
          <a:xfrm>
            <a:off x="3066992" y="3582684"/>
            <a:ext cx="2027522" cy="48839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066992" y="3582684"/>
            <a:ext cx="2111389" cy="13835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066992" y="3170336"/>
            <a:ext cx="2027522" cy="412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5BFA645-337F-934D-B234-7C13E7CFC11E}" type="slidenum">
              <a:rPr lang="en-US" smtClean="0"/>
              <a:t>49</a:t>
            </a:fld>
            <a:endParaRPr lang="en-US"/>
          </a:p>
        </p:txBody>
      </p:sp>
    </p:spTree>
    <p:custDataLst>
      <p:tags r:id="rId1"/>
    </p:custDataLst>
    <p:extLst>
      <p:ext uri="{BB962C8B-B14F-4D97-AF65-F5344CB8AC3E}">
        <p14:creationId xmlns:p14="http://schemas.microsoft.com/office/powerpoint/2010/main" val="1332668428"/>
      </p:ext>
    </p:extLst>
  </p:cSld>
  <p:clrMapOvr>
    <a:masterClrMapping/>
  </p:clrMapOvr>
  <mc:AlternateContent xmlns:mc="http://schemas.openxmlformats.org/markup-compatibility/2006" xmlns:p14="http://schemas.microsoft.com/office/powerpoint/2010/main">
    <mc:Choice Requires="p14">
      <p:transition spd="slow" p14:dur="2000" advTm="3328"/>
    </mc:Choice>
    <mc:Fallback xmlns="">
      <p:transition spd="slow" advTm="332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Generate And Validate Patching</a:t>
            </a:r>
          </a:p>
        </p:txBody>
      </p:sp>
      <p:sp>
        <p:nvSpPr>
          <p:cNvPr id="3" name="Slide Number Placeholder 2"/>
          <p:cNvSpPr>
            <a:spLocks noGrp="1"/>
          </p:cNvSpPr>
          <p:nvPr>
            <p:ph type="sldNum" sz="quarter" idx="12"/>
          </p:nvPr>
        </p:nvSpPr>
        <p:spPr/>
        <p:txBody>
          <a:bodyPr/>
          <a:lstStyle/>
          <a:p>
            <a:fld id="{C5BFA645-337F-934D-B234-7C13E7CFC11E}" type="slidenum">
              <a:rPr lang="en-US" smtClean="0"/>
              <a:t>5</a:t>
            </a:fld>
            <a:endParaRPr lang="en-US" dirty="0"/>
          </a:p>
        </p:txBody>
      </p:sp>
      <p:grpSp>
        <p:nvGrpSpPr>
          <p:cNvPr id="23" name="Group 22"/>
          <p:cNvGrpSpPr/>
          <p:nvPr/>
        </p:nvGrpSpPr>
        <p:grpSpPr>
          <a:xfrm>
            <a:off x="628650" y="3770065"/>
            <a:ext cx="940067" cy="1244081"/>
            <a:chOff x="3657600" y="2753297"/>
            <a:chExt cx="2203450" cy="2819400"/>
          </a:xfrm>
        </p:grpSpPr>
        <p:cxnSp>
          <p:nvCxnSpPr>
            <p:cNvPr id="24" name="Straight Connector 23"/>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73638" y="4146751"/>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Connector 34"/>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2806093" y="3255368"/>
            <a:ext cx="2675530" cy="1864394"/>
            <a:chOff x="799522" y="3824233"/>
            <a:chExt cx="3294690" cy="2029833"/>
          </a:xfrm>
        </p:grpSpPr>
        <p:sp>
          <p:nvSpPr>
            <p:cNvPr id="45" name="TextBox 44"/>
            <p:cNvSpPr txBox="1"/>
            <p:nvPr/>
          </p:nvSpPr>
          <p:spPr>
            <a:xfrm>
              <a:off x="799522" y="3824233"/>
              <a:ext cx="3294690" cy="435614"/>
            </a:xfrm>
            <a:prstGeom prst="rect">
              <a:avLst/>
            </a:prstGeom>
            <a:noFill/>
          </p:spPr>
          <p:txBody>
            <a:bodyPr wrap="square" rtlCol="0">
              <a:spAutoFit/>
            </a:bodyPr>
            <a:lstStyle/>
            <a:p>
              <a:pPr marL="0" lvl="1" algn="ctr"/>
              <a:r>
                <a:rPr lang="en-US" sz="2000" b="1" dirty="0" smtClean="0"/>
                <a:t>Search Space</a:t>
              </a:r>
              <a:endParaRPr lang="en-US" sz="2000" b="1" dirty="0"/>
            </a:p>
          </p:txBody>
        </p:sp>
        <p:grpSp>
          <p:nvGrpSpPr>
            <p:cNvPr id="46" name="Group 45"/>
            <p:cNvGrpSpPr/>
            <p:nvPr/>
          </p:nvGrpSpPr>
          <p:grpSpPr>
            <a:xfrm>
              <a:off x="1303054" y="4288301"/>
              <a:ext cx="2287630" cy="1565765"/>
              <a:chOff x="1303054" y="3939958"/>
              <a:chExt cx="2287630" cy="1565765"/>
            </a:xfrm>
          </p:grpSpPr>
          <p:pic>
            <p:nvPicPr>
              <p:cNvPr id="47" name="Picture 4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0707" y="4520986"/>
                <a:ext cx="358491" cy="356898"/>
              </a:xfrm>
              <a:prstGeom prst="rect">
                <a:avLst/>
              </a:prstGeom>
            </p:spPr>
          </p:pic>
          <p:pic>
            <p:nvPicPr>
              <p:cNvPr id="48" name="Picture 4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07701" y="4080524"/>
                <a:ext cx="358491" cy="356898"/>
              </a:xfrm>
              <a:prstGeom prst="rect">
                <a:avLst/>
              </a:prstGeom>
            </p:spPr>
          </p:pic>
          <p:pic>
            <p:nvPicPr>
              <p:cNvPr id="49" name="Picture 4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59470" y="4880180"/>
                <a:ext cx="358491" cy="356898"/>
              </a:xfrm>
              <a:prstGeom prst="rect">
                <a:avLst/>
              </a:prstGeom>
            </p:spPr>
          </p:pic>
          <p:pic>
            <p:nvPicPr>
              <p:cNvPr id="50" name="Picture 4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28962" y="5051968"/>
                <a:ext cx="358491" cy="356898"/>
              </a:xfrm>
              <a:prstGeom prst="rect">
                <a:avLst/>
              </a:prstGeom>
            </p:spPr>
          </p:pic>
          <p:sp>
            <p:nvSpPr>
              <p:cNvPr id="51" name="Oval 50"/>
              <p:cNvSpPr/>
              <p:nvPr/>
            </p:nvSpPr>
            <p:spPr>
              <a:xfrm>
                <a:off x="1303054" y="3939958"/>
                <a:ext cx="2287630" cy="156576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71675" y="4122957"/>
                <a:ext cx="358491" cy="356898"/>
              </a:xfrm>
              <a:prstGeom prst="rect">
                <a:avLst/>
              </a:prstGeom>
            </p:spPr>
          </p:pic>
          <p:pic>
            <p:nvPicPr>
              <p:cNvPr id="53" name="Picture 5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10503" y="4945053"/>
                <a:ext cx="358491" cy="380342"/>
              </a:xfrm>
              <a:prstGeom prst="rect">
                <a:avLst/>
              </a:prstGeom>
            </p:spPr>
          </p:pic>
          <p:pic>
            <p:nvPicPr>
              <p:cNvPr id="54" name="Picture 5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11159" y="4042942"/>
                <a:ext cx="358491" cy="356898"/>
              </a:xfrm>
              <a:prstGeom prst="rect">
                <a:avLst/>
              </a:prstGeom>
            </p:spPr>
          </p:pic>
          <p:pic>
            <p:nvPicPr>
              <p:cNvPr id="55" name="Picture 5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10504" y="4543137"/>
                <a:ext cx="358491" cy="356898"/>
              </a:xfrm>
              <a:prstGeom prst="rect">
                <a:avLst/>
              </a:prstGeom>
            </p:spPr>
          </p:pic>
          <p:pic>
            <p:nvPicPr>
              <p:cNvPr id="56" name="Picture 5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07299" y="4576347"/>
                <a:ext cx="358491" cy="356898"/>
              </a:xfrm>
              <a:prstGeom prst="rect">
                <a:avLst/>
              </a:prstGeom>
            </p:spPr>
          </p:pic>
          <p:sp>
            <p:nvSpPr>
              <p:cNvPr id="58" name="TextBox 57"/>
              <p:cNvSpPr txBox="1"/>
              <p:nvPr/>
            </p:nvSpPr>
            <p:spPr>
              <a:xfrm>
                <a:off x="2188031" y="4539341"/>
                <a:ext cx="343364" cy="369332"/>
              </a:xfrm>
              <a:prstGeom prst="rect">
                <a:avLst/>
              </a:prstGeom>
              <a:noFill/>
            </p:spPr>
            <p:txBody>
              <a:bodyPr wrap="none" rtlCol="0">
                <a:spAutoFit/>
              </a:bodyPr>
              <a:lstStyle/>
              <a:p>
                <a:r>
                  <a:rPr lang="mr-IN" smtClean="0"/>
                  <a:t>…</a:t>
                </a:r>
                <a:endParaRPr lang="en-US" dirty="0"/>
              </a:p>
            </p:txBody>
          </p:sp>
        </p:grpSp>
      </p:grpSp>
      <p:pic>
        <p:nvPicPr>
          <p:cNvPr id="60" name="Picture 5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22325" y="4001483"/>
            <a:ext cx="358491" cy="356899"/>
          </a:xfrm>
          <a:prstGeom prst="rect">
            <a:avLst/>
          </a:prstGeom>
        </p:spPr>
      </p:pic>
      <p:pic>
        <p:nvPicPr>
          <p:cNvPr id="61" name="Picture 6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48311" y="4001483"/>
            <a:ext cx="358491" cy="356899"/>
          </a:xfrm>
          <a:prstGeom prst="rect">
            <a:avLst/>
          </a:prstGeom>
        </p:spPr>
      </p:pic>
      <p:grpSp>
        <p:nvGrpSpPr>
          <p:cNvPr id="186" name="Group 185"/>
          <p:cNvGrpSpPr/>
          <p:nvPr/>
        </p:nvGrpSpPr>
        <p:grpSpPr>
          <a:xfrm>
            <a:off x="5644583" y="3326917"/>
            <a:ext cx="1978595" cy="2150485"/>
            <a:chOff x="6376700" y="1965461"/>
            <a:chExt cx="2059845" cy="2150485"/>
          </a:xfrm>
        </p:grpSpPr>
        <p:sp>
          <p:nvSpPr>
            <p:cNvPr id="67" name="Rectangle 66"/>
            <p:cNvSpPr/>
            <p:nvPr/>
          </p:nvSpPr>
          <p:spPr>
            <a:xfrm>
              <a:off x="8124790" y="3563071"/>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8124790" y="379329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8124790" y="286168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8124790" y="3092031"/>
              <a:ext cx="94855" cy="94855"/>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124790" y="3324518"/>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6681341" y="2917990"/>
              <a:ext cx="252947" cy="84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6672982"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670347"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672982"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670347"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6575492" y="2859433"/>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Oval 77"/>
            <p:cNvSpPr/>
            <p:nvPr/>
          </p:nvSpPr>
          <p:spPr>
            <a:xfrm>
              <a:off x="6575492" y="3089999"/>
              <a:ext cx="94855" cy="94855"/>
            </a:xfrm>
            <a:prstGeom prst="ellipse">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Oval 78"/>
            <p:cNvSpPr/>
            <p:nvPr/>
          </p:nvSpPr>
          <p:spPr>
            <a:xfrm>
              <a:off x="6575492" y="3324812"/>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Oval 79"/>
            <p:cNvSpPr/>
            <p:nvPr/>
          </p:nvSpPr>
          <p:spPr>
            <a:xfrm>
              <a:off x="6575492" y="3560525"/>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Oval 80"/>
            <p:cNvSpPr/>
            <p:nvPr/>
          </p:nvSpPr>
          <p:spPr>
            <a:xfrm>
              <a:off x="6575492" y="3792150"/>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82" name="Group 81"/>
            <p:cNvGrpSpPr/>
            <p:nvPr/>
          </p:nvGrpSpPr>
          <p:grpSpPr>
            <a:xfrm>
              <a:off x="6954912" y="2804813"/>
              <a:ext cx="914297" cy="1169878"/>
              <a:chOff x="3657600" y="2753297"/>
              <a:chExt cx="2203450" cy="2819400"/>
            </a:xfrm>
          </p:grpSpPr>
          <p:sp>
            <p:nvSpPr>
              <p:cNvPr id="155" name="Rectangle 154"/>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6" name="Straight Connector 155"/>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72"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973638" y="4613847"/>
                <a:ext cx="374650"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 name="Picture 172"/>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973638" y="4613847"/>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83" name="Straight Arrow Connector 82"/>
            <p:cNvCxnSpPr/>
            <p:nvPr/>
          </p:nvCxnSpPr>
          <p:spPr>
            <a:xfrm>
              <a:off x="7869209" y="2907704"/>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7871843"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7869209"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871843"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869209"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8" name="Picture 8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52637" y="3330454"/>
              <a:ext cx="233655" cy="232617"/>
            </a:xfrm>
            <a:prstGeom prst="rect">
              <a:avLst/>
            </a:prstGeom>
            <a:ln w="38100" cmpd="sng">
              <a:solidFill>
                <a:srgbClr val="FF0000"/>
              </a:solidFill>
            </a:ln>
          </p:spPr>
        </p:pic>
        <p:sp>
          <p:nvSpPr>
            <p:cNvPr id="89" name="Right Arrow 88"/>
            <p:cNvSpPr/>
            <p:nvPr/>
          </p:nvSpPr>
          <p:spPr>
            <a:xfrm rot="5400000">
              <a:off x="7928993" y="2573668"/>
              <a:ext cx="153250" cy="164922"/>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7871545" y="2175092"/>
              <a:ext cx="254666" cy="325855"/>
              <a:chOff x="5845473" y="4021992"/>
              <a:chExt cx="613744" cy="785309"/>
            </a:xfrm>
          </p:grpSpPr>
          <p:sp>
            <p:nvSpPr>
              <p:cNvPr id="143" name="Rectangle 142"/>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4" name="Straight Connector 14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52"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 name="Picture 152"/>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 name="Picture 15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91" name="Group 90"/>
            <p:cNvGrpSpPr/>
            <p:nvPr/>
          </p:nvGrpSpPr>
          <p:grpSpPr>
            <a:xfrm>
              <a:off x="6893399" y="2175092"/>
              <a:ext cx="254666" cy="325855"/>
              <a:chOff x="3899435" y="2093233"/>
              <a:chExt cx="613744" cy="785309"/>
            </a:xfrm>
          </p:grpSpPr>
          <p:sp>
            <p:nvSpPr>
              <p:cNvPr id="131" name="Rectangle 130"/>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2" name="Straight Connector 131"/>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0" name="Picture 139"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 name="Picture 140"/>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 name="Picture 14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92" name="Group 91"/>
            <p:cNvGrpSpPr/>
            <p:nvPr/>
          </p:nvGrpSpPr>
          <p:grpSpPr>
            <a:xfrm>
              <a:off x="6567350" y="2175092"/>
              <a:ext cx="254666" cy="325855"/>
              <a:chOff x="1956432" y="4075054"/>
              <a:chExt cx="613744" cy="785309"/>
            </a:xfrm>
          </p:grpSpPr>
          <p:sp>
            <p:nvSpPr>
              <p:cNvPr id="119" name="Rectangle 118"/>
              <p:cNvSpPr/>
              <p:nvPr/>
            </p:nvSpPr>
            <p:spPr>
              <a:xfrm>
                <a:off x="1956432" y="407505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0" name="Straight Connector 119"/>
              <p:cNvCxnSpPr/>
              <p:nvPr/>
            </p:nvCxnSpPr>
            <p:spPr>
              <a:xfrm>
                <a:off x="2020106" y="415995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2020106" y="424485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020106" y="432974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2020106" y="441464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020106" y="449954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2020106" y="45844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020106" y="466934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2020106" y="475424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8"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322998" y="459328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 name="Picture 128"/>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232904" y="449954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 name="Picture 129"/>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08468" y="4329749"/>
                <a:ext cx="240999" cy="239928"/>
              </a:xfrm>
              <a:prstGeom prst="rect">
                <a:avLst/>
              </a:prstGeom>
              <a:ln w="28575" cmpd="sng">
                <a:solidFill>
                  <a:schemeClr val="tx2">
                    <a:lumMod val="75000"/>
                  </a:schemeClr>
                </a:solidFill>
              </a:ln>
            </p:spPr>
          </p:pic>
        </p:grpSp>
        <p:grpSp>
          <p:nvGrpSpPr>
            <p:cNvPr id="93" name="Group 92"/>
            <p:cNvGrpSpPr/>
            <p:nvPr/>
          </p:nvGrpSpPr>
          <p:grpSpPr>
            <a:xfrm>
              <a:off x="7545496" y="2175092"/>
              <a:ext cx="254666" cy="325855"/>
              <a:chOff x="3084462" y="5593794"/>
              <a:chExt cx="613744" cy="785309"/>
            </a:xfrm>
          </p:grpSpPr>
          <p:sp>
            <p:nvSpPr>
              <p:cNvPr id="107" name="Rectangle 106"/>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8" name="Straight Connector 107"/>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16"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 name="Picture 116"/>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 name="Picture 117"/>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94" name="Group 93"/>
            <p:cNvGrpSpPr/>
            <p:nvPr/>
          </p:nvGrpSpPr>
          <p:grpSpPr>
            <a:xfrm>
              <a:off x="7219448" y="2175092"/>
              <a:ext cx="254666" cy="325855"/>
              <a:chOff x="4820730" y="5593794"/>
              <a:chExt cx="613744" cy="785309"/>
            </a:xfrm>
          </p:grpSpPr>
          <p:sp>
            <p:nvSpPr>
              <p:cNvPr id="95" name="Rectangle 94"/>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6" name="Straight Connector 95"/>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4"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 name="Picture 104"/>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65" name="Rounded Rectangle 64"/>
            <p:cNvSpPr/>
            <p:nvPr/>
          </p:nvSpPr>
          <p:spPr>
            <a:xfrm>
              <a:off x="6376700" y="1965461"/>
              <a:ext cx="2059845" cy="2150485"/>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grpSp>
      <p:cxnSp>
        <p:nvCxnSpPr>
          <p:cNvPr id="174" name="Elbow Connector 173"/>
          <p:cNvCxnSpPr>
            <a:stCxn id="65" idx="3"/>
          </p:cNvCxnSpPr>
          <p:nvPr/>
        </p:nvCxnSpPr>
        <p:spPr>
          <a:xfrm flipV="1">
            <a:off x="7623178" y="4400688"/>
            <a:ext cx="1286646" cy="1472"/>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34" idx="3"/>
            <a:endCxn id="51" idx="2"/>
          </p:cNvCxnSpPr>
          <p:nvPr/>
        </p:nvCxnSpPr>
        <p:spPr>
          <a:xfrm>
            <a:off x="1568717" y="4392106"/>
            <a:ext cx="1646281" cy="858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51" idx="6"/>
            <a:endCxn id="65" idx="1"/>
          </p:cNvCxnSpPr>
          <p:nvPr/>
        </p:nvCxnSpPr>
        <p:spPr>
          <a:xfrm>
            <a:off x="5072721" y="4400688"/>
            <a:ext cx="571862" cy="147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1653743" y="3725019"/>
            <a:ext cx="1482388" cy="646331"/>
          </a:xfrm>
          <a:prstGeom prst="rect">
            <a:avLst/>
          </a:prstGeom>
          <a:noFill/>
        </p:spPr>
        <p:txBody>
          <a:bodyPr wrap="square" rtlCol="0">
            <a:spAutoFit/>
          </a:bodyPr>
          <a:lstStyle/>
          <a:p>
            <a:pPr algn="ctr"/>
            <a:r>
              <a:rPr lang="en-US" dirty="0" smtClean="0"/>
              <a:t>Apply </a:t>
            </a:r>
          </a:p>
          <a:p>
            <a:pPr algn="ctr"/>
            <a:r>
              <a:rPr lang="en-US" dirty="0" smtClean="0"/>
              <a:t>Modifications</a:t>
            </a:r>
            <a:endParaRPr lang="en-US" dirty="0"/>
          </a:p>
        </p:txBody>
      </p:sp>
      <p:sp>
        <p:nvSpPr>
          <p:cNvPr id="188" name="TextBox 187"/>
          <p:cNvSpPr txBox="1"/>
          <p:nvPr/>
        </p:nvSpPr>
        <p:spPr>
          <a:xfrm>
            <a:off x="5257459" y="5549331"/>
            <a:ext cx="2763289" cy="369332"/>
          </a:xfrm>
          <a:prstGeom prst="rect">
            <a:avLst/>
          </a:prstGeom>
          <a:noFill/>
        </p:spPr>
        <p:txBody>
          <a:bodyPr wrap="square" rtlCol="0">
            <a:spAutoFit/>
          </a:bodyPr>
          <a:lstStyle/>
          <a:p>
            <a:pPr algn="ctr"/>
            <a:r>
              <a:rPr lang="en-US" dirty="0" smtClean="0"/>
              <a:t>Validate with Test Suite</a:t>
            </a:r>
            <a:endParaRPr lang="en-US" dirty="0"/>
          </a:p>
        </p:txBody>
      </p:sp>
      <p:sp>
        <p:nvSpPr>
          <p:cNvPr id="175" name="TextBox 174"/>
          <p:cNvSpPr txBox="1"/>
          <p:nvPr/>
        </p:nvSpPr>
        <p:spPr>
          <a:xfrm>
            <a:off x="1014762" y="1544253"/>
            <a:ext cx="6996876" cy="1077218"/>
          </a:xfrm>
          <a:prstGeom prst="rect">
            <a:avLst/>
          </a:prstGeom>
          <a:noFill/>
        </p:spPr>
        <p:txBody>
          <a:bodyPr wrap="square" rtlCol="0">
            <a:spAutoFit/>
          </a:bodyPr>
          <a:lstStyle/>
          <a:p>
            <a:pPr algn="ctr"/>
            <a:r>
              <a:rPr lang="en-US" sz="3200" dirty="0" smtClean="0"/>
              <a:t>What kind of modifications do previous patch generation systems apply?</a:t>
            </a:r>
            <a:endParaRPr lang="en-US" sz="3200" dirty="0"/>
          </a:p>
        </p:txBody>
      </p:sp>
    </p:spTree>
    <p:extLst>
      <p:ext uri="{BB962C8B-B14F-4D97-AF65-F5344CB8AC3E}">
        <p14:creationId xmlns:p14="http://schemas.microsoft.com/office/powerpoint/2010/main" val="1772331633"/>
      </p:ext>
    </p:extLst>
  </p:cSld>
  <p:clrMapOvr>
    <a:masterClrMapping/>
  </p:clrMapOvr>
  <mc:AlternateContent xmlns:mc="http://schemas.openxmlformats.org/markup-compatibility/2006" xmlns:p14="http://schemas.microsoft.com/office/powerpoint/2010/main">
    <mc:Choice Requires="p14">
      <p:transition spd="slow" p14:dur="2000" advTm="20780"/>
    </mc:Choice>
    <mc:Fallback xmlns="">
      <p:transition spd="slow" advTm="20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wipe(left)">
                                      <p:cBhvr>
                                        <p:cTn id="7" dur="500"/>
                                        <p:tgtEl>
                                          <p:spTgt spid="18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wipe(left)">
                                      <p:cBhvr>
                                        <p:cTn id="10" dur="500"/>
                                        <p:tgtEl>
                                          <p:spTgt spid="18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wipe(left)">
                                      <p:cBhvr>
                                        <p:cTn id="19" dur="500"/>
                                        <p:tgtEl>
                                          <p:spTgt spid="18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86"/>
                                        </p:tgtEl>
                                        <p:attrNameLst>
                                          <p:attrName>style.visibility</p:attrName>
                                        </p:attrNameLst>
                                      </p:cBhvr>
                                      <p:to>
                                        <p:strVal val="visible"/>
                                      </p:to>
                                    </p:set>
                                    <p:animEffect transition="in" filter="wipe(left)">
                                      <p:cBhvr>
                                        <p:cTn id="23" dur="500"/>
                                        <p:tgtEl>
                                          <p:spTgt spid="18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8"/>
                                        </p:tgtEl>
                                        <p:attrNameLst>
                                          <p:attrName>style.visibility</p:attrName>
                                        </p:attrNameLst>
                                      </p:cBhvr>
                                      <p:to>
                                        <p:strVal val="visible"/>
                                      </p:to>
                                    </p:set>
                                    <p:animEffect transition="in" filter="wipe(left)">
                                      <p:cBhvr>
                                        <p:cTn id="26" dur="500"/>
                                        <p:tgtEl>
                                          <p:spTgt spid="188"/>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74"/>
                                        </p:tgtEl>
                                        <p:attrNameLst>
                                          <p:attrName>style.visibility</p:attrName>
                                        </p:attrNameLst>
                                      </p:cBhvr>
                                      <p:to>
                                        <p:strVal val="visible"/>
                                      </p:to>
                                    </p:set>
                                    <p:animEffect transition="in" filter="wipe(left)">
                                      <p:cBhvr>
                                        <p:cTn id="30" dur="500"/>
                                        <p:tgtEl>
                                          <p:spTgt spid="174"/>
                                        </p:tgtEl>
                                      </p:cBhvr>
                                    </p:animEffect>
                                  </p:childTnLst>
                                </p:cTn>
                              </p:par>
                              <p:par>
                                <p:cTn id="31" presetID="22" presetClass="entr" presetSubtype="8"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par>
                                <p:cTn id="34" presetID="22" presetClass="entr" presetSubtype="8"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left)">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75">
                                            <p:txEl>
                                              <p:pRg st="0" end="0"/>
                                            </p:txEl>
                                          </p:spTgt>
                                        </p:tgtEl>
                                        <p:attrNameLst>
                                          <p:attrName>style.visibility</p:attrName>
                                        </p:attrNameLst>
                                      </p:cBhvr>
                                      <p:to>
                                        <p:strVal val="visible"/>
                                      </p:to>
                                    </p:set>
                                    <p:animEffect transition="in" filter="blinds(horizontal)">
                                      <p:cBhvr>
                                        <p:cTn id="41" dur="500"/>
                                        <p:tgtEl>
                                          <p:spTgt spid="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8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Another Suboptimal Set</a:t>
            </a:r>
            <a:endParaRPr lang="en-US" dirty="0"/>
          </a:p>
        </p:txBody>
      </p:sp>
      <p:sp>
        <p:nvSpPr>
          <p:cNvPr id="296" name="Rectangle 295"/>
          <p:cNvSpPr/>
          <p:nvPr/>
        </p:nvSpPr>
        <p:spPr>
          <a:xfrm>
            <a:off x="5178381" y="3679903"/>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7" name="Straight Connector 296"/>
          <p:cNvCxnSpPr/>
          <p:nvPr/>
        </p:nvCxnSpPr>
        <p:spPr>
          <a:xfrm>
            <a:off x="5242055" y="376480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a:off x="5242055" y="384970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5242055" y="393459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a:off x="5242055" y="401949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5242055" y="410439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5242055" y="41892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a:off x="5242055" y="42741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a:off x="5242055" y="435908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05" name="Picture 30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326310" y="3908200"/>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 name="TextBox 306"/>
          <p:cNvSpPr txBox="1"/>
          <p:nvPr/>
        </p:nvSpPr>
        <p:spPr>
          <a:xfrm>
            <a:off x="5297599" y="2302624"/>
            <a:ext cx="343364" cy="369332"/>
          </a:xfrm>
          <a:prstGeom prst="rect">
            <a:avLst/>
          </a:prstGeom>
          <a:noFill/>
        </p:spPr>
        <p:txBody>
          <a:bodyPr wrap="none" rtlCol="0">
            <a:spAutoFit/>
          </a:bodyPr>
          <a:lstStyle/>
          <a:p>
            <a:r>
              <a:rPr lang="mr-IN" smtClean="0"/>
              <a:t>…</a:t>
            </a:r>
            <a:endParaRPr lang="en-US" dirty="0"/>
          </a:p>
        </p:txBody>
      </p:sp>
      <p:sp>
        <p:nvSpPr>
          <p:cNvPr id="308" name="TextBox 307"/>
          <p:cNvSpPr txBox="1"/>
          <p:nvPr/>
        </p:nvSpPr>
        <p:spPr>
          <a:xfrm>
            <a:off x="5297599" y="5418655"/>
            <a:ext cx="343364" cy="369332"/>
          </a:xfrm>
          <a:prstGeom prst="rect">
            <a:avLst/>
          </a:prstGeom>
          <a:noFill/>
        </p:spPr>
        <p:txBody>
          <a:bodyPr wrap="none" rtlCol="0">
            <a:spAutoFit/>
          </a:bodyPr>
          <a:lstStyle/>
          <a:p>
            <a:r>
              <a:rPr lang="mr-IN" smtClean="0"/>
              <a:t>…</a:t>
            </a:r>
            <a:endParaRPr lang="en-US" dirty="0"/>
          </a:p>
        </p:txBody>
      </p:sp>
      <p:sp>
        <p:nvSpPr>
          <p:cNvPr id="310" name="Rectangle 309"/>
          <p:cNvSpPr/>
          <p:nvPr/>
        </p:nvSpPr>
        <p:spPr>
          <a:xfrm>
            <a:off x="5178381" y="4573546"/>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1" name="Straight Connector 310"/>
          <p:cNvCxnSpPr/>
          <p:nvPr/>
        </p:nvCxnSpPr>
        <p:spPr>
          <a:xfrm>
            <a:off x="5242055" y="465844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a:off x="5242055" y="47433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5242055" y="482824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5242055" y="491313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5" name="Straight Connector 314"/>
          <p:cNvCxnSpPr/>
          <p:nvPr/>
        </p:nvCxnSpPr>
        <p:spPr>
          <a:xfrm>
            <a:off x="5242055" y="499803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a:off x="5242055" y="508293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a:off x="5242055" y="516783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a:off x="5242055" y="5252732"/>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319" name="Picture 318"/>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51591" y="4958021"/>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 name="Rectangle 322"/>
          <p:cNvSpPr/>
          <p:nvPr/>
        </p:nvSpPr>
        <p:spPr>
          <a:xfrm>
            <a:off x="4985500" y="2090057"/>
            <a:ext cx="1917732" cy="38246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4" name="Rectangle 263"/>
          <p:cNvSpPr/>
          <p:nvPr/>
        </p:nvSpPr>
        <p:spPr>
          <a:xfrm>
            <a:off x="5178381" y="2780290"/>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68" name="Straight Connector 267"/>
          <p:cNvCxnSpPr/>
          <p:nvPr/>
        </p:nvCxnSpPr>
        <p:spPr>
          <a:xfrm>
            <a:off x="5242055" y="286518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5242055" y="29500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242055" y="30349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242055" y="31198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42055" y="32047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242055" y="328967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242055" y="337457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242055" y="3459476"/>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7" name="Picture 27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525623" y="3089682"/>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 name="Picture 61"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5604" y="3898545"/>
            <a:ext cx="240999" cy="236771"/>
          </a:xfrm>
          <a:prstGeom prst="rect">
            <a:avLst/>
          </a:prstGeom>
        </p:spPr>
      </p:pic>
      <p:pic>
        <p:nvPicPr>
          <p:cNvPr id="63" name="Picture 62"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34974" y="3072825"/>
            <a:ext cx="240999" cy="236771"/>
          </a:xfrm>
          <a:prstGeom prst="rect">
            <a:avLst/>
          </a:prstGeom>
        </p:spPr>
      </p:pic>
      <p:pic>
        <p:nvPicPr>
          <p:cNvPr id="64" name="Picture 63" descr="Screen Shot 2016-03-22 at 10.04.4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96043" y="4951737"/>
            <a:ext cx="240999" cy="236771"/>
          </a:xfrm>
          <a:prstGeom prst="rect">
            <a:avLst/>
          </a:prstGeom>
        </p:spPr>
      </p:pic>
      <p:grpSp>
        <p:nvGrpSpPr>
          <p:cNvPr id="7" name="Group 6"/>
          <p:cNvGrpSpPr/>
          <p:nvPr/>
        </p:nvGrpSpPr>
        <p:grpSpPr>
          <a:xfrm>
            <a:off x="357346" y="2220416"/>
            <a:ext cx="2712981" cy="791027"/>
            <a:chOff x="449331" y="2973774"/>
            <a:chExt cx="2712981" cy="791027"/>
          </a:xfrm>
        </p:grpSpPr>
        <p:grpSp>
          <p:nvGrpSpPr>
            <p:cNvPr id="85" name="Group 84"/>
            <p:cNvGrpSpPr/>
            <p:nvPr/>
          </p:nvGrpSpPr>
          <p:grpSpPr>
            <a:xfrm>
              <a:off x="449331" y="2999290"/>
              <a:ext cx="2712981" cy="722544"/>
              <a:chOff x="521335" y="3057725"/>
              <a:chExt cx="2712981" cy="722544"/>
            </a:xfrm>
          </p:grpSpPr>
          <p:grpSp>
            <p:nvGrpSpPr>
              <p:cNvPr id="87" name="Group 86"/>
              <p:cNvGrpSpPr/>
              <p:nvPr/>
            </p:nvGrpSpPr>
            <p:grpSpPr>
              <a:xfrm>
                <a:off x="521335" y="3057725"/>
                <a:ext cx="2712981" cy="400110"/>
                <a:chOff x="521335" y="3057725"/>
                <a:chExt cx="2712981" cy="400110"/>
              </a:xfrm>
            </p:grpSpPr>
            <p:sp>
              <p:nvSpPr>
                <p:cNvPr id="94" name="TextBox 93"/>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95" name="TextBox 94"/>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96" name="Right Arrow 95"/>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0" name="TextBox 89"/>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91" name="TextBox 90"/>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86" name="Rectangle 85"/>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8" name="Group 7"/>
          <p:cNvGrpSpPr/>
          <p:nvPr/>
        </p:nvGrpSpPr>
        <p:grpSpPr>
          <a:xfrm>
            <a:off x="360680" y="3394536"/>
            <a:ext cx="2328260" cy="400110"/>
            <a:chOff x="571919" y="2549977"/>
            <a:chExt cx="2328260" cy="400110"/>
          </a:xfrm>
        </p:grpSpPr>
        <p:sp>
          <p:nvSpPr>
            <p:cNvPr id="68" name="TextBox 67"/>
            <p:cNvSpPr txBox="1"/>
            <p:nvPr/>
          </p:nvSpPr>
          <p:spPr>
            <a:xfrm>
              <a:off x="1322503" y="2549977"/>
              <a:ext cx="1577676" cy="400110"/>
            </a:xfrm>
            <a:prstGeom prst="rect">
              <a:avLst/>
            </a:prstGeom>
            <a:noFill/>
          </p:spPr>
          <p:txBody>
            <a:bodyPr wrap="none" rtlCol="0">
              <a:spAutoFit/>
            </a:bodyPr>
            <a:lstStyle/>
            <a:p>
              <a:r>
                <a:rPr lang="en-US" sz="2000" b="1" dirty="0"/>
                <a:t>E </a:t>
              </a:r>
              <a:r>
                <a:rPr lang="en-US" sz="2000" dirty="0"/>
                <a:t>== null || </a:t>
              </a:r>
              <a:r>
                <a:rPr lang="en-US" sz="2000" dirty="0">
                  <a:solidFill>
                    <a:srgbClr val="595959"/>
                  </a:solidFill>
                </a:rPr>
                <a:t>C</a:t>
              </a:r>
            </a:p>
          </p:txBody>
        </p:sp>
        <p:sp>
          <p:nvSpPr>
            <p:cNvPr id="69" name="TextBox 68"/>
            <p:cNvSpPr txBox="1"/>
            <p:nvPr/>
          </p:nvSpPr>
          <p:spPr>
            <a:xfrm>
              <a:off x="571919" y="2549977"/>
              <a:ext cx="320922" cy="400110"/>
            </a:xfrm>
            <a:prstGeom prst="rect">
              <a:avLst/>
            </a:prstGeom>
            <a:noFill/>
          </p:spPr>
          <p:txBody>
            <a:bodyPr wrap="none" rtlCol="0">
              <a:spAutoFit/>
            </a:bodyPr>
            <a:lstStyle/>
            <a:p>
              <a:r>
                <a:rPr lang="en-US" sz="2000" dirty="0" smtClean="0"/>
                <a:t>C</a:t>
              </a:r>
              <a:endParaRPr lang="en-US" sz="2000" dirty="0"/>
            </a:p>
          </p:txBody>
        </p:sp>
        <p:sp>
          <p:nvSpPr>
            <p:cNvPr id="71" name="Right Arrow 70"/>
            <p:cNvSpPr/>
            <p:nvPr/>
          </p:nvSpPr>
          <p:spPr>
            <a:xfrm>
              <a:off x="964091" y="270100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4" name="Rectangle 113"/>
          <p:cNvSpPr/>
          <p:nvPr/>
        </p:nvSpPr>
        <p:spPr>
          <a:xfrm>
            <a:off x="422916" y="3394537"/>
            <a:ext cx="2644076" cy="376294"/>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p:cNvGrpSpPr/>
          <p:nvPr/>
        </p:nvGrpSpPr>
        <p:grpSpPr>
          <a:xfrm>
            <a:off x="371011" y="4065371"/>
            <a:ext cx="2685651" cy="400110"/>
            <a:chOff x="387952" y="4132061"/>
            <a:chExt cx="2685651" cy="400110"/>
          </a:xfrm>
        </p:grpSpPr>
        <p:grpSp>
          <p:nvGrpSpPr>
            <p:cNvPr id="9" name="Group 8"/>
            <p:cNvGrpSpPr/>
            <p:nvPr/>
          </p:nvGrpSpPr>
          <p:grpSpPr>
            <a:xfrm>
              <a:off x="387952" y="4132061"/>
              <a:ext cx="2685436" cy="400110"/>
              <a:chOff x="568224" y="4998037"/>
              <a:chExt cx="2685436" cy="400110"/>
            </a:xfrm>
          </p:grpSpPr>
          <p:sp>
            <p:nvSpPr>
              <p:cNvPr id="73" name="TextBox 72"/>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a:t>E </a:t>
                </a:r>
                <a:r>
                  <a:rPr lang="en-US" sz="2000" dirty="0"/>
                  <a:t>!= null) { </a:t>
                </a:r>
                <a:r>
                  <a:rPr lang="en-US" sz="2000" dirty="0">
                    <a:solidFill>
                      <a:srgbClr val="595959"/>
                    </a:solidFill>
                  </a:rPr>
                  <a:t>S; </a:t>
                </a:r>
                <a:r>
                  <a:rPr lang="en-US" sz="2000" dirty="0"/>
                  <a:t>}</a:t>
                </a:r>
              </a:p>
            </p:txBody>
          </p:sp>
          <p:sp>
            <p:nvSpPr>
              <p:cNvPr id="74" name="TextBox 73"/>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75" name="Right Arrow 74"/>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15" name="Rectangle 114"/>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100" name="Group 99"/>
          <p:cNvGrpSpPr/>
          <p:nvPr/>
        </p:nvGrpSpPr>
        <p:grpSpPr>
          <a:xfrm>
            <a:off x="369440" y="4822914"/>
            <a:ext cx="1128329" cy="400110"/>
            <a:chOff x="568224" y="4998037"/>
            <a:chExt cx="1128329" cy="400110"/>
          </a:xfrm>
        </p:grpSpPr>
        <p:sp>
          <p:nvSpPr>
            <p:cNvPr id="101" name="TextBox 100"/>
            <p:cNvSpPr txBox="1"/>
            <p:nvPr/>
          </p:nvSpPr>
          <p:spPr>
            <a:xfrm>
              <a:off x="1330684" y="4998037"/>
              <a:ext cx="365869" cy="400110"/>
            </a:xfrm>
            <a:prstGeom prst="rect">
              <a:avLst/>
            </a:prstGeom>
            <a:noFill/>
          </p:spPr>
          <p:txBody>
            <a:bodyPr wrap="none" rtlCol="0">
              <a:spAutoFit/>
            </a:bodyPr>
            <a:lstStyle/>
            <a:p>
              <a:r>
                <a:rPr lang="en-US" sz="2000" dirty="0" smtClean="0"/>
                <a:t>S’</a:t>
              </a:r>
              <a:endParaRPr lang="en-US" sz="2000" dirty="0"/>
            </a:p>
          </p:txBody>
        </p:sp>
        <p:sp>
          <p:nvSpPr>
            <p:cNvPr id="102" name="TextBox 101"/>
            <p:cNvSpPr txBox="1"/>
            <p:nvPr/>
          </p:nvSpPr>
          <p:spPr>
            <a:xfrm>
              <a:off x="568224" y="4998037"/>
              <a:ext cx="303288" cy="400110"/>
            </a:xfrm>
            <a:prstGeom prst="rect">
              <a:avLst/>
            </a:prstGeom>
            <a:noFill/>
          </p:spPr>
          <p:txBody>
            <a:bodyPr wrap="none" rtlCol="0">
              <a:spAutoFit/>
            </a:bodyPr>
            <a:lstStyle/>
            <a:p>
              <a:r>
                <a:rPr lang="en-US" sz="2000" dirty="0" smtClean="0"/>
                <a:t>S</a:t>
              </a:r>
              <a:endParaRPr lang="en-US" sz="2000" dirty="0"/>
            </a:p>
          </p:txBody>
        </p:sp>
        <p:sp>
          <p:nvSpPr>
            <p:cNvPr id="103" name="Right Arrow 10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 name="TextBox 9"/>
          <p:cNvSpPr txBox="1"/>
          <p:nvPr/>
        </p:nvSpPr>
        <p:spPr>
          <a:xfrm>
            <a:off x="369440" y="5217811"/>
            <a:ext cx="2688792" cy="646331"/>
          </a:xfrm>
          <a:prstGeom prst="rect">
            <a:avLst/>
          </a:prstGeom>
          <a:noFill/>
        </p:spPr>
        <p:txBody>
          <a:bodyPr wrap="square" rtlCol="0">
            <a:spAutoFit/>
          </a:bodyPr>
          <a:lstStyle/>
          <a:p>
            <a:r>
              <a:rPr lang="en-US" dirty="0" smtClean="0"/>
              <a:t>S’ is a new statement with less than 10 AST nodes.</a:t>
            </a:r>
            <a:endParaRPr lang="en-US" dirty="0"/>
          </a:p>
        </p:txBody>
      </p:sp>
      <p:sp>
        <p:nvSpPr>
          <p:cNvPr id="120" name="Rectangle 119"/>
          <p:cNvSpPr/>
          <p:nvPr/>
        </p:nvSpPr>
        <p:spPr>
          <a:xfrm>
            <a:off x="414156" y="4844838"/>
            <a:ext cx="2644076" cy="1019303"/>
          </a:xfrm>
          <a:prstGeom prst="rect">
            <a:avLst/>
          </a:prstGeom>
          <a:no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1044230" y="1565304"/>
            <a:ext cx="1339213" cy="400110"/>
          </a:xfrm>
          <a:prstGeom prst="rect">
            <a:avLst/>
          </a:prstGeom>
          <a:noFill/>
        </p:spPr>
        <p:txBody>
          <a:bodyPr wrap="none" rtlCol="0">
            <a:spAutoFit/>
          </a:bodyPr>
          <a:lstStyle/>
          <a:p>
            <a:r>
              <a:rPr lang="en-US" sz="2000" dirty="0" smtClean="0"/>
              <a:t>Transforms</a:t>
            </a:r>
            <a:endParaRPr lang="en-US" sz="2000" dirty="0"/>
          </a:p>
        </p:txBody>
      </p:sp>
      <p:sp>
        <p:nvSpPr>
          <p:cNvPr id="125" name="TextBox 124"/>
          <p:cNvSpPr txBox="1"/>
          <p:nvPr/>
        </p:nvSpPr>
        <p:spPr>
          <a:xfrm>
            <a:off x="5005840" y="1538221"/>
            <a:ext cx="1877052" cy="400110"/>
          </a:xfrm>
          <a:prstGeom prst="rect">
            <a:avLst/>
          </a:prstGeom>
          <a:noFill/>
        </p:spPr>
        <p:txBody>
          <a:bodyPr wrap="none" rtlCol="0">
            <a:spAutoFit/>
          </a:bodyPr>
          <a:lstStyle/>
          <a:p>
            <a:r>
              <a:rPr lang="en-US" sz="2000" dirty="0" smtClean="0"/>
              <a:t>Validation Cases</a:t>
            </a:r>
            <a:endParaRPr lang="en-US" sz="2000" dirty="0"/>
          </a:p>
        </p:txBody>
      </p:sp>
      <p:sp>
        <p:nvSpPr>
          <p:cNvPr id="130" name="Rounded Rectangle 129"/>
          <p:cNvSpPr/>
          <p:nvPr/>
        </p:nvSpPr>
        <p:spPr>
          <a:xfrm>
            <a:off x="5094514" y="4537059"/>
            <a:ext cx="1686296" cy="8493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a:stCxn id="120" idx="3"/>
            <a:endCxn id="130" idx="1"/>
          </p:cNvCxnSpPr>
          <p:nvPr/>
        </p:nvCxnSpPr>
        <p:spPr>
          <a:xfrm flipV="1">
            <a:off x="3058232" y="4961729"/>
            <a:ext cx="2036282" cy="3927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121978" y="1360099"/>
            <a:ext cx="1729449" cy="707886"/>
          </a:xfrm>
          <a:prstGeom prst="rect">
            <a:avLst/>
          </a:prstGeom>
          <a:noFill/>
        </p:spPr>
        <p:txBody>
          <a:bodyPr wrap="square" rtlCol="0">
            <a:spAutoFit/>
          </a:bodyPr>
          <a:lstStyle/>
          <a:p>
            <a:pPr algn="ctr"/>
            <a:r>
              <a:rPr lang="en-US" sz="2000" dirty="0" smtClean="0"/>
              <a:t># </a:t>
            </a:r>
            <a:r>
              <a:rPr lang="en-US" sz="2000" smtClean="0"/>
              <a:t>of Candidate Patches</a:t>
            </a:r>
          </a:p>
        </p:txBody>
      </p:sp>
      <p:cxnSp>
        <p:nvCxnSpPr>
          <p:cNvPr id="136" name="Straight Connector 135"/>
          <p:cNvCxnSpPr>
            <a:stCxn id="120" idx="3"/>
            <a:endCxn id="80" idx="1"/>
          </p:cNvCxnSpPr>
          <p:nvPr/>
        </p:nvCxnSpPr>
        <p:spPr>
          <a:xfrm flipV="1">
            <a:off x="3058232" y="4080407"/>
            <a:ext cx="2036282" cy="12740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6972" y="2988141"/>
            <a:ext cx="1619460" cy="369332"/>
          </a:xfrm>
          <a:prstGeom prst="rect">
            <a:avLst/>
          </a:prstGeom>
          <a:noFill/>
        </p:spPr>
        <p:txBody>
          <a:bodyPr wrap="square" rtlCol="0">
            <a:spAutoFit/>
          </a:bodyPr>
          <a:lstStyle/>
          <a:p>
            <a:pPr algn="ctr"/>
            <a:r>
              <a:rPr lang="en-US" dirty="0" smtClean="0"/>
              <a:t>&gt;10</a:t>
            </a:r>
            <a:r>
              <a:rPr lang="en-US" baseline="30000" dirty="0" smtClean="0"/>
              <a:t>5</a:t>
            </a:r>
            <a:endParaRPr lang="en-US" baseline="30000" dirty="0"/>
          </a:p>
        </p:txBody>
      </p:sp>
      <p:sp>
        <p:nvSpPr>
          <p:cNvPr id="141" name="TextBox 140"/>
          <p:cNvSpPr txBox="1"/>
          <p:nvPr/>
        </p:nvSpPr>
        <p:spPr>
          <a:xfrm>
            <a:off x="7176972" y="3841443"/>
            <a:ext cx="1619460" cy="369332"/>
          </a:xfrm>
          <a:prstGeom prst="rect">
            <a:avLst/>
          </a:prstGeom>
          <a:noFill/>
        </p:spPr>
        <p:txBody>
          <a:bodyPr wrap="square" rtlCol="0">
            <a:spAutoFit/>
          </a:bodyPr>
          <a:lstStyle/>
          <a:p>
            <a:pPr algn="ctr"/>
            <a:r>
              <a:rPr lang="en-US" dirty="0" smtClean="0"/>
              <a:t>&gt;10</a:t>
            </a:r>
            <a:r>
              <a:rPr lang="en-US" baseline="30000" dirty="0" smtClean="0"/>
              <a:t>5</a:t>
            </a:r>
            <a:endParaRPr lang="en-US" baseline="30000" dirty="0"/>
          </a:p>
        </p:txBody>
      </p:sp>
      <p:sp>
        <p:nvSpPr>
          <p:cNvPr id="142" name="TextBox 141"/>
          <p:cNvSpPr txBox="1"/>
          <p:nvPr/>
        </p:nvSpPr>
        <p:spPr>
          <a:xfrm>
            <a:off x="7176972" y="4825573"/>
            <a:ext cx="1619460" cy="369332"/>
          </a:xfrm>
          <a:prstGeom prst="rect">
            <a:avLst/>
          </a:prstGeom>
          <a:noFill/>
        </p:spPr>
        <p:txBody>
          <a:bodyPr wrap="square" rtlCol="0">
            <a:spAutoFit/>
          </a:bodyPr>
          <a:lstStyle/>
          <a:p>
            <a:pPr algn="ctr"/>
            <a:r>
              <a:rPr lang="en-US" dirty="0" smtClean="0"/>
              <a:t>&gt;10</a:t>
            </a:r>
            <a:r>
              <a:rPr lang="en-US" baseline="30000" dirty="0" smtClean="0"/>
              <a:t>5</a:t>
            </a:r>
            <a:endParaRPr lang="en-US" baseline="30000" dirty="0"/>
          </a:p>
        </p:txBody>
      </p:sp>
      <p:cxnSp>
        <p:nvCxnSpPr>
          <p:cNvPr id="81" name="Straight Connector 80"/>
          <p:cNvCxnSpPr>
            <a:stCxn id="120" idx="3"/>
            <a:endCxn id="82" idx="1"/>
          </p:cNvCxnSpPr>
          <p:nvPr/>
        </p:nvCxnSpPr>
        <p:spPr>
          <a:xfrm flipV="1">
            <a:off x="3058232" y="3175854"/>
            <a:ext cx="2036282" cy="217863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5094514" y="3655737"/>
            <a:ext cx="1686296" cy="8493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5094514" y="2751184"/>
            <a:ext cx="1686296" cy="8493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3066992" y="3582684"/>
            <a:ext cx="2027522" cy="48839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130" idx="1"/>
          </p:cNvCxnSpPr>
          <p:nvPr/>
        </p:nvCxnSpPr>
        <p:spPr>
          <a:xfrm>
            <a:off x="3066992" y="3582684"/>
            <a:ext cx="2027522" cy="1379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3066992" y="3170336"/>
            <a:ext cx="2027522" cy="4123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C5BFA645-337F-934D-B234-7C13E7CFC11E}" type="slidenum">
              <a:rPr lang="en-US" smtClean="0"/>
              <a:t>50</a:t>
            </a:fld>
            <a:endParaRPr lang="en-US"/>
          </a:p>
        </p:txBody>
      </p:sp>
    </p:spTree>
    <p:custDataLst>
      <p:tags r:id="rId1"/>
    </p:custDataLst>
    <p:extLst>
      <p:ext uri="{BB962C8B-B14F-4D97-AF65-F5344CB8AC3E}">
        <p14:creationId xmlns:p14="http://schemas.microsoft.com/office/powerpoint/2010/main" val="1285531711"/>
      </p:ext>
    </p:extLst>
  </p:cSld>
  <p:clrMapOvr>
    <a:masterClrMapping/>
  </p:clrMapOvr>
  <mc:AlternateContent xmlns:mc="http://schemas.openxmlformats.org/markup-compatibility/2006" xmlns:p14="http://schemas.microsoft.com/office/powerpoint/2010/main">
    <mc:Choice Requires="p14">
      <p:transition spd="slow" p14:dur="2000" advTm="6135"/>
    </mc:Choice>
    <mc:Fallback xmlns="">
      <p:transition spd="slow" advTm="6135"/>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5457"/>
            <a:ext cx="7886700" cy="1325563"/>
          </a:xfrm>
        </p:spPr>
        <p:txBody>
          <a:bodyPr/>
          <a:lstStyle/>
          <a:p>
            <a:r>
              <a:rPr lang="en-US" dirty="0" smtClean="0"/>
              <a:t>Integer Linear Program</a:t>
            </a:r>
            <a:endParaRPr lang="en-US" dirty="0"/>
          </a:p>
        </p:txBody>
      </p:sp>
      <p:sp>
        <p:nvSpPr>
          <p:cNvPr id="3" name="Content Placeholder 2"/>
          <p:cNvSpPr>
            <a:spLocks noGrp="1"/>
          </p:cNvSpPr>
          <p:nvPr>
            <p:ph sz="half" idx="1"/>
          </p:nvPr>
        </p:nvSpPr>
        <p:spPr/>
        <p:txBody>
          <a:bodyPr>
            <a:normAutofit fontScale="92500"/>
          </a:bodyPr>
          <a:lstStyle/>
          <a:p>
            <a:r>
              <a:rPr lang="en-US" sz="3000" dirty="0" smtClean="0"/>
              <a:t>For </a:t>
            </a:r>
            <a:r>
              <a:rPr lang="en-US" sz="3000" i="1" dirty="0" err="1" smtClean="0"/>
              <a:t>i-</a:t>
            </a:r>
            <a:r>
              <a:rPr lang="en-US" sz="3000" dirty="0" err="1" smtClean="0"/>
              <a:t>th</a:t>
            </a:r>
            <a:r>
              <a:rPr lang="en-US" sz="3000" dirty="0" smtClean="0"/>
              <a:t> validation case and </a:t>
            </a:r>
            <a:r>
              <a:rPr lang="en-US" sz="3000" i="1" dirty="0" smtClean="0"/>
              <a:t>j</a:t>
            </a:r>
            <a:r>
              <a:rPr lang="en-US" sz="3000" dirty="0" smtClean="0"/>
              <a:t>-</a:t>
            </a:r>
            <a:r>
              <a:rPr lang="en-US" sz="3000" dirty="0" err="1" smtClean="0"/>
              <a:t>th</a:t>
            </a:r>
            <a:r>
              <a:rPr lang="en-US" sz="3000" dirty="0" smtClean="0"/>
              <a:t> transform</a:t>
            </a:r>
          </a:p>
          <a:p>
            <a:pPr lvl="1"/>
            <a:r>
              <a:rPr lang="en-US" i="1" dirty="0" err="1" smtClean="0"/>
              <a:t>G</a:t>
            </a:r>
            <a:r>
              <a:rPr lang="en-US" i="1" baseline="-25000" dirty="0" err="1" smtClean="0"/>
              <a:t>i,j</a:t>
            </a:r>
            <a:r>
              <a:rPr lang="en-US" dirty="0" smtClean="0"/>
              <a:t>: coverage, 0 or 1</a:t>
            </a:r>
            <a:endParaRPr lang="en-US" i="1" dirty="0" smtClean="0"/>
          </a:p>
          <a:p>
            <a:pPr lvl="1"/>
            <a:r>
              <a:rPr lang="en-US" i="1" dirty="0" err="1" smtClean="0"/>
              <a:t>C</a:t>
            </a:r>
            <a:r>
              <a:rPr lang="en-US" i="1" baseline="-25000" dirty="0" err="1" smtClean="0"/>
              <a:t>i,j</a:t>
            </a:r>
            <a:r>
              <a:rPr lang="en-US" dirty="0" smtClean="0"/>
              <a:t>: # of candidates</a:t>
            </a:r>
          </a:p>
          <a:p>
            <a:r>
              <a:rPr lang="en-US" sz="3000" dirty="0" smtClean="0"/>
              <a:t>Variables</a:t>
            </a:r>
          </a:p>
          <a:p>
            <a:pPr lvl="1"/>
            <a:r>
              <a:rPr lang="en-US" i="1" dirty="0" smtClean="0"/>
              <a:t>x</a:t>
            </a:r>
            <a:r>
              <a:rPr lang="en-US" i="1" baseline="-25000" dirty="0" smtClean="0"/>
              <a:t>i</a:t>
            </a:r>
            <a:r>
              <a:rPr lang="en-US" dirty="0" smtClean="0"/>
              <a:t>: the selected set covers </a:t>
            </a:r>
            <a:r>
              <a:rPr lang="en-US" i="1" dirty="0" err="1" smtClean="0"/>
              <a:t>i</a:t>
            </a:r>
            <a:r>
              <a:rPr lang="en-US" dirty="0" err="1" smtClean="0"/>
              <a:t>-th</a:t>
            </a:r>
            <a:r>
              <a:rPr lang="en-US" dirty="0" smtClean="0"/>
              <a:t> case?</a:t>
            </a:r>
          </a:p>
          <a:p>
            <a:pPr lvl="1"/>
            <a:r>
              <a:rPr lang="en-US" i="1" dirty="0" err="1" smtClean="0"/>
              <a:t>y</a:t>
            </a:r>
            <a:r>
              <a:rPr lang="en-US" i="1" baseline="-25000" dirty="0" err="1" smtClean="0"/>
              <a:t>j</a:t>
            </a:r>
            <a:r>
              <a:rPr lang="en-US" dirty="0" smtClean="0"/>
              <a:t>: select the </a:t>
            </a:r>
            <a:r>
              <a:rPr lang="en-US" i="1" dirty="0" smtClean="0"/>
              <a:t>j</a:t>
            </a:r>
            <a:r>
              <a:rPr lang="en-US" dirty="0" smtClean="0"/>
              <a:t>-</a:t>
            </a:r>
            <a:r>
              <a:rPr lang="en-US" dirty="0" err="1" smtClean="0"/>
              <a:t>th</a:t>
            </a:r>
            <a:r>
              <a:rPr lang="en-US" dirty="0" smtClean="0"/>
              <a:t> transform?</a:t>
            </a:r>
          </a:p>
          <a:p>
            <a:pPr lvl="1"/>
            <a:r>
              <a:rPr lang="en-US" i="1" dirty="0" smtClean="0"/>
              <a:t>x</a:t>
            </a:r>
            <a:r>
              <a:rPr lang="en-US" i="1" baseline="-25000" dirty="0" smtClean="0"/>
              <a:t>i</a:t>
            </a:r>
            <a:r>
              <a:rPr lang="en-US" dirty="0" smtClean="0"/>
              <a:t> and </a:t>
            </a:r>
            <a:r>
              <a:rPr lang="en-US" i="1" dirty="0" err="1" smtClean="0"/>
              <a:t>y</a:t>
            </a:r>
            <a:r>
              <a:rPr lang="en-US" i="1" baseline="-25000" dirty="0" err="1" smtClean="0"/>
              <a:t>j</a:t>
            </a:r>
            <a:r>
              <a:rPr lang="en-US" dirty="0" smtClean="0"/>
              <a:t> are 0 or 1</a:t>
            </a:r>
            <a:endParaRPr lang="en-US" dirty="0"/>
          </a:p>
        </p:txBody>
      </p:sp>
      <p:sp>
        <p:nvSpPr>
          <p:cNvPr id="4" name="Content Placeholder 3"/>
          <p:cNvSpPr>
            <a:spLocks noGrp="1"/>
          </p:cNvSpPr>
          <p:nvPr>
            <p:ph sz="half" idx="2"/>
          </p:nvPr>
        </p:nvSpPr>
        <p:spPr/>
        <p:txBody>
          <a:bodyPr>
            <a:noAutofit/>
          </a:bodyPr>
          <a:lstStyle/>
          <a:p>
            <a:r>
              <a:rPr lang="en-US" sz="2800" dirty="0" smtClean="0"/>
              <a:t>Objective:</a:t>
            </a:r>
          </a:p>
          <a:p>
            <a:endParaRPr lang="en-US" dirty="0" smtClean="0"/>
          </a:p>
          <a:p>
            <a:r>
              <a:rPr lang="en-US" sz="2800" dirty="0" smtClean="0"/>
              <a:t>Coverage constraints:</a:t>
            </a:r>
          </a:p>
          <a:p>
            <a:endParaRPr lang="en-US" dirty="0"/>
          </a:p>
          <a:p>
            <a:endParaRPr lang="en-US" dirty="0" smtClean="0"/>
          </a:p>
          <a:p>
            <a:r>
              <a:rPr lang="en-US" sz="2800" dirty="0" smtClean="0"/>
              <a:t>Tractability constraints:</a:t>
            </a:r>
            <a:endParaRPr lang="en-US" sz="2800" dirty="0"/>
          </a:p>
        </p:txBody>
      </p:sp>
      <p:sp>
        <p:nvSpPr>
          <p:cNvPr id="5" name="Slide Number Placeholder 4"/>
          <p:cNvSpPr>
            <a:spLocks noGrp="1"/>
          </p:cNvSpPr>
          <p:nvPr>
            <p:ph type="sldNum" sz="quarter" idx="12"/>
          </p:nvPr>
        </p:nvSpPr>
        <p:spPr/>
        <p:txBody>
          <a:bodyPr/>
          <a:lstStyle/>
          <a:p>
            <a:fld id="{C5BFA645-337F-934D-B234-7C13E7CFC11E}" type="slidenum">
              <a:rPr lang="en-US" smtClean="0"/>
              <a:t>51</a:t>
            </a:fld>
            <a:endParaRPr lang="en-US"/>
          </a:p>
        </p:txBody>
      </p:sp>
      <p:pic>
        <p:nvPicPr>
          <p:cNvPr id="6" name="Picture 5"/>
          <p:cNvPicPr>
            <a:picLocks noChangeAspect="1"/>
          </p:cNvPicPr>
          <p:nvPr/>
        </p:nvPicPr>
        <p:blipFill>
          <a:blip r:embed="rId3"/>
          <a:stretch>
            <a:fillRect/>
          </a:stretch>
        </p:blipFill>
        <p:spPr>
          <a:xfrm>
            <a:off x="5583490" y="2272190"/>
            <a:ext cx="1748919" cy="641270"/>
          </a:xfrm>
          <a:prstGeom prst="rect">
            <a:avLst/>
          </a:prstGeom>
        </p:spPr>
      </p:pic>
      <p:pic>
        <p:nvPicPr>
          <p:cNvPr id="7" name="Picture 6"/>
          <p:cNvPicPr>
            <a:picLocks noChangeAspect="1"/>
          </p:cNvPicPr>
          <p:nvPr/>
        </p:nvPicPr>
        <p:blipFill>
          <a:blip r:embed="rId4"/>
          <a:stretch>
            <a:fillRect/>
          </a:stretch>
        </p:blipFill>
        <p:spPr>
          <a:xfrm>
            <a:off x="4919500" y="3489111"/>
            <a:ext cx="3305499" cy="661100"/>
          </a:xfrm>
          <a:prstGeom prst="rect">
            <a:avLst/>
          </a:prstGeom>
        </p:spPr>
      </p:pic>
      <p:pic>
        <p:nvPicPr>
          <p:cNvPr id="8" name="Picture 7"/>
          <p:cNvPicPr>
            <a:picLocks noChangeAspect="1"/>
          </p:cNvPicPr>
          <p:nvPr/>
        </p:nvPicPr>
        <p:blipFill>
          <a:blip r:embed="rId5"/>
          <a:stretch>
            <a:fillRect/>
          </a:stretch>
        </p:blipFill>
        <p:spPr>
          <a:xfrm>
            <a:off x="4514850" y="5092793"/>
            <a:ext cx="4438711" cy="654312"/>
          </a:xfrm>
          <a:prstGeom prst="rect">
            <a:avLst/>
          </a:prstGeom>
        </p:spPr>
      </p:pic>
    </p:spTree>
    <p:extLst>
      <p:ext uri="{BB962C8B-B14F-4D97-AF65-F5344CB8AC3E}">
        <p14:creationId xmlns:p14="http://schemas.microsoft.com/office/powerpoint/2010/main" val="157514905"/>
      </p:ext>
    </p:extLst>
  </p:cSld>
  <p:clrMapOvr>
    <a:masterClrMapping/>
  </p:clrMapOvr>
  <mc:AlternateContent xmlns:mc="http://schemas.openxmlformats.org/markup-compatibility/2006" xmlns:p14="http://schemas.microsoft.com/office/powerpoint/2010/main">
    <mc:Choice Requires="p14">
      <p:transition spd="slow" p14:dur="2000" advTm="21103"/>
    </mc:Choice>
    <mc:Fallback xmlns="">
      <p:transition spd="slow" advTm="21103"/>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5457"/>
            <a:ext cx="7886700" cy="1325563"/>
          </a:xfrm>
        </p:spPr>
        <p:txBody>
          <a:bodyPr/>
          <a:lstStyle/>
          <a:p>
            <a:r>
              <a:rPr lang="en-US" dirty="0" smtClean="0"/>
              <a:t>Integer Linear Program</a:t>
            </a:r>
            <a:endParaRPr lang="en-US" dirty="0"/>
          </a:p>
        </p:txBody>
      </p:sp>
      <p:sp>
        <p:nvSpPr>
          <p:cNvPr id="5" name="Slide Number Placeholder 4"/>
          <p:cNvSpPr>
            <a:spLocks noGrp="1"/>
          </p:cNvSpPr>
          <p:nvPr>
            <p:ph type="sldNum" sz="quarter" idx="12"/>
          </p:nvPr>
        </p:nvSpPr>
        <p:spPr/>
        <p:txBody>
          <a:bodyPr/>
          <a:lstStyle/>
          <a:p>
            <a:fld id="{C5BFA645-337F-934D-B234-7C13E7CFC11E}" type="slidenum">
              <a:rPr lang="en-US" smtClean="0"/>
              <a:t>52</a:t>
            </a:fld>
            <a:endParaRPr lang="en-US"/>
          </a:p>
        </p:txBody>
      </p:sp>
      <p:pic>
        <p:nvPicPr>
          <p:cNvPr id="6" name="Picture 5"/>
          <p:cNvPicPr>
            <a:picLocks noChangeAspect="1"/>
          </p:cNvPicPr>
          <p:nvPr/>
        </p:nvPicPr>
        <p:blipFill>
          <a:blip r:embed="rId3"/>
          <a:stretch>
            <a:fillRect/>
          </a:stretch>
        </p:blipFill>
        <p:spPr>
          <a:xfrm>
            <a:off x="5583490" y="2272190"/>
            <a:ext cx="1748919" cy="641270"/>
          </a:xfrm>
          <a:prstGeom prst="rect">
            <a:avLst/>
          </a:prstGeom>
        </p:spPr>
      </p:pic>
      <p:pic>
        <p:nvPicPr>
          <p:cNvPr id="7" name="Picture 6"/>
          <p:cNvPicPr>
            <a:picLocks noChangeAspect="1"/>
          </p:cNvPicPr>
          <p:nvPr/>
        </p:nvPicPr>
        <p:blipFill>
          <a:blip r:embed="rId4"/>
          <a:stretch>
            <a:fillRect/>
          </a:stretch>
        </p:blipFill>
        <p:spPr>
          <a:xfrm>
            <a:off x="4919500" y="3489111"/>
            <a:ext cx="3305499" cy="661100"/>
          </a:xfrm>
          <a:prstGeom prst="rect">
            <a:avLst/>
          </a:prstGeom>
        </p:spPr>
      </p:pic>
      <p:pic>
        <p:nvPicPr>
          <p:cNvPr id="8" name="Picture 7"/>
          <p:cNvPicPr>
            <a:picLocks noChangeAspect="1"/>
          </p:cNvPicPr>
          <p:nvPr/>
        </p:nvPicPr>
        <p:blipFill>
          <a:blip r:embed="rId5"/>
          <a:stretch>
            <a:fillRect/>
          </a:stretch>
        </p:blipFill>
        <p:spPr>
          <a:xfrm>
            <a:off x="4514850" y="5092793"/>
            <a:ext cx="4438711" cy="654312"/>
          </a:xfrm>
          <a:prstGeom prst="rect">
            <a:avLst/>
          </a:prstGeom>
        </p:spPr>
      </p:pic>
      <p:sp>
        <p:nvSpPr>
          <p:cNvPr id="9" name="TextBox 8"/>
          <p:cNvSpPr txBox="1"/>
          <p:nvPr/>
        </p:nvSpPr>
        <p:spPr>
          <a:xfrm>
            <a:off x="667421" y="6245459"/>
            <a:ext cx="1452577" cy="369332"/>
          </a:xfrm>
          <a:prstGeom prst="rect">
            <a:avLst/>
          </a:prstGeom>
          <a:noFill/>
        </p:spPr>
        <p:txBody>
          <a:bodyPr wrap="none" rtlCol="0">
            <a:spAutoFit/>
          </a:bodyPr>
          <a:lstStyle/>
          <a:p>
            <a:r>
              <a:rPr lang="en-US" i="1" dirty="0" err="1" smtClean="0"/>
              <a:t>G</a:t>
            </a:r>
            <a:r>
              <a:rPr lang="en-US" i="1" baseline="-25000" dirty="0" err="1" smtClean="0"/>
              <a:t>i,j</a:t>
            </a:r>
            <a:r>
              <a:rPr lang="en-US" dirty="0" smtClean="0"/>
              <a:t>: coverage</a:t>
            </a:r>
            <a:endParaRPr lang="en-US" dirty="0"/>
          </a:p>
        </p:txBody>
      </p:sp>
      <p:sp>
        <p:nvSpPr>
          <p:cNvPr id="10" name="TextBox 9"/>
          <p:cNvSpPr txBox="1"/>
          <p:nvPr/>
        </p:nvSpPr>
        <p:spPr>
          <a:xfrm>
            <a:off x="663370" y="5956140"/>
            <a:ext cx="2010679" cy="369332"/>
          </a:xfrm>
          <a:prstGeom prst="rect">
            <a:avLst/>
          </a:prstGeom>
          <a:noFill/>
        </p:spPr>
        <p:txBody>
          <a:bodyPr wrap="none" rtlCol="0">
            <a:spAutoFit/>
          </a:bodyPr>
          <a:lstStyle/>
          <a:p>
            <a:r>
              <a:rPr lang="en-US" i="1" dirty="0" err="1" smtClean="0"/>
              <a:t>C</a:t>
            </a:r>
            <a:r>
              <a:rPr lang="en-US" i="1" baseline="-25000" dirty="0" err="1" smtClean="0"/>
              <a:t>i,j</a:t>
            </a:r>
            <a:r>
              <a:rPr lang="en-US" dirty="0" smtClean="0"/>
              <a:t>: # of candidates</a:t>
            </a:r>
            <a:endParaRPr lang="en-US" dirty="0"/>
          </a:p>
        </p:txBody>
      </p:sp>
      <p:sp>
        <p:nvSpPr>
          <p:cNvPr id="11" name="TextBox 10"/>
          <p:cNvSpPr txBox="1"/>
          <p:nvPr/>
        </p:nvSpPr>
        <p:spPr>
          <a:xfrm>
            <a:off x="4660584" y="5956140"/>
            <a:ext cx="2596673" cy="369332"/>
          </a:xfrm>
          <a:prstGeom prst="rect">
            <a:avLst/>
          </a:prstGeom>
          <a:noFill/>
        </p:spPr>
        <p:txBody>
          <a:bodyPr wrap="none" rtlCol="0">
            <a:spAutoFit/>
          </a:bodyPr>
          <a:lstStyle/>
          <a:p>
            <a:r>
              <a:rPr lang="en-US" i="1" dirty="0" smtClean="0"/>
              <a:t>x</a:t>
            </a:r>
            <a:r>
              <a:rPr lang="en-US" i="1" baseline="-25000" dirty="0" smtClean="0"/>
              <a:t>i</a:t>
            </a:r>
            <a:r>
              <a:rPr lang="en-US" dirty="0" smtClean="0"/>
              <a:t>: validation coverage </a:t>
            </a:r>
            <a:r>
              <a:rPr lang="en-US" dirty="0" err="1" smtClean="0"/>
              <a:t>var</a:t>
            </a:r>
            <a:endParaRPr lang="en-US" dirty="0"/>
          </a:p>
        </p:txBody>
      </p:sp>
      <p:sp>
        <p:nvSpPr>
          <p:cNvPr id="12" name="TextBox 11"/>
          <p:cNvSpPr txBox="1"/>
          <p:nvPr/>
        </p:nvSpPr>
        <p:spPr>
          <a:xfrm>
            <a:off x="4660584" y="6245459"/>
            <a:ext cx="2659639" cy="369332"/>
          </a:xfrm>
          <a:prstGeom prst="rect">
            <a:avLst/>
          </a:prstGeom>
          <a:noFill/>
        </p:spPr>
        <p:txBody>
          <a:bodyPr wrap="none" rtlCol="0">
            <a:spAutoFit/>
          </a:bodyPr>
          <a:lstStyle/>
          <a:p>
            <a:r>
              <a:rPr lang="en-US" i="1" dirty="0" err="1" smtClean="0"/>
              <a:t>y</a:t>
            </a:r>
            <a:r>
              <a:rPr lang="en-US" i="1" baseline="-25000" dirty="0" err="1" smtClean="0"/>
              <a:t>j</a:t>
            </a:r>
            <a:r>
              <a:rPr lang="en-US" dirty="0" smtClean="0"/>
              <a:t>: transform selection </a:t>
            </a:r>
            <a:r>
              <a:rPr lang="en-US" dirty="0" err="1" smtClean="0"/>
              <a:t>var</a:t>
            </a:r>
            <a:endParaRPr lang="en-US" dirty="0"/>
          </a:p>
        </p:txBody>
      </p:sp>
      <p:sp>
        <p:nvSpPr>
          <p:cNvPr id="14" name="TextBox 13"/>
          <p:cNvSpPr txBox="1"/>
          <p:nvPr/>
        </p:nvSpPr>
        <p:spPr>
          <a:xfrm>
            <a:off x="247859" y="2219459"/>
            <a:ext cx="3744278" cy="707886"/>
          </a:xfrm>
          <a:prstGeom prst="rect">
            <a:avLst/>
          </a:prstGeom>
          <a:noFill/>
        </p:spPr>
        <p:txBody>
          <a:bodyPr wrap="square" rtlCol="0">
            <a:spAutoFit/>
          </a:bodyPr>
          <a:lstStyle/>
          <a:p>
            <a:pPr algn="ctr"/>
            <a:r>
              <a:rPr lang="en-US" sz="2000" dirty="0" smtClean="0"/>
              <a:t>Maximize the number of covered validation cases</a:t>
            </a:r>
            <a:endParaRPr lang="en-US" sz="2000" dirty="0"/>
          </a:p>
        </p:txBody>
      </p:sp>
      <p:cxnSp>
        <p:nvCxnSpPr>
          <p:cNvPr id="15" name="Straight Arrow Connector 14"/>
          <p:cNvCxnSpPr>
            <a:stCxn id="14" idx="3"/>
          </p:cNvCxnSpPr>
          <p:nvPr/>
        </p:nvCxnSpPr>
        <p:spPr>
          <a:xfrm>
            <a:off x="3992137" y="2573402"/>
            <a:ext cx="1483112" cy="2530"/>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7859" y="3268190"/>
            <a:ext cx="3744278" cy="1015663"/>
          </a:xfrm>
          <a:prstGeom prst="rect">
            <a:avLst/>
          </a:prstGeom>
          <a:noFill/>
        </p:spPr>
        <p:txBody>
          <a:bodyPr wrap="square" rtlCol="0">
            <a:spAutoFit/>
          </a:bodyPr>
          <a:lstStyle/>
          <a:p>
            <a:pPr algn="ctr"/>
            <a:r>
              <a:rPr lang="en-US" sz="2000" dirty="0" smtClean="0"/>
              <a:t>At least one of the selected transform generates correct patches for each covered case</a:t>
            </a:r>
            <a:endParaRPr lang="en-US" sz="2000" dirty="0"/>
          </a:p>
        </p:txBody>
      </p:sp>
      <p:cxnSp>
        <p:nvCxnSpPr>
          <p:cNvPr id="19" name="Straight Arrow Connector 18"/>
          <p:cNvCxnSpPr>
            <a:stCxn id="18" idx="3"/>
          </p:cNvCxnSpPr>
          <p:nvPr/>
        </p:nvCxnSpPr>
        <p:spPr>
          <a:xfrm>
            <a:off x="3992137" y="3776022"/>
            <a:ext cx="814039" cy="4241"/>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247859" y="4898350"/>
                <a:ext cx="3744278" cy="1015663"/>
              </a:xfrm>
              <a:prstGeom prst="rect">
                <a:avLst/>
              </a:prstGeom>
              <a:noFill/>
            </p:spPr>
            <p:txBody>
              <a:bodyPr wrap="square" rtlCol="0">
                <a:spAutoFit/>
              </a:bodyPr>
              <a:lstStyle/>
              <a:p>
                <a:pPr algn="ctr"/>
                <a:r>
                  <a:rPr lang="en-US" sz="2000" dirty="0" smtClean="0"/>
                  <a:t>The total number of candidate patches for each covered case is less than </a:t>
                </a:r>
                <a14:m>
                  <m:oMath xmlns:m="http://schemas.openxmlformats.org/officeDocument/2006/math">
                    <m:r>
                      <a:rPr lang="en-US" sz="2000" i="1">
                        <a:latin typeface="Cambria Math" charset="0"/>
                        <a:ea typeface="Cambria Math" charset="0"/>
                        <a:cs typeface="Cambria Math" charset="0"/>
                      </a:rPr>
                      <m:t>𝛽</m:t>
                    </m:r>
                  </m:oMath>
                </a14:m>
                <a:endParaRPr lang="en-US" sz="2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247859" y="4898350"/>
                <a:ext cx="3744278" cy="1015663"/>
              </a:xfrm>
              <a:prstGeom prst="rect">
                <a:avLst/>
              </a:prstGeom>
              <a:blipFill rotWithShape="0">
                <a:blip r:embed="rId6"/>
                <a:stretch>
                  <a:fillRect t="-3614" b="-10241"/>
                </a:stretch>
              </a:blipFill>
            </p:spPr>
            <p:txBody>
              <a:bodyPr/>
              <a:lstStyle/>
              <a:p>
                <a:r>
                  <a:rPr lang="en-US">
                    <a:noFill/>
                  </a:rPr>
                  <a:t> </a:t>
                </a:r>
              </a:p>
            </p:txBody>
          </p:sp>
        </mc:Fallback>
      </mc:AlternateContent>
      <p:cxnSp>
        <p:nvCxnSpPr>
          <p:cNvPr id="25" name="Straight Arrow Connector 24"/>
          <p:cNvCxnSpPr>
            <a:stCxn id="23" idx="3"/>
          </p:cNvCxnSpPr>
          <p:nvPr/>
        </p:nvCxnSpPr>
        <p:spPr>
          <a:xfrm>
            <a:off x="3992137" y="5406182"/>
            <a:ext cx="434897" cy="2159"/>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Content Placeholder 3"/>
          <p:cNvSpPr>
            <a:spLocks noGrp="1"/>
          </p:cNvSpPr>
          <p:nvPr>
            <p:ph sz="half" idx="2"/>
          </p:nvPr>
        </p:nvSpPr>
        <p:spPr>
          <a:xfrm>
            <a:off x="4629150" y="1825625"/>
            <a:ext cx="3886200" cy="4351338"/>
          </a:xfrm>
        </p:spPr>
        <p:txBody>
          <a:bodyPr>
            <a:noAutofit/>
          </a:bodyPr>
          <a:lstStyle/>
          <a:p>
            <a:r>
              <a:rPr lang="en-US" sz="2800" dirty="0" smtClean="0"/>
              <a:t>Objective:</a:t>
            </a:r>
          </a:p>
          <a:p>
            <a:endParaRPr lang="en-US" dirty="0" smtClean="0"/>
          </a:p>
          <a:p>
            <a:r>
              <a:rPr lang="en-US" sz="2800" dirty="0" smtClean="0"/>
              <a:t>Coverage constraints:</a:t>
            </a:r>
          </a:p>
          <a:p>
            <a:endParaRPr lang="en-US" dirty="0"/>
          </a:p>
          <a:p>
            <a:endParaRPr lang="en-US" dirty="0" smtClean="0"/>
          </a:p>
          <a:p>
            <a:r>
              <a:rPr lang="en-US" sz="2800" dirty="0" smtClean="0"/>
              <a:t>Tractability constraints:</a:t>
            </a:r>
            <a:endParaRPr lang="en-US" sz="2800" dirty="0"/>
          </a:p>
        </p:txBody>
      </p:sp>
    </p:spTree>
    <p:extLst>
      <p:ext uri="{BB962C8B-B14F-4D97-AF65-F5344CB8AC3E}">
        <p14:creationId xmlns:p14="http://schemas.microsoft.com/office/powerpoint/2010/main" val="394385996"/>
      </p:ext>
    </p:extLst>
  </p:cSld>
  <p:clrMapOvr>
    <a:masterClrMapping/>
  </p:clrMapOvr>
  <mc:AlternateContent xmlns:mc="http://schemas.openxmlformats.org/markup-compatibility/2006" xmlns:p14="http://schemas.microsoft.com/office/powerpoint/2010/main">
    <mc:Choice Requires="p14">
      <p:transition spd="slow" p14:dur="2000" advTm="49244"/>
    </mc:Choice>
    <mc:Fallback xmlns="">
      <p:transition spd="slow" advTm="49244"/>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8406" y="2183258"/>
            <a:ext cx="320394" cy="314774"/>
          </a:xfrm>
          <a:prstGeom prst="rect">
            <a:avLst/>
          </a:prstGeom>
        </p:spPr>
      </p:pic>
      <p:sp>
        <p:nvSpPr>
          <p:cNvPr id="69" name="TextBox 68"/>
          <p:cNvSpPr txBox="1"/>
          <p:nvPr/>
        </p:nvSpPr>
        <p:spPr>
          <a:xfrm>
            <a:off x="7188207" y="263713"/>
            <a:ext cx="1763145" cy="646331"/>
          </a:xfrm>
          <a:prstGeom prst="rect">
            <a:avLst/>
          </a:prstGeom>
          <a:noFill/>
        </p:spPr>
        <p:txBody>
          <a:bodyPr wrap="square" rtlCol="0">
            <a:spAutoFit/>
          </a:bodyPr>
          <a:lstStyle/>
          <a:p>
            <a:pPr algn="ctr"/>
            <a:r>
              <a:rPr lang="en-US" dirty="0" smtClean="0"/>
              <a:t>Observed Past Human Patches</a:t>
            </a:r>
            <a:endParaRPr lang="en-US" dirty="0"/>
          </a:p>
        </p:txBody>
      </p:sp>
      <p:sp>
        <p:nvSpPr>
          <p:cNvPr id="73" name="TextBox 72"/>
          <p:cNvSpPr txBox="1"/>
          <p:nvPr/>
        </p:nvSpPr>
        <p:spPr>
          <a:xfrm>
            <a:off x="2278396" y="6101101"/>
            <a:ext cx="2815322" cy="461665"/>
          </a:xfrm>
          <a:prstGeom prst="rect">
            <a:avLst/>
          </a:prstGeom>
          <a:noFill/>
        </p:spPr>
        <p:txBody>
          <a:bodyPr wrap="none" rtlCol="0">
            <a:spAutoFit/>
          </a:bodyPr>
          <a:lstStyle/>
          <a:p>
            <a:pPr algn="ctr"/>
            <a:r>
              <a:rPr lang="en-US" sz="2400" b="1" dirty="0"/>
              <a:t>Possible </a:t>
            </a:r>
            <a:r>
              <a:rPr lang="en-US" sz="2400" b="1" dirty="0" smtClean="0"/>
              <a:t>Patch Space</a:t>
            </a:r>
            <a:endParaRPr lang="en-US" sz="2400" b="1" dirty="0"/>
          </a:p>
        </p:txBody>
      </p:sp>
      <p:sp>
        <p:nvSpPr>
          <p:cNvPr id="76" name="Oval 75"/>
          <p:cNvSpPr/>
          <p:nvPr/>
        </p:nvSpPr>
        <p:spPr>
          <a:xfrm>
            <a:off x="6793599" y="1066921"/>
            <a:ext cx="320316" cy="247300"/>
          </a:xfrm>
          <a:prstGeom prst="ellipse">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7" name="TextBox 76"/>
          <p:cNvSpPr txBox="1"/>
          <p:nvPr/>
        </p:nvSpPr>
        <p:spPr>
          <a:xfrm>
            <a:off x="7188207" y="1005905"/>
            <a:ext cx="1763145" cy="369332"/>
          </a:xfrm>
          <a:prstGeom prst="rect">
            <a:avLst/>
          </a:prstGeom>
          <a:noFill/>
        </p:spPr>
        <p:txBody>
          <a:bodyPr wrap="square" rtlCol="0">
            <a:spAutoFit/>
          </a:bodyPr>
          <a:lstStyle/>
          <a:p>
            <a:pPr algn="ctr"/>
            <a:r>
              <a:rPr lang="en-US" dirty="0" smtClean="0"/>
              <a:t>Code Transforms</a:t>
            </a:r>
            <a:endParaRPr lang="en-US" dirty="0"/>
          </a:p>
        </p:txBody>
      </p:sp>
      <p:sp>
        <p:nvSpPr>
          <p:cNvPr id="15" name="Oval 14"/>
          <p:cNvSpPr/>
          <p:nvPr/>
        </p:nvSpPr>
        <p:spPr>
          <a:xfrm>
            <a:off x="575361" y="1627825"/>
            <a:ext cx="2849078" cy="1693885"/>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3" name="Slide Number Placeholder 2"/>
          <p:cNvSpPr>
            <a:spLocks noGrp="1"/>
          </p:cNvSpPr>
          <p:nvPr>
            <p:ph type="sldNum" sz="quarter" idx="12"/>
          </p:nvPr>
        </p:nvSpPr>
        <p:spPr/>
        <p:txBody>
          <a:bodyPr/>
          <a:lstStyle/>
          <a:p>
            <a:fld id="{EDFC4091-B588-AE4D-839F-133859BC685A}" type="slidenum">
              <a:rPr lang="en-US" smtClean="0"/>
              <a:t>53</a:t>
            </a:fld>
            <a:endParaRPr lang="en-US"/>
          </a:p>
        </p:txBody>
      </p:sp>
      <p:pic>
        <p:nvPicPr>
          <p:cNvPr id="17" name="Picture 1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3521" y="429491"/>
            <a:ext cx="320394" cy="314774"/>
          </a:xfrm>
          <a:prstGeom prst="rect">
            <a:avLst/>
          </a:prstGeom>
        </p:spPr>
      </p:pic>
      <p:pic>
        <p:nvPicPr>
          <p:cNvPr id="18" name="Picture 1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9506" y="1661852"/>
            <a:ext cx="320394" cy="314774"/>
          </a:xfrm>
          <a:prstGeom prst="rect">
            <a:avLst/>
          </a:prstGeom>
        </p:spPr>
      </p:pic>
      <p:pic>
        <p:nvPicPr>
          <p:cNvPr id="19" name="Picture 18"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9305" y="2153266"/>
            <a:ext cx="320394" cy="314774"/>
          </a:xfrm>
          <a:prstGeom prst="rect">
            <a:avLst/>
          </a:prstGeom>
        </p:spPr>
      </p:pic>
      <p:pic>
        <p:nvPicPr>
          <p:cNvPr id="20" name="Picture 19"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9504" y="2575672"/>
            <a:ext cx="320394" cy="314774"/>
          </a:xfrm>
          <a:prstGeom prst="rect">
            <a:avLst/>
          </a:prstGeom>
        </p:spPr>
      </p:pic>
      <p:pic>
        <p:nvPicPr>
          <p:cNvPr id="22" name="Picture 21" descr="Screen Shot 2016-03-22 at 10.04.42 PM.png"/>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2168374" y="2641116"/>
            <a:ext cx="320394" cy="314774"/>
          </a:xfrm>
          <a:prstGeom prst="rect">
            <a:avLst/>
          </a:prstGeom>
        </p:spPr>
      </p:pic>
      <p:pic>
        <p:nvPicPr>
          <p:cNvPr id="23" name="Picture 22"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7446" y="2039330"/>
            <a:ext cx="320394" cy="314774"/>
          </a:xfrm>
          <a:prstGeom prst="rect">
            <a:avLst/>
          </a:prstGeom>
        </p:spPr>
      </p:pic>
      <p:pic>
        <p:nvPicPr>
          <p:cNvPr id="24" name="Picture 23"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4508" y="2564998"/>
            <a:ext cx="320394" cy="314774"/>
          </a:xfrm>
          <a:prstGeom prst="rect">
            <a:avLst/>
          </a:prstGeom>
        </p:spPr>
      </p:pic>
      <p:pic>
        <p:nvPicPr>
          <p:cNvPr id="25" name="Picture 24"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426" y="2738915"/>
            <a:ext cx="320394" cy="314774"/>
          </a:xfrm>
          <a:prstGeom prst="rect">
            <a:avLst/>
          </a:prstGeom>
        </p:spPr>
      </p:pic>
      <p:pic>
        <p:nvPicPr>
          <p:cNvPr id="26" name="Picture 25"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8833" y="2362410"/>
            <a:ext cx="320394" cy="314774"/>
          </a:xfrm>
          <a:prstGeom prst="rect">
            <a:avLst/>
          </a:prstGeom>
        </p:spPr>
      </p:pic>
      <p:pic>
        <p:nvPicPr>
          <p:cNvPr id="27" name="Picture 2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9768" y="2776835"/>
            <a:ext cx="320394" cy="314774"/>
          </a:xfrm>
          <a:prstGeom prst="rect">
            <a:avLst/>
          </a:prstGeom>
        </p:spPr>
      </p:pic>
      <p:pic>
        <p:nvPicPr>
          <p:cNvPr id="28" name="Picture 2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70726" y="3095414"/>
            <a:ext cx="320394" cy="314774"/>
          </a:xfrm>
          <a:prstGeom prst="rect">
            <a:avLst/>
          </a:prstGeom>
        </p:spPr>
      </p:pic>
      <p:pic>
        <p:nvPicPr>
          <p:cNvPr id="29" name="Picture 28"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2246" y="3700434"/>
            <a:ext cx="320394" cy="314774"/>
          </a:xfrm>
          <a:prstGeom prst="rect">
            <a:avLst/>
          </a:prstGeom>
        </p:spPr>
      </p:pic>
      <p:pic>
        <p:nvPicPr>
          <p:cNvPr id="31" name="Picture 30"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6870" y="3268343"/>
            <a:ext cx="320394" cy="314774"/>
          </a:xfrm>
          <a:prstGeom prst="rect">
            <a:avLst/>
          </a:prstGeom>
        </p:spPr>
      </p:pic>
      <p:pic>
        <p:nvPicPr>
          <p:cNvPr id="32" name="Picture 31"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9922" y="3394456"/>
            <a:ext cx="320394" cy="314774"/>
          </a:xfrm>
          <a:prstGeom prst="rect">
            <a:avLst/>
          </a:prstGeom>
        </p:spPr>
      </p:pic>
      <p:pic>
        <p:nvPicPr>
          <p:cNvPr id="34" name="Picture 33"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3123" y="4461339"/>
            <a:ext cx="320394" cy="314774"/>
          </a:xfrm>
          <a:prstGeom prst="rect">
            <a:avLst/>
          </a:prstGeom>
        </p:spPr>
      </p:pic>
      <p:pic>
        <p:nvPicPr>
          <p:cNvPr id="35" name="Picture 34"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2729" y="4861868"/>
            <a:ext cx="320394" cy="314774"/>
          </a:xfrm>
          <a:prstGeom prst="rect">
            <a:avLst/>
          </a:prstGeom>
        </p:spPr>
      </p:pic>
      <p:pic>
        <p:nvPicPr>
          <p:cNvPr id="36" name="Picture 35"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546" y="4840652"/>
            <a:ext cx="320394" cy="314774"/>
          </a:xfrm>
          <a:prstGeom prst="rect">
            <a:avLst/>
          </a:prstGeom>
        </p:spPr>
      </p:pic>
      <p:pic>
        <p:nvPicPr>
          <p:cNvPr id="37" name="Picture 36"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9250" y="5231696"/>
            <a:ext cx="320394" cy="314774"/>
          </a:xfrm>
          <a:prstGeom prst="rect">
            <a:avLst/>
          </a:prstGeom>
        </p:spPr>
      </p:pic>
      <p:pic>
        <p:nvPicPr>
          <p:cNvPr id="38" name="Picture 37"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98" y="4461339"/>
            <a:ext cx="320394" cy="314774"/>
          </a:xfrm>
          <a:prstGeom prst="rect">
            <a:avLst/>
          </a:prstGeom>
        </p:spPr>
      </p:pic>
      <p:pic>
        <p:nvPicPr>
          <p:cNvPr id="39" name="Picture 38"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5274" y="5155426"/>
            <a:ext cx="320394" cy="314774"/>
          </a:xfrm>
          <a:prstGeom prst="rect">
            <a:avLst/>
          </a:prstGeom>
        </p:spPr>
      </p:pic>
      <p:pic>
        <p:nvPicPr>
          <p:cNvPr id="40" name="Picture 39"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6056" y="3268343"/>
            <a:ext cx="320394" cy="314774"/>
          </a:xfrm>
          <a:prstGeom prst="rect">
            <a:avLst/>
          </a:prstGeom>
        </p:spPr>
      </p:pic>
      <p:pic>
        <p:nvPicPr>
          <p:cNvPr id="41" name="Picture 40"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1623" y="4867767"/>
            <a:ext cx="320394" cy="314774"/>
          </a:xfrm>
          <a:prstGeom prst="rect">
            <a:avLst/>
          </a:prstGeom>
        </p:spPr>
      </p:pic>
      <p:pic>
        <p:nvPicPr>
          <p:cNvPr id="42" name="Picture 41"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5535" y="1573015"/>
            <a:ext cx="320394" cy="314774"/>
          </a:xfrm>
          <a:prstGeom prst="rect">
            <a:avLst/>
          </a:prstGeom>
        </p:spPr>
      </p:pic>
      <p:pic>
        <p:nvPicPr>
          <p:cNvPr id="43" name="Picture 42" descr="Screen Shot 2016-03-22 at 10.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8896" y="3709230"/>
            <a:ext cx="320394" cy="314774"/>
          </a:xfrm>
          <a:prstGeom prst="rect">
            <a:avLst/>
          </a:prstGeom>
        </p:spPr>
      </p:pic>
      <p:sp>
        <p:nvSpPr>
          <p:cNvPr id="44" name="Oval 43"/>
          <p:cNvSpPr/>
          <p:nvPr/>
        </p:nvSpPr>
        <p:spPr>
          <a:xfrm>
            <a:off x="5181599" y="2616013"/>
            <a:ext cx="1393371" cy="1693885"/>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5" name="Oval 44"/>
          <p:cNvSpPr/>
          <p:nvPr/>
        </p:nvSpPr>
        <p:spPr>
          <a:xfrm>
            <a:off x="1129173" y="4286552"/>
            <a:ext cx="1618667" cy="1448729"/>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66" name="Oval 65"/>
          <p:cNvSpPr/>
          <p:nvPr/>
        </p:nvSpPr>
        <p:spPr>
          <a:xfrm>
            <a:off x="1954180" y="1780225"/>
            <a:ext cx="1329106" cy="1383599"/>
          </a:xfrm>
          <a:prstGeom prst="ellipse">
            <a:avLst/>
          </a:prstGeom>
          <a:noFill/>
          <a:ln w="19050">
            <a:solidFill>
              <a:schemeClr val="tx1">
                <a:alpha val="2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68" name="Oval 67"/>
          <p:cNvSpPr/>
          <p:nvPr/>
        </p:nvSpPr>
        <p:spPr>
          <a:xfrm>
            <a:off x="3524123" y="1182929"/>
            <a:ext cx="3382239" cy="3417476"/>
          </a:xfrm>
          <a:prstGeom prst="ellipse">
            <a:avLst/>
          </a:prstGeom>
          <a:noFill/>
          <a:ln w="19050">
            <a:solidFill>
              <a:schemeClr val="tx1">
                <a:alpha val="2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72" name="Oval 71"/>
          <p:cNvSpPr/>
          <p:nvPr/>
        </p:nvSpPr>
        <p:spPr>
          <a:xfrm>
            <a:off x="575361" y="1066921"/>
            <a:ext cx="5882589" cy="5034179"/>
          </a:xfrm>
          <a:prstGeom prst="ellipse">
            <a:avLst/>
          </a:prstGeom>
          <a:noFill/>
          <a:ln w="19050">
            <a:solidFill>
              <a:schemeClr val="tx1">
                <a:alpha val="2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6" name="TextBox 45"/>
          <p:cNvSpPr txBox="1"/>
          <p:nvPr/>
        </p:nvSpPr>
        <p:spPr>
          <a:xfrm>
            <a:off x="5658710" y="4419587"/>
            <a:ext cx="3151045" cy="1938992"/>
          </a:xfrm>
          <a:prstGeom prst="rect">
            <a:avLst/>
          </a:prstGeom>
          <a:noFill/>
        </p:spPr>
        <p:txBody>
          <a:bodyPr wrap="square" rtlCol="0">
            <a:spAutoFit/>
          </a:bodyPr>
          <a:lstStyle/>
          <a:p>
            <a:pPr algn="ctr"/>
            <a:r>
              <a:rPr lang="en-US" sz="2400" dirty="0" smtClean="0"/>
              <a:t>ILP solver returns a set of transforms respecting the tradeoff between the coverage and tractability.</a:t>
            </a:r>
            <a:endParaRPr lang="en-US" sz="2400" dirty="0"/>
          </a:p>
        </p:txBody>
      </p:sp>
      <p:sp>
        <p:nvSpPr>
          <p:cNvPr id="47" name="Oval 46"/>
          <p:cNvSpPr/>
          <p:nvPr/>
        </p:nvSpPr>
        <p:spPr>
          <a:xfrm>
            <a:off x="6793521" y="1552890"/>
            <a:ext cx="320316" cy="247300"/>
          </a:xfrm>
          <a:prstGeom prst="ellipse">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48" name="TextBox 47"/>
          <p:cNvSpPr txBox="1"/>
          <p:nvPr/>
        </p:nvSpPr>
        <p:spPr>
          <a:xfrm>
            <a:off x="7188129" y="1353375"/>
            <a:ext cx="1763145" cy="646331"/>
          </a:xfrm>
          <a:prstGeom prst="rect">
            <a:avLst/>
          </a:prstGeom>
          <a:noFill/>
        </p:spPr>
        <p:txBody>
          <a:bodyPr wrap="square" rtlCol="0">
            <a:spAutoFit/>
          </a:bodyPr>
          <a:lstStyle/>
          <a:p>
            <a:pPr algn="ctr"/>
            <a:r>
              <a:rPr lang="en-US" smtClean="0"/>
              <a:t>Selected Transforms</a:t>
            </a:r>
            <a:endParaRPr lang="en-US" dirty="0"/>
          </a:p>
        </p:txBody>
      </p:sp>
      <p:grpSp>
        <p:nvGrpSpPr>
          <p:cNvPr id="49" name="Group 48"/>
          <p:cNvGrpSpPr/>
          <p:nvPr/>
        </p:nvGrpSpPr>
        <p:grpSpPr>
          <a:xfrm>
            <a:off x="643409" y="727319"/>
            <a:ext cx="2712981" cy="791027"/>
            <a:chOff x="449331" y="2973774"/>
            <a:chExt cx="2712981" cy="791027"/>
          </a:xfrm>
        </p:grpSpPr>
        <p:grpSp>
          <p:nvGrpSpPr>
            <p:cNvPr id="50" name="Group 49"/>
            <p:cNvGrpSpPr/>
            <p:nvPr/>
          </p:nvGrpSpPr>
          <p:grpSpPr>
            <a:xfrm>
              <a:off x="449331" y="2999290"/>
              <a:ext cx="2712981" cy="722544"/>
              <a:chOff x="521335" y="3057725"/>
              <a:chExt cx="2712981" cy="722544"/>
            </a:xfrm>
          </p:grpSpPr>
          <p:grpSp>
            <p:nvGrpSpPr>
              <p:cNvPr id="52" name="Group 51"/>
              <p:cNvGrpSpPr/>
              <p:nvPr/>
            </p:nvGrpSpPr>
            <p:grpSpPr>
              <a:xfrm>
                <a:off x="521335" y="3057725"/>
                <a:ext cx="2712981" cy="400110"/>
                <a:chOff x="521335" y="3057725"/>
                <a:chExt cx="2712981" cy="400110"/>
              </a:xfrm>
            </p:grpSpPr>
            <p:sp>
              <p:nvSpPr>
                <p:cNvPr id="55" name="TextBox 54"/>
                <p:cNvSpPr txBox="1"/>
                <p:nvPr/>
              </p:nvSpPr>
              <p:spPr>
                <a:xfrm>
                  <a:off x="1271919" y="3057725"/>
                  <a:ext cx="1962397" cy="400110"/>
                </a:xfrm>
                <a:prstGeom prst="rect">
                  <a:avLst/>
                </a:prstGeom>
                <a:noFill/>
              </p:spPr>
              <p:txBody>
                <a:bodyPr wrap="none" rtlCol="0">
                  <a:spAutoFit/>
                </a:bodyPr>
                <a:lstStyle/>
                <a:p>
                  <a:r>
                    <a:rPr lang="en-US" sz="2000" dirty="0"/>
                    <a:t>(</a:t>
                  </a:r>
                  <a:r>
                    <a:rPr lang="en-US" sz="2000" b="1" dirty="0"/>
                    <a:t>E op</a:t>
                  </a:r>
                  <a:r>
                    <a:rPr lang="en-US" sz="2000" b="1" baseline="-25000" dirty="0"/>
                    <a:t>1</a:t>
                  </a:r>
                  <a:r>
                    <a:rPr lang="en-US" sz="2000" b="1" dirty="0"/>
                    <a:t> </a:t>
                  </a:r>
                  <a:r>
                    <a:rPr lang="en-US" sz="2000" dirty="0"/>
                    <a:t>null)</a:t>
                  </a:r>
                  <a:r>
                    <a:rPr lang="en-US" sz="2000" b="1" dirty="0"/>
                    <a:t> op</a:t>
                  </a:r>
                  <a:r>
                    <a:rPr lang="en-US" sz="2000" b="1" baseline="-25000" dirty="0"/>
                    <a:t>2</a:t>
                  </a:r>
                  <a:r>
                    <a:rPr lang="en-US" sz="2000" dirty="0"/>
                    <a:t> </a:t>
                  </a:r>
                  <a:r>
                    <a:rPr lang="en-US" sz="2000" dirty="0">
                      <a:solidFill>
                        <a:srgbClr val="595959"/>
                      </a:solidFill>
                    </a:rPr>
                    <a:t>C</a:t>
                  </a:r>
                </a:p>
              </p:txBody>
            </p:sp>
            <p:sp>
              <p:nvSpPr>
                <p:cNvPr id="56" name="TextBox 55"/>
                <p:cNvSpPr txBox="1"/>
                <p:nvPr/>
              </p:nvSpPr>
              <p:spPr>
                <a:xfrm>
                  <a:off x="521335" y="3057725"/>
                  <a:ext cx="320922" cy="400110"/>
                </a:xfrm>
                <a:prstGeom prst="rect">
                  <a:avLst/>
                </a:prstGeom>
                <a:noFill/>
              </p:spPr>
              <p:txBody>
                <a:bodyPr wrap="none" rtlCol="0">
                  <a:spAutoFit/>
                </a:bodyPr>
                <a:lstStyle/>
                <a:p>
                  <a:r>
                    <a:rPr lang="en-US" sz="2000" dirty="0" smtClean="0"/>
                    <a:t>C</a:t>
                  </a:r>
                  <a:endParaRPr lang="en-US" sz="2000" dirty="0"/>
                </a:p>
              </p:txBody>
            </p:sp>
            <p:sp>
              <p:nvSpPr>
                <p:cNvPr id="57" name="Right Arrow 56"/>
                <p:cNvSpPr/>
                <p:nvPr/>
              </p:nvSpPr>
              <p:spPr>
                <a:xfrm>
                  <a:off x="913507" y="320875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53" name="TextBox 52"/>
              <p:cNvSpPr txBox="1"/>
              <p:nvPr/>
            </p:nvSpPr>
            <p:spPr>
              <a:xfrm>
                <a:off x="1613209" y="3461333"/>
                <a:ext cx="1228221"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2</a:t>
                </a:r>
                <a:r>
                  <a:rPr lang="en-US" sz="1400" dirty="0" smtClean="0"/>
                  <a:t>: </a:t>
                </a:r>
                <a:r>
                  <a:rPr lang="en-US" sz="1400" dirty="0"/>
                  <a:t>{ ||, </a:t>
                </a:r>
                <a:r>
                  <a:rPr lang="en-US" sz="1400" dirty="0" smtClean="0"/>
                  <a:t>&amp;&amp; </a:t>
                </a:r>
                <a:r>
                  <a:rPr lang="en-US" sz="1400" dirty="0"/>
                  <a:t>}</a:t>
                </a:r>
                <a:endParaRPr lang="en-US" sz="1400" dirty="0">
                  <a:latin typeface="Academy Engraved LET Plain" charset="0"/>
                  <a:ea typeface="Academy Engraved LET Plain" charset="0"/>
                  <a:cs typeface="Academy Engraved LET Plain" charset="0"/>
                </a:endParaRPr>
              </a:p>
            </p:txBody>
          </p:sp>
          <p:sp>
            <p:nvSpPr>
              <p:cNvPr id="54" name="TextBox 53"/>
              <p:cNvSpPr txBox="1"/>
              <p:nvPr/>
            </p:nvSpPr>
            <p:spPr>
              <a:xfrm>
                <a:off x="626206" y="3472492"/>
                <a:ext cx="1040670" cy="307777"/>
              </a:xfrm>
              <a:prstGeom prst="rect">
                <a:avLst/>
              </a:prstGeom>
              <a:noFill/>
            </p:spPr>
            <p:txBody>
              <a:bodyPr wrap="none" rtlCol="0">
                <a:spAutoFit/>
              </a:bodyPr>
              <a:lstStyle/>
              <a:p>
                <a:r>
                  <a:rPr lang="en-US" sz="1400" dirty="0" smtClean="0">
                    <a:latin typeface="Apple Chancery" charset="0"/>
                    <a:ea typeface="Apple Chancery" charset="0"/>
                    <a:cs typeface="Apple Chancery" charset="0"/>
                  </a:rPr>
                  <a:t>op</a:t>
                </a:r>
                <a:r>
                  <a:rPr lang="en-US" sz="1400" baseline="-25000" dirty="0" smtClean="0">
                    <a:latin typeface="Apple Chancery" charset="0"/>
                    <a:ea typeface="Apple Chancery" charset="0"/>
                    <a:cs typeface="Apple Chancery" charset="0"/>
                  </a:rPr>
                  <a:t>1</a:t>
                </a:r>
                <a:r>
                  <a:rPr lang="en-US" sz="1400" dirty="0" smtClean="0"/>
                  <a:t>: {==, </a:t>
                </a:r>
                <a:r>
                  <a:rPr lang="en-US" sz="1400" dirty="0"/>
                  <a:t>!=}</a:t>
                </a:r>
                <a:endParaRPr lang="en-US" sz="1400" dirty="0">
                  <a:latin typeface="Academy Engraved LET Plain" charset="0"/>
                  <a:ea typeface="Academy Engraved LET Plain" charset="0"/>
                  <a:cs typeface="Academy Engraved LET Plain" charset="0"/>
                </a:endParaRPr>
              </a:p>
            </p:txBody>
          </p:sp>
        </p:grpSp>
        <p:sp>
          <p:nvSpPr>
            <p:cNvPr id="51" name="Rectangle 50"/>
            <p:cNvSpPr/>
            <p:nvPr/>
          </p:nvSpPr>
          <p:spPr>
            <a:xfrm>
              <a:off x="509079" y="2973774"/>
              <a:ext cx="2649581" cy="791027"/>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58" name="Group 57"/>
          <p:cNvGrpSpPr/>
          <p:nvPr/>
        </p:nvGrpSpPr>
        <p:grpSpPr>
          <a:xfrm>
            <a:off x="4535458" y="2105300"/>
            <a:ext cx="2685651" cy="400110"/>
            <a:chOff x="387952" y="4132061"/>
            <a:chExt cx="2685651" cy="400110"/>
          </a:xfrm>
        </p:grpSpPr>
        <p:grpSp>
          <p:nvGrpSpPr>
            <p:cNvPr id="59" name="Group 58"/>
            <p:cNvGrpSpPr/>
            <p:nvPr/>
          </p:nvGrpSpPr>
          <p:grpSpPr>
            <a:xfrm>
              <a:off x="387952" y="4132061"/>
              <a:ext cx="2685436" cy="400110"/>
              <a:chOff x="568224" y="4998037"/>
              <a:chExt cx="2685436" cy="400110"/>
            </a:xfrm>
          </p:grpSpPr>
          <p:sp>
            <p:nvSpPr>
              <p:cNvPr id="61" name="TextBox 60"/>
              <p:cNvSpPr txBox="1"/>
              <p:nvPr/>
            </p:nvSpPr>
            <p:spPr>
              <a:xfrm>
                <a:off x="1342559" y="4998037"/>
                <a:ext cx="1911101"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 </a:t>
                </a:r>
                <a:r>
                  <a:rPr lang="en-US" sz="2000" dirty="0" smtClean="0"/>
                  <a:t>}</a:t>
                </a:r>
                <a:endParaRPr lang="en-US" sz="2000" dirty="0"/>
              </a:p>
            </p:txBody>
          </p:sp>
          <p:sp>
            <p:nvSpPr>
              <p:cNvPr id="62" name="TextBox 61"/>
              <p:cNvSpPr txBox="1"/>
              <p:nvPr/>
            </p:nvSpPr>
            <p:spPr>
              <a:xfrm>
                <a:off x="568224" y="4998037"/>
                <a:ext cx="303288" cy="400110"/>
              </a:xfrm>
              <a:prstGeom prst="rect">
                <a:avLst/>
              </a:prstGeom>
              <a:noFill/>
            </p:spPr>
            <p:txBody>
              <a:bodyPr wrap="none" rtlCol="0">
                <a:spAutoFit/>
              </a:bodyPr>
              <a:lstStyle/>
              <a:p>
                <a:r>
                  <a:rPr lang="en-US" sz="2000" dirty="0"/>
                  <a:t>S</a:t>
                </a:r>
              </a:p>
            </p:txBody>
          </p:sp>
          <p:sp>
            <p:nvSpPr>
              <p:cNvPr id="63" name="Right Arrow 62"/>
              <p:cNvSpPr/>
              <p:nvPr/>
            </p:nvSpPr>
            <p:spPr>
              <a:xfrm>
                <a:off x="956095" y="5133029"/>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0" name="Rectangle 59"/>
            <p:cNvSpPr/>
            <p:nvPr/>
          </p:nvSpPr>
          <p:spPr>
            <a:xfrm>
              <a:off x="429527" y="4150607"/>
              <a:ext cx="2644076"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64" name="Group 63"/>
          <p:cNvGrpSpPr/>
          <p:nvPr/>
        </p:nvGrpSpPr>
        <p:grpSpPr>
          <a:xfrm>
            <a:off x="357704" y="3789673"/>
            <a:ext cx="3281352" cy="400110"/>
            <a:chOff x="676341" y="3809447"/>
            <a:chExt cx="3281352" cy="400110"/>
          </a:xfrm>
        </p:grpSpPr>
        <p:grpSp>
          <p:nvGrpSpPr>
            <p:cNvPr id="65" name="Group 64"/>
            <p:cNvGrpSpPr/>
            <p:nvPr/>
          </p:nvGrpSpPr>
          <p:grpSpPr>
            <a:xfrm>
              <a:off x="682583" y="3809447"/>
              <a:ext cx="3275110" cy="400110"/>
              <a:chOff x="682583" y="3809447"/>
              <a:chExt cx="3275110" cy="400110"/>
            </a:xfrm>
          </p:grpSpPr>
          <p:sp>
            <p:nvSpPr>
              <p:cNvPr id="70" name="TextBox 69"/>
              <p:cNvSpPr txBox="1"/>
              <p:nvPr/>
            </p:nvSpPr>
            <p:spPr>
              <a:xfrm>
                <a:off x="1361918" y="3809447"/>
                <a:ext cx="2595775" cy="400110"/>
              </a:xfrm>
              <a:prstGeom prst="rect">
                <a:avLst/>
              </a:prstGeom>
              <a:noFill/>
            </p:spPr>
            <p:txBody>
              <a:bodyPr wrap="none" rtlCol="0">
                <a:spAutoFit/>
              </a:bodyPr>
              <a:lstStyle/>
              <a:p>
                <a:r>
                  <a:rPr lang="en-US" sz="2000" dirty="0"/>
                  <a:t>if (</a:t>
                </a:r>
                <a:r>
                  <a:rPr lang="en-US" sz="2000" b="1" dirty="0" smtClean="0"/>
                  <a:t>E </a:t>
                </a:r>
                <a:r>
                  <a:rPr lang="en-US" sz="2000" dirty="0" smtClean="0"/>
                  <a:t>== null) return </a:t>
                </a:r>
                <a:r>
                  <a:rPr lang="en-US" sz="2000" b="1" dirty="0" smtClean="0"/>
                  <a:t>K</a:t>
                </a:r>
                <a:r>
                  <a:rPr lang="en-US" sz="2000" dirty="0" smtClean="0"/>
                  <a:t>; </a:t>
                </a:r>
                <a:r>
                  <a:rPr lang="en-US" sz="2000" dirty="0">
                    <a:solidFill>
                      <a:srgbClr val="595959"/>
                    </a:solidFill>
                  </a:rPr>
                  <a:t>S</a:t>
                </a:r>
              </a:p>
            </p:txBody>
          </p:sp>
          <p:sp>
            <p:nvSpPr>
              <p:cNvPr id="71" name="TextBox 70"/>
              <p:cNvSpPr txBox="1"/>
              <p:nvPr/>
            </p:nvSpPr>
            <p:spPr>
              <a:xfrm>
                <a:off x="682583" y="3809447"/>
                <a:ext cx="303288" cy="400110"/>
              </a:xfrm>
              <a:prstGeom prst="rect">
                <a:avLst/>
              </a:prstGeom>
              <a:noFill/>
            </p:spPr>
            <p:txBody>
              <a:bodyPr wrap="none" rtlCol="0">
                <a:spAutoFit/>
              </a:bodyPr>
              <a:lstStyle/>
              <a:p>
                <a:r>
                  <a:rPr lang="en-US" sz="2000" dirty="0"/>
                  <a:t>S</a:t>
                </a:r>
              </a:p>
            </p:txBody>
          </p:sp>
          <p:sp>
            <p:nvSpPr>
              <p:cNvPr id="74" name="Right Arrow 73"/>
              <p:cNvSpPr/>
              <p:nvPr/>
            </p:nvSpPr>
            <p:spPr>
              <a:xfrm>
                <a:off x="1018272" y="394387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67" name="Rectangle 66"/>
            <p:cNvSpPr/>
            <p:nvPr/>
          </p:nvSpPr>
          <p:spPr>
            <a:xfrm>
              <a:off x="676341" y="3832666"/>
              <a:ext cx="3281351" cy="37629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027178315"/>
      </p:ext>
    </p:extLst>
  </p:cSld>
  <p:clrMapOvr>
    <a:masterClrMapping/>
  </p:clrMapOvr>
  <mc:AlternateContent xmlns:mc="http://schemas.openxmlformats.org/markup-compatibility/2006" xmlns:p14="http://schemas.microsoft.com/office/powerpoint/2010/main">
    <mc:Choice Requires="p14">
      <p:transition spd="slow" p14:dur="2000" advTm="23231"/>
    </mc:Choice>
    <mc:Fallback xmlns="">
      <p:transition spd="slow" advTm="2323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Greedy Sampling Algorithm</a:t>
            </a:r>
            <a:endParaRPr lang="en-US" dirty="0"/>
          </a:p>
        </p:txBody>
      </p:sp>
      <p:sp>
        <p:nvSpPr>
          <p:cNvPr id="26" name="Rounded Rectangle 25"/>
          <p:cNvSpPr/>
          <p:nvPr/>
        </p:nvSpPr>
        <p:spPr>
          <a:xfrm>
            <a:off x="5996686" y="2153668"/>
            <a:ext cx="639595" cy="186485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tx1"/>
                </a:solidFill>
              </a:rPr>
              <a:t>Generalization</a:t>
            </a:r>
          </a:p>
        </p:txBody>
      </p:sp>
      <p:sp>
        <p:nvSpPr>
          <p:cNvPr id="61" name="Rectangle 60"/>
          <p:cNvSpPr/>
          <p:nvPr/>
        </p:nvSpPr>
        <p:spPr>
          <a:xfrm>
            <a:off x="7017339" y="214349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1</a:t>
            </a:r>
            <a:endParaRPr lang="en-US" b="1" dirty="0">
              <a:solidFill>
                <a:schemeClr val="tx1"/>
              </a:solidFill>
            </a:endParaRPr>
          </a:p>
        </p:txBody>
      </p:sp>
      <p:sp>
        <p:nvSpPr>
          <p:cNvPr id="62" name="Rectangle 61"/>
          <p:cNvSpPr/>
          <p:nvPr/>
        </p:nvSpPr>
        <p:spPr>
          <a:xfrm>
            <a:off x="7017339" y="274925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2</a:t>
            </a:r>
            <a:endParaRPr lang="en-US" b="1" dirty="0">
              <a:solidFill>
                <a:schemeClr val="tx1"/>
              </a:solidFill>
            </a:endParaRPr>
          </a:p>
        </p:txBody>
      </p:sp>
      <p:sp>
        <p:nvSpPr>
          <p:cNvPr id="63" name="Rectangle 62"/>
          <p:cNvSpPr/>
          <p:nvPr/>
        </p:nvSpPr>
        <p:spPr>
          <a:xfrm>
            <a:off x="7017339" y="3554601"/>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is-IS" b="1" dirty="0">
                <a:solidFill>
                  <a:schemeClr val="tx1"/>
                </a:solidFill>
              </a:rPr>
              <a:t>…</a:t>
            </a:r>
            <a:endParaRPr lang="en-US" b="1" dirty="0">
              <a:solidFill>
                <a:schemeClr val="tx1"/>
              </a:solidFill>
            </a:endParaRPr>
          </a:p>
        </p:txBody>
      </p:sp>
      <p:sp>
        <p:nvSpPr>
          <p:cNvPr id="64" name="TextBox 63"/>
          <p:cNvSpPr txBox="1"/>
          <p:nvPr/>
        </p:nvSpPr>
        <p:spPr>
          <a:xfrm>
            <a:off x="7570353" y="3183788"/>
            <a:ext cx="388227" cy="369332"/>
          </a:xfrm>
          <a:prstGeom prst="rect">
            <a:avLst/>
          </a:prstGeom>
          <a:noFill/>
        </p:spPr>
        <p:txBody>
          <a:bodyPr wrap="square" rtlCol="0">
            <a:spAutoFit/>
          </a:bodyPr>
          <a:lstStyle/>
          <a:p>
            <a:r>
              <a:rPr lang="is-IS"/>
              <a:t>…</a:t>
            </a:r>
            <a:endParaRPr lang="en-US" dirty="0"/>
          </a:p>
        </p:txBody>
      </p:sp>
      <p:grpSp>
        <p:nvGrpSpPr>
          <p:cNvPr id="6" name="Group 5"/>
          <p:cNvGrpSpPr/>
          <p:nvPr/>
        </p:nvGrpSpPr>
        <p:grpSpPr>
          <a:xfrm>
            <a:off x="3836250" y="1524803"/>
            <a:ext cx="2166025" cy="2487001"/>
            <a:chOff x="3836250" y="1524803"/>
            <a:chExt cx="2166025" cy="2487001"/>
          </a:xfrm>
        </p:grpSpPr>
        <p:grpSp>
          <p:nvGrpSpPr>
            <p:cNvPr id="3" name="Group 2"/>
            <p:cNvGrpSpPr/>
            <p:nvPr/>
          </p:nvGrpSpPr>
          <p:grpSpPr>
            <a:xfrm>
              <a:off x="4294534" y="2146946"/>
              <a:ext cx="1261365" cy="1864858"/>
              <a:chOff x="4294531" y="2146943"/>
              <a:chExt cx="1261365" cy="1864858"/>
            </a:xfrm>
          </p:grpSpPr>
          <p:grpSp>
            <p:nvGrpSpPr>
              <p:cNvPr id="37" name="Group 36"/>
              <p:cNvGrpSpPr/>
              <p:nvPr/>
            </p:nvGrpSpPr>
            <p:grpSpPr>
              <a:xfrm>
                <a:off x="4302947" y="2146943"/>
                <a:ext cx="1252949" cy="457200"/>
                <a:chOff x="6876189" y="1658815"/>
                <a:chExt cx="1252949" cy="457200"/>
              </a:xfrm>
            </p:grpSpPr>
            <p:pic>
              <p:nvPicPr>
                <p:cNvPr id="38" name="Picture 3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12574" y="1697244"/>
                  <a:ext cx="358491" cy="356898"/>
                </a:xfrm>
                <a:prstGeom prst="rect">
                  <a:avLst/>
                </a:prstGeom>
              </p:spPr>
            </p:pic>
            <p:pic>
              <p:nvPicPr>
                <p:cNvPr id="39" name="Picture 3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08136" y="1720460"/>
                  <a:ext cx="358491" cy="356898"/>
                </a:xfrm>
                <a:prstGeom prst="rect">
                  <a:avLst/>
                </a:prstGeom>
              </p:spPr>
            </p:pic>
            <p:sp>
              <p:nvSpPr>
                <p:cNvPr id="41" name="Rectangle 40"/>
                <p:cNvSpPr/>
                <p:nvPr/>
              </p:nvSpPr>
              <p:spPr>
                <a:xfrm>
                  <a:off x="6876189" y="1658815"/>
                  <a:ext cx="1252949" cy="4572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4302946" y="2749255"/>
                <a:ext cx="1252949" cy="457200"/>
                <a:chOff x="4314159" y="2670792"/>
                <a:chExt cx="1252949" cy="457200"/>
              </a:xfrm>
            </p:grpSpPr>
            <p:pic>
              <p:nvPicPr>
                <p:cNvPr id="44" name="Picture 4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46107" y="2709221"/>
                  <a:ext cx="358491" cy="356898"/>
                </a:xfrm>
                <a:prstGeom prst="rect">
                  <a:avLst/>
                </a:prstGeom>
              </p:spPr>
            </p:pic>
            <p:pic>
              <p:nvPicPr>
                <p:cNvPr id="45" name="Picture 4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50545" y="2705663"/>
                  <a:ext cx="358491" cy="356898"/>
                </a:xfrm>
                <a:prstGeom prst="rect">
                  <a:avLst/>
                </a:prstGeom>
              </p:spPr>
            </p:pic>
            <p:sp>
              <p:nvSpPr>
                <p:cNvPr id="46" name="Rectangle 45"/>
                <p:cNvSpPr/>
                <p:nvPr/>
              </p:nvSpPr>
              <p:spPr>
                <a:xfrm>
                  <a:off x="4314159" y="2670792"/>
                  <a:ext cx="1252949" cy="4572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4294531" y="3554601"/>
                <a:ext cx="1252949" cy="457200"/>
                <a:chOff x="6876189" y="1658815"/>
                <a:chExt cx="1252949" cy="457200"/>
              </a:xfrm>
            </p:grpSpPr>
            <p:pic>
              <p:nvPicPr>
                <p:cNvPr id="48" name="Picture 4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25918" y="1697244"/>
                  <a:ext cx="358491" cy="356898"/>
                </a:xfrm>
                <a:prstGeom prst="rect">
                  <a:avLst/>
                </a:prstGeom>
              </p:spPr>
            </p:pic>
            <p:pic>
              <p:nvPicPr>
                <p:cNvPr id="49" name="Picture 4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0258" y="1697244"/>
                  <a:ext cx="358491" cy="356898"/>
                </a:xfrm>
                <a:prstGeom prst="rect">
                  <a:avLst/>
                </a:prstGeom>
              </p:spPr>
            </p:pic>
            <p:sp>
              <p:nvSpPr>
                <p:cNvPr id="51" name="Rectangle 50"/>
                <p:cNvSpPr/>
                <p:nvPr/>
              </p:nvSpPr>
              <p:spPr>
                <a:xfrm>
                  <a:off x="6876189" y="1658815"/>
                  <a:ext cx="1252949" cy="4572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4728758" y="3174275"/>
                <a:ext cx="343364" cy="369332"/>
              </a:xfrm>
              <a:prstGeom prst="rect">
                <a:avLst/>
              </a:prstGeom>
              <a:noFill/>
            </p:spPr>
            <p:txBody>
              <a:bodyPr wrap="none" rtlCol="0">
                <a:spAutoFit/>
              </a:bodyPr>
              <a:lstStyle/>
              <a:p>
                <a:r>
                  <a:rPr lang="is-IS"/>
                  <a:t>…</a:t>
                </a:r>
                <a:endParaRPr lang="en-US" dirty="0"/>
              </a:p>
            </p:txBody>
          </p:sp>
        </p:grpSp>
        <p:sp>
          <p:nvSpPr>
            <p:cNvPr id="68" name="TextBox 67"/>
            <p:cNvSpPr txBox="1"/>
            <p:nvPr/>
          </p:nvSpPr>
          <p:spPr>
            <a:xfrm>
              <a:off x="3836250" y="1524803"/>
              <a:ext cx="2166025" cy="584775"/>
            </a:xfrm>
            <a:prstGeom prst="rect">
              <a:avLst/>
            </a:prstGeom>
            <a:noFill/>
          </p:spPr>
          <p:txBody>
            <a:bodyPr wrap="square" rtlCol="0">
              <a:spAutoFit/>
            </a:bodyPr>
            <a:lstStyle/>
            <a:p>
              <a:pPr algn="ctr"/>
              <a:r>
                <a:rPr lang="en-US" sz="1600" dirty="0" smtClean="0"/>
                <a:t>Work List of </a:t>
              </a:r>
            </a:p>
            <a:p>
              <a:pPr algn="ctr"/>
              <a:r>
                <a:rPr lang="en-US" sz="1600" dirty="0" smtClean="0"/>
                <a:t>Candidate Subsets</a:t>
              </a:r>
              <a:endParaRPr lang="en-US" sz="1600" dirty="0"/>
            </a:p>
          </p:txBody>
        </p:sp>
      </p:grpSp>
      <p:sp>
        <p:nvSpPr>
          <p:cNvPr id="78" name="Rounded Rectangle 77"/>
          <p:cNvSpPr/>
          <p:nvPr/>
        </p:nvSpPr>
        <p:spPr>
          <a:xfrm>
            <a:off x="2603035" y="2507192"/>
            <a:ext cx="1233215" cy="97367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Iterative Greedy Sampling</a:t>
            </a:r>
            <a:endParaRPr lang="en-US" dirty="0">
              <a:solidFill>
                <a:schemeClr val="tx1"/>
              </a:solidFill>
            </a:endParaRPr>
          </a:p>
        </p:txBody>
      </p:sp>
      <p:grpSp>
        <p:nvGrpSpPr>
          <p:cNvPr id="5" name="Group 4"/>
          <p:cNvGrpSpPr/>
          <p:nvPr/>
        </p:nvGrpSpPr>
        <p:grpSpPr>
          <a:xfrm>
            <a:off x="195228" y="2017651"/>
            <a:ext cx="2166025" cy="1369331"/>
            <a:chOff x="673805" y="2989758"/>
            <a:chExt cx="2166025" cy="1369331"/>
          </a:xfrm>
        </p:grpSpPr>
        <p:sp>
          <p:nvSpPr>
            <p:cNvPr id="57" name="TextBox 56"/>
            <p:cNvSpPr txBox="1"/>
            <p:nvPr/>
          </p:nvSpPr>
          <p:spPr>
            <a:xfrm>
              <a:off x="673805" y="2989758"/>
              <a:ext cx="2166025" cy="338554"/>
            </a:xfrm>
            <a:prstGeom prst="rect">
              <a:avLst/>
            </a:prstGeom>
            <a:noFill/>
          </p:spPr>
          <p:txBody>
            <a:bodyPr wrap="square" rtlCol="0">
              <a:spAutoFit/>
            </a:bodyPr>
            <a:lstStyle/>
            <a:p>
              <a:pPr algn="ctr"/>
              <a:r>
                <a:rPr lang="en-US" sz="1600" dirty="0"/>
                <a:t>Training Human Patches</a:t>
              </a:r>
            </a:p>
          </p:txBody>
        </p:sp>
        <p:grpSp>
          <p:nvGrpSpPr>
            <p:cNvPr id="86" name="Group 85"/>
            <p:cNvGrpSpPr/>
            <p:nvPr/>
          </p:nvGrpSpPr>
          <p:grpSpPr>
            <a:xfrm>
              <a:off x="823719" y="3573779"/>
              <a:ext cx="613744" cy="785309"/>
              <a:chOff x="5845473" y="4021992"/>
              <a:chExt cx="613744" cy="785309"/>
            </a:xfrm>
          </p:grpSpPr>
          <p:sp>
            <p:nvSpPr>
              <p:cNvPr id="87" name="Rectangle 8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8" name="Straight Connector 8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96"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 name="Picture 96"/>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9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99" name="Group 98"/>
            <p:cNvGrpSpPr/>
            <p:nvPr/>
          </p:nvGrpSpPr>
          <p:grpSpPr>
            <a:xfrm>
              <a:off x="935590" y="3573779"/>
              <a:ext cx="613744" cy="785309"/>
              <a:chOff x="5845473" y="4021992"/>
              <a:chExt cx="613744" cy="785309"/>
            </a:xfrm>
          </p:grpSpPr>
          <p:sp>
            <p:nvSpPr>
              <p:cNvPr id="100" name="Rectangle 9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1" name="Straight Connector 10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9"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109"/>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 name="Picture 11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12" name="Group 111"/>
            <p:cNvGrpSpPr/>
            <p:nvPr/>
          </p:nvGrpSpPr>
          <p:grpSpPr>
            <a:xfrm>
              <a:off x="1057559" y="3573779"/>
              <a:ext cx="613744" cy="785309"/>
              <a:chOff x="5845473" y="4021992"/>
              <a:chExt cx="613744" cy="785309"/>
            </a:xfrm>
          </p:grpSpPr>
          <p:sp>
            <p:nvSpPr>
              <p:cNvPr id="113" name="Rectangle 11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14" name="Straight Connector 11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2"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 name="Picture 122"/>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 name="Picture 1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25" name="Group 124"/>
            <p:cNvGrpSpPr/>
            <p:nvPr/>
          </p:nvGrpSpPr>
          <p:grpSpPr>
            <a:xfrm>
              <a:off x="1185533" y="3573780"/>
              <a:ext cx="613744" cy="785309"/>
              <a:chOff x="5845473" y="4021992"/>
              <a:chExt cx="613744" cy="785309"/>
            </a:xfrm>
          </p:grpSpPr>
          <p:sp>
            <p:nvSpPr>
              <p:cNvPr id="126" name="Rectangle 12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7" name="Straight Connector 12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35"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 name="Picture 135"/>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 name="Picture 13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38" name="Group 137"/>
            <p:cNvGrpSpPr/>
            <p:nvPr/>
          </p:nvGrpSpPr>
          <p:grpSpPr>
            <a:xfrm>
              <a:off x="1297404" y="3573780"/>
              <a:ext cx="613744" cy="785309"/>
              <a:chOff x="5845473" y="4021992"/>
              <a:chExt cx="613744" cy="785309"/>
            </a:xfrm>
          </p:grpSpPr>
          <p:sp>
            <p:nvSpPr>
              <p:cNvPr id="139" name="Rectangle 13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0" name="Straight Connector 13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 name="Picture 14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 name="Picture 14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51" name="Group 150"/>
            <p:cNvGrpSpPr/>
            <p:nvPr/>
          </p:nvGrpSpPr>
          <p:grpSpPr>
            <a:xfrm>
              <a:off x="1419373" y="3573780"/>
              <a:ext cx="613744" cy="785309"/>
              <a:chOff x="5845473" y="4021992"/>
              <a:chExt cx="613744" cy="785309"/>
            </a:xfrm>
          </p:grpSpPr>
          <p:sp>
            <p:nvSpPr>
              <p:cNvPr id="152" name="Rectangle 15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3" name="Straight Connector 15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61"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 name="Picture 161"/>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16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64" name="Group 163"/>
            <p:cNvGrpSpPr/>
            <p:nvPr/>
          </p:nvGrpSpPr>
          <p:grpSpPr>
            <a:xfrm>
              <a:off x="1534010" y="3573779"/>
              <a:ext cx="613744" cy="785309"/>
              <a:chOff x="5845473" y="4021992"/>
              <a:chExt cx="613744" cy="785309"/>
            </a:xfrm>
          </p:grpSpPr>
          <p:sp>
            <p:nvSpPr>
              <p:cNvPr id="165" name="Rectangle 16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6" name="Straight Connector 16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74"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 name="Picture 174"/>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 name="Picture 17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77" name="Group 176"/>
            <p:cNvGrpSpPr/>
            <p:nvPr/>
          </p:nvGrpSpPr>
          <p:grpSpPr>
            <a:xfrm>
              <a:off x="1645881" y="3573779"/>
              <a:ext cx="613744" cy="785309"/>
              <a:chOff x="5845473" y="4021992"/>
              <a:chExt cx="613744" cy="785309"/>
            </a:xfrm>
          </p:grpSpPr>
          <p:sp>
            <p:nvSpPr>
              <p:cNvPr id="178" name="Rectangle 17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9" name="Straight Connector 17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87"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 name="Picture 187"/>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 name="Picture 18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90" name="Group 189"/>
            <p:cNvGrpSpPr/>
            <p:nvPr/>
          </p:nvGrpSpPr>
          <p:grpSpPr>
            <a:xfrm>
              <a:off x="1767850" y="3573779"/>
              <a:ext cx="613744" cy="785309"/>
              <a:chOff x="5845473" y="4021992"/>
              <a:chExt cx="613744" cy="785309"/>
            </a:xfrm>
          </p:grpSpPr>
          <p:sp>
            <p:nvSpPr>
              <p:cNvPr id="191" name="Rectangle 19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2" name="Straight Connector 19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00"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 name="Picture 200"/>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2" name="Picture 20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03" name="Group 202"/>
            <p:cNvGrpSpPr/>
            <p:nvPr/>
          </p:nvGrpSpPr>
          <p:grpSpPr>
            <a:xfrm>
              <a:off x="1879134" y="3573779"/>
              <a:ext cx="613744" cy="785309"/>
              <a:chOff x="5845473" y="4021992"/>
              <a:chExt cx="613744" cy="785309"/>
            </a:xfrm>
          </p:grpSpPr>
          <p:sp>
            <p:nvSpPr>
              <p:cNvPr id="204" name="Rectangle 20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5" name="Straight Connector 20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13"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 name="Picture 213"/>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 name="Picture 214"/>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16" name="Group 215"/>
            <p:cNvGrpSpPr/>
            <p:nvPr/>
          </p:nvGrpSpPr>
          <p:grpSpPr>
            <a:xfrm>
              <a:off x="2001103" y="3573779"/>
              <a:ext cx="613744" cy="785309"/>
              <a:chOff x="5845473" y="4021992"/>
              <a:chExt cx="613744" cy="785309"/>
            </a:xfrm>
          </p:grpSpPr>
          <p:sp>
            <p:nvSpPr>
              <p:cNvPr id="217" name="Rectangle 21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8" name="Straight Connector 21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26"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 name="Picture 226"/>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8" name="Picture 22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grpSp>
        <p:nvGrpSpPr>
          <p:cNvPr id="4" name="Group 3"/>
          <p:cNvGrpSpPr/>
          <p:nvPr/>
        </p:nvGrpSpPr>
        <p:grpSpPr>
          <a:xfrm>
            <a:off x="5014479" y="4306249"/>
            <a:ext cx="1905011" cy="1370084"/>
            <a:chOff x="5014479" y="4306249"/>
            <a:chExt cx="1905011" cy="1370084"/>
          </a:xfrm>
        </p:grpSpPr>
        <p:grpSp>
          <p:nvGrpSpPr>
            <p:cNvPr id="229" name="Group 228"/>
            <p:cNvGrpSpPr/>
            <p:nvPr/>
          </p:nvGrpSpPr>
          <p:grpSpPr>
            <a:xfrm>
              <a:off x="5357017" y="4891024"/>
              <a:ext cx="613744" cy="785309"/>
              <a:chOff x="5845473" y="4021992"/>
              <a:chExt cx="613744" cy="785309"/>
            </a:xfrm>
          </p:grpSpPr>
          <p:sp>
            <p:nvSpPr>
              <p:cNvPr id="230" name="Rectangle 22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1" name="Straight Connector 23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39"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0" name="Picture 239"/>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 name="Picture 24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2" name="Group 241"/>
            <p:cNvGrpSpPr/>
            <p:nvPr/>
          </p:nvGrpSpPr>
          <p:grpSpPr>
            <a:xfrm>
              <a:off x="5468888" y="4891024"/>
              <a:ext cx="613744" cy="785309"/>
              <a:chOff x="5845473" y="4021992"/>
              <a:chExt cx="613744" cy="785309"/>
            </a:xfrm>
          </p:grpSpPr>
          <p:sp>
            <p:nvSpPr>
              <p:cNvPr id="243" name="Rectangle 24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4" name="Straight Connector 24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52"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3" name="Picture 252"/>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 name="Picture 25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5" name="Group 254"/>
            <p:cNvGrpSpPr/>
            <p:nvPr/>
          </p:nvGrpSpPr>
          <p:grpSpPr>
            <a:xfrm>
              <a:off x="5590857" y="4891024"/>
              <a:ext cx="613744" cy="785309"/>
              <a:chOff x="5845473" y="4021992"/>
              <a:chExt cx="613744" cy="785309"/>
            </a:xfrm>
          </p:grpSpPr>
          <p:sp>
            <p:nvSpPr>
              <p:cNvPr id="256" name="Rectangle 25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7" name="Straight Connector 25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65"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 name="Picture 265"/>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7" name="Picture 26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68" name="Group 267"/>
            <p:cNvGrpSpPr/>
            <p:nvPr/>
          </p:nvGrpSpPr>
          <p:grpSpPr>
            <a:xfrm>
              <a:off x="5702141" y="4891024"/>
              <a:ext cx="613744" cy="785309"/>
              <a:chOff x="5845473" y="4021992"/>
              <a:chExt cx="613744" cy="785309"/>
            </a:xfrm>
          </p:grpSpPr>
          <p:sp>
            <p:nvSpPr>
              <p:cNvPr id="269" name="Rectangle 26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0" name="Straight Connector 26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 name="Picture 27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 name="Picture 27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81" name="Group 280"/>
            <p:cNvGrpSpPr/>
            <p:nvPr/>
          </p:nvGrpSpPr>
          <p:grpSpPr>
            <a:xfrm>
              <a:off x="5824110" y="4891024"/>
              <a:ext cx="613744" cy="785309"/>
              <a:chOff x="5845473" y="4021992"/>
              <a:chExt cx="613744" cy="785309"/>
            </a:xfrm>
          </p:grpSpPr>
          <p:sp>
            <p:nvSpPr>
              <p:cNvPr id="282" name="Rectangle 28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3" name="Straight Connector 28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91" name="Picture 290"/>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993402" y="4250289"/>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2" name="Picture 29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67630" y="4234016"/>
                <a:ext cx="240999" cy="239928"/>
              </a:xfrm>
              <a:prstGeom prst="rect">
                <a:avLst/>
              </a:prstGeom>
            </p:spPr>
          </p:pic>
        </p:grpSp>
        <p:sp>
          <p:nvSpPr>
            <p:cNvPr id="293" name="TextBox 292"/>
            <p:cNvSpPr txBox="1"/>
            <p:nvPr/>
          </p:nvSpPr>
          <p:spPr>
            <a:xfrm>
              <a:off x="5014479" y="4306249"/>
              <a:ext cx="1905011" cy="584775"/>
            </a:xfrm>
            <a:prstGeom prst="rect">
              <a:avLst/>
            </a:prstGeom>
            <a:noFill/>
          </p:spPr>
          <p:txBody>
            <a:bodyPr wrap="square" rtlCol="0">
              <a:spAutoFit/>
            </a:bodyPr>
            <a:lstStyle/>
            <a:p>
              <a:pPr algn="ctr"/>
              <a:r>
                <a:rPr lang="en-US" sz="1600" dirty="0" smtClean="0"/>
                <a:t>Evaluate with </a:t>
              </a:r>
            </a:p>
            <a:p>
              <a:pPr algn="ctr"/>
              <a:r>
                <a:rPr lang="en-US" sz="1600" dirty="0" smtClean="0"/>
                <a:t>Validation Patches</a:t>
              </a:r>
              <a:endParaRPr lang="en-US" sz="1600" dirty="0"/>
            </a:p>
          </p:txBody>
        </p:sp>
      </p:grpSp>
      <p:cxnSp>
        <p:nvCxnSpPr>
          <p:cNvPr id="294" name="Straight Arrow Connector 293"/>
          <p:cNvCxnSpPr>
            <a:stCxn id="217" idx="3"/>
            <a:endCxn id="78" idx="1"/>
          </p:cNvCxnSpPr>
          <p:nvPr/>
        </p:nvCxnSpPr>
        <p:spPr>
          <a:xfrm flipV="1">
            <a:off x="2136270" y="2994028"/>
            <a:ext cx="466765" cy="299"/>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5" name="Straight Arrow Connector 294"/>
          <p:cNvCxnSpPr>
            <a:stCxn id="78" idx="3"/>
          </p:cNvCxnSpPr>
          <p:nvPr/>
        </p:nvCxnSpPr>
        <p:spPr>
          <a:xfrm flipV="1">
            <a:off x="3836250" y="2987013"/>
            <a:ext cx="466699" cy="701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6" name="Straight Arrow Connector 295"/>
          <p:cNvCxnSpPr/>
          <p:nvPr/>
        </p:nvCxnSpPr>
        <p:spPr>
          <a:xfrm flipV="1">
            <a:off x="5566533" y="2355045"/>
            <a:ext cx="438569" cy="350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7" name="Straight Arrow Connector 296"/>
          <p:cNvCxnSpPr/>
          <p:nvPr/>
        </p:nvCxnSpPr>
        <p:spPr>
          <a:xfrm flipV="1">
            <a:off x="5566532" y="2959070"/>
            <a:ext cx="438569" cy="350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8" name="Straight Arrow Connector 297"/>
          <p:cNvCxnSpPr/>
          <p:nvPr/>
        </p:nvCxnSpPr>
        <p:spPr>
          <a:xfrm flipV="1">
            <a:off x="5557651" y="3761040"/>
            <a:ext cx="438569" cy="350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9" name="Straight Arrow Connector 298"/>
          <p:cNvCxnSpPr/>
          <p:nvPr/>
        </p:nvCxnSpPr>
        <p:spPr>
          <a:xfrm>
            <a:off x="6653172" y="2355045"/>
            <a:ext cx="352592"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0" name="Straight Arrow Connector 299"/>
          <p:cNvCxnSpPr/>
          <p:nvPr/>
        </p:nvCxnSpPr>
        <p:spPr>
          <a:xfrm>
            <a:off x="6653172" y="2966136"/>
            <a:ext cx="352592"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1" name="Straight Arrow Connector 300"/>
          <p:cNvCxnSpPr/>
          <p:nvPr/>
        </p:nvCxnSpPr>
        <p:spPr>
          <a:xfrm>
            <a:off x="6653172" y="3767924"/>
            <a:ext cx="352592"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63" idx="2"/>
            <a:endCxn id="282" idx="3"/>
          </p:cNvCxnSpPr>
          <p:nvPr/>
        </p:nvCxnSpPr>
        <p:spPr>
          <a:xfrm rot="5400000">
            <a:off x="6454061" y="3999043"/>
            <a:ext cx="1268430" cy="130084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2" name="Elbow Connector 301"/>
          <p:cNvCxnSpPr>
            <a:stCxn id="230" idx="1"/>
            <a:endCxn id="78" idx="2"/>
          </p:cNvCxnSpPr>
          <p:nvPr/>
        </p:nvCxnSpPr>
        <p:spPr>
          <a:xfrm rot="10800000">
            <a:off x="3219643" y="3480863"/>
            <a:ext cx="2137374" cy="180281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C5BFA645-337F-934D-B234-7C13E7CFC11E}" type="slidenum">
              <a:rPr lang="en-US" smtClean="0"/>
              <a:t>54</a:t>
            </a:fld>
            <a:endParaRPr lang="en-US"/>
          </a:p>
        </p:txBody>
      </p:sp>
    </p:spTree>
    <p:custDataLst>
      <p:tags r:id="rId1"/>
    </p:custDataLst>
    <p:extLst>
      <p:ext uri="{BB962C8B-B14F-4D97-AF65-F5344CB8AC3E}">
        <p14:creationId xmlns:p14="http://schemas.microsoft.com/office/powerpoint/2010/main" val="1841104419"/>
      </p:ext>
    </p:extLst>
  </p:cSld>
  <p:clrMapOvr>
    <a:masterClrMapping/>
  </p:clrMapOvr>
  <mc:AlternateContent xmlns:mc="http://schemas.openxmlformats.org/markup-compatibility/2006">
    <mc:Choice xmlns:p14="http://schemas.microsoft.com/office/powerpoint/2010/main" Requires="p14">
      <p:transition spd="slow" p14:dur="2000" advTm="45529"/>
    </mc:Choice>
    <mc:Fallback>
      <p:transition spd="slow" advTm="455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wipe(left)">
                                      <p:cBhvr>
                                        <p:cTn id="7" dur="500"/>
                                        <p:tgtEl>
                                          <p:spTgt spid="29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left)">
                                      <p:cBhvr>
                                        <p:cTn id="11" dur="500"/>
                                        <p:tgtEl>
                                          <p:spTgt spid="7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5"/>
                                        </p:tgtEl>
                                        <p:attrNameLst>
                                          <p:attrName>style.visibility</p:attrName>
                                        </p:attrNameLst>
                                      </p:cBhvr>
                                      <p:to>
                                        <p:strVal val="visible"/>
                                      </p:to>
                                    </p:set>
                                    <p:animEffect transition="in" filter="wipe(left)">
                                      <p:cBhvr>
                                        <p:cTn id="16" dur="500"/>
                                        <p:tgtEl>
                                          <p:spTgt spid="29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96"/>
                                        </p:tgtEl>
                                        <p:attrNameLst>
                                          <p:attrName>style.visibility</p:attrName>
                                        </p:attrNameLst>
                                      </p:cBhvr>
                                      <p:to>
                                        <p:strVal val="visible"/>
                                      </p:to>
                                    </p:set>
                                    <p:animEffect transition="in" filter="wipe(left)">
                                      <p:cBhvr>
                                        <p:cTn id="24" dur="500"/>
                                        <p:tgtEl>
                                          <p:spTgt spid="296"/>
                                        </p:tgtEl>
                                      </p:cBhvr>
                                    </p:animEffect>
                                  </p:childTnLst>
                                </p:cTn>
                              </p:par>
                              <p:par>
                                <p:cTn id="25" presetID="22" presetClass="entr" presetSubtype="8" fill="hold" nodeType="withEffect">
                                  <p:stCondLst>
                                    <p:cond delay="0"/>
                                  </p:stCondLst>
                                  <p:childTnLst>
                                    <p:set>
                                      <p:cBhvr>
                                        <p:cTn id="26" dur="1" fill="hold">
                                          <p:stCondLst>
                                            <p:cond delay="0"/>
                                          </p:stCondLst>
                                        </p:cTn>
                                        <p:tgtEl>
                                          <p:spTgt spid="297"/>
                                        </p:tgtEl>
                                        <p:attrNameLst>
                                          <p:attrName>style.visibility</p:attrName>
                                        </p:attrNameLst>
                                      </p:cBhvr>
                                      <p:to>
                                        <p:strVal val="visible"/>
                                      </p:to>
                                    </p:set>
                                    <p:animEffect transition="in" filter="wipe(left)">
                                      <p:cBhvr>
                                        <p:cTn id="27" dur="500"/>
                                        <p:tgtEl>
                                          <p:spTgt spid="297"/>
                                        </p:tgtEl>
                                      </p:cBhvr>
                                    </p:animEffect>
                                  </p:childTnLst>
                                </p:cTn>
                              </p:par>
                              <p:par>
                                <p:cTn id="28" presetID="22" presetClass="entr" presetSubtype="8" fill="hold" nodeType="withEffect">
                                  <p:stCondLst>
                                    <p:cond delay="0"/>
                                  </p:stCondLst>
                                  <p:childTnLst>
                                    <p:set>
                                      <p:cBhvr>
                                        <p:cTn id="29" dur="1" fill="hold">
                                          <p:stCondLst>
                                            <p:cond delay="0"/>
                                          </p:stCondLst>
                                        </p:cTn>
                                        <p:tgtEl>
                                          <p:spTgt spid="298"/>
                                        </p:tgtEl>
                                        <p:attrNameLst>
                                          <p:attrName>style.visibility</p:attrName>
                                        </p:attrNameLst>
                                      </p:cBhvr>
                                      <p:to>
                                        <p:strVal val="visible"/>
                                      </p:to>
                                    </p:set>
                                    <p:animEffect transition="in" filter="wipe(left)">
                                      <p:cBhvr>
                                        <p:cTn id="30" dur="500"/>
                                        <p:tgtEl>
                                          <p:spTgt spid="298"/>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299"/>
                                        </p:tgtEl>
                                        <p:attrNameLst>
                                          <p:attrName>style.visibility</p:attrName>
                                        </p:attrNameLst>
                                      </p:cBhvr>
                                      <p:to>
                                        <p:strVal val="visible"/>
                                      </p:to>
                                    </p:set>
                                    <p:animEffect transition="in" filter="wipe(left)">
                                      <p:cBhvr>
                                        <p:cTn id="38" dur="500"/>
                                        <p:tgtEl>
                                          <p:spTgt spid="299"/>
                                        </p:tgtEl>
                                      </p:cBhvr>
                                    </p:animEffect>
                                  </p:childTnLst>
                                </p:cTn>
                              </p:par>
                              <p:par>
                                <p:cTn id="39" presetID="22" presetClass="entr" presetSubtype="8" fill="hold" nodeType="withEffect">
                                  <p:stCondLst>
                                    <p:cond delay="0"/>
                                  </p:stCondLst>
                                  <p:childTnLst>
                                    <p:set>
                                      <p:cBhvr>
                                        <p:cTn id="40" dur="1" fill="hold">
                                          <p:stCondLst>
                                            <p:cond delay="0"/>
                                          </p:stCondLst>
                                        </p:cTn>
                                        <p:tgtEl>
                                          <p:spTgt spid="300"/>
                                        </p:tgtEl>
                                        <p:attrNameLst>
                                          <p:attrName>style.visibility</p:attrName>
                                        </p:attrNameLst>
                                      </p:cBhvr>
                                      <p:to>
                                        <p:strVal val="visible"/>
                                      </p:to>
                                    </p:set>
                                    <p:animEffect transition="in" filter="wipe(left)">
                                      <p:cBhvr>
                                        <p:cTn id="41" dur="500"/>
                                        <p:tgtEl>
                                          <p:spTgt spid="300"/>
                                        </p:tgtEl>
                                      </p:cBhvr>
                                    </p:animEffect>
                                  </p:childTnLst>
                                </p:cTn>
                              </p:par>
                              <p:par>
                                <p:cTn id="42" presetID="22" presetClass="entr" presetSubtype="8" fill="hold" nodeType="withEffect">
                                  <p:stCondLst>
                                    <p:cond delay="0"/>
                                  </p:stCondLst>
                                  <p:childTnLst>
                                    <p:set>
                                      <p:cBhvr>
                                        <p:cTn id="43" dur="1" fill="hold">
                                          <p:stCondLst>
                                            <p:cond delay="0"/>
                                          </p:stCondLst>
                                        </p:cTn>
                                        <p:tgtEl>
                                          <p:spTgt spid="301"/>
                                        </p:tgtEl>
                                        <p:attrNameLst>
                                          <p:attrName>style.visibility</p:attrName>
                                        </p:attrNameLst>
                                      </p:cBhvr>
                                      <p:to>
                                        <p:strVal val="visible"/>
                                      </p:to>
                                    </p:set>
                                    <p:animEffect transition="in" filter="wipe(left)">
                                      <p:cBhvr>
                                        <p:cTn id="44" dur="500"/>
                                        <p:tgtEl>
                                          <p:spTgt spid="301"/>
                                        </p:tgtEl>
                                      </p:cBhvr>
                                    </p:animEffect>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left)">
                                      <p:cBhvr>
                                        <p:cTn id="48" dur="500"/>
                                        <p:tgtEl>
                                          <p:spTgt spid="6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left)">
                                      <p:cBhvr>
                                        <p:cTn id="51" dur="500"/>
                                        <p:tgtEl>
                                          <p:spTgt spid="6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left)">
                                      <p:cBhvr>
                                        <p:cTn id="54" dur="500"/>
                                        <p:tgtEl>
                                          <p:spTgt spid="6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left)">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wipe(right)">
                                      <p:cBhvr>
                                        <p:cTn id="66" dur="500"/>
                                        <p:tgtEl>
                                          <p:spTgt spid="4"/>
                                        </p:tgtEl>
                                      </p:cBhvr>
                                    </p:animEffect>
                                  </p:childTnLst>
                                </p:cTn>
                              </p:par>
                            </p:childTnLst>
                          </p:cTn>
                        </p:par>
                        <p:par>
                          <p:cTn id="67" fill="hold">
                            <p:stCondLst>
                              <p:cond delay="1000"/>
                            </p:stCondLst>
                            <p:childTnLst>
                              <p:par>
                                <p:cTn id="68" presetID="22" presetClass="entr" presetSubtype="4" fill="hold" nodeType="afterEffect">
                                  <p:stCondLst>
                                    <p:cond delay="0"/>
                                  </p:stCondLst>
                                  <p:childTnLst>
                                    <p:set>
                                      <p:cBhvr>
                                        <p:cTn id="69" dur="1" fill="hold">
                                          <p:stCondLst>
                                            <p:cond delay="0"/>
                                          </p:stCondLst>
                                        </p:cTn>
                                        <p:tgtEl>
                                          <p:spTgt spid="302"/>
                                        </p:tgtEl>
                                        <p:attrNameLst>
                                          <p:attrName>style.visibility</p:attrName>
                                        </p:attrNameLst>
                                      </p:cBhvr>
                                      <p:to>
                                        <p:strVal val="visible"/>
                                      </p:to>
                                    </p:set>
                                    <p:animEffect transition="in" filter="wipe(down)">
                                      <p:cBhvr>
                                        <p:cTn id="70" dur="5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1" grpId="0" animBg="1"/>
      <p:bldP spid="62" grpId="0" animBg="1"/>
      <p:bldP spid="63" grpId="0" animBg="1"/>
      <p:bldP spid="64" grpId="0"/>
      <p:bldP spid="78"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Greedy Sampling Algorithm</a:t>
            </a:r>
            <a:endParaRPr lang="en-US" dirty="0"/>
          </a:p>
        </p:txBody>
      </p:sp>
      <p:sp>
        <p:nvSpPr>
          <p:cNvPr id="26" name="Rounded Rectangle 25"/>
          <p:cNvSpPr/>
          <p:nvPr/>
        </p:nvSpPr>
        <p:spPr>
          <a:xfrm>
            <a:off x="5996686" y="2153668"/>
            <a:ext cx="639595" cy="186485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tx1"/>
                </a:solidFill>
              </a:rPr>
              <a:t>Generalization</a:t>
            </a:r>
          </a:p>
        </p:txBody>
      </p:sp>
      <p:sp>
        <p:nvSpPr>
          <p:cNvPr id="61" name="Rectangle 60"/>
          <p:cNvSpPr/>
          <p:nvPr/>
        </p:nvSpPr>
        <p:spPr>
          <a:xfrm>
            <a:off x="7017339" y="214349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1</a:t>
            </a:r>
            <a:endParaRPr lang="en-US" b="1" dirty="0">
              <a:solidFill>
                <a:schemeClr val="tx1"/>
              </a:solidFill>
            </a:endParaRPr>
          </a:p>
        </p:txBody>
      </p:sp>
      <p:sp>
        <p:nvSpPr>
          <p:cNvPr id="62" name="Rectangle 61"/>
          <p:cNvSpPr/>
          <p:nvPr/>
        </p:nvSpPr>
        <p:spPr>
          <a:xfrm>
            <a:off x="7017339" y="274925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2</a:t>
            </a:r>
            <a:endParaRPr lang="en-US" b="1" dirty="0">
              <a:solidFill>
                <a:schemeClr val="tx1"/>
              </a:solidFill>
            </a:endParaRPr>
          </a:p>
        </p:txBody>
      </p:sp>
      <p:sp>
        <p:nvSpPr>
          <p:cNvPr id="63" name="Rectangle 62"/>
          <p:cNvSpPr/>
          <p:nvPr/>
        </p:nvSpPr>
        <p:spPr>
          <a:xfrm>
            <a:off x="7017339" y="3554601"/>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is-IS" b="1" dirty="0">
                <a:solidFill>
                  <a:schemeClr val="tx1"/>
                </a:solidFill>
              </a:rPr>
              <a:t>…</a:t>
            </a:r>
            <a:endParaRPr lang="en-US" b="1" dirty="0">
              <a:solidFill>
                <a:schemeClr val="tx1"/>
              </a:solidFill>
            </a:endParaRPr>
          </a:p>
        </p:txBody>
      </p:sp>
      <p:sp>
        <p:nvSpPr>
          <p:cNvPr id="64" name="TextBox 63"/>
          <p:cNvSpPr txBox="1"/>
          <p:nvPr/>
        </p:nvSpPr>
        <p:spPr>
          <a:xfrm>
            <a:off x="7570353" y="3183788"/>
            <a:ext cx="388227" cy="369332"/>
          </a:xfrm>
          <a:prstGeom prst="rect">
            <a:avLst/>
          </a:prstGeom>
          <a:noFill/>
        </p:spPr>
        <p:txBody>
          <a:bodyPr wrap="square" rtlCol="0">
            <a:spAutoFit/>
          </a:bodyPr>
          <a:lstStyle/>
          <a:p>
            <a:r>
              <a:rPr lang="is-IS"/>
              <a:t>…</a:t>
            </a:r>
            <a:endParaRPr lang="en-US" dirty="0"/>
          </a:p>
        </p:txBody>
      </p:sp>
      <p:grpSp>
        <p:nvGrpSpPr>
          <p:cNvPr id="17" name="Group 16"/>
          <p:cNvGrpSpPr/>
          <p:nvPr/>
        </p:nvGrpSpPr>
        <p:grpSpPr>
          <a:xfrm>
            <a:off x="3836250" y="1524803"/>
            <a:ext cx="2166025" cy="2487001"/>
            <a:chOff x="3836247" y="1524800"/>
            <a:chExt cx="2166025" cy="2487001"/>
          </a:xfrm>
        </p:grpSpPr>
        <p:grpSp>
          <p:nvGrpSpPr>
            <p:cNvPr id="3" name="Group 2"/>
            <p:cNvGrpSpPr/>
            <p:nvPr/>
          </p:nvGrpSpPr>
          <p:grpSpPr>
            <a:xfrm>
              <a:off x="4294531" y="2146943"/>
              <a:ext cx="1261365" cy="1864858"/>
              <a:chOff x="4294531" y="2146943"/>
              <a:chExt cx="1261365" cy="1864858"/>
            </a:xfrm>
          </p:grpSpPr>
          <p:grpSp>
            <p:nvGrpSpPr>
              <p:cNvPr id="37" name="Group 36"/>
              <p:cNvGrpSpPr/>
              <p:nvPr/>
            </p:nvGrpSpPr>
            <p:grpSpPr>
              <a:xfrm>
                <a:off x="4302947" y="2146943"/>
                <a:ext cx="1252949" cy="457200"/>
                <a:chOff x="6876189" y="1658815"/>
                <a:chExt cx="1252949" cy="457200"/>
              </a:xfrm>
            </p:grpSpPr>
            <p:pic>
              <p:nvPicPr>
                <p:cNvPr id="38" name="Picture 3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23419" y="1697244"/>
                  <a:ext cx="358491" cy="356898"/>
                </a:xfrm>
                <a:prstGeom prst="rect">
                  <a:avLst/>
                </a:prstGeom>
              </p:spPr>
            </p:pic>
            <p:pic>
              <p:nvPicPr>
                <p:cNvPr id="39" name="Picture 3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29759" y="1697244"/>
                  <a:ext cx="358491" cy="356898"/>
                </a:xfrm>
                <a:prstGeom prst="rect">
                  <a:avLst/>
                </a:prstGeom>
              </p:spPr>
            </p:pic>
            <p:pic>
              <p:nvPicPr>
                <p:cNvPr id="40" name="Picture 3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17079" y="1693686"/>
                  <a:ext cx="358491" cy="356898"/>
                </a:xfrm>
                <a:prstGeom prst="rect">
                  <a:avLst/>
                </a:prstGeom>
              </p:spPr>
            </p:pic>
            <p:sp>
              <p:nvSpPr>
                <p:cNvPr id="41" name="Rectangle 40"/>
                <p:cNvSpPr/>
                <p:nvPr/>
              </p:nvSpPr>
              <p:spPr>
                <a:xfrm>
                  <a:off x="6876189" y="1658815"/>
                  <a:ext cx="1252949" cy="4572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4302946" y="2749255"/>
                <a:ext cx="1252949" cy="457200"/>
                <a:chOff x="4314159" y="2670792"/>
                <a:chExt cx="1252949" cy="457200"/>
              </a:xfrm>
            </p:grpSpPr>
            <p:pic>
              <p:nvPicPr>
                <p:cNvPr id="44" name="Picture 4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46107" y="2709221"/>
                  <a:ext cx="358491" cy="356898"/>
                </a:xfrm>
                <a:prstGeom prst="rect">
                  <a:avLst/>
                </a:prstGeom>
              </p:spPr>
            </p:pic>
            <p:pic>
              <p:nvPicPr>
                <p:cNvPr id="45" name="Picture 4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50545" y="2705663"/>
                  <a:ext cx="358491" cy="356898"/>
                </a:xfrm>
                <a:prstGeom prst="rect">
                  <a:avLst/>
                </a:prstGeom>
              </p:spPr>
            </p:pic>
            <p:sp>
              <p:nvSpPr>
                <p:cNvPr id="46" name="Rectangle 45"/>
                <p:cNvSpPr/>
                <p:nvPr/>
              </p:nvSpPr>
              <p:spPr>
                <a:xfrm>
                  <a:off x="4314159" y="2670792"/>
                  <a:ext cx="1252949" cy="4572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4294531" y="3554601"/>
                <a:ext cx="1252949" cy="457200"/>
                <a:chOff x="6876189" y="1658815"/>
                <a:chExt cx="1252949" cy="457200"/>
              </a:xfrm>
            </p:grpSpPr>
            <p:pic>
              <p:nvPicPr>
                <p:cNvPr id="48" name="Picture 4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23419" y="1697244"/>
                  <a:ext cx="358491" cy="356898"/>
                </a:xfrm>
                <a:prstGeom prst="rect">
                  <a:avLst/>
                </a:prstGeom>
              </p:spPr>
            </p:pic>
            <p:pic>
              <p:nvPicPr>
                <p:cNvPr id="49" name="Picture 4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29759" y="1697244"/>
                  <a:ext cx="358491" cy="356898"/>
                </a:xfrm>
                <a:prstGeom prst="rect">
                  <a:avLst/>
                </a:prstGeom>
              </p:spPr>
            </p:pic>
            <p:pic>
              <p:nvPicPr>
                <p:cNvPr id="50" name="Picture 4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717079" y="1693686"/>
                  <a:ext cx="358491" cy="356898"/>
                </a:xfrm>
                <a:prstGeom prst="rect">
                  <a:avLst/>
                </a:prstGeom>
              </p:spPr>
            </p:pic>
            <p:sp>
              <p:nvSpPr>
                <p:cNvPr id="51" name="Rectangle 50"/>
                <p:cNvSpPr/>
                <p:nvPr/>
              </p:nvSpPr>
              <p:spPr>
                <a:xfrm>
                  <a:off x="6876189" y="1658815"/>
                  <a:ext cx="1252949" cy="4572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4728758" y="3174275"/>
                <a:ext cx="343364" cy="369332"/>
              </a:xfrm>
              <a:prstGeom prst="rect">
                <a:avLst/>
              </a:prstGeom>
              <a:noFill/>
            </p:spPr>
            <p:txBody>
              <a:bodyPr wrap="none" rtlCol="0">
                <a:spAutoFit/>
              </a:bodyPr>
              <a:lstStyle/>
              <a:p>
                <a:r>
                  <a:rPr lang="is-IS"/>
                  <a:t>…</a:t>
                </a:r>
                <a:endParaRPr lang="en-US" dirty="0"/>
              </a:p>
            </p:txBody>
          </p:sp>
        </p:grpSp>
        <p:sp>
          <p:nvSpPr>
            <p:cNvPr id="68" name="TextBox 67"/>
            <p:cNvSpPr txBox="1"/>
            <p:nvPr/>
          </p:nvSpPr>
          <p:spPr>
            <a:xfrm>
              <a:off x="3836247" y="1524800"/>
              <a:ext cx="2166025" cy="584775"/>
            </a:xfrm>
            <a:prstGeom prst="rect">
              <a:avLst/>
            </a:prstGeom>
            <a:noFill/>
          </p:spPr>
          <p:txBody>
            <a:bodyPr wrap="square" rtlCol="0">
              <a:spAutoFit/>
            </a:bodyPr>
            <a:lstStyle/>
            <a:p>
              <a:pPr algn="ctr"/>
              <a:r>
                <a:rPr lang="en-US" sz="1600" dirty="0" smtClean="0"/>
                <a:t>Work List of</a:t>
              </a:r>
            </a:p>
            <a:p>
              <a:pPr algn="ctr"/>
              <a:r>
                <a:rPr lang="en-US" sz="1600" dirty="0" smtClean="0"/>
                <a:t>Candidate Subsets</a:t>
              </a:r>
              <a:endParaRPr lang="en-US" sz="1600" dirty="0"/>
            </a:p>
          </p:txBody>
        </p:sp>
      </p:grpSp>
      <p:sp>
        <p:nvSpPr>
          <p:cNvPr id="78" name="Rounded Rectangle 77"/>
          <p:cNvSpPr/>
          <p:nvPr/>
        </p:nvSpPr>
        <p:spPr>
          <a:xfrm>
            <a:off x="2603035" y="2507192"/>
            <a:ext cx="1233215" cy="97367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Iterative Greedy Sampling</a:t>
            </a:r>
            <a:endParaRPr lang="en-US" dirty="0">
              <a:solidFill>
                <a:schemeClr val="tx1"/>
              </a:solidFill>
            </a:endParaRPr>
          </a:p>
        </p:txBody>
      </p:sp>
      <p:grpSp>
        <p:nvGrpSpPr>
          <p:cNvPr id="5" name="Group 4"/>
          <p:cNvGrpSpPr/>
          <p:nvPr/>
        </p:nvGrpSpPr>
        <p:grpSpPr>
          <a:xfrm>
            <a:off x="195228" y="2017651"/>
            <a:ext cx="2166025" cy="1369331"/>
            <a:chOff x="673805" y="2989758"/>
            <a:chExt cx="2166025" cy="1369331"/>
          </a:xfrm>
        </p:grpSpPr>
        <p:sp>
          <p:nvSpPr>
            <p:cNvPr id="57" name="TextBox 56"/>
            <p:cNvSpPr txBox="1"/>
            <p:nvPr/>
          </p:nvSpPr>
          <p:spPr>
            <a:xfrm>
              <a:off x="673805" y="2989758"/>
              <a:ext cx="2166025" cy="338554"/>
            </a:xfrm>
            <a:prstGeom prst="rect">
              <a:avLst/>
            </a:prstGeom>
            <a:noFill/>
          </p:spPr>
          <p:txBody>
            <a:bodyPr wrap="square" rtlCol="0">
              <a:spAutoFit/>
            </a:bodyPr>
            <a:lstStyle/>
            <a:p>
              <a:pPr algn="ctr"/>
              <a:r>
                <a:rPr lang="en-US" sz="1600" dirty="0"/>
                <a:t>Training Human Patches</a:t>
              </a:r>
            </a:p>
          </p:txBody>
        </p:sp>
        <p:grpSp>
          <p:nvGrpSpPr>
            <p:cNvPr id="86" name="Group 85"/>
            <p:cNvGrpSpPr/>
            <p:nvPr/>
          </p:nvGrpSpPr>
          <p:grpSpPr>
            <a:xfrm>
              <a:off x="823719" y="3573779"/>
              <a:ext cx="613744" cy="785309"/>
              <a:chOff x="5845473" y="4021992"/>
              <a:chExt cx="613744" cy="785309"/>
            </a:xfrm>
          </p:grpSpPr>
          <p:sp>
            <p:nvSpPr>
              <p:cNvPr id="87" name="Rectangle 8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8" name="Straight Connector 8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96"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 name="Picture 96"/>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 name="Picture 9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99" name="Group 98"/>
            <p:cNvGrpSpPr/>
            <p:nvPr/>
          </p:nvGrpSpPr>
          <p:grpSpPr>
            <a:xfrm>
              <a:off x="935590" y="3573779"/>
              <a:ext cx="613744" cy="785309"/>
              <a:chOff x="5845473" y="4021992"/>
              <a:chExt cx="613744" cy="785309"/>
            </a:xfrm>
          </p:grpSpPr>
          <p:sp>
            <p:nvSpPr>
              <p:cNvPr id="100" name="Rectangle 9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1" name="Straight Connector 10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9"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109"/>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 name="Picture 11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12" name="Group 111"/>
            <p:cNvGrpSpPr/>
            <p:nvPr/>
          </p:nvGrpSpPr>
          <p:grpSpPr>
            <a:xfrm>
              <a:off x="1057559" y="3573779"/>
              <a:ext cx="613744" cy="785309"/>
              <a:chOff x="5845473" y="4021992"/>
              <a:chExt cx="613744" cy="785309"/>
            </a:xfrm>
          </p:grpSpPr>
          <p:sp>
            <p:nvSpPr>
              <p:cNvPr id="113" name="Rectangle 11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14" name="Straight Connector 11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2"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 name="Picture 122"/>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 name="Picture 1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25" name="Group 124"/>
            <p:cNvGrpSpPr/>
            <p:nvPr/>
          </p:nvGrpSpPr>
          <p:grpSpPr>
            <a:xfrm>
              <a:off x="1185533" y="3573780"/>
              <a:ext cx="613744" cy="785309"/>
              <a:chOff x="5845473" y="4021992"/>
              <a:chExt cx="613744" cy="785309"/>
            </a:xfrm>
          </p:grpSpPr>
          <p:sp>
            <p:nvSpPr>
              <p:cNvPr id="126" name="Rectangle 12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7" name="Straight Connector 12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35"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 name="Picture 135"/>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 name="Picture 13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38" name="Group 137"/>
            <p:cNvGrpSpPr/>
            <p:nvPr/>
          </p:nvGrpSpPr>
          <p:grpSpPr>
            <a:xfrm>
              <a:off x="1297404" y="3573780"/>
              <a:ext cx="613744" cy="785309"/>
              <a:chOff x="5845473" y="4021992"/>
              <a:chExt cx="613744" cy="785309"/>
            </a:xfrm>
          </p:grpSpPr>
          <p:sp>
            <p:nvSpPr>
              <p:cNvPr id="139" name="Rectangle 13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0" name="Straight Connector 13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 name="Picture 14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 name="Picture 14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51" name="Group 150"/>
            <p:cNvGrpSpPr/>
            <p:nvPr/>
          </p:nvGrpSpPr>
          <p:grpSpPr>
            <a:xfrm>
              <a:off x="1419373" y="3573780"/>
              <a:ext cx="613744" cy="785309"/>
              <a:chOff x="5845473" y="4021992"/>
              <a:chExt cx="613744" cy="785309"/>
            </a:xfrm>
          </p:grpSpPr>
          <p:sp>
            <p:nvSpPr>
              <p:cNvPr id="152" name="Rectangle 15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3" name="Straight Connector 15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61"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 name="Picture 161"/>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 name="Picture 16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64" name="Group 163"/>
            <p:cNvGrpSpPr/>
            <p:nvPr/>
          </p:nvGrpSpPr>
          <p:grpSpPr>
            <a:xfrm>
              <a:off x="1534010" y="3573779"/>
              <a:ext cx="613744" cy="785309"/>
              <a:chOff x="5845473" y="4021992"/>
              <a:chExt cx="613744" cy="785309"/>
            </a:xfrm>
          </p:grpSpPr>
          <p:sp>
            <p:nvSpPr>
              <p:cNvPr id="165" name="Rectangle 164"/>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6" name="Straight Connector 165"/>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74"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 name="Picture 174"/>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 name="Picture 17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77" name="Group 176"/>
            <p:cNvGrpSpPr/>
            <p:nvPr/>
          </p:nvGrpSpPr>
          <p:grpSpPr>
            <a:xfrm>
              <a:off x="1645881" y="3573779"/>
              <a:ext cx="613744" cy="785309"/>
              <a:chOff x="5845473" y="4021992"/>
              <a:chExt cx="613744" cy="785309"/>
            </a:xfrm>
          </p:grpSpPr>
          <p:sp>
            <p:nvSpPr>
              <p:cNvPr id="178" name="Rectangle 177"/>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9" name="Straight Connector 178"/>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87"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 name="Picture 187"/>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 name="Picture 18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190" name="Group 189"/>
            <p:cNvGrpSpPr/>
            <p:nvPr/>
          </p:nvGrpSpPr>
          <p:grpSpPr>
            <a:xfrm>
              <a:off x="1767850" y="3573779"/>
              <a:ext cx="613744" cy="785309"/>
              <a:chOff x="5845473" y="4021992"/>
              <a:chExt cx="613744" cy="785309"/>
            </a:xfrm>
          </p:grpSpPr>
          <p:sp>
            <p:nvSpPr>
              <p:cNvPr id="191" name="Rectangle 190"/>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2" name="Straight Connector 191"/>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00"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 name="Picture 200"/>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2" name="Picture 20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03" name="Group 202"/>
            <p:cNvGrpSpPr/>
            <p:nvPr/>
          </p:nvGrpSpPr>
          <p:grpSpPr>
            <a:xfrm>
              <a:off x="1879134" y="3573779"/>
              <a:ext cx="613744" cy="785309"/>
              <a:chOff x="5845473" y="4021992"/>
              <a:chExt cx="613744" cy="785309"/>
            </a:xfrm>
          </p:grpSpPr>
          <p:sp>
            <p:nvSpPr>
              <p:cNvPr id="204" name="Rectangle 203"/>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5" name="Straight Connector 204"/>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13"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4" name="Picture 213"/>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 name="Picture 214"/>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16" name="Group 215"/>
            <p:cNvGrpSpPr/>
            <p:nvPr/>
          </p:nvGrpSpPr>
          <p:grpSpPr>
            <a:xfrm>
              <a:off x="2001103" y="3573779"/>
              <a:ext cx="613744" cy="785309"/>
              <a:chOff x="5845473" y="4021992"/>
              <a:chExt cx="613744" cy="785309"/>
            </a:xfrm>
          </p:grpSpPr>
          <p:sp>
            <p:nvSpPr>
              <p:cNvPr id="217" name="Rectangle 216"/>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8" name="Straight Connector 21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26"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 name="Picture 226"/>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8" name="Picture 22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grpSp>
        <p:nvGrpSpPr>
          <p:cNvPr id="4" name="Group 3"/>
          <p:cNvGrpSpPr/>
          <p:nvPr/>
        </p:nvGrpSpPr>
        <p:grpSpPr>
          <a:xfrm>
            <a:off x="5014479" y="4306249"/>
            <a:ext cx="1905011" cy="1370084"/>
            <a:chOff x="5014479" y="4306249"/>
            <a:chExt cx="1905011" cy="1370084"/>
          </a:xfrm>
        </p:grpSpPr>
        <p:grpSp>
          <p:nvGrpSpPr>
            <p:cNvPr id="229" name="Group 228"/>
            <p:cNvGrpSpPr/>
            <p:nvPr/>
          </p:nvGrpSpPr>
          <p:grpSpPr>
            <a:xfrm>
              <a:off x="5357017" y="4891024"/>
              <a:ext cx="613744" cy="785309"/>
              <a:chOff x="5845473" y="4021992"/>
              <a:chExt cx="613744" cy="785309"/>
            </a:xfrm>
          </p:grpSpPr>
          <p:sp>
            <p:nvSpPr>
              <p:cNvPr id="230" name="Rectangle 229"/>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1" name="Straight Connector 230"/>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5" name="Straight Connector 234"/>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7" name="Straight Connector 236"/>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39"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0" name="Picture 239"/>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 name="Picture 24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42" name="Group 241"/>
            <p:cNvGrpSpPr/>
            <p:nvPr/>
          </p:nvGrpSpPr>
          <p:grpSpPr>
            <a:xfrm>
              <a:off x="5468888" y="4891024"/>
              <a:ext cx="613744" cy="785309"/>
              <a:chOff x="5845473" y="4021992"/>
              <a:chExt cx="613744" cy="785309"/>
            </a:xfrm>
          </p:grpSpPr>
          <p:sp>
            <p:nvSpPr>
              <p:cNvPr id="243" name="Rectangle 242"/>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44" name="Straight Connector 24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 name="Straight Connector 24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24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52"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3" name="Picture 252"/>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 name="Picture 25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55" name="Group 254"/>
            <p:cNvGrpSpPr/>
            <p:nvPr/>
          </p:nvGrpSpPr>
          <p:grpSpPr>
            <a:xfrm>
              <a:off x="5590857" y="4891024"/>
              <a:ext cx="613744" cy="785309"/>
              <a:chOff x="5845473" y="4021992"/>
              <a:chExt cx="613744" cy="785309"/>
            </a:xfrm>
          </p:grpSpPr>
          <p:sp>
            <p:nvSpPr>
              <p:cNvPr id="256" name="Rectangle 255"/>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57" name="Straight Connector 256"/>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9" name="Straight Connector 258"/>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263"/>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65"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 name="Picture 265"/>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7" name="Picture 26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68" name="Group 267"/>
            <p:cNvGrpSpPr/>
            <p:nvPr/>
          </p:nvGrpSpPr>
          <p:grpSpPr>
            <a:xfrm>
              <a:off x="5702141" y="4891024"/>
              <a:ext cx="613744" cy="785309"/>
              <a:chOff x="5845473" y="4021992"/>
              <a:chExt cx="613744" cy="785309"/>
            </a:xfrm>
          </p:grpSpPr>
          <p:sp>
            <p:nvSpPr>
              <p:cNvPr id="269" name="Rectangle 268"/>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70" name="Straight Connector 269"/>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78" name="Picture 78" descr="gray.jpg"/>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 name="Picture 278"/>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 name="Picture 27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281" name="Group 280"/>
            <p:cNvGrpSpPr/>
            <p:nvPr/>
          </p:nvGrpSpPr>
          <p:grpSpPr>
            <a:xfrm>
              <a:off x="5824110" y="4891024"/>
              <a:ext cx="613744" cy="785309"/>
              <a:chOff x="5845473" y="4021992"/>
              <a:chExt cx="613744" cy="785309"/>
            </a:xfrm>
          </p:grpSpPr>
          <p:sp>
            <p:nvSpPr>
              <p:cNvPr id="282" name="Rectangle 281"/>
              <p:cNvSpPr/>
              <p:nvPr/>
            </p:nvSpPr>
            <p:spPr>
              <a:xfrm>
                <a:off x="5845473" y="4021992"/>
                <a:ext cx="613744" cy="785309"/>
              </a:xfrm>
              <a:prstGeom prst="rect">
                <a:avLst/>
              </a:prstGeom>
              <a:solidFill>
                <a:schemeClr val="bg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3" name="Straight Connector 282"/>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6" name="Straight Connector 285"/>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291" name="Picture 290"/>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993402" y="4250289"/>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2" name="Picture 29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67630" y="4234016"/>
                <a:ext cx="240999" cy="239928"/>
              </a:xfrm>
              <a:prstGeom prst="rect">
                <a:avLst/>
              </a:prstGeom>
            </p:spPr>
          </p:pic>
        </p:grpSp>
        <p:sp>
          <p:nvSpPr>
            <p:cNvPr id="293" name="TextBox 292"/>
            <p:cNvSpPr txBox="1"/>
            <p:nvPr/>
          </p:nvSpPr>
          <p:spPr>
            <a:xfrm>
              <a:off x="5014479" y="4306249"/>
              <a:ext cx="1905011" cy="584775"/>
            </a:xfrm>
            <a:prstGeom prst="rect">
              <a:avLst/>
            </a:prstGeom>
            <a:noFill/>
          </p:spPr>
          <p:txBody>
            <a:bodyPr wrap="square" rtlCol="0">
              <a:spAutoFit/>
            </a:bodyPr>
            <a:lstStyle/>
            <a:p>
              <a:pPr algn="ctr"/>
              <a:r>
                <a:rPr lang="en-US" sz="1600" dirty="0" smtClean="0"/>
                <a:t>Evaluate with </a:t>
              </a:r>
            </a:p>
            <a:p>
              <a:pPr algn="ctr"/>
              <a:r>
                <a:rPr lang="en-US" sz="1600" dirty="0" smtClean="0"/>
                <a:t>Validation Patches</a:t>
              </a:r>
              <a:endParaRPr lang="en-US" sz="1600" dirty="0"/>
            </a:p>
          </p:txBody>
        </p:sp>
      </p:grpSp>
      <p:cxnSp>
        <p:nvCxnSpPr>
          <p:cNvPr id="294" name="Straight Arrow Connector 293"/>
          <p:cNvCxnSpPr>
            <a:stCxn id="217" idx="3"/>
            <a:endCxn id="78" idx="1"/>
          </p:cNvCxnSpPr>
          <p:nvPr/>
        </p:nvCxnSpPr>
        <p:spPr>
          <a:xfrm flipV="1">
            <a:off x="2136270" y="2994028"/>
            <a:ext cx="466765" cy="299"/>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5" name="Straight Arrow Connector 294"/>
          <p:cNvCxnSpPr>
            <a:stCxn id="78" idx="3"/>
          </p:cNvCxnSpPr>
          <p:nvPr/>
        </p:nvCxnSpPr>
        <p:spPr>
          <a:xfrm flipV="1">
            <a:off x="3836250" y="2987013"/>
            <a:ext cx="466699" cy="701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6" name="Straight Arrow Connector 295"/>
          <p:cNvCxnSpPr/>
          <p:nvPr/>
        </p:nvCxnSpPr>
        <p:spPr>
          <a:xfrm flipV="1">
            <a:off x="5566533" y="2355045"/>
            <a:ext cx="438569" cy="350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7" name="Straight Arrow Connector 296"/>
          <p:cNvCxnSpPr/>
          <p:nvPr/>
        </p:nvCxnSpPr>
        <p:spPr>
          <a:xfrm flipV="1">
            <a:off x="5566532" y="2959070"/>
            <a:ext cx="438569" cy="350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8" name="Straight Arrow Connector 297"/>
          <p:cNvCxnSpPr/>
          <p:nvPr/>
        </p:nvCxnSpPr>
        <p:spPr>
          <a:xfrm flipV="1">
            <a:off x="5557651" y="3761040"/>
            <a:ext cx="438569" cy="350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9" name="Straight Arrow Connector 298"/>
          <p:cNvCxnSpPr/>
          <p:nvPr/>
        </p:nvCxnSpPr>
        <p:spPr>
          <a:xfrm>
            <a:off x="6653172" y="2355045"/>
            <a:ext cx="352592"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0" name="Straight Arrow Connector 299"/>
          <p:cNvCxnSpPr/>
          <p:nvPr/>
        </p:nvCxnSpPr>
        <p:spPr>
          <a:xfrm>
            <a:off x="6653172" y="2966136"/>
            <a:ext cx="352592"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1" name="Straight Arrow Connector 300"/>
          <p:cNvCxnSpPr/>
          <p:nvPr/>
        </p:nvCxnSpPr>
        <p:spPr>
          <a:xfrm>
            <a:off x="6653172" y="3767924"/>
            <a:ext cx="352592"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63" idx="2"/>
            <a:endCxn id="282" idx="3"/>
          </p:cNvCxnSpPr>
          <p:nvPr/>
        </p:nvCxnSpPr>
        <p:spPr>
          <a:xfrm rot="5400000">
            <a:off x="6454061" y="3999043"/>
            <a:ext cx="1268430" cy="130084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2" name="Elbow Connector 301"/>
          <p:cNvCxnSpPr>
            <a:stCxn id="230" idx="1"/>
            <a:endCxn id="78" idx="2"/>
          </p:cNvCxnSpPr>
          <p:nvPr/>
        </p:nvCxnSpPr>
        <p:spPr>
          <a:xfrm rot="10800000">
            <a:off x="3219643" y="3480863"/>
            <a:ext cx="2137374" cy="180281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5" name="TextBox 304"/>
          <p:cNvSpPr txBox="1"/>
          <p:nvPr/>
        </p:nvSpPr>
        <p:spPr>
          <a:xfrm>
            <a:off x="275383" y="5622127"/>
            <a:ext cx="4739096" cy="830997"/>
          </a:xfrm>
          <a:prstGeom prst="rect">
            <a:avLst/>
          </a:prstGeom>
          <a:noFill/>
        </p:spPr>
        <p:txBody>
          <a:bodyPr wrap="square" rtlCol="0">
            <a:spAutoFit/>
          </a:bodyPr>
          <a:lstStyle/>
          <a:p>
            <a:pPr algn="ctr"/>
            <a:r>
              <a:rPr lang="en-US" sz="2400" dirty="0" smtClean="0"/>
              <a:t>Produce a ranked list of promising subsets and transforms!</a:t>
            </a:r>
            <a:endParaRPr lang="en-US" sz="2400" dirty="0"/>
          </a:p>
        </p:txBody>
      </p:sp>
      <p:sp>
        <p:nvSpPr>
          <p:cNvPr id="6" name="Slide Number Placeholder 5"/>
          <p:cNvSpPr>
            <a:spLocks noGrp="1"/>
          </p:cNvSpPr>
          <p:nvPr>
            <p:ph type="sldNum" sz="quarter" idx="12"/>
          </p:nvPr>
        </p:nvSpPr>
        <p:spPr/>
        <p:txBody>
          <a:bodyPr/>
          <a:lstStyle/>
          <a:p>
            <a:fld id="{C5BFA645-337F-934D-B234-7C13E7CFC11E}" type="slidenum">
              <a:rPr lang="en-US" smtClean="0"/>
              <a:t>55</a:t>
            </a:fld>
            <a:endParaRPr lang="en-US"/>
          </a:p>
        </p:txBody>
      </p:sp>
    </p:spTree>
    <p:custDataLst>
      <p:tags r:id="rId1"/>
    </p:custDataLst>
    <p:extLst>
      <p:ext uri="{BB962C8B-B14F-4D97-AF65-F5344CB8AC3E}">
        <p14:creationId xmlns:p14="http://schemas.microsoft.com/office/powerpoint/2010/main" val="567850664"/>
      </p:ext>
    </p:extLst>
  </p:cSld>
  <p:clrMapOvr>
    <a:masterClrMapping/>
  </p:clrMapOvr>
  <mc:AlternateContent xmlns:mc="http://schemas.openxmlformats.org/markup-compatibility/2006">
    <mc:Choice xmlns:p14="http://schemas.microsoft.com/office/powerpoint/2010/main" Requires="p14">
      <p:transition spd="slow" p14:dur="2000" advTm="7818"/>
    </mc:Choice>
    <mc:Fallback>
      <p:transition spd="slow" advTm="7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dissolve">
                                      <p:cBhvr>
                                        <p:cTn id="7"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66600" y="242065"/>
            <a:ext cx="7886700" cy="1325563"/>
          </a:xfrm>
        </p:spPr>
        <p:txBody>
          <a:bodyPr/>
          <a:lstStyle/>
          <a:p>
            <a:r>
              <a:rPr lang="en-US" dirty="0" smtClean="0"/>
              <a:t>Select Transforms as Search Space</a:t>
            </a:r>
            <a:endParaRPr lang="en-US" dirty="0"/>
          </a:p>
        </p:txBody>
      </p:sp>
      <p:grpSp>
        <p:nvGrpSpPr>
          <p:cNvPr id="4" name="Group 3"/>
          <p:cNvGrpSpPr/>
          <p:nvPr/>
        </p:nvGrpSpPr>
        <p:grpSpPr>
          <a:xfrm>
            <a:off x="285542" y="1889500"/>
            <a:ext cx="2166025" cy="2484563"/>
            <a:chOff x="285542" y="1889500"/>
            <a:chExt cx="2166025" cy="2484563"/>
          </a:xfrm>
        </p:grpSpPr>
        <p:sp>
          <p:nvSpPr>
            <p:cNvPr id="5" name="Rectangle 4"/>
            <p:cNvSpPr/>
            <p:nvPr/>
          </p:nvSpPr>
          <p:spPr>
            <a:xfrm>
              <a:off x="666600" y="250230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1</a:t>
              </a:r>
              <a:endParaRPr lang="en-US" b="1" dirty="0">
                <a:solidFill>
                  <a:schemeClr val="tx1"/>
                </a:solidFill>
              </a:endParaRPr>
            </a:p>
          </p:txBody>
        </p:sp>
        <p:sp>
          <p:nvSpPr>
            <p:cNvPr id="6" name="Rectangle 5"/>
            <p:cNvSpPr/>
            <p:nvPr/>
          </p:nvSpPr>
          <p:spPr>
            <a:xfrm>
              <a:off x="666600" y="3108069"/>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en-US" b="1" dirty="0" smtClean="0">
                  <a:solidFill>
                    <a:schemeClr val="tx1"/>
                  </a:solidFill>
                </a:rPr>
                <a:t>2</a:t>
              </a:r>
              <a:endParaRPr lang="en-US" b="1" dirty="0">
                <a:solidFill>
                  <a:schemeClr val="tx1"/>
                </a:solidFill>
              </a:endParaRPr>
            </a:p>
          </p:txBody>
        </p:sp>
        <p:sp>
          <p:nvSpPr>
            <p:cNvPr id="7" name="Rectangle 6"/>
            <p:cNvSpPr/>
            <p:nvPr/>
          </p:nvSpPr>
          <p:spPr>
            <a:xfrm>
              <a:off x="666600" y="3913415"/>
              <a:ext cx="1442716" cy="4606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rPr>
                <a:t>Transform </a:t>
              </a:r>
              <a:r>
                <a:rPr lang="is-IS" b="1" dirty="0" smtClean="0">
                  <a:solidFill>
                    <a:schemeClr val="tx1"/>
                  </a:solidFill>
                </a:rPr>
                <a:t>k</a:t>
              </a:r>
              <a:endParaRPr lang="en-US" b="1" dirty="0">
                <a:solidFill>
                  <a:schemeClr val="tx1"/>
                </a:solidFill>
              </a:endParaRPr>
            </a:p>
          </p:txBody>
        </p:sp>
        <p:sp>
          <p:nvSpPr>
            <p:cNvPr id="8" name="TextBox 7"/>
            <p:cNvSpPr txBox="1"/>
            <p:nvPr/>
          </p:nvSpPr>
          <p:spPr>
            <a:xfrm>
              <a:off x="1219614" y="3542602"/>
              <a:ext cx="388227" cy="369332"/>
            </a:xfrm>
            <a:prstGeom prst="rect">
              <a:avLst/>
            </a:prstGeom>
            <a:noFill/>
          </p:spPr>
          <p:txBody>
            <a:bodyPr wrap="square" rtlCol="0">
              <a:spAutoFit/>
            </a:bodyPr>
            <a:lstStyle/>
            <a:p>
              <a:r>
                <a:rPr lang="is-IS"/>
                <a:t>…</a:t>
              </a:r>
              <a:endParaRPr lang="en-US" dirty="0"/>
            </a:p>
          </p:txBody>
        </p:sp>
        <p:sp>
          <p:nvSpPr>
            <p:cNvPr id="34" name="TextBox 33"/>
            <p:cNvSpPr txBox="1"/>
            <p:nvPr/>
          </p:nvSpPr>
          <p:spPr>
            <a:xfrm>
              <a:off x="285542" y="1889500"/>
              <a:ext cx="2166025" cy="584775"/>
            </a:xfrm>
            <a:prstGeom prst="rect">
              <a:avLst/>
            </a:prstGeom>
            <a:noFill/>
          </p:spPr>
          <p:txBody>
            <a:bodyPr wrap="square" rtlCol="0">
              <a:spAutoFit/>
            </a:bodyPr>
            <a:lstStyle/>
            <a:p>
              <a:pPr algn="ctr"/>
              <a:r>
                <a:rPr lang="en-US" sz="1600" dirty="0" smtClean="0"/>
                <a:t>Ranked List of Candidate Transforms</a:t>
              </a:r>
              <a:endParaRPr lang="en-US" sz="1600" dirty="0"/>
            </a:p>
          </p:txBody>
        </p:sp>
      </p:grpSp>
      <p:cxnSp>
        <p:nvCxnSpPr>
          <p:cNvPr id="40" name="Straight Arrow Connector 39"/>
          <p:cNvCxnSpPr>
            <a:stCxn id="6" idx="3"/>
            <a:endCxn id="39" idx="1"/>
          </p:cNvCxnSpPr>
          <p:nvPr/>
        </p:nvCxnSpPr>
        <p:spPr>
          <a:xfrm>
            <a:off x="2109316" y="3338393"/>
            <a:ext cx="833638"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2942954" y="2012610"/>
            <a:ext cx="2965591" cy="1985636"/>
            <a:chOff x="2942954" y="2012610"/>
            <a:chExt cx="2965591" cy="1985636"/>
          </a:xfrm>
        </p:grpSpPr>
        <p:pic>
          <p:nvPicPr>
            <p:cNvPr id="39" name="Picture 38"/>
            <p:cNvPicPr>
              <a:picLocks noChangeAspect="1"/>
            </p:cNvPicPr>
            <p:nvPr/>
          </p:nvPicPr>
          <p:blipFill>
            <a:blip r:embed="rId4"/>
            <a:stretch>
              <a:fillRect/>
            </a:stretch>
          </p:blipFill>
          <p:spPr>
            <a:xfrm>
              <a:off x="2942954" y="2678539"/>
              <a:ext cx="2965591" cy="1319707"/>
            </a:xfrm>
            <a:prstGeom prst="rect">
              <a:avLst/>
            </a:prstGeom>
            <a:ln w="25400" cap="sq">
              <a:solidFill>
                <a:srgbClr val="000000"/>
              </a:solidFill>
              <a:miter lim="800000"/>
            </a:ln>
            <a:effectLst/>
          </p:spPr>
        </p:pic>
        <p:sp>
          <p:nvSpPr>
            <p:cNvPr id="47" name="TextBox 46"/>
            <p:cNvSpPr txBox="1"/>
            <p:nvPr/>
          </p:nvSpPr>
          <p:spPr>
            <a:xfrm>
              <a:off x="3342736" y="2012610"/>
              <a:ext cx="2166025" cy="338554"/>
            </a:xfrm>
            <a:prstGeom prst="rect">
              <a:avLst/>
            </a:prstGeom>
            <a:noFill/>
          </p:spPr>
          <p:txBody>
            <a:bodyPr wrap="square" rtlCol="0">
              <a:spAutoFit/>
            </a:bodyPr>
            <a:lstStyle/>
            <a:p>
              <a:pPr algn="ctr"/>
              <a:r>
                <a:rPr lang="en-US" sz="1600" smtClean="0"/>
                <a:t>Integer Linear Program</a:t>
              </a:r>
              <a:endParaRPr lang="en-US" sz="1600" dirty="0"/>
            </a:p>
          </p:txBody>
        </p:sp>
      </p:grpSp>
      <p:cxnSp>
        <p:nvCxnSpPr>
          <p:cNvPr id="48" name="Straight Arrow Connector 47"/>
          <p:cNvCxnSpPr>
            <a:stCxn id="39" idx="3"/>
            <a:endCxn id="51" idx="1"/>
          </p:cNvCxnSpPr>
          <p:nvPr/>
        </p:nvCxnSpPr>
        <p:spPr>
          <a:xfrm flipV="1">
            <a:off x="5908545" y="3338392"/>
            <a:ext cx="844405" cy="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6752950" y="2842496"/>
            <a:ext cx="1882100" cy="99179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Search Space as Selected Transforms</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fld id="{C5BFA645-337F-934D-B234-7C13E7CFC11E}" type="slidenum">
              <a:rPr lang="en-US" smtClean="0"/>
              <a:t>56</a:t>
            </a:fld>
            <a:endParaRPr lang="en-US"/>
          </a:p>
        </p:txBody>
      </p:sp>
    </p:spTree>
    <p:custDataLst>
      <p:tags r:id="rId1"/>
    </p:custDataLst>
    <p:extLst>
      <p:ext uri="{BB962C8B-B14F-4D97-AF65-F5344CB8AC3E}">
        <p14:creationId xmlns:p14="http://schemas.microsoft.com/office/powerpoint/2010/main" val="1634688132"/>
      </p:ext>
    </p:extLst>
  </p:cSld>
  <p:clrMapOvr>
    <a:masterClrMapping/>
  </p:clrMapOvr>
  <p:transition spd="slow" advTm="19721">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500"/>
                                        <p:tgtEl>
                                          <p:spTgt spid="4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Genesis Results</a:t>
            </a:r>
            <a:endParaRPr lang="en-US" dirty="0"/>
          </a:p>
        </p:txBody>
      </p:sp>
      <p:sp>
        <p:nvSpPr>
          <p:cNvPr id="3" name="Slide Number Placeholder 2"/>
          <p:cNvSpPr>
            <a:spLocks noGrp="1"/>
          </p:cNvSpPr>
          <p:nvPr>
            <p:ph type="sldNum" sz="quarter" idx="12"/>
          </p:nvPr>
        </p:nvSpPr>
        <p:spPr/>
        <p:txBody>
          <a:bodyPr/>
          <a:lstStyle/>
          <a:p>
            <a:fld id="{EDFC4091-B588-AE4D-839F-133859BC685A}" type="slidenum">
              <a:rPr lang="en-US" smtClean="0"/>
              <a:t>57</a:t>
            </a:fld>
            <a:endParaRPr lang="en-US"/>
          </a:p>
        </p:txBody>
      </p:sp>
    </p:spTree>
    <p:extLst>
      <p:ext uri="{BB962C8B-B14F-4D97-AF65-F5344CB8AC3E}">
        <p14:creationId xmlns:p14="http://schemas.microsoft.com/office/powerpoint/2010/main" val="1917109812"/>
      </p:ext>
    </p:extLst>
  </p:cSld>
  <p:clrMapOvr>
    <a:masterClrMapping/>
  </p:clrMapOvr>
  <mc:AlternateContent xmlns:mc="http://schemas.openxmlformats.org/markup-compatibility/2006" xmlns:p14="http://schemas.microsoft.com/office/powerpoint/2010/main">
    <mc:Choice Requires="p14">
      <p:transition spd="slow" p14:dur="2000" advTm="10215"/>
    </mc:Choice>
    <mc:Fallback xmlns="">
      <p:transition spd="slow" advTm="10215"/>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Collection</a:t>
            </a:r>
            <a:endParaRPr lang="en-US" dirty="0"/>
          </a:p>
        </p:txBody>
      </p:sp>
      <p:sp>
        <p:nvSpPr>
          <p:cNvPr id="10" name="Rounded Rectangle 9"/>
          <p:cNvSpPr/>
          <p:nvPr/>
        </p:nvSpPr>
        <p:spPr>
          <a:xfrm>
            <a:off x="517164" y="3923217"/>
            <a:ext cx="1738187" cy="774914"/>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20 NPE bugs with </a:t>
            </a:r>
            <a:r>
              <a:rPr lang="en-US" sz="2000" dirty="0" err="1" smtClean="0">
                <a:solidFill>
                  <a:schemeClr val="bg1"/>
                </a:solidFill>
              </a:rPr>
              <a:t>testcases</a:t>
            </a:r>
            <a:endParaRPr lang="en-US" sz="2000" dirty="0" smtClean="0">
              <a:solidFill>
                <a:schemeClr val="bg1"/>
              </a:solidFill>
            </a:endParaRPr>
          </a:p>
        </p:txBody>
      </p:sp>
      <p:sp>
        <p:nvSpPr>
          <p:cNvPr id="12" name="Rounded Rectangle 11"/>
          <p:cNvSpPr/>
          <p:nvPr/>
        </p:nvSpPr>
        <p:spPr>
          <a:xfrm>
            <a:off x="2505281" y="3933515"/>
            <a:ext cx="1738187" cy="774914"/>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13 OOB bugs with </a:t>
            </a:r>
            <a:r>
              <a:rPr lang="en-US" sz="2000" dirty="0" err="1" smtClean="0">
                <a:solidFill>
                  <a:schemeClr val="bg1"/>
                </a:solidFill>
              </a:rPr>
              <a:t>testcases</a:t>
            </a:r>
            <a:endParaRPr lang="en-US" sz="2000" dirty="0" smtClean="0">
              <a:solidFill>
                <a:schemeClr val="bg1"/>
              </a:solidFill>
            </a:endParaRPr>
          </a:p>
        </p:txBody>
      </p:sp>
      <p:sp>
        <p:nvSpPr>
          <p:cNvPr id="16" name="Rounded Rectangle 15"/>
          <p:cNvSpPr/>
          <p:nvPr/>
        </p:nvSpPr>
        <p:spPr>
          <a:xfrm>
            <a:off x="517164" y="5099176"/>
            <a:ext cx="1738187" cy="774914"/>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The rest of 483 NPE bugs</a:t>
            </a:r>
          </a:p>
        </p:txBody>
      </p:sp>
      <p:sp>
        <p:nvSpPr>
          <p:cNvPr id="17" name="Rounded Rectangle 16"/>
          <p:cNvSpPr/>
          <p:nvPr/>
        </p:nvSpPr>
        <p:spPr>
          <a:xfrm>
            <a:off x="2517638" y="5109474"/>
            <a:ext cx="1738187" cy="774914"/>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The rest of 199 OOB bugs</a:t>
            </a:r>
          </a:p>
        </p:txBody>
      </p:sp>
      <p:sp>
        <p:nvSpPr>
          <p:cNvPr id="18" name="TextBox 17"/>
          <p:cNvSpPr txBox="1"/>
          <p:nvPr/>
        </p:nvSpPr>
        <p:spPr>
          <a:xfrm>
            <a:off x="6244361" y="1331648"/>
            <a:ext cx="2823521" cy="2862322"/>
          </a:xfrm>
          <a:prstGeom prst="rect">
            <a:avLst/>
          </a:prstGeom>
          <a:noFill/>
        </p:spPr>
        <p:txBody>
          <a:bodyPr wrap="square" rtlCol="0">
            <a:spAutoFit/>
          </a:bodyPr>
          <a:lstStyle/>
          <a:p>
            <a:pPr marL="342900" indent="-342900">
              <a:buSzPct val="90000"/>
              <a:buAutoNum type="arabicPeriod"/>
            </a:pPr>
            <a:r>
              <a:rPr lang="en-US" sz="2000" dirty="0" smtClean="0"/>
              <a:t>Filter out revisions we cannot compile.</a:t>
            </a:r>
          </a:p>
          <a:p>
            <a:pPr marL="342900" indent="-342900">
              <a:buSzPct val="90000"/>
              <a:buAutoNum type="arabicPeriod"/>
            </a:pPr>
            <a:r>
              <a:rPr lang="en-US" sz="2000" dirty="0" smtClean="0"/>
              <a:t>Scan keyword in commit logs to identify null pointer exception (NPE) bugs, out of bound (OOB) bugs, and class cast </a:t>
            </a:r>
            <a:r>
              <a:rPr lang="en-US" sz="2000" dirty="0"/>
              <a:t>error (CCE</a:t>
            </a:r>
            <a:r>
              <a:rPr lang="en-US" sz="2000" dirty="0" smtClean="0"/>
              <a:t>) bugs</a:t>
            </a:r>
            <a:r>
              <a:rPr lang="en-US" sz="2000" dirty="0"/>
              <a:t>.</a:t>
            </a:r>
            <a:endParaRPr lang="en-US" sz="2000" dirty="0" smtClean="0"/>
          </a:p>
        </p:txBody>
      </p:sp>
      <p:sp>
        <p:nvSpPr>
          <p:cNvPr id="19" name="TextBox 18"/>
          <p:cNvSpPr txBox="1"/>
          <p:nvPr/>
        </p:nvSpPr>
        <p:spPr>
          <a:xfrm>
            <a:off x="6244360" y="4249300"/>
            <a:ext cx="2823521" cy="1631216"/>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SzPct val="90000"/>
              <a:buFont typeface="+mj-lt"/>
              <a:buAutoNum type="arabicPeriod" startAt="3"/>
            </a:pPr>
            <a:r>
              <a:rPr lang="en-US" sz="2000" dirty="0" smtClean="0"/>
              <a:t>Run JUnit </a:t>
            </a:r>
            <a:r>
              <a:rPr lang="en-US" sz="2000" dirty="0" err="1" smtClean="0"/>
              <a:t>testcases</a:t>
            </a:r>
            <a:r>
              <a:rPr lang="en-US" sz="2000" dirty="0" smtClean="0"/>
              <a:t> in the repository.</a:t>
            </a:r>
          </a:p>
          <a:p>
            <a:pPr marL="457200" indent="-457200">
              <a:buSzPct val="90000"/>
              <a:buFont typeface="+mj-lt"/>
              <a:buAutoNum type="arabicPeriod" startAt="3"/>
            </a:pPr>
            <a:r>
              <a:rPr lang="en-US" sz="2000" dirty="0" smtClean="0"/>
              <a:t>Identify bugs that can be exposed with the </a:t>
            </a:r>
            <a:r>
              <a:rPr lang="en-US" sz="2000" dirty="0" err="1" smtClean="0"/>
              <a:t>testcases</a:t>
            </a:r>
            <a:endParaRPr lang="en-US" sz="2000" dirty="0" smtClean="0"/>
          </a:p>
        </p:txBody>
      </p:sp>
      <p:sp>
        <p:nvSpPr>
          <p:cNvPr id="23" name="Rounded Rectangle 22"/>
          <p:cNvSpPr/>
          <p:nvPr/>
        </p:nvSpPr>
        <p:spPr>
          <a:xfrm>
            <a:off x="348296" y="3863703"/>
            <a:ext cx="2014151" cy="2154038"/>
          </a:xfrm>
          <a:prstGeom prst="roundRect">
            <a:avLst/>
          </a:prstGeom>
          <a:noFill/>
          <a:ln w="254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tx1"/>
              </a:solidFill>
            </a:endParaRPr>
          </a:p>
        </p:txBody>
      </p:sp>
      <p:sp>
        <p:nvSpPr>
          <p:cNvPr id="24" name="Rounded Rectangle 23"/>
          <p:cNvSpPr/>
          <p:nvPr/>
        </p:nvSpPr>
        <p:spPr>
          <a:xfrm>
            <a:off x="2406437" y="3874001"/>
            <a:ext cx="1874509" cy="2154038"/>
          </a:xfrm>
          <a:prstGeom prst="roundRect">
            <a:avLst/>
          </a:prstGeom>
          <a:noFill/>
          <a:ln w="254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tx1"/>
              </a:solidFill>
            </a:endParaRPr>
          </a:p>
        </p:txBody>
      </p:sp>
      <p:sp>
        <p:nvSpPr>
          <p:cNvPr id="30" name="Rounded Rectangle 29"/>
          <p:cNvSpPr/>
          <p:nvPr/>
        </p:nvSpPr>
        <p:spPr>
          <a:xfrm>
            <a:off x="4392738" y="3933515"/>
            <a:ext cx="1738187" cy="774914"/>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16 CCE bugs with </a:t>
            </a:r>
            <a:r>
              <a:rPr lang="en-US" sz="2000" dirty="0" err="1" smtClean="0">
                <a:solidFill>
                  <a:schemeClr val="bg1"/>
                </a:solidFill>
              </a:rPr>
              <a:t>testcases</a:t>
            </a:r>
            <a:endParaRPr lang="en-US" sz="2000" dirty="0" smtClean="0">
              <a:solidFill>
                <a:schemeClr val="bg1"/>
              </a:solidFill>
            </a:endParaRPr>
          </a:p>
        </p:txBody>
      </p:sp>
      <p:sp>
        <p:nvSpPr>
          <p:cNvPr id="31" name="Rounded Rectangle 30"/>
          <p:cNvSpPr/>
          <p:nvPr/>
        </p:nvSpPr>
        <p:spPr>
          <a:xfrm>
            <a:off x="4375685" y="5099070"/>
            <a:ext cx="1738187" cy="774914"/>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The rest of 287 CCE bugs</a:t>
            </a:r>
          </a:p>
        </p:txBody>
      </p:sp>
      <p:sp>
        <p:nvSpPr>
          <p:cNvPr id="32" name="Rounded Rectangle 31"/>
          <p:cNvSpPr/>
          <p:nvPr/>
        </p:nvSpPr>
        <p:spPr>
          <a:xfrm>
            <a:off x="4324936" y="3873945"/>
            <a:ext cx="1874509" cy="2154038"/>
          </a:xfrm>
          <a:prstGeom prst="roundRect">
            <a:avLst/>
          </a:prstGeom>
          <a:noFill/>
          <a:ln w="254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tx1"/>
              </a:solidFill>
            </a:endParaRPr>
          </a:p>
        </p:txBody>
      </p:sp>
      <p:sp>
        <p:nvSpPr>
          <p:cNvPr id="34" name="Rounded Rectangle 33"/>
          <p:cNvSpPr/>
          <p:nvPr/>
        </p:nvSpPr>
        <p:spPr>
          <a:xfrm>
            <a:off x="687853" y="1637292"/>
            <a:ext cx="5152767" cy="832171"/>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All Revisions in Top 1000 </a:t>
            </a:r>
            <a:r>
              <a:rPr lang="en-US" sz="2400" dirty="0" err="1" smtClean="0">
                <a:solidFill>
                  <a:schemeClr val="bg1"/>
                </a:solidFill>
              </a:rPr>
              <a:t>Github</a:t>
            </a:r>
            <a:r>
              <a:rPr lang="en-US" sz="2400" dirty="0" smtClean="0">
                <a:solidFill>
                  <a:schemeClr val="bg1"/>
                </a:solidFill>
              </a:rPr>
              <a:t> Java Projects &amp; MUSE Java Corpus</a:t>
            </a:r>
          </a:p>
        </p:txBody>
      </p:sp>
      <p:sp>
        <p:nvSpPr>
          <p:cNvPr id="35" name="Rounded Rectangle 34"/>
          <p:cNvSpPr/>
          <p:nvPr/>
        </p:nvSpPr>
        <p:spPr>
          <a:xfrm>
            <a:off x="632903" y="2793627"/>
            <a:ext cx="1506707" cy="655013"/>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503 NPE bugs</a:t>
            </a:r>
          </a:p>
        </p:txBody>
      </p:sp>
      <p:sp>
        <p:nvSpPr>
          <p:cNvPr id="36" name="Rounded Rectangle 35"/>
          <p:cNvSpPr/>
          <p:nvPr/>
        </p:nvSpPr>
        <p:spPr>
          <a:xfrm>
            <a:off x="2589308" y="2793627"/>
            <a:ext cx="1508766" cy="655013"/>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212 OOB bugs</a:t>
            </a:r>
          </a:p>
        </p:txBody>
      </p:sp>
      <p:sp>
        <p:nvSpPr>
          <p:cNvPr id="37" name="Down Arrow 36"/>
          <p:cNvSpPr/>
          <p:nvPr/>
        </p:nvSpPr>
        <p:spPr>
          <a:xfrm>
            <a:off x="3133626" y="2514266"/>
            <a:ext cx="420130" cy="262385"/>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8" name="Down Arrow 37"/>
          <p:cNvSpPr/>
          <p:nvPr/>
        </p:nvSpPr>
        <p:spPr>
          <a:xfrm>
            <a:off x="1176191" y="3483085"/>
            <a:ext cx="420130" cy="296484"/>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9" name="Down Arrow 38"/>
          <p:cNvSpPr/>
          <p:nvPr/>
        </p:nvSpPr>
        <p:spPr>
          <a:xfrm>
            <a:off x="5017145" y="3483547"/>
            <a:ext cx="420130" cy="296484"/>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40" name="Rounded Rectangle 39"/>
          <p:cNvSpPr/>
          <p:nvPr/>
        </p:nvSpPr>
        <p:spPr>
          <a:xfrm>
            <a:off x="4464447" y="2788843"/>
            <a:ext cx="1525526" cy="655013"/>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303 CCE bugs</a:t>
            </a:r>
          </a:p>
        </p:txBody>
      </p:sp>
      <p:sp>
        <p:nvSpPr>
          <p:cNvPr id="41" name="Down Arrow 40"/>
          <p:cNvSpPr/>
          <p:nvPr/>
        </p:nvSpPr>
        <p:spPr>
          <a:xfrm>
            <a:off x="3133626" y="3486245"/>
            <a:ext cx="420130" cy="296484"/>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 name="Slide Number Placeholder 2"/>
          <p:cNvSpPr>
            <a:spLocks noGrp="1"/>
          </p:cNvSpPr>
          <p:nvPr>
            <p:ph type="sldNum" sz="quarter" idx="12"/>
          </p:nvPr>
        </p:nvSpPr>
        <p:spPr/>
        <p:txBody>
          <a:bodyPr/>
          <a:lstStyle/>
          <a:p>
            <a:fld id="{C5BFA645-337F-934D-B234-7C13E7CFC11E}" type="slidenum">
              <a:rPr lang="en-US" smtClean="0"/>
              <a:t>58</a:t>
            </a:fld>
            <a:endParaRPr lang="en-US"/>
          </a:p>
        </p:txBody>
      </p:sp>
    </p:spTree>
    <p:custDataLst>
      <p:tags r:id="rId1"/>
    </p:custDataLst>
    <p:extLst>
      <p:ext uri="{BB962C8B-B14F-4D97-AF65-F5344CB8AC3E}">
        <p14:creationId xmlns:p14="http://schemas.microsoft.com/office/powerpoint/2010/main" val="1294337039"/>
      </p:ext>
    </p:extLst>
  </p:cSld>
  <p:clrMapOvr>
    <a:masterClrMapping/>
  </p:clrMapOvr>
  <mc:AlternateContent xmlns:mc="http://schemas.openxmlformats.org/markup-compatibility/2006" xmlns:p14="http://schemas.microsoft.com/office/powerpoint/2010/main">
    <mc:Choice Requires="p14">
      <p:transition spd="slow" p14:dur="2000" advTm="39921"/>
    </mc:Choice>
    <mc:Fallback xmlns="">
      <p:transition spd="slow" advTm="39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up)">
                                      <p:cBhvr>
                                        <p:cTn id="30" dur="500"/>
                                        <p:tgtEl>
                                          <p:spTgt spid="3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up)">
                                      <p:cBhvr>
                                        <p:cTn id="33" dur="500"/>
                                        <p:tgtEl>
                                          <p:spTgt spid="4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up)">
                                      <p:cBhvr>
                                        <p:cTn id="36" dur="500"/>
                                        <p:tgtEl>
                                          <p:spTgt spid="39"/>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up)">
                                      <p:cBhvr>
                                        <p:cTn id="52" dur="500"/>
                                        <p:tgtEl>
                                          <p:spTgt spid="17"/>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up)">
                                      <p:cBhvr>
                                        <p:cTn id="55" dur="500"/>
                                        <p:tgtEl>
                                          <p:spTgt spid="1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up)">
                                      <p:cBhvr>
                                        <p:cTn id="58" dur="500"/>
                                        <p:tgtEl>
                                          <p:spTgt spid="30"/>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up)">
                                      <p:cBhvr>
                                        <p:cTn id="61" dur="500"/>
                                        <p:tgtEl>
                                          <p:spTgt spid="3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up)">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P spid="18" grpId="0"/>
      <p:bldP spid="19" grpId="0" animBg="1"/>
      <p:bldP spid="23" grpId="0" animBg="1"/>
      <p:bldP spid="24" grpId="0" animBg="1"/>
      <p:bldP spid="30" grpId="0" animBg="1"/>
      <p:bldP spid="31" grpId="0" animBg="1"/>
      <p:bldP spid="32" grpId="0" animBg="1"/>
      <p:bldP spid="35" grpId="0" animBg="1"/>
      <p:bldP spid="36" grpId="0" animBg="1"/>
      <p:bldP spid="37" grpId="0" animBg="1"/>
      <p:bldP spid="38" grpId="0" animBg="1"/>
      <p:bldP spid="39" grpId="0" animBg="1"/>
      <p:bldP spid="40" grpId="0" animBg="1"/>
      <p:bldP spid="4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Collection</a:t>
            </a:r>
            <a:endParaRPr lang="en-US" dirty="0"/>
          </a:p>
        </p:txBody>
      </p:sp>
      <p:sp>
        <p:nvSpPr>
          <p:cNvPr id="7" name="Rounded Rectangle 6"/>
          <p:cNvSpPr/>
          <p:nvPr/>
        </p:nvSpPr>
        <p:spPr>
          <a:xfrm>
            <a:off x="687853" y="1637292"/>
            <a:ext cx="5152767" cy="832171"/>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All Revisions in Top 1000 </a:t>
            </a:r>
            <a:r>
              <a:rPr lang="en-US" sz="2400" dirty="0" err="1" smtClean="0">
                <a:solidFill>
                  <a:schemeClr val="bg1"/>
                </a:solidFill>
              </a:rPr>
              <a:t>Github</a:t>
            </a:r>
            <a:r>
              <a:rPr lang="en-US" sz="2400" dirty="0" smtClean="0">
                <a:solidFill>
                  <a:schemeClr val="bg1"/>
                </a:solidFill>
              </a:rPr>
              <a:t> Java Projects &amp; MUSE Java Corpus</a:t>
            </a:r>
          </a:p>
        </p:txBody>
      </p:sp>
      <p:sp>
        <p:nvSpPr>
          <p:cNvPr id="8" name="Rounded Rectangle 7"/>
          <p:cNvSpPr/>
          <p:nvPr/>
        </p:nvSpPr>
        <p:spPr>
          <a:xfrm>
            <a:off x="632903" y="2793627"/>
            <a:ext cx="1506707" cy="655013"/>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503 NPE bugs</a:t>
            </a:r>
          </a:p>
        </p:txBody>
      </p:sp>
      <p:sp>
        <p:nvSpPr>
          <p:cNvPr id="9" name="Rounded Rectangle 8"/>
          <p:cNvSpPr/>
          <p:nvPr/>
        </p:nvSpPr>
        <p:spPr>
          <a:xfrm>
            <a:off x="2589308" y="2793627"/>
            <a:ext cx="1508766" cy="655013"/>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212 OOB bugs</a:t>
            </a:r>
          </a:p>
        </p:txBody>
      </p:sp>
      <p:sp>
        <p:nvSpPr>
          <p:cNvPr id="10" name="Rounded Rectangle 9"/>
          <p:cNvSpPr/>
          <p:nvPr/>
        </p:nvSpPr>
        <p:spPr>
          <a:xfrm>
            <a:off x="517164" y="3923217"/>
            <a:ext cx="1738187" cy="774914"/>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20 NPE bugs with </a:t>
            </a:r>
            <a:r>
              <a:rPr lang="en-US" sz="2000" dirty="0" err="1" smtClean="0">
                <a:solidFill>
                  <a:schemeClr val="bg1"/>
                </a:solidFill>
              </a:rPr>
              <a:t>testcases</a:t>
            </a:r>
            <a:endParaRPr lang="en-US" sz="2000" dirty="0" smtClean="0">
              <a:solidFill>
                <a:schemeClr val="bg1"/>
              </a:solidFill>
            </a:endParaRPr>
          </a:p>
        </p:txBody>
      </p:sp>
      <p:sp>
        <p:nvSpPr>
          <p:cNvPr id="12" name="Rounded Rectangle 11"/>
          <p:cNvSpPr/>
          <p:nvPr/>
        </p:nvSpPr>
        <p:spPr>
          <a:xfrm>
            <a:off x="2505281" y="3933515"/>
            <a:ext cx="1738187" cy="774914"/>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13 OOB bugs with </a:t>
            </a:r>
            <a:r>
              <a:rPr lang="en-US" sz="2000" dirty="0" err="1" smtClean="0">
                <a:solidFill>
                  <a:schemeClr val="bg1"/>
                </a:solidFill>
              </a:rPr>
              <a:t>testcases</a:t>
            </a:r>
            <a:endParaRPr lang="en-US" sz="2000" dirty="0" smtClean="0">
              <a:solidFill>
                <a:schemeClr val="bg1"/>
              </a:solidFill>
            </a:endParaRPr>
          </a:p>
        </p:txBody>
      </p:sp>
      <p:sp>
        <p:nvSpPr>
          <p:cNvPr id="16" name="Rounded Rectangle 15"/>
          <p:cNvSpPr/>
          <p:nvPr/>
        </p:nvSpPr>
        <p:spPr>
          <a:xfrm>
            <a:off x="517164" y="5099176"/>
            <a:ext cx="1738187" cy="774914"/>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The rest of 483 NPE bugs</a:t>
            </a:r>
          </a:p>
        </p:txBody>
      </p:sp>
      <p:sp>
        <p:nvSpPr>
          <p:cNvPr id="17" name="Rounded Rectangle 16"/>
          <p:cNvSpPr/>
          <p:nvPr/>
        </p:nvSpPr>
        <p:spPr>
          <a:xfrm>
            <a:off x="2517638" y="5109474"/>
            <a:ext cx="1738187" cy="774914"/>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The rest of 199 OOB bugs</a:t>
            </a:r>
          </a:p>
        </p:txBody>
      </p:sp>
      <p:sp>
        <p:nvSpPr>
          <p:cNvPr id="20" name="Down Arrow 19"/>
          <p:cNvSpPr/>
          <p:nvPr/>
        </p:nvSpPr>
        <p:spPr>
          <a:xfrm>
            <a:off x="3133626" y="2514266"/>
            <a:ext cx="420130" cy="262385"/>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1" name="Down Arrow 20"/>
          <p:cNvSpPr/>
          <p:nvPr/>
        </p:nvSpPr>
        <p:spPr>
          <a:xfrm>
            <a:off x="1176191" y="3483085"/>
            <a:ext cx="420130" cy="296484"/>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2" name="Down Arrow 21"/>
          <p:cNvSpPr/>
          <p:nvPr/>
        </p:nvSpPr>
        <p:spPr>
          <a:xfrm>
            <a:off x="5017145" y="3483547"/>
            <a:ext cx="420130" cy="296484"/>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5" name="Rounded Rectangle 24"/>
          <p:cNvSpPr/>
          <p:nvPr/>
        </p:nvSpPr>
        <p:spPr>
          <a:xfrm>
            <a:off x="230904" y="3805843"/>
            <a:ext cx="6013455" cy="1008047"/>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tx1"/>
              </a:solidFill>
            </a:endParaRPr>
          </a:p>
        </p:txBody>
      </p:sp>
      <p:sp>
        <p:nvSpPr>
          <p:cNvPr id="26" name="Rounded Rectangle 25"/>
          <p:cNvSpPr/>
          <p:nvPr/>
        </p:nvSpPr>
        <p:spPr>
          <a:xfrm>
            <a:off x="265785" y="4971675"/>
            <a:ext cx="5978573" cy="1008047"/>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tx1"/>
              </a:solidFill>
            </a:endParaRPr>
          </a:p>
        </p:txBody>
      </p:sp>
      <p:sp>
        <p:nvSpPr>
          <p:cNvPr id="28" name="TextBox 27"/>
          <p:cNvSpPr txBox="1"/>
          <p:nvPr/>
        </p:nvSpPr>
        <p:spPr>
          <a:xfrm>
            <a:off x="5911811" y="5015720"/>
            <a:ext cx="3332100" cy="830997"/>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b="1" dirty="0" smtClean="0"/>
              <a:t>Training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b="1" dirty="0" smtClean="0"/>
              <a:t>Dataset</a:t>
            </a:r>
          </a:p>
        </p:txBody>
      </p:sp>
      <p:sp>
        <p:nvSpPr>
          <p:cNvPr id="3" name="TextBox 2"/>
          <p:cNvSpPr txBox="1"/>
          <p:nvPr/>
        </p:nvSpPr>
        <p:spPr>
          <a:xfrm>
            <a:off x="5694866" y="1696093"/>
            <a:ext cx="3668454" cy="1200329"/>
          </a:xfrm>
          <a:prstGeom prst="rect">
            <a:avLst/>
          </a:prstGeom>
          <a:noFill/>
        </p:spPr>
        <p:txBody>
          <a:bodyPr wrap="square" rtlCol="0">
            <a:spAutoFit/>
          </a:bodyPr>
          <a:lstStyle/>
          <a:p>
            <a:pPr algn="ctr"/>
            <a:r>
              <a:rPr lang="en-US" sz="2400" dirty="0" smtClean="0"/>
              <a:t>The result dataset is from more than </a:t>
            </a:r>
            <a:r>
              <a:rPr lang="en-US" altLang="zh-CN" sz="2400" dirty="0" smtClean="0"/>
              <a:t>3</a:t>
            </a:r>
            <a:r>
              <a:rPr lang="en-US" sz="2400" dirty="0" smtClean="0"/>
              <a:t>50 different </a:t>
            </a:r>
            <a:r>
              <a:rPr lang="en-US" altLang="zh-CN" sz="2400" dirty="0" smtClean="0"/>
              <a:t>projects</a:t>
            </a:r>
            <a:r>
              <a:rPr lang="en-US" sz="2400" dirty="0" smtClean="0"/>
              <a:t>!</a:t>
            </a:r>
            <a:endParaRPr lang="en-US" sz="2400" dirty="0"/>
          </a:p>
        </p:txBody>
      </p:sp>
      <p:sp>
        <p:nvSpPr>
          <p:cNvPr id="29" name="Rounded Rectangle 28"/>
          <p:cNvSpPr/>
          <p:nvPr/>
        </p:nvSpPr>
        <p:spPr>
          <a:xfrm>
            <a:off x="4464447" y="2788843"/>
            <a:ext cx="1525526" cy="655013"/>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303 CCE bugs</a:t>
            </a:r>
          </a:p>
        </p:txBody>
      </p:sp>
      <p:sp>
        <p:nvSpPr>
          <p:cNvPr id="30" name="Rounded Rectangle 29"/>
          <p:cNvSpPr/>
          <p:nvPr/>
        </p:nvSpPr>
        <p:spPr>
          <a:xfrm>
            <a:off x="4392738" y="3933515"/>
            <a:ext cx="1738187" cy="774914"/>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16 CCE bugs with </a:t>
            </a:r>
            <a:r>
              <a:rPr lang="en-US" sz="2000" dirty="0" err="1" smtClean="0">
                <a:solidFill>
                  <a:schemeClr val="bg1"/>
                </a:solidFill>
              </a:rPr>
              <a:t>testcases</a:t>
            </a:r>
            <a:endParaRPr lang="en-US" sz="2000" dirty="0" smtClean="0">
              <a:solidFill>
                <a:schemeClr val="bg1"/>
              </a:solidFill>
            </a:endParaRPr>
          </a:p>
        </p:txBody>
      </p:sp>
      <p:sp>
        <p:nvSpPr>
          <p:cNvPr id="31" name="Rounded Rectangle 30"/>
          <p:cNvSpPr/>
          <p:nvPr/>
        </p:nvSpPr>
        <p:spPr>
          <a:xfrm>
            <a:off x="4375685" y="5099070"/>
            <a:ext cx="1738187" cy="774914"/>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The rest of 287 CCE bugs</a:t>
            </a:r>
          </a:p>
        </p:txBody>
      </p:sp>
      <p:sp>
        <p:nvSpPr>
          <p:cNvPr id="33" name="Down Arrow 32"/>
          <p:cNvSpPr/>
          <p:nvPr/>
        </p:nvSpPr>
        <p:spPr>
          <a:xfrm>
            <a:off x="3133626" y="3486245"/>
            <a:ext cx="420130" cy="296484"/>
          </a:xfrm>
          <a:prstGeom prst="downArrow">
            <a:avLst/>
          </a:prstGeom>
          <a:gradFill flip="none" rotWithShape="1">
            <a:gsLst>
              <a:gs pos="0">
                <a:schemeClr val="accent5">
                  <a:lumMod val="67000"/>
                </a:schemeClr>
              </a:gs>
              <a:gs pos="50000">
                <a:schemeClr val="accent5">
                  <a:lumMod val="97000"/>
                  <a:lumOff val="3000"/>
                </a:schemeClr>
              </a:gs>
              <a:gs pos="100000">
                <a:schemeClr val="accent5">
                  <a:lumMod val="60000"/>
                  <a:lumOff val="40000"/>
                </a:schemeClr>
              </a:gs>
            </a:gsLst>
            <a:lin ang="16200000" scaled="1"/>
            <a:tileRect/>
          </a:gradFill>
          <a:ln w="254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7" name="TextBox 26"/>
          <p:cNvSpPr txBox="1"/>
          <p:nvPr/>
        </p:nvSpPr>
        <p:spPr>
          <a:xfrm>
            <a:off x="6251773" y="3877432"/>
            <a:ext cx="2652176" cy="830997"/>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b="1" dirty="0" smtClean="0"/>
              <a:t>Testing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2400" b="1" dirty="0" smtClean="0"/>
              <a:t>Benchmark</a:t>
            </a:r>
          </a:p>
        </p:txBody>
      </p:sp>
      <p:sp>
        <p:nvSpPr>
          <p:cNvPr id="4" name="Slide Number Placeholder 3"/>
          <p:cNvSpPr>
            <a:spLocks noGrp="1"/>
          </p:cNvSpPr>
          <p:nvPr>
            <p:ph type="sldNum" sz="quarter" idx="12"/>
          </p:nvPr>
        </p:nvSpPr>
        <p:spPr/>
        <p:txBody>
          <a:bodyPr/>
          <a:lstStyle/>
          <a:p>
            <a:fld id="{C5BFA645-337F-934D-B234-7C13E7CFC11E}" type="slidenum">
              <a:rPr lang="en-US" smtClean="0"/>
              <a:t>59</a:t>
            </a:fld>
            <a:endParaRPr lang="en-US"/>
          </a:p>
        </p:txBody>
      </p:sp>
    </p:spTree>
    <p:custDataLst>
      <p:tags r:id="rId1"/>
    </p:custDataLst>
    <p:extLst>
      <p:ext uri="{BB962C8B-B14F-4D97-AF65-F5344CB8AC3E}">
        <p14:creationId xmlns:p14="http://schemas.microsoft.com/office/powerpoint/2010/main" val="2060754010"/>
      </p:ext>
    </p:extLst>
  </p:cSld>
  <p:clrMapOvr>
    <a:masterClrMapping/>
  </p:clrMapOvr>
  <mc:AlternateContent xmlns:mc="http://schemas.openxmlformats.org/markup-compatibility/2006" xmlns:p14="http://schemas.microsoft.com/office/powerpoint/2010/main">
    <mc:Choice Requires="p14">
      <p:transition spd="slow" p14:dur="2000" advTm="30714"/>
    </mc:Choice>
    <mc:Fallback xmlns="">
      <p:transition spd="slow" advTm="3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p:bldP spid="3"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Generate And Validate Patching</a:t>
            </a:r>
          </a:p>
        </p:txBody>
      </p:sp>
      <p:sp>
        <p:nvSpPr>
          <p:cNvPr id="3" name="Slide Number Placeholder 2"/>
          <p:cNvSpPr>
            <a:spLocks noGrp="1"/>
          </p:cNvSpPr>
          <p:nvPr>
            <p:ph type="sldNum" sz="quarter" idx="12"/>
          </p:nvPr>
        </p:nvSpPr>
        <p:spPr/>
        <p:txBody>
          <a:bodyPr/>
          <a:lstStyle/>
          <a:p>
            <a:fld id="{C5BFA645-337F-934D-B234-7C13E7CFC11E}" type="slidenum">
              <a:rPr lang="en-US" smtClean="0"/>
              <a:t>6</a:t>
            </a:fld>
            <a:endParaRPr lang="en-US" dirty="0"/>
          </a:p>
        </p:txBody>
      </p:sp>
      <p:grpSp>
        <p:nvGrpSpPr>
          <p:cNvPr id="23" name="Group 22"/>
          <p:cNvGrpSpPr/>
          <p:nvPr/>
        </p:nvGrpSpPr>
        <p:grpSpPr>
          <a:xfrm>
            <a:off x="628650" y="3770065"/>
            <a:ext cx="940067" cy="1244081"/>
            <a:chOff x="3657600" y="2753297"/>
            <a:chExt cx="2203450" cy="2819400"/>
          </a:xfrm>
        </p:grpSpPr>
        <p:cxnSp>
          <p:nvCxnSpPr>
            <p:cNvPr id="24" name="Straight Connector 23"/>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73638" y="4146751"/>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Connector 34"/>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2806093" y="3255368"/>
            <a:ext cx="2675530" cy="1864394"/>
            <a:chOff x="799522" y="3824233"/>
            <a:chExt cx="3294690" cy="2029833"/>
          </a:xfrm>
        </p:grpSpPr>
        <p:sp>
          <p:nvSpPr>
            <p:cNvPr id="45" name="TextBox 44"/>
            <p:cNvSpPr txBox="1"/>
            <p:nvPr/>
          </p:nvSpPr>
          <p:spPr>
            <a:xfrm>
              <a:off x="799522" y="3824233"/>
              <a:ext cx="3294690" cy="435614"/>
            </a:xfrm>
            <a:prstGeom prst="rect">
              <a:avLst/>
            </a:prstGeom>
            <a:noFill/>
          </p:spPr>
          <p:txBody>
            <a:bodyPr wrap="square" rtlCol="0">
              <a:spAutoFit/>
            </a:bodyPr>
            <a:lstStyle/>
            <a:p>
              <a:pPr marL="0" lvl="1" algn="ctr"/>
              <a:r>
                <a:rPr lang="en-US" sz="2000" b="1" dirty="0" smtClean="0"/>
                <a:t>Search Space</a:t>
              </a:r>
              <a:endParaRPr lang="en-US" sz="2000" b="1" dirty="0"/>
            </a:p>
          </p:txBody>
        </p:sp>
        <p:grpSp>
          <p:nvGrpSpPr>
            <p:cNvPr id="46" name="Group 45"/>
            <p:cNvGrpSpPr/>
            <p:nvPr/>
          </p:nvGrpSpPr>
          <p:grpSpPr>
            <a:xfrm>
              <a:off x="1303054" y="4288301"/>
              <a:ext cx="2287630" cy="1565765"/>
              <a:chOff x="1303054" y="3939958"/>
              <a:chExt cx="2287630" cy="1565765"/>
            </a:xfrm>
          </p:grpSpPr>
          <p:pic>
            <p:nvPicPr>
              <p:cNvPr id="47" name="Picture 4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0707" y="4520986"/>
                <a:ext cx="358491" cy="356898"/>
              </a:xfrm>
              <a:prstGeom prst="rect">
                <a:avLst/>
              </a:prstGeom>
            </p:spPr>
          </p:pic>
          <p:pic>
            <p:nvPicPr>
              <p:cNvPr id="48" name="Picture 4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07701" y="4080524"/>
                <a:ext cx="358491" cy="356898"/>
              </a:xfrm>
              <a:prstGeom prst="rect">
                <a:avLst/>
              </a:prstGeom>
            </p:spPr>
          </p:pic>
          <p:pic>
            <p:nvPicPr>
              <p:cNvPr id="49" name="Picture 4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59470" y="4880180"/>
                <a:ext cx="358491" cy="356898"/>
              </a:xfrm>
              <a:prstGeom prst="rect">
                <a:avLst/>
              </a:prstGeom>
            </p:spPr>
          </p:pic>
          <p:pic>
            <p:nvPicPr>
              <p:cNvPr id="50" name="Picture 4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28962" y="5051968"/>
                <a:ext cx="358491" cy="356898"/>
              </a:xfrm>
              <a:prstGeom prst="rect">
                <a:avLst/>
              </a:prstGeom>
            </p:spPr>
          </p:pic>
          <p:sp>
            <p:nvSpPr>
              <p:cNvPr id="51" name="Oval 50"/>
              <p:cNvSpPr/>
              <p:nvPr/>
            </p:nvSpPr>
            <p:spPr>
              <a:xfrm>
                <a:off x="1303054" y="3939958"/>
                <a:ext cx="2287630" cy="156576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71675" y="4122957"/>
                <a:ext cx="358491" cy="356898"/>
              </a:xfrm>
              <a:prstGeom prst="rect">
                <a:avLst/>
              </a:prstGeom>
            </p:spPr>
          </p:pic>
          <p:pic>
            <p:nvPicPr>
              <p:cNvPr id="53" name="Picture 5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10503" y="4945053"/>
                <a:ext cx="358491" cy="380342"/>
              </a:xfrm>
              <a:prstGeom prst="rect">
                <a:avLst/>
              </a:prstGeom>
            </p:spPr>
          </p:pic>
          <p:pic>
            <p:nvPicPr>
              <p:cNvPr id="54" name="Picture 5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11159" y="4042942"/>
                <a:ext cx="358491" cy="356898"/>
              </a:xfrm>
              <a:prstGeom prst="rect">
                <a:avLst/>
              </a:prstGeom>
            </p:spPr>
          </p:pic>
          <p:pic>
            <p:nvPicPr>
              <p:cNvPr id="55" name="Picture 5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10504" y="4543137"/>
                <a:ext cx="358491" cy="356898"/>
              </a:xfrm>
              <a:prstGeom prst="rect">
                <a:avLst/>
              </a:prstGeom>
            </p:spPr>
          </p:pic>
          <p:pic>
            <p:nvPicPr>
              <p:cNvPr id="56" name="Picture 5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07299" y="4576347"/>
                <a:ext cx="358491" cy="356898"/>
              </a:xfrm>
              <a:prstGeom prst="rect">
                <a:avLst/>
              </a:prstGeom>
            </p:spPr>
          </p:pic>
          <p:sp>
            <p:nvSpPr>
              <p:cNvPr id="58" name="TextBox 57"/>
              <p:cNvSpPr txBox="1"/>
              <p:nvPr/>
            </p:nvSpPr>
            <p:spPr>
              <a:xfrm>
                <a:off x="2188031" y="4539341"/>
                <a:ext cx="343364" cy="369332"/>
              </a:xfrm>
              <a:prstGeom prst="rect">
                <a:avLst/>
              </a:prstGeom>
              <a:noFill/>
            </p:spPr>
            <p:txBody>
              <a:bodyPr wrap="none" rtlCol="0">
                <a:spAutoFit/>
              </a:bodyPr>
              <a:lstStyle/>
              <a:p>
                <a:r>
                  <a:rPr lang="mr-IN" smtClean="0"/>
                  <a:t>…</a:t>
                </a:r>
                <a:endParaRPr lang="en-US" dirty="0"/>
              </a:p>
            </p:txBody>
          </p:sp>
        </p:grpSp>
      </p:grpSp>
      <p:pic>
        <p:nvPicPr>
          <p:cNvPr id="60" name="Picture 5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22325" y="4001483"/>
            <a:ext cx="358491" cy="356899"/>
          </a:xfrm>
          <a:prstGeom prst="rect">
            <a:avLst/>
          </a:prstGeom>
        </p:spPr>
      </p:pic>
      <p:pic>
        <p:nvPicPr>
          <p:cNvPr id="61" name="Picture 6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48311" y="4001483"/>
            <a:ext cx="358491" cy="356899"/>
          </a:xfrm>
          <a:prstGeom prst="rect">
            <a:avLst/>
          </a:prstGeom>
        </p:spPr>
      </p:pic>
      <p:grpSp>
        <p:nvGrpSpPr>
          <p:cNvPr id="186" name="Group 185"/>
          <p:cNvGrpSpPr/>
          <p:nvPr/>
        </p:nvGrpSpPr>
        <p:grpSpPr>
          <a:xfrm>
            <a:off x="5644583" y="3326917"/>
            <a:ext cx="1978595" cy="2150485"/>
            <a:chOff x="6376700" y="1965461"/>
            <a:chExt cx="2059845" cy="2150485"/>
          </a:xfrm>
        </p:grpSpPr>
        <p:sp>
          <p:nvSpPr>
            <p:cNvPr id="67" name="Rectangle 66"/>
            <p:cNvSpPr/>
            <p:nvPr/>
          </p:nvSpPr>
          <p:spPr>
            <a:xfrm>
              <a:off x="8124790" y="3563071"/>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8124790" y="379329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8124790" y="286168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8124790" y="3092031"/>
              <a:ext cx="94855" cy="94855"/>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124790" y="3324518"/>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6681341" y="2917990"/>
              <a:ext cx="252947" cy="84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6672982"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670347"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672982"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670347"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6575492" y="2859433"/>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Oval 77"/>
            <p:cNvSpPr/>
            <p:nvPr/>
          </p:nvSpPr>
          <p:spPr>
            <a:xfrm>
              <a:off x="6575492" y="3089999"/>
              <a:ext cx="94855" cy="94855"/>
            </a:xfrm>
            <a:prstGeom prst="ellipse">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Oval 78"/>
            <p:cNvSpPr/>
            <p:nvPr/>
          </p:nvSpPr>
          <p:spPr>
            <a:xfrm>
              <a:off x="6575492" y="3324812"/>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Oval 79"/>
            <p:cNvSpPr/>
            <p:nvPr/>
          </p:nvSpPr>
          <p:spPr>
            <a:xfrm>
              <a:off x="6575492" y="3560525"/>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Oval 80"/>
            <p:cNvSpPr/>
            <p:nvPr/>
          </p:nvSpPr>
          <p:spPr>
            <a:xfrm>
              <a:off x="6575492" y="3792150"/>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82" name="Group 81"/>
            <p:cNvGrpSpPr/>
            <p:nvPr/>
          </p:nvGrpSpPr>
          <p:grpSpPr>
            <a:xfrm>
              <a:off x="6954912" y="2804813"/>
              <a:ext cx="914297" cy="1169878"/>
              <a:chOff x="3657600" y="2753297"/>
              <a:chExt cx="2203450" cy="2819400"/>
            </a:xfrm>
          </p:grpSpPr>
          <p:sp>
            <p:nvSpPr>
              <p:cNvPr id="155" name="Rectangle 154"/>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6" name="Straight Connector 155"/>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72"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973638" y="4613847"/>
                <a:ext cx="374650"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 name="Picture 172"/>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973638" y="4613847"/>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83" name="Straight Arrow Connector 82"/>
            <p:cNvCxnSpPr/>
            <p:nvPr/>
          </p:nvCxnSpPr>
          <p:spPr>
            <a:xfrm>
              <a:off x="7869209" y="2907704"/>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7871843"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7869209"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871843"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869209"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8" name="Picture 8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52637" y="3330454"/>
              <a:ext cx="233655" cy="232617"/>
            </a:xfrm>
            <a:prstGeom prst="rect">
              <a:avLst/>
            </a:prstGeom>
            <a:ln w="38100" cmpd="sng">
              <a:solidFill>
                <a:srgbClr val="FF0000"/>
              </a:solidFill>
            </a:ln>
          </p:spPr>
        </p:pic>
        <p:sp>
          <p:nvSpPr>
            <p:cNvPr id="89" name="Right Arrow 88"/>
            <p:cNvSpPr/>
            <p:nvPr/>
          </p:nvSpPr>
          <p:spPr>
            <a:xfrm rot="5400000">
              <a:off x="7928993" y="2573668"/>
              <a:ext cx="153250" cy="164922"/>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7871545" y="2175092"/>
              <a:ext cx="254666" cy="325855"/>
              <a:chOff x="5845473" y="4021992"/>
              <a:chExt cx="613744" cy="785309"/>
            </a:xfrm>
          </p:grpSpPr>
          <p:sp>
            <p:nvSpPr>
              <p:cNvPr id="143" name="Rectangle 142"/>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4" name="Straight Connector 14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52"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 name="Picture 152"/>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 name="Picture 15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91" name="Group 90"/>
            <p:cNvGrpSpPr/>
            <p:nvPr/>
          </p:nvGrpSpPr>
          <p:grpSpPr>
            <a:xfrm>
              <a:off x="6893399" y="2175092"/>
              <a:ext cx="254666" cy="325855"/>
              <a:chOff x="3899435" y="2093233"/>
              <a:chExt cx="613744" cy="785309"/>
            </a:xfrm>
          </p:grpSpPr>
          <p:sp>
            <p:nvSpPr>
              <p:cNvPr id="131" name="Rectangle 130"/>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2" name="Straight Connector 131"/>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0" name="Picture 139"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 name="Picture 140"/>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 name="Picture 14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92" name="Group 91"/>
            <p:cNvGrpSpPr/>
            <p:nvPr/>
          </p:nvGrpSpPr>
          <p:grpSpPr>
            <a:xfrm>
              <a:off x="6567350" y="2175092"/>
              <a:ext cx="254666" cy="325855"/>
              <a:chOff x="1956432" y="4075054"/>
              <a:chExt cx="613744" cy="785309"/>
            </a:xfrm>
          </p:grpSpPr>
          <p:sp>
            <p:nvSpPr>
              <p:cNvPr id="119" name="Rectangle 118"/>
              <p:cNvSpPr/>
              <p:nvPr/>
            </p:nvSpPr>
            <p:spPr>
              <a:xfrm>
                <a:off x="1956432" y="407505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0" name="Straight Connector 119"/>
              <p:cNvCxnSpPr/>
              <p:nvPr/>
            </p:nvCxnSpPr>
            <p:spPr>
              <a:xfrm>
                <a:off x="2020106" y="415995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2020106" y="424485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020106" y="432974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2020106" y="441464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020106" y="449954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2020106" y="45844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020106" y="466934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2020106" y="475424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8"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322998" y="459328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 name="Picture 128"/>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232904" y="449954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 name="Picture 129"/>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08468" y="4329749"/>
                <a:ext cx="240999" cy="239928"/>
              </a:xfrm>
              <a:prstGeom prst="rect">
                <a:avLst/>
              </a:prstGeom>
              <a:ln w="28575" cmpd="sng">
                <a:solidFill>
                  <a:schemeClr val="tx2">
                    <a:lumMod val="75000"/>
                  </a:schemeClr>
                </a:solidFill>
              </a:ln>
            </p:spPr>
          </p:pic>
        </p:grpSp>
        <p:grpSp>
          <p:nvGrpSpPr>
            <p:cNvPr id="93" name="Group 92"/>
            <p:cNvGrpSpPr/>
            <p:nvPr/>
          </p:nvGrpSpPr>
          <p:grpSpPr>
            <a:xfrm>
              <a:off x="7545496" y="2175092"/>
              <a:ext cx="254666" cy="325855"/>
              <a:chOff x="3084462" y="5593794"/>
              <a:chExt cx="613744" cy="785309"/>
            </a:xfrm>
          </p:grpSpPr>
          <p:sp>
            <p:nvSpPr>
              <p:cNvPr id="107" name="Rectangle 106"/>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8" name="Straight Connector 107"/>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16"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 name="Picture 116"/>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 name="Picture 117"/>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94" name="Group 93"/>
            <p:cNvGrpSpPr/>
            <p:nvPr/>
          </p:nvGrpSpPr>
          <p:grpSpPr>
            <a:xfrm>
              <a:off x="7219448" y="2175092"/>
              <a:ext cx="254666" cy="325855"/>
              <a:chOff x="4820730" y="5593794"/>
              <a:chExt cx="613744" cy="785309"/>
            </a:xfrm>
          </p:grpSpPr>
          <p:sp>
            <p:nvSpPr>
              <p:cNvPr id="95" name="Rectangle 94"/>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6" name="Straight Connector 95"/>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4"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 name="Picture 104"/>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65" name="Rounded Rectangle 64"/>
            <p:cNvSpPr/>
            <p:nvPr/>
          </p:nvSpPr>
          <p:spPr>
            <a:xfrm>
              <a:off x="6376700" y="1965461"/>
              <a:ext cx="2059845" cy="2150485"/>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grpSp>
      <p:cxnSp>
        <p:nvCxnSpPr>
          <p:cNvPr id="174" name="Elbow Connector 173"/>
          <p:cNvCxnSpPr>
            <a:stCxn id="65" idx="3"/>
          </p:cNvCxnSpPr>
          <p:nvPr/>
        </p:nvCxnSpPr>
        <p:spPr>
          <a:xfrm flipV="1">
            <a:off x="7623178" y="4400688"/>
            <a:ext cx="1286646" cy="1472"/>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34" idx="3"/>
            <a:endCxn id="51" idx="2"/>
          </p:cNvCxnSpPr>
          <p:nvPr/>
        </p:nvCxnSpPr>
        <p:spPr>
          <a:xfrm>
            <a:off x="1568717" y="4392106"/>
            <a:ext cx="1646281" cy="858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51" idx="6"/>
            <a:endCxn id="65" idx="1"/>
          </p:cNvCxnSpPr>
          <p:nvPr/>
        </p:nvCxnSpPr>
        <p:spPr>
          <a:xfrm>
            <a:off x="5072721" y="4400688"/>
            <a:ext cx="571862" cy="147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1653743" y="3725019"/>
            <a:ext cx="1482388" cy="646331"/>
          </a:xfrm>
          <a:prstGeom prst="rect">
            <a:avLst/>
          </a:prstGeom>
          <a:noFill/>
        </p:spPr>
        <p:txBody>
          <a:bodyPr wrap="square" rtlCol="0">
            <a:spAutoFit/>
          </a:bodyPr>
          <a:lstStyle/>
          <a:p>
            <a:pPr algn="ctr"/>
            <a:r>
              <a:rPr lang="en-US" dirty="0" smtClean="0"/>
              <a:t>Apply </a:t>
            </a:r>
          </a:p>
          <a:p>
            <a:pPr algn="ctr"/>
            <a:r>
              <a:rPr lang="en-US" dirty="0" smtClean="0"/>
              <a:t>Modifications</a:t>
            </a:r>
            <a:endParaRPr lang="en-US" dirty="0"/>
          </a:p>
        </p:txBody>
      </p:sp>
      <p:sp>
        <p:nvSpPr>
          <p:cNvPr id="188" name="TextBox 187"/>
          <p:cNvSpPr txBox="1"/>
          <p:nvPr/>
        </p:nvSpPr>
        <p:spPr>
          <a:xfrm>
            <a:off x="5257459" y="5549331"/>
            <a:ext cx="2763289" cy="369332"/>
          </a:xfrm>
          <a:prstGeom prst="rect">
            <a:avLst/>
          </a:prstGeom>
          <a:noFill/>
        </p:spPr>
        <p:txBody>
          <a:bodyPr wrap="square" rtlCol="0">
            <a:spAutoFit/>
          </a:bodyPr>
          <a:lstStyle/>
          <a:p>
            <a:pPr algn="ctr"/>
            <a:r>
              <a:rPr lang="en-US" dirty="0" smtClean="0"/>
              <a:t>Validate with Test Suite</a:t>
            </a:r>
            <a:endParaRPr lang="en-US" dirty="0"/>
          </a:p>
        </p:txBody>
      </p:sp>
      <p:sp>
        <p:nvSpPr>
          <p:cNvPr id="176" name="TextBox 175"/>
          <p:cNvSpPr txBox="1"/>
          <p:nvPr/>
        </p:nvSpPr>
        <p:spPr>
          <a:xfrm>
            <a:off x="959692" y="1434528"/>
            <a:ext cx="7732089" cy="1569660"/>
          </a:xfrm>
          <a:prstGeom prst="rect">
            <a:avLst/>
          </a:prstGeom>
          <a:noFill/>
        </p:spPr>
        <p:txBody>
          <a:bodyPr wrap="square" rtlCol="0">
            <a:spAutoFit/>
          </a:bodyPr>
          <a:lstStyle/>
          <a:p>
            <a:r>
              <a:rPr lang="en-US" sz="2400" dirty="0" smtClean="0"/>
              <a:t>1. Tighten a condition with a clause checking a variable against a constant. (Prophet [POPL’16])</a:t>
            </a:r>
          </a:p>
          <a:p>
            <a:r>
              <a:rPr lang="en-US" sz="2400" dirty="0" smtClean="0"/>
              <a:t>2. Add if-guarded return to check null value. (PAR [ICSE’13])</a:t>
            </a:r>
          </a:p>
          <a:p>
            <a:r>
              <a:rPr lang="en-US" sz="2400" dirty="0" smtClean="0"/>
              <a:t>3. Copy a statement from the same file. (</a:t>
            </a:r>
            <a:r>
              <a:rPr lang="en-US" sz="2400" dirty="0" err="1" smtClean="0"/>
              <a:t>GenProg</a:t>
            </a:r>
            <a:r>
              <a:rPr lang="en-US" sz="2400" dirty="0" smtClean="0"/>
              <a:t> [ICSE’09])</a:t>
            </a:r>
            <a:endParaRPr lang="en-US" sz="2400" dirty="0"/>
          </a:p>
        </p:txBody>
      </p:sp>
    </p:spTree>
    <p:extLst>
      <p:ext uri="{BB962C8B-B14F-4D97-AF65-F5344CB8AC3E}">
        <p14:creationId xmlns:p14="http://schemas.microsoft.com/office/powerpoint/2010/main" val="254307193"/>
      </p:ext>
    </p:extLst>
  </p:cSld>
  <p:clrMapOvr>
    <a:masterClrMapping/>
  </p:clrMapOvr>
  <mc:AlternateContent xmlns:mc="http://schemas.openxmlformats.org/markup-compatibility/2006" xmlns:p14="http://schemas.microsoft.com/office/powerpoint/2010/main">
    <mc:Choice Requires="p14">
      <p:transition spd="slow" p14:dur="2000" advTm="20780"/>
    </mc:Choice>
    <mc:Fallback xmlns="">
      <p:transition spd="slow" advTm="2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animEffect transition="in" filter="blinds(horizontal)">
                                      <p:cBhvr>
                                        <p:cTn id="7" dur="500"/>
                                        <p:tgtEl>
                                          <p:spTgt spid="1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6">
                                            <p:txEl>
                                              <p:pRg st="1" end="1"/>
                                            </p:txEl>
                                          </p:spTgt>
                                        </p:tgtEl>
                                        <p:attrNameLst>
                                          <p:attrName>style.visibility</p:attrName>
                                        </p:attrNameLst>
                                      </p:cBhvr>
                                      <p:to>
                                        <p:strVal val="visible"/>
                                      </p:to>
                                    </p:set>
                                    <p:animEffect transition="in" filter="blinds(horizontal)">
                                      <p:cBhvr>
                                        <p:cTn id="12" dur="500"/>
                                        <p:tgtEl>
                                          <p:spTgt spid="1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6">
                                            <p:txEl>
                                              <p:pRg st="2" end="2"/>
                                            </p:txEl>
                                          </p:spTgt>
                                        </p:tgtEl>
                                        <p:attrNameLst>
                                          <p:attrName>style.visibility</p:attrName>
                                        </p:attrNameLst>
                                      </p:cBhvr>
                                      <p:to>
                                        <p:strVal val="visible"/>
                                      </p:to>
                                    </p:set>
                                    <p:animEffect transition="in" filter="blinds(horizontal)">
                                      <p:cBhvr>
                                        <p:cTn id="17" dur="500"/>
                                        <p:tgtEl>
                                          <p:spTgt spid="1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 Genesis</a:t>
            </a:r>
            <a:endParaRPr lang="en-US" dirty="0"/>
          </a:p>
        </p:txBody>
      </p:sp>
      <p:sp>
        <p:nvSpPr>
          <p:cNvPr id="3" name="Content Placeholder 2"/>
          <p:cNvSpPr>
            <a:spLocks noGrp="1"/>
          </p:cNvSpPr>
          <p:nvPr>
            <p:ph idx="1"/>
          </p:nvPr>
        </p:nvSpPr>
        <p:spPr/>
        <p:txBody>
          <a:bodyPr>
            <a:normAutofit/>
          </a:bodyPr>
          <a:lstStyle/>
          <a:p>
            <a:r>
              <a:rPr lang="en-US" sz="3100" dirty="0" smtClean="0"/>
              <a:t>We implemented Genesis for Java programs</a:t>
            </a:r>
          </a:p>
          <a:p>
            <a:r>
              <a:rPr lang="en-US" sz="3100" dirty="0" smtClean="0"/>
              <a:t>Apply Genesis to infer a combined search space for NPE, OOB, and CCE errors with:</a:t>
            </a:r>
          </a:p>
          <a:p>
            <a:pPr lvl="1"/>
            <a:r>
              <a:rPr lang="en-US" sz="2700" dirty="0" smtClean="0"/>
              <a:t>483 NPE, 199 OOB, and 287 CCE training patches</a:t>
            </a:r>
            <a:endParaRPr lang="en-US" sz="3100" dirty="0" smtClean="0"/>
          </a:p>
          <a:p>
            <a:r>
              <a:rPr lang="en-US" sz="3100" dirty="0" smtClean="0"/>
              <a:t>Run Genesis with the inferred space to generate patches for:</a:t>
            </a:r>
          </a:p>
          <a:p>
            <a:pPr lvl="1"/>
            <a:r>
              <a:rPr lang="en-US" sz="2700" dirty="0" smtClean="0"/>
              <a:t> 20 NPE, 13 OOB, and 16 CCE benchmark errors</a:t>
            </a:r>
          </a:p>
          <a:p>
            <a:r>
              <a:rPr lang="en-US" sz="3100" dirty="0" smtClean="0"/>
              <a:t>Compare Genesis results with the results of manual transforms in PAR [ICSE’13]</a:t>
            </a:r>
          </a:p>
        </p:txBody>
      </p:sp>
      <p:sp>
        <p:nvSpPr>
          <p:cNvPr id="4" name="Slide Number Placeholder 3"/>
          <p:cNvSpPr>
            <a:spLocks noGrp="1"/>
          </p:cNvSpPr>
          <p:nvPr>
            <p:ph type="sldNum" sz="quarter" idx="12"/>
          </p:nvPr>
        </p:nvSpPr>
        <p:spPr/>
        <p:txBody>
          <a:bodyPr/>
          <a:lstStyle/>
          <a:p>
            <a:fld id="{C5BFA645-337F-934D-B234-7C13E7CFC11E}" type="slidenum">
              <a:rPr lang="en-US" smtClean="0"/>
              <a:t>60</a:t>
            </a:fld>
            <a:endParaRPr lang="en-US"/>
          </a:p>
        </p:txBody>
      </p:sp>
    </p:spTree>
    <p:custDataLst>
      <p:tags r:id="rId1"/>
    </p:custDataLst>
    <p:extLst>
      <p:ext uri="{BB962C8B-B14F-4D97-AF65-F5344CB8AC3E}">
        <p14:creationId xmlns:p14="http://schemas.microsoft.com/office/powerpoint/2010/main" val="821541962"/>
      </p:ext>
    </p:extLst>
  </p:cSld>
  <p:clrMapOvr>
    <a:masterClrMapping/>
  </p:clrMapOvr>
  <mc:AlternateContent xmlns:mc="http://schemas.openxmlformats.org/markup-compatibility/2006" xmlns:p14="http://schemas.microsoft.com/office/powerpoint/2010/main">
    <mc:Choice Requires="p14">
      <p:transition spd="slow" p14:dur="2000" advTm="30976"/>
    </mc:Choice>
    <mc:Fallback xmlns="">
      <p:transition spd="slow" advTm="309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20 NPE Errors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45014858"/>
              </p:ext>
            </p:extLst>
          </p:nvPr>
        </p:nvGraphicFramePr>
        <p:xfrm>
          <a:off x="628650" y="1825625"/>
          <a:ext cx="7886700" cy="4079240"/>
        </p:xfrm>
        <a:graphic>
          <a:graphicData uri="http://schemas.openxmlformats.org/drawingml/2006/table">
            <a:tbl>
              <a:tblPr firstRow="1" bandRow="1">
                <a:tableStyleId>{69012ECD-51FC-41F1-AA8D-1B2483CD663E}</a:tableStyleId>
              </a:tblPr>
              <a:tblGrid>
                <a:gridCol w="1924050"/>
                <a:gridCol w="1155700"/>
                <a:gridCol w="863600"/>
                <a:gridCol w="1943100"/>
                <a:gridCol w="1117600"/>
                <a:gridCol w="882650"/>
              </a:tblGrid>
              <a:tr h="370840">
                <a:tc>
                  <a:txBody>
                    <a:bodyPr/>
                    <a:lstStyle/>
                    <a:p>
                      <a:r>
                        <a:rPr lang="en-US" dirty="0" smtClean="0"/>
                        <a:t>Repository</a:t>
                      </a:r>
                      <a:endParaRPr lang="en-US" dirty="0"/>
                    </a:p>
                  </a:txBody>
                  <a:tcPr/>
                </a:tc>
                <a:tc>
                  <a:txBody>
                    <a:bodyPr/>
                    <a:lstStyle/>
                    <a:p>
                      <a:r>
                        <a:rPr lang="en-US" dirty="0" smtClean="0"/>
                        <a:t>Revision</a:t>
                      </a:r>
                      <a:endParaRPr lang="en-US" dirty="0"/>
                    </a:p>
                  </a:txBody>
                  <a:tcPr/>
                </a:tc>
                <a:tc>
                  <a:txBody>
                    <a:bodyPr/>
                    <a:lstStyle/>
                    <a:p>
                      <a:r>
                        <a:rPr lang="en-US" dirty="0" smtClean="0"/>
                        <a:t>Result</a:t>
                      </a:r>
                      <a:endParaRPr lang="en-US" dirty="0"/>
                    </a:p>
                  </a:txBody>
                  <a:tcPr/>
                </a:tc>
                <a:tc>
                  <a:txBody>
                    <a:bodyPr/>
                    <a:lstStyle/>
                    <a:p>
                      <a:r>
                        <a:rPr lang="en-US" dirty="0" smtClean="0"/>
                        <a:t>Repository</a:t>
                      </a:r>
                      <a:endParaRPr lang="en-US" dirty="0"/>
                    </a:p>
                  </a:txBody>
                  <a:tcPr/>
                </a:tc>
                <a:tc>
                  <a:txBody>
                    <a:bodyPr/>
                    <a:lstStyle/>
                    <a:p>
                      <a:r>
                        <a:rPr lang="en-US" dirty="0" smtClean="0"/>
                        <a:t>Revision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r>
              <a:tr h="370840">
                <a:tc>
                  <a:txBody>
                    <a:bodyPr/>
                    <a:lstStyle/>
                    <a:p>
                      <a:r>
                        <a:rPr lang="en-US" dirty="0" err="1" smtClean="0"/>
                        <a:t>caelum-stella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effectLst/>
                        </a:rPr>
                        <a:t>2ec5459 </a:t>
                      </a:r>
                      <a:endParaRPr lang="fi-FI"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err="1" smtClean="0"/>
                        <a:t>jongo</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effectLst/>
                        </a:rPr>
                        <a:t>f46f658 </a:t>
                      </a:r>
                      <a:endParaRPr lang="ru-RU" dirty="0" smtClean="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caelum-stella</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2d2dd9c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smtClean="0"/>
                        <a:t>Dataflow </a:t>
                      </a:r>
                      <a:r>
                        <a:rPr lang="en-US" dirty="0" err="1" smtClean="0"/>
                        <a:t>JavaSDK</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c06125d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caelum-stella</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e73113f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err="1" smtClean="0"/>
                        <a:t>webmagic</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ff2f588 </a:t>
                      </a:r>
                      <a:endParaRPr lang="is-IS" dirty="0" smtClean="0"/>
                    </a:p>
                  </a:txBody>
                  <a:tcPr/>
                </a:tc>
                <a:tc>
                  <a:txBody>
                    <a:bodyPr/>
                    <a:lstStyle/>
                    <a:p>
                      <a:endParaRPr lang="en-US" dirty="0"/>
                    </a:p>
                  </a:txBody>
                  <a:tcPr/>
                </a:tc>
              </a:tr>
              <a:tr h="370840">
                <a:tc>
                  <a:txBody>
                    <a:bodyPr/>
                    <a:lstStyle/>
                    <a:p>
                      <a:r>
                        <a:rPr lang="en-US" dirty="0" err="1" smtClean="0"/>
                        <a:t>HikariCP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ce4ff92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r>
                        <a:rPr lang="en-US" dirty="0" err="1" smtClean="0"/>
                        <a:t>javapoet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70b38e5 </a:t>
                      </a:r>
                      <a:endParaRPr lang="en-US" dirty="0" smtClean="0"/>
                    </a:p>
                  </a:txBody>
                  <a:tcPr/>
                </a:tc>
                <a:tc>
                  <a:txBody>
                    <a:bodyPr/>
                    <a:lstStyle/>
                    <a:p>
                      <a:endParaRPr lang="en-US" dirty="0"/>
                    </a:p>
                  </a:txBody>
                  <a:tcPr/>
                </a:tc>
              </a:tr>
              <a:tr h="370840">
                <a:tc>
                  <a:txBody>
                    <a:bodyPr/>
                    <a:lstStyle/>
                    <a:p>
                      <a:r>
                        <a:rPr lang="en-US" dirty="0" smtClean="0"/>
                        <a:t>nuts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80e85d0 </a:t>
                      </a:r>
                      <a:endParaRPr lang="en-US" dirty="0" smtClean="0"/>
                    </a:p>
                  </a:txBody>
                  <a:tcPr/>
                </a:tc>
                <a:tc>
                  <a:txBody>
                    <a:bodyPr/>
                    <a:lstStyle/>
                    <a:p>
                      <a:endParaRPr lang="en-US" dirty="0"/>
                    </a:p>
                  </a:txBody>
                  <a:tcPr/>
                </a:tc>
                <a:tc>
                  <a:txBody>
                    <a:bodyPr/>
                    <a:lstStyle/>
                    <a:p>
                      <a:r>
                        <a:rPr lang="en-US" dirty="0" smtClean="0"/>
                        <a:t>closure-compiler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9828574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r>
                        <a:rPr lang="en-US" dirty="0" smtClean="0"/>
                        <a:t>spring-data-rest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aa28aeb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smtClean="0"/>
                        <a:t>truth</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99b314e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r>
              <a:tr h="370840">
                <a:tc>
                  <a:txBody>
                    <a:bodyPr/>
                    <a:lstStyle/>
                    <a:p>
                      <a:r>
                        <a:rPr lang="en-US" dirty="0" err="1" smtClean="0"/>
                        <a:t>checkstyle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kern="1200" dirty="0" smtClean="0">
                          <a:effectLst/>
                        </a:rPr>
                        <a:t>8381754 </a:t>
                      </a:r>
                      <a:endParaRPr lang="cs-CZ"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smtClean="0"/>
                        <a:t>error-prone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3709338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checkstyle</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kern="1200" dirty="0" smtClean="0">
                          <a:effectLst/>
                        </a:rPr>
                        <a:t>536bc20 </a:t>
                      </a:r>
                      <a:endParaRPr lang="cs-CZ"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err="1" smtClean="0"/>
                        <a:t>javaslang</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faf9ac2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r>
                        <a:rPr lang="en-US" dirty="0" err="1" smtClean="0"/>
                        <a:t>checkstyle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kern="1200" dirty="0" smtClean="0">
                          <a:effectLst/>
                        </a:rPr>
                        <a:t>aaf606e </a:t>
                      </a:r>
                      <a:endParaRPr lang="nl-NL" dirty="0" smtClean="0"/>
                    </a:p>
                  </a:txBody>
                  <a:tcPr/>
                </a:tc>
                <a:tc>
                  <a:txBody>
                    <a:bodyPr/>
                    <a:lstStyle/>
                    <a:p>
                      <a:endParaRPr lang="en-US"/>
                    </a:p>
                  </a:txBody>
                  <a:tcPr/>
                </a:tc>
                <a:tc>
                  <a:txBody>
                    <a:bodyPr/>
                    <a:lstStyle/>
                    <a:p>
                      <a:r>
                        <a:rPr lang="en-US" dirty="0" smtClean="0"/>
                        <a:t>Activiti</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effectLst/>
                        </a:rPr>
                        <a:t>3d624a5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r>
                        <a:rPr lang="en-US" dirty="0" err="1" smtClean="0"/>
                        <a:t>checkstyle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effectLst/>
                        </a:rPr>
                        <a:t>aa829d4 </a:t>
                      </a:r>
                      <a:endParaRPr lang="fi-FI" dirty="0" smtClean="0"/>
                    </a:p>
                  </a:txBody>
                  <a:tcPr/>
                </a:tc>
                <a:tc>
                  <a:txBody>
                    <a:bodyPr/>
                    <a:lstStyle/>
                    <a:p>
                      <a:r>
                        <a:rPr lang="en-US" dirty="0" smtClean="0">
                          <a:solidFill>
                            <a:srgbClr val="008000"/>
                          </a:solidFill>
                          <a:latin typeface="Zapf Dingbats"/>
                          <a:ea typeface="Zapf Dingbats"/>
                          <a:cs typeface="Zapf Dingbats"/>
                          <a:sym typeface="Zapf Dingbats"/>
                        </a:rPr>
                        <a:t>✔★</a:t>
                      </a:r>
                      <a:endParaRPr lang="en-US" dirty="0"/>
                    </a:p>
                  </a:txBody>
                  <a:tcPr/>
                </a:tc>
                <a:tc>
                  <a:txBody>
                    <a:bodyPr/>
                    <a:lstStyle/>
                    <a:p>
                      <a:r>
                        <a:rPr lang="en-US" dirty="0" smtClean="0"/>
                        <a:t>spring-</a:t>
                      </a:r>
                      <a:r>
                        <a:rPr lang="en-US" dirty="0" err="1" smtClean="0"/>
                        <a:t>hateoas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effectLst/>
                        </a:rPr>
                        <a:t>48749e7 </a:t>
                      </a:r>
                      <a:endParaRPr lang="fi-FI"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bl>
          </a:graphicData>
        </a:graphic>
      </p:graphicFrame>
      <p:sp>
        <p:nvSpPr>
          <p:cNvPr id="7" name="TextBox 6"/>
          <p:cNvSpPr txBox="1"/>
          <p:nvPr/>
        </p:nvSpPr>
        <p:spPr>
          <a:xfrm>
            <a:off x="881218" y="6197600"/>
            <a:ext cx="2663486"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r>
              <a:rPr lang="en-US" dirty="0" smtClean="0">
                <a:sym typeface="Zapf Dingbats"/>
              </a:rPr>
              <a:t>: Generate correct patch</a:t>
            </a:r>
            <a:endParaRPr lang="en-US" dirty="0">
              <a:solidFill>
                <a:srgbClr val="008000"/>
              </a:solidFill>
            </a:endParaRPr>
          </a:p>
        </p:txBody>
      </p:sp>
      <p:sp>
        <p:nvSpPr>
          <p:cNvPr id="8" name="TextBox 7"/>
          <p:cNvSpPr txBox="1"/>
          <p:nvPr/>
        </p:nvSpPr>
        <p:spPr>
          <a:xfrm>
            <a:off x="3611718" y="6197600"/>
            <a:ext cx="4735464" cy="369332"/>
          </a:xfrm>
          <a:prstGeom prst="rect">
            <a:avLst/>
          </a:prstGeom>
          <a:noFill/>
        </p:spPr>
        <p:txBody>
          <a:bodyPr wrap="none" rtlCol="0">
            <a:spAutoFit/>
          </a:bodyPr>
          <a:lstStyle/>
          <a:p>
            <a:r>
              <a:rPr lang="en-US" dirty="0">
                <a:solidFill>
                  <a:srgbClr val="008000"/>
                </a:solidFill>
                <a:latin typeface="Zapf Dingbats"/>
                <a:ea typeface="Zapf Dingbats"/>
                <a:cs typeface="Zapf Dingbats"/>
                <a:sym typeface="Zapf Dingbats"/>
              </a:rPr>
              <a:t>★</a:t>
            </a:r>
            <a:r>
              <a:rPr lang="en-US" dirty="0" smtClean="0">
                <a:sym typeface="Zapf Dingbats"/>
              </a:rPr>
              <a:t>: One of the top 3 generated patches is correct</a:t>
            </a:r>
            <a:endParaRPr lang="en-US" dirty="0">
              <a:solidFill>
                <a:srgbClr val="008000"/>
              </a:solidFill>
            </a:endParaRPr>
          </a:p>
        </p:txBody>
      </p:sp>
      <p:sp>
        <p:nvSpPr>
          <p:cNvPr id="3" name="Slide Number Placeholder 2"/>
          <p:cNvSpPr>
            <a:spLocks noGrp="1"/>
          </p:cNvSpPr>
          <p:nvPr>
            <p:ph type="sldNum" sz="quarter" idx="12"/>
          </p:nvPr>
        </p:nvSpPr>
        <p:spPr/>
        <p:txBody>
          <a:bodyPr/>
          <a:lstStyle/>
          <a:p>
            <a:fld id="{C5BFA645-337F-934D-B234-7C13E7CFC11E}" type="slidenum">
              <a:rPr lang="en-US" smtClean="0"/>
              <a:t>61</a:t>
            </a:fld>
            <a:endParaRPr lang="en-US"/>
          </a:p>
        </p:txBody>
      </p:sp>
    </p:spTree>
    <p:extLst>
      <p:ext uri="{BB962C8B-B14F-4D97-AF65-F5344CB8AC3E}">
        <p14:creationId xmlns:p14="http://schemas.microsoft.com/office/powerpoint/2010/main" val="1177416174"/>
      </p:ext>
    </p:extLst>
  </p:cSld>
  <p:clrMapOvr>
    <a:masterClrMapping/>
  </p:clrMapOvr>
  <mc:AlternateContent xmlns:mc="http://schemas.openxmlformats.org/markup-compatibility/2006" xmlns:p14="http://schemas.microsoft.com/office/powerpoint/2010/main">
    <mc:Choice Requires="p14">
      <p:transition spd="slow" p14:dur="2000" advTm="13186"/>
    </mc:Choice>
    <mc:Fallback xmlns="">
      <p:transition spd="slow" advTm="13186"/>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13 OOB Errors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4945603"/>
              </p:ext>
            </p:extLst>
          </p:nvPr>
        </p:nvGraphicFramePr>
        <p:xfrm>
          <a:off x="628650" y="1825625"/>
          <a:ext cx="7886700" cy="3235960"/>
        </p:xfrm>
        <a:graphic>
          <a:graphicData uri="http://schemas.openxmlformats.org/drawingml/2006/table">
            <a:tbl>
              <a:tblPr firstRow="1" bandRow="1">
                <a:tableStyleId>{69012ECD-51FC-41F1-AA8D-1B2483CD663E}</a:tableStyleId>
              </a:tblPr>
              <a:tblGrid>
                <a:gridCol w="1924050"/>
                <a:gridCol w="1155700"/>
                <a:gridCol w="863600"/>
                <a:gridCol w="1943100"/>
                <a:gridCol w="1117600"/>
                <a:gridCol w="882650"/>
              </a:tblGrid>
              <a:tr h="370840">
                <a:tc>
                  <a:txBody>
                    <a:bodyPr/>
                    <a:lstStyle/>
                    <a:p>
                      <a:r>
                        <a:rPr lang="en-US" dirty="0" smtClean="0"/>
                        <a:t>Repository</a:t>
                      </a:r>
                      <a:endParaRPr lang="en-US" dirty="0"/>
                    </a:p>
                  </a:txBody>
                  <a:tcPr/>
                </a:tc>
                <a:tc>
                  <a:txBody>
                    <a:bodyPr/>
                    <a:lstStyle/>
                    <a:p>
                      <a:r>
                        <a:rPr lang="en-US" dirty="0" smtClean="0"/>
                        <a:t>Revision</a:t>
                      </a:r>
                      <a:endParaRPr lang="en-US" dirty="0"/>
                    </a:p>
                  </a:txBody>
                  <a:tcPr/>
                </a:tc>
                <a:tc>
                  <a:txBody>
                    <a:bodyPr/>
                    <a:lstStyle/>
                    <a:p>
                      <a:r>
                        <a:rPr lang="en-US" dirty="0" smtClean="0"/>
                        <a:t>Result</a:t>
                      </a:r>
                      <a:endParaRPr lang="en-US" dirty="0"/>
                    </a:p>
                  </a:txBody>
                  <a:tcPr/>
                </a:tc>
                <a:tc>
                  <a:txBody>
                    <a:bodyPr/>
                    <a:lstStyle/>
                    <a:p>
                      <a:r>
                        <a:rPr lang="en-US" dirty="0" smtClean="0"/>
                        <a:t>Repository</a:t>
                      </a:r>
                      <a:endParaRPr lang="en-US" dirty="0"/>
                    </a:p>
                  </a:txBody>
                  <a:tcPr/>
                </a:tc>
                <a:tc>
                  <a:txBody>
                    <a:bodyPr/>
                    <a:lstStyle/>
                    <a:p>
                      <a:r>
                        <a:rPr lang="en-US" dirty="0" smtClean="0"/>
                        <a:t>Revision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r>
              <a:tr h="370840">
                <a:tc>
                  <a:txBody>
                    <a:bodyPr/>
                    <a:lstStyle/>
                    <a:p>
                      <a:r>
                        <a:rPr lang="en-US" dirty="0" err="1" smtClean="0"/>
                        <a:t>Bukkit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a91c4c6 </a:t>
                      </a:r>
                      <a:r>
                        <a:rPr lang="fi-FI" sz="1800" kern="1200" dirty="0" smtClean="0">
                          <a:effectLst/>
                        </a:rPr>
                        <a:t> </a:t>
                      </a:r>
                      <a:endParaRPr lang="fi-FI"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smtClean="0"/>
                        <a:t>named-</a:t>
                      </a:r>
                      <a:r>
                        <a:rPr lang="en-US" dirty="0" err="1" smtClean="0"/>
                        <a:t>regexp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82bdfeb </a:t>
                      </a:r>
                      <a:endParaRPr lang="en-US" dirty="0" smtClean="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RoaringBitmap</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solidFill>
                            <a:schemeClr val="tx1"/>
                          </a:solidFill>
                          <a:effectLst/>
                          <a:latin typeface="+mn-lt"/>
                          <a:ea typeface="+mn-ea"/>
                          <a:cs typeface="+mn-cs"/>
                        </a:rPr>
                        <a:t>29c6d59 </a:t>
                      </a:r>
                      <a:r>
                        <a:rPr lang="is-IS" sz="1800" kern="1200" dirty="0" smtClean="0">
                          <a:effectLst/>
                        </a:rPr>
                        <a:t>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r>
                        <a:rPr lang="en-US" dirty="0" err="1" smtClean="0"/>
                        <a:t>jgit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929862f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commons-</a:t>
                      </a:r>
                      <a:r>
                        <a:rPr lang="en-US" dirty="0" err="1" smtClean="0"/>
                        <a:t>lang</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52b46e7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r>
                        <a:rPr lang="en-US" dirty="0" err="1" smtClean="0"/>
                        <a:t>jPOS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800" kern="1200" dirty="0" smtClean="0">
                          <a:solidFill>
                            <a:schemeClr val="tx1"/>
                          </a:solidFill>
                          <a:effectLst/>
                          <a:latin typeface="+mn-lt"/>
                          <a:ea typeface="+mn-ea"/>
                          <a:cs typeface="+mn-cs"/>
                        </a:rPr>
                        <a:t>df400ac </a:t>
                      </a:r>
                      <a:endParaRPr lang="hr-HR"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r>
                        <a:rPr lang="en-US" dirty="0" err="1" smtClean="0"/>
                        <a:t>HdrHistogram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solidFill>
                            <a:schemeClr val="tx1"/>
                          </a:solidFill>
                          <a:effectLst/>
                          <a:latin typeface="+mn-lt"/>
                          <a:ea typeface="+mn-ea"/>
                          <a:cs typeface="+mn-cs"/>
                        </a:rPr>
                        <a:t>db18018 </a:t>
                      </a:r>
                      <a:endParaRPr lang="fi-FI"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r>
                        <a:rPr lang="en-US" dirty="0" err="1" smtClean="0"/>
                        <a:t>httpcore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dd00a9e </a:t>
                      </a:r>
                      <a:r>
                        <a:rPr lang="en-US" sz="1800" kern="1200" dirty="0" smtClean="0">
                          <a:effectLst/>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r>
                        <a:rPr lang="en-US" dirty="0" smtClean="0"/>
                        <a:t>spring-</a:t>
                      </a:r>
                      <a:r>
                        <a:rPr lang="en-US" dirty="0" err="1" smtClean="0"/>
                        <a:t>hateoas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29b4334 </a:t>
                      </a:r>
                      <a:endParaRPr lang="is-IS" dirty="0" smtClean="0"/>
                    </a:p>
                  </a:txBody>
                  <a:tcPr/>
                </a:tc>
                <a:tc>
                  <a:txBody>
                    <a:bodyPr/>
                    <a:lstStyle/>
                    <a:p>
                      <a:endParaRPr lang="en-US" dirty="0"/>
                    </a:p>
                  </a:txBody>
                  <a:tcPr/>
                </a:tc>
                <a:tc>
                  <a:txBody>
                    <a:bodyPr/>
                    <a:lstStyle/>
                    <a:p>
                      <a:r>
                        <a:rPr lang="en-US" dirty="0" err="1" smtClean="0"/>
                        <a:t>vectorz</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2291d0d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r>
                        <a:rPr lang="en-US" dirty="0" smtClean="0"/>
                        <a:t>wicket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b708e2b </a:t>
                      </a:r>
                      <a:r>
                        <a:rPr lang="en-US" sz="1800" kern="1200" dirty="0" smtClean="0">
                          <a:effectLst/>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dirty="0" smtClean="0"/>
                        <a:t>maven-shared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solidFill>
                            <a:schemeClr val="tx1"/>
                          </a:solidFill>
                          <a:effectLst/>
                          <a:latin typeface="+mn-lt"/>
                          <a:ea typeface="+mn-ea"/>
                          <a:cs typeface="+mn-cs"/>
                        </a:rPr>
                        <a:t>77937e1 </a:t>
                      </a:r>
                      <a:endParaRPr lang="fi-FI"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r>
                        <a:rPr lang="en-US" dirty="0" smtClean="0"/>
                        <a:t>coveralls-maven-plugin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20490f6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r>
            </a:tbl>
          </a:graphicData>
        </a:graphic>
      </p:graphicFrame>
      <p:sp>
        <p:nvSpPr>
          <p:cNvPr id="9" name="TextBox 8"/>
          <p:cNvSpPr txBox="1"/>
          <p:nvPr/>
        </p:nvSpPr>
        <p:spPr>
          <a:xfrm>
            <a:off x="881218" y="5740400"/>
            <a:ext cx="2663486"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r>
              <a:rPr lang="en-US" dirty="0" smtClean="0">
                <a:sym typeface="Zapf Dingbats"/>
              </a:rPr>
              <a:t>: Generate correct patch</a:t>
            </a:r>
            <a:endParaRPr lang="en-US" dirty="0">
              <a:solidFill>
                <a:srgbClr val="008000"/>
              </a:solidFill>
            </a:endParaRPr>
          </a:p>
        </p:txBody>
      </p:sp>
      <p:sp>
        <p:nvSpPr>
          <p:cNvPr id="10" name="TextBox 9"/>
          <p:cNvSpPr txBox="1"/>
          <p:nvPr/>
        </p:nvSpPr>
        <p:spPr>
          <a:xfrm>
            <a:off x="3611718" y="5740400"/>
            <a:ext cx="4735464" cy="369332"/>
          </a:xfrm>
          <a:prstGeom prst="rect">
            <a:avLst/>
          </a:prstGeom>
          <a:noFill/>
        </p:spPr>
        <p:txBody>
          <a:bodyPr wrap="none" rtlCol="0">
            <a:spAutoFit/>
          </a:bodyPr>
          <a:lstStyle/>
          <a:p>
            <a:r>
              <a:rPr lang="en-US" dirty="0">
                <a:solidFill>
                  <a:srgbClr val="008000"/>
                </a:solidFill>
                <a:latin typeface="Zapf Dingbats"/>
                <a:ea typeface="Zapf Dingbats"/>
                <a:cs typeface="Zapf Dingbats"/>
                <a:sym typeface="Zapf Dingbats"/>
              </a:rPr>
              <a:t>★</a:t>
            </a:r>
            <a:r>
              <a:rPr lang="en-US" dirty="0" smtClean="0">
                <a:sym typeface="Zapf Dingbats"/>
              </a:rPr>
              <a:t>: One of the top 3 generated patches is correct</a:t>
            </a:r>
            <a:endParaRPr lang="en-US" dirty="0">
              <a:solidFill>
                <a:srgbClr val="008000"/>
              </a:solidFill>
            </a:endParaRPr>
          </a:p>
        </p:txBody>
      </p:sp>
      <p:sp>
        <p:nvSpPr>
          <p:cNvPr id="3" name="Slide Number Placeholder 2"/>
          <p:cNvSpPr>
            <a:spLocks noGrp="1"/>
          </p:cNvSpPr>
          <p:nvPr>
            <p:ph type="sldNum" sz="quarter" idx="12"/>
          </p:nvPr>
        </p:nvSpPr>
        <p:spPr/>
        <p:txBody>
          <a:bodyPr/>
          <a:lstStyle/>
          <a:p>
            <a:fld id="{C5BFA645-337F-934D-B234-7C13E7CFC11E}" type="slidenum">
              <a:rPr lang="en-US" smtClean="0"/>
              <a:t>62</a:t>
            </a:fld>
            <a:endParaRPr lang="en-US"/>
          </a:p>
        </p:txBody>
      </p:sp>
    </p:spTree>
    <p:extLst>
      <p:ext uri="{BB962C8B-B14F-4D97-AF65-F5344CB8AC3E}">
        <p14:creationId xmlns:p14="http://schemas.microsoft.com/office/powerpoint/2010/main" val="541057133"/>
      </p:ext>
    </p:extLst>
  </p:cSld>
  <p:clrMapOvr>
    <a:masterClrMapping/>
  </p:clrMapOvr>
  <mc:AlternateContent xmlns:mc="http://schemas.openxmlformats.org/markup-compatibility/2006" xmlns:p14="http://schemas.microsoft.com/office/powerpoint/2010/main">
    <mc:Choice Requires="p14">
      <p:transition spd="slow" p14:dur="2000" advTm="5477"/>
    </mc:Choice>
    <mc:Fallback xmlns="">
      <p:transition spd="slow" advTm="5477"/>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16 CCE Errors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62091768"/>
              </p:ext>
            </p:extLst>
          </p:nvPr>
        </p:nvGraphicFramePr>
        <p:xfrm>
          <a:off x="628650" y="1825625"/>
          <a:ext cx="7886700" cy="3606800"/>
        </p:xfrm>
        <a:graphic>
          <a:graphicData uri="http://schemas.openxmlformats.org/drawingml/2006/table">
            <a:tbl>
              <a:tblPr firstRow="1" bandRow="1">
                <a:tableStyleId>{69012ECD-51FC-41F1-AA8D-1B2483CD663E}</a:tableStyleId>
              </a:tblPr>
              <a:tblGrid>
                <a:gridCol w="1924050"/>
                <a:gridCol w="1155700"/>
                <a:gridCol w="863600"/>
                <a:gridCol w="1943100"/>
                <a:gridCol w="1117600"/>
                <a:gridCol w="882650"/>
              </a:tblGrid>
              <a:tr h="370840">
                <a:tc>
                  <a:txBody>
                    <a:bodyPr/>
                    <a:lstStyle/>
                    <a:p>
                      <a:r>
                        <a:rPr lang="en-US" dirty="0" smtClean="0"/>
                        <a:t>Repository</a:t>
                      </a:r>
                      <a:endParaRPr lang="en-US" dirty="0"/>
                    </a:p>
                  </a:txBody>
                  <a:tcPr/>
                </a:tc>
                <a:tc>
                  <a:txBody>
                    <a:bodyPr/>
                    <a:lstStyle/>
                    <a:p>
                      <a:r>
                        <a:rPr lang="en-US" dirty="0" smtClean="0"/>
                        <a:t>Revision</a:t>
                      </a:r>
                      <a:endParaRPr lang="en-US" dirty="0"/>
                    </a:p>
                  </a:txBody>
                  <a:tcPr/>
                </a:tc>
                <a:tc>
                  <a:txBody>
                    <a:bodyPr/>
                    <a:lstStyle/>
                    <a:p>
                      <a:r>
                        <a:rPr lang="en-US" dirty="0" smtClean="0"/>
                        <a:t>Result</a:t>
                      </a:r>
                      <a:endParaRPr lang="en-US" dirty="0"/>
                    </a:p>
                  </a:txBody>
                  <a:tcPr/>
                </a:tc>
                <a:tc>
                  <a:txBody>
                    <a:bodyPr/>
                    <a:lstStyle/>
                    <a:p>
                      <a:r>
                        <a:rPr lang="en-US" dirty="0" smtClean="0"/>
                        <a:t>Repository</a:t>
                      </a:r>
                      <a:endParaRPr lang="en-US" dirty="0"/>
                    </a:p>
                  </a:txBody>
                  <a:tcPr/>
                </a:tc>
                <a:tc>
                  <a:txBody>
                    <a:bodyPr/>
                    <a:lstStyle/>
                    <a:p>
                      <a:r>
                        <a:rPr lang="en-US" dirty="0" smtClean="0"/>
                        <a:t>Revision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jade4j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kern="1200" dirty="0" smtClean="0">
                          <a:solidFill>
                            <a:schemeClr val="tx1"/>
                          </a:solidFill>
                          <a:effectLst/>
                          <a:latin typeface="+mn-lt"/>
                          <a:ea typeface="+mn-ea"/>
                          <a:cs typeface="+mn-cs"/>
                        </a:rPr>
                        <a:t>dd47397 </a:t>
                      </a:r>
                      <a:endParaRPr lang="cs-CZ"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tx1"/>
                          </a:solidFill>
                          <a:effectLst/>
                          <a:latin typeface="+mn-lt"/>
                          <a:ea typeface="+mn-ea"/>
                          <a:cs typeface="+mn-cs"/>
                        </a:rPr>
                        <a:t>htmlelements</a:t>
                      </a:r>
                      <a:r>
                        <a:rPr lang="en-US" sz="1800" kern="1200" dirty="0" smtClean="0">
                          <a:solidFill>
                            <a:schemeClr val="tx1"/>
                          </a:solidFill>
                          <a:effectLst/>
                          <a:latin typeface="+mn-lt"/>
                          <a:ea typeface="+mn-ea"/>
                          <a:cs typeface="+mn-cs"/>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effectLst/>
                          <a:latin typeface="+mn-lt"/>
                          <a:ea typeface="+mn-ea"/>
                          <a:cs typeface="+mn-cs"/>
                        </a:rPr>
                        <a:t>bf3f275 </a:t>
                      </a:r>
                      <a:endParaRPr lang="de-DE" dirty="0" smtClean="0"/>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jade4j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kern="1200" dirty="0" smtClean="0">
                          <a:solidFill>
                            <a:schemeClr val="tx1"/>
                          </a:solidFill>
                          <a:effectLst/>
                          <a:latin typeface="+mn-lt"/>
                          <a:ea typeface="+mn-ea"/>
                          <a:cs typeface="+mn-cs"/>
                        </a:rPr>
                        <a:t>114e886 </a:t>
                      </a:r>
                      <a:endParaRPr lang="cs-CZ"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r>
                        <a:rPr lang="en-US" sz="1800" kern="1200" dirty="0" smtClean="0">
                          <a:solidFill>
                            <a:schemeClr val="tx1"/>
                          </a:solidFill>
                          <a:effectLst/>
                          <a:latin typeface="+mn-lt"/>
                          <a:ea typeface="+mn-ea"/>
                          <a:cs typeface="+mn-cs"/>
                        </a:rPr>
                        <a:t>spring-cloud-connectors</a:t>
                      </a:r>
                      <a:endParaRPr lang="en-US" dirty="0"/>
                    </a:p>
                  </a:txBody>
                  <a:tcPr/>
                </a:tc>
                <a:tc>
                  <a:txBody>
                    <a:bodyPr/>
                    <a:lstStyle/>
                    <a:p>
                      <a:r>
                        <a:rPr lang="hr-HR" sz="1800" kern="1200" dirty="0" smtClean="0">
                          <a:solidFill>
                            <a:schemeClr val="tx1"/>
                          </a:solidFill>
                          <a:effectLst/>
                          <a:latin typeface="+mn-lt"/>
                          <a:ea typeface="+mn-ea"/>
                          <a:cs typeface="+mn-cs"/>
                        </a:rPr>
                        <a:t>56c6eca</a:t>
                      </a:r>
                      <a:endParaRPr lang="hr-H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tx1"/>
                          </a:solidFill>
                          <a:effectLst/>
                          <a:latin typeface="+mn-lt"/>
                          <a:ea typeface="+mn-ea"/>
                          <a:cs typeface="+mn-cs"/>
                        </a:rPr>
                        <a:t>HdrHistogram</a:t>
                      </a:r>
                      <a:r>
                        <a:rPr lang="en-US" sz="1800" kern="1200" dirty="0" smtClean="0">
                          <a:solidFill>
                            <a:schemeClr val="tx1"/>
                          </a:solidFill>
                          <a:effectLst/>
                          <a:latin typeface="+mn-lt"/>
                          <a:ea typeface="+mn-ea"/>
                          <a:cs typeface="+mn-cs"/>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kern="1200" dirty="0" smtClean="0">
                          <a:solidFill>
                            <a:schemeClr val="tx1"/>
                          </a:solidFill>
                          <a:effectLst/>
                          <a:latin typeface="+mn-lt"/>
                          <a:ea typeface="+mn-ea"/>
                          <a:cs typeface="+mn-cs"/>
                        </a:rPr>
                        <a:t>030aac1 </a:t>
                      </a:r>
                      <a:endParaRPr lang="nl-NL"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tx1"/>
                          </a:solidFill>
                          <a:effectLst/>
                          <a:latin typeface="+mn-lt"/>
                          <a:ea typeface="+mn-ea"/>
                          <a:cs typeface="+mn-cs"/>
                        </a:rPr>
                        <a:t>joinmo</a:t>
                      </a:r>
                      <a:r>
                        <a:rPr lang="en-US" sz="1800" kern="1200" dirty="0" smtClean="0">
                          <a:solidFill>
                            <a:schemeClr val="tx1"/>
                          </a:solidFill>
                          <a:effectLst/>
                          <a:latin typeface="+mn-lt"/>
                          <a:ea typeface="+mn-ea"/>
                          <a:cs typeface="+mn-cs"/>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kern="1200" dirty="0" smtClean="0">
                          <a:solidFill>
                            <a:schemeClr val="tx1"/>
                          </a:solidFill>
                          <a:effectLst/>
                          <a:latin typeface="+mn-lt"/>
                          <a:ea typeface="+mn-ea"/>
                          <a:cs typeface="+mn-cs"/>
                        </a:rPr>
                        <a:t>a5ee885 </a:t>
                      </a:r>
                      <a:endParaRPr lang="nl-NL" dirty="0" smtClean="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tx1"/>
                          </a:solidFill>
                          <a:effectLst/>
                          <a:latin typeface="+mn-lt"/>
                          <a:ea typeface="+mn-ea"/>
                          <a:cs typeface="+mn-cs"/>
                        </a:rPr>
                        <a:t>pdfbox</a:t>
                      </a:r>
                      <a:r>
                        <a:rPr lang="en-US" sz="1800" kern="1200" dirty="0" smtClean="0">
                          <a:solidFill>
                            <a:schemeClr val="tx1"/>
                          </a:solidFill>
                          <a:effectLst/>
                          <a:latin typeface="+mn-lt"/>
                          <a:ea typeface="+mn-ea"/>
                          <a:cs typeface="+mn-cs"/>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93c0b69</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r>
                        <a:rPr lang="en-US" sz="1800" kern="1200" dirty="0" err="1" smtClean="0">
                          <a:solidFill>
                            <a:schemeClr val="tx1"/>
                          </a:solidFill>
                          <a:effectLst/>
                          <a:latin typeface="+mn-lt"/>
                          <a:ea typeface="+mn-ea"/>
                          <a:cs typeface="+mn-cs"/>
                        </a:rPr>
                        <a:t>buildergenerator</a:t>
                      </a:r>
                      <a:r>
                        <a:rPr lang="en-US" sz="1800" kern="1200" dirty="0" smtClean="0">
                          <a:solidFill>
                            <a:schemeClr val="tx1"/>
                          </a:solidFill>
                          <a:effectLst/>
                          <a:latin typeface="+mn-lt"/>
                          <a:ea typeface="+mn-ea"/>
                          <a:cs typeface="+mn-cs"/>
                        </a:rPr>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d9d73b3 </a:t>
                      </a:r>
                      <a:endParaRPr lang="is-IS" dirty="0" smtClean="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tree-root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kern="1200" dirty="0" smtClean="0">
                          <a:solidFill>
                            <a:schemeClr val="tx1"/>
                          </a:solidFill>
                          <a:effectLst/>
                          <a:latin typeface="+mn-lt"/>
                          <a:ea typeface="+mn-ea"/>
                          <a:cs typeface="+mn-cs"/>
                        </a:rPr>
                        <a:t>fef0f36 </a:t>
                      </a:r>
                      <a:endParaRPr lang="cs-CZ" dirty="0" smtClean="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mybatis-3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809c35d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r>
              <a:tr h="370840">
                <a:tc>
                  <a:txBody>
                    <a:bodyPr/>
                    <a:lstStyle/>
                    <a:p>
                      <a:r>
                        <a:rPr lang="en-US" sz="1800" kern="1200" dirty="0" smtClean="0">
                          <a:solidFill>
                            <a:schemeClr val="tx1"/>
                          </a:solidFill>
                          <a:effectLst/>
                          <a:latin typeface="+mn-lt"/>
                          <a:ea typeface="+mn-ea"/>
                          <a:cs typeface="+mn-cs"/>
                        </a:rPr>
                        <a:t>spoon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smtClean="0">
                          <a:solidFill>
                            <a:schemeClr val="tx1"/>
                          </a:solidFill>
                          <a:effectLst/>
                          <a:latin typeface="+mn-lt"/>
                          <a:ea typeface="+mn-ea"/>
                          <a:cs typeface="+mn-cs"/>
                        </a:rPr>
                        <a:t>48d3126 </a:t>
                      </a:r>
                      <a:endParaRPr lang="tr-TR"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r>
                        <a:rPr lang="en-US" sz="1800" kern="1200" dirty="0" smtClean="0">
                          <a:solidFill>
                            <a:schemeClr val="tx1"/>
                          </a:solidFill>
                          <a:effectLst/>
                          <a:latin typeface="+mn-lt"/>
                          <a:ea typeface="+mn-ea"/>
                          <a:cs typeface="+mn-cs"/>
                        </a:rPr>
                        <a:t>antlr4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sz="1800" kern="1200" dirty="0" smtClean="0">
                          <a:solidFill>
                            <a:schemeClr val="tx1"/>
                          </a:solidFill>
                          <a:effectLst/>
                          <a:latin typeface="+mn-lt"/>
                          <a:ea typeface="+mn-ea"/>
                          <a:cs typeface="+mn-cs"/>
                        </a:rPr>
                        <a:t>9e7b131 </a:t>
                      </a:r>
                      <a:endParaRPr lang="is-I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pebble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kern="1200" dirty="0" smtClean="0">
                          <a:solidFill>
                            <a:schemeClr val="tx1"/>
                          </a:solidFill>
                          <a:effectLst/>
                          <a:latin typeface="+mn-lt"/>
                          <a:ea typeface="+mn-ea"/>
                          <a:cs typeface="+mn-cs"/>
                        </a:rPr>
                        <a:t>942aa6e </a:t>
                      </a:r>
                      <a:endParaRPr lang="nl-NL"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r>
                        <a:rPr lang="en-US" sz="1800" kern="1200" dirty="0" err="1" smtClean="0">
                          <a:solidFill>
                            <a:schemeClr val="tx1"/>
                          </a:solidFill>
                          <a:effectLst/>
                          <a:latin typeface="+mn-lt"/>
                          <a:ea typeface="+mn-ea"/>
                          <a:cs typeface="+mn-cs"/>
                        </a:rPr>
                        <a:t>hamcrest</a:t>
                      </a:r>
                      <a:r>
                        <a:rPr lang="en-US" sz="1800" kern="1200" dirty="0" smtClean="0">
                          <a:solidFill>
                            <a:schemeClr val="tx1"/>
                          </a:solidFill>
                          <a:effectLst/>
                          <a:latin typeface="+mn-lt"/>
                          <a:ea typeface="+mn-ea"/>
                          <a:cs typeface="+mn-cs"/>
                        </a:rPr>
                        <a:t>-bean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solidFill>
                            <a:schemeClr val="tx1"/>
                          </a:solidFill>
                          <a:effectLst/>
                          <a:latin typeface="+mn-lt"/>
                          <a:ea typeface="+mn-ea"/>
                          <a:cs typeface="+mn-cs"/>
                        </a:rPr>
                        <a:t>84586d9 </a:t>
                      </a:r>
                      <a:endParaRPr lang="fi-FI"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8000"/>
                          </a:solidFill>
                          <a:latin typeface="Zapf Dingbats"/>
                          <a:ea typeface="Zapf Dingbats"/>
                          <a:cs typeface="Zapf Dingbats"/>
                          <a:sym typeface="Zapf Dingbats"/>
                        </a:rPr>
                        <a:t>✔★</a:t>
                      </a:r>
                      <a:endParaRPr lang="en-US" sz="1800" dirty="0" smtClean="0">
                        <a:solidFill>
                          <a:srgbClr val="008000"/>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tx1"/>
                          </a:solidFill>
                          <a:effectLst/>
                          <a:latin typeface="+mn-lt"/>
                          <a:ea typeface="+mn-ea"/>
                          <a:cs typeface="+mn-cs"/>
                        </a:rPr>
                        <a:t>fastjson</a:t>
                      </a:r>
                      <a:r>
                        <a:rPr lang="en-US" sz="1800" kern="1200" dirty="0" smtClean="0">
                          <a:solidFill>
                            <a:schemeClr val="tx1"/>
                          </a:solidFill>
                          <a:effectLst/>
                          <a:latin typeface="+mn-lt"/>
                          <a:ea typeface="+mn-ea"/>
                          <a:cs typeface="+mn-cs"/>
                        </a:rPr>
                        <a:t>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800" kern="1200" dirty="0" smtClean="0">
                          <a:solidFill>
                            <a:schemeClr val="tx1"/>
                          </a:solidFill>
                          <a:effectLst/>
                          <a:latin typeface="+mn-lt"/>
                          <a:ea typeface="+mn-ea"/>
                          <a:cs typeface="+mn-cs"/>
                        </a:rPr>
                        <a:t>c886874 </a:t>
                      </a:r>
                      <a:endParaRPr lang="fi-FI"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smtClean="0">
                          <a:solidFill>
                            <a:schemeClr val="tx1"/>
                          </a:solidFill>
                          <a:effectLst/>
                          <a:latin typeface="+mn-lt"/>
                          <a:ea typeface="+mn-ea"/>
                          <a:cs typeface="+mn-cs"/>
                        </a:rPr>
                        <a:t>raml</a:t>
                      </a:r>
                      <a:r>
                        <a:rPr lang="en-US" sz="1800" kern="1200" dirty="0" smtClean="0">
                          <a:solidFill>
                            <a:schemeClr val="tx1"/>
                          </a:solidFill>
                          <a:effectLst/>
                          <a:latin typeface="+mn-lt"/>
                          <a:ea typeface="+mn-ea"/>
                          <a:cs typeface="+mn-cs"/>
                        </a:rPr>
                        <a:t>-java-parser </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kern="1200" dirty="0" smtClean="0">
                          <a:solidFill>
                            <a:schemeClr val="tx1"/>
                          </a:solidFill>
                          <a:effectLst/>
                          <a:latin typeface="+mn-lt"/>
                          <a:ea typeface="+mn-ea"/>
                          <a:cs typeface="+mn-cs"/>
                        </a:rPr>
                        <a:t>49aab8f </a:t>
                      </a:r>
                      <a:endParaRPr lang="nl-NL"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8000"/>
                        </a:solidFill>
                      </a:endParaRPr>
                    </a:p>
                  </a:txBody>
                  <a:tcPr/>
                </a:tc>
              </a:tr>
            </a:tbl>
          </a:graphicData>
        </a:graphic>
      </p:graphicFrame>
      <p:sp>
        <p:nvSpPr>
          <p:cNvPr id="9" name="TextBox 8"/>
          <p:cNvSpPr txBox="1"/>
          <p:nvPr/>
        </p:nvSpPr>
        <p:spPr>
          <a:xfrm>
            <a:off x="881218" y="5867989"/>
            <a:ext cx="2663486"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r>
              <a:rPr lang="en-US" dirty="0" smtClean="0">
                <a:sym typeface="Zapf Dingbats"/>
              </a:rPr>
              <a:t>: Generate correct patch</a:t>
            </a:r>
            <a:endParaRPr lang="en-US" dirty="0">
              <a:solidFill>
                <a:srgbClr val="008000"/>
              </a:solidFill>
            </a:endParaRPr>
          </a:p>
        </p:txBody>
      </p:sp>
      <p:sp>
        <p:nvSpPr>
          <p:cNvPr id="10" name="TextBox 9"/>
          <p:cNvSpPr txBox="1"/>
          <p:nvPr/>
        </p:nvSpPr>
        <p:spPr>
          <a:xfrm>
            <a:off x="3611718" y="5867989"/>
            <a:ext cx="4735464" cy="369332"/>
          </a:xfrm>
          <a:prstGeom prst="rect">
            <a:avLst/>
          </a:prstGeom>
          <a:noFill/>
        </p:spPr>
        <p:txBody>
          <a:bodyPr wrap="none" rtlCol="0">
            <a:spAutoFit/>
          </a:bodyPr>
          <a:lstStyle/>
          <a:p>
            <a:r>
              <a:rPr lang="en-US" dirty="0">
                <a:solidFill>
                  <a:srgbClr val="008000"/>
                </a:solidFill>
                <a:latin typeface="Zapf Dingbats"/>
                <a:ea typeface="Zapf Dingbats"/>
                <a:cs typeface="Zapf Dingbats"/>
                <a:sym typeface="Zapf Dingbats"/>
              </a:rPr>
              <a:t>★</a:t>
            </a:r>
            <a:r>
              <a:rPr lang="en-US" dirty="0" smtClean="0">
                <a:sym typeface="Zapf Dingbats"/>
              </a:rPr>
              <a:t>: One of the top 3 generated patches is correct</a:t>
            </a:r>
            <a:endParaRPr lang="en-US" dirty="0">
              <a:solidFill>
                <a:srgbClr val="008000"/>
              </a:solidFill>
            </a:endParaRPr>
          </a:p>
        </p:txBody>
      </p:sp>
      <p:sp>
        <p:nvSpPr>
          <p:cNvPr id="3" name="Slide Number Placeholder 2"/>
          <p:cNvSpPr>
            <a:spLocks noGrp="1"/>
          </p:cNvSpPr>
          <p:nvPr>
            <p:ph type="sldNum" sz="quarter" idx="12"/>
          </p:nvPr>
        </p:nvSpPr>
        <p:spPr/>
        <p:txBody>
          <a:bodyPr/>
          <a:lstStyle/>
          <a:p>
            <a:fld id="{C5BFA645-337F-934D-B234-7C13E7CFC11E}" type="slidenum">
              <a:rPr lang="en-US" smtClean="0"/>
              <a:t>63</a:t>
            </a:fld>
            <a:endParaRPr lang="en-US"/>
          </a:p>
        </p:txBody>
      </p:sp>
    </p:spTree>
    <p:extLst>
      <p:ext uri="{BB962C8B-B14F-4D97-AF65-F5344CB8AC3E}">
        <p14:creationId xmlns:p14="http://schemas.microsoft.com/office/powerpoint/2010/main" val="1101472933"/>
      </p:ext>
    </p:extLst>
  </p:cSld>
  <p:clrMapOvr>
    <a:masterClrMapping/>
  </p:clrMapOvr>
  <mc:AlternateContent xmlns:mc="http://schemas.openxmlformats.org/markup-compatibility/2006" xmlns:p14="http://schemas.microsoft.com/office/powerpoint/2010/main">
    <mc:Choice Requires="p14">
      <p:transition spd="slow" p14:dur="2000" advTm="8709"/>
    </mc:Choice>
    <mc:Fallback xmlns="">
      <p:transition spd="slow" advTm="8709"/>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PAR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03304840"/>
              </p:ext>
            </p:extLst>
          </p:nvPr>
        </p:nvGraphicFramePr>
        <p:xfrm>
          <a:off x="628650" y="1825625"/>
          <a:ext cx="7886700" cy="45142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97374" y="2006089"/>
            <a:ext cx="553998" cy="3991542"/>
          </a:xfrm>
          <a:prstGeom prst="rect">
            <a:avLst/>
          </a:prstGeom>
          <a:noFill/>
        </p:spPr>
        <p:txBody>
          <a:bodyPr vert="vert270" wrap="none" rtlCol="0">
            <a:spAutoFit/>
          </a:bodyPr>
          <a:lstStyle/>
          <a:p>
            <a:r>
              <a:rPr lang="en-US" sz="2400" dirty="0" smtClean="0"/>
              <a:t># of Cases with Correct </a:t>
            </a:r>
            <a:r>
              <a:rPr lang="en-US" sz="2400" dirty="0"/>
              <a:t>P</a:t>
            </a:r>
            <a:r>
              <a:rPr lang="en-US" sz="2400" dirty="0" smtClean="0"/>
              <a:t>atches</a:t>
            </a:r>
            <a:endParaRPr lang="en-US" sz="2400" dirty="0"/>
          </a:p>
        </p:txBody>
      </p:sp>
      <p:sp>
        <p:nvSpPr>
          <p:cNvPr id="3" name="Slide Number Placeholder 2"/>
          <p:cNvSpPr>
            <a:spLocks noGrp="1"/>
          </p:cNvSpPr>
          <p:nvPr>
            <p:ph type="sldNum" sz="quarter" idx="12"/>
          </p:nvPr>
        </p:nvSpPr>
        <p:spPr/>
        <p:txBody>
          <a:bodyPr/>
          <a:lstStyle/>
          <a:p>
            <a:fld id="{C5BFA645-337F-934D-B234-7C13E7CFC11E}" type="slidenum">
              <a:rPr lang="en-US" smtClean="0"/>
              <a:t>64</a:t>
            </a:fld>
            <a:endParaRPr lang="en-US"/>
          </a:p>
        </p:txBody>
      </p:sp>
    </p:spTree>
    <p:extLst>
      <p:ext uri="{BB962C8B-B14F-4D97-AF65-F5344CB8AC3E}">
        <p14:creationId xmlns:p14="http://schemas.microsoft.com/office/powerpoint/2010/main" val="657958806"/>
      </p:ext>
    </p:extLst>
  </p:cSld>
  <p:clrMapOvr>
    <a:masterClrMapping/>
  </p:clrMapOvr>
  <mc:AlternateContent xmlns:mc="http://schemas.openxmlformats.org/markup-compatibility/2006" xmlns:p14="http://schemas.microsoft.com/office/powerpoint/2010/main">
    <mc:Choice Requires="p14">
      <p:transition spd="slow" p14:dur="2000" advTm="39797"/>
    </mc:Choice>
    <mc:Fallback xmlns="">
      <p:transition spd="slow" advTm="39797"/>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PAR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48897575"/>
              </p:ext>
            </p:extLst>
          </p:nvPr>
        </p:nvGraphicFramePr>
        <p:xfrm>
          <a:off x="628650" y="1473083"/>
          <a:ext cx="7886700" cy="451421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97374" y="1653547"/>
            <a:ext cx="553998" cy="3991542"/>
          </a:xfrm>
          <a:prstGeom prst="rect">
            <a:avLst/>
          </a:prstGeom>
          <a:noFill/>
        </p:spPr>
        <p:txBody>
          <a:bodyPr vert="vert270" wrap="none" rtlCol="0">
            <a:spAutoFit/>
          </a:bodyPr>
          <a:lstStyle/>
          <a:p>
            <a:r>
              <a:rPr lang="en-US" sz="2400" dirty="0" smtClean="0"/>
              <a:t># of Cases with Correct </a:t>
            </a:r>
            <a:r>
              <a:rPr lang="en-US" sz="2400" dirty="0"/>
              <a:t>P</a:t>
            </a:r>
            <a:r>
              <a:rPr lang="en-US" sz="2400" dirty="0" smtClean="0"/>
              <a:t>atches</a:t>
            </a:r>
            <a:endParaRPr lang="en-US" sz="2400" dirty="0"/>
          </a:p>
        </p:txBody>
      </p:sp>
      <p:sp>
        <p:nvSpPr>
          <p:cNvPr id="3" name="Slide Number Placeholder 2"/>
          <p:cNvSpPr>
            <a:spLocks noGrp="1"/>
          </p:cNvSpPr>
          <p:nvPr>
            <p:ph type="sldNum" sz="quarter" idx="12"/>
          </p:nvPr>
        </p:nvSpPr>
        <p:spPr/>
        <p:txBody>
          <a:bodyPr/>
          <a:lstStyle/>
          <a:p>
            <a:fld id="{C5BFA645-337F-934D-B234-7C13E7CFC11E}" type="slidenum">
              <a:rPr lang="en-US" smtClean="0"/>
              <a:t>65</a:t>
            </a:fld>
            <a:endParaRPr lang="en-US"/>
          </a:p>
        </p:txBody>
      </p:sp>
      <p:sp>
        <p:nvSpPr>
          <p:cNvPr id="4" name="TextBox 3"/>
          <p:cNvSpPr txBox="1"/>
          <p:nvPr/>
        </p:nvSpPr>
        <p:spPr>
          <a:xfrm>
            <a:off x="1189822" y="5987298"/>
            <a:ext cx="6354945" cy="584775"/>
          </a:xfrm>
          <a:prstGeom prst="rect">
            <a:avLst/>
          </a:prstGeom>
          <a:noFill/>
        </p:spPr>
        <p:txBody>
          <a:bodyPr wrap="none" rtlCol="0">
            <a:spAutoFit/>
          </a:bodyPr>
          <a:lstStyle/>
          <a:p>
            <a:r>
              <a:rPr lang="en-US" sz="1600" dirty="0" smtClean="0"/>
              <a:t>*This assumes a straightforward translation of Prophet transforms to Java.</a:t>
            </a:r>
          </a:p>
          <a:p>
            <a:r>
              <a:rPr lang="en-US" sz="1600" dirty="0" smtClean="0"/>
              <a:t>*It only counts coverage of Prophet transforms.</a:t>
            </a:r>
          </a:p>
        </p:txBody>
      </p:sp>
    </p:spTree>
    <p:extLst>
      <p:ext uri="{BB962C8B-B14F-4D97-AF65-F5344CB8AC3E}">
        <p14:creationId xmlns:p14="http://schemas.microsoft.com/office/powerpoint/2010/main" val="1427037538"/>
      </p:ext>
    </p:extLst>
  </p:cSld>
  <p:clrMapOvr>
    <a:masterClrMapping/>
  </p:clrMapOvr>
  <mc:AlternateContent xmlns:mc="http://schemas.openxmlformats.org/markup-compatibility/2006">
    <mc:Choice xmlns:p14="http://schemas.microsoft.com/office/powerpoint/2010/main" Requires="p14">
      <p:transition spd="slow" p14:dur="2000" advTm="51505"/>
    </mc:Choice>
    <mc:Fallback>
      <p:transition spd="slow" advTm="51505"/>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Inferred NPE Transform Examples</a:t>
            </a:r>
            <a:endParaRPr lang="en-US" dirty="0"/>
          </a:p>
        </p:txBody>
      </p:sp>
      <p:grpSp>
        <p:nvGrpSpPr>
          <p:cNvPr id="42" name="Group 41"/>
          <p:cNvGrpSpPr/>
          <p:nvPr/>
        </p:nvGrpSpPr>
        <p:grpSpPr>
          <a:xfrm>
            <a:off x="1344089" y="2176214"/>
            <a:ext cx="2331414" cy="776926"/>
            <a:chOff x="1169818" y="2176214"/>
            <a:chExt cx="2331414" cy="776926"/>
          </a:xfrm>
        </p:grpSpPr>
        <p:sp>
          <p:nvSpPr>
            <p:cNvPr id="5" name="TextBox 4"/>
            <p:cNvSpPr txBox="1"/>
            <p:nvPr/>
          </p:nvSpPr>
          <p:spPr>
            <a:xfrm>
              <a:off x="1170484" y="2176214"/>
              <a:ext cx="320922" cy="400110"/>
            </a:xfrm>
            <a:prstGeom prst="rect">
              <a:avLst/>
            </a:prstGeom>
            <a:noFill/>
          </p:spPr>
          <p:txBody>
            <a:bodyPr wrap="none" rtlCol="0">
              <a:spAutoFit/>
            </a:bodyPr>
            <a:lstStyle/>
            <a:p>
              <a:r>
                <a:rPr lang="en-US" sz="2000" dirty="0" smtClean="0"/>
                <a:t>C</a:t>
              </a:r>
              <a:endParaRPr lang="en-US" sz="2000" dirty="0"/>
            </a:p>
          </p:txBody>
        </p:sp>
        <p:sp>
          <p:nvSpPr>
            <p:cNvPr id="6" name="TextBox 5"/>
            <p:cNvSpPr txBox="1"/>
            <p:nvPr/>
          </p:nvSpPr>
          <p:spPr>
            <a:xfrm>
              <a:off x="1849818" y="2176214"/>
              <a:ext cx="1651414" cy="400110"/>
            </a:xfrm>
            <a:prstGeom prst="rect">
              <a:avLst/>
            </a:prstGeom>
            <a:noFill/>
          </p:spPr>
          <p:txBody>
            <a:bodyPr wrap="none" rtlCol="0">
              <a:spAutoFit/>
            </a:bodyPr>
            <a:lstStyle/>
            <a:p>
              <a:r>
                <a:rPr lang="en-US" sz="2000" b="1" dirty="0" smtClean="0"/>
                <a:t>E </a:t>
              </a:r>
              <a:r>
                <a:rPr lang="en-US" sz="2000" dirty="0" smtClean="0"/>
                <a:t>!= null &amp;&amp;</a:t>
              </a:r>
              <a:r>
                <a:rPr lang="en-US" sz="2000" b="1" dirty="0" smtClean="0"/>
                <a:t> </a:t>
              </a:r>
              <a:r>
                <a:rPr lang="en-US" sz="2000" dirty="0" smtClean="0">
                  <a:solidFill>
                    <a:srgbClr val="595959"/>
                  </a:solidFill>
                </a:rPr>
                <a:t>C</a:t>
              </a:r>
              <a:endParaRPr lang="en-US" sz="2000" dirty="0">
                <a:solidFill>
                  <a:srgbClr val="595959"/>
                </a:solidFill>
              </a:endParaRPr>
            </a:p>
          </p:txBody>
        </p:sp>
        <p:sp>
          <p:nvSpPr>
            <p:cNvPr id="7" name="TextBox 6"/>
            <p:cNvSpPr txBox="1"/>
            <p:nvPr/>
          </p:nvSpPr>
          <p:spPr>
            <a:xfrm>
              <a:off x="1849152" y="2553030"/>
              <a:ext cx="1577676" cy="400110"/>
            </a:xfrm>
            <a:prstGeom prst="rect">
              <a:avLst/>
            </a:prstGeom>
            <a:noFill/>
          </p:spPr>
          <p:txBody>
            <a:bodyPr wrap="none" rtlCol="0">
              <a:spAutoFit/>
            </a:bodyPr>
            <a:lstStyle/>
            <a:p>
              <a:r>
                <a:rPr lang="en-US" sz="2000" b="1" dirty="0" smtClean="0"/>
                <a:t>E </a:t>
              </a:r>
              <a:r>
                <a:rPr lang="en-US" sz="2000" dirty="0" smtClean="0"/>
                <a:t>== null || </a:t>
              </a:r>
              <a:r>
                <a:rPr lang="en-US" sz="2000" dirty="0" smtClean="0">
                  <a:solidFill>
                    <a:srgbClr val="595959"/>
                  </a:solidFill>
                </a:rPr>
                <a:t>C</a:t>
              </a:r>
              <a:endParaRPr lang="en-US" sz="2000" dirty="0">
                <a:solidFill>
                  <a:srgbClr val="595959"/>
                </a:solidFill>
              </a:endParaRPr>
            </a:p>
          </p:txBody>
        </p:sp>
        <p:sp>
          <p:nvSpPr>
            <p:cNvPr id="9" name="TextBox 8"/>
            <p:cNvSpPr txBox="1"/>
            <p:nvPr/>
          </p:nvSpPr>
          <p:spPr>
            <a:xfrm>
              <a:off x="1169818" y="2553030"/>
              <a:ext cx="320922" cy="400110"/>
            </a:xfrm>
            <a:prstGeom prst="rect">
              <a:avLst/>
            </a:prstGeom>
            <a:noFill/>
          </p:spPr>
          <p:txBody>
            <a:bodyPr wrap="none" rtlCol="0">
              <a:spAutoFit/>
            </a:bodyPr>
            <a:lstStyle/>
            <a:p>
              <a:r>
                <a:rPr lang="en-US" sz="2000" dirty="0" smtClean="0"/>
                <a:t>C</a:t>
              </a:r>
              <a:endParaRPr lang="en-US" sz="2000" dirty="0"/>
            </a:p>
          </p:txBody>
        </p:sp>
        <p:sp>
          <p:nvSpPr>
            <p:cNvPr id="11" name="Right Arrow 10"/>
            <p:cNvSpPr/>
            <p:nvPr/>
          </p:nvSpPr>
          <p:spPr>
            <a:xfrm>
              <a:off x="1506172" y="2322447"/>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 name="Right Arrow 11"/>
            <p:cNvSpPr/>
            <p:nvPr/>
          </p:nvSpPr>
          <p:spPr>
            <a:xfrm>
              <a:off x="1490740" y="270405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5" name="Group 44"/>
          <p:cNvGrpSpPr/>
          <p:nvPr/>
        </p:nvGrpSpPr>
        <p:grpSpPr>
          <a:xfrm>
            <a:off x="842458" y="4919806"/>
            <a:ext cx="3334677" cy="758271"/>
            <a:chOff x="634722" y="4919806"/>
            <a:chExt cx="3334677" cy="758271"/>
          </a:xfrm>
        </p:grpSpPr>
        <p:sp>
          <p:nvSpPr>
            <p:cNvPr id="8" name="TextBox 7"/>
            <p:cNvSpPr txBox="1"/>
            <p:nvPr/>
          </p:nvSpPr>
          <p:spPr>
            <a:xfrm>
              <a:off x="1314057" y="4919806"/>
              <a:ext cx="2595775" cy="400110"/>
            </a:xfrm>
            <a:prstGeom prst="rect">
              <a:avLst/>
            </a:prstGeom>
            <a:noFill/>
          </p:spPr>
          <p:txBody>
            <a:bodyPr wrap="none" rtlCol="0">
              <a:spAutoFit/>
            </a:bodyPr>
            <a:lstStyle/>
            <a:p>
              <a:r>
                <a:rPr lang="en-US" sz="2000" dirty="0"/>
                <a:t>if (</a:t>
              </a:r>
              <a:r>
                <a:rPr lang="en-US" sz="2000" b="1" dirty="0" smtClean="0"/>
                <a:t>E </a:t>
              </a:r>
              <a:r>
                <a:rPr lang="en-US" sz="2000" dirty="0" smtClean="0"/>
                <a:t>== null) return </a:t>
              </a:r>
              <a:r>
                <a:rPr lang="en-US" sz="2000" b="1" dirty="0" smtClean="0"/>
                <a:t>K</a:t>
              </a:r>
              <a:r>
                <a:rPr lang="en-US" sz="2000" dirty="0" smtClean="0"/>
                <a:t>; </a:t>
              </a:r>
              <a:r>
                <a:rPr lang="en-US" sz="2000" dirty="0">
                  <a:solidFill>
                    <a:srgbClr val="595959"/>
                  </a:solidFill>
                </a:rPr>
                <a:t>S</a:t>
              </a:r>
            </a:p>
          </p:txBody>
        </p:sp>
        <p:sp>
          <p:nvSpPr>
            <p:cNvPr id="10" name="TextBox 9"/>
            <p:cNvSpPr txBox="1"/>
            <p:nvPr/>
          </p:nvSpPr>
          <p:spPr>
            <a:xfrm>
              <a:off x="634722" y="4919806"/>
              <a:ext cx="303288" cy="400110"/>
            </a:xfrm>
            <a:prstGeom prst="rect">
              <a:avLst/>
            </a:prstGeom>
            <a:noFill/>
          </p:spPr>
          <p:txBody>
            <a:bodyPr wrap="none" rtlCol="0">
              <a:spAutoFit/>
            </a:bodyPr>
            <a:lstStyle/>
            <a:p>
              <a:r>
                <a:rPr lang="en-US" sz="2000" dirty="0"/>
                <a:t>S</a:t>
              </a:r>
            </a:p>
          </p:txBody>
        </p:sp>
        <p:sp>
          <p:nvSpPr>
            <p:cNvPr id="13" name="Right Arrow 12"/>
            <p:cNvSpPr/>
            <p:nvPr/>
          </p:nvSpPr>
          <p:spPr>
            <a:xfrm>
              <a:off x="970411" y="5054234"/>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6" name="TextBox 15"/>
            <p:cNvSpPr txBox="1"/>
            <p:nvPr/>
          </p:nvSpPr>
          <p:spPr>
            <a:xfrm>
              <a:off x="1314057" y="5277967"/>
              <a:ext cx="2655342" cy="400110"/>
            </a:xfrm>
            <a:prstGeom prst="rect">
              <a:avLst/>
            </a:prstGeom>
            <a:noFill/>
          </p:spPr>
          <p:txBody>
            <a:bodyPr wrap="none" rtlCol="0">
              <a:spAutoFit/>
            </a:bodyPr>
            <a:lstStyle/>
            <a:p>
              <a:r>
                <a:rPr lang="en-US" sz="2000" dirty="0"/>
                <a:t>if (</a:t>
              </a:r>
              <a:r>
                <a:rPr lang="en-US" sz="2000" b="1" dirty="0" smtClean="0"/>
                <a:t>E </a:t>
              </a:r>
              <a:r>
                <a:rPr lang="en-US" sz="2000" dirty="0" smtClean="0"/>
                <a:t>== null) continue; </a:t>
              </a:r>
              <a:r>
                <a:rPr lang="en-US" sz="2000" dirty="0">
                  <a:solidFill>
                    <a:srgbClr val="595959"/>
                  </a:solidFill>
                </a:rPr>
                <a:t>S</a:t>
              </a:r>
            </a:p>
          </p:txBody>
        </p:sp>
        <p:sp>
          <p:nvSpPr>
            <p:cNvPr id="17" name="TextBox 16"/>
            <p:cNvSpPr txBox="1"/>
            <p:nvPr/>
          </p:nvSpPr>
          <p:spPr>
            <a:xfrm>
              <a:off x="634722" y="5277967"/>
              <a:ext cx="303288" cy="400110"/>
            </a:xfrm>
            <a:prstGeom prst="rect">
              <a:avLst/>
            </a:prstGeom>
            <a:noFill/>
          </p:spPr>
          <p:txBody>
            <a:bodyPr wrap="none" rtlCol="0">
              <a:spAutoFit/>
            </a:bodyPr>
            <a:lstStyle/>
            <a:p>
              <a:r>
                <a:rPr lang="en-US" sz="2000" dirty="0"/>
                <a:t>S</a:t>
              </a:r>
            </a:p>
          </p:txBody>
        </p:sp>
        <p:sp>
          <p:nvSpPr>
            <p:cNvPr id="18" name="Right Arrow 17"/>
            <p:cNvSpPr/>
            <p:nvPr/>
          </p:nvSpPr>
          <p:spPr>
            <a:xfrm>
              <a:off x="970411" y="541239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4" name="Group 43"/>
          <p:cNvGrpSpPr/>
          <p:nvPr/>
        </p:nvGrpSpPr>
        <p:grpSpPr>
          <a:xfrm>
            <a:off x="507398" y="3738486"/>
            <a:ext cx="4004797" cy="400110"/>
            <a:chOff x="634722" y="3738486"/>
            <a:chExt cx="4004797" cy="400110"/>
          </a:xfrm>
        </p:grpSpPr>
        <p:sp>
          <p:nvSpPr>
            <p:cNvPr id="19" name="TextBox 18"/>
            <p:cNvSpPr txBox="1"/>
            <p:nvPr/>
          </p:nvSpPr>
          <p:spPr>
            <a:xfrm>
              <a:off x="1314057" y="3738486"/>
              <a:ext cx="3325462" cy="400110"/>
            </a:xfrm>
            <a:prstGeom prst="rect">
              <a:avLst/>
            </a:prstGeom>
            <a:noFill/>
          </p:spPr>
          <p:txBody>
            <a:bodyPr wrap="none" rtlCol="0">
              <a:spAutoFit/>
            </a:bodyPr>
            <a:lstStyle/>
            <a:p>
              <a:r>
                <a:rPr lang="en-US" sz="2000" dirty="0"/>
                <a:t>if (</a:t>
              </a:r>
              <a:r>
                <a:rPr lang="en-US" sz="2000" b="1" dirty="0" smtClean="0"/>
                <a:t>E</a:t>
              </a:r>
              <a:r>
                <a:rPr lang="en-US" sz="2000" dirty="0" smtClean="0"/>
                <a:t> == null) throw new</a:t>
              </a:r>
              <a:r>
                <a:rPr lang="en-US" sz="2000" b="1" dirty="0" smtClean="0"/>
                <a:t> Ex</a:t>
              </a:r>
              <a:r>
                <a:rPr lang="en-US" sz="2000" dirty="0" smtClean="0"/>
                <a:t>(); </a:t>
              </a:r>
              <a:r>
                <a:rPr lang="en-US" sz="2000" dirty="0">
                  <a:solidFill>
                    <a:srgbClr val="595959"/>
                  </a:solidFill>
                </a:rPr>
                <a:t>S</a:t>
              </a:r>
            </a:p>
          </p:txBody>
        </p:sp>
        <p:sp>
          <p:nvSpPr>
            <p:cNvPr id="20" name="TextBox 19"/>
            <p:cNvSpPr txBox="1"/>
            <p:nvPr/>
          </p:nvSpPr>
          <p:spPr>
            <a:xfrm>
              <a:off x="634722" y="3738486"/>
              <a:ext cx="303288" cy="400110"/>
            </a:xfrm>
            <a:prstGeom prst="rect">
              <a:avLst/>
            </a:prstGeom>
            <a:noFill/>
          </p:spPr>
          <p:txBody>
            <a:bodyPr wrap="none" rtlCol="0">
              <a:spAutoFit/>
            </a:bodyPr>
            <a:lstStyle/>
            <a:p>
              <a:r>
                <a:rPr lang="en-US" sz="2000" dirty="0"/>
                <a:t>S</a:t>
              </a:r>
            </a:p>
          </p:txBody>
        </p:sp>
        <p:sp>
          <p:nvSpPr>
            <p:cNvPr id="21" name="Right Arrow 20"/>
            <p:cNvSpPr/>
            <p:nvPr/>
          </p:nvSpPr>
          <p:spPr>
            <a:xfrm>
              <a:off x="970411" y="3872914"/>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7" name="Group 46"/>
          <p:cNvGrpSpPr/>
          <p:nvPr/>
        </p:nvGrpSpPr>
        <p:grpSpPr>
          <a:xfrm>
            <a:off x="4539447" y="4919806"/>
            <a:ext cx="4183215" cy="774901"/>
            <a:chOff x="4666771" y="5035378"/>
            <a:chExt cx="4183215" cy="774901"/>
          </a:xfrm>
        </p:grpSpPr>
        <p:sp>
          <p:nvSpPr>
            <p:cNvPr id="22" name="TextBox 21"/>
            <p:cNvSpPr txBox="1"/>
            <p:nvPr/>
          </p:nvSpPr>
          <p:spPr>
            <a:xfrm>
              <a:off x="6126163" y="5035378"/>
              <a:ext cx="1911101"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 </a:t>
              </a:r>
              <a:r>
                <a:rPr lang="en-US" sz="2000" dirty="0" smtClean="0"/>
                <a:t>}</a:t>
              </a:r>
              <a:endParaRPr lang="en-US" sz="2000" dirty="0"/>
            </a:p>
          </p:txBody>
        </p:sp>
        <p:sp>
          <p:nvSpPr>
            <p:cNvPr id="23" name="TextBox 22"/>
            <p:cNvSpPr txBox="1"/>
            <p:nvPr/>
          </p:nvSpPr>
          <p:spPr>
            <a:xfrm>
              <a:off x="5446828" y="5035378"/>
              <a:ext cx="303288" cy="400110"/>
            </a:xfrm>
            <a:prstGeom prst="rect">
              <a:avLst/>
            </a:prstGeom>
            <a:noFill/>
          </p:spPr>
          <p:txBody>
            <a:bodyPr wrap="none" rtlCol="0">
              <a:spAutoFit/>
            </a:bodyPr>
            <a:lstStyle/>
            <a:p>
              <a:r>
                <a:rPr lang="en-US" sz="2000" dirty="0"/>
                <a:t>S</a:t>
              </a:r>
            </a:p>
          </p:txBody>
        </p:sp>
        <p:sp>
          <p:nvSpPr>
            <p:cNvPr id="24" name="Right Arrow 23"/>
            <p:cNvSpPr/>
            <p:nvPr/>
          </p:nvSpPr>
          <p:spPr>
            <a:xfrm>
              <a:off x="5834699" y="517037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6" name="TextBox 25"/>
            <p:cNvSpPr txBox="1"/>
            <p:nvPr/>
          </p:nvSpPr>
          <p:spPr>
            <a:xfrm>
              <a:off x="6126163" y="5410169"/>
              <a:ext cx="2723823"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S1; </a:t>
              </a:r>
              <a:r>
                <a:rPr lang="mr-IN" sz="2000" dirty="0" smtClean="0">
                  <a:solidFill>
                    <a:srgbClr val="595959"/>
                  </a:solidFill>
                </a:rPr>
                <a:t>…</a:t>
              </a:r>
              <a:r>
                <a:rPr lang="en-US" sz="2000" dirty="0" smtClean="0">
                  <a:solidFill>
                    <a:srgbClr val="595959"/>
                  </a:solidFill>
                </a:rPr>
                <a:t>; Sn; </a:t>
              </a:r>
              <a:r>
                <a:rPr lang="en-US" sz="2000" dirty="0" smtClean="0"/>
                <a:t>}</a:t>
              </a:r>
              <a:endParaRPr lang="en-US" sz="2000" dirty="0"/>
            </a:p>
          </p:txBody>
        </p:sp>
        <p:sp>
          <p:nvSpPr>
            <p:cNvPr id="27" name="TextBox 26"/>
            <p:cNvSpPr txBox="1"/>
            <p:nvPr/>
          </p:nvSpPr>
          <p:spPr>
            <a:xfrm>
              <a:off x="4666771" y="5410169"/>
              <a:ext cx="1184940" cy="400110"/>
            </a:xfrm>
            <a:prstGeom prst="rect">
              <a:avLst/>
            </a:prstGeom>
            <a:noFill/>
          </p:spPr>
          <p:txBody>
            <a:bodyPr wrap="none" rtlCol="0">
              <a:spAutoFit/>
            </a:bodyPr>
            <a:lstStyle/>
            <a:p>
              <a:r>
                <a:rPr lang="en-US" sz="2000" dirty="0" smtClean="0"/>
                <a:t>S1; </a:t>
              </a:r>
              <a:r>
                <a:rPr lang="mr-IN" sz="2000" dirty="0" smtClean="0"/>
                <a:t>…</a:t>
              </a:r>
              <a:r>
                <a:rPr lang="en-US" sz="2000" dirty="0" smtClean="0"/>
                <a:t>; Sn;</a:t>
              </a:r>
              <a:endParaRPr lang="en-US" sz="2000" dirty="0"/>
            </a:p>
          </p:txBody>
        </p:sp>
        <p:sp>
          <p:nvSpPr>
            <p:cNvPr id="28" name="Right Arrow 27"/>
            <p:cNvSpPr/>
            <p:nvPr/>
          </p:nvSpPr>
          <p:spPr>
            <a:xfrm>
              <a:off x="5834699" y="557048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3" name="Group 42"/>
          <p:cNvGrpSpPr/>
          <p:nvPr/>
        </p:nvGrpSpPr>
        <p:grpSpPr>
          <a:xfrm>
            <a:off x="5107963" y="2318846"/>
            <a:ext cx="3046182" cy="412328"/>
            <a:chOff x="5162551" y="2122392"/>
            <a:chExt cx="3046182" cy="412328"/>
          </a:xfrm>
        </p:grpSpPr>
        <p:sp>
          <p:nvSpPr>
            <p:cNvPr id="29" name="TextBox 28"/>
            <p:cNvSpPr txBox="1"/>
            <p:nvPr/>
          </p:nvSpPr>
          <p:spPr>
            <a:xfrm>
              <a:off x="6007809" y="2122392"/>
              <a:ext cx="2200924" cy="400110"/>
            </a:xfrm>
            <a:prstGeom prst="rect">
              <a:avLst/>
            </a:prstGeom>
            <a:noFill/>
          </p:spPr>
          <p:txBody>
            <a:bodyPr wrap="none" rtlCol="0">
              <a:spAutoFit/>
            </a:bodyPr>
            <a:lstStyle/>
            <a:p>
              <a:r>
                <a:rPr lang="en-US" sz="2000" dirty="0" smtClean="0">
                  <a:solidFill>
                    <a:srgbClr val="595959"/>
                  </a:solidFill>
                </a:rPr>
                <a:t>(</a:t>
              </a:r>
              <a:r>
                <a:rPr lang="en-US" sz="2000" dirty="0" smtClean="0"/>
                <a:t>A == null</a:t>
              </a:r>
              <a:r>
                <a:rPr lang="en-US" sz="2000" dirty="0" smtClean="0">
                  <a:solidFill>
                    <a:srgbClr val="595959"/>
                  </a:solidFill>
                </a:rPr>
                <a:t>) ? </a:t>
              </a:r>
              <a:r>
                <a:rPr lang="en-US" sz="2000" b="1" dirty="0" smtClean="0"/>
                <a:t>c</a:t>
              </a:r>
              <a:r>
                <a:rPr lang="en-US" sz="2000" dirty="0" smtClean="0">
                  <a:solidFill>
                    <a:srgbClr val="595959"/>
                  </a:solidFill>
                </a:rPr>
                <a:t> : A.B;</a:t>
              </a:r>
              <a:endParaRPr lang="en-US" sz="2000" dirty="0">
                <a:solidFill>
                  <a:srgbClr val="595959"/>
                </a:solidFill>
              </a:endParaRPr>
            </a:p>
          </p:txBody>
        </p:sp>
        <p:sp>
          <p:nvSpPr>
            <p:cNvPr id="30" name="TextBox 29"/>
            <p:cNvSpPr txBox="1"/>
            <p:nvPr/>
          </p:nvSpPr>
          <p:spPr>
            <a:xfrm>
              <a:off x="5162551" y="2134610"/>
              <a:ext cx="538609" cy="400110"/>
            </a:xfrm>
            <a:prstGeom prst="rect">
              <a:avLst/>
            </a:prstGeom>
            <a:noFill/>
          </p:spPr>
          <p:txBody>
            <a:bodyPr wrap="none" rtlCol="0">
              <a:spAutoFit/>
            </a:bodyPr>
            <a:lstStyle/>
            <a:p>
              <a:r>
                <a:rPr lang="en-US" sz="2000" dirty="0" smtClean="0"/>
                <a:t>A.B</a:t>
              </a:r>
              <a:endParaRPr lang="en-US" sz="2000" dirty="0"/>
            </a:p>
          </p:txBody>
        </p:sp>
        <p:sp>
          <p:nvSpPr>
            <p:cNvPr id="31" name="Right Arrow 30"/>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6" name="Group 45"/>
          <p:cNvGrpSpPr/>
          <p:nvPr/>
        </p:nvGrpSpPr>
        <p:grpSpPr>
          <a:xfrm>
            <a:off x="5143921" y="3738486"/>
            <a:ext cx="2974267" cy="400110"/>
            <a:chOff x="5062997" y="3638756"/>
            <a:chExt cx="2974267" cy="400110"/>
          </a:xfrm>
        </p:grpSpPr>
        <p:sp>
          <p:nvSpPr>
            <p:cNvPr id="32" name="TextBox 31"/>
            <p:cNvSpPr txBox="1"/>
            <p:nvPr/>
          </p:nvSpPr>
          <p:spPr>
            <a:xfrm>
              <a:off x="6661566" y="3638756"/>
              <a:ext cx="1375698" cy="400110"/>
            </a:xfrm>
            <a:prstGeom prst="rect">
              <a:avLst/>
            </a:prstGeom>
            <a:noFill/>
          </p:spPr>
          <p:txBody>
            <a:bodyPr wrap="none" rtlCol="0">
              <a:spAutoFit/>
            </a:bodyPr>
            <a:lstStyle/>
            <a:p>
              <a:r>
                <a:rPr lang="en-US" sz="2000" dirty="0" err="1" smtClean="0"/>
                <a:t>B.equals</a:t>
              </a:r>
              <a:r>
                <a:rPr lang="en-US" sz="2000" dirty="0" smtClean="0"/>
                <a:t>(A)</a:t>
              </a:r>
              <a:endParaRPr lang="en-US" sz="2000" dirty="0"/>
            </a:p>
          </p:txBody>
        </p:sp>
        <p:sp>
          <p:nvSpPr>
            <p:cNvPr id="33" name="TextBox 32"/>
            <p:cNvSpPr txBox="1"/>
            <p:nvPr/>
          </p:nvSpPr>
          <p:spPr>
            <a:xfrm>
              <a:off x="5062997" y="3638756"/>
              <a:ext cx="1376980" cy="400110"/>
            </a:xfrm>
            <a:prstGeom prst="rect">
              <a:avLst/>
            </a:prstGeom>
            <a:noFill/>
          </p:spPr>
          <p:txBody>
            <a:bodyPr wrap="none" rtlCol="0">
              <a:spAutoFit/>
            </a:bodyPr>
            <a:lstStyle/>
            <a:p>
              <a:r>
                <a:rPr lang="en-US" sz="2000" dirty="0" err="1" smtClean="0"/>
                <a:t>A.equals</a:t>
              </a:r>
              <a:r>
                <a:rPr lang="en-US" sz="2000" dirty="0" smtClean="0"/>
                <a:t>(B)</a:t>
              </a:r>
              <a:endParaRPr lang="en-US" sz="2000" dirty="0"/>
            </a:p>
          </p:txBody>
        </p:sp>
        <p:sp>
          <p:nvSpPr>
            <p:cNvPr id="34" name="Right Arrow 33"/>
            <p:cNvSpPr/>
            <p:nvPr/>
          </p:nvSpPr>
          <p:spPr>
            <a:xfrm>
              <a:off x="6387471" y="379174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35" name="TextBox 34"/>
          <p:cNvSpPr txBox="1"/>
          <p:nvPr/>
        </p:nvSpPr>
        <p:spPr>
          <a:xfrm>
            <a:off x="530388" y="1643347"/>
            <a:ext cx="3738524" cy="461665"/>
          </a:xfrm>
          <a:prstGeom prst="rect">
            <a:avLst/>
          </a:prstGeom>
          <a:noFill/>
        </p:spPr>
        <p:txBody>
          <a:bodyPr wrap="none" rtlCol="0">
            <a:spAutoFit/>
          </a:bodyPr>
          <a:lstStyle/>
          <a:p>
            <a:r>
              <a:rPr lang="en-US" sz="2400" dirty="0" smtClean="0"/>
              <a:t>Conjoins or Disjoins a Clause</a:t>
            </a:r>
            <a:endParaRPr lang="en-US" sz="2400" dirty="0"/>
          </a:p>
        </p:txBody>
      </p:sp>
      <p:sp>
        <p:nvSpPr>
          <p:cNvPr id="36" name="TextBox 35"/>
          <p:cNvSpPr txBox="1"/>
          <p:nvPr/>
        </p:nvSpPr>
        <p:spPr>
          <a:xfrm>
            <a:off x="818801" y="4386577"/>
            <a:ext cx="3161699" cy="461665"/>
          </a:xfrm>
          <a:prstGeom prst="rect">
            <a:avLst/>
          </a:prstGeom>
          <a:noFill/>
        </p:spPr>
        <p:txBody>
          <a:bodyPr wrap="none" rtlCol="0">
            <a:spAutoFit/>
          </a:bodyPr>
          <a:lstStyle/>
          <a:p>
            <a:r>
              <a:rPr lang="en-US" sz="2400" dirty="0" smtClean="0"/>
              <a:t>If Guarded Control Flow</a:t>
            </a:r>
            <a:endParaRPr lang="en-US" sz="2400" dirty="0"/>
          </a:p>
        </p:txBody>
      </p:sp>
      <p:sp>
        <p:nvSpPr>
          <p:cNvPr id="37" name="TextBox 36"/>
          <p:cNvSpPr txBox="1"/>
          <p:nvPr/>
        </p:nvSpPr>
        <p:spPr>
          <a:xfrm>
            <a:off x="534492" y="3150651"/>
            <a:ext cx="3730317" cy="461665"/>
          </a:xfrm>
          <a:prstGeom prst="rect">
            <a:avLst/>
          </a:prstGeom>
          <a:noFill/>
        </p:spPr>
        <p:txBody>
          <a:bodyPr wrap="none" rtlCol="0">
            <a:spAutoFit/>
          </a:bodyPr>
          <a:lstStyle/>
          <a:p>
            <a:r>
              <a:rPr lang="en-US" sz="2400" smtClean="0"/>
              <a:t>If Guarded Exception Throw</a:t>
            </a:r>
            <a:endParaRPr lang="en-US" sz="2400" dirty="0"/>
          </a:p>
        </p:txBody>
      </p:sp>
      <p:sp>
        <p:nvSpPr>
          <p:cNvPr id="38" name="TextBox 37"/>
          <p:cNvSpPr txBox="1"/>
          <p:nvPr/>
        </p:nvSpPr>
        <p:spPr>
          <a:xfrm>
            <a:off x="4800481" y="4386577"/>
            <a:ext cx="3460756" cy="461665"/>
          </a:xfrm>
          <a:prstGeom prst="rect">
            <a:avLst/>
          </a:prstGeom>
          <a:noFill/>
        </p:spPr>
        <p:txBody>
          <a:bodyPr wrap="none" rtlCol="0">
            <a:spAutoFit/>
          </a:bodyPr>
          <a:lstStyle/>
          <a:p>
            <a:r>
              <a:rPr lang="en-US" sz="2400" dirty="0" smtClean="0"/>
              <a:t>Guard Existing Statements</a:t>
            </a:r>
            <a:endParaRPr lang="en-US" sz="2400" dirty="0"/>
          </a:p>
        </p:txBody>
      </p:sp>
      <p:sp>
        <p:nvSpPr>
          <p:cNvPr id="39" name="TextBox 38"/>
          <p:cNvSpPr txBox="1"/>
          <p:nvPr/>
        </p:nvSpPr>
        <p:spPr>
          <a:xfrm>
            <a:off x="4944015" y="3150651"/>
            <a:ext cx="3173689" cy="461665"/>
          </a:xfrm>
          <a:prstGeom prst="rect">
            <a:avLst/>
          </a:prstGeom>
          <a:noFill/>
        </p:spPr>
        <p:txBody>
          <a:bodyPr wrap="none" rtlCol="0">
            <a:spAutoFit/>
          </a:bodyPr>
          <a:lstStyle/>
          <a:p>
            <a:r>
              <a:rPr lang="en-US" sz="2400" dirty="0" smtClean="0"/>
              <a:t>Switch Invocation Order</a:t>
            </a:r>
            <a:endParaRPr lang="en-US" sz="2400" dirty="0"/>
          </a:p>
        </p:txBody>
      </p:sp>
      <p:sp>
        <p:nvSpPr>
          <p:cNvPr id="40" name="TextBox 39"/>
          <p:cNvSpPr txBox="1"/>
          <p:nvPr/>
        </p:nvSpPr>
        <p:spPr>
          <a:xfrm>
            <a:off x="4698050" y="1640335"/>
            <a:ext cx="3665619" cy="461665"/>
          </a:xfrm>
          <a:prstGeom prst="rect">
            <a:avLst/>
          </a:prstGeom>
          <a:noFill/>
        </p:spPr>
        <p:txBody>
          <a:bodyPr wrap="none" rtlCol="0">
            <a:spAutoFit/>
          </a:bodyPr>
          <a:lstStyle/>
          <a:p>
            <a:r>
              <a:rPr lang="en-US" sz="2400" dirty="0" smtClean="0"/>
              <a:t>Add Conditional Expression</a:t>
            </a:r>
            <a:endParaRPr lang="en-US" sz="2400" dirty="0"/>
          </a:p>
        </p:txBody>
      </p:sp>
      <p:sp>
        <p:nvSpPr>
          <p:cNvPr id="3" name="Slide Number Placeholder 2"/>
          <p:cNvSpPr>
            <a:spLocks noGrp="1"/>
          </p:cNvSpPr>
          <p:nvPr>
            <p:ph type="sldNum" sz="quarter" idx="12"/>
          </p:nvPr>
        </p:nvSpPr>
        <p:spPr/>
        <p:txBody>
          <a:bodyPr/>
          <a:lstStyle/>
          <a:p>
            <a:fld id="{C5BFA645-337F-934D-B234-7C13E7CFC11E}" type="slidenum">
              <a:rPr lang="en-US" smtClean="0"/>
              <a:t>66</a:t>
            </a:fld>
            <a:endParaRPr lang="en-US"/>
          </a:p>
        </p:txBody>
      </p:sp>
    </p:spTree>
    <p:extLst>
      <p:ext uri="{BB962C8B-B14F-4D97-AF65-F5344CB8AC3E}">
        <p14:creationId xmlns:p14="http://schemas.microsoft.com/office/powerpoint/2010/main" val="511534530"/>
      </p:ext>
    </p:extLst>
  </p:cSld>
  <p:clrMapOvr>
    <a:masterClrMapping/>
  </p:clrMapOvr>
  <mc:AlternateContent xmlns:mc="http://schemas.openxmlformats.org/markup-compatibility/2006" xmlns:p14="http://schemas.microsoft.com/office/powerpoint/2010/main">
    <mc:Choice Requires="p14">
      <p:transition spd="slow" p14:dur="2000" advTm="37862"/>
    </mc:Choice>
    <mc:Fallback xmlns="">
      <p:transition spd="slow" advTm="37862"/>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 NPE Transforms</a:t>
            </a:r>
            <a:endParaRPr lang="en-US" dirty="0"/>
          </a:p>
        </p:txBody>
      </p:sp>
      <p:grpSp>
        <p:nvGrpSpPr>
          <p:cNvPr id="42" name="Group 41"/>
          <p:cNvGrpSpPr/>
          <p:nvPr/>
        </p:nvGrpSpPr>
        <p:grpSpPr>
          <a:xfrm>
            <a:off x="1344089" y="2176214"/>
            <a:ext cx="2331414" cy="776926"/>
            <a:chOff x="1169818" y="2176214"/>
            <a:chExt cx="2331414" cy="776926"/>
          </a:xfrm>
        </p:grpSpPr>
        <p:sp>
          <p:nvSpPr>
            <p:cNvPr id="5" name="TextBox 4"/>
            <p:cNvSpPr txBox="1"/>
            <p:nvPr/>
          </p:nvSpPr>
          <p:spPr>
            <a:xfrm>
              <a:off x="1170484" y="2176214"/>
              <a:ext cx="320922" cy="400110"/>
            </a:xfrm>
            <a:prstGeom prst="rect">
              <a:avLst/>
            </a:prstGeom>
            <a:noFill/>
          </p:spPr>
          <p:txBody>
            <a:bodyPr wrap="none" rtlCol="0">
              <a:spAutoFit/>
            </a:bodyPr>
            <a:lstStyle/>
            <a:p>
              <a:r>
                <a:rPr lang="en-US" sz="2000" dirty="0" smtClean="0"/>
                <a:t>C</a:t>
              </a:r>
              <a:endParaRPr lang="en-US" sz="2000" dirty="0"/>
            </a:p>
          </p:txBody>
        </p:sp>
        <p:sp>
          <p:nvSpPr>
            <p:cNvPr id="6" name="TextBox 5"/>
            <p:cNvSpPr txBox="1"/>
            <p:nvPr/>
          </p:nvSpPr>
          <p:spPr>
            <a:xfrm>
              <a:off x="1849818" y="2176214"/>
              <a:ext cx="1651414" cy="400110"/>
            </a:xfrm>
            <a:prstGeom prst="rect">
              <a:avLst/>
            </a:prstGeom>
            <a:noFill/>
          </p:spPr>
          <p:txBody>
            <a:bodyPr wrap="none" rtlCol="0">
              <a:spAutoFit/>
            </a:bodyPr>
            <a:lstStyle/>
            <a:p>
              <a:r>
                <a:rPr lang="en-US" sz="2000" b="1" dirty="0" smtClean="0"/>
                <a:t>E </a:t>
              </a:r>
              <a:r>
                <a:rPr lang="en-US" sz="2000" dirty="0" smtClean="0"/>
                <a:t>!= null &amp;&amp;</a:t>
              </a:r>
              <a:r>
                <a:rPr lang="en-US" sz="2000" b="1" dirty="0" smtClean="0"/>
                <a:t> </a:t>
              </a:r>
              <a:r>
                <a:rPr lang="en-US" sz="2000" dirty="0" smtClean="0">
                  <a:solidFill>
                    <a:srgbClr val="595959"/>
                  </a:solidFill>
                </a:rPr>
                <a:t>C</a:t>
              </a:r>
              <a:endParaRPr lang="en-US" sz="2000" dirty="0">
                <a:solidFill>
                  <a:srgbClr val="595959"/>
                </a:solidFill>
              </a:endParaRPr>
            </a:p>
          </p:txBody>
        </p:sp>
        <p:sp>
          <p:nvSpPr>
            <p:cNvPr id="7" name="TextBox 6"/>
            <p:cNvSpPr txBox="1"/>
            <p:nvPr/>
          </p:nvSpPr>
          <p:spPr>
            <a:xfrm>
              <a:off x="1849152" y="2553030"/>
              <a:ext cx="1577676" cy="400110"/>
            </a:xfrm>
            <a:prstGeom prst="rect">
              <a:avLst/>
            </a:prstGeom>
            <a:noFill/>
          </p:spPr>
          <p:txBody>
            <a:bodyPr wrap="none" rtlCol="0">
              <a:spAutoFit/>
            </a:bodyPr>
            <a:lstStyle/>
            <a:p>
              <a:r>
                <a:rPr lang="en-US" sz="2000" b="1" dirty="0" smtClean="0"/>
                <a:t>E </a:t>
              </a:r>
              <a:r>
                <a:rPr lang="en-US" sz="2000" dirty="0" smtClean="0"/>
                <a:t>== null || </a:t>
              </a:r>
              <a:r>
                <a:rPr lang="en-US" sz="2000" dirty="0" smtClean="0">
                  <a:solidFill>
                    <a:srgbClr val="595959"/>
                  </a:solidFill>
                </a:rPr>
                <a:t>C</a:t>
              </a:r>
              <a:endParaRPr lang="en-US" sz="2000" dirty="0">
                <a:solidFill>
                  <a:srgbClr val="595959"/>
                </a:solidFill>
              </a:endParaRPr>
            </a:p>
          </p:txBody>
        </p:sp>
        <p:sp>
          <p:nvSpPr>
            <p:cNvPr id="9" name="TextBox 8"/>
            <p:cNvSpPr txBox="1"/>
            <p:nvPr/>
          </p:nvSpPr>
          <p:spPr>
            <a:xfrm>
              <a:off x="1169818" y="2553030"/>
              <a:ext cx="320922" cy="400110"/>
            </a:xfrm>
            <a:prstGeom prst="rect">
              <a:avLst/>
            </a:prstGeom>
            <a:noFill/>
          </p:spPr>
          <p:txBody>
            <a:bodyPr wrap="none" rtlCol="0">
              <a:spAutoFit/>
            </a:bodyPr>
            <a:lstStyle/>
            <a:p>
              <a:r>
                <a:rPr lang="en-US" sz="2000" dirty="0" smtClean="0"/>
                <a:t>C</a:t>
              </a:r>
              <a:endParaRPr lang="en-US" sz="2000" dirty="0"/>
            </a:p>
          </p:txBody>
        </p:sp>
        <p:sp>
          <p:nvSpPr>
            <p:cNvPr id="11" name="Right Arrow 10"/>
            <p:cNvSpPr/>
            <p:nvPr/>
          </p:nvSpPr>
          <p:spPr>
            <a:xfrm>
              <a:off x="1506172" y="2322447"/>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 name="Right Arrow 11"/>
            <p:cNvSpPr/>
            <p:nvPr/>
          </p:nvSpPr>
          <p:spPr>
            <a:xfrm>
              <a:off x="1490740" y="270405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5" name="Group 44"/>
          <p:cNvGrpSpPr/>
          <p:nvPr/>
        </p:nvGrpSpPr>
        <p:grpSpPr>
          <a:xfrm>
            <a:off x="842458" y="4919806"/>
            <a:ext cx="3334677" cy="758271"/>
            <a:chOff x="634722" y="4919806"/>
            <a:chExt cx="3334677" cy="758271"/>
          </a:xfrm>
        </p:grpSpPr>
        <p:sp>
          <p:nvSpPr>
            <p:cNvPr id="8" name="TextBox 7"/>
            <p:cNvSpPr txBox="1"/>
            <p:nvPr/>
          </p:nvSpPr>
          <p:spPr>
            <a:xfrm>
              <a:off x="1314057" y="4919806"/>
              <a:ext cx="2595775" cy="400110"/>
            </a:xfrm>
            <a:prstGeom prst="rect">
              <a:avLst/>
            </a:prstGeom>
            <a:noFill/>
          </p:spPr>
          <p:txBody>
            <a:bodyPr wrap="none" rtlCol="0">
              <a:spAutoFit/>
            </a:bodyPr>
            <a:lstStyle/>
            <a:p>
              <a:r>
                <a:rPr lang="en-US" sz="2000" dirty="0"/>
                <a:t>if (</a:t>
              </a:r>
              <a:r>
                <a:rPr lang="en-US" sz="2000" b="1" dirty="0" smtClean="0"/>
                <a:t>E </a:t>
              </a:r>
              <a:r>
                <a:rPr lang="en-US" sz="2000" dirty="0" smtClean="0"/>
                <a:t>== null) return </a:t>
              </a:r>
              <a:r>
                <a:rPr lang="en-US" sz="2000" b="1" dirty="0" smtClean="0"/>
                <a:t>K</a:t>
              </a:r>
              <a:r>
                <a:rPr lang="en-US" sz="2000" dirty="0" smtClean="0"/>
                <a:t>; </a:t>
              </a:r>
              <a:r>
                <a:rPr lang="en-US" sz="2000" dirty="0">
                  <a:solidFill>
                    <a:srgbClr val="595959"/>
                  </a:solidFill>
                </a:rPr>
                <a:t>S</a:t>
              </a:r>
            </a:p>
          </p:txBody>
        </p:sp>
        <p:sp>
          <p:nvSpPr>
            <p:cNvPr id="10" name="TextBox 9"/>
            <p:cNvSpPr txBox="1"/>
            <p:nvPr/>
          </p:nvSpPr>
          <p:spPr>
            <a:xfrm>
              <a:off x="634722" y="4919806"/>
              <a:ext cx="303288" cy="400110"/>
            </a:xfrm>
            <a:prstGeom prst="rect">
              <a:avLst/>
            </a:prstGeom>
            <a:noFill/>
          </p:spPr>
          <p:txBody>
            <a:bodyPr wrap="none" rtlCol="0">
              <a:spAutoFit/>
            </a:bodyPr>
            <a:lstStyle/>
            <a:p>
              <a:r>
                <a:rPr lang="en-US" sz="2000" dirty="0"/>
                <a:t>S</a:t>
              </a:r>
            </a:p>
          </p:txBody>
        </p:sp>
        <p:sp>
          <p:nvSpPr>
            <p:cNvPr id="13" name="Right Arrow 12"/>
            <p:cNvSpPr/>
            <p:nvPr/>
          </p:nvSpPr>
          <p:spPr>
            <a:xfrm>
              <a:off x="970411" y="5054234"/>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6" name="TextBox 15"/>
            <p:cNvSpPr txBox="1"/>
            <p:nvPr/>
          </p:nvSpPr>
          <p:spPr>
            <a:xfrm>
              <a:off x="1314057" y="5277967"/>
              <a:ext cx="2655342" cy="400110"/>
            </a:xfrm>
            <a:prstGeom prst="rect">
              <a:avLst/>
            </a:prstGeom>
            <a:noFill/>
          </p:spPr>
          <p:txBody>
            <a:bodyPr wrap="none" rtlCol="0">
              <a:spAutoFit/>
            </a:bodyPr>
            <a:lstStyle/>
            <a:p>
              <a:r>
                <a:rPr lang="en-US" sz="2000" dirty="0"/>
                <a:t>if (</a:t>
              </a:r>
              <a:r>
                <a:rPr lang="en-US" sz="2000" b="1" dirty="0" smtClean="0"/>
                <a:t>E </a:t>
              </a:r>
              <a:r>
                <a:rPr lang="en-US" sz="2000" dirty="0" smtClean="0"/>
                <a:t>== null) continue; </a:t>
              </a:r>
              <a:r>
                <a:rPr lang="en-US" sz="2000" dirty="0">
                  <a:solidFill>
                    <a:srgbClr val="595959"/>
                  </a:solidFill>
                </a:rPr>
                <a:t>S</a:t>
              </a:r>
            </a:p>
          </p:txBody>
        </p:sp>
        <p:sp>
          <p:nvSpPr>
            <p:cNvPr id="17" name="TextBox 16"/>
            <p:cNvSpPr txBox="1"/>
            <p:nvPr/>
          </p:nvSpPr>
          <p:spPr>
            <a:xfrm>
              <a:off x="634722" y="5277967"/>
              <a:ext cx="303288" cy="400110"/>
            </a:xfrm>
            <a:prstGeom prst="rect">
              <a:avLst/>
            </a:prstGeom>
            <a:noFill/>
          </p:spPr>
          <p:txBody>
            <a:bodyPr wrap="none" rtlCol="0">
              <a:spAutoFit/>
            </a:bodyPr>
            <a:lstStyle/>
            <a:p>
              <a:r>
                <a:rPr lang="en-US" sz="2000" dirty="0"/>
                <a:t>S</a:t>
              </a:r>
            </a:p>
          </p:txBody>
        </p:sp>
        <p:sp>
          <p:nvSpPr>
            <p:cNvPr id="18" name="Right Arrow 17"/>
            <p:cNvSpPr/>
            <p:nvPr/>
          </p:nvSpPr>
          <p:spPr>
            <a:xfrm>
              <a:off x="970411" y="541239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4" name="Group 43"/>
          <p:cNvGrpSpPr/>
          <p:nvPr/>
        </p:nvGrpSpPr>
        <p:grpSpPr>
          <a:xfrm>
            <a:off x="507398" y="3738486"/>
            <a:ext cx="4004797" cy="400110"/>
            <a:chOff x="634722" y="3738486"/>
            <a:chExt cx="4004797" cy="400110"/>
          </a:xfrm>
        </p:grpSpPr>
        <p:sp>
          <p:nvSpPr>
            <p:cNvPr id="19" name="TextBox 18"/>
            <p:cNvSpPr txBox="1"/>
            <p:nvPr/>
          </p:nvSpPr>
          <p:spPr>
            <a:xfrm>
              <a:off x="1314057" y="3738486"/>
              <a:ext cx="3325462" cy="400110"/>
            </a:xfrm>
            <a:prstGeom prst="rect">
              <a:avLst/>
            </a:prstGeom>
            <a:noFill/>
          </p:spPr>
          <p:txBody>
            <a:bodyPr wrap="none" rtlCol="0">
              <a:spAutoFit/>
            </a:bodyPr>
            <a:lstStyle/>
            <a:p>
              <a:r>
                <a:rPr lang="en-US" sz="2000" dirty="0"/>
                <a:t>if (</a:t>
              </a:r>
              <a:r>
                <a:rPr lang="en-US" sz="2000" b="1" dirty="0" smtClean="0"/>
                <a:t>E</a:t>
              </a:r>
              <a:r>
                <a:rPr lang="en-US" sz="2000" dirty="0" smtClean="0"/>
                <a:t> == null) throw new</a:t>
              </a:r>
              <a:r>
                <a:rPr lang="en-US" sz="2000" b="1" dirty="0" smtClean="0"/>
                <a:t> Ex</a:t>
              </a:r>
              <a:r>
                <a:rPr lang="en-US" sz="2000" dirty="0" smtClean="0"/>
                <a:t>(); </a:t>
              </a:r>
              <a:r>
                <a:rPr lang="en-US" sz="2000" dirty="0">
                  <a:solidFill>
                    <a:srgbClr val="595959"/>
                  </a:solidFill>
                </a:rPr>
                <a:t>S</a:t>
              </a:r>
            </a:p>
          </p:txBody>
        </p:sp>
        <p:sp>
          <p:nvSpPr>
            <p:cNvPr id="20" name="TextBox 19"/>
            <p:cNvSpPr txBox="1"/>
            <p:nvPr/>
          </p:nvSpPr>
          <p:spPr>
            <a:xfrm>
              <a:off x="634722" y="3738486"/>
              <a:ext cx="303288" cy="400110"/>
            </a:xfrm>
            <a:prstGeom prst="rect">
              <a:avLst/>
            </a:prstGeom>
            <a:noFill/>
          </p:spPr>
          <p:txBody>
            <a:bodyPr wrap="none" rtlCol="0">
              <a:spAutoFit/>
            </a:bodyPr>
            <a:lstStyle/>
            <a:p>
              <a:r>
                <a:rPr lang="en-US" sz="2000" dirty="0"/>
                <a:t>S</a:t>
              </a:r>
            </a:p>
          </p:txBody>
        </p:sp>
        <p:sp>
          <p:nvSpPr>
            <p:cNvPr id="21" name="Right Arrow 20"/>
            <p:cNvSpPr/>
            <p:nvPr/>
          </p:nvSpPr>
          <p:spPr>
            <a:xfrm>
              <a:off x="970411" y="3872914"/>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7" name="Group 46"/>
          <p:cNvGrpSpPr/>
          <p:nvPr/>
        </p:nvGrpSpPr>
        <p:grpSpPr>
          <a:xfrm>
            <a:off x="4539447" y="4919806"/>
            <a:ext cx="4183215" cy="774901"/>
            <a:chOff x="4666771" y="5035378"/>
            <a:chExt cx="4183215" cy="774901"/>
          </a:xfrm>
        </p:grpSpPr>
        <p:sp>
          <p:nvSpPr>
            <p:cNvPr id="22" name="TextBox 21"/>
            <p:cNvSpPr txBox="1"/>
            <p:nvPr/>
          </p:nvSpPr>
          <p:spPr>
            <a:xfrm>
              <a:off x="6126163" y="5035378"/>
              <a:ext cx="1911101"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 </a:t>
              </a:r>
              <a:r>
                <a:rPr lang="en-US" sz="2000" dirty="0" smtClean="0"/>
                <a:t>}</a:t>
              </a:r>
              <a:endParaRPr lang="en-US" sz="2000" dirty="0"/>
            </a:p>
          </p:txBody>
        </p:sp>
        <p:sp>
          <p:nvSpPr>
            <p:cNvPr id="23" name="TextBox 22"/>
            <p:cNvSpPr txBox="1"/>
            <p:nvPr/>
          </p:nvSpPr>
          <p:spPr>
            <a:xfrm>
              <a:off x="5446828" y="5035378"/>
              <a:ext cx="303288" cy="400110"/>
            </a:xfrm>
            <a:prstGeom prst="rect">
              <a:avLst/>
            </a:prstGeom>
            <a:noFill/>
          </p:spPr>
          <p:txBody>
            <a:bodyPr wrap="none" rtlCol="0">
              <a:spAutoFit/>
            </a:bodyPr>
            <a:lstStyle/>
            <a:p>
              <a:r>
                <a:rPr lang="en-US" sz="2000" dirty="0"/>
                <a:t>S</a:t>
              </a:r>
            </a:p>
          </p:txBody>
        </p:sp>
        <p:sp>
          <p:nvSpPr>
            <p:cNvPr id="24" name="Right Arrow 23"/>
            <p:cNvSpPr/>
            <p:nvPr/>
          </p:nvSpPr>
          <p:spPr>
            <a:xfrm>
              <a:off x="5834699" y="517037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6" name="TextBox 25"/>
            <p:cNvSpPr txBox="1"/>
            <p:nvPr/>
          </p:nvSpPr>
          <p:spPr>
            <a:xfrm>
              <a:off x="6126163" y="5410169"/>
              <a:ext cx="2723823" cy="400110"/>
            </a:xfrm>
            <a:prstGeom prst="rect">
              <a:avLst/>
            </a:prstGeom>
            <a:noFill/>
          </p:spPr>
          <p:txBody>
            <a:bodyPr wrap="none" rtlCol="0">
              <a:spAutoFit/>
            </a:bodyPr>
            <a:lstStyle/>
            <a:p>
              <a:r>
                <a:rPr lang="en-US" sz="2000" dirty="0"/>
                <a:t>if (</a:t>
              </a:r>
              <a:r>
                <a:rPr lang="en-US" sz="2000" b="1" dirty="0" smtClean="0"/>
                <a:t>E </a:t>
              </a:r>
              <a:r>
                <a:rPr lang="en-US" sz="2000" dirty="0" smtClean="0"/>
                <a:t>!= null) { </a:t>
              </a:r>
              <a:r>
                <a:rPr lang="en-US" sz="2000" dirty="0" smtClean="0">
                  <a:solidFill>
                    <a:srgbClr val="595959"/>
                  </a:solidFill>
                </a:rPr>
                <a:t>S1; </a:t>
              </a:r>
              <a:r>
                <a:rPr lang="mr-IN" sz="2000" dirty="0" smtClean="0">
                  <a:solidFill>
                    <a:srgbClr val="595959"/>
                  </a:solidFill>
                </a:rPr>
                <a:t>…</a:t>
              </a:r>
              <a:r>
                <a:rPr lang="en-US" sz="2000" dirty="0" smtClean="0">
                  <a:solidFill>
                    <a:srgbClr val="595959"/>
                  </a:solidFill>
                </a:rPr>
                <a:t>; Sn; </a:t>
              </a:r>
              <a:r>
                <a:rPr lang="en-US" sz="2000" dirty="0" smtClean="0"/>
                <a:t>}</a:t>
              </a:r>
              <a:endParaRPr lang="en-US" sz="2000" dirty="0"/>
            </a:p>
          </p:txBody>
        </p:sp>
        <p:sp>
          <p:nvSpPr>
            <p:cNvPr id="27" name="TextBox 26"/>
            <p:cNvSpPr txBox="1"/>
            <p:nvPr/>
          </p:nvSpPr>
          <p:spPr>
            <a:xfrm>
              <a:off x="4666771" y="5410169"/>
              <a:ext cx="1184940" cy="400110"/>
            </a:xfrm>
            <a:prstGeom prst="rect">
              <a:avLst/>
            </a:prstGeom>
            <a:noFill/>
          </p:spPr>
          <p:txBody>
            <a:bodyPr wrap="none" rtlCol="0">
              <a:spAutoFit/>
            </a:bodyPr>
            <a:lstStyle/>
            <a:p>
              <a:r>
                <a:rPr lang="en-US" sz="2000" dirty="0" smtClean="0"/>
                <a:t>S1; </a:t>
              </a:r>
              <a:r>
                <a:rPr lang="mr-IN" sz="2000" dirty="0" smtClean="0"/>
                <a:t>…</a:t>
              </a:r>
              <a:r>
                <a:rPr lang="en-US" sz="2000" dirty="0" smtClean="0"/>
                <a:t>; Sn;</a:t>
              </a:r>
              <a:endParaRPr lang="en-US" sz="2000" dirty="0"/>
            </a:p>
          </p:txBody>
        </p:sp>
        <p:sp>
          <p:nvSpPr>
            <p:cNvPr id="28" name="Right Arrow 27"/>
            <p:cNvSpPr/>
            <p:nvPr/>
          </p:nvSpPr>
          <p:spPr>
            <a:xfrm>
              <a:off x="5834699" y="557048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3" name="Group 42"/>
          <p:cNvGrpSpPr/>
          <p:nvPr/>
        </p:nvGrpSpPr>
        <p:grpSpPr>
          <a:xfrm>
            <a:off x="5107963" y="2318846"/>
            <a:ext cx="3046182" cy="412328"/>
            <a:chOff x="5162551" y="2122392"/>
            <a:chExt cx="3046182" cy="412328"/>
          </a:xfrm>
        </p:grpSpPr>
        <p:sp>
          <p:nvSpPr>
            <p:cNvPr id="29" name="TextBox 28"/>
            <p:cNvSpPr txBox="1"/>
            <p:nvPr/>
          </p:nvSpPr>
          <p:spPr>
            <a:xfrm>
              <a:off x="6007809" y="2122392"/>
              <a:ext cx="2200924" cy="400110"/>
            </a:xfrm>
            <a:prstGeom prst="rect">
              <a:avLst/>
            </a:prstGeom>
            <a:noFill/>
          </p:spPr>
          <p:txBody>
            <a:bodyPr wrap="none" rtlCol="0">
              <a:spAutoFit/>
            </a:bodyPr>
            <a:lstStyle/>
            <a:p>
              <a:r>
                <a:rPr lang="en-US" sz="2000" dirty="0" smtClean="0">
                  <a:solidFill>
                    <a:srgbClr val="595959"/>
                  </a:solidFill>
                </a:rPr>
                <a:t>(</a:t>
              </a:r>
              <a:r>
                <a:rPr lang="en-US" sz="2000" dirty="0" smtClean="0"/>
                <a:t>A == null</a:t>
              </a:r>
              <a:r>
                <a:rPr lang="en-US" sz="2000" dirty="0" smtClean="0">
                  <a:solidFill>
                    <a:srgbClr val="595959"/>
                  </a:solidFill>
                </a:rPr>
                <a:t>) ? </a:t>
              </a:r>
              <a:r>
                <a:rPr lang="en-US" sz="2000" b="1" dirty="0" smtClean="0"/>
                <a:t>c</a:t>
              </a:r>
              <a:r>
                <a:rPr lang="en-US" sz="2000" dirty="0" smtClean="0">
                  <a:solidFill>
                    <a:srgbClr val="595959"/>
                  </a:solidFill>
                </a:rPr>
                <a:t> : A.B;</a:t>
              </a:r>
              <a:endParaRPr lang="en-US" sz="2000" dirty="0">
                <a:solidFill>
                  <a:srgbClr val="595959"/>
                </a:solidFill>
              </a:endParaRPr>
            </a:p>
          </p:txBody>
        </p:sp>
        <p:sp>
          <p:nvSpPr>
            <p:cNvPr id="30" name="TextBox 29"/>
            <p:cNvSpPr txBox="1"/>
            <p:nvPr/>
          </p:nvSpPr>
          <p:spPr>
            <a:xfrm>
              <a:off x="5162551" y="2134610"/>
              <a:ext cx="538609" cy="400110"/>
            </a:xfrm>
            <a:prstGeom prst="rect">
              <a:avLst/>
            </a:prstGeom>
            <a:noFill/>
          </p:spPr>
          <p:txBody>
            <a:bodyPr wrap="none" rtlCol="0">
              <a:spAutoFit/>
            </a:bodyPr>
            <a:lstStyle/>
            <a:p>
              <a:r>
                <a:rPr lang="en-US" sz="2000" dirty="0" smtClean="0"/>
                <a:t>A.B</a:t>
              </a:r>
              <a:endParaRPr lang="en-US" sz="2000" dirty="0"/>
            </a:p>
          </p:txBody>
        </p:sp>
        <p:sp>
          <p:nvSpPr>
            <p:cNvPr id="31" name="Right Arrow 30"/>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6" name="Group 45"/>
          <p:cNvGrpSpPr/>
          <p:nvPr/>
        </p:nvGrpSpPr>
        <p:grpSpPr>
          <a:xfrm>
            <a:off x="5143921" y="3738486"/>
            <a:ext cx="2974267" cy="400110"/>
            <a:chOff x="5062997" y="3638756"/>
            <a:chExt cx="2974267" cy="400110"/>
          </a:xfrm>
        </p:grpSpPr>
        <p:sp>
          <p:nvSpPr>
            <p:cNvPr id="32" name="TextBox 31"/>
            <p:cNvSpPr txBox="1"/>
            <p:nvPr/>
          </p:nvSpPr>
          <p:spPr>
            <a:xfrm>
              <a:off x="6661566" y="3638756"/>
              <a:ext cx="1375698" cy="400110"/>
            </a:xfrm>
            <a:prstGeom prst="rect">
              <a:avLst/>
            </a:prstGeom>
            <a:noFill/>
          </p:spPr>
          <p:txBody>
            <a:bodyPr wrap="none" rtlCol="0">
              <a:spAutoFit/>
            </a:bodyPr>
            <a:lstStyle/>
            <a:p>
              <a:r>
                <a:rPr lang="en-US" sz="2000" dirty="0" err="1" smtClean="0"/>
                <a:t>B.equals</a:t>
              </a:r>
              <a:r>
                <a:rPr lang="en-US" sz="2000" dirty="0" smtClean="0"/>
                <a:t>(A)</a:t>
              </a:r>
              <a:endParaRPr lang="en-US" sz="2000" dirty="0"/>
            </a:p>
          </p:txBody>
        </p:sp>
        <p:sp>
          <p:nvSpPr>
            <p:cNvPr id="33" name="TextBox 32"/>
            <p:cNvSpPr txBox="1"/>
            <p:nvPr/>
          </p:nvSpPr>
          <p:spPr>
            <a:xfrm>
              <a:off x="5062997" y="3638756"/>
              <a:ext cx="1376980" cy="400110"/>
            </a:xfrm>
            <a:prstGeom prst="rect">
              <a:avLst/>
            </a:prstGeom>
            <a:noFill/>
          </p:spPr>
          <p:txBody>
            <a:bodyPr wrap="none" rtlCol="0">
              <a:spAutoFit/>
            </a:bodyPr>
            <a:lstStyle/>
            <a:p>
              <a:r>
                <a:rPr lang="en-US" sz="2000" dirty="0" err="1" smtClean="0"/>
                <a:t>A.equals</a:t>
              </a:r>
              <a:r>
                <a:rPr lang="en-US" sz="2000" dirty="0" smtClean="0"/>
                <a:t>(B)</a:t>
              </a:r>
              <a:endParaRPr lang="en-US" sz="2000" dirty="0"/>
            </a:p>
          </p:txBody>
        </p:sp>
        <p:sp>
          <p:nvSpPr>
            <p:cNvPr id="34" name="Right Arrow 33"/>
            <p:cNvSpPr/>
            <p:nvPr/>
          </p:nvSpPr>
          <p:spPr>
            <a:xfrm>
              <a:off x="6387471" y="379174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35" name="TextBox 34"/>
          <p:cNvSpPr txBox="1"/>
          <p:nvPr/>
        </p:nvSpPr>
        <p:spPr>
          <a:xfrm>
            <a:off x="530388" y="1643347"/>
            <a:ext cx="3738524" cy="461665"/>
          </a:xfrm>
          <a:prstGeom prst="rect">
            <a:avLst/>
          </a:prstGeom>
          <a:noFill/>
        </p:spPr>
        <p:txBody>
          <a:bodyPr wrap="none" rtlCol="0">
            <a:spAutoFit/>
          </a:bodyPr>
          <a:lstStyle/>
          <a:p>
            <a:r>
              <a:rPr lang="en-US" sz="2400" dirty="0" smtClean="0"/>
              <a:t>Conjoins or Disjoins a Clause</a:t>
            </a:r>
            <a:endParaRPr lang="en-US" sz="2400" dirty="0"/>
          </a:p>
        </p:txBody>
      </p:sp>
      <p:sp>
        <p:nvSpPr>
          <p:cNvPr id="36" name="TextBox 35"/>
          <p:cNvSpPr txBox="1"/>
          <p:nvPr/>
        </p:nvSpPr>
        <p:spPr>
          <a:xfrm>
            <a:off x="818801" y="4386577"/>
            <a:ext cx="3161699" cy="461665"/>
          </a:xfrm>
          <a:prstGeom prst="rect">
            <a:avLst/>
          </a:prstGeom>
          <a:noFill/>
        </p:spPr>
        <p:txBody>
          <a:bodyPr wrap="none" rtlCol="0">
            <a:spAutoFit/>
          </a:bodyPr>
          <a:lstStyle/>
          <a:p>
            <a:r>
              <a:rPr lang="en-US" sz="2400" dirty="0" smtClean="0"/>
              <a:t>If Guarded Control Flow</a:t>
            </a:r>
            <a:endParaRPr lang="en-US" sz="2400" dirty="0"/>
          </a:p>
        </p:txBody>
      </p:sp>
      <p:sp>
        <p:nvSpPr>
          <p:cNvPr id="37" name="TextBox 36"/>
          <p:cNvSpPr txBox="1"/>
          <p:nvPr/>
        </p:nvSpPr>
        <p:spPr>
          <a:xfrm>
            <a:off x="534492" y="3150651"/>
            <a:ext cx="3730317" cy="461665"/>
          </a:xfrm>
          <a:prstGeom prst="rect">
            <a:avLst/>
          </a:prstGeom>
          <a:noFill/>
        </p:spPr>
        <p:txBody>
          <a:bodyPr wrap="none" rtlCol="0">
            <a:spAutoFit/>
          </a:bodyPr>
          <a:lstStyle/>
          <a:p>
            <a:r>
              <a:rPr lang="en-US" sz="2400" smtClean="0"/>
              <a:t>If Guarded Exception Throw</a:t>
            </a:r>
            <a:endParaRPr lang="en-US" sz="2400" dirty="0"/>
          </a:p>
        </p:txBody>
      </p:sp>
      <p:sp>
        <p:nvSpPr>
          <p:cNvPr id="38" name="TextBox 37"/>
          <p:cNvSpPr txBox="1"/>
          <p:nvPr/>
        </p:nvSpPr>
        <p:spPr>
          <a:xfrm>
            <a:off x="4800481" y="4386577"/>
            <a:ext cx="3460756" cy="461665"/>
          </a:xfrm>
          <a:prstGeom prst="rect">
            <a:avLst/>
          </a:prstGeom>
          <a:noFill/>
        </p:spPr>
        <p:txBody>
          <a:bodyPr wrap="none" rtlCol="0">
            <a:spAutoFit/>
          </a:bodyPr>
          <a:lstStyle/>
          <a:p>
            <a:r>
              <a:rPr lang="en-US" sz="2400" dirty="0" smtClean="0"/>
              <a:t>Guard Existing Statements</a:t>
            </a:r>
            <a:endParaRPr lang="en-US" sz="2400" dirty="0"/>
          </a:p>
        </p:txBody>
      </p:sp>
      <p:sp>
        <p:nvSpPr>
          <p:cNvPr id="39" name="TextBox 38"/>
          <p:cNvSpPr txBox="1"/>
          <p:nvPr/>
        </p:nvSpPr>
        <p:spPr>
          <a:xfrm>
            <a:off x="4944015" y="3150651"/>
            <a:ext cx="3173689" cy="461665"/>
          </a:xfrm>
          <a:prstGeom prst="rect">
            <a:avLst/>
          </a:prstGeom>
          <a:noFill/>
        </p:spPr>
        <p:txBody>
          <a:bodyPr wrap="none" rtlCol="0">
            <a:spAutoFit/>
          </a:bodyPr>
          <a:lstStyle/>
          <a:p>
            <a:r>
              <a:rPr lang="en-US" sz="2400" dirty="0" smtClean="0"/>
              <a:t>Switch Invocation Order</a:t>
            </a:r>
            <a:endParaRPr lang="en-US" sz="2400" dirty="0"/>
          </a:p>
        </p:txBody>
      </p:sp>
      <p:sp>
        <p:nvSpPr>
          <p:cNvPr id="40" name="TextBox 39"/>
          <p:cNvSpPr txBox="1"/>
          <p:nvPr/>
        </p:nvSpPr>
        <p:spPr>
          <a:xfrm>
            <a:off x="4698050" y="1640335"/>
            <a:ext cx="3665619" cy="461665"/>
          </a:xfrm>
          <a:prstGeom prst="rect">
            <a:avLst/>
          </a:prstGeom>
          <a:noFill/>
        </p:spPr>
        <p:txBody>
          <a:bodyPr wrap="none" rtlCol="0">
            <a:spAutoFit/>
          </a:bodyPr>
          <a:lstStyle/>
          <a:p>
            <a:r>
              <a:rPr lang="en-US" sz="2400" dirty="0" smtClean="0"/>
              <a:t>Add Conditional Expression</a:t>
            </a:r>
            <a:endParaRPr lang="en-US" sz="2400" dirty="0"/>
          </a:p>
        </p:txBody>
      </p:sp>
      <p:sp>
        <p:nvSpPr>
          <p:cNvPr id="3" name="Slide Number Placeholder 2"/>
          <p:cNvSpPr>
            <a:spLocks noGrp="1"/>
          </p:cNvSpPr>
          <p:nvPr>
            <p:ph type="sldNum" sz="quarter" idx="12"/>
          </p:nvPr>
        </p:nvSpPr>
        <p:spPr/>
        <p:txBody>
          <a:bodyPr/>
          <a:lstStyle/>
          <a:p>
            <a:fld id="{C5BFA645-337F-934D-B234-7C13E7CFC11E}" type="slidenum">
              <a:rPr lang="en-US" smtClean="0"/>
              <a:t>67</a:t>
            </a:fld>
            <a:endParaRPr lang="en-US"/>
          </a:p>
        </p:txBody>
      </p:sp>
      <p:sp>
        <p:nvSpPr>
          <p:cNvPr id="4" name="Rectangle 3"/>
          <p:cNvSpPr/>
          <p:nvPr/>
        </p:nvSpPr>
        <p:spPr>
          <a:xfrm>
            <a:off x="242371" y="1534577"/>
            <a:ext cx="4455679" cy="2852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42371" y="5294598"/>
            <a:ext cx="8480291" cy="4716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334072" y="1521354"/>
            <a:ext cx="4248225" cy="28652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549433"/>
      </p:ext>
    </p:extLst>
  </p:cSld>
  <p:clrMapOvr>
    <a:masterClrMapping/>
  </p:clrMapOvr>
  <mc:AlternateContent xmlns:mc="http://schemas.openxmlformats.org/markup-compatibility/2006" xmlns:p14="http://schemas.microsoft.com/office/powerpoint/2010/main">
    <mc:Choice Requires="p14">
      <p:transition spd="slow" p14:dur="2000" advTm="78017"/>
    </mc:Choice>
    <mc:Fallback xmlns="">
      <p:transition spd="slow" advTm="78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dissolve">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8" grpId="0" animBg="1"/>
      <p:bldP spid="4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Inferred OOB </a:t>
            </a:r>
            <a:r>
              <a:rPr lang="en-US" dirty="0"/>
              <a:t>Transform </a:t>
            </a:r>
            <a:r>
              <a:rPr lang="en-US" dirty="0" smtClean="0"/>
              <a:t>Examples</a:t>
            </a:r>
            <a:endParaRPr lang="en-US" dirty="0"/>
          </a:p>
        </p:txBody>
      </p:sp>
      <p:grpSp>
        <p:nvGrpSpPr>
          <p:cNvPr id="88" name="Group 87"/>
          <p:cNvGrpSpPr/>
          <p:nvPr/>
        </p:nvGrpSpPr>
        <p:grpSpPr>
          <a:xfrm>
            <a:off x="1070547" y="3945999"/>
            <a:ext cx="2764225" cy="776926"/>
            <a:chOff x="1051786" y="3945999"/>
            <a:chExt cx="2764225" cy="776926"/>
          </a:xfrm>
        </p:grpSpPr>
        <p:grpSp>
          <p:nvGrpSpPr>
            <p:cNvPr id="86" name="Group 85"/>
            <p:cNvGrpSpPr/>
            <p:nvPr/>
          </p:nvGrpSpPr>
          <p:grpSpPr>
            <a:xfrm>
              <a:off x="1052452" y="3945999"/>
              <a:ext cx="2763559" cy="400110"/>
              <a:chOff x="1052452" y="3945999"/>
              <a:chExt cx="2763559" cy="400110"/>
            </a:xfrm>
          </p:grpSpPr>
          <p:sp>
            <p:nvSpPr>
              <p:cNvPr id="5" name="TextBox 4"/>
              <p:cNvSpPr txBox="1"/>
              <p:nvPr/>
            </p:nvSpPr>
            <p:spPr>
              <a:xfrm>
                <a:off x="1052452" y="3945999"/>
                <a:ext cx="320922" cy="400110"/>
              </a:xfrm>
              <a:prstGeom prst="rect">
                <a:avLst/>
              </a:prstGeom>
              <a:noFill/>
            </p:spPr>
            <p:txBody>
              <a:bodyPr wrap="none" rtlCol="0">
                <a:spAutoFit/>
              </a:bodyPr>
              <a:lstStyle/>
              <a:p>
                <a:r>
                  <a:rPr lang="en-US" sz="2000" dirty="0" smtClean="0"/>
                  <a:t>C</a:t>
                </a:r>
                <a:endParaRPr lang="en-US" sz="2000" dirty="0"/>
              </a:p>
            </p:txBody>
          </p:sp>
          <p:sp>
            <p:nvSpPr>
              <p:cNvPr id="6" name="TextBox 5"/>
              <p:cNvSpPr txBox="1"/>
              <p:nvPr/>
            </p:nvSpPr>
            <p:spPr>
              <a:xfrm>
                <a:off x="1731786" y="3945999"/>
                <a:ext cx="2084225" cy="400110"/>
              </a:xfrm>
              <a:prstGeom prst="rect">
                <a:avLst/>
              </a:prstGeom>
              <a:noFill/>
            </p:spPr>
            <p:txBody>
              <a:bodyPr wrap="none" rtlCol="0">
                <a:spAutoFit/>
              </a:bodyPr>
              <a:lstStyle/>
              <a:p>
                <a:r>
                  <a:rPr lang="en-US" sz="2000" b="1" dirty="0" err="1" smtClean="0"/>
                  <a:t>A</a:t>
                </a:r>
                <a:r>
                  <a:rPr lang="en-US" sz="2000" dirty="0" err="1" smtClean="0"/>
                  <a:t>.length</a:t>
                </a:r>
                <a:r>
                  <a:rPr lang="en-US" sz="2000" dirty="0" smtClean="0"/>
                  <a:t> == 0 ||</a:t>
                </a:r>
                <a:r>
                  <a:rPr lang="en-US" sz="2000" b="1" dirty="0" smtClean="0"/>
                  <a:t> </a:t>
                </a:r>
                <a:r>
                  <a:rPr lang="en-US" sz="2000" dirty="0" smtClean="0">
                    <a:solidFill>
                      <a:srgbClr val="595959"/>
                    </a:solidFill>
                  </a:rPr>
                  <a:t>C</a:t>
                </a:r>
                <a:endParaRPr lang="en-US" sz="2000" dirty="0">
                  <a:solidFill>
                    <a:srgbClr val="595959"/>
                  </a:solidFill>
                </a:endParaRPr>
              </a:p>
            </p:txBody>
          </p:sp>
          <p:sp>
            <p:nvSpPr>
              <p:cNvPr id="11" name="Right Arrow 10"/>
              <p:cNvSpPr/>
              <p:nvPr/>
            </p:nvSpPr>
            <p:spPr>
              <a:xfrm>
                <a:off x="1388140" y="409223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87" name="Group 86"/>
            <p:cNvGrpSpPr/>
            <p:nvPr/>
          </p:nvGrpSpPr>
          <p:grpSpPr>
            <a:xfrm>
              <a:off x="1051786" y="4322815"/>
              <a:ext cx="2718675" cy="400110"/>
              <a:chOff x="1051786" y="4322815"/>
              <a:chExt cx="2718675" cy="400110"/>
            </a:xfrm>
          </p:grpSpPr>
          <p:sp>
            <p:nvSpPr>
              <p:cNvPr id="7" name="TextBox 6"/>
              <p:cNvSpPr txBox="1"/>
              <p:nvPr/>
            </p:nvSpPr>
            <p:spPr>
              <a:xfrm>
                <a:off x="1731120" y="4322815"/>
                <a:ext cx="2039341" cy="400110"/>
              </a:xfrm>
              <a:prstGeom prst="rect">
                <a:avLst/>
              </a:prstGeom>
              <a:noFill/>
            </p:spPr>
            <p:txBody>
              <a:bodyPr wrap="none" rtlCol="0">
                <a:spAutoFit/>
              </a:bodyPr>
              <a:lstStyle/>
              <a:p>
                <a:r>
                  <a:rPr lang="en-US" sz="2000" b="1" dirty="0" err="1" smtClean="0"/>
                  <a:t>A</a:t>
                </a:r>
                <a:r>
                  <a:rPr lang="en-US" sz="2000" dirty="0" err="1" smtClean="0"/>
                  <a:t>.length</a:t>
                </a:r>
                <a:r>
                  <a:rPr lang="en-US" sz="2000" dirty="0" smtClean="0"/>
                  <a:t> != 0 || </a:t>
                </a:r>
                <a:r>
                  <a:rPr lang="en-US" sz="2000" dirty="0" smtClean="0">
                    <a:solidFill>
                      <a:srgbClr val="595959"/>
                    </a:solidFill>
                  </a:rPr>
                  <a:t>C</a:t>
                </a:r>
                <a:endParaRPr lang="en-US" sz="2000" dirty="0">
                  <a:solidFill>
                    <a:srgbClr val="595959"/>
                  </a:solidFill>
                </a:endParaRPr>
              </a:p>
            </p:txBody>
          </p:sp>
          <p:sp>
            <p:nvSpPr>
              <p:cNvPr id="9" name="TextBox 8"/>
              <p:cNvSpPr txBox="1"/>
              <p:nvPr/>
            </p:nvSpPr>
            <p:spPr>
              <a:xfrm>
                <a:off x="1051786" y="4322815"/>
                <a:ext cx="320922" cy="400110"/>
              </a:xfrm>
              <a:prstGeom prst="rect">
                <a:avLst/>
              </a:prstGeom>
              <a:noFill/>
            </p:spPr>
            <p:txBody>
              <a:bodyPr wrap="none" rtlCol="0">
                <a:spAutoFit/>
              </a:bodyPr>
              <a:lstStyle/>
              <a:p>
                <a:r>
                  <a:rPr lang="en-US" sz="2000" dirty="0" smtClean="0"/>
                  <a:t>C</a:t>
                </a:r>
                <a:endParaRPr lang="en-US" sz="2000" dirty="0"/>
              </a:p>
            </p:txBody>
          </p:sp>
          <p:sp>
            <p:nvSpPr>
              <p:cNvPr id="12" name="Right Arrow 11"/>
              <p:cNvSpPr/>
              <p:nvPr/>
            </p:nvSpPr>
            <p:spPr>
              <a:xfrm>
                <a:off x="1372708" y="447384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sp>
        <p:nvSpPr>
          <p:cNvPr id="35" name="TextBox 34"/>
          <p:cNvSpPr txBox="1"/>
          <p:nvPr/>
        </p:nvSpPr>
        <p:spPr>
          <a:xfrm>
            <a:off x="1326048" y="4860014"/>
            <a:ext cx="2432076" cy="461665"/>
          </a:xfrm>
          <a:prstGeom prst="rect">
            <a:avLst/>
          </a:prstGeom>
          <a:noFill/>
        </p:spPr>
        <p:txBody>
          <a:bodyPr wrap="none" rtlCol="0">
            <a:spAutoFit/>
          </a:bodyPr>
          <a:lstStyle/>
          <a:p>
            <a:r>
              <a:rPr lang="en-US" sz="2400" dirty="0" smtClean="0"/>
              <a:t>Conjoins a Clause</a:t>
            </a:r>
            <a:endParaRPr lang="en-US" sz="2400" dirty="0"/>
          </a:p>
        </p:txBody>
      </p:sp>
      <p:sp>
        <p:nvSpPr>
          <p:cNvPr id="36" name="TextBox 35"/>
          <p:cNvSpPr txBox="1"/>
          <p:nvPr/>
        </p:nvSpPr>
        <p:spPr>
          <a:xfrm>
            <a:off x="961237" y="1499864"/>
            <a:ext cx="3161699" cy="461665"/>
          </a:xfrm>
          <a:prstGeom prst="rect">
            <a:avLst/>
          </a:prstGeom>
          <a:noFill/>
        </p:spPr>
        <p:txBody>
          <a:bodyPr wrap="none" rtlCol="0">
            <a:spAutoFit/>
          </a:bodyPr>
          <a:lstStyle/>
          <a:p>
            <a:r>
              <a:rPr lang="en-US" sz="2400" dirty="0" smtClean="0"/>
              <a:t>If Guarded Control Flow</a:t>
            </a:r>
            <a:endParaRPr lang="en-US" sz="2400" dirty="0"/>
          </a:p>
        </p:txBody>
      </p:sp>
      <p:grpSp>
        <p:nvGrpSpPr>
          <p:cNvPr id="90" name="Group 89"/>
          <p:cNvGrpSpPr/>
          <p:nvPr/>
        </p:nvGrpSpPr>
        <p:grpSpPr>
          <a:xfrm>
            <a:off x="984894" y="2033093"/>
            <a:ext cx="2935530" cy="1116432"/>
            <a:chOff x="984894" y="2033093"/>
            <a:chExt cx="2935530" cy="1116432"/>
          </a:xfrm>
        </p:grpSpPr>
        <p:sp>
          <p:nvSpPr>
            <p:cNvPr id="8" name="TextBox 7"/>
            <p:cNvSpPr txBox="1"/>
            <p:nvPr/>
          </p:nvSpPr>
          <p:spPr>
            <a:xfrm>
              <a:off x="1664229" y="2033093"/>
              <a:ext cx="2196627" cy="400110"/>
            </a:xfrm>
            <a:prstGeom prst="rect">
              <a:avLst/>
            </a:prstGeom>
            <a:noFill/>
          </p:spPr>
          <p:txBody>
            <a:bodyPr wrap="none" rtlCol="0">
              <a:spAutoFit/>
            </a:bodyPr>
            <a:lstStyle/>
            <a:p>
              <a:r>
                <a:rPr lang="en-US" sz="2000" dirty="0"/>
                <a:t>if </a:t>
              </a:r>
              <a:r>
                <a:rPr lang="en-US" sz="2000" dirty="0" smtClean="0"/>
                <a:t>(</a:t>
              </a:r>
              <a:r>
                <a:rPr lang="en-US" sz="2000" b="1" dirty="0" smtClean="0"/>
                <a:t>E</a:t>
              </a:r>
              <a:r>
                <a:rPr lang="en-US" sz="2000" dirty="0" smtClean="0"/>
                <a:t> &lt; 0) return </a:t>
              </a:r>
              <a:r>
                <a:rPr lang="en-US" sz="2000" b="1" dirty="0" smtClean="0"/>
                <a:t>K</a:t>
              </a:r>
              <a:r>
                <a:rPr lang="en-US" sz="2000" dirty="0" smtClean="0"/>
                <a:t>; </a:t>
              </a:r>
              <a:r>
                <a:rPr lang="en-US" sz="2000" dirty="0">
                  <a:solidFill>
                    <a:srgbClr val="595959"/>
                  </a:solidFill>
                </a:rPr>
                <a:t>S</a:t>
              </a:r>
            </a:p>
          </p:txBody>
        </p:sp>
        <p:sp>
          <p:nvSpPr>
            <p:cNvPr id="10" name="TextBox 9"/>
            <p:cNvSpPr txBox="1"/>
            <p:nvPr/>
          </p:nvSpPr>
          <p:spPr>
            <a:xfrm>
              <a:off x="984894" y="2033093"/>
              <a:ext cx="303288" cy="400110"/>
            </a:xfrm>
            <a:prstGeom prst="rect">
              <a:avLst/>
            </a:prstGeom>
            <a:noFill/>
          </p:spPr>
          <p:txBody>
            <a:bodyPr wrap="none" rtlCol="0">
              <a:spAutoFit/>
            </a:bodyPr>
            <a:lstStyle/>
            <a:p>
              <a:r>
                <a:rPr lang="en-US" sz="2000" dirty="0"/>
                <a:t>S</a:t>
              </a:r>
            </a:p>
          </p:txBody>
        </p:sp>
        <p:sp>
          <p:nvSpPr>
            <p:cNvPr id="13" name="Right Arrow 12"/>
            <p:cNvSpPr/>
            <p:nvPr/>
          </p:nvSpPr>
          <p:spPr>
            <a:xfrm>
              <a:off x="1320583" y="2167521"/>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6" name="TextBox 15"/>
            <p:cNvSpPr txBox="1"/>
            <p:nvPr/>
          </p:nvSpPr>
          <p:spPr>
            <a:xfrm>
              <a:off x="1664229" y="2391254"/>
              <a:ext cx="2256195" cy="400110"/>
            </a:xfrm>
            <a:prstGeom prst="rect">
              <a:avLst/>
            </a:prstGeom>
            <a:noFill/>
          </p:spPr>
          <p:txBody>
            <a:bodyPr wrap="none" rtlCol="0">
              <a:spAutoFit/>
            </a:bodyPr>
            <a:lstStyle/>
            <a:p>
              <a:r>
                <a:rPr lang="en-US" sz="2000" dirty="0"/>
                <a:t>if (</a:t>
              </a:r>
              <a:r>
                <a:rPr lang="en-US" sz="2000" b="1" dirty="0" smtClean="0"/>
                <a:t>E </a:t>
              </a:r>
              <a:r>
                <a:rPr lang="en-US" sz="2000" dirty="0" smtClean="0"/>
                <a:t>&lt;</a:t>
              </a:r>
              <a:r>
                <a:rPr lang="en-US" sz="2000" b="1" dirty="0" smtClean="0"/>
                <a:t> </a:t>
              </a:r>
              <a:r>
                <a:rPr lang="en-US" sz="2000" dirty="0" smtClean="0"/>
                <a:t>0) continue; </a:t>
              </a:r>
              <a:r>
                <a:rPr lang="en-US" sz="2000" dirty="0">
                  <a:solidFill>
                    <a:srgbClr val="595959"/>
                  </a:solidFill>
                </a:rPr>
                <a:t>S</a:t>
              </a:r>
            </a:p>
          </p:txBody>
        </p:sp>
        <p:sp>
          <p:nvSpPr>
            <p:cNvPr id="17" name="TextBox 16"/>
            <p:cNvSpPr txBox="1"/>
            <p:nvPr/>
          </p:nvSpPr>
          <p:spPr>
            <a:xfrm>
              <a:off x="984894" y="2391254"/>
              <a:ext cx="303288" cy="400110"/>
            </a:xfrm>
            <a:prstGeom prst="rect">
              <a:avLst/>
            </a:prstGeom>
            <a:noFill/>
          </p:spPr>
          <p:txBody>
            <a:bodyPr wrap="none" rtlCol="0">
              <a:spAutoFit/>
            </a:bodyPr>
            <a:lstStyle/>
            <a:p>
              <a:r>
                <a:rPr lang="en-US" sz="2000" dirty="0"/>
                <a:t>S</a:t>
              </a:r>
            </a:p>
          </p:txBody>
        </p:sp>
        <p:sp>
          <p:nvSpPr>
            <p:cNvPr id="18" name="Right Arrow 17"/>
            <p:cNvSpPr/>
            <p:nvPr/>
          </p:nvSpPr>
          <p:spPr>
            <a:xfrm>
              <a:off x="1320583" y="252568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8" name="TextBox 47"/>
            <p:cNvSpPr txBox="1"/>
            <p:nvPr/>
          </p:nvSpPr>
          <p:spPr>
            <a:xfrm>
              <a:off x="1664229" y="2749415"/>
              <a:ext cx="1928605" cy="400110"/>
            </a:xfrm>
            <a:prstGeom prst="rect">
              <a:avLst/>
            </a:prstGeom>
            <a:noFill/>
          </p:spPr>
          <p:txBody>
            <a:bodyPr wrap="none" rtlCol="0">
              <a:spAutoFit/>
            </a:bodyPr>
            <a:lstStyle/>
            <a:p>
              <a:r>
                <a:rPr lang="en-US" sz="2000" dirty="0"/>
                <a:t>if (</a:t>
              </a:r>
              <a:r>
                <a:rPr lang="en-US" sz="2000" b="1" dirty="0" smtClean="0"/>
                <a:t>E </a:t>
              </a:r>
              <a:r>
                <a:rPr lang="en-US" sz="2000" dirty="0" smtClean="0"/>
                <a:t>&lt;</a:t>
              </a:r>
              <a:r>
                <a:rPr lang="en-US" sz="2000" b="1" dirty="0" smtClean="0"/>
                <a:t> </a:t>
              </a:r>
              <a:r>
                <a:rPr lang="en-US" sz="2000" dirty="0" smtClean="0"/>
                <a:t>0) break; </a:t>
              </a:r>
              <a:r>
                <a:rPr lang="en-US" sz="2000" dirty="0">
                  <a:solidFill>
                    <a:srgbClr val="595959"/>
                  </a:solidFill>
                </a:rPr>
                <a:t>S</a:t>
              </a:r>
            </a:p>
          </p:txBody>
        </p:sp>
        <p:sp>
          <p:nvSpPr>
            <p:cNvPr id="49" name="TextBox 48"/>
            <p:cNvSpPr txBox="1"/>
            <p:nvPr/>
          </p:nvSpPr>
          <p:spPr>
            <a:xfrm>
              <a:off x="984894" y="2749415"/>
              <a:ext cx="303288" cy="400110"/>
            </a:xfrm>
            <a:prstGeom prst="rect">
              <a:avLst/>
            </a:prstGeom>
            <a:noFill/>
          </p:spPr>
          <p:txBody>
            <a:bodyPr wrap="none" rtlCol="0">
              <a:spAutoFit/>
            </a:bodyPr>
            <a:lstStyle/>
            <a:p>
              <a:r>
                <a:rPr lang="en-US" sz="2000" dirty="0"/>
                <a:t>S</a:t>
              </a:r>
            </a:p>
          </p:txBody>
        </p:sp>
        <p:sp>
          <p:nvSpPr>
            <p:cNvPr id="50" name="Right Arrow 49"/>
            <p:cNvSpPr/>
            <p:nvPr/>
          </p:nvSpPr>
          <p:spPr>
            <a:xfrm>
              <a:off x="1320583" y="288384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40" name="TextBox 39"/>
          <p:cNvSpPr txBox="1"/>
          <p:nvPr/>
        </p:nvSpPr>
        <p:spPr>
          <a:xfrm>
            <a:off x="4646005" y="1499864"/>
            <a:ext cx="3803285" cy="461665"/>
          </a:xfrm>
          <a:prstGeom prst="rect">
            <a:avLst/>
          </a:prstGeom>
          <a:noFill/>
        </p:spPr>
        <p:txBody>
          <a:bodyPr wrap="none" rtlCol="0">
            <a:spAutoFit/>
          </a:bodyPr>
          <a:lstStyle/>
          <a:p>
            <a:r>
              <a:rPr lang="en-US" sz="2400" dirty="0" smtClean="0"/>
              <a:t>Modifications for Off-by-one </a:t>
            </a:r>
            <a:endParaRPr lang="en-US" sz="2400" dirty="0"/>
          </a:p>
        </p:txBody>
      </p:sp>
      <p:grpSp>
        <p:nvGrpSpPr>
          <p:cNvPr id="85" name="Group 84"/>
          <p:cNvGrpSpPr/>
          <p:nvPr/>
        </p:nvGrpSpPr>
        <p:grpSpPr>
          <a:xfrm>
            <a:off x="5038448" y="3945999"/>
            <a:ext cx="2952713" cy="776926"/>
            <a:chOff x="5038448" y="3945999"/>
            <a:chExt cx="2952713" cy="776926"/>
          </a:xfrm>
        </p:grpSpPr>
        <p:grpSp>
          <p:nvGrpSpPr>
            <p:cNvPr id="80" name="Group 79"/>
            <p:cNvGrpSpPr/>
            <p:nvPr/>
          </p:nvGrpSpPr>
          <p:grpSpPr>
            <a:xfrm>
              <a:off x="5038448" y="3945999"/>
              <a:ext cx="2952713" cy="400110"/>
              <a:chOff x="4940575" y="3752330"/>
              <a:chExt cx="2952713" cy="400110"/>
            </a:xfrm>
          </p:grpSpPr>
          <p:sp>
            <p:nvSpPr>
              <p:cNvPr id="57" name="TextBox 56"/>
              <p:cNvSpPr txBox="1"/>
              <p:nvPr/>
            </p:nvSpPr>
            <p:spPr>
              <a:xfrm>
                <a:off x="4940575" y="3752330"/>
                <a:ext cx="320922" cy="400110"/>
              </a:xfrm>
              <a:prstGeom prst="rect">
                <a:avLst/>
              </a:prstGeom>
              <a:noFill/>
            </p:spPr>
            <p:txBody>
              <a:bodyPr wrap="none" rtlCol="0">
                <a:spAutoFit/>
              </a:bodyPr>
              <a:lstStyle/>
              <a:p>
                <a:r>
                  <a:rPr lang="en-US" sz="2000" dirty="0" smtClean="0"/>
                  <a:t>C</a:t>
                </a:r>
                <a:endParaRPr lang="en-US" sz="2000" dirty="0"/>
              </a:p>
            </p:txBody>
          </p:sp>
          <p:sp>
            <p:nvSpPr>
              <p:cNvPr id="58" name="TextBox 57"/>
              <p:cNvSpPr txBox="1"/>
              <p:nvPr/>
            </p:nvSpPr>
            <p:spPr>
              <a:xfrm>
                <a:off x="5619909" y="3752330"/>
                <a:ext cx="2273379" cy="400110"/>
              </a:xfrm>
              <a:prstGeom prst="rect">
                <a:avLst/>
              </a:prstGeom>
              <a:noFill/>
            </p:spPr>
            <p:txBody>
              <a:bodyPr wrap="none" rtlCol="0">
                <a:spAutoFit/>
              </a:bodyPr>
              <a:lstStyle/>
              <a:p>
                <a:r>
                  <a:rPr lang="en-US" sz="2000" b="1" dirty="0" err="1" smtClean="0"/>
                  <a:t>A</a:t>
                </a:r>
                <a:r>
                  <a:rPr lang="en-US" sz="2000" dirty="0" err="1" smtClean="0"/>
                  <a:t>.length</a:t>
                </a:r>
                <a:r>
                  <a:rPr lang="en-US" sz="2000" dirty="0" smtClean="0"/>
                  <a:t> == </a:t>
                </a:r>
                <a:r>
                  <a:rPr lang="en-US" sz="2000" dirty="0" err="1" smtClean="0"/>
                  <a:t>idx</a:t>
                </a:r>
                <a:r>
                  <a:rPr lang="en-US" sz="2000" dirty="0" smtClean="0"/>
                  <a:t> ||</a:t>
                </a:r>
                <a:r>
                  <a:rPr lang="en-US" sz="2000" b="1" dirty="0" smtClean="0"/>
                  <a:t> </a:t>
                </a:r>
                <a:r>
                  <a:rPr lang="en-US" sz="2000" dirty="0" smtClean="0">
                    <a:solidFill>
                      <a:srgbClr val="595959"/>
                    </a:solidFill>
                  </a:rPr>
                  <a:t>C</a:t>
                </a:r>
                <a:endParaRPr lang="en-US" sz="2000" dirty="0">
                  <a:solidFill>
                    <a:srgbClr val="595959"/>
                  </a:solidFill>
                </a:endParaRPr>
              </a:p>
            </p:txBody>
          </p:sp>
          <p:sp>
            <p:nvSpPr>
              <p:cNvPr id="61" name="Right Arrow 60"/>
              <p:cNvSpPr/>
              <p:nvPr/>
            </p:nvSpPr>
            <p:spPr>
              <a:xfrm>
                <a:off x="5276263" y="389856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1" name="Group 40"/>
            <p:cNvGrpSpPr/>
            <p:nvPr/>
          </p:nvGrpSpPr>
          <p:grpSpPr>
            <a:xfrm>
              <a:off x="5038448" y="4322815"/>
              <a:ext cx="2907829" cy="400110"/>
              <a:chOff x="4939909" y="4129146"/>
              <a:chExt cx="2907829" cy="400110"/>
            </a:xfrm>
          </p:grpSpPr>
          <p:sp>
            <p:nvSpPr>
              <p:cNvPr id="59" name="TextBox 58"/>
              <p:cNvSpPr txBox="1"/>
              <p:nvPr/>
            </p:nvSpPr>
            <p:spPr>
              <a:xfrm>
                <a:off x="5619243" y="4129146"/>
                <a:ext cx="2228495" cy="400110"/>
              </a:xfrm>
              <a:prstGeom prst="rect">
                <a:avLst/>
              </a:prstGeom>
              <a:noFill/>
            </p:spPr>
            <p:txBody>
              <a:bodyPr wrap="none" rtlCol="0">
                <a:spAutoFit/>
              </a:bodyPr>
              <a:lstStyle/>
              <a:p>
                <a:r>
                  <a:rPr lang="en-US" sz="2000" b="1" dirty="0" err="1" smtClean="0"/>
                  <a:t>A</a:t>
                </a:r>
                <a:r>
                  <a:rPr lang="en-US" sz="2000" dirty="0" err="1" smtClean="0"/>
                  <a:t>.length</a:t>
                </a:r>
                <a:r>
                  <a:rPr lang="en-US" sz="2000" b="1" dirty="0" smtClean="0"/>
                  <a:t> </a:t>
                </a:r>
                <a:r>
                  <a:rPr lang="en-US" sz="2000" dirty="0" smtClean="0"/>
                  <a:t>!= </a:t>
                </a:r>
                <a:r>
                  <a:rPr lang="en-US" sz="2000" dirty="0" err="1" smtClean="0"/>
                  <a:t>idx</a:t>
                </a:r>
                <a:r>
                  <a:rPr lang="en-US" sz="2000" dirty="0" smtClean="0"/>
                  <a:t> || </a:t>
                </a:r>
                <a:r>
                  <a:rPr lang="en-US" sz="2000" dirty="0" smtClean="0">
                    <a:solidFill>
                      <a:srgbClr val="595959"/>
                    </a:solidFill>
                  </a:rPr>
                  <a:t>C</a:t>
                </a:r>
                <a:endParaRPr lang="en-US" sz="2000" dirty="0">
                  <a:solidFill>
                    <a:srgbClr val="595959"/>
                  </a:solidFill>
                </a:endParaRPr>
              </a:p>
            </p:txBody>
          </p:sp>
          <p:sp>
            <p:nvSpPr>
              <p:cNvPr id="60" name="TextBox 59"/>
              <p:cNvSpPr txBox="1"/>
              <p:nvPr/>
            </p:nvSpPr>
            <p:spPr>
              <a:xfrm>
                <a:off x="4939909" y="4129146"/>
                <a:ext cx="320922" cy="400110"/>
              </a:xfrm>
              <a:prstGeom prst="rect">
                <a:avLst/>
              </a:prstGeom>
              <a:noFill/>
            </p:spPr>
            <p:txBody>
              <a:bodyPr wrap="none" rtlCol="0">
                <a:spAutoFit/>
              </a:bodyPr>
              <a:lstStyle/>
              <a:p>
                <a:r>
                  <a:rPr lang="en-US" sz="2000" dirty="0" smtClean="0"/>
                  <a:t>C</a:t>
                </a:r>
                <a:endParaRPr lang="en-US" sz="2000" dirty="0"/>
              </a:p>
            </p:txBody>
          </p:sp>
          <p:sp>
            <p:nvSpPr>
              <p:cNvPr id="62" name="Right Arrow 61"/>
              <p:cNvSpPr/>
              <p:nvPr/>
            </p:nvSpPr>
            <p:spPr>
              <a:xfrm>
                <a:off x="5260831" y="4280171"/>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grpSp>
        <p:nvGrpSpPr>
          <p:cNvPr id="84" name="Group 83"/>
          <p:cNvGrpSpPr/>
          <p:nvPr/>
        </p:nvGrpSpPr>
        <p:grpSpPr>
          <a:xfrm>
            <a:off x="5508142" y="2037523"/>
            <a:ext cx="2013324" cy="1117523"/>
            <a:chOff x="5359370" y="2037523"/>
            <a:chExt cx="2013324" cy="1117523"/>
          </a:xfrm>
        </p:grpSpPr>
        <p:grpSp>
          <p:nvGrpSpPr>
            <p:cNvPr id="43" name="Group 42"/>
            <p:cNvGrpSpPr/>
            <p:nvPr/>
          </p:nvGrpSpPr>
          <p:grpSpPr>
            <a:xfrm>
              <a:off x="5885982" y="2037523"/>
              <a:ext cx="1323329" cy="400110"/>
              <a:chOff x="5367680" y="2122392"/>
              <a:chExt cx="1323329" cy="400110"/>
            </a:xfrm>
          </p:grpSpPr>
          <p:sp>
            <p:nvSpPr>
              <p:cNvPr id="29" name="TextBox 28"/>
              <p:cNvSpPr txBox="1"/>
              <p:nvPr/>
            </p:nvSpPr>
            <p:spPr>
              <a:xfrm>
                <a:off x="6007809" y="2122392"/>
                <a:ext cx="683200" cy="400110"/>
              </a:xfrm>
              <a:prstGeom prst="rect">
                <a:avLst/>
              </a:prstGeom>
              <a:noFill/>
            </p:spPr>
            <p:txBody>
              <a:bodyPr wrap="none" rtlCol="0">
                <a:spAutoFit/>
              </a:bodyPr>
              <a:lstStyle/>
              <a:p>
                <a:r>
                  <a:rPr lang="en-US" sz="2000" dirty="0" smtClean="0"/>
                  <a:t>E + 1</a:t>
                </a:r>
                <a:endParaRPr lang="en-US" sz="2000" dirty="0"/>
              </a:p>
            </p:txBody>
          </p:sp>
          <p:sp>
            <p:nvSpPr>
              <p:cNvPr id="30" name="TextBox 29"/>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31" name="Right Arrow 30"/>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82" name="Group 81"/>
            <p:cNvGrpSpPr/>
            <p:nvPr/>
          </p:nvGrpSpPr>
          <p:grpSpPr>
            <a:xfrm>
              <a:off x="5359370" y="2385526"/>
              <a:ext cx="1867593" cy="405838"/>
              <a:chOff x="5364075" y="2463949"/>
              <a:chExt cx="1867593" cy="405838"/>
            </a:xfrm>
          </p:grpSpPr>
          <p:sp>
            <p:nvSpPr>
              <p:cNvPr id="64" name="TextBox 63"/>
              <p:cNvSpPr txBox="1"/>
              <p:nvPr/>
            </p:nvSpPr>
            <p:spPr>
              <a:xfrm>
                <a:off x="6514805" y="2463949"/>
                <a:ext cx="716863" cy="400110"/>
              </a:xfrm>
              <a:prstGeom prst="rect">
                <a:avLst/>
              </a:prstGeom>
              <a:noFill/>
            </p:spPr>
            <p:txBody>
              <a:bodyPr wrap="none" rtlCol="0">
                <a:spAutoFit/>
              </a:bodyPr>
              <a:lstStyle/>
              <a:p>
                <a:r>
                  <a:rPr lang="en-US" sz="2000" dirty="0" smtClean="0"/>
                  <a:t>A &lt; B</a:t>
                </a:r>
                <a:endParaRPr lang="en-US" sz="2000" b="1" dirty="0"/>
              </a:p>
            </p:txBody>
          </p:sp>
          <p:sp>
            <p:nvSpPr>
              <p:cNvPr id="65" name="TextBox 64"/>
              <p:cNvSpPr txBox="1"/>
              <p:nvPr/>
            </p:nvSpPr>
            <p:spPr>
              <a:xfrm>
                <a:off x="5364075" y="2469677"/>
                <a:ext cx="856325" cy="400110"/>
              </a:xfrm>
              <a:prstGeom prst="rect">
                <a:avLst/>
              </a:prstGeom>
              <a:noFill/>
            </p:spPr>
            <p:txBody>
              <a:bodyPr wrap="none" rtlCol="0">
                <a:spAutoFit/>
              </a:bodyPr>
              <a:lstStyle/>
              <a:p>
                <a:r>
                  <a:rPr lang="en-US" sz="2000" dirty="0" smtClean="0"/>
                  <a:t>A &lt;= B</a:t>
                </a:r>
                <a:endParaRPr lang="en-US" sz="2000" dirty="0"/>
              </a:p>
            </p:txBody>
          </p:sp>
          <p:sp>
            <p:nvSpPr>
              <p:cNvPr id="66" name="Right Arrow 65"/>
              <p:cNvSpPr/>
              <p:nvPr/>
            </p:nvSpPr>
            <p:spPr>
              <a:xfrm>
                <a:off x="6223341" y="262113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83" name="Group 82"/>
            <p:cNvGrpSpPr/>
            <p:nvPr/>
          </p:nvGrpSpPr>
          <p:grpSpPr>
            <a:xfrm>
              <a:off x="5505102" y="2749415"/>
              <a:ext cx="1867592" cy="405631"/>
              <a:chOff x="5492316" y="2864266"/>
              <a:chExt cx="1867592" cy="405631"/>
            </a:xfrm>
          </p:grpSpPr>
          <p:sp>
            <p:nvSpPr>
              <p:cNvPr id="67" name="TextBox 66"/>
              <p:cNvSpPr txBox="1"/>
              <p:nvPr/>
            </p:nvSpPr>
            <p:spPr>
              <a:xfrm>
                <a:off x="6514805" y="2869787"/>
                <a:ext cx="845103" cy="400110"/>
              </a:xfrm>
              <a:prstGeom prst="rect">
                <a:avLst/>
              </a:prstGeom>
              <a:noFill/>
            </p:spPr>
            <p:txBody>
              <a:bodyPr wrap="none" rtlCol="0">
                <a:spAutoFit/>
              </a:bodyPr>
              <a:lstStyle/>
              <a:p>
                <a:r>
                  <a:rPr lang="en-US" sz="2000" dirty="0" smtClean="0"/>
                  <a:t>A &gt;= B</a:t>
                </a:r>
                <a:endParaRPr lang="en-US" sz="2000" b="1" dirty="0"/>
              </a:p>
            </p:txBody>
          </p:sp>
          <p:sp>
            <p:nvSpPr>
              <p:cNvPr id="68" name="TextBox 67"/>
              <p:cNvSpPr txBox="1"/>
              <p:nvPr/>
            </p:nvSpPr>
            <p:spPr>
              <a:xfrm>
                <a:off x="5492316" y="2864266"/>
                <a:ext cx="728084" cy="400110"/>
              </a:xfrm>
              <a:prstGeom prst="rect">
                <a:avLst/>
              </a:prstGeom>
              <a:noFill/>
            </p:spPr>
            <p:txBody>
              <a:bodyPr wrap="none" rtlCol="0">
                <a:spAutoFit/>
              </a:bodyPr>
              <a:lstStyle/>
              <a:p>
                <a:r>
                  <a:rPr lang="en-US" sz="2000" dirty="0" smtClean="0"/>
                  <a:t>A &gt; B</a:t>
                </a:r>
                <a:endParaRPr lang="en-US" sz="2000" dirty="0"/>
              </a:p>
            </p:txBody>
          </p:sp>
          <p:sp>
            <p:nvSpPr>
              <p:cNvPr id="69" name="Right Arrow 68"/>
              <p:cNvSpPr/>
              <p:nvPr/>
            </p:nvSpPr>
            <p:spPr>
              <a:xfrm>
                <a:off x="6211766" y="3014904"/>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grpSp>
        <p:nvGrpSpPr>
          <p:cNvPr id="89" name="Group 88"/>
          <p:cNvGrpSpPr/>
          <p:nvPr/>
        </p:nvGrpSpPr>
        <p:grpSpPr>
          <a:xfrm>
            <a:off x="1400297" y="5398960"/>
            <a:ext cx="2104724" cy="400110"/>
            <a:chOff x="1515664" y="5463142"/>
            <a:chExt cx="2104724" cy="400110"/>
          </a:xfrm>
        </p:grpSpPr>
        <p:sp>
          <p:nvSpPr>
            <p:cNvPr id="70" name="TextBox 69"/>
            <p:cNvSpPr txBox="1"/>
            <p:nvPr/>
          </p:nvSpPr>
          <p:spPr>
            <a:xfrm>
              <a:off x="1515664" y="5463142"/>
              <a:ext cx="320922" cy="400110"/>
            </a:xfrm>
            <a:prstGeom prst="rect">
              <a:avLst/>
            </a:prstGeom>
            <a:noFill/>
          </p:spPr>
          <p:txBody>
            <a:bodyPr wrap="none" rtlCol="0">
              <a:spAutoFit/>
            </a:bodyPr>
            <a:lstStyle/>
            <a:p>
              <a:r>
                <a:rPr lang="en-US" sz="2000" dirty="0" smtClean="0"/>
                <a:t>C</a:t>
              </a:r>
              <a:endParaRPr lang="en-US" sz="2000" dirty="0"/>
            </a:p>
          </p:txBody>
        </p:sp>
        <p:sp>
          <p:nvSpPr>
            <p:cNvPr id="71" name="TextBox 70"/>
            <p:cNvSpPr txBox="1"/>
            <p:nvPr/>
          </p:nvSpPr>
          <p:spPr>
            <a:xfrm>
              <a:off x="2194998" y="5463142"/>
              <a:ext cx="1425390" cy="400110"/>
            </a:xfrm>
            <a:prstGeom prst="rect">
              <a:avLst/>
            </a:prstGeom>
            <a:noFill/>
          </p:spPr>
          <p:txBody>
            <a:bodyPr wrap="none" rtlCol="0">
              <a:spAutoFit/>
            </a:bodyPr>
            <a:lstStyle/>
            <a:p>
              <a:r>
                <a:rPr lang="en-US" sz="2000" b="1" dirty="0" smtClean="0"/>
                <a:t>E </a:t>
              </a:r>
              <a:r>
                <a:rPr lang="en-US" sz="2000" dirty="0" smtClean="0"/>
                <a:t>&gt;= 0 &amp;&amp;</a:t>
              </a:r>
              <a:r>
                <a:rPr lang="en-US" sz="2000" b="1" dirty="0" smtClean="0"/>
                <a:t> </a:t>
              </a:r>
              <a:r>
                <a:rPr lang="en-US" sz="2000" dirty="0" smtClean="0">
                  <a:solidFill>
                    <a:srgbClr val="595959"/>
                  </a:solidFill>
                </a:rPr>
                <a:t>C</a:t>
              </a:r>
              <a:endParaRPr lang="en-US" sz="2000" dirty="0">
                <a:solidFill>
                  <a:srgbClr val="595959"/>
                </a:solidFill>
              </a:endParaRPr>
            </a:p>
          </p:txBody>
        </p:sp>
        <p:sp>
          <p:nvSpPr>
            <p:cNvPr id="72" name="Right Arrow 71"/>
            <p:cNvSpPr/>
            <p:nvPr/>
          </p:nvSpPr>
          <p:spPr>
            <a:xfrm>
              <a:off x="1851352" y="560937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73" name="Group 72"/>
          <p:cNvGrpSpPr/>
          <p:nvPr/>
        </p:nvGrpSpPr>
        <p:grpSpPr>
          <a:xfrm>
            <a:off x="5531738" y="5398960"/>
            <a:ext cx="1966133" cy="400110"/>
            <a:chOff x="5367680" y="2122392"/>
            <a:chExt cx="1966133" cy="400110"/>
          </a:xfrm>
        </p:grpSpPr>
        <p:sp>
          <p:nvSpPr>
            <p:cNvPr id="74" name="TextBox 73"/>
            <p:cNvSpPr txBox="1"/>
            <p:nvPr/>
          </p:nvSpPr>
          <p:spPr>
            <a:xfrm>
              <a:off x="6007809" y="2122392"/>
              <a:ext cx="1326004" cy="400110"/>
            </a:xfrm>
            <a:prstGeom prst="rect">
              <a:avLst/>
            </a:prstGeom>
            <a:noFill/>
          </p:spPr>
          <p:txBody>
            <a:bodyPr wrap="none" rtlCol="0">
              <a:spAutoFit/>
            </a:bodyPr>
            <a:lstStyle/>
            <a:p>
              <a:r>
                <a:rPr lang="en-US" sz="2000" b="1" dirty="0" smtClean="0"/>
                <a:t>v</a:t>
              </a:r>
              <a:r>
                <a:rPr lang="en-US" sz="2000" dirty="0" smtClean="0">
                  <a:solidFill>
                    <a:srgbClr val="595959"/>
                  </a:solidFill>
                </a:rPr>
                <a:t> </a:t>
              </a:r>
              <a:r>
                <a:rPr lang="en-US" sz="2000" dirty="0" smtClean="0"/>
                <a:t>&gt; 0 ?</a:t>
              </a:r>
              <a:r>
                <a:rPr lang="en-US" sz="2000" dirty="0" smtClean="0">
                  <a:solidFill>
                    <a:srgbClr val="595959"/>
                  </a:solidFill>
                </a:rPr>
                <a:t> E </a:t>
              </a:r>
              <a:r>
                <a:rPr lang="en-US" sz="2000" dirty="0" smtClean="0"/>
                <a:t>:</a:t>
              </a:r>
              <a:r>
                <a:rPr lang="en-US" sz="2000" dirty="0" smtClean="0">
                  <a:solidFill>
                    <a:srgbClr val="595959"/>
                  </a:solidFill>
                </a:rPr>
                <a:t> </a:t>
              </a:r>
              <a:r>
                <a:rPr lang="en-US" sz="2000" b="1" dirty="0" smtClean="0"/>
                <a:t>c</a:t>
              </a:r>
              <a:endParaRPr lang="en-US" sz="2000" b="1" dirty="0"/>
            </a:p>
          </p:txBody>
        </p:sp>
        <p:sp>
          <p:nvSpPr>
            <p:cNvPr id="75" name="TextBox 74"/>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76" name="Right Arrow 75"/>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77" name="TextBox 76"/>
          <p:cNvSpPr txBox="1"/>
          <p:nvPr/>
        </p:nvSpPr>
        <p:spPr>
          <a:xfrm>
            <a:off x="4714838" y="4860014"/>
            <a:ext cx="3665619" cy="461665"/>
          </a:xfrm>
          <a:prstGeom prst="rect">
            <a:avLst/>
          </a:prstGeom>
          <a:noFill/>
        </p:spPr>
        <p:txBody>
          <a:bodyPr wrap="none" rtlCol="0">
            <a:spAutoFit/>
          </a:bodyPr>
          <a:lstStyle/>
          <a:p>
            <a:r>
              <a:rPr lang="en-US" sz="2400" dirty="0" smtClean="0"/>
              <a:t>Add Conditional Expression</a:t>
            </a:r>
            <a:endParaRPr lang="en-US" sz="2400" dirty="0"/>
          </a:p>
        </p:txBody>
      </p:sp>
      <p:sp>
        <p:nvSpPr>
          <p:cNvPr id="78" name="TextBox 77"/>
          <p:cNvSpPr txBox="1"/>
          <p:nvPr/>
        </p:nvSpPr>
        <p:spPr>
          <a:xfrm>
            <a:off x="1432263" y="3321805"/>
            <a:ext cx="2219647" cy="461665"/>
          </a:xfrm>
          <a:prstGeom prst="rect">
            <a:avLst/>
          </a:prstGeom>
          <a:noFill/>
        </p:spPr>
        <p:txBody>
          <a:bodyPr wrap="none" rtlCol="0">
            <a:spAutoFit/>
          </a:bodyPr>
          <a:lstStyle/>
          <a:p>
            <a:r>
              <a:rPr lang="en-US" sz="2400" dirty="0" smtClean="0"/>
              <a:t>Check Array Size</a:t>
            </a:r>
            <a:endParaRPr lang="en-US" sz="2400" dirty="0"/>
          </a:p>
        </p:txBody>
      </p:sp>
      <p:sp>
        <p:nvSpPr>
          <p:cNvPr id="79" name="TextBox 78"/>
          <p:cNvSpPr txBox="1"/>
          <p:nvPr/>
        </p:nvSpPr>
        <p:spPr>
          <a:xfrm>
            <a:off x="4999306" y="3321805"/>
            <a:ext cx="3096682" cy="461665"/>
          </a:xfrm>
          <a:prstGeom prst="rect">
            <a:avLst/>
          </a:prstGeom>
          <a:noFill/>
        </p:spPr>
        <p:txBody>
          <a:bodyPr wrap="none" rtlCol="0">
            <a:spAutoFit/>
          </a:bodyPr>
          <a:lstStyle/>
          <a:p>
            <a:r>
              <a:rPr lang="en-US" sz="2400" smtClean="0"/>
              <a:t>Check Index Off-by-one</a:t>
            </a:r>
            <a:endParaRPr lang="en-US" sz="2400" dirty="0"/>
          </a:p>
        </p:txBody>
      </p:sp>
      <p:sp>
        <p:nvSpPr>
          <p:cNvPr id="3" name="Slide Number Placeholder 2"/>
          <p:cNvSpPr>
            <a:spLocks noGrp="1"/>
          </p:cNvSpPr>
          <p:nvPr>
            <p:ph type="sldNum" sz="quarter" idx="12"/>
          </p:nvPr>
        </p:nvSpPr>
        <p:spPr/>
        <p:txBody>
          <a:bodyPr/>
          <a:lstStyle/>
          <a:p>
            <a:fld id="{C5BFA645-337F-934D-B234-7C13E7CFC11E}" type="slidenum">
              <a:rPr lang="en-US" smtClean="0"/>
              <a:t>68</a:t>
            </a:fld>
            <a:endParaRPr lang="en-US"/>
          </a:p>
        </p:txBody>
      </p:sp>
    </p:spTree>
    <p:extLst>
      <p:ext uri="{BB962C8B-B14F-4D97-AF65-F5344CB8AC3E}">
        <p14:creationId xmlns:p14="http://schemas.microsoft.com/office/powerpoint/2010/main" val="825148177"/>
      </p:ext>
    </p:extLst>
  </p:cSld>
  <p:clrMapOvr>
    <a:masterClrMapping/>
  </p:clrMapOvr>
  <mc:AlternateContent xmlns:mc="http://schemas.openxmlformats.org/markup-compatibility/2006" xmlns:p14="http://schemas.microsoft.com/office/powerpoint/2010/main">
    <mc:Choice Requires="p14">
      <p:transition spd="slow" p14:dur="2000" advTm="6548"/>
    </mc:Choice>
    <mc:Fallback xmlns="">
      <p:transition spd="slow" advTm="6548"/>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 OOB Transforms</a:t>
            </a:r>
            <a:endParaRPr lang="en-US" dirty="0"/>
          </a:p>
        </p:txBody>
      </p:sp>
      <p:sp>
        <p:nvSpPr>
          <p:cNvPr id="35" name="TextBox 34"/>
          <p:cNvSpPr txBox="1"/>
          <p:nvPr/>
        </p:nvSpPr>
        <p:spPr>
          <a:xfrm>
            <a:off x="1326048" y="4860014"/>
            <a:ext cx="2432076" cy="461665"/>
          </a:xfrm>
          <a:prstGeom prst="rect">
            <a:avLst/>
          </a:prstGeom>
          <a:noFill/>
        </p:spPr>
        <p:txBody>
          <a:bodyPr wrap="none" rtlCol="0">
            <a:spAutoFit/>
          </a:bodyPr>
          <a:lstStyle/>
          <a:p>
            <a:r>
              <a:rPr lang="en-US" sz="2400" dirty="0" smtClean="0"/>
              <a:t>Conjoins a Clause</a:t>
            </a:r>
            <a:endParaRPr lang="en-US" sz="2400" dirty="0"/>
          </a:p>
        </p:txBody>
      </p:sp>
      <p:sp>
        <p:nvSpPr>
          <p:cNvPr id="36" name="TextBox 35"/>
          <p:cNvSpPr txBox="1"/>
          <p:nvPr/>
        </p:nvSpPr>
        <p:spPr>
          <a:xfrm>
            <a:off x="961237" y="1499864"/>
            <a:ext cx="3161699" cy="461665"/>
          </a:xfrm>
          <a:prstGeom prst="rect">
            <a:avLst/>
          </a:prstGeom>
          <a:noFill/>
        </p:spPr>
        <p:txBody>
          <a:bodyPr wrap="none" rtlCol="0">
            <a:spAutoFit/>
          </a:bodyPr>
          <a:lstStyle/>
          <a:p>
            <a:r>
              <a:rPr lang="en-US" sz="2400" dirty="0" smtClean="0"/>
              <a:t>If Guarded Control Flow</a:t>
            </a:r>
            <a:endParaRPr lang="en-US" sz="2400" dirty="0"/>
          </a:p>
        </p:txBody>
      </p:sp>
      <p:grpSp>
        <p:nvGrpSpPr>
          <p:cNvPr id="90" name="Group 89"/>
          <p:cNvGrpSpPr/>
          <p:nvPr/>
        </p:nvGrpSpPr>
        <p:grpSpPr>
          <a:xfrm>
            <a:off x="984894" y="2033093"/>
            <a:ext cx="2935530" cy="1116432"/>
            <a:chOff x="984894" y="2033093"/>
            <a:chExt cx="2935530" cy="1116432"/>
          </a:xfrm>
        </p:grpSpPr>
        <p:sp>
          <p:nvSpPr>
            <p:cNvPr id="8" name="TextBox 7"/>
            <p:cNvSpPr txBox="1"/>
            <p:nvPr/>
          </p:nvSpPr>
          <p:spPr>
            <a:xfrm>
              <a:off x="1664229" y="2033093"/>
              <a:ext cx="2196627" cy="400110"/>
            </a:xfrm>
            <a:prstGeom prst="rect">
              <a:avLst/>
            </a:prstGeom>
            <a:noFill/>
          </p:spPr>
          <p:txBody>
            <a:bodyPr wrap="none" rtlCol="0">
              <a:spAutoFit/>
            </a:bodyPr>
            <a:lstStyle/>
            <a:p>
              <a:r>
                <a:rPr lang="en-US" sz="2000" dirty="0"/>
                <a:t>if </a:t>
              </a:r>
              <a:r>
                <a:rPr lang="en-US" sz="2000" dirty="0" smtClean="0"/>
                <a:t>(</a:t>
              </a:r>
              <a:r>
                <a:rPr lang="en-US" sz="2000" b="1" dirty="0" smtClean="0"/>
                <a:t>E</a:t>
              </a:r>
              <a:r>
                <a:rPr lang="en-US" sz="2000" dirty="0" smtClean="0"/>
                <a:t> &lt; 0) return </a:t>
              </a:r>
              <a:r>
                <a:rPr lang="en-US" sz="2000" b="1" dirty="0" smtClean="0"/>
                <a:t>K</a:t>
              </a:r>
              <a:r>
                <a:rPr lang="en-US" sz="2000" dirty="0" smtClean="0"/>
                <a:t>; </a:t>
              </a:r>
              <a:r>
                <a:rPr lang="en-US" sz="2000" dirty="0">
                  <a:solidFill>
                    <a:srgbClr val="595959"/>
                  </a:solidFill>
                </a:rPr>
                <a:t>S</a:t>
              </a:r>
            </a:p>
          </p:txBody>
        </p:sp>
        <p:sp>
          <p:nvSpPr>
            <p:cNvPr id="10" name="TextBox 9"/>
            <p:cNvSpPr txBox="1"/>
            <p:nvPr/>
          </p:nvSpPr>
          <p:spPr>
            <a:xfrm>
              <a:off x="984894" y="2033093"/>
              <a:ext cx="303288" cy="400110"/>
            </a:xfrm>
            <a:prstGeom prst="rect">
              <a:avLst/>
            </a:prstGeom>
            <a:noFill/>
          </p:spPr>
          <p:txBody>
            <a:bodyPr wrap="none" rtlCol="0">
              <a:spAutoFit/>
            </a:bodyPr>
            <a:lstStyle/>
            <a:p>
              <a:r>
                <a:rPr lang="en-US" sz="2000" dirty="0"/>
                <a:t>S</a:t>
              </a:r>
            </a:p>
          </p:txBody>
        </p:sp>
        <p:sp>
          <p:nvSpPr>
            <p:cNvPr id="13" name="Right Arrow 12"/>
            <p:cNvSpPr/>
            <p:nvPr/>
          </p:nvSpPr>
          <p:spPr>
            <a:xfrm>
              <a:off x="1320583" y="2167521"/>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6" name="TextBox 15"/>
            <p:cNvSpPr txBox="1"/>
            <p:nvPr/>
          </p:nvSpPr>
          <p:spPr>
            <a:xfrm>
              <a:off x="1664229" y="2391254"/>
              <a:ext cx="2256195" cy="400110"/>
            </a:xfrm>
            <a:prstGeom prst="rect">
              <a:avLst/>
            </a:prstGeom>
            <a:noFill/>
          </p:spPr>
          <p:txBody>
            <a:bodyPr wrap="none" rtlCol="0">
              <a:spAutoFit/>
            </a:bodyPr>
            <a:lstStyle/>
            <a:p>
              <a:r>
                <a:rPr lang="en-US" sz="2000" dirty="0"/>
                <a:t>if (</a:t>
              </a:r>
              <a:r>
                <a:rPr lang="en-US" sz="2000" b="1" dirty="0" smtClean="0"/>
                <a:t>E </a:t>
              </a:r>
              <a:r>
                <a:rPr lang="en-US" sz="2000" dirty="0" smtClean="0"/>
                <a:t>&lt;</a:t>
              </a:r>
              <a:r>
                <a:rPr lang="en-US" sz="2000" b="1" dirty="0" smtClean="0"/>
                <a:t> </a:t>
              </a:r>
              <a:r>
                <a:rPr lang="en-US" sz="2000" dirty="0" smtClean="0"/>
                <a:t>0) continue; </a:t>
              </a:r>
              <a:r>
                <a:rPr lang="en-US" sz="2000" dirty="0">
                  <a:solidFill>
                    <a:srgbClr val="595959"/>
                  </a:solidFill>
                </a:rPr>
                <a:t>S</a:t>
              </a:r>
            </a:p>
          </p:txBody>
        </p:sp>
        <p:sp>
          <p:nvSpPr>
            <p:cNvPr id="17" name="TextBox 16"/>
            <p:cNvSpPr txBox="1"/>
            <p:nvPr/>
          </p:nvSpPr>
          <p:spPr>
            <a:xfrm>
              <a:off x="984894" y="2391254"/>
              <a:ext cx="303288" cy="400110"/>
            </a:xfrm>
            <a:prstGeom prst="rect">
              <a:avLst/>
            </a:prstGeom>
            <a:noFill/>
          </p:spPr>
          <p:txBody>
            <a:bodyPr wrap="none" rtlCol="0">
              <a:spAutoFit/>
            </a:bodyPr>
            <a:lstStyle/>
            <a:p>
              <a:r>
                <a:rPr lang="en-US" sz="2000" dirty="0"/>
                <a:t>S</a:t>
              </a:r>
            </a:p>
          </p:txBody>
        </p:sp>
        <p:sp>
          <p:nvSpPr>
            <p:cNvPr id="18" name="Right Arrow 17"/>
            <p:cNvSpPr/>
            <p:nvPr/>
          </p:nvSpPr>
          <p:spPr>
            <a:xfrm>
              <a:off x="1320583" y="2525682"/>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8" name="TextBox 47"/>
            <p:cNvSpPr txBox="1"/>
            <p:nvPr/>
          </p:nvSpPr>
          <p:spPr>
            <a:xfrm>
              <a:off x="1664229" y="2749415"/>
              <a:ext cx="1928605" cy="400110"/>
            </a:xfrm>
            <a:prstGeom prst="rect">
              <a:avLst/>
            </a:prstGeom>
            <a:noFill/>
          </p:spPr>
          <p:txBody>
            <a:bodyPr wrap="none" rtlCol="0">
              <a:spAutoFit/>
            </a:bodyPr>
            <a:lstStyle/>
            <a:p>
              <a:r>
                <a:rPr lang="en-US" sz="2000" dirty="0"/>
                <a:t>if (</a:t>
              </a:r>
              <a:r>
                <a:rPr lang="en-US" sz="2000" b="1" dirty="0" smtClean="0"/>
                <a:t>E </a:t>
              </a:r>
              <a:r>
                <a:rPr lang="en-US" sz="2000" dirty="0" smtClean="0"/>
                <a:t>&lt;</a:t>
              </a:r>
              <a:r>
                <a:rPr lang="en-US" sz="2000" b="1" dirty="0" smtClean="0"/>
                <a:t> </a:t>
              </a:r>
              <a:r>
                <a:rPr lang="en-US" sz="2000" dirty="0" smtClean="0"/>
                <a:t>0) break; </a:t>
              </a:r>
              <a:r>
                <a:rPr lang="en-US" sz="2000" dirty="0">
                  <a:solidFill>
                    <a:srgbClr val="595959"/>
                  </a:solidFill>
                </a:rPr>
                <a:t>S</a:t>
              </a:r>
            </a:p>
          </p:txBody>
        </p:sp>
        <p:sp>
          <p:nvSpPr>
            <p:cNvPr id="49" name="TextBox 48"/>
            <p:cNvSpPr txBox="1"/>
            <p:nvPr/>
          </p:nvSpPr>
          <p:spPr>
            <a:xfrm>
              <a:off x="984894" y="2749415"/>
              <a:ext cx="303288" cy="400110"/>
            </a:xfrm>
            <a:prstGeom prst="rect">
              <a:avLst/>
            </a:prstGeom>
            <a:noFill/>
          </p:spPr>
          <p:txBody>
            <a:bodyPr wrap="none" rtlCol="0">
              <a:spAutoFit/>
            </a:bodyPr>
            <a:lstStyle/>
            <a:p>
              <a:r>
                <a:rPr lang="en-US" sz="2000" dirty="0"/>
                <a:t>S</a:t>
              </a:r>
            </a:p>
          </p:txBody>
        </p:sp>
        <p:sp>
          <p:nvSpPr>
            <p:cNvPr id="50" name="Right Arrow 49"/>
            <p:cNvSpPr/>
            <p:nvPr/>
          </p:nvSpPr>
          <p:spPr>
            <a:xfrm>
              <a:off x="1320583" y="288384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40" name="TextBox 39"/>
          <p:cNvSpPr txBox="1"/>
          <p:nvPr/>
        </p:nvSpPr>
        <p:spPr>
          <a:xfrm>
            <a:off x="4646005" y="1499864"/>
            <a:ext cx="3803285" cy="461665"/>
          </a:xfrm>
          <a:prstGeom prst="rect">
            <a:avLst/>
          </a:prstGeom>
          <a:noFill/>
        </p:spPr>
        <p:txBody>
          <a:bodyPr wrap="none" rtlCol="0">
            <a:spAutoFit/>
          </a:bodyPr>
          <a:lstStyle/>
          <a:p>
            <a:r>
              <a:rPr lang="en-US" sz="2400" dirty="0" smtClean="0"/>
              <a:t>Modifications for Off-by-one </a:t>
            </a:r>
            <a:endParaRPr lang="en-US" sz="2400" dirty="0"/>
          </a:p>
        </p:txBody>
      </p:sp>
      <p:grpSp>
        <p:nvGrpSpPr>
          <p:cNvPr id="84" name="Group 83"/>
          <p:cNvGrpSpPr/>
          <p:nvPr/>
        </p:nvGrpSpPr>
        <p:grpSpPr>
          <a:xfrm>
            <a:off x="5508142" y="2037523"/>
            <a:ext cx="2013324" cy="1117523"/>
            <a:chOff x="5359370" y="2037523"/>
            <a:chExt cx="2013324" cy="1117523"/>
          </a:xfrm>
        </p:grpSpPr>
        <p:grpSp>
          <p:nvGrpSpPr>
            <p:cNvPr id="43" name="Group 42"/>
            <p:cNvGrpSpPr/>
            <p:nvPr/>
          </p:nvGrpSpPr>
          <p:grpSpPr>
            <a:xfrm>
              <a:off x="5885982" y="2037523"/>
              <a:ext cx="1323329" cy="400110"/>
              <a:chOff x="5367680" y="2122392"/>
              <a:chExt cx="1323329" cy="400110"/>
            </a:xfrm>
          </p:grpSpPr>
          <p:sp>
            <p:nvSpPr>
              <p:cNvPr id="29" name="TextBox 28"/>
              <p:cNvSpPr txBox="1"/>
              <p:nvPr/>
            </p:nvSpPr>
            <p:spPr>
              <a:xfrm>
                <a:off x="6007809" y="2122392"/>
                <a:ext cx="683200" cy="400110"/>
              </a:xfrm>
              <a:prstGeom prst="rect">
                <a:avLst/>
              </a:prstGeom>
              <a:noFill/>
            </p:spPr>
            <p:txBody>
              <a:bodyPr wrap="none" rtlCol="0">
                <a:spAutoFit/>
              </a:bodyPr>
              <a:lstStyle/>
              <a:p>
                <a:r>
                  <a:rPr lang="en-US" sz="2000" dirty="0" smtClean="0"/>
                  <a:t>E + 1</a:t>
                </a:r>
                <a:endParaRPr lang="en-US" sz="2000" dirty="0"/>
              </a:p>
            </p:txBody>
          </p:sp>
          <p:sp>
            <p:nvSpPr>
              <p:cNvPr id="30" name="TextBox 29"/>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31" name="Right Arrow 30"/>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82" name="Group 81"/>
            <p:cNvGrpSpPr/>
            <p:nvPr/>
          </p:nvGrpSpPr>
          <p:grpSpPr>
            <a:xfrm>
              <a:off x="5359370" y="2385526"/>
              <a:ext cx="1867593" cy="405838"/>
              <a:chOff x="5364075" y="2463949"/>
              <a:chExt cx="1867593" cy="405838"/>
            </a:xfrm>
          </p:grpSpPr>
          <p:sp>
            <p:nvSpPr>
              <p:cNvPr id="64" name="TextBox 63"/>
              <p:cNvSpPr txBox="1"/>
              <p:nvPr/>
            </p:nvSpPr>
            <p:spPr>
              <a:xfrm>
                <a:off x="6514805" y="2463949"/>
                <a:ext cx="716863" cy="400110"/>
              </a:xfrm>
              <a:prstGeom prst="rect">
                <a:avLst/>
              </a:prstGeom>
              <a:noFill/>
            </p:spPr>
            <p:txBody>
              <a:bodyPr wrap="none" rtlCol="0">
                <a:spAutoFit/>
              </a:bodyPr>
              <a:lstStyle/>
              <a:p>
                <a:r>
                  <a:rPr lang="en-US" sz="2000" dirty="0" smtClean="0"/>
                  <a:t>A &lt; B</a:t>
                </a:r>
                <a:endParaRPr lang="en-US" sz="2000" b="1" dirty="0"/>
              </a:p>
            </p:txBody>
          </p:sp>
          <p:sp>
            <p:nvSpPr>
              <p:cNvPr id="65" name="TextBox 64"/>
              <p:cNvSpPr txBox="1"/>
              <p:nvPr/>
            </p:nvSpPr>
            <p:spPr>
              <a:xfrm>
                <a:off x="5364075" y="2469677"/>
                <a:ext cx="856325" cy="400110"/>
              </a:xfrm>
              <a:prstGeom prst="rect">
                <a:avLst/>
              </a:prstGeom>
              <a:noFill/>
            </p:spPr>
            <p:txBody>
              <a:bodyPr wrap="none" rtlCol="0">
                <a:spAutoFit/>
              </a:bodyPr>
              <a:lstStyle/>
              <a:p>
                <a:r>
                  <a:rPr lang="en-US" sz="2000" dirty="0" smtClean="0"/>
                  <a:t>A &lt;= B</a:t>
                </a:r>
                <a:endParaRPr lang="en-US" sz="2000" dirty="0"/>
              </a:p>
            </p:txBody>
          </p:sp>
          <p:sp>
            <p:nvSpPr>
              <p:cNvPr id="66" name="Right Arrow 65"/>
              <p:cNvSpPr/>
              <p:nvPr/>
            </p:nvSpPr>
            <p:spPr>
              <a:xfrm>
                <a:off x="6223341" y="262113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83" name="Group 82"/>
            <p:cNvGrpSpPr/>
            <p:nvPr/>
          </p:nvGrpSpPr>
          <p:grpSpPr>
            <a:xfrm>
              <a:off x="5505102" y="2749415"/>
              <a:ext cx="1867592" cy="405631"/>
              <a:chOff x="5492316" y="2864266"/>
              <a:chExt cx="1867592" cy="405631"/>
            </a:xfrm>
          </p:grpSpPr>
          <p:sp>
            <p:nvSpPr>
              <p:cNvPr id="67" name="TextBox 66"/>
              <p:cNvSpPr txBox="1"/>
              <p:nvPr/>
            </p:nvSpPr>
            <p:spPr>
              <a:xfrm>
                <a:off x="6514805" y="2869787"/>
                <a:ext cx="845103" cy="400110"/>
              </a:xfrm>
              <a:prstGeom prst="rect">
                <a:avLst/>
              </a:prstGeom>
              <a:noFill/>
            </p:spPr>
            <p:txBody>
              <a:bodyPr wrap="none" rtlCol="0">
                <a:spAutoFit/>
              </a:bodyPr>
              <a:lstStyle/>
              <a:p>
                <a:r>
                  <a:rPr lang="en-US" sz="2000" dirty="0" smtClean="0"/>
                  <a:t>A &gt;= B</a:t>
                </a:r>
                <a:endParaRPr lang="en-US" sz="2000" b="1" dirty="0"/>
              </a:p>
            </p:txBody>
          </p:sp>
          <p:sp>
            <p:nvSpPr>
              <p:cNvPr id="68" name="TextBox 67"/>
              <p:cNvSpPr txBox="1"/>
              <p:nvPr/>
            </p:nvSpPr>
            <p:spPr>
              <a:xfrm>
                <a:off x="5492316" y="2864266"/>
                <a:ext cx="728084" cy="400110"/>
              </a:xfrm>
              <a:prstGeom prst="rect">
                <a:avLst/>
              </a:prstGeom>
              <a:noFill/>
            </p:spPr>
            <p:txBody>
              <a:bodyPr wrap="none" rtlCol="0">
                <a:spAutoFit/>
              </a:bodyPr>
              <a:lstStyle/>
              <a:p>
                <a:r>
                  <a:rPr lang="en-US" sz="2000" dirty="0" smtClean="0"/>
                  <a:t>A &gt; B</a:t>
                </a:r>
                <a:endParaRPr lang="en-US" sz="2000" dirty="0"/>
              </a:p>
            </p:txBody>
          </p:sp>
          <p:sp>
            <p:nvSpPr>
              <p:cNvPr id="69" name="Right Arrow 68"/>
              <p:cNvSpPr/>
              <p:nvPr/>
            </p:nvSpPr>
            <p:spPr>
              <a:xfrm>
                <a:off x="6211766" y="3014904"/>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grpSp>
        <p:nvGrpSpPr>
          <p:cNvPr id="89" name="Group 88"/>
          <p:cNvGrpSpPr/>
          <p:nvPr/>
        </p:nvGrpSpPr>
        <p:grpSpPr>
          <a:xfrm>
            <a:off x="1400297" y="5398960"/>
            <a:ext cx="2104724" cy="400110"/>
            <a:chOff x="1515664" y="5463142"/>
            <a:chExt cx="2104724" cy="400110"/>
          </a:xfrm>
        </p:grpSpPr>
        <p:sp>
          <p:nvSpPr>
            <p:cNvPr id="70" name="TextBox 69"/>
            <p:cNvSpPr txBox="1"/>
            <p:nvPr/>
          </p:nvSpPr>
          <p:spPr>
            <a:xfrm>
              <a:off x="1515664" y="5463142"/>
              <a:ext cx="320922" cy="400110"/>
            </a:xfrm>
            <a:prstGeom prst="rect">
              <a:avLst/>
            </a:prstGeom>
            <a:noFill/>
          </p:spPr>
          <p:txBody>
            <a:bodyPr wrap="none" rtlCol="0">
              <a:spAutoFit/>
            </a:bodyPr>
            <a:lstStyle/>
            <a:p>
              <a:r>
                <a:rPr lang="en-US" sz="2000" dirty="0" smtClean="0"/>
                <a:t>C</a:t>
              </a:r>
              <a:endParaRPr lang="en-US" sz="2000" dirty="0"/>
            </a:p>
          </p:txBody>
        </p:sp>
        <p:sp>
          <p:nvSpPr>
            <p:cNvPr id="71" name="TextBox 70"/>
            <p:cNvSpPr txBox="1"/>
            <p:nvPr/>
          </p:nvSpPr>
          <p:spPr>
            <a:xfrm>
              <a:off x="2194998" y="5463142"/>
              <a:ext cx="1425390" cy="400110"/>
            </a:xfrm>
            <a:prstGeom prst="rect">
              <a:avLst/>
            </a:prstGeom>
            <a:noFill/>
          </p:spPr>
          <p:txBody>
            <a:bodyPr wrap="none" rtlCol="0">
              <a:spAutoFit/>
            </a:bodyPr>
            <a:lstStyle/>
            <a:p>
              <a:r>
                <a:rPr lang="en-US" sz="2000" b="1" dirty="0" smtClean="0"/>
                <a:t>E </a:t>
              </a:r>
              <a:r>
                <a:rPr lang="en-US" sz="2000" dirty="0" smtClean="0"/>
                <a:t>&gt;= 0 &amp;&amp;</a:t>
              </a:r>
              <a:r>
                <a:rPr lang="en-US" sz="2000" b="1" dirty="0" smtClean="0"/>
                <a:t> </a:t>
              </a:r>
              <a:r>
                <a:rPr lang="en-US" sz="2000" dirty="0" smtClean="0">
                  <a:solidFill>
                    <a:srgbClr val="595959"/>
                  </a:solidFill>
                </a:rPr>
                <a:t>C</a:t>
              </a:r>
              <a:endParaRPr lang="en-US" sz="2000" dirty="0">
                <a:solidFill>
                  <a:srgbClr val="595959"/>
                </a:solidFill>
              </a:endParaRPr>
            </a:p>
          </p:txBody>
        </p:sp>
        <p:sp>
          <p:nvSpPr>
            <p:cNvPr id="72" name="Right Arrow 71"/>
            <p:cNvSpPr/>
            <p:nvPr/>
          </p:nvSpPr>
          <p:spPr>
            <a:xfrm>
              <a:off x="1851352" y="560937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73" name="Group 72"/>
          <p:cNvGrpSpPr/>
          <p:nvPr/>
        </p:nvGrpSpPr>
        <p:grpSpPr>
          <a:xfrm>
            <a:off x="5531738" y="5398960"/>
            <a:ext cx="1966133" cy="400110"/>
            <a:chOff x="5367680" y="2122392"/>
            <a:chExt cx="1966133" cy="400110"/>
          </a:xfrm>
        </p:grpSpPr>
        <p:sp>
          <p:nvSpPr>
            <p:cNvPr id="74" name="TextBox 73"/>
            <p:cNvSpPr txBox="1"/>
            <p:nvPr/>
          </p:nvSpPr>
          <p:spPr>
            <a:xfrm>
              <a:off x="6007809" y="2122392"/>
              <a:ext cx="1326004" cy="400110"/>
            </a:xfrm>
            <a:prstGeom prst="rect">
              <a:avLst/>
            </a:prstGeom>
            <a:noFill/>
          </p:spPr>
          <p:txBody>
            <a:bodyPr wrap="none" rtlCol="0">
              <a:spAutoFit/>
            </a:bodyPr>
            <a:lstStyle/>
            <a:p>
              <a:r>
                <a:rPr lang="en-US" sz="2000" b="1" dirty="0" smtClean="0"/>
                <a:t>v</a:t>
              </a:r>
              <a:r>
                <a:rPr lang="en-US" sz="2000" dirty="0" smtClean="0">
                  <a:solidFill>
                    <a:srgbClr val="595959"/>
                  </a:solidFill>
                </a:rPr>
                <a:t> </a:t>
              </a:r>
              <a:r>
                <a:rPr lang="en-US" sz="2000" dirty="0" smtClean="0"/>
                <a:t>&gt; 0 ?</a:t>
              </a:r>
              <a:r>
                <a:rPr lang="en-US" sz="2000" dirty="0" smtClean="0">
                  <a:solidFill>
                    <a:srgbClr val="595959"/>
                  </a:solidFill>
                </a:rPr>
                <a:t> E </a:t>
              </a:r>
              <a:r>
                <a:rPr lang="en-US" sz="2000" dirty="0" smtClean="0"/>
                <a:t>:</a:t>
              </a:r>
              <a:r>
                <a:rPr lang="en-US" sz="2000" dirty="0" smtClean="0">
                  <a:solidFill>
                    <a:srgbClr val="595959"/>
                  </a:solidFill>
                </a:rPr>
                <a:t> </a:t>
              </a:r>
              <a:r>
                <a:rPr lang="en-US" sz="2000" b="1" dirty="0" smtClean="0"/>
                <a:t>c</a:t>
              </a:r>
              <a:endParaRPr lang="en-US" sz="2000" b="1" dirty="0"/>
            </a:p>
          </p:txBody>
        </p:sp>
        <p:sp>
          <p:nvSpPr>
            <p:cNvPr id="75" name="TextBox 74"/>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76" name="Right Arrow 75"/>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77" name="TextBox 76"/>
          <p:cNvSpPr txBox="1"/>
          <p:nvPr/>
        </p:nvSpPr>
        <p:spPr>
          <a:xfrm>
            <a:off x="4714838" y="4860014"/>
            <a:ext cx="3665619" cy="461665"/>
          </a:xfrm>
          <a:prstGeom prst="rect">
            <a:avLst/>
          </a:prstGeom>
          <a:noFill/>
        </p:spPr>
        <p:txBody>
          <a:bodyPr wrap="none" rtlCol="0">
            <a:spAutoFit/>
          </a:bodyPr>
          <a:lstStyle/>
          <a:p>
            <a:r>
              <a:rPr lang="en-US" sz="2400" dirty="0" smtClean="0"/>
              <a:t>Add Conditional Expression</a:t>
            </a:r>
            <a:endParaRPr lang="en-US" sz="2400" dirty="0"/>
          </a:p>
        </p:txBody>
      </p:sp>
      <p:sp>
        <p:nvSpPr>
          <p:cNvPr id="79" name="TextBox 78"/>
          <p:cNvSpPr txBox="1"/>
          <p:nvPr/>
        </p:nvSpPr>
        <p:spPr>
          <a:xfrm>
            <a:off x="4999306" y="3321805"/>
            <a:ext cx="3460756" cy="461665"/>
          </a:xfrm>
          <a:prstGeom prst="rect">
            <a:avLst/>
          </a:prstGeom>
          <a:noFill/>
        </p:spPr>
        <p:txBody>
          <a:bodyPr wrap="none" rtlCol="0">
            <a:spAutoFit/>
          </a:bodyPr>
          <a:lstStyle/>
          <a:p>
            <a:r>
              <a:rPr lang="en-US" sz="2400" dirty="0"/>
              <a:t>Guard Existing Statements</a:t>
            </a:r>
          </a:p>
        </p:txBody>
      </p:sp>
      <p:sp>
        <p:nvSpPr>
          <p:cNvPr id="3" name="Slide Number Placeholder 2"/>
          <p:cNvSpPr>
            <a:spLocks noGrp="1"/>
          </p:cNvSpPr>
          <p:nvPr>
            <p:ph type="sldNum" sz="quarter" idx="12"/>
          </p:nvPr>
        </p:nvSpPr>
        <p:spPr/>
        <p:txBody>
          <a:bodyPr/>
          <a:lstStyle/>
          <a:p>
            <a:fld id="{C5BFA645-337F-934D-B234-7C13E7CFC11E}" type="slidenum">
              <a:rPr lang="en-US" smtClean="0"/>
              <a:t>69</a:t>
            </a:fld>
            <a:endParaRPr lang="en-US"/>
          </a:p>
        </p:txBody>
      </p:sp>
      <p:sp>
        <p:nvSpPr>
          <p:cNvPr id="63" name="Rectangle 62"/>
          <p:cNvSpPr/>
          <p:nvPr/>
        </p:nvSpPr>
        <p:spPr>
          <a:xfrm>
            <a:off x="4334072" y="2392346"/>
            <a:ext cx="4248225" cy="929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553615" y="2387916"/>
            <a:ext cx="3780457" cy="86446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423534" y="4860014"/>
            <a:ext cx="4248225" cy="97283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97781" y="4885454"/>
            <a:ext cx="3936292" cy="9473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66201" y="3149525"/>
            <a:ext cx="3748637" cy="400110"/>
            <a:chOff x="966201" y="3149525"/>
            <a:chExt cx="3748637" cy="400110"/>
          </a:xfrm>
        </p:grpSpPr>
        <p:sp>
          <p:nvSpPr>
            <p:cNvPr id="93" name="TextBox 92"/>
            <p:cNvSpPr txBox="1"/>
            <p:nvPr/>
          </p:nvSpPr>
          <p:spPr>
            <a:xfrm>
              <a:off x="1645536" y="3149525"/>
              <a:ext cx="3069302" cy="400110"/>
            </a:xfrm>
            <a:prstGeom prst="rect">
              <a:avLst/>
            </a:prstGeom>
            <a:noFill/>
          </p:spPr>
          <p:txBody>
            <a:bodyPr wrap="none" rtlCol="0">
              <a:spAutoFit/>
            </a:bodyPr>
            <a:lstStyle/>
            <a:p>
              <a:r>
                <a:rPr lang="en-US" sz="2000" dirty="0"/>
                <a:t>if </a:t>
              </a:r>
              <a:r>
                <a:rPr lang="en-US" sz="2000" dirty="0" smtClean="0"/>
                <a:t>(</a:t>
              </a:r>
              <a:r>
                <a:rPr lang="en-US" sz="2000" b="1" dirty="0" smtClean="0"/>
                <a:t>E</a:t>
              </a:r>
              <a:r>
                <a:rPr lang="en-US" sz="2000" dirty="0" smtClean="0"/>
                <a:t> &gt;= </a:t>
              </a:r>
              <a:r>
                <a:rPr lang="en-US" sz="2000" b="1" dirty="0" err="1" smtClean="0"/>
                <a:t>A</a:t>
              </a:r>
              <a:r>
                <a:rPr lang="en-US" sz="2000" dirty="0" err="1" smtClean="0"/>
                <a:t>.length</a:t>
              </a:r>
              <a:r>
                <a:rPr lang="en-US" sz="2000" dirty="0" smtClean="0"/>
                <a:t>) return </a:t>
              </a:r>
              <a:r>
                <a:rPr lang="en-US" sz="2000" b="1" dirty="0" smtClean="0"/>
                <a:t>K</a:t>
              </a:r>
              <a:r>
                <a:rPr lang="en-US" sz="2000" dirty="0" smtClean="0"/>
                <a:t>; </a:t>
              </a:r>
              <a:r>
                <a:rPr lang="en-US" sz="2000" dirty="0">
                  <a:solidFill>
                    <a:srgbClr val="595959"/>
                  </a:solidFill>
                </a:rPr>
                <a:t>S</a:t>
              </a:r>
            </a:p>
          </p:txBody>
        </p:sp>
        <p:sp>
          <p:nvSpPr>
            <p:cNvPr id="94" name="TextBox 93"/>
            <p:cNvSpPr txBox="1"/>
            <p:nvPr/>
          </p:nvSpPr>
          <p:spPr>
            <a:xfrm>
              <a:off x="966201" y="3149525"/>
              <a:ext cx="303288" cy="400110"/>
            </a:xfrm>
            <a:prstGeom prst="rect">
              <a:avLst/>
            </a:prstGeom>
            <a:noFill/>
          </p:spPr>
          <p:txBody>
            <a:bodyPr wrap="none" rtlCol="0">
              <a:spAutoFit/>
            </a:bodyPr>
            <a:lstStyle/>
            <a:p>
              <a:r>
                <a:rPr lang="en-US" sz="2000" dirty="0"/>
                <a:t>S</a:t>
              </a:r>
            </a:p>
          </p:txBody>
        </p:sp>
        <p:sp>
          <p:nvSpPr>
            <p:cNvPr id="95" name="Right Arrow 94"/>
            <p:cNvSpPr/>
            <p:nvPr/>
          </p:nvSpPr>
          <p:spPr>
            <a:xfrm>
              <a:off x="1301890" y="328395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14" name="Group 13"/>
          <p:cNvGrpSpPr/>
          <p:nvPr/>
        </p:nvGrpSpPr>
        <p:grpSpPr>
          <a:xfrm>
            <a:off x="5486650" y="3840782"/>
            <a:ext cx="2985736" cy="794443"/>
            <a:chOff x="5486650" y="3840782"/>
            <a:chExt cx="2985736" cy="794443"/>
          </a:xfrm>
        </p:grpSpPr>
        <p:sp>
          <p:nvSpPr>
            <p:cNvPr id="96" name="TextBox 95"/>
            <p:cNvSpPr txBox="1"/>
            <p:nvPr/>
          </p:nvSpPr>
          <p:spPr>
            <a:xfrm>
              <a:off x="6165985" y="3840782"/>
              <a:ext cx="1685077" cy="400110"/>
            </a:xfrm>
            <a:prstGeom prst="rect">
              <a:avLst/>
            </a:prstGeom>
            <a:noFill/>
          </p:spPr>
          <p:txBody>
            <a:bodyPr wrap="none" rtlCol="0">
              <a:spAutoFit/>
            </a:bodyPr>
            <a:lstStyle/>
            <a:p>
              <a:r>
                <a:rPr lang="en-US" sz="2000" dirty="0"/>
                <a:t>if (</a:t>
              </a:r>
              <a:r>
                <a:rPr lang="en-US" sz="2000" b="1" dirty="0" smtClean="0"/>
                <a:t>E </a:t>
              </a:r>
              <a:r>
                <a:rPr lang="en-US" sz="2000" dirty="0" smtClean="0"/>
                <a:t>&gt;= </a:t>
              </a:r>
              <a:r>
                <a:rPr lang="en-US" sz="2000" dirty="0"/>
                <a:t>0) </a:t>
              </a:r>
              <a:r>
                <a:rPr lang="en-US" sz="2000" dirty="0" smtClean="0"/>
                <a:t>{ </a:t>
              </a:r>
              <a:r>
                <a:rPr lang="en-US" sz="2000" dirty="0" smtClean="0">
                  <a:solidFill>
                    <a:srgbClr val="595959"/>
                  </a:solidFill>
                </a:rPr>
                <a:t>S; </a:t>
              </a:r>
              <a:r>
                <a:rPr lang="en-US" sz="2000" dirty="0" smtClean="0"/>
                <a:t>}</a:t>
              </a:r>
              <a:endParaRPr lang="en-US" sz="2000" dirty="0"/>
            </a:p>
          </p:txBody>
        </p:sp>
        <p:sp>
          <p:nvSpPr>
            <p:cNvPr id="97" name="TextBox 96"/>
            <p:cNvSpPr txBox="1"/>
            <p:nvPr/>
          </p:nvSpPr>
          <p:spPr>
            <a:xfrm>
              <a:off x="5486650" y="3840782"/>
              <a:ext cx="303288" cy="400110"/>
            </a:xfrm>
            <a:prstGeom prst="rect">
              <a:avLst/>
            </a:prstGeom>
            <a:noFill/>
          </p:spPr>
          <p:txBody>
            <a:bodyPr wrap="none" rtlCol="0">
              <a:spAutoFit/>
            </a:bodyPr>
            <a:lstStyle/>
            <a:p>
              <a:r>
                <a:rPr lang="en-US" sz="2000" dirty="0"/>
                <a:t>S</a:t>
              </a:r>
            </a:p>
          </p:txBody>
        </p:sp>
        <p:sp>
          <p:nvSpPr>
            <p:cNvPr id="98" name="Right Arrow 97"/>
            <p:cNvSpPr/>
            <p:nvPr/>
          </p:nvSpPr>
          <p:spPr>
            <a:xfrm>
              <a:off x="5874521" y="3975774"/>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9" name="TextBox 98"/>
            <p:cNvSpPr txBox="1"/>
            <p:nvPr/>
          </p:nvSpPr>
          <p:spPr>
            <a:xfrm>
              <a:off x="6165985" y="4235115"/>
              <a:ext cx="2306401" cy="400110"/>
            </a:xfrm>
            <a:prstGeom prst="rect">
              <a:avLst/>
            </a:prstGeom>
            <a:noFill/>
          </p:spPr>
          <p:txBody>
            <a:bodyPr wrap="none" rtlCol="0">
              <a:spAutoFit/>
            </a:bodyPr>
            <a:lstStyle/>
            <a:p>
              <a:r>
                <a:rPr lang="en-US" sz="2000" dirty="0"/>
                <a:t>if (</a:t>
              </a:r>
              <a:r>
                <a:rPr lang="en-US" sz="2000" b="1" dirty="0" smtClean="0"/>
                <a:t>E </a:t>
              </a:r>
              <a:r>
                <a:rPr lang="en-US" sz="2000" dirty="0"/>
                <a:t>&lt;</a:t>
              </a:r>
              <a:r>
                <a:rPr lang="en-US" sz="2000" dirty="0" smtClean="0"/>
                <a:t> </a:t>
              </a:r>
              <a:r>
                <a:rPr lang="en-US" sz="2000" b="1" dirty="0" err="1" smtClean="0"/>
                <a:t>A</a:t>
              </a:r>
              <a:r>
                <a:rPr lang="en-US" sz="2000" dirty="0" err="1" smtClean="0"/>
                <a:t>.length</a:t>
              </a:r>
              <a:r>
                <a:rPr lang="en-US" sz="2000" dirty="0" smtClean="0"/>
                <a:t>) { </a:t>
              </a:r>
              <a:r>
                <a:rPr lang="en-US" sz="2000" dirty="0" smtClean="0">
                  <a:solidFill>
                    <a:srgbClr val="595959"/>
                  </a:solidFill>
                </a:rPr>
                <a:t>S; </a:t>
              </a:r>
              <a:r>
                <a:rPr lang="en-US" sz="2000" dirty="0" smtClean="0"/>
                <a:t>}</a:t>
              </a:r>
              <a:endParaRPr lang="en-US" sz="2000" dirty="0"/>
            </a:p>
          </p:txBody>
        </p:sp>
        <p:sp>
          <p:nvSpPr>
            <p:cNvPr id="100" name="TextBox 99"/>
            <p:cNvSpPr txBox="1"/>
            <p:nvPr/>
          </p:nvSpPr>
          <p:spPr>
            <a:xfrm>
              <a:off x="5486650" y="4235115"/>
              <a:ext cx="303288" cy="400110"/>
            </a:xfrm>
            <a:prstGeom prst="rect">
              <a:avLst/>
            </a:prstGeom>
            <a:noFill/>
          </p:spPr>
          <p:txBody>
            <a:bodyPr wrap="none" rtlCol="0">
              <a:spAutoFit/>
            </a:bodyPr>
            <a:lstStyle/>
            <a:p>
              <a:r>
                <a:rPr lang="en-US" sz="2000" dirty="0"/>
                <a:t>S</a:t>
              </a:r>
            </a:p>
          </p:txBody>
        </p:sp>
        <p:sp>
          <p:nvSpPr>
            <p:cNvPr id="101" name="Right Arrow 100"/>
            <p:cNvSpPr/>
            <p:nvPr/>
          </p:nvSpPr>
          <p:spPr>
            <a:xfrm>
              <a:off x="5874521" y="4370107"/>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714840924"/>
      </p:ext>
    </p:extLst>
  </p:cSld>
  <p:clrMapOvr>
    <a:masterClrMapping/>
  </p:clrMapOvr>
  <mc:AlternateContent xmlns:mc="http://schemas.openxmlformats.org/markup-compatibility/2006" xmlns:p14="http://schemas.microsoft.com/office/powerpoint/2010/main">
    <mc:Choice Requires="p14">
      <p:transition spd="slow" p14:dur="2000" advTm="10365"/>
    </mc:Choice>
    <mc:Fallback xmlns="">
      <p:transition spd="slow" advTm="1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dissolve">
                                      <p:cBhvr>
                                        <p:cTn id="10" dur="500"/>
                                        <p:tgtEl>
                                          <p:spTgt spid="6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dissolve">
                                      <p:cBhvr>
                                        <p:cTn id="13" dur="500"/>
                                        <p:tgtEl>
                                          <p:spTgt spid="9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dissolve">
                                      <p:cBhvr>
                                        <p:cTn id="16" dur="500"/>
                                        <p:tgtEl>
                                          <p:spTgt spid="92"/>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dissolve">
                                      <p:cBhvr>
                                        <p:cTn id="2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63" grpId="0" animBg="1"/>
      <p:bldP spid="81" grpId="0" animBg="1"/>
      <p:bldP spid="91" grpId="0" animBg="1"/>
      <p:bldP spid="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Generate And Validate Patching</a:t>
            </a:r>
          </a:p>
        </p:txBody>
      </p:sp>
      <p:sp>
        <p:nvSpPr>
          <p:cNvPr id="3" name="Slide Number Placeholder 2"/>
          <p:cNvSpPr>
            <a:spLocks noGrp="1"/>
          </p:cNvSpPr>
          <p:nvPr>
            <p:ph type="sldNum" sz="quarter" idx="12"/>
          </p:nvPr>
        </p:nvSpPr>
        <p:spPr/>
        <p:txBody>
          <a:bodyPr/>
          <a:lstStyle/>
          <a:p>
            <a:fld id="{C5BFA645-337F-934D-B234-7C13E7CFC11E}" type="slidenum">
              <a:rPr lang="en-US" smtClean="0"/>
              <a:t>7</a:t>
            </a:fld>
            <a:endParaRPr lang="en-US" dirty="0"/>
          </a:p>
        </p:txBody>
      </p:sp>
      <p:grpSp>
        <p:nvGrpSpPr>
          <p:cNvPr id="23" name="Group 22"/>
          <p:cNvGrpSpPr/>
          <p:nvPr/>
        </p:nvGrpSpPr>
        <p:grpSpPr>
          <a:xfrm>
            <a:off x="628650" y="3770065"/>
            <a:ext cx="940067" cy="1244081"/>
            <a:chOff x="3657600" y="2753297"/>
            <a:chExt cx="2203450" cy="2819400"/>
          </a:xfrm>
        </p:grpSpPr>
        <p:cxnSp>
          <p:nvCxnSpPr>
            <p:cNvPr id="24" name="Straight Connector 23"/>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73638" y="4146751"/>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Connector 34"/>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2806093" y="3255368"/>
            <a:ext cx="2675530" cy="1864394"/>
            <a:chOff x="799522" y="3824233"/>
            <a:chExt cx="3294690" cy="2029833"/>
          </a:xfrm>
        </p:grpSpPr>
        <p:sp>
          <p:nvSpPr>
            <p:cNvPr id="45" name="TextBox 44"/>
            <p:cNvSpPr txBox="1"/>
            <p:nvPr/>
          </p:nvSpPr>
          <p:spPr>
            <a:xfrm>
              <a:off x="799522" y="3824233"/>
              <a:ext cx="3294690" cy="435614"/>
            </a:xfrm>
            <a:prstGeom prst="rect">
              <a:avLst/>
            </a:prstGeom>
            <a:noFill/>
          </p:spPr>
          <p:txBody>
            <a:bodyPr wrap="square" rtlCol="0">
              <a:spAutoFit/>
            </a:bodyPr>
            <a:lstStyle/>
            <a:p>
              <a:pPr marL="0" lvl="1" algn="ctr"/>
              <a:r>
                <a:rPr lang="en-US" sz="2000" b="1" dirty="0" smtClean="0"/>
                <a:t>Search Space</a:t>
              </a:r>
              <a:endParaRPr lang="en-US" sz="2000" b="1" dirty="0"/>
            </a:p>
          </p:txBody>
        </p:sp>
        <p:grpSp>
          <p:nvGrpSpPr>
            <p:cNvPr id="46" name="Group 45"/>
            <p:cNvGrpSpPr/>
            <p:nvPr/>
          </p:nvGrpSpPr>
          <p:grpSpPr>
            <a:xfrm>
              <a:off x="1303054" y="4288301"/>
              <a:ext cx="2287630" cy="1565765"/>
              <a:chOff x="1303054" y="3939958"/>
              <a:chExt cx="2287630" cy="1565765"/>
            </a:xfrm>
          </p:grpSpPr>
          <p:pic>
            <p:nvPicPr>
              <p:cNvPr id="47" name="Picture 4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0707" y="4520986"/>
                <a:ext cx="358491" cy="356898"/>
              </a:xfrm>
              <a:prstGeom prst="rect">
                <a:avLst/>
              </a:prstGeom>
            </p:spPr>
          </p:pic>
          <p:pic>
            <p:nvPicPr>
              <p:cNvPr id="48" name="Picture 4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07701" y="4080524"/>
                <a:ext cx="358491" cy="356898"/>
              </a:xfrm>
              <a:prstGeom prst="rect">
                <a:avLst/>
              </a:prstGeom>
            </p:spPr>
          </p:pic>
          <p:pic>
            <p:nvPicPr>
              <p:cNvPr id="49" name="Picture 4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59470" y="4880180"/>
                <a:ext cx="358491" cy="356898"/>
              </a:xfrm>
              <a:prstGeom prst="rect">
                <a:avLst/>
              </a:prstGeom>
            </p:spPr>
          </p:pic>
          <p:pic>
            <p:nvPicPr>
              <p:cNvPr id="50" name="Picture 4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28962" y="5051968"/>
                <a:ext cx="358491" cy="356898"/>
              </a:xfrm>
              <a:prstGeom prst="rect">
                <a:avLst/>
              </a:prstGeom>
            </p:spPr>
          </p:pic>
          <p:sp>
            <p:nvSpPr>
              <p:cNvPr id="51" name="Oval 50"/>
              <p:cNvSpPr/>
              <p:nvPr/>
            </p:nvSpPr>
            <p:spPr>
              <a:xfrm>
                <a:off x="1303054" y="3939958"/>
                <a:ext cx="2287630" cy="156576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71675" y="4122957"/>
                <a:ext cx="358491" cy="356898"/>
              </a:xfrm>
              <a:prstGeom prst="rect">
                <a:avLst/>
              </a:prstGeom>
            </p:spPr>
          </p:pic>
          <p:pic>
            <p:nvPicPr>
              <p:cNvPr id="53" name="Picture 5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10503" y="4945053"/>
                <a:ext cx="358491" cy="380342"/>
              </a:xfrm>
              <a:prstGeom prst="rect">
                <a:avLst/>
              </a:prstGeom>
            </p:spPr>
          </p:pic>
          <p:pic>
            <p:nvPicPr>
              <p:cNvPr id="54" name="Picture 5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11159" y="4042942"/>
                <a:ext cx="358491" cy="356898"/>
              </a:xfrm>
              <a:prstGeom prst="rect">
                <a:avLst/>
              </a:prstGeom>
            </p:spPr>
          </p:pic>
          <p:pic>
            <p:nvPicPr>
              <p:cNvPr id="55" name="Picture 5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10504" y="4543137"/>
                <a:ext cx="358491" cy="356898"/>
              </a:xfrm>
              <a:prstGeom prst="rect">
                <a:avLst/>
              </a:prstGeom>
            </p:spPr>
          </p:pic>
          <p:pic>
            <p:nvPicPr>
              <p:cNvPr id="56" name="Picture 5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07299" y="4576347"/>
                <a:ext cx="358491" cy="356898"/>
              </a:xfrm>
              <a:prstGeom prst="rect">
                <a:avLst/>
              </a:prstGeom>
            </p:spPr>
          </p:pic>
          <p:sp>
            <p:nvSpPr>
              <p:cNvPr id="58" name="TextBox 57"/>
              <p:cNvSpPr txBox="1"/>
              <p:nvPr/>
            </p:nvSpPr>
            <p:spPr>
              <a:xfrm>
                <a:off x="2188031" y="4539341"/>
                <a:ext cx="343364" cy="369332"/>
              </a:xfrm>
              <a:prstGeom prst="rect">
                <a:avLst/>
              </a:prstGeom>
              <a:noFill/>
            </p:spPr>
            <p:txBody>
              <a:bodyPr wrap="none" rtlCol="0">
                <a:spAutoFit/>
              </a:bodyPr>
              <a:lstStyle/>
              <a:p>
                <a:r>
                  <a:rPr lang="mr-IN" smtClean="0"/>
                  <a:t>…</a:t>
                </a:r>
                <a:endParaRPr lang="en-US" dirty="0"/>
              </a:p>
            </p:txBody>
          </p:sp>
        </p:grpSp>
      </p:grpSp>
      <p:pic>
        <p:nvPicPr>
          <p:cNvPr id="60" name="Picture 5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22325" y="4001483"/>
            <a:ext cx="358491" cy="356899"/>
          </a:xfrm>
          <a:prstGeom prst="rect">
            <a:avLst/>
          </a:prstGeom>
        </p:spPr>
      </p:pic>
      <p:pic>
        <p:nvPicPr>
          <p:cNvPr id="61" name="Picture 6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48311" y="4001483"/>
            <a:ext cx="358491" cy="356899"/>
          </a:xfrm>
          <a:prstGeom prst="rect">
            <a:avLst/>
          </a:prstGeom>
        </p:spPr>
      </p:pic>
      <p:grpSp>
        <p:nvGrpSpPr>
          <p:cNvPr id="186" name="Group 185"/>
          <p:cNvGrpSpPr/>
          <p:nvPr/>
        </p:nvGrpSpPr>
        <p:grpSpPr>
          <a:xfrm>
            <a:off x="5644583" y="3326917"/>
            <a:ext cx="1978595" cy="2150485"/>
            <a:chOff x="6376700" y="1965461"/>
            <a:chExt cx="2059845" cy="2150485"/>
          </a:xfrm>
        </p:grpSpPr>
        <p:sp>
          <p:nvSpPr>
            <p:cNvPr id="67" name="Rectangle 66"/>
            <p:cNvSpPr/>
            <p:nvPr/>
          </p:nvSpPr>
          <p:spPr>
            <a:xfrm>
              <a:off x="8124790" y="3563071"/>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8124790" y="379329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8124790" y="286168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8124790" y="3092031"/>
              <a:ext cx="94855" cy="94855"/>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124790" y="3324518"/>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6681341" y="2917990"/>
              <a:ext cx="252947" cy="84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6672982"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670347"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672982"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670347"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6575492" y="2859433"/>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Oval 77"/>
            <p:cNvSpPr/>
            <p:nvPr/>
          </p:nvSpPr>
          <p:spPr>
            <a:xfrm>
              <a:off x="6575492" y="3089999"/>
              <a:ext cx="94855" cy="94855"/>
            </a:xfrm>
            <a:prstGeom prst="ellipse">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Oval 78"/>
            <p:cNvSpPr/>
            <p:nvPr/>
          </p:nvSpPr>
          <p:spPr>
            <a:xfrm>
              <a:off x="6575492" y="3324812"/>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Oval 79"/>
            <p:cNvSpPr/>
            <p:nvPr/>
          </p:nvSpPr>
          <p:spPr>
            <a:xfrm>
              <a:off x="6575492" y="3560525"/>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Oval 80"/>
            <p:cNvSpPr/>
            <p:nvPr/>
          </p:nvSpPr>
          <p:spPr>
            <a:xfrm>
              <a:off x="6575492" y="3792150"/>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82" name="Group 81"/>
            <p:cNvGrpSpPr/>
            <p:nvPr/>
          </p:nvGrpSpPr>
          <p:grpSpPr>
            <a:xfrm>
              <a:off x="6954912" y="2804813"/>
              <a:ext cx="914297" cy="1169878"/>
              <a:chOff x="3657600" y="2753297"/>
              <a:chExt cx="2203450" cy="2819400"/>
            </a:xfrm>
          </p:grpSpPr>
          <p:sp>
            <p:nvSpPr>
              <p:cNvPr id="155" name="Rectangle 154"/>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6" name="Straight Connector 155"/>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72"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973638" y="4613847"/>
                <a:ext cx="374650"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 name="Picture 172"/>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973638" y="4613847"/>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83" name="Straight Arrow Connector 82"/>
            <p:cNvCxnSpPr/>
            <p:nvPr/>
          </p:nvCxnSpPr>
          <p:spPr>
            <a:xfrm>
              <a:off x="7869209" y="2907704"/>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7871843"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7869209"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871843"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869209"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8" name="Picture 8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52637" y="3330454"/>
              <a:ext cx="233655" cy="232617"/>
            </a:xfrm>
            <a:prstGeom prst="rect">
              <a:avLst/>
            </a:prstGeom>
            <a:ln w="38100" cmpd="sng">
              <a:solidFill>
                <a:srgbClr val="FF0000"/>
              </a:solidFill>
            </a:ln>
          </p:spPr>
        </p:pic>
        <p:sp>
          <p:nvSpPr>
            <p:cNvPr id="89" name="Right Arrow 88"/>
            <p:cNvSpPr/>
            <p:nvPr/>
          </p:nvSpPr>
          <p:spPr>
            <a:xfrm rot="5400000">
              <a:off x="7928993" y="2573668"/>
              <a:ext cx="153250" cy="164922"/>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7871545" y="2175092"/>
              <a:ext cx="254666" cy="325855"/>
              <a:chOff x="5845473" y="4021992"/>
              <a:chExt cx="613744" cy="785309"/>
            </a:xfrm>
          </p:grpSpPr>
          <p:sp>
            <p:nvSpPr>
              <p:cNvPr id="143" name="Rectangle 142"/>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4" name="Straight Connector 14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52"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 name="Picture 152"/>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 name="Picture 15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91" name="Group 90"/>
            <p:cNvGrpSpPr/>
            <p:nvPr/>
          </p:nvGrpSpPr>
          <p:grpSpPr>
            <a:xfrm>
              <a:off x="6893399" y="2175092"/>
              <a:ext cx="254666" cy="325855"/>
              <a:chOff x="3899435" y="2093233"/>
              <a:chExt cx="613744" cy="785309"/>
            </a:xfrm>
          </p:grpSpPr>
          <p:sp>
            <p:nvSpPr>
              <p:cNvPr id="131" name="Rectangle 130"/>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2" name="Straight Connector 131"/>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0" name="Picture 139"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 name="Picture 140"/>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 name="Picture 14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92" name="Group 91"/>
            <p:cNvGrpSpPr/>
            <p:nvPr/>
          </p:nvGrpSpPr>
          <p:grpSpPr>
            <a:xfrm>
              <a:off x="6567350" y="2175092"/>
              <a:ext cx="254666" cy="325855"/>
              <a:chOff x="1956432" y="4075054"/>
              <a:chExt cx="613744" cy="785309"/>
            </a:xfrm>
          </p:grpSpPr>
          <p:sp>
            <p:nvSpPr>
              <p:cNvPr id="119" name="Rectangle 118"/>
              <p:cNvSpPr/>
              <p:nvPr/>
            </p:nvSpPr>
            <p:spPr>
              <a:xfrm>
                <a:off x="1956432" y="407505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0" name="Straight Connector 119"/>
              <p:cNvCxnSpPr/>
              <p:nvPr/>
            </p:nvCxnSpPr>
            <p:spPr>
              <a:xfrm>
                <a:off x="2020106" y="415995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2020106" y="424485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020106" y="432974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2020106" y="441464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020106" y="449954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2020106" y="45844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020106" y="466934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2020106" y="475424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8"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322998" y="459328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 name="Picture 128"/>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232904" y="449954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 name="Picture 129"/>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08468" y="4329749"/>
                <a:ext cx="240999" cy="239928"/>
              </a:xfrm>
              <a:prstGeom prst="rect">
                <a:avLst/>
              </a:prstGeom>
              <a:ln w="28575" cmpd="sng">
                <a:solidFill>
                  <a:schemeClr val="tx2">
                    <a:lumMod val="75000"/>
                  </a:schemeClr>
                </a:solidFill>
              </a:ln>
            </p:spPr>
          </p:pic>
        </p:grpSp>
        <p:grpSp>
          <p:nvGrpSpPr>
            <p:cNvPr id="93" name="Group 92"/>
            <p:cNvGrpSpPr/>
            <p:nvPr/>
          </p:nvGrpSpPr>
          <p:grpSpPr>
            <a:xfrm>
              <a:off x="7545496" y="2175092"/>
              <a:ext cx="254666" cy="325855"/>
              <a:chOff x="3084462" y="5593794"/>
              <a:chExt cx="613744" cy="785309"/>
            </a:xfrm>
          </p:grpSpPr>
          <p:sp>
            <p:nvSpPr>
              <p:cNvPr id="107" name="Rectangle 106"/>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8" name="Straight Connector 107"/>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16"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 name="Picture 116"/>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 name="Picture 117"/>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94" name="Group 93"/>
            <p:cNvGrpSpPr/>
            <p:nvPr/>
          </p:nvGrpSpPr>
          <p:grpSpPr>
            <a:xfrm>
              <a:off x="7219448" y="2175092"/>
              <a:ext cx="254666" cy="325855"/>
              <a:chOff x="4820730" y="5593794"/>
              <a:chExt cx="613744" cy="785309"/>
            </a:xfrm>
          </p:grpSpPr>
          <p:sp>
            <p:nvSpPr>
              <p:cNvPr id="95" name="Rectangle 94"/>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6" name="Straight Connector 95"/>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4"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 name="Picture 104"/>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65" name="Rounded Rectangle 64"/>
            <p:cNvSpPr/>
            <p:nvPr/>
          </p:nvSpPr>
          <p:spPr>
            <a:xfrm>
              <a:off x="6376700" y="1965461"/>
              <a:ext cx="2059845" cy="2150485"/>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grpSp>
      <p:cxnSp>
        <p:nvCxnSpPr>
          <p:cNvPr id="174" name="Elbow Connector 173"/>
          <p:cNvCxnSpPr>
            <a:stCxn id="65" idx="3"/>
          </p:cNvCxnSpPr>
          <p:nvPr/>
        </p:nvCxnSpPr>
        <p:spPr>
          <a:xfrm flipV="1">
            <a:off x="7623178" y="4400688"/>
            <a:ext cx="1286646" cy="1472"/>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34" idx="3"/>
            <a:endCxn id="51" idx="2"/>
          </p:cNvCxnSpPr>
          <p:nvPr/>
        </p:nvCxnSpPr>
        <p:spPr>
          <a:xfrm>
            <a:off x="1568717" y="4392106"/>
            <a:ext cx="1646281" cy="858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51" idx="6"/>
            <a:endCxn id="65" idx="1"/>
          </p:cNvCxnSpPr>
          <p:nvPr/>
        </p:nvCxnSpPr>
        <p:spPr>
          <a:xfrm>
            <a:off x="5072721" y="4400688"/>
            <a:ext cx="571862" cy="147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7" name="TextBox 186"/>
          <p:cNvSpPr txBox="1"/>
          <p:nvPr/>
        </p:nvSpPr>
        <p:spPr>
          <a:xfrm>
            <a:off x="1653743" y="3725019"/>
            <a:ext cx="1482388" cy="646331"/>
          </a:xfrm>
          <a:prstGeom prst="rect">
            <a:avLst/>
          </a:prstGeom>
          <a:noFill/>
        </p:spPr>
        <p:txBody>
          <a:bodyPr wrap="square" rtlCol="0">
            <a:spAutoFit/>
          </a:bodyPr>
          <a:lstStyle/>
          <a:p>
            <a:pPr algn="ctr"/>
            <a:r>
              <a:rPr lang="en-US" dirty="0" smtClean="0"/>
              <a:t>Apply </a:t>
            </a:r>
          </a:p>
          <a:p>
            <a:pPr algn="ctr"/>
            <a:r>
              <a:rPr lang="en-US" dirty="0" smtClean="0"/>
              <a:t>Modifications</a:t>
            </a:r>
            <a:endParaRPr lang="en-US" dirty="0"/>
          </a:p>
        </p:txBody>
      </p:sp>
      <p:sp>
        <p:nvSpPr>
          <p:cNvPr id="188" name="TextBox 187"/>
          <p:cNvSpPr txBox="1"/>
          <p:nvPr/>
        </p:nvSpPr>
        <p:spPr>
          <a:xfrm>
            <a:off x="5257459" y="5549331"/>
            <a:ext cx="2763289" cy="369332"/>
          </a:xfrm>
          <a:prstGeom prst="rect">
            <a:avLst/>
          </a:prstGeom>
          <a:noFill/>
        </p:spPr>
        <p:txBody>
          <a:bodyPr wrap="square" rtlCol="0">
            <a:spAutoFit/>
          </a:bodyPr>
          <a:lstStyle/>
          <a:p>
            <a:pPr algn="ctr"/>
            <a:r>
              <a:rPr lang="en-US" dirty="0" smtClean="0"/>
              <a:t>Validate with Test Suite</a:t>
            </a:r>
            <a:endParaRPr lang="en-US" dirty="0"/>
          </a:p>
        </p:txBody>
      </p:sp>
      <p:cxnSp>
        <p:nvCxnSpPr>
          <p:cNvPr id="9" name="Straight Connector 8"/>
          <p:cNvCxnSpPr>
            <a:stCxn id="187" idx="0"/>
            <a:endCxn id="176" idx="1"/>
          </p:cNvCxnSpPr>
          <p:nvPr/>
        </p:nvCxnSpPr>
        <p:spPr>
          <a:xfrm flipV="1">
            <a:off x="2394937" y="2236751"/>
            <a:ext cx="453175" cy="14882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2848112" y="1544253"/>
            <a:ext cx="5163525" cy="1384995"/>
          </a:xfrm>
          <a:prstGeom prst="rect">
            <a:avLst/>
          </a:prstGeom>
          <a:noFill/>
        </p:spPr>
        <p:txBody>
          <a:bodyPr wrap="square" rtlCol="0">
            <a:spAutoFit/>
          </a:bodyPr>
          <a:lstStyle/>
          <a:p>
            <a:pPr algn="ctr"/>
            <a:r>
              <a:rPr lang="en-US" sz="2800" dirty="0" smtClean="0"/>
              <a:t>A set of mutation rules </a:t>
            </a:r>
            <a:r>
              <a:rPr lang="en-US" sz="2800" b="1" dirty="0" smtClean="0"/>
              <a:t>manually</a:t>
            </a:r>
            <a:r>
              <a:rPr lang="en-US" sz="2800" dirty="0" smtClean="0"/>
              <a:t> crafted by developers of the patch generation system</a:t>
            </a:r>
            <a:endParaRPr lang="en-US" sz="2800" dirty="0"/>
          </a:p>
        </p:txBody>
      </p:sp>
    </p:spTree>
    <p:extLst>
      <p:ext uri="{BB962C8B-B14F-4D97-AF65-F5344CB8AC3E}">
        <p14:creationId xmlns:p14="http://schemas.microsoft.com/office/powerpoint/2010/main" val="889240475"/>
      </p:ext>
    </p:extLst>
  </p:cSld>
  <p:clrMapOvr>
    <a:masterClrMapping/>
  </p:clrMapOvr>
  <mc:AlternateContent xmlns:mc="http://schemas.openxmlformats.org/markup-compatibility/2006" xmlns:p14="http://schemas.microsoft.com/office/powerpoint/2010/main">
    <mc:Choice Requires="p14">
      <p:transition spd="slow" p14:dur="2000" advTm="20780"/>
    </mc:Choice>
    <mc:Fallback xmlns="">
      <p:transition spd="slow" advTm="2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linds(horizontal)">
                                      <p:cBhvr>
                                        <p:cTn id="7" dur="500"/>
                                        <p:tgtEl>
                                          <p:spTgt spid="17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Inferred CCE </a:t>
            </a:r>
            <a:r>
              <a:rPr lang="en-US" dirty="0"/>
              <a:t>Transform </a:t>
            </a:r>
            <a:r>
              <a:rPr lang="en-US" dirty="0" smtClean="0"/>
              <a:t>Examples</a:t>
            </a:r>
            <a:endParaRPr lang="en-US" dirty="0"/>
          </a:p>
        </p:txBody>
      </p:sp>
      <p:sp>
        <p:nvSpPr>
          <p:cNvPr id="35" name="TextBox 34"/>
          <p:cNvSpPr txBox="1"/>
          <p:nvPr/>
        </p:nvSpPr>
        <p:spPr>
          <a:xfrm>
            <a:off x="5352813" y="1613974"/>
            <a:ext cx="2375522" cy="461665"/>
          </a:xfrm>
          <a:prstGeom prst="rect">
            <a:avLst/>
          </a:prstGeom>
          <a:noFill/>
        </p:spPr>
        <p:txBody>
          <a:bodyPr wrap="none" rtlCol="0">
            <a:spAutoFit/>
          </a:bodyPr>
          <a:lstStyle/>
          <a:p>
            <a:r>
              <a:rPr lang="en-US" sz="2400" dirty="0" smtClean="0"/>
              <a:t>Change Cast Type</a:t>
            </a:r>
            <a:endParaRPr lang="en-US" sz="2400" dirty="0"/>
          </a:p>
        </p:txBody>
      </p:sp>
      <p:sp>
        <p:nvSpPr>
          <p:cNvPr id="78" name="TextBox 77"/>
          <p:cNvSpPr txBox="1"/>
          <p:nvPr/>
        </p:nvSpPr>
        <p:spPr>
          <a:xfrm>
            <a:off x="1244165" y="1613974"/>
            <a:ext cx="2862130" cy="461665"/>
          </a:xfrm>
          <a:prstGeom prst="rect">
            <a:avLst/>
          </a:prstGeom>
          <a:noFill/>
        </p:spPr>
        <p:txBody>
          <a:bodyPr wrap="none" rtlCol="0">
            <a:spAutoFit/>
          </a:bodyPr>
          <a:lstStyle/>
          <a:p>
            <a:r>
              <a:rPr lang="en-US" sz="2400" dirty="0" smtClean="0"/>
              <a:t>Change Variable Type</a:t>
            </a:r>
            <a:endParaRPr lang="en-US" sz="2400" dirty="0"/>
          </a:p>
        </p:txBody>
      </p:sp>
      <p:sp>
        <p:nvSpPr>
          <p:cNvPr id="79" name="TextBox 78"/>
          <p:cNvSpPr txBox="1"/>
          <p:nvPr/>
        </p:nvSpPr>
        <p:spPr>
          <a:xfrm>
            <a:off x="5228965" y="4542039"/>
            <a:ext cx="2623219" cy="461665"/>
          </a:xfrm>
          <a:prstGeom prst="rect">
            <a:avLst/>
          </a:prstGeom>
          <a:noFill/>
        </p:spPr>
        <p:txBody>
          <a:bodyPr wrap="none" rtlCol="0">
            <a:spAutoFit/>
          </a:bodyPr>
          <a:lstStyle/>
          <a:p>
            <a:r>
              <a:rPr lang="en-US" sz="2400" dirty="0" smtClean="0"/>
              <a:t>Add Try-catch Block</a:t>
            </a:r>
            <a:endParaRPr lang="en-US" sz="2400" dirty="0"/>
          </a:p>
        </p:txBody>
      </p:sp>
      <p:grpSp>
        <p:nvGrpSpPr>
          <p:cNvPr id="63" name="Group 62"/>
          <p:cNvGrpSpPr/>
          <p:nvPr/>
        </p:nvGrpSpPr>
        <p:grpSpPr>
          <a:xfrm>
            <a:off x="1066315" y="4555543"/>
            <a:ext cx="3077426" cy="776926"/>
            <a:chOff x="1169818" y="2176214"/>
            <a:chExt cx="3077426" cy="776926"/>
          </a:xfrm>
        </p:grpSpPr>
        <p:sp>
          <p:nvSpPr>
            <p:cNvPr id="81" name="TextBox 80"/>
            <p:cNvSpPr txBox="1"/>
            <p:nvPr/>
          </p:nvSpPr>
          <p:spPr>
            <a:xfrm>
              <a:off x="1170484" y="2176214"/>
              <a:ext cx="320922" cy="400110"/>
            </a:xfrm>
            <a:prstGeom prst="rect">
              <a:avLst/>
            </a:prstGeom>
            <a:noFill/>
          </p:spPr>
          <p:txBody>
            <a:bodyPr wrap="none" rtlCol="0">
              <a:spAutoFit/>
            </a:bodyPr>
            <a:lstStyle/>
            <a:p>
              <a:r>
                <a:rPr lang="en-US" sz="2000" dirty="0" smtClean="0"/>
                <a:t>C</a:t>
              </a:r>
              <a:endParaRPr lang="en-US" sz="2000" dirty="0"/>
            </a:p>
          </p:txBody>
        </p:sp>
        <p:sp>
          <p:nvSpPr>
            <p:cNvPr id="91" name="TextBox 90"/>
            <p:cNvSpPr txBox="1"/>
            <p:nvPr/>
          </p:nvSpPr>
          <p:spPr>
            <a:xfrm>
              <a:off x="1849818" y="2176214"/>
              <a:ext cx="2273058" cy="400110"/>
            </a:xfrm>
            <a:prstGeom prst="rect">
              <a:avLst/>
            </a:prstGeom>
            <a:noFill/>
          </p:spPr>
          <p:txBody>
            <a:bodyPr wrap="none" rtlCol="0">
              <a:spAutoFit/>
            </a:bodyPr>
            <a:lstStyle/>
            <a:p>
              <a:r>
                <a:rPr lang="en-US" sz="2000" b="1" dirty="0" smtClean="0"/>
                <a:t>E</a:t>
              </a:r>
              <a:r>
                <a:rPr lang="en-US" sz="2000" dirty="0" smtClean="0"/>
                <a:t> </a:t>
              </a:r>
              <a:r>
                <a:rPr lang="en-US" sz="2000" dirty="0" err="1" smtClean="0"/>
                <a:t>instanceof</a:t>
              </a:r>
              <a:r>
                <a:rPr lang="en-US" sz="2000" dirty="0" smtClean="0"/>
                <a:t> </a:t>
              </a:r>
              <a:r>
                <a:rPr lang="en-US" sz="2000" b="1" dirty="0" smtClean="0"/>
                <a:t>T</a:t>
              </a:r>
              <a:r>
                <a:rPr lang="en-US" sz="2000" dirty="0" smtClean="0"/>
                <a:t> &amp;&amp;</a:t>
              </a:r>
              <a:r>
                <a:rPr lang="en-US" sz="2000" b="1" dirty="0" smtClean="0"/>
                <a:t> </a:t>
              </a:r>
              <a:r>
                <a:rPr lang="en-US" sz="2000" dirty="0" smtClean="0">
                  <a:solidFill>
                    <a:srgbClr val="595959"/>
                  </a:solidFill>
                </a:rPr>
                <a:t>C</a:t>
              </a:r>
              <a:endParaRPr lang="en-US" sz="2000" dirty="0">
                <a:solidFill>
                  <a:srgbClr val="595959"/>
                </a:solidFill>
              </a:endParaRPr>
            </a:p>
          </p:txBody>
        </p:sp>
        <p:sp>
          <p:nvSpPr>
            <p:cNvPr id="92" name="TextBox 91"/>
            <p:cNvSpPr txBox="1"/>
            <p:nvPr/>
          </p:nvSpPr>
          <p:spPr>
            <a:xfrm>
              <a:off x="1849152" y="2553030"/>
              <a:ext cx="2398092" cy="400110"/>
            </a:xfrm>
            <a:prstGeom prst="rect">
              <a:avLst/>
            </a:prstGeom>
            <a:noFill/>
          </p:spPr>
          <p:txBody>
            <a:bodyPr wrap="none" rtlCol="0">
              <a:spAutoFit/>
            </a:bodyPr>
            <a:lstStyle/>
            <a:p>
              <a:r>
                <a:rPr lang="en-US" sz="2000" dirty="0" smtClean="0"/>
                <a:t>!(</a:t>
              </a:r>
              <a:r>
                <a:rPr lang="en-US" sz="2000" b="1" dirty="0" smtClean="0"/>
                <a:t>E </a:t>
              </a:r>
              <a:r>
                <a:rPr lang="en-US" sz="2000" dirty="0" err="1" smtClean="0"/>
                <a:t>instanceof</a:t>
              </a:r>
              <a:r>
                <a:rPr lang="en-US" sz="2000" b="1" dirty="0" smtClean="0"/>
                <a:t> T</a:t>
              </a:r>
              <a:r>
                <a:rPr lang="en-US" sz="2000" dirty="0" smtClean="0"/>
                <a:t>) || </a:t>
              </a:r>
              <a:r>
                <a:rPr lang="en-US" sz="2000" dirty="0" smtClean="0">
                  <a:solidFill>
                    <a:srgbClr val="595959"/>
                  </a:solidFill>
                </a:rPr>
                <a:t>C</a:t>
              </a:r>
              <a:endParaRPr lang="en-US" sz="2000" dirty="0">
                <a:solidFill>
                  <a:srgbClr val="595959"/>
                </a:solidFill>
              </a:endParaRPr>
            </a:p>
          </p:txBody>
        </p:sp>
        <p:sp>
          <p:nvSpPr>
            <p:cNvPr id="93" name="TextBox 92"/>
            <p:cNvSpPr txBox="1"/>
            <p:nvPr/>
          </p:nvSpPr>
          <p:spPr>
            <a:xfrm>
              <a:off x="1169818" y="2553030"/>
              <a:ext cx="320922" cy="400110"/>
            </a:xfrm>
            <a:prstGeom prst="rect">
              <a:avLst/>
            </a:prstGeom>
            <a:noFill/>
          </p:spPr>
          <p:txBody>
            <a:bodyPr wrap="none" rtlCol="0">
              <a:spAutoFit/>
            </a:bodyPr>
            <a:lstStyle/>
            <a:p>
              <a:r>
                <a:rPr lang="en-US" sz="2000" dirty="0" smtClean="0"/>
                <a:t>C</a:t>
              </a:r>
              <a:endParaRPr lang="en-US" sz="2000" dirty="0"/>
            </a:p>
          </p:txBody>
        </p:sp>
        <p:sp>
          <p:nvSpPr>
            <p:cNvPr id="94" name="Right Arrow 93"/>
            <p:cNvSpPr/>
            <p:nvPr/>
          </p:nvSpPr>
          <p:spPr>
            <a:xfrm>
              <a:off x="1506172" y="2322447"/>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5" name="Right Arrow 94"/>
            <p:cNvSpPr/>
            <p:nvPr/>
          </p:nvSpPr>
          <p:spPr>
            <a:xfrm>
              <a:off x="1490740" y="2704055"/>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20" name="Group 19"/>
          <p:cNvGrpSpPr/>
          <p:nvPr/>
        </p:nvGrpSpPr>
        <p:grpSpPr>
          <a:xfrm>
            <a:off x="878778" y="2147276"/>
            <a:ext cx="3230740" cy="1160849"/>
            <a:chOff x="878778" y="2147276"/>
            <a:chExt cx="3230740" cy="1160849"/>
          </a:xfrm>
        </p:grpSpPr>
        <p:grpSp>
          <p:nvGrpSpPr>
            <p:cNvPr id="15" name="Group 14"/>
            <p:cNvGrpSpPr/>
            <p:nvPr/>
          </p:nvGrpSpPr>
          <p:grpSpPr>
            <a:xfrm>
              <a:off x="878778" y="2147276"/>
              <a:ext cx="3230740" cy="768719"/>
              <a:chOff x="749736" y="1904205"/>
              <a:chExt cx="3230740" cy="768719"/>
            </a:xfrm>
          </p:grpSpPr>
          <p:grpSp>
            <p:nvGrpSpPr>
              <p:cNvPr id="4" name="Group 3"/>
              <p:cNvGrpSpPr/>
              <p:nvPr/>
            </p:nvGrpSpPr>
            <p:grpSpPr>
              <a:xfrm>
                <a:off x="1487870" y="1904205"/>
                <a:ext cx="1675649" cy="400110"/>
                <a:chOff x="1487870" y="1904205"/>
                <a:chExt cx="1675649" cy="400110"/>
              </a:xfrm>
            </p:grpSpPr>
            <p:sp>
              <p:nvSpPr>
                <p:cNvPr id="5" name="TextBox 4"/>
                <p:cNvSpPr txBox="1"/>
                <p:nvPr/>
              </p:nvSpPr>
              <p:spPr>
                <a:xfrm>
                  <a:off x="1487870" y="1904205"/>
                  <a:ext cx="612668" cy="400110"/>
                </a:xfrm>
                <a:prstGeom prst="rect">
                  <a:avLst/>
                </a:prstGeom>
                <a:noFill/>
              </p:spPr>
              <p:txBody>
                <a:bodyPr wrap="none" rtlCol="0">
                  <a:spAutoFit/>
                </a:bodyPr>
                <a:lstStyle/>
                <a:p>
                  <a:r>
                    <a:rPr lang="en-US" sz="2000" dirty="0" smtClean="0"/>
                    <a:t>T1 v</a:t>
                  </a:r>
                  <a:endParaRPr lang="en-US" sz="2000" dirty="0"/>
                </a:p>
              </p:txBody>
            </p:sp>
            <p:sp>
              <p:nvSpPr>
                <p:cNvPr id="6" name="TextBox 5"/>
                <p:cNvSpPr txBox="1"/>
                <p:nvPr/>
              </p:nvSpPr>
              <p:spPr>
                <a:xfrm>
                  <a:off x="2542836" y="1904205"/>
                  <a:ext cx="620683" cy="400110"/>
                </a:xfrm>
                <a:prstGeom prst="rect">
                  <a:avLst/>
                </a:prstGeom>
                <a:noFill/>
              </p:spPr>
              <p:txBody>
                <a:bodyPr wrap="none" rtlCol="0">
                  <a:spAutoFit/>
                </a:bodyPr>
                <a:lstStyle/>
                <a:p>
                  <a:r>
                    <a:rPr lang="en-US" sz="2000" b="1" dirty="0" smtClean="0"/>
                    <a:t>T2 </a:t>
                  </a:r>
                  <a:r>
                    <a:rPr lang="en-US" sz="2000" dirty="0" smtClean="0">
                      <a:solidFill>
                        <a:schemeClr val="tx1">
                          <a:lumMod val="50000"/>
                          <a:lumOff val="50000"/>
                        </a:schemeClr>
                      </a:solidFill>
                    </a:rPr>
                    <a:t>v</a:t>
                  </a:r>
                  <a:endParaRPr lang="en-US" sz="2000" dirty="0">
                    <a:solidFill>
                      <a:schemeClr val="tx1">
                        <a:lumMod val="50000"/>
                        <a:lumOff val="50000"/>
                      </a:schemeClr>
                    </a:solidFill>
                  </a:endParaRPr>
                </a:p>
              </p:txBody>
            </p:sp>
            <p:sp>
              <p:nvSpPr>
                <p:cNvPr id="11" name="Right Arrow 10"/>
                <p:cNvSpPr/>
                <p:nvPr/>
              </p:nvSpPr>
              <p:spPr>
                <a:xfrm>
                  <a:off x="2196593" y="2037968"/>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14" name="Group 13"/>
              <p:cNvGrpSpPr/>
              <p:nvPr/>
            </p:nvGrpSpPr>
            <p:grpSpPr>
              <a:xfrm>
                <a:off x="749736" y="2269271"/>
                <a:ext cx="3230740" cy="403653"/>
                <a:chOff x="749736" y="2269271"/>
                <a:chExt cx="3230740" cy="403653"/>
              </a:xfrm>
            </p:grpSpPr>
            <p:sp>
              <p:nvSpPr>
                <p:cNvPr id="7" name="TextBox 6"/>
                <p:cNvSpPr txBox="1"/>
                <p:nvPr/>
              </p:nvSpPr>
              <p:spPr>
                <a:xfrm>
                  <a:off x="2545788" y="2272814"/>
                  <a:ext cx="1434688" cy="400110"/>
                </a:xfrm>
                <a:prstGeom prst="rect">
                  <a:avLst/>
                </a:prstGeom>
                <a:noFill/>
              </p:spPr>
              <p:txBody>
                <a:bodyPr wrap="none" rtlCol="0">
                  <a:spAutoFit/>
                </a:bodyPr>
                <a:lstStyle/>
                <a:p>
                  <a:r>
                    <a:rPr lang="en-US" sz="2000" dirty="0" smtClean="0">
                      <a:solidFill>
                        <a:schemeClr val="tx1">
                          <a:lumMod val="50000"/>
                          <a:lumOff val="50000"/>
                        </a:schemeClr>
                      </a:solidFill>
                    </a:rPr>
                    <a:t>for (</a:t>
                  </a:r>
                  <a:r>
                    <a:rPr lang="en-US" sz="2000" b="1" dirty="0" smtClean="0"/>
                    <a:t>T2</a:t>
                  </a:r>
                  <a:r>
                    <a:rPr lang="en-US" sz="2000" dirty="0" smtClean="0"/>
                    <a:t> </a:t>
                  </a:r>
                  <a:r>
                    <a:rPr lang="en-US" sz="2000" dirty="0" smtClean="0">
                      <a:solidFill>
                        <a:schemeClr val="tx1">
                          <a:lumMod val="50000"/>
                          <a:lumOff val="50000"/>
                        </a:schemeClr>
                      </a:solidFill>
                    </a:rPr>
                    <a:t>v : E)</a:t>
                  </a:r>
                  <a:endParaRPr lang="en-US" sz="2000" dirty="0">
                    <a:solidFill>
                      <a:schemeClr val="tx1">
                        <a:lumMod val="50000"/>
                        <a:lumOff val="50000"/>
                      </a:schemeClr>
                    </a:solidFill>
                  </a:endParaRPr>
                </a:p>
              </p:txBody>
            </p:sp>
            <p:sp>
              <p:nvSpPr>
                <p:cNvPr id="9" name="TextBox 8"/>
                <p:cNvSpPr txBox="1"/>
                <p:nvPr/>
              </p:nvSpPr>
              <p:spPr>
                <a:xfrm>
                  <a:off x="749736" y="2269271"/>
                  <a:ext cx="1434688" cy="400110"/>
                </a:xfrm>
                <a:prstGeom prst="rect">
                  <a:avLst/>
                </a:prstGeom>
                <a:noFill/>
              </p:spPr>
              <p:txBody>
                <a:bodyPr wrap="none" rtlCol="0">
                  <a:spAutoFit/>
                </a:bodyPr>
                <a:lstStyle/>
                <a:p>
                  <a:r>
                    <a:rPr lang="en-US" sz="2000" dirty="0" smtClean="0"/>
                    <a:t>for (T1 v : E)</a:t>
                  </a:r>
                  <a:endParaRPr lang="en-US" sz="2000" dirty="0"/>
                </a:p>
              </p:txBody>
            </p:sp>
            <p:sp>
              <p:nvSpPr>
                <p:cNvPr id="12" name="Right Arrow 11"/>
                <p:cNvSpPr/>
                <p:nvPr/>
              </p:nvSpPr>
              <p:spPr>
                <a:xfrm>
                  <a:off x="2192735" y="2419576"/>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sp>
          <p:nvSpPr>
            <p:cNvPr id="3" name="TextBox 2"/>
            <p:cNvSpPr txBox="1"/>
            <p:nvPr/>
          </p:nvSpPr>
          <p:spPr>
            <a:xfrm>
              <a:off x="962222" y="2938793"/>
              <a:ext cx="3063852" cy="369332"/>
            </a:xfrm>
            <a:prstGeom prst="rect">
              <a:avLst/>
            </a:prstGeom>
            <a:noFill/>
          </p:spPr>
          <p:txBody>
            <a:bodyPr wrap="none" rtlCol="0">
              <a:spAutoFit/>
            </a:bodyPr>
            <a:lstStyle/>
            <a:p>
              <a:r>
                <a:rPr lang="en-US" dirty="0" smtClean="0"/>
                <a:t>where T2 is a super class of T1</a:t>
              </a:r>
              <a:endParaRPr lang="en-US" dirty="0"/>
            </a:p>
          </p:txBody>
        </p:sp>
      </p:grpSp>
      <p:grpSp>
        <p:nvGrpSpPr>
          <p:cNvPr id="21" name="Group 20"/>
          <p:cNvGrpSpPr/>
          <p:nvPr/>
        </p:nvGrpSpPr>
        <p:grpSpPr>
          <a:xfrm>
            <a:off x="4454297" y="2152920"/>
            <a:ext cx="4282972" cy="741131"/>
            <a:chOff x="4537037" y="2152920"/>
            <a:chExt cx="4282972" cy="741131"/>
          </a:xfrm>
        </p:grpSpPr>
        <p:grpSp>
          <p:nvGrpSpPr>
            <p:cNvPr id="19" name="Group 18"/>
            <p:cNvGrpSpPr/>
            <p:nvPr/>
          </p:nvGrpSpPr>
          <p:grpSpPr>
            <a:xfrm>
              <a:off x="4537037" y="2152920"/>
              <a:ext cx="4282972" cy="400110"/>
              <a:chOff x="4537037" y="2152920"/>
              <a:chExt cx="4282972" cy="400110"/>
            </a:xfrm>
          </p:grpSpPr>
          <p:sp>
            <p:nvSpPr>
              <p:cNvPr id="70" name="TextBox 69"/>
              <p:cNvSpPr txBox="1"/>
              <p:nvPr/>
            </p:nvSpPr>
            <p:spPr>
              <a:xfrm>
                <a:off x="4537037" y="2152920"/>
                <a:ext cx="1982842" cy="400110"/>
              </a:xfrm>
              <a:prstGeom prst="rect">
                <a:avLst/>
              </a:prstGeom>
              <a:noFill/>
            </p:spPr>
            <p:txBody>
              <a:bodyPr wrap="square" rtlCol="0">
                <a:spAutoFit/>
              </a:bodyPr>
              <a:lstStyle/>
              <a:p>
                <a:r>
                  <a:rPr lang="en-US" sz="2000" dirty="0" smtClean="0"/>
                  <a:t>v = ((T1) E).</a:t>
                </a:r>
                <a:r>
                  <a:rPr lang="en-US" sz="2000" dirty="0" err="1" smtClean="0"/>
                  <a:t>func</a:t>
                </a:r>
                <a:r>
                  <a:rPr lang="en-US" sz="2000" dirty="0" smtClean="0"/>
                  <a:t>()</a:t>
                </a:r>
                <a:endParaRPr lang="en-US" sz="2000" dirty="0"/>
              </a:p>
            </p:txBody>
          </p:sp>
          <p:sp>
            <p:nvSpPr>
              <p:cNvPr id="71" name="TextBox 70"/>
              <p:cNvSpPr txBox="1"/>
              <p:nvPr/>
            </p:nvSpPr>
            <p:spPr>
              <a:xfrm>
                <a:off x="6851265" y="2152920"/>
                <a:ext cx="1968744" cy="400110"/>
              </a:xfrm>
              <a:prstGeom prst="rect">
                <a:avLst/>
              </a:prstGeom>
              <a:noFill/>
            </p:spPr>
            <p:txBody>
              <a:bodyPr wrap="none" rtlCol="0">
                <a:spAutoFit/>
              </a:bodyPr>
              <a:lstStyle/>
              <a:p>
                <a:r>
                  <a:rPr lang="en-US" sz="2000" dirty="0" smtClean="0">
                    <a:solidFill>
                      <a:srgbClr val="595959"/>
                    </a:solidFill>
                  </a:rPr>
                  <a:t>v = ((</a:t>
                </a:r>
                <a:r>
                  <a:rPr lang="en-US" sz="2000" b="1" dirty="0" smtClean="0"/>
                  <a:t>T2</a:t>
                </a:r>
                <a:r>
                  <a:rPr lang="en-US" sz="2000" dirty="0" smtClean="0">
                    <a:solidFill>
                      <a:srgbClr val="595959"/>
                    </a:solidFill>
                  </a:rPr>
                  <a:t>) E).</a:t>
                </a:r>
                <a:r>
                  <a:rPr lang="en-US" sz="2000" dirty="0" err="1" smtClean="0">
                    <a:solidFill>
                      <a:srgbClr val="595959"/>
                    </a:solidFill>
                  </a:rPr>
                  <a:t>func</a:t>
                </a:r>
                <a:r>
                  <a:rPr lang="en-US" sz="2000" dirty="0" smtClean="0">
                    <a:solidFill>
                      <a:srgbClr val="595959"/>
                    </a:solidFill>
                  </a:rPr>
                  <a:t>()</a:t>
                </a:r>
                <a:endParaRPr lang="en-US" sz="2000" dirty="0">
                  <a:solidFill>
                    <a:srgbClr val="595959"/>
                  </a:solidFill>
                </a:endParaRPr>
              </a:p>
            </p:txBody>
          </p:sp>
          <p:sp>
            <p:nvSpPr>
              <p:cNvPr id="72" name="Right Arrow 71"/>
              <p:cNvSpPr/>
              <p:nvPr/>
            </p:nvSpPr>
            <p:spPr>
              <a:xfrm>
                <a:off x="6500851" y="2303191"/>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6" name="TextBox 95"/>
            <p:cNvSpPr txBox="1"/>
            <p:nvPr/>
          </p:nvSpPr>
          <p:spPr>
            <a:xfrm>
              <a:off x="5146597" y="2524719"/>
              <a:ext cx="3063852" cy="369332"/>
            </a:xfrm>
            <a:prstGeom prst="rect">
              <a:avLst/>
            </a:prstGeom>
            <a:noFill/>
          </p:spPr>
          <p:txBody>
            <a:bodyPr wrap="none" rtlCol="0">
              <a:spAutoFit/>
            </a:bodyPr>
            <a:lstStyle/>
            <a:p>
              <a:r>
                <a:rPr lang="en-US" dirty="0" smtClean="0"/>
                <a:t>where T2 is a super class of T1</a:t>
              </a:r>
              <a:endParaRPr lang="en-US" dirty="0"/>
            </a:p>
          </p:txBody>
        </p:sp>
      </p:grpSp>
      <p:grpSp>
        <p:nvGrpSpPr>
          <p:cNvPr id="97" name="Group 96"/>
          <p:cNvGrpSpPr/>
          <p:nvPr/>
        </p:nvGrpSpPr>
        <p:grpSpPr>
          <a:xfrm>
            <a:off x="4312617" y="5093429"/>
            <a:ext cx="4566333" cy="774901"/>
            <a:chOff x="4666771" y="5035378"/>
            <a:chExt cx="4566333" cy="774901"/>
          </a:xfrm>
        </p:grpSpPr>
        <p:sp>
          <p:nvSpPr>
            <p:cNvPr id="98" name="TextBox 97"/>
            <p:cNvSpPr txBox="1"/>
            <p:nvPr/>
          </p:nvSpPr>
          <p:spPr>
            <a:xfrm>
              <a:off x="6126163" y="5035378"/>
              <a:ext cx="2278188" cy="400110"/>
            </a:xfrm>
            <a:prstGeom prst="rect">
              <a:avLst/>
            </a:prstGeom>
            <a:noFill/>
          </p:spPr>
          <p:txBody>
            <a:bodyPr wrap="none" rtlCol="0">
              <a:spAutoFit/>
            </a:bodyPr>
            <a:lstStyle/>
            <a:p>
              <a:r>
                <a:rPr lang="en-US" sz="2000" dirty="0" smtClean="0"/>
                <a:t>try </a:t>
              </a:r>
              <a:r>
                <a:rPr lang="en-US" sz="2000" dirty="0" smtClean="0">
                  <a:solidFill>
                    <a:srgbClr val="595959"/>
                  </a:solidFill>
                </a:rPr>
                <a:t>{ S; } </a:t>
              </a:r>
              <a:r>
                <a:rPr lang="en-US" sz="2000" dirty="0" smtClean="0"/>
                <a:t>catch </a:t>
              </a:r>
              <a:r>
                <a:rPr lang="en-US" sz="2000" dirty="0" smtClean="0">
                  <a:solidFill>
                    <a:srgbClr val="595959"/>
                  </a:solidFill>
                </a:rPr>
                <a:t>(</a:t>
              </a:r>
              <a:r>
                <a:rPr lang="mr-IN" sz="2000" dirty="0" smtClean="0">
                  <a:solidFill>
                    <a:srgbClr val="595959"/>
                  </a:solidFill>
                </a:rPr>
                <a:t>…</a:t>
              </a:r>
              <a:r>
                <a:rPr lang="en-US" sz="2000" dirty="0" smtClean="0">
                  <a:solidFill>
                    <a:srgbClr val="595959"/>
                  </a:solidFill>
                </a:rPr>
                <a:t>) { }</a:t>
              </a:r>
              <a:endParaRPr lang="en-US" sz="2000" dirty="0">
                <a:solidFill>
                  <a:srgbClr val="595959"/>
                </a:solidFill>
              </a:endParaRPr>
            </a:p>
          </p:txBody>
        </p:sp>
        <p:sp>
          <p:nvSpPr>
            <p:cNvPr id="99" name="TextBox 98"/>
            <p:cNvSpPr txBox="1"/>
            <p:nvPr/>
          </p:nvSpPr>
          <p:spPr>
            <a:xfrm>
              <a:off x="5446828" y="5035378"/>
              <a:ext cx="303288" cy="400110"/>
            </a:xfrm>
            <a:prstGeom prst="rect">
              <a:avLst/>
            </a:prstGeom>
            <a:noFill/>
          </p:spPr>
          <p:txBody>
            <a:bodyPr wrap="none" rtlCol="0">
              <a:spAutoFit/>
            </a:bodyPr>
            <a:lstStyle/>
            <a:p>
              <a:r>
                <a:rPr lang="en-US" sz="2000" dirty="0"/>
                <a:t>S</a:t>
              </a:r>
            </a:p>
          </p:txBody>
        </p:sp>
        <p:sp>
          <p:nvSpPr>
            <p:cNvPr id="100" name="Right Arrow 99"/>
            <p:cNvSpPr/>
            <p:nvPr/>
          </p:nvSpPr>
          <p:spPr>
            <a:xfrm>
              <a:off x="5834699" y="517037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1" name="TextBox 100"/>
            <p:cNvSpPr txBox="1"/>
            <p:nvPr/>
          </p:nvSpPr>
          <p:spPr>
            <a:xfrm>
              <a:off x="6126163" y="5410169"/>
              <a:ext cx="3106941" cy="400110"/>
            </a:xfrm>
            <a:prstGeom prst="rect">
              <a:avLst/>
            </a:prstGeom>
            <a:noFill/>
          </p:spPr>
          <p:txBody>
            <a:bodyPr wrap="none" rtlCol="0">
              <a:spAutoFit/>
            </a:bodyPr>
            <a:lstStyle/>
            <a:p>
              <a:r>
                <a:rPr lang="en-US" sz="2000" dirty="0" smtClean="0"/>
                <a:t>try </a:t>
              </a:r>
              <a:r>
                <a:rPr lang="en-US" sz="2000" dirty="0" smtClean="0">
                  <a:solidFill>
                    <a:srgbClr val="595959"/>
                  </a:solidFill>
                </a:rPr>
                <a:t>{ S1; </a:t>
              </a:r>
              <a:r>
                <a:rPr lang="mr-IN" sz="2000" dirty="0" smtClean="0">
                  <a:solidFill>
                    <a:srgbClr val="595959"/>
                  </a:solidFill>
                </a:rPr>
                <a:t>…</a:t>
              </a:r>
              <a:r>
                <a:rPr lang="en-US" sz="2000" dirty="0" smtClean="0">
                  <a:solidFill>
                    <a:srgbClr val="595959"/>
                  </a:solidFill>
                </a:rPr>
                <a:t>; Sn; } </a:t>
              </a:r>
              <a:r>
                <a:rPr lang="en-US" sz="2000" dirty="0" smtClean="0"/>
                <a:t>catch </a:t>
              </a:r>
              <a:r>
                <a:rPr lang="en-US" sz="2000" dirty="0" smtClean="0">
                  <a:solidFill>
                    <a:srgbClr val="595959"/>
                  </a:solidFill>
                </a:rPr>
                <a:t>(...) { }</a:t>
              </a:r>
              <a:endParaRPr lang="en-US" sz="2000" dirty="0">
                <a:solidFill>
                  <a:srgbClr val="595959"/>
                </a:solidFill>
              </a:endParaRPr>
            </a:p>
          </p:txBody>
        </p:sp>
        <p:sp>
          <p:nvSpPr>
            <p:cNvPr id="102" name="TextBox 101"/>
            <p:cNvSpPr txBox="1"/>
            <p:nvPr/>
          </p:nvSpPr>
          <p:spPr>
            <a:xfrm>
              <a:off x="4666771" y="5410169"/>
              <a:ext cx="1184940" cy="400110"/>
            </a:xfrm>
            <a:prstGeom prst="rect">
              <a:avLst/>
            </a:prstGeom>
            <a:noFill/>
          </p:spPr>
          <p:txBody>
            <a:bodyPr wrap="none" rtlCol="0">
              <a:spAutoFit/>
            </a:bodyPr>
            <a:lstStyle/>
            <a:p>
              <a:r>
                <a:rPr lang="en-US" sz="2000" dirty="0" smtClean="0"/>
                <a:t>S1; </a:t>
              </a:r>
              <a:r>
                <a:rPr lang="mr-IN" sz="2000" dirty="0" smtClean="0"/>
                <a:t>…</a:t>
              </a:r>
              <a:r>
                <a:rPr lang="en-US" sz="2000" dirty="0" smtClean="0"/>
                <a:t>; Sn;</a:t>
              </a:r>
              <a:endParaRPr lang="en-US" sz="2000" dirty="0"/>
            </a:p>
          </p:txBody>
        </p:sp>
        <p:sp>
          <p:nvSpPr>
            <p:cNvPr id="103" name="Right Arrow 102"/>
            <p:cNvSpPr/>
            <p:nvPr/>
          </p:nvSpPr>
          <p:spPr>
            <a:xfrm>
              <a:off x="5834699" y="557048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7" name="TextBox 106"/>
          <p:cNvSpPr txBox="1"/>
          <p:nvPr/>
        </p:nvSpPr>
        <p:spPr>
          <a:xfrm>
            <a:off x="4382227" y="3067793"/>
            <a:ext cx="4586512" cy="461665"/>
          </a:xfrm>
          <a:prstGeom prst="rect">
            <a:avLst/>
          </a:prstGeom>
          <a:noFill/>
        </p:spPr>
        <p:txBody>
          <a:bodyPr wrap="none" rtlCol="0">
            <a:spAutoFit/>
          </a:bodyPr>
          <a:lstStyle/>
          <a:p>
            <a:r>
              <a:rPr lang="en-US" sz="2400" dirty="0" smtClean="0"/>
              <a:t>Call Function to Convert Expression</a:t>
            </a:r>
            <a:endParaRPr lang="en-US" sz="2400" dirty="0"/>
          </a:p>
        </p:txBody>
      </p:sp>
      <p:grpSp>
        <p:nvGrpSpPr>
          <p:cNvPr id="22" name="Group 21"/>
          <p:cNvGrpSpPr/>
          <p:nvPr/>
        </p:nvGrpSpPr>
        <p:grpSpPr>
          <a:xfrm>
            <a:off x="5777826" y="3583331"/>
            <a:ext cx="1635914" cy="738121"/>
            <a:chOff x="5783525" y="3583331"/>
            <a:chExt cx="1635914" cy="738121"/>
          </a:xfrm>
        </p:grpSpPr>
        <p:grpSp>
          <p:nvGrpSpPr>
            <p:cNvPr id="112" name="Group 111"/>
            <p:cNvGrpSpPr/>
            <p:nvPr/>
          </p:nvGrpSpPr>
          <p:grpSpPr>
            <a:xfrm>
              <a:off x="5783525" y="3583331"/>
              <a:ext cx="1635914" cy="400110"/>
              <a:chOff x="5367680" y="2122392"/>
              <a:chExt cx="1635914" cy="400110"/>
            </a:xfrm>
          </p:grpSpPr>
          <p:sp>
            <p:nvSpPr>
              <p:cNvPr id="113" name="TextBox 112"/>
              <p:cNvSpPr txBox="1"/>
              <p:nvPr/>
            </p:nvSpPr>
            <p:spPr>
              <a:xfrm>
                <a:off x="6007809" y="2122392"/>
                <a:ext cx="995785" cy="400110"/>
              </a:xfrm>
              <a:prstGeom prst="rect">
                <a:avLst/>
              </a:prstGeom>
              <a:noFill/>
            </p:spPr>
            <p:txBody>
              <a:bodyPr wrap="none" rtlCol="0">
                <a:spAutoFit/>
              </a:bodyPr>
              <a:lstStyle/>
              <a:p>
                <a:r>
                  <a:rPr lang="en-US" sz="2000" dirty="0" err="1" smtClean="0"/>
                  <a:t>E.func</a:t>
                </a:r>
                <a:r>
                  <a:rPr lang="en-US" sz="2000" dirty="0" smtClean="0"/>
                  <a:t>()</a:t>
                </a:r>
                <a:endParaRPr lang="en-US" sz="2000" b="1" dirty="0"/>
              </a:p>
            </p:txBody>
          </p:sp>
          <p:sp>
            <p:nvSpPr>
              <p:cNvPr id="114" name="TextBox 113"/>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115" name="Right Arrow 114"/>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116" name="Group 115"/>
            <p:cNvGrpSpPr/>
            <p:nvPr/>
          </p:nvGrpSpPr>
          <p:grpSpPr>
            <a:xfrm>
              <a:off x="5783525" y="3921342"/>
              <a:ext cx="1563780" cy="400110"/>
              <a:chOff x="5367680" y="2122392"/>
              <a:chExt cx="1563780" cy="400110"/>
            </a:xfrm>
          </p:grpSpPr>
          <p:sp>
            <p:nvSpPr>
              <p:cNvPr id="117" name="TextBox 116"/>
              <p:cNvSpPr txBox="1"/>
              <p:nvPr/>
            </p:nvSpPr>
            <p:spPr>
              <a:xfrm>
                <a:off x="6007809" y="2122392"/>
                <a:ext cx="923651" cy="400110"/>
              </a:xfrm>
              <a:prstGeom prst="rect">
                <a:avLst/>
              </a:prstGeom>
              <a:noFill/>
            </p:spPr>
            <p:txBody>
              <a:bodyPr wrap="none" rtlCol="0">
                <a:spAutoFit/>
              </a:bodyPr>
              <a:lstStyle/>
              <a:p>
                <a:r>
                  <a:rPr lang="en-US" sz="2000" dirty="0" err="1" smtClean="0"/>
                  <a:t>func</a:t>
                </a:r>
                <a:r>
                  <a:rPr lang="en-US" sz="2000" dirty="0" smtClean="0"/>
                  <a:t>(E)</a:t>
                </a:r>
                <a:endParaRPr lang="en-US" sz="2000" b="1" dirty="0"/>
              </a:p>
            </p:txBody>
          </p:sp>
          <p:sp>
            <p:nvSpPr>
              <p:cNvPr id="118" name="TextBox 117"/>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119" name="Right Arrow 118"/>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sp>
        <p:nvSpPr>
          <p:cNvPr id="8" name="Slide Number Placeholder 7"/>
          <p:cNvSpPr>
            <a:spLocks noGrp="1"/>
          </p:cNvSpPr>
          <p:nvPr>
            <p:ph type="sldNum" sz="quarter" idx="12"/>
          </p:nvPr>
        </p:nvSpPr>
        <p:spPr/>
        <p:txBody>
          <a:bodyPr/>
          <a:lstStyle/>
          <a:p>
            <a:fld id="{C5BFA645-337F-934D-B234-7C13E7CFC11E}" type="slidenum">
              <a:rPr lang="en-US" smtClean="0"/>
              <a:t>70</a:t>
            </a:fld>
            <a:endParaRPr lang="en-US"/>
          </a:p>
        </p:txBody>
      </p:sp>
      <p:sp>
        <p:nvSpPr>
          <p:cNvPr id="49" name="TextBox 48"/>
          <p:cNvSpPr txBox="1"/>
          <p:nvPr/>
        </p:nvSpPr>
        <p:spPr>
          <a:xfrm>
            <a:off x="1519511" y="3983441"/>
            <a:ext cx="2304733" cy="461665"/>
          </a:xfrm>
          <a:prstGeom prst="rect">
            <a:avLst/>
          </a:prstGeom>
          <a:noFill/>
        </p:spPr>
        <p:txBody>
          <a:bodyPr wrap="none" rtlCol="0">
            <a:spAutoFit/>
          </a:bodyPr>
          <a:lstStyle/>
          <a:p>
            <a:r>
              <a:rPr lang="en-US" sz="2400" dirty="0" smtClean="0"/>
              <a:t>Add “</a:t>
            </a:r>
            <a:r>
              <a:rPr lang="en-US" sz="2400" dirty="0" err="1" smtClean="0"/>
              <a:t>instanceof</a:t>
            </a:r>
            <a:r>
              <a:rPr lang="en-US" sz="2400" dirty="0" smtClean="0"/>
              <a:t>"</a:t>
            </a:r>
            <a:endParaRPr lang="en-US" sz="2400" dirty="0"/>
          </a:p>
        </p:txBody>
      </p:sp>
    </p:spTree>
    <p:extLst>
      <p:ext uri="{BB962C8B-B14F-4D97-AF65-F5344CB8AC3E}">
        <p14:creationId xmlns:p14="http://schemas.microsoft.com/office/powerpoint/2010/main" val="261697492"/>
      </p:ext>
    </p:extLst>
  </p:cSld>
  <p:clrMapOvr>
    <a:masterClrMapping/>
  </p:clrMapOvr>
  <mc:AlternateContent xmlns:mc="http://schemas.openxmlformats.org/markup-compatibility/2006" xmlns:p14="http://schemas.microsoft.com/office/powerpoint/2010/main">
    <mc:Choice Requires="p14">
      <p:transition spd="slow" p14:dur="2000" advTm="6444"/>
    </mc:Choice>
    <mc:Fallback xmlns="">
      <p:transition spd="slow" advTm="6444"/>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 CCE Transforms</a:t>
            </a:r>
            <a:endParaRPr lang="en-US" dirty="0"/>
          </a:p>
        </p:txBody>
      </p:sp>
      <p:sp>
        <p:nvSpPr>
          <p:cNvPr id="35" name="TextBox 34"/>
          <p:cNvSpPr txBox="1"/>
          <p:nvPr/>
        </p:nvSpPr>
        <p:spPr>
          <a:xfrm>
            <a:off x="5352813" y="1613974"/>
            <a:ext cx="2375522" cy="461665"/>
          </a:xfrm>
          <a:prstGeom prst="rect">
            <a:avLst/>
          </a:prstGeom>
          <a:noFill/>
        </p:spPr>
        <p:txBody>
          <a:bodyPr wrap="none" rtlCol="0">
            <a:spAutoFit/>
          </a:bodyPr>
          <a:lstStyle/>
          <a:p>
            <a:r>
              <a:rPr lang="en-US" sz="2400" dirty="0" smtClean="0"/>
              <a:t>Change Cast Type</a:t>
            </a:r>
            <a:endParaRPr lang="en-US" sz="2400" dirty="0"/>
          </a:p>
        </p:txBody>
      </p:sp>
      <p:sp>
        <p:nvSpPr>
          <p:cNvPr id="36" name="TextBox 35"/>
          <p:cNvSpPr txBox="1"/>
          <p:nvPr/>
        </p:nvSpPr>
        <p:spPr>
          <a:xfrm>
            <a:off x="1519511" y="3983441"/>
            <a:ext cx="2304733" cy="461665"/>
          </a:xfrm>
          <a:prstGeom prst="rect">
            <a:avLst/>
          </a:prstGeom>
          <a:noFill/>
        </p:spPr>
        <p:txBody>
          <a:bodyPr wrap="none" rtlCol="0">
            <a:spAutoFit/>
          </a:bodyPr>
          <a:lstStyle/>
          <a:p>
            <a:r>
              <a:rPr lang="en-US" sz="2400" dirty="0" smtClean="0"/>
              <a:t>Add “</a:t>
            </a:r>
            <a:r>
              <a:rPr lang="en-US" sz="2400" dirty="0" err="1" smtClean="0"/>
              <a:t>instanceof</a:t>
            </a:r>
            <a:r>
              <a:rPr lang="en-US" sz="2400" dirty="0" smtClean="0"/>
              <a:t>"</a:t>
            </a:r>
            <a:endParaRPr lang="en-US" sz="2400" dirty="0"/>
          </a:p>
        </p:txBody>
      </p:sp>
      <p:sp>
        <p:nvSpPr>
          <p:cNvPr id="78" name="TextBox 77"/>
          <p:cNvSpPr txBox="1"/>
          <p:nvPr/>
        </p:nvSpPr>
        <p:spPr>
          <a:xfrm>
            <a:off x="1244165" y="1613974"/>
            <a:ext cx="2862130" cy="461665"/>
          </a:xfrm>
          <a:prstGeom prst="rect">
            <a:avLst/>
          </a:prstGeom>
          <a:noFill/>
        </p:spPr>
        <p:txBody>
          <a:bodyPr wrap="none" rtlCol="0">
            <a:spAutoFit/>
          </a:bodyPr>
          <a:lstStyle/>
          <a:p>
            <a:r>
              <a:rPr lang="en-US" sz="2400" dirty="0" smtClean="0"/>
              <a:t>Change Variable Type</a:t>
            </a:r>
            <a:endParaRPr lang="en-US" sz="2400" dirty="0"/>
          </a:p>
        </p:txBody>
      </p:sp>
      <p:sp>
        <p:nvSpPr>
          <p:cNvPr id="79" name="TextBox 78"/>
          <p:cNvSpPr txBox="1"/>
          <p:nvPr/>
        </p:nvSpPr>
        <p:spPr>
          <a:xfrm>
            <a:off x="5228965" y="4542039"/>
            <a:ext cx="2623219" cy="461665"/>
          </a:xfrm>
          <a:prstGeom prst="rect">
            <a:avLst/>
          </a:prstGeom>
          <a:noFill/>
        </p:spPr>
        <p:txBody>
          <a:bodyPr wrap="none" rtlCol="0">
            <a:spAutoFit/>
          </a:bodyPr>
          <a:lstStyle/>
          <a:p>
            <a:r>
              <a:rPr lang="en-US" sz="2400" dirty="0" smtClean="0"/>
              <a:t>Add Try-catch Block</a:t>
            </a:r>
            <a:endParaRPr lang="en-US" sz="2400" dirty="0"/>
          </a:p>
        </p:txBody>
      </p:sp>
      <p:grpSp>
        <p:nvGrpSpPr>
          <p:cNvPr id="20" name="Group 19"/>
          <p:cNvGrpSpPr/>
          <p:nvPr/>
        </p:nvGrpSpPr>
        <p:grpSpPr>
          <a:xfrm>
            <a:off x="878778" y="2147276"/>
            <a:ext cx="3230740" cy="1160849"/>
            <a:chOff x="878778" y="2147276"/>
            <a:chExt cx="3230740" cy="1160849"/>
          </a:xfrm>
        </p:grpSpPr>
        <p:grpSp>
          <p:nvGrpSpPr>
            <p:cNvPr id="15" name="Group 14"/>
            <p:cNvGrpSpPr/>
            <p:nvPr/>
          </p:nvGrpSpPr>
          <p:grpSpPr>
            <a:xfrm>
              <a:off x="878778" y="2147276"/>
              <a:ext cx="3230740" cy="768719"/>
              <a:chOff x="749736" y="1904205"/>
              <a:chExt cx="3230740" cy="768719"/>
            </a:xfrm>
          </p:grpSpPr>
          <p:grpSp>
            <p:nvGrpSpPr>
              <p:cNvPr id="4" name="Group 3"/>
              <p:cNvGrpSpPr/>
              <p:nvPr/>
            </p:nvGrpSpPr>
            <p:grpSpPr>
              <a:xfrm>
                <a:off x="1487870" y="1904205"/>
                <a:ext cx="1675649" cy="400110"/>
                <a:chOff x="1487870" y="1904205"/>
                <a:chExt cx="1675649" cy="400110"/>
              </a:xfrm>
            </p:grpSpPr>
            <p:sp>
              <p:nvSpPr>
                <p:cNvPr id="5" name="TextBox 4"/>
                <p:cNvSpPr txBox="1"/>
                <p:nvPr/>
              </p:nvSpPr>
              <p:spPr>
                <a:xfrm>
                  <a:off x="1487870" y="1904205"/>
                  <a:ext cx="612668" cy="400110"/>
                </a:xfrm>
                <a:prstGeom prst="rect">
                  <a:avLst/>
                </a:prstGeom>
                <a:noFill/>
              </p:spPr>
              <p:txBody>
                <a:bodyPr wrap="none" rtlCol="0">
                  <a:spAutoFit/>
                </a:bodyPr>
                <a:lstStyle/>
                <a:p>
                  <a:r>
                    <a:rPr lang="en-US" sz="2000" dirty="0" smtClean="0"/>
                    <a:t>T1 v</a:t>
                  </a:r>
                  <a:endParaRPr lang="en-US" sz="2000" dirty="0"/>
                </a:p>
              </p:txBody>
            </p:sp>
            <p:sp>
              <p:nvSpPr>
                <p:cNvPr id="6" name="TextBox 5"/>
                <p:cNvSpPr txBox="1"/>
                <p:nvPr/>
              </p:nvSpPr>
              <p:spPr>
                <a:xfrm>
                  <a:off x="2542836" y="1904205"/>
                  <a:ext cx="620683" cy="400110"/>
                </a:xfrm>
                <a:prstGeom prst="rect">
                  <a:avLst/>
                </a:prstGeom>
                <a:noFill/>
              </p:spPr>
              <p:txBody>
                <a:bodyPr wrap="none" rtlCol="0">
                  <a:spAutoFit/>
                </a:bodyPr>
                <a:lstStyle/>
                <a:p>
                  <a:r>
                    <a:rPr lang="en-US" sz="2000" b="1" dirty="0" smtClean="0"/>
                    <a:t>T2 </a:t>
                  </a:r>
                  <a:r>
                    <a:rPr lang="en-US" sz="2000" dirty="0" smtClean="0">
                      <a:solidFill>
                        <a:schemeClr val="tx1">
                          <a:lumMod val="50000"/>
                          <a:lumOff val="50000"/>
                        </a:schemeClr>
                      </a:solidFill>
                    </a:rPr>
                    <a:t>v</a:t>
                  </a:r>
                  <a:endParaRPr lang="en-US" sz="2000" dirty="0">
                    <a:solidFill>
                      <a:schemeClr val="tx1">
                        <a:lumMod val="50000"/>
                        <a:lumOff val="50000"/>
                      </a:schemeClr>
                    </a:solidFill>
                  </a:endParaRPr>
                </a:p>
              </p:txBody>
            </p:sp>
            <p:sp>
              <p:nvSpPr>
                <p:cNvPr id="11" name="Right Arrow 10"/>
                <p:cNvSpPr/>
                <p:nvPr/>
              </p:nvSpPr>
              <p:spPr>
                <a:xfrm>
                  <a:off x="2196593" y="2037968"/>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14" name="Group 13"/>
              <p:cNvGrpSpPr/>
              <p:nvPr/>
            </p:nvGrpSpPr>
            <p:grpSpPr>
              <a:xfrm>
                <a:off x="749736" y="2269271"/>
                <a:ext cx="3230740" cy="403653"/>
                <a:chOff x="749736" y="2269271"/>
                <a:chExt cx="3230740" cy="403653"/>
              </a:xfrm>
            </p:grpSpPr>
            <p:sp>
              <p:nvSpPr>
                <p:cNvPr id="7" name="TextBox 6"/>
                <p:cNvSpPr txBox="1"/>
                <p:nvPr/>
              </p:nvSpPr>
              <p:spPr>
                <a:xfrm>
                  <a:off x="2545788" y="2272814"/>
                  <a:ext cx="1434688" cy="400110"/>
                </a:xfrm>
                <a:prstGeom prst="rect">
                  <a:avLst/>
                </a:prstGeom>
                <a:noFill/>
              </p:spPr>
              <p:txBody>
                <a:bodyPr wrap="none" rtlCol="0">
                  <a:spAutoFit/>
                </a:bodyPr>
                <a:lstStyle/>
                <a:p>
                  <a:r>
                    <a:rPr lang="en-US" sz="2000" dirty="0" smtClean="0">
                      <a:solidFill>
                        <a:schemeClr val="tx1">
                          <a:lumMod val="50000"/>
                          <a:lumOff val="50000"/>
                        </a:schemeClr>
                      </a:solidFill>
                    </a:rPr>
                    <a:t>for (</a:t>
                  </a:r>
                  <a:r>
                    <a:rPr lang="en-US" sz="2000" b="1" dirty="0" smtClean="0"/>
                    <a:t>T2</a:t>
                  </a:r>
                  <a:r>
                    <a:rPr lang="en-US" sz="2000" dirty="0" smtClean="0"/>
                    <a:t> </a:t>
                  </a:r>
                  <a:r>
                    <a:rPr lang="en-US" sz="2000" dirty="0" smtClean="0">
                      <a:solidFill>
                        <a:schemeClr val="tx1">
                          <a:lumMod val="50000"/>
                          <a:lumOff val="50000"/>
                        </a:schemeClr>
                      </a:solidFill>
                    </a:rPr>
                    <a:t>v : E)</a:t>
                  </a:r>
                  <a:endParaRPr lang="en-US" sz="2000" dirty="0">
                    <a:solidFill>
                      <a:schemeClr val="tx1">
                        <a:lumMod val="50000"/>
                        <a:lumOff val="50000"/>
                      </a:schemeClr>
                    </a:solidFill>
                  </a:endParaRPr>
                </a:p>
              </p:txBody>
            </p:sp>
            <p:sp>
              <p:nvSpPr>
                <p:cNvPr id="9" name="TextBox 8"/>
                <p:cNvSpPr txBox="1"/>
                <p:nvPr/>
              </p:nvSpPr>
              <p:spPr>
                <a:xfrm>
                  <a:off x="749736" y="2269271"/>
                  <a:ext cx="1434688" cy="400110"/>
                </a:xfrm>
                <a:prstGeom prst="rect">
                  <a:avLst/>
                </a:prstGeom>
                <a:noFill/>
              </p:spPr>
              <p:txBody>
                <a:bodyPr wrap="none" rtlCol="0">
                  <a:spAutoFit/>
                </a:bodyPr>
                <a:lstStyle/>
                <a:p>
                  <a:r>
                    <a:rPr lang="en-US" sz="2000" dirty="0" smtClean="0"/>
                    <a:t>for (T1 v : E)</a:t>
                  </a:r>
                  <a:endParaRPr lang="en-US" sz="2000" dirty="0"/>
                </a:p>
              </p:txBody>
            </p:sp>
            <p:sp>
              <p:nvSpPr>
                <p:cNvPr id="12" name="Right Arrow 11"/>
                <p:cNvSpPr/>
                <p:nvPr/>
              </p:nvSpPr>
              <p:spPr>
                <a:xfrm>
                  <a:off x="2192735" y="2419576"/>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sp>
          <p:nvSpPr>
            <p:cNvPr id="3" name="TextBox 2"/>
            <p:cNvSpPr txBox="1"/>
            <p:nvPr/>
          </p:nvSpPr>
          <p:spPr>
            <a:xfrm>
              <a:off x="962222" y="2938793"/>
              <a:ext cx="3063852" cy="369332"/>
            </a:xfrm>
            <a:prstGeom prst="rect">
              <a:avLst/>
            </a:prstGeom>
            <a:noFill/>
          </p:spPr>
          <p:txBody>
            <a:bodyPr wrap="none" rtlCol="0">
              <a:spAutoFit/>
            </a:bodyPr>
            <a:lstStyle/>
            <a:p>
              <a:r>
                <a:rPr lang="en-US" dirty="0" smtClean="0"/>
                <a:t>where T2 is a super class of T1</a:t>
              </a:r>
              <a:endParaRPr lang="en-US" dirty="0"/>
            </a:p>
          </p:txBody>
        </p:sp>
      </p:grpSp>
      <p:grpSp>
        <p:nvGrpSpPr>
          <p:cNvPr id="21" name="Group 20"/>
          <p:cNvGrpSpPr/>
          <p:nvPr/>
        </p:nvGrpSpPr>
        <p:grpSpPr>
          <a:xfrm>
            <a:off x="4454297" y="2152920"/>
            <a:ext cx="4282972" cy="741131"/>
            <a:chOff x="4537037" y="2152920"/>
            <a:chExt cx="4282972" cy="741131"/>
          </a:xfrm>
        </p:grpSpPr>
        <p:grpSp>
          <p:nvGrpSpPr>
            <p:cNvPr id="19" name="Group 18"/>
            <p:cNvGrpSpPr/>
            <p:nvPr/>
          </p:nvGrpSpPr>
          <p:grpSpPr>
            <a:xfrm>
              <a:off x="4537037" y="2152920"/>
              <a:ext cx="4282972" cy="400110"/>
              <a:chOff x="4537037" y="2152920"/>
              <a:chExt cx="4282972" cy="400110"/>
            </a:xfrm>
          </p:grpSpPr>
          <p:sp>
            <p:nvSpPr>
              <p:cNvPr id="70" name="TextBox 69"/>
              <p:cNvSpPr txBox="1"/>
              <p:nvPr/>
            </p:nvSpPr>
            <p:spPr>
              <a:xfrm>
                <a:off x="4537037" y="2152920"/>
                <a:ext cx="1982842" cy="400110"/>
              </a:xfrm>
              <a:prstGeom prst="rect">
                <a:avLst/>
              </a:prstGeom>
              <a:noFill/>
            </p:spPr>
            <p:txBody>
              <a:bodyPr wrap="square" rtlCol="0">
                <a:spAutoFit/>
              </a:bodyPr>
              <a:lstStyle/>
              <a:p>
                <a:r>
                  <a:rPr lang="en-US" sz="2000" dirty="0" smtClean="0"/>
                  <a:t>v = ((T1) E).</a:t>
                </a:r>
                <a:r>
                  <a:rPr lang="en-US" sz="2000" dirty="0" err="1" smtClean="0"/>
                  <a:t>func</a:t>
                </a:r>
                <a:r>
                  <a:rPr lang="en-US" sz="2000" dirty="0" smtClean="0"/>
                  <a:t>()</a:t>
                </a:r>
                <a:endParaRPr lang="en-US" sz="2000" dirty="0"/>
              </a:p>
            </p:txBody>
          </p:sp>
          <p:sp>
            <p:nvSpPr>
              <p:cNvPr id="71" name="TextBox 70"/>
              <p:cNvSpPr txBox="1"/>
              <p:nvPr/>
            </p:nvSpPr>
            <p:spPr>
              <a:xfrm>
                <a:off x="6851265" y="2152920"/>
                <a:ext cx="1968744" cy="400110"/>
              </a:xfrm>
              <a:prstGeom prst="rect">
                <a:avLst/>
              </a:prstGeom>
              <a:noFill/>
            </p:spPr>
            <p:txBody>
              <a:bodyPr wrap="none" rtlCol="0">
                <a:spAutoFit/>
              </a:bodyPr>
              <a:lstStyle/>
              <a:p>
                <a:r>
                  <a:rPr lang="en-US" sz="2000" dirty="0" smtClean="0">
                    <a:solidFill>
                      <a:srgbClr val="595959"/>
                    </a:solidFill>
                  </a:rPr>
                  <a:t>v = ((</a:t>
                </a:r>
                <a:r>
                  <a:rPr lang="en-US" sz="2000" b="1" dirty="0" smtClean="0"/>
                  <a:t>T2</a:t>
                </a:r>
                <a:r>
                  <a:rPr lang="en-US" sz="2000" dirty="0" smtClean="0">
                    <a:solidFill>
                      <a:srgbClr val="595959"/>
                    </a:solidFill>
                  </a:rPr>
                  <a:t>) E).</a:t>
                </a:r>
                <a:r>
                  <a:rPr lang="en-US" sz="2000" dirty="0" err="1" smtClean="0">
                    <a:solidFill>
                      <a:srgbClr val="595959"/>
                    </a:solidFill>
                  </a:rPr>
                  <a:t>func</a:t>
                </a:r>
                <a:r>
                  <a:rPr lang="en-US" sz="2000" dirty="0" smtClean="0">
                    <a:solidFill>
                      <a:srgbClr val="595959"/>
                    </a:solidFill>
                  </a:rPr>
                  <a:t>()</a:t>
                </a:r>
                <a:endParaRPr lang="en-US" sz="2000" dirty="0">
                  <a:solidFill>
                    <a:srgbClr val="595959"/>
                  </a:solidFill>
                </a:endParaRPr>
              </a:p>
            </p:txBody>
          </p:sp>
          <p:sp>
            <p:nvSpPr>
              <p:cNvPr id="72" name="Right Arrow 71"/>
              <p:cNvSpPr/>
              <p:nvPr/>
            </p:nvSpPr>
            <p:spPr>
              <a:xfrm>
                <a:off x="6500851" y="2303191"/>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96" name="TextBox 95"/>
            <p:cNvSpPr txBox="1"/>
            <p:nvPr/>
          </p:nvSpPr>
          <p:spPr>
            <a:xfrm>
              <a:off x="5146597" y="2524719"/>
              <a:ext cx="3063852" cy="369332"/>
            </a:xfrm>
            <a:prstGeom prst="rect">
              <a:avLst/>
            </a:prstGeom>
            <a:noFill/>
          </p:spPr>
          <p:txBody>
            <a:bodyPr wrap="none" rtlCol="0">
              <a:spAutoFit/>
            </a:bodyPr>
            <a:lstStyle/>
            <a:p>
              <a:r>
                <a:rPr lang="en-US" dirty="0" smtClean="0"/>
                <a:t>where T2 is a super class of T1</a:t>
              </a:r>
              <a:endParaRPr lang="en-US" dirty="0"/>
            </a:p>
          </p:txBody>
        </p:sp>
      </p:grpSp>
      <p:grpSp>
        <p:nvGrpSpPr>
          <p:cNvPr id="97" name="Group 96"/>
          <p:cNvGrpSpPr/>
          <p:nvPr/>
        </p:nvGrpSpPr>
        <p:grpSpPr>
          <a:xfrm>
            <a:off x="4312617" y="5093429"/>
            <a:ext cx="4566333" cy="774901"/>
            <a:chOff x="4666771" y="5035378"/>
            <a:chExt cx="4566333" cy="774901"/>
          </a:xfrm>
        </p:grpSpPr>
        <p:sp>
          <p:nvSpPr>
            <p:cNvPr id="98" name="TextBox 97"/>
            <p:cNvSpPr txBox="1"/>
            <p:nvPr/>
          </p:nvSpPr>
          <p:spPr>
            <a:xfrm>
              <a:off x="6126163" y="5035378"/>
              <a:ext cx="2278188" cy="400110"/>
            </a:xfrm>
            <a:prstGeom prst="rect">
              <a:avLst/>
            </a:prstGeom>
            <a:noFill/>
          </p:spPr>
          <p:txBody>
            <a:bodyPr wrap="none" rtlCol="0">
              <a:spAutoFit/>
            </a:bodyPr>
            <a:lstStyle/>
            <a:p>
              <a:r>
                <a:rPr lang="en-US" sz="2000" dirty="0" smtClean="0"/>
                <a:t>try </a:t>
              </a:r>
              <a:r>
                <a:rPr lang="en-US" sz="2000" dirty="0" smtClean="0">
                  <a:solidFill>
                    <a:srgbClr val="595959"/>
                  </a:solidFill>
                </a:rPr>
                <a:t>{ S; } </a:t>
              </a:r>
              <a:r>
                <a:rPr lang="en-US" sz="2000" dirty="0" smtClean="0"/>
                <a:t>catch </a:t>
              </a:r>
              <a:r>
                <a:rPr lang="en-US" sz="2000" dirty="0" smtClean="0">
                  <a:solidFill>
                    <a:srgbClr val="595959"/>
                  </a:solidFill>
                </a:rPr>
                <a:t>(</a:t>
              </a:r>
              <a:r>
                <a:rPr lang="mr-IN" sz="2000" dirty="0" smtClean="0">
                  <a:solidFill>
                    <a:srgbClr val="595959"/>
                  </a:solidFill>
                </a:rPr>
                <a:t>…</a:t>
              </a:r>
              <a:r>
                <a:rPr lang="en-US" sz="2000" dirty="0" smtClean="0">
                  <a:solidFill>
                    <a:srgbClr val="595959"/>
                  </a:solidFill>
                </a:rPr>
                <a:t>) { }</a:t>
              </a:r>
              <a:endParaRPr lang="en-US" sz="2000" dirty="0">
                <a:solidFill>
                  <a:srgbClr val="595959"/>
                </a:solidFill>
              </a:endParaRPr>
            </a:p>
          </p:txBody>
        </p:sp>
        <p:sp>
          <p:nvSpPr>
            <p:cNvPr id="99" name="TextBox 98"/>
            <p:cNvSpPr txBox="1"/>
            <p:nvPr/>
          </p:nvSpPr>
          <p:spPr>
            <a:xfrm>
              <a:off x="5446828" y="5035378"/>
              <a:ext cx="303288" cy="400110"/>
            </a:xfrm>
            <a:prstGeom prst="rect">
              <a:avLst/>
            </a:prstGeom>
            <a:noFill/>
          </p:spPr>
          <p:txBody>
            <a:bodyPr wrap="none" rtlCol="0">
              <a:spAutoFit/>
            </a:bodyPr>
            <a:lstStyle/>
            <a:p>
              <a:r>
                <a:rPr lang="en-US" sz="2000" dirty="0"/>
                <a:t>S</a:t>
              </a:r>
            </a:p>
          </p:txBody>
        </p:sp>
        <p:sp>
          <p:nvSpPr>
            <p:cNvPr id="100" name="Right Arrow 99"/>
            <p:cNvSpPr/>
            <p:nvPr/>
          </p:nvSpPr>
          <p:spPr>
            <a:xfrm>
              <a:off x="5834699" y="517037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1" name="TextBox 100"/>
            <p:cNvSpPr txBox="1"/>
            <p:nvPr/>
          </p:nvSpPr>
          <p:spPr>
            <a:xfrm>
              <a:off x="6126163" y="5410169"/>
              <a:ext cx="3106941" cy="400110"/>
            </a:xfrm>
            <a:prstGeom prst="rect">
              <a:avLst/>
            </a:prstGeom>
            <a:noFill/>
          </p:spPr>
          <p:txBody>
            <a:bodyPr wrap="none" rtlCol="0">
              <a:spAutoFit/>
            </a:bodyPr>
            <a:lstStyle/>
            <a:p>
              <a:r>
                <a:rPr lang="en-US" sz="2000" dirty="0" smtClean="0"/>
                <a:t>try </a:t>
              </a:r>
              <a:r>
                <a:rPr lang="en-US" sz="2000" dirty="0" smtClean="0">
                  <a:solidFill>
                    <a:srgbClr val="595959"/>
                  </a:solidFill>
                </a:rPr>
                <a:t>{ S1; </a:t>
              </a:r>
              <a:r>
                <a:rPr lang="mr-IN" sz="2000" dirty="0" smtClean="0">
                  <a:solidFill>
                    <a:srgbClr val="595959"/>
                  </a:solidFill>
                </a:rPr>
                <a:t>…</a:t>
              </a:r>
              <a:r>
                <a:rPr lang="en-US" sz="2000" dirty="0" smtClean="0">
                  <a:solidFill>
                    <a:srgbClr val="595959"/>
                  </a:solidFill>
                </a:rPr>
                <a:t>; Sn; } </a:t>
              </a:r>
              <a:r>
                <a:rPr lang="en-US" sz="2000" dirty="0" smtClean="0"/>
                <a:t>catch </a:t>
              </a:r>
              <a:r>
                <a:rPr lang="en-US" sz="2000" dirty="0" smtClean="0">
                  <a:solidFill>
                    <a:srgbClr val="595959"/>
                  </a:solidFill>
                </a:rPr>
                <a:t>(...) { }</a:t>
              </a:r>
              <a:endParaRPr lang="en-US" sz="2000" dirty="0">
                <a:solidFill>
                  <a:srgbClr val="595959"/>
                </a:solidFill>
              </a:endParaRPr>
            </a:p>
          </p:txBody>
        </p:sp>
        <p:sp>
          <p:nvSpPr>
            <p:cNvPr id="102" name="TextBox 101"/>
            <p:cNvSpPr txBox="1"/>
            <p:nvPr/>
          </p:nvSpPr>
          <p:spPr>
            <a:xfrm>
              <a:off x="4666771" y="5410169"/>
              <a:ext cx="1184940" cy="400110"/>
            </a:xfrm>
            <a:prstGeom prst="rect">
              <a:avLst/>
            </a:prstGeom>
            <a:noFill/>
          </p:spPr>
          <p:txBody>
            <a:bodyPr wrap="none" rtlCol="0">
              <a:spAutoFit/>
            </a:bodyPr>
            <a:lstStyle/>
            <a:p>
              <a:r>
                <a:rPr lang="en-US" sz="2000" dirty="0" smtClean="0"/>
                <a:t>S1; </a:t>
              </a:r>
              <a:r>
                <a:rPr lang="mr-IN" sz="2000" dirty="0" smtClean="0"/>
                <a:t>…</a:t>
              </a:r>
              <a:r>
                <a:rPr lang="en-US" sz="2000" dirty="0" smtClean="0"/>
                <a:t>; Sn;</a:t>
              </a:r>
              <a:endParaRPr lang="en-US" sz="2000" dirty="0"/>
            </a:p>
          </p:txBody>
        </p:sp>
        <p:sp>
          <p:nvSpPr>
            <p:cNvPr id="103" name="Right Arrow 102"/>
            <p:cNvSpPr/>
            <p:nvPr/>
          </p:nvSpPr>
          <p:spPr>
            <a:xfrm>
              <a:off x="5834699" y="557048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07" name="TextBox 106"/>
          <p:cNvSpPr txBox="1"/>
          <p:nvPr/>
        </p:nvSpPr>
        <p:spPr>
          <a:xfrm>
            <a:off x="4382227" y="3067793"/>
            <a:ext cx="4586512" cy="461665"/>
          </a:xfrm>
          <a:prstGeom prst="rect">
            <a:avLst/>
          </a:prstGeom>
          <a:noFill/>
        </p:spPr>
        <p:txBody>
          <a:bodyPr wrap="none" rtlCol="0">
            <a:spAutoFit/>
          </a:bodyPr>
          <a:lstStyle/>
          <a:p>
            <a:r>
              <a:rPr lang="en-US" sz="2400" dirty="0" smtClean="0"/>
              <a:t>Call Function to Convert Expression</a:t>
            </a:r>
            <a:endParaRPr lang="en-US" sz="2400" dirty="0"/>
          </a:p>
        </p:txBody>
      </p:sp>
      <p:grpSp>
        <p:nvGrpSpPr>
          <p:cNvPr id="22" name="Group 21"/>
          <p:cNvGrpSpPr/>
          <p:nvPr/>
        </p:nvGrpSpPr>
        <p:grpSpPr>
          <a:xfrm>
            <a:off x="5777826" y="3583331"/>
            <a:ext cx="1635914" cy="738121"/>
            <a:chOff x="5783525" y="3583331"/>
            <a:chExt cx="1635914" cy="738121"/>
          </a:xfrm>
        </p:grpSpPr>
        <p:grpSp>
          <p:nvGrpSpPr>
            <p:cNvPr id="112" name="Group 111"/>
            <p:cNvGrpSpPr/>
            <p:nvPr/>
          </p:nvGrpSpPr>
          <p:grpSpPr>
            <a:xfrm>
              <a:off x="5783525" y="3583331"/>
              <a:ext cx="1635914" cy="400110"/>
              <a:chOff x="5367680" y="2122392"/>
              <a:chExt cx="1635914" cy="400110"/>
            </a:xfrm>
          </p:grpSpPr>
          <p:sp>
            <p:nvSpPr>
              <p:cNvPr id="113" name="TextBox 112"/>
              <p:cNvSpPr txBox="1"/>
              <p:nvPr/>
            </p:nvSpPr>
            <p:spPr>
              <a:xfrm>
                <a:off x="6007809" y="2122392"/>
                <a:ext cx="995785" cy="400110"/>
              </a:xfrm>
              <a:prstGeom prst="rect">
                <a:avLst/>
              </a:prstGeom>
              <a:noFill/>
            </p:spPr>
            <p:txBody>
              <a:bodyPr wrap="none" rtlCol="0">
                <a:spAutoFit/>
              </a:bodyPr>
              <a:lstStyle/>
              <a:p>
                <a:r>
                  <a:rPr lang="en-US" sz="2000" dirty="0" err="1" smtClean="0"/>
                  <a:t>E.func</a:t>
                </a:r>
                <a:r>
                  <a:rPr lang="en-US" sz="2000" dirty="0" smtClean="0"/>
                  <a:t>()</a:t>
                </a:r>
                <a:endParaRPr lang="en-US" sz="2000" b="1" dirty="0"/>
              </a:p>
            </p:txBody>
          </p:sp>
          <p:sp>
            <p:nvSpPr>
              <p:cNvPr id="114" name="TextBox 113"/>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115" name="Right Arrow 114"/>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116" name="Group 115"/>
            <p:cNvGrpSpPr/>
            <p:nvPr/>
          </p:nvGrpSpPr>
          <p:grpSpPr>
            <a:xfrm>
              <a:off x="5783525" y="3921342"/>
              <a:ext cx="1563780" cy="400110"/>
              <a:chOff x="5367680" y="2122392"/>
              <a:chExt cx="1563780" cy="400110"/>
            </a:xfrm>
          </p:grpSpPr>
          <p:sp>
            <p:nvSpPr>
              <p:cNvPr id="117" name="TextBox 116"/>
              <p:cNvSpPr txBox="1"/>
              <p:nvPr/>
            </p:nvSpPr>
            <p:spPr>
              <a:xfrm>
                <a:off x="6007809" y="2122392"/>
                <a:ext cx="923651" cy="400110"/>
              </a:xfrm>
              <a:prstGeom prst="rect">
                <a:avLst/>
              </a:prstGeom>
              <a:noFill/>
            </p:spPr>
            <p:txBody>
              <a:bodyPr wrap="none" rtlCol="0">
                <a:spAutoFit/>
              </a:bodyPr>
              <a:lstStyle/>
              <a:p>
                <a:r>
                  <a:rPr lang="en-US" sz="2000" dirty="0" err="1" smtClean="0"/>
                  <a:t>func</a:t>
                </a:r>
                <a:r>
                  <a:rPr lang="en-US" sz="2000" dirty="0" smtClean="0"/>
                  <a:t>(E)</a:t>
                </a:r>
                <a:endParaRPr lang="en-US" sz="2000" b="1" dirty="0"/>
              </a:p>
            </p:txBody>
          </p:sp>
          <p:sp>
            <p:nvSpPr>
              <p:cNvPr id="118" name="TextBox 117"/>
              <p:cNvSpPr txBox="1"/>
              <p:nvPr/>
            </p:nvSpPr>
            <p:spPr>
              <a:xfrm>
                <a:off x="5367680" y="2122392"/>
                <a:ext cx="309700" cy="400110"/>
              </a:xfrm>
              <a:prstGeom prst="rect">
                <a:avLst/>
              </a:prstGeom>
              <a:noFill/>
            </p:spPr>
            <p:txBody>
              <a:bodyPr wrap="none" rtlCol="0">
                <a:spAutoFit/>
              </a:bodyPr>
              <a:lstStyle/>
              <a:p>
                <a:r>
                  <a:rPr lang="en-US" sz="2000" dirty="0" smtClean="0"/>
                  <a:t>E</a:t>
                </a:r>
                <a:endParaRPr lang="en-US" sz="2000" dirty="0"/>
              </a:p>
            </p:txBody>
          </p:sp>
          <p:sp>
            <p:nvSpPr>
              <p:cNvPr id="119" name="Right Arrow 118"/>
              <p:cNvSpPr/>
              <p:nvPr/>
            </p:nvSpPr>
            <p:spPr>
              <a:xfrm>
                <a:off x="5710463" y="2256820"/>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sp>
        <p:nvSpPr>
          <p:cNvPr id="8" name="Slide Number Placeholder 7"/>
          <p:cNvSpPr>
            <a:spLocks noGrp="1"/>
          </p:cNvSpPr>
          <p:nvPr>
            <p:ph type="sldNum" sz="quarter" idx="12"/>
          </p:nvPr>
        </p:nvSpPr>
        <p:spPr/>
        <p:txBody>
          <a:bodyPr/>
          <a:lstStyle/>
          <a:p>
            <a:fld id="{C5BFA645-337F-934D-B234-7C13E7CFC11E}" type="slidenum">
              <a:rPr lang="en-US" smtClean="0"/>
              <a:t>71</a:t>
            </a:fld>
            <a:endParaRPr lang="en-US"/>
          </a:p>
        </p:txBody>
      </p:sp>
      <p:sp>
        <p:nvSpPr>
          <p:cNvPr id="50" name="Rectangle 49"/>
          <p:cNvSpPr/>
          <p:nvPr/>
        </p:nvSpPr>
        <p:spPr>
          <a:xfrm>
            <a:off x="4250721" y="3028205"/>
            <a:ext cx="4718018" cy="29721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93214" y="1608605"/>
            <a:ext cx="3477614" cy="169951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738922" y="4532704"/>
            <a:ext cx="3851870" cy="400110"/>
            <a:chOff x="966201" y="3149525"/>
            <a:chExt cx="3851870" cy="400110"/>
          </a:xfrm>
        </p:grpSpPr>
        <p:sp>
          <p:nvSpPr>
            <p:cNvPr id="53" name="TextBox 52"/>
            <p:cNvSpPr txBox="1"/>
            <p:nvPr/>
          </p:nvSpPr>
          <p:spPr>
            <a:xfrm>
              <a:off x="1645536" y="3149525"/>
              <a:ext cx="3172535" cy="400110"/>
            </a:xfrm>
            <a:prstGeom prst="rect">
              <a:avLst/>
            </a:prstGeom>
            <a:noFill/>
          </p:spPr>
          <p:txBody>
            <a:bodyPr wrap="none" rtlCol="0">
              <a:spAutoFit/>
            </a:bodyPr>
            <a:lstStyle/>
            <a:p>
              <a:r>
                <a:rPr lang="en-US" sz="2000" dirty="0"/>
                <a:t>if </a:t>
              </a:r>
              <a:r>
                <a:rPr lang="en-US" sz="2000" dirty="0" smtClean="0"/>
                <a:t>(</a:t>
              </a:r>
              <a:r>
                <a:rPr lang="en-US" sz="2000" b="1" dirty="0" smtClean="0"/>
                <a:t>E </a:t>
              </a:r>
              <a:r>
                <a:rPr lang="en-US" sz="2000" dirty="0" err="1" smtClean="0"/>
                <a:t>instanceof</a:t>
              </a:r>
              <a:r>
                <a:rPr lang="en-US" sz="2000" b="1" dirty="0" smtClean="0"/>
                <a:t> T</a:t>
              </a:r>
              <a:r>
                <a:rPr lang="en-US" sz="2000" dirty="0" smtClean="0"/>
                <a:t>) return </a:t>
              </a:r>
              <a:r>
                <a:rPr lang="en-US" sz="2000" b="1" dirty="0" smtClean="0"/>
                <a:t>K</a:t>
              </a:r>
              <a:r>
                <a:rPr lang="en-US" sz="2000" dirty="0" smtClean="0"/>
                <a:t>; </a:t>
              </a:r>
              <a:r>
                <a:rPr lang="en-US" sz="2000" dirty="0">
                  <a:solidFill>
                    <a:srgbClr val="595959"/>
                  </a:solidFill>
                </a:rPr>
                <a:t>S</a:t>
              </a:r>
            </a:p>
          </p:txBody>
        </p:sp>
        <p:sp>
          <p:nvSpPr>
            <p:cNvPr id="54" name="TextBox 53"/>
            <p:cNvSpPr txBox="1"/>
            <p:nvPr/>
          </p:nvSpPr>
          <p:spPr>
            <a:xfrm>
              <a:off x="966201" y="3149525"/>
              <a:ext cx="303288" cy="400110"/>
            </a:xfrm>
            <a:prstGeom prst="rect">
              <a:avLst/>
            </a:prstGeom>
            <a:noFill/>
          </p:spPr>
          <p:txBody>
            <a:bodyPr wrap="none" rtlCol="0">
              <a:spAutoFit/>
            </a:bodyPr>
            <a:lstStyle/>
            <a:p>
              <a:r>
                <a:rPr lang="en-US" sz="2000" dirty="0"/>
                <a:t>S</a:t>
              </a:r>
            </a:p>
          </p:txBody>
        </p:sp>
        <p:sp>
          <p:nvSpPr>
            <p:cNvPr id="55" name="Right Arrow 54"/>
            <p:cNvSpPr/>
            <p:nvPr/>
          </p:nvSpPr>
          <p:spPr>
            <a:xfrm>
              <a:off x="1301890" y="328395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56" name="Group 55"/>
          <p:cNvGrpSpPr/>
          <p:nvPr/>
        </p:nvGrpSpPr>
        <p:grpSpPr>
          <a:xfrm>
            <a:off x="1111908" y="4971431"/>
            <a:ext cx="3188868" cy="400110"/>
            <a:chOff x="966201" y="3149525"/>
            <a:chExt cx="3188868" cy="400110"/>
          </a:xfrm>
        </p:grpSpPr>
        <p:sp>
          <p:nvSpPr>
            <p:cNvPr id="57" name="TextBox 56"/>
            <p:cNvSpPr txBox="1"/>
            <p:nvPr/>
          </p:nvSpPr>
          <p:spPr>
            <a:xfrm>
              <a:off x="1645536" y="3149525"/>
              <a:ext cx="2509533" cy="400110"/>
            </a:xfrm>
            <a:prstGeom prst="rect">
              <a:avLst/>
            </a:prstGeom>
            <a:noFill/>
          </p:spPr>
          <p:txBody>
            <a:bodyPr wrap="none" rtlCol="0">
              <a:spAutoFit/>
            </a:bodyPr>
            <a:lstStyle/>
            <a:p>
              <a:r>
                <a:rPr lang="en-US" sz="2000" dirty="0"/>
                <a:t>if </a:t>
              </a:r>
              <a:r>
                <a:rPr lang="en-US" sz="2000" dirty="0" smtClean="0"/>
                <a:t>(</a:t>
              </a:r>
              <a:r>
                <a:rPr lang="en-US" sz="2000" b="1" dirty="0" smtClean="0"/>
                <a:t>E </a:t>
              </a:r>
              <a:r>
                <a:rPr lang="en-US" sz="2000" dirty="0" err="1" smtClean="0"/>
                <a:t>instanceof</a:t>
              </a:r>
              <a:r>
                <a:rPr lang="en-US" sz="2000" b="1" dirty="0" smtClean="0"/>
                <a:t> T</a:t>
              </a:r>
              <a:r>
                <a:rPr lang="en-US" sz="2000" dirty="0" smtClean="0"/>
                <a:t>) { </a:t>
              </a:r>
              <a:r>
                <a:rPr lang="en-US" sz="2000" dirty="0" smtClean="0">
                  <a:solidFill>
                    <a:srgbClr val="595959"/>
                  </a:solidFill>
                </a:rPr>
                <a:t>S; }</a:t>
              </a:r>
              <a:endParaRPr lang="en-US" sz="2000" dirty="0">
                <a:solidFill>
                  <a:srgbClr val="595959"/>
                </a:solidFill>
              </a:endParaRPr>
            </a:p>
          </p:txBody>
        </p:sp>
        <p:sp>
          <p:nvSpPr>
            <p:cNvPr id="58" name="TextBox 57"/>
            <p:cNvSpPr txBox="1"/>
            <p:nvPr/>
          </p:nvSpPr>
          <p:spPr>
            <a:xfrm>
              <a:off x="966201" y="3149525"/>
              <a:ext cx="303288" cy="400110"/>
            </a:xfrm>
            <a:prstGeom prst="rect">
              <a:avLst/>
            </a:prstGeom>
            <a:noFill/>
          </p:spPr>
          <p:txBody>
            <a:bodyPr wrap="none" rtlCol="0">
              <a:spAutoFit/>
            </a:bodyPr>
            <a:lstStyle/>
            <a:p>
              <a:r>
                <a:rPr lang="en-US" sz="2000" dirty="0"/>
                <a:t>S</a:t>
              </a:r>
            </a:p>
          </p:txBody>
        </p:sp>
        <p:sp>
          <p:nvSpPr>
            <p:cNvPr id="59" name="Right Arrow 58"/>
            <p:cNvSpPr/>
            <p:nvPr/>
          </p:nvSpPr>
          <p:spPr>
            <a:xfrm>
              <a:off x="1301890" y="3283953"/>
              <a:ext cx="291464" cy="124913"/>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1319752367"/>
      </p:ext>
    </p:extLst>
  </p:cSld>
  <p:clrMapOvr>
    <a:masterClrMapping/>
  </p:clrMapOvr>
  <mc:AlternateContent xmlns:mc="http://schemas.openxmlformats.org/markup-compatibility/2006" xmlns:p14="http://schemas.microsoft.com/office/powerpoint/2010/main">
    <mc:Choice Requires="p14">
      <p:transition spd="slow" p14:dur="2000" advTm="16971"/>
    </mc:Choice>
    <mc:Fallback xmlns="">
      <p:transition spd="slow" advTm="16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par>
                                <p:cTn id="11" presetID="9"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dissolve">
                                      <p:cBhvr>
                                        <p:cTn id="13" dur="500"/>
                                        <p:tgtEl>
                                          <p:spTgt spid="52"/>
                                        </p:tgtEl>
                                      </p:cBhvr>
                                    </p:animEffect>
                                  </p:childTnLst>
                                </p:cTn>
                              </p:par>
                              <p:par>
                                <p:cTn id="14" presetID="9" presetClass="entr" presetSubtype="0"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dissolve">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4" name="Slide Number Placeholder 3"/>
          <p:cNvSpPr>
            <a:spLocks noGrp="1"/>
          </p:cNvSpPr>
          <p:nvPr>
            <p:ph type="sldNum" sz="quarter" idx="12"/>
          </p:nvPr>
        </p:nvSpPr>
        <p:spPr/>
        <p:txBody>
          <a:bodyPr/>
          <a:lstStyle/>
          <a:p>
            <a:fld id="{C5BFA645-337F-934D-B234-7C13E7CFC11E}" type="slidenum">
              <a:rPr lang="en-US" smtClean="0"/>
              <a:t>72</a:t>
            </a:fld>
            <a:endParaRPr lang="en-US"/>
          </a:p>
        </p:txBody>
      </p:sp>
      <p:grpSp>
        <p:nvGrpSpPr>
          <p:cNvPr id="39" name="Group 38"/>
          <p:cNvGrpSpPr/>
          <p:nvPr/>
        </p:nvGrpSpPr>
        <p:grpSpPr>
          <a:xfrm>
            <a:off x="185639" y="1475877"/>
            <a:ext cx="8958360" cy="4517296"/>
            <a:chOff x="185639" y="1475877"/>
            <a:chExt cx="8958360" cy="4517296"/>
          </a:xfrm>
        </p:grpSpPr>
        <p:sp>
          <p:nvSpPr>
            <p:cNvPr id="38" name="Rectangle 37"/>
            <p:cNvSpPr/>
            <p:nvPr/>
          </p:nvSpPr>
          <p:spPr>
            <a:xfrm>
              <a:off x="2233668" y="3618219"/>
              <a:ext cx="6778130" cy="81051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85639" y="1475877"/>
              <a:ext cx="2054362" cy="29528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30433" y="3674815"/>
              <a:ext cx="1696598" cy="646331"/>
            </a:xfrm>
            <a:prstGeom prst="rect">
              <a:avLst/>
            </a:prstGeom>
            <a:noFill/>
          </p:spPr>
          <p:txBody>
            <a:bodyPr wrap="square" rtlCol="0">
              <a:spAutoFit/>
            </a:bodyPr>
            <a:lstStyle/>
            <a:p>
              <a:pPr algn="ctr"/>
              <a:r>
                <a:rPr lang="en-US" dirty="0" smtClean="0"/>
                <a:t>Learning from Human Patches</a:t>
              </a:r>
              <a:endParaRPr lang="en-US" dirty="0"/>
            </a:p>
          </p:txBody>
        </p:sp>
        <p:sp>
          <p:nvSpPr>
            <p:cNvPr id="8" name="TextBox 7"/>
            <p:cNvSpPr txBox="1"/>
            <p:nvPr/>
          </p:nvSpPr>
          <p:spPr>
            <a:xfrm>
              <a:off x="2240002" y="2109361"/>
              <a:ext cx="1877460" cy="923330"/>
            </a:xfrm>
            <a:prstGeom prst="rect">
              <a:avLst/>
            </a:prstGeom>
            <a:noFill/>
          </p:spPr>
          <p:txBody>
            <a:bodyPr wrap="square" rtlCol="0">
              <a:spAutoFit/>
            </a:bodyPr>
            <a:lstStyle/>
            <a:p>
              <a:pPr algn="ctr"/>
              <a:r>
                <a:rPr lang="en-US" dirty="0" smtClean="0"/>
                <a:t>Standard Generate and Validate Systems</a:t>
              </a:r>
              <a:endParaRPr lang="en-US" dirty="0"/>
            </a:p>
          </p:txBody>
        </p:sp>
        <p:sp>
          <p:nvSpPr>
            <p:cNvPr id="9" name="TextBox 8"/>
            <p:cNvSpPr txBox="1"/>
            <p:nvPr/>
          </p:nvSpPr>
          <p:spPr>
            <a:xfrm>
              <a:off x="304529" y="2624912"/>
              <a:ext cx="1883696" cy="707886"/>
            </a:xfrm>
            <a:prstGeom prst="rect">
              <a:avLst/>
            </a:prstGeom>
            <a:noFill/>
          </p:spPr>
          <p:txBody>
            <a:bodyPr wrap="square" rtlCol="0">
              <a:spAutoFit/>
            </a:bodyPr>
            <a:lstStyle/>
            <a:p>
              <a:pPr algn="ctr"/>
              <a:r>
                <a:rPr lang="en-US" sz="2000" dirty="0" smtClean="0"/>
                <a:t>Large Program with Test Suite</a:t>
              </a:r>
              <a:endParaRPr lang="en-US" sz="2000" dirty="0"/>
            </a:p>
          </p:txBody>
        </p:sp>
        <p:sp>
          <p:nvSpPr>
            <p:cNvPr id="10" name="TextBox 9"/>
            <p:cNvSpPr txBox="1"/>
            <p:nvPr/>
          </p:nvSpPr>
          <p:spPr>
            <a:xfrm>
              <a:off x="185639" y="4665507"/>
              <a:ext cx="2121476" cy="1015663"/>
            </a:xfrm>
            <a:prstGeom prst="rect">
              <a:avLst/>
            </a:prstGeom>
            <a:noFill/>
          </p:spPr>
          <p:txBody>
            <a:bodyPr wrap="square" rtlCol="0">
              <a:spAutoFit/>
            </a:bodyPr>
            <a:lstStyle/>
            <a:p>
              <a:pPr algn="ctr"/>
              <a:r>
                <a:rPr lang="en-US" sz="2000" dirty="0" smtClean="0"/>
                <a:t>Function or Small Program with Specification</a:t>
              </a:r>
              <a:endParaRPr lang="en-US" sz="2000" dirty="0"/>
            </a:p>
          </p:txBody>
        </p:sp>
        <p:sp>
          <p:nvSpPr>
            <p:cNvPr id="11" name="TextBox 10"/>
            <p:cNvSpPr txBox="1"/>
            <p:nvPr/>
          </p:nvSpPr>
          <p:spPr>
            <a:xfrm>
              <a:off x="4263988" y="2546324"/>
              <a:ext cx="3943577" cy="369332"/>
            </a:xfrm>
            <a:prstGeom prst="rect">
              <a:avLst/>
            </a:prstGeom>
            <a:noFill/>
          </p:spPr>
          <p:txBody>
            <a:bodyPr wrap="square" rtlCol="0">
              <a:spAutoFit/>
            </a:bodyPr>
            <a:lstStyle/>
            <a:p>
              <a:r>
                <a:rPr lang="en-US" dirty="0" smtClean="0"/>
                <a:t>Manual transforms: PAR [ICSE’13]</a:t>
              </a:r>
              <a:endParaRPr lang="en-US" dirty="0"/>
            </a:p>
          </p:txBody>
        </p:sp>
        <p:sp>
          <p:nvSpPr>
            <p:cNvPr id="12" name="TextBox 11"/>
            <p:cNvSpPr txBox="1"/>
            <p:nvPr/>
          </p:nvSpPr>
          <p:spPr>
            <a:xfrm>
              <a:off x="4263988" y="1893726"/>
              <a:ext cx="4086797" cy="369332"/>
            </a:xfrm>
            <a:prstGeom prst="rect">
              <a:avLst/>
            </a:prstGeom>
            <a:noFill/>
          </p:spPr>
          <p:txBody>
            <a:bodyPr wrap="square" rtlCol="0">
              <a:spAutoFit/>
            </a:bodyPr>
            <a:lstStyle/>
            <a:p>
              <a:r>
                <a:rPr lang="en-US" dirty="0" smtClean="0"/>
                <a:t>Genetic search: </a:t>
              </a:r>
              <a:r>
                <a:rPr lang="en-US" dirty="0" err="1" smtClean="0"/>
                <a:t>GenProg</a:t>
              </a:r>
              <a:r>
                <a:rPr lang="en-US" dirty="0" smtClean="0"/>
                <a:t> [ICSE’09’12]</a:t>
              </a:r>
            </a:p>
          </p:txBody>
        </p:sp>
        <p:sp>
          <p:nvSpPr>
            <p:cNvPr id="13" name="TextBox 12"/>
            <p:cNvSpPr txBox="1"/>
            <p:nvPr/>
          </p:nvSpPr>
          <p:spPr>
            <a:xfrm>
              <a:off x="4263988" y="1567427"/>
              <a:ext cx="3943577" cy="369332"/>
            </a:xfrm>
            <a:prstGeom prst="rect">
              <a:avLst/>
            </a:prstGeom>
            <a:noFill/>
          </p:spPr>
          <p:txBody>
            <a:bodyPr wrap="square" rtlCol="0">
              <a:spAutoFit/>
            </a:bodyPr>
            <a:lstStyle/>
            <a:p>
              <a:r>
                <a:rPr lang="en-US" dirty="0" smtClean="0"/>
                <a:t>Dynamic patching: </a:t>
              </a:r>
              <a:r>
                <a:rPr lang="en-US" dirty="0" err="1" smtClean="0"/>
                <a:t>ClearView</a:t>
              </a:r>
              <a:r>
                <a:rPr lang="en-US" dirty="0"/>
                <a:t> </a:t>
              </a:r>
              <a:r>
                <a:rPr lang="en-US" dirty="0" smtClean="0"/>
                <a:t>[SOSP’09]</a:t>
              </a:r>
              <a:endParaRPr lang="en-US" dirty="0"/>
            </a:p>
          </p:txBody>
        </p:sp>
        <p:sp>
          <p:nvSpPr>
            <p:cNvPr id="14" name="TextBox 13"/>
            <p:cNvSpPr txBox="1"/>
            <p:nvPr/>
          </p:nvSpPr>
          <p:spPr>
            <a:xfrm>
              <a:off x="4263988" y="2872623"/>
              <a:ext cx="4880011" cy="369332"/>
            </a:xfrm>
            <a:prstGeom prst="rect">
              <a:avLst/>
            </a:prstGeom>
            <a:noFill/>
          </p:spPr>
          <p:txBody>
            <a:bodyPr wrap="square" rtlCol="0">
              <a:spAutoFit/>
            </a:bodyPr>
            <a:lstStyle/>
            <a:p>
              <a:r>
                <a:rPr lang="en-US" dirty="0" smtClean="0"/>
                <a:t>Solver-based search: </a:t>
              </a:r>
              <a:r>
                <a:rPr lang="en-US" dirty="0" err="1" smtClean="0"/>
                <a:t>SemFix</a:t>
              </a:r>
              <a:r>
                <a:rPr lang="en-US" dirty="0" smtClean="0"/>
                <a:t>, </a:t>
              </a:r>
              <a:r>
                <a:rPr lang="en-US" dirty="0" err="1" smtClean="0"/>
                <a:t>Angelix</a:t>
              </a:r>
              <a:r>
                <a:rPr lang="en-US" dirty="0" smtClean="0"/>
                <a:t> [ICSE’13’16]</a:t>
              </a:r>
              <a:endParaRPr lang="en-US" dirty="0"/>
            </a:p>
          </p:txBody>
        </p:sp>
        <p:sp>
          <p:nvSpPr>
            <p:cNvPr id="15" name="TextBox 14"/>
            <p:cNvSpPr txBox="1"/>
            <p:nvPr/>
          </p:nvSpPr>
          <p:spPr>
            <a:xfrm>
              <a:off x="4263988" y="3198921"/>
              <a:ext cx="4681707" cy="369332"/>
            </a:xfrm>
            <a:prstGeom prst="rect">
              <a:avLst/>
            </a:prstGeom>
            <a:noFill/>
          </p:spPr>
          <p:txBody>
            <a:bodyPr wrap="square" rtlCol="0">
              <a:spAutoFit/>
            </a:bodyPr>
            <a:lstStyle/>
            <a:p>
              <a:r>
                <a:rPr lang="en-US" dirty="0" smtClean="0"/>
                <a:t>Condition Synthesis: SPR [FSE’15]</a:t>
              </a:r>
              <a:endParaRPr lang="en-US" dirty="0"/>
            </a:p>
          </p:txBody>
        </p:sp>
        <p:sp>
          <p:nvSpPr>
            <p:cNvPr id="16" name="TextBox 15"/>
            <p:cNvSpPr txBox="1"/>
            <p:nvPr/>
          </p:nvSpPr>
          <p:spPr>
            <a:xfrm>
              <a:off x="4263988" y="2220025"/>
              <a:ext cx="3943577" cy="369332"/>
            </a:xfrm>
            <a:prstGeom prst="rect">
              <a:avLst/>
            </a:prstGeom>
            <a:noFill/>
          </p:spPr>
          <p:txBody>
            <a:bodyPr wrap="square" rtlCol="0">
              <a:spAutoFit/>
            </a:bodyPr>
            <a:lstStyle/>
            <a:p>
              <a:r>
                <a:rPr lang="en-US" dirty="0" smtClean="0"/>
                <a:t>Random search: </a:t>
              </a:r>
              <a:r>
                <a:rPr lang="en-US" dirty="0" err="1" smtClean="0"/>
                <a:t>RSRepair</a:t>
              </a:r>
              <a:r>
                <a:rPr lang="en-US" dirty="0" smtClean="0"/>
                <a:t> [ICSE’14]</a:t>
              </a:r>
              <a:endParaRPr lang="en-US" dirty="0"/>
            </a:p>
          </p:txBody>
        </p:sp>
        <p:sp>
          <p:nvSpPr>
            <p:cNvPr id="18" name="TextBox 17"/>
            <p:cNvSpPr txBox="1"/>
            <p:nvPr/>
          </p:nvSpPr>
          <p:spPr>
            <a:xfrm>
              <a:off x="7272861" y="3763582"/>
              <a:ext cx="1159292" cy="461665"/>
            </a:xfrm>
            <a:prstGeom prst="rect">
              <a:avLst/>
            </a:prstGeom>
            <a:noFill/>
          </p:spPr>
          <p:txBody>
            <a:bodyPr wrap="none" rtlCol="0">
              <a:spAutoFit/>
            </a:bodyPr>
            <a:lstStyle/>
            <a:p>
              <a:r>
                <a:rPr lang="en-US" sz="2400" dirty="0" smtClean="0"/>
                <a:t>Genesis</a:t>
              </a:r>
              <a:endParaRPr lang="en-US" sz="2400" dirty="0"/>
            </a:p>
          </p:txBody>
        </p:sp>
        <p:sp>
          <p:nvSpPr>
            <p:cNvPr id="19" name="TextBox 18"/>
            <p:cNvSpPr txBox="1"/>
            <p:nvPr/>
          </p:nvSpPr>
          <p:spPr>
            <a:xfrm>
              <a:off x="2583273" y="4909983"/>
              <a:ext cx="3979413" cy="369332"/>
            </a:xfrm>
            <a:prstGeom prst="rect">
              <a:avLst/>
            </a:prstGeom>
            <a:noFill/>
          </p:spPr>
          <p:txBody>
            <a:bodyPr wrap="square" rtlCol="0">
              <a:spAutoFit/>
            </a:bodyPr>
            <a:lstStyle/>
            <a:p>
              <a:r>
                <a:rPr lang="en-US" dirty="0" smtClean="0"/>
                <a:t>Deductive program repair [CAV’16]</a:t>
              </a:r>
              <a:endParaRPr lang="en-US" dirty="0"/>
            </a:p>
          </p:txBody>
        </p:sp>
        <p:sp>
          <p:nvSpPr>
            <p:cNvPr id="20" name="TextBox 19"/>
            <p:cNvSpPr txBox="1"/>
            <p:nvPr/>
          </p:nvSpPr>
          <p:spPr>
            <a:xfrm>
              <a:off x="2583273" y="5281061"/>
              <a:ext cx="3068379" cy="369332"/>
            </a:xfrm>
            <a:prstGeom prst="rect">
              <a:avLst/>
            </a:prstGeom>
            <a:noFill/>
          </p:spPr>
          <p:txBody>
            <a:bodyPr wrap="square" rtlCol="0">
              <a:spAutoFit/>
            </a:bodyPr>
            <a:lstStyle/>
            <a:p>
              <a:r>
                <a:rPr lang="en-US" dirty="0" err="1" smtClean="0"/>
                <a:t>AutoFixE</a:t>
              </a:r>
              <a:r>
                <a:rPr lang="en-US" dirty="0" smtClean="0"/>
                <a:t> [TSE’14]</a:t>
              </a:r>
              <a:endParaRPr lang="en-US" dirty="0"/>
            </a:p>
          </p:txBody>
        </p:sp>
        <p:sp>
          <p:nvSpPr>
            <p:cNvPr id="21" name="TextBox 20"/>
            <p:cNvSpPr txBox="1"/>
            <p:nvPr/>
          </p:nvSpPr>
          <p:spPr>
            <a:xfrm>
              <a:off x="2583273" y="4538905"/>
              <a:ext cx="4725844" cy="369332"/>
            </a:xfrm>
            <a:prstGeom prst="rect">
              <a:avLst/>
            </a:prstGeom>
            <a:noFill/>
          </p:spPr>
          <p:txBody>
            <a:bodyPr wrap="square" rtlCol="0">
              <a:spAutoFit/>
            </a:bodyPr>
            <a:lstStyle/>
            <a:p>
              <a:r>
                <a:rPr lang="en-US" dirty="0" smtClean="0"/>
                <a:t>Feedback generation for MOOC [PLDI’13] </a:t>
              </a:r>
              <a:endParaRPr lang="en-US" dirty="0"/>
            </a:p>
          </p:txBody>
        </p:sp>
        <p:cxnSp>
          <p:nvCxnSpPr>
            <p:cNvPr id="24" name="Straight Connector 23"/>
            <p:cNvCxnSpPr/>
            <p:nvPr/>
          </p:nvCxnSpPr>
          <p:spPr>
            <a:xfrm flipH="1">
              <a:off x="2240001" y="1475877"/>
              <a:ext cx="1" cy="4517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91972" y="4428737"/>
              <a:ext cx="88198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117461" y="1475877"/>
              <a:ext cx="2" cy="2952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240001" y="3613530"/>
              <a:ext cx="6771797" cy="1605"/>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4139635" y="3707618"/>
            <a:ext cx="2863331" cy="646331"/>
          </a:xfrm>
          <a:prstGeom prst="rect">
            <a:avLst/>
          </a:prstGeom>
          <a:noFill/>
        </p:spPr>
        <p:txBody>
          <a:bodyPr wrap="square" rtlCol="0">
            <a:spAutoFit/>
          </a:bodyPr>
          <a:lstStyle/>
          <a:p>
            <a:r>
              <a:rPr lang="en-US" smtClean="0"/>
              <a:t>Prophet </a:t>
            </a:r>
            <a:r>
              <a:rPr lang="en-US" dirty="0" smtClean="0"/>
              <a:t>[</a:t>
            </a:r>
            <a:r>
              <a:rPr lang="en-US" smtClean="0"/>
              <a:t>POPL’16], HDR[FASE’16</a:t>
            </a:r>
            <a:r>
              <a:rPr lang="en-US" dirty="0" smtClean="0"/>
              <a:t>], ACS [ICSE’17]</a:t>
            </a:r>
            <a:endParaRPr lang="en-US" dirty="0"/>
          </a:p>
        </p:txBody>
      </p:sp>
    </p:spTree>
    <p:extLst>
      <p:ext uri="{BB962C8B-B14F-4D97-AF65-F5344CB8AC3E}">
        <p14:creationId xmlns:p14="http://schemas.microsoft.com/office/powerpoint/2010/main" val="1027192513"/>
      </p:ext>
    </p:extLst>
  </p:cSld>
  <p:clrMapOvr>
    <a:masterClrMapping/>
  </p:clrMapOvr>
  <mc:AlternateContent xmlns:mc="http://schemas.openxmlformats.org/markup-compatibility/2006">
    <mc:Choice xmlns:p14="http://schemas.microsoft.com/office/powerpoint/2010/main" Requires="p14">
      <p:transition spd="slow" p14:dur="2000" advTm="62467"/>
    </mc:Choice>
    <mc:Fallback>
      <p:transition spd="slow" advTm="62467"/>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69" y="1121009"/>
            <a:ext cx="4181707" cy="287240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976" y="1008877"/>
            <a:ext cx="4795024" cy="309667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976" y="3752880"/>
            <a:ext cx="4530880" cy="2607616"/>
          </a:xfrm>
          <a:prstGeom prst="rect">
            <a:avLst/>
          </a:prstGeom>
        </p:spPr>
      </p:pic>
      <p:sp>
        <p:nvSpPr>
          <p:cNvPr id="4" name="Slide Number Placeholder 3"/>
          <p:cNvSpPr>
            <a:spLocks noGrp="1"/>
          </p:cNvSpPr>
          <p:nvPr>
            <p:ph type="sldNum" sz="quarter" idx="12"/>
          </p:nvPr>
        </p:nvSpPr>
        <p:spPr/>
        <p:txBody>
          <a:bodyPr/>
          <a:lstStyle/>
          <a:p>
            <a:fld id="{DBE75581-CD8A-0646-9088-BD1852E3136A}" type="slidenum">
              <a:rPr lang="en-US" smtClean="0"/>
              <a:t>73</a:t>
            </a:fld>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 y="3983433"/>
            <a:ext cx="4346885" cy="2499178"/>
          </a:xfrm>
          <a:prstGeom prst="rect">
            <a:avLst/>
          </a:prstGeom>
        </p:spPr>
      </p:pic>
      <p:sp>
        <p:nvSpPr>
          <p:cNvPr id="2" name="Title 1"/>
          <p:cNvSpPr>
            <a:spLocks noGrp="1"/>
          </p:cNvSpPr>
          <p:nvPr>
            <p:ph type="title"/>
          </p:nvPr>
        </p:nvSpPr>
        <p:spPr/>
        <p:txBody>
          <a:bodyPr/>
          <a:lstStyle/>
          <a:p>
            <a:r>
              <a:rPr lang="en-US" dirty="0" smtClean="0"/>
              <a:t>Conclusion</a:t>
            </a:r>
            <a:endParaRPr lang="en-US" dirty="0"/>
          </a:p>
        </p:txBody>
      </p:sp>
      <p:sp>
        <p:nvSpPr>
          <p:cNvPr id="3" name="TextBox 2"/>
          <p:cNvSpPr txBox="1"/>
          <p:nvPr/>
        </p:nvSpPr>
        <p:spPr>
          <a:xfrm>
            <a:off x="2485339" y="6406383"/>
            <a:ext cx="4173322" cy="369332"/>
          </a:xfrm>
          <a:prstGeom prst="rect">
            <a:avLst/>
          </a:prstGeom>
          <a:noFill/>
        </p:spPr>
        <p:txBody>
          <a:bodyPr wrap="none" rtlCol="0">
            <a:spAutoFit/>
          </a:bodyPr>
          <a:lstStyle/>
          <a:p>
            <a:r>
              <a:rPr lang="en-US" dirty="0"/>
              <a:t>http://</a:t>
            </a:r>
            <a:r>
              <a:rPr lang="en-US" dirty="0" err="1"/>
              <a:t>groups.csail.mit.edu</a:t>
            </a:r>
            <a:r>
              <a:rPr lang="en-US" dirty="0"/>
              <a:t>/</a:t>
            </a:r>
            <a:r>
              <a:rPr lang="en-US" dirty="0" err="1"/>
              <a:t>pac</a:t>
            </a:r>
            <a:r>
              <a:rPr lang="en-US" dirty="0"/>
              <a:t>/</a:t>
            </a:r>
            <a:r>
              <a:rPr lang="en-US" dirty="0" err="1"/>
              <a:t>patchgen</a:t>
            </a:r>
            <a:r>
              <a:rPr lang="en-US" dirty="0"/>
              <a:t>/</a:t>
            </a:r>
          </a:p>
        </p:txBody>
      </p:sp>
    </p:spTree>
    <p:extLst>
      <p:ext uri="{BB962C8B-B14F-4D97-AF65-F5344CB8AC3E}">
        <p14:creationId xmlns:p14="http://schemas.microsoft.com/office/powerpoint/2010/main" val="168517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dissolve">
                                      <p:cBhvr>
                                        <p:cTn id="2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7" name="Group 96"/>
          <p:cNvGrpSpPr/>
          <p:nvPr/>
        </p:nvGrpSpPr>
        <p:grpSpPr>
          <a:xfrm>
            <a:off x="4650922" y="4324411"/>
            <a:ext cx="3870206" cy="1962908"/>
            <a:chOff x="4629150" y="3780125"/>
            <a:chExt cx="3870206" cy="1962908"/>
          </a:xfrm>
        </p:grpSpPr>
        <p:sp>
          <p:nvSpPr>
            <p:cNvPr id="10" name="TextBox 9"/>
            <p:cNvSpPr txBox="1"/>
            <p:nvPr/>
          </p:nvSpPr>
          <p:spPr>
            <a:xfrm>
              <a:off x="4629150" y="3780125"/>
              <a:ext cx="3870206" cy="461665"/>
            </a:xfrm>
            <a:prstGeom prst="rect">
              <a:avLst/>
            </a:prstGeom>
            <a:noFill/>
          </p:spPr>
          <p:txBody>
            <a:bodyPr wrap="square" rtlCol="0">
              <a:spAutoFit/>
            </a:bodyPr>
            <a:lstStyle/>
            <a:p>
              <a:pPr marL="0" lvl="1" algn="ctr"/>
              <a:r>
                <a:rPr lang="en-US" sz="2400" dirty="0" smtClean="0"/>
                <a:t>Patch Prioritization Order</a:t>
              </a:r>
              <a:endParaRPr lang="en-US" sz="2400" dirty="0"/>
            </a:p>
          </p:txBody>
        </p:sp>
        <p:grpSp>
          <p:nvGrpSpPr>
            <p:cNvPr id="36" name="Group 35"/>
            <p:cNvGrpSpPr/>
            <p:nvPr/>
          </p:nvGrpSpPr>
          <p:grpSpPr>
            <a:xfrm>
              <a:off x="4921776" y="4518626"/>
              <a:ext cx="613744" cy="785309"/>
              <a:chOff x="5845473" y="4021992"/>
              <a:chExt cx="613744" cy="785309"/>
            </a:xfrm>
          </p:grpSpPr>
          <p:sp>
            <p:nvSpPr>
              <p:cNvPr id="37" name="Rectangle 36"/>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8" name="Straight Connector 37"/>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46" name="Picture 78" descr="gray.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49" name="Group 48"/>
            <p:cNvGrpSpPr/>
            <p:nvPr/>
          </p:nvGrpSpPr>
          <p:grpSpPr>
            <a:xfrm>
              <a:off x="5730449" y="4518626"/>
              <a:ext cx="613744" cy="785309"/>
              <a:chOff x="3899435" y="2093233"/>
              <a:chExt cx="613744" cy="785309"/>
            </a:xfrm>
          </p:grpSpPr>
          <p:sp>
            <p:nvSpPr>
              <p:cNvPr id="50" name="Rectangle 49"/>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1" name="Straight Connector 50"/>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59" name="Picture 78" descr="gray.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62" name="Group 61"/>
            <p:cNvGrpSpPr/>
            <p:nvPr/>
          </p:nvGrpSpPr>
          <p:grpSpPr>
            <a:xfrm>
              <a:off x="7302001" y="4518626"/>
              <a:ext cx="613744" cy="785309"/>
              <a:chOff x="3084462" y="5593794"/>
              <a:chExt cx="613744" cy="785309"/>
            </a:xfrm>
          </p:grpSpPr>
          <p:sp>
            <p:nvSpPr>
              <p:cNvPr id="63" name="Rectangle 62"/>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4" name="Straight Connector 63"/>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72" name="Picture 78" descr="gray.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75" name="Group 74"/>
            <p:cNvGrpSpPr/>
            <p:nvPr/>
          </p:nvGrpSpPr>
          <p:grpSpPr>
            <a:xfrm>
              <a:off x="6516225" y="4518626"/>
              <a:ext cx="613744" cy="785309"/>
              <a:chOff x="4820730" y="5593794"/>
              <a:chExt cx="613744" cy="785309"/>
            </a:xfrm>
          </p:grpSpPr>
          <p:sp>
            <p:nvSpPr>
              <p:cNvPr id="76" name="Rectangle 75"/>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7" name="Straight Connector 76"/>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85" name="Picture 78" descr="gray.jp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8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 name="Picture 8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88" name="TextBox 87"/>
            <p:cNvSpPr txBox="1"/>
            <p:nvPr/>
          </p:nvSpPr>
          <p:spPr>
            <a:xfrm>
              <a:off x="4990442" y="5373701"/>
              <a:ext cx="476412" cy="369332"/>
            </a:xfrm>
            <a:prstGeom prst="rect">
              <a:avLst/>
            </a:prstGeom>
            <a:noFill/>
          </p:spPr>
          <p:txBody>
            <a:bodyPr wrap="none" rtlCol="0">
              <a:spAutoFit/>
            </a:bodyPr>
            <a:lstStyle/>
            <a:p>
              <a:r>
                <a:rPr lang="en-US" dirty="0" smtClean="0"/>
                <a:t>0.4</a:t>
              </a:r>
              <a:endParaRPr lang="en-US" dirty="0"/>
            </a:p>
          </p:txBody>
        </p:sp>
        <p:sp>
          <p:nvSpPr>
            <p:cNvPr id="89" name="TextBox 88"/>
            <p:cNvSpPr txBox="1"/>
            <p:nvPr/>
          </p:nvSpPr>
          <p:spPr>
            <a:xfrm>
              <a:off x="5809282" y="5373701"/>
              <a:ext cx="476412" cy="369332"/>
            </a:xfrm>
            <a:prstGeom prst="rect">
              <a:avLst/>
            </a:prstGeom>
            <a:noFill/>
          </p:spPr>
          <p:txBody>
            <a:bodyPr wrap="none" rtlCol="0">
              <a:spAutoFit/>
            </a:bodyPr>
            <a:lstStyle/>
            <a:p>
              <a:r>
                <a:rPr lang="en-US" dirty="0" smtClean="0"/>
                <a:t>0.2</a:t>
              </a:r>
              <a:endParaRPr lang="en-US" dirty="0"/>
            </a:p>
          </p:txBody>
        </p:sp>
        <p:sp>
          <p:nvSpPr>
            <p:cNvPr id="90" name="TextBox 89"/>
            <p:cNvSpPr txBox="1"/>
            <p:nvPr/>
          </p:nvSpPr>
          <p:spPr>
            <a:xfrm>
              <a:off x="6623777" y="5373701"/>
              <a:ext cx="476412" cy="369332"/>
            </a:xfrm>
            <a:prstGeom prst="rect">
              <a:avLst/>
            </a:prstGeom>
            <a:noFill/>
          </p:spPr>
          <p:txBody>
            <a:bodyPr wrap="none" rtlCol="0">
              <a:spAutoFit/>
            </a:bodyPr>
            <a:lstStyle/>
            <a:p>
              <a:r>
                <a:rPr lang="en-US" smtClean="0"/>
                <a:t>0.1</a:t>
              </a:r>
              <a:endParaRPr lang="en-US" dirty="0"/>
            </a:p>
          </p:txBody>
        </p:sp>
        <p:sp>
          <p:nvSpPr>
            <p:cNvPr id="91" name="TextBox 90"/>
            <p:cNvSpPr txBox="1"/>
            <p:nvPr/>
          </p:nvSpPr>
          <p:spPr>
            <a:xfrm>
              <a:off x="7280970" y="5373701"/>
              <a:ext cx="710451" cy="369332"/>
            </a:xfrm>
            <a:prstGeom prst="rect">
              <a:avLst/>
            </a:prstGeom>
            <a:noFill/>
          </p:spPr>
          <p:txBody>
            <a:bodyPr wrap="none" rtlCol="0">
              <a:spAutoFit/>
            </a:bodyPr>
            <a:lstStyle/>
            <a:p>
              <a:r>
                <a:rPr lang="en-US" smtClean="0"/>
                <a:t>0.001</a:t>
              </a:r>
              <a:endParaRPr lang="en-US" dirty="0"/>
            </a:p>
          </p:txBody>
        </p:sp>
        <p:sp>
          <p:nvSpPr>
            <p:cNvPr id="93" name="TextBox 92"/>
            <p:cNvSpPr txBox="1"/>
            <p:nvPr/>
          </p:nvSpPr>
          <p:spPr>
            <a:xfrm>
              <a:off x="8107234" y="4788711"/>
              <a:ext cx="343364" cy="369332"/>
            </a:xfrm>
            <a:prstGeom prst="rect">
              <a:avLst/>
            </a:prstGeom>
            <a:noFill/>
          </p:spPr>
          <p:txBody>
            <a:bodyPr wrap="none" rtlCol="0">
              <a:spAutoFit/>
            </a:bodyPr>
            <a:lstStyle/>
            <a:p>
              <a:r>
                <a:rPr lang="mr-IN" smtClean="0"/>
                <a:t>…</a:t>
              </a:r>
              <a:endParaRPr lang="en-US" dirty="0"/>
            </a:p>
          </p:txBody>
        </p:sp>
      </p:grpSp>
      <p:grpSp>
        <p:nvGrpSpPr>
          <p:cNvPr id="96" name="Group 95"/>
          <p:cNvGrpSpPr/>
          <p:nvPr/>
        </p:nvGrpSpPr>
        <p:grpSpPr>
          <a:xfrm>
            <a:off x="198370" y="4314152"/>
            <a:ext cx="4495456" cy="2084200"/>
            <a:chOff x="198370" y="3769866"/>
            <a:chExt cx="4495456" cy="2084200"/>
          </a:xfrm>
        </p:grpSpPr>
        <p:sp>
          <p:nvSpPr>
            <p:cNvPr id="8" name="TextBox 7"/>
            <p:cNvSpPr txBox="1"/>
            <p:nvPr/>
          </p:nvSpPr>
          <p:spPr>
            <a:xfrm>
              <a:off x="198370" y="3769866"/>
              <a:ext cx="4495456" cy="461665"/>
            </a:xfrm>
            <a:prstGeom prst="rect">
              <a:avLst/>
            </a:prstGeom>
            <a:noFill/>
          </p:spPr>
          <p:txBody>
            <a:bodyPr wrap="square" rtlCol="0">
              <a:spAutoFit/>
            </a:bodyPr>
            <a:lstStyle/>
            <a:p>
              <a:pPr marL="0" lvl="1" algn="ctr"/>
              <a:r>
                <a:rPr lang="en-US" sz="2400" dirty="0" smtClean="0"/>
                <a:t>Search Space of </a:t>
              </a:r>
              <a:r>
                <a:rPr lang="en-US" sz="2400" smtClean="0"/>
                <a:t>Candidate Patches</a:t>
              </a:r>
              <a:endParaRPr lang="en-US" sz="2400" dirty="0"/>
            </a:p>
          </p:txBody>
        </p:sp>
        <p:grpSp>
          <p:nvGrpSpPr>
            <p:cNvPr id="95" name="Group 94"/>
            <p:cNvGrpSpPr/>
            <p:nvPr/>
          </p:nvGrpSpPr>
          <p:grpSpPr>
            <a:xfrm>
              <a:off x="1303054" y="4288301"/>
              <a:ext cx="2287630" cy="1565765"/>
              <a:chOff x="1303054" y="3939958"/>
              <a:chExt cx="2287630" cy="1565765"/>
            </a:xfrm>
          </p:grpSpPr>
          <p:pic>
            <p:nvPicPr>
              <p:cNvPr id="12" name="Picture 11"/>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60707" y="4520986"/>
                <a:ext cx="358491" cy="356898"/>
              </a:xfrm>
              <a:prstGeom prst="rect">
                <a:avLst/>
              </a:prstGeom>
            </p:spPr>
          </p:pic>
          <p:pic>
            <p:nvPicPr>
              <p:cNvPr id="13" name="Picture 1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7701" y="4080524"/>
                <a:ext cx="358491" cy="356898"/>
              </a:xfrm>
              <a:prstGeom prst="rect">
                <a:avLst/>
              </a:prstGeom>
            </p:spPr>
          </p:pic>
          <p:pic>
            <p:nvPicPr>
              <p:cNvPr id="14" name="Picture 1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59470" y="4880180"/>
                <a:ext cx="358491" cy="356898"/>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28962" y="5051968"/>
                <a:ext cx="358491" cy="356898"/>
              </a:xfrm>
              <a:prstGeom prst="rect">
                <a:avLst/>
              </a:prstGeom>
            </p:spPr>
          </p:pic>
          <p:sp>
            <p:nvSpPr>
              <p:cNvPr id="16" name="Oval 15"/>
              <p:cNvSpPr/>
              <p:nvPr/>
            </p:nvSpPr>
            <p:spPr>
              <a:xfrm>
                <a:off x="1303054" y="3939958"/>
                <a:ext cx="2287630" cy="156576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71676" y="4242599"/>
                <a:ext cx="358491" cy="356898"/>
              </a:xfrm>
              <a:prstGeom prst="rect">
                <a:avLst/>
              </a:prstGeom>
            </p:spPr>
          </p:pic>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10503" y="4945053"/>
                <a:ext cx="358491" cy="380342"/>
              </a:xfrm>
              <a:prstGeom prst="rect">
                <a:avLst/>
              </a:prstGeom>
            </p:spPr>
          </p:pic>
          <p:pic>
            <p:nvPicPr>
              <p:cNvPr id="19" name="Picture 1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311159" y="4042942"/>
                <a:ext cx="358491" cy="356898"/>
              </a:xfrm>
              <a:prstGeom prst="rect">
                <a:avLst/>
              </a:prstGeom>
            </p:spPr>
          </p:pic>
          <p:pic>
            <p:nvPicPr>
              <p:cNvPr id="20" name="Picture 19"/>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10504" y="4543137"/>
                <a:ext cx="358491" cy="356898"/>
              </a:xfrm>
              <a:prstGeom prst="rect">
                <a:avLst/>
              </a:prstGeom>
            </p:spPr>
          </p:pic>
          <p:pic>
            <p:nvPicPr>
              <p:cNvPr id="21" name="Picture 2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07299" y="4576347"/>
                <a:ext cx="358491" cy="356898"/>
              </a:xfrm>
              <a:prstGeom prst="rect">
                <a:avLst/>
              </a:prstGeom>
            </p:spPr>
          </p:pic>
          <p:pic>
            <p:nvPicPr>
              <p:cNvPr id="22" name="Picture 21" descr="Screen Shot 2016-03-22 at 10.04.42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92192" y="4154903"/>
                <a:ext cx="408932" cy="401759"/>
              </a:xfrm>
              <a:prstGeom prst="rect">
                <a:avLst/>
              </a:prstGeom>
            </p:spPr>
          </p:pic>
          <p:sp>
            <p:nvSpPr>
              <p:cNvPr id="94" name="TextBox 93"/>
              <p:cNvSpPr txBox="1"/>
              <p:nvPr/>
            </p:nvSpPr>
            <p:spPr>
              <a:xfrm>
                <a:off x="2188031" y="4539341"/>
                <a:ext cx="343364" cy="369332"/>
              </a:xfrm>
              <a:prstGeom prst="rect">
                <a:avLst/>
              </a:prstGeom>
              <a:noFill/>
            </p:spPr>
            <p:txBody>
              <a:bodyPr wrap="none" rtlCol="0">
                <a:spAutoFit/>
              </a:bodyPr>
              <a:lstStyle/>
              <a:p>
                <a:r>
                  <a:rPr lang="mr-IN" smtClean="0"/>
                  <a:t>…</a:t>
                </a:r>
                <a:endParaRPr lang="en-US" dirty="0"/>
              </a:p>
            </p:txBody>
          </p:sp>
        </p:grpSp>
      </p:grpSp>
      <p:pic>
        <p:nvPicPr>
          <p:cNvPr id="92" name="Picture 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8994" y="919325"/>
            <a:ext cx="3022600" cy="1422400"/>
          </a:xfrm>
          <a:prstGeom prst="rect">
            <a:avLst/>
          </a:prstGeom>
        </p:spPr>
      </p:pic>
      <p:sp>
        <p:nvSpPr>
          <p:cNvPr id="103" name="Title 1"/>
          <p:cNvSpPr>
            <a:spLocks noGrp="1"/>
          </p:cNvSpPr>
          <p:nvPr>
            <p:ph type="title"/>
          </p:nvPr>
        </p:nvSpPr>
        <p:spPr>
          <a:xfrm>
            <a:off x="628650" y="209015"/>
            <a:ext cx="7886700" cy="898290"/>
          </a:xfrm>
        </p:spPr>
        <p:txBody>
          <a:bodyPr/>
          <a:lstStyle/>
          <a:p>
            <a:r>
              <a:rPr lang="en-US" dirty="0" smtClean="0"/>
              <a:t>Summary of Two Systems</a:t>
            </a:r>
            <a:endParaRPr lang="en-US" dirty="0"/>
          </a:p>
        </p:txBody>
      </p:sp>
      <p:grpSp>
        <p:nvGrpSpPr>
          <p:cNvPr id="11" name="Group 10"/>
          <p:cNvGrpSpPr/>
          <p:nvPr/>
        </p:nvGrpSpPr>
        <p:grpSpPr>
          <a:xfrm>
            <a:off x="5605039" y="2353136"/>
            <a:ext cx="2081019" cy="1515799"/>
            <a:chOff x="5605039" y="2320478"/>
            <a:chExt cx="2081019" cy="1515799"/>
          </a:xfrm>
        </p:grpSpPr>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28828" y="2770218"/>
              <a:ext cx="1529128" cy="1066059"/>
            </a:xfrm>
            <a:prstGeom prst="rect">
              <a:avLst/>
            </a:prstGeom>
          </p:spPr>
        </p:pic>
        <p:sp>
          <p:nvSpPr>
            <p:cNvPr id="105" name="TextBox 104"/>
            <p:cNvSpPr txBox="1"/>
            <p:nvPr/>
          </p:nvSpPr>
          <p:spPr>
            <a:xfrm>
              <a:off x="5605039" y="2320478"/>
              <a:ext cx="2081019" cy="461665"/>
            </a:xfrm>
            <a:prstGeom prst="rect">
              <a:avLst/>
            </a:prstGeom>
            <a:noFill/>
          </p:spPr>
          <p:txBody>
            <a:bodyPr wrap="none" rtlCol="0">
              <a:spAutoFit/>
            </a:bodyPr>
            <a:lstStyle/>
            <a:p>
              <a:pPr algn="ctr"/>
              <a:r>
                <a:rPr lang="en-US" sz="2400" dirty="0" smtClean="0"/>
                <a:t>Learned Model</a:t>
              </a:r>
              <a:endParaRPr lang="en-US" sz="2400" dirty="0"/>
            </a:p>
          </p:txBody>
        </p:sp>
      </p:gr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276" y="2700588"/>
            <a:ext cx="1627645" cy="1155103"/>
          </a:xfrm>
          <a:prstGeom prst="rect">
            <a:avLst/>
          </a:prstGeom>
        </p:spPr>
      </p:pic>
      <p:sp>
        <p:nvSpPr>
          <p:cNvPr id="99" name="TextBox 98"/>
          <p:cNvSpPr txBox="1"/>
          <p:nvPr/>
        </p:nvSpPr>
        <p:spPr>
          <a:xfrm>
            <a:off x="1169658" y="2341725"/>
            <a:ext cx="2641492" cy="461665"/>
          </a:xfrm>
          <a:prstGeom prst="rect">
            <a:avLst/>
          </a:prstGeom>
          <a:noFill/>
        </p:spPr>
        <p:txBody>
          <a:bodyPr wrap="none" rtlCol="0">
            <a:spAutoFit/>
          </a:bodyPr>
          <a:lstStyle/>
          <a:p>
            <a:pPr algn="ctr"/>
            <a:r>
              <a:rPr lang="en-US" sz="2400" smtClean="0"/>
              <a:t>Inferred Transforms</a:t>
            </a:r>
            <a:endParaRPr lang="en-US" sz="2400" dirty="0"/>
          </a:p>
        </p:txBody>
      </p:sp>
      <p:sp>
        <p:nvSpPr>
          <p:cNvPr id="6" name="TextBox 5"/>
          <p:cNvSpPr txBox="1"/>
          <p:nvPr/>
        </p:nvSpPr>
        <p:spPr>
          <a:xfrm>
            <a:off x="998403" y="914934"/>
            <a:ext cx="1483098" cy="584775"/>
          </a:xfrm>
          <a:prstGeom prst="rect">
            <a:avLst/>
          </a:prstGeom>
          <a:noFill/>
          <a:ln>
            <a:solidFill>
              <a:schemeClr val="tx1"/>
            </a:solidFill>
          </a:ln>
        </p:spPr>
        <p:txBody>
          <a:bodyPr wrap="none" rtlCol="0">
            <a:spAutoFit/>
          </a:bodyPr>
          <a:lstStyle/>
          <a:p>
            <a:r>
              <a:rPr lang="en-US" sz="3200" dirty="0" smtClean="0"/>
              <a:t>Genesis</a:t>
            </a:r>
            <a:endParaRPr lang="en-US" sz="3200" dirty="0"/>
          </a:p>
        </p:txBody>
      </p:sp>
      <p:sp>
        <p:nvSpPr>
          <p:cNvPr id="100" name="TextBox 99"/>
          <p:cNvSpPr txBox="1"/>
          <p:nvPr/>
        </p:nvSpPr>
        <p:spPr>
          <a:xfrm>
            <a:off x="6645548" y="914934"/>
            <a:ext cx="1520994" cy="584775"/>
          </a:xfrm>
          <a:prstGeom prst="rect">
            <a:avLst/>
          </a:prstGeom>
          <a:noFill/>
          <a:ln>
            <a:solidFill>
              <a:schemeClr val="tx1"/>
            </a:solidFill>
          </a:ln>
        </p:spPr>
        <p:txBody>
          <a:bodyPr wrap="none" rtlCol="0">
            <a:spAutoFit/>
          </a:bodyPr>
          <a:lstStyle/>
          <a:p>
            <a:r>
              <a:rPr lang="en-US" sz="3200" dirty="0" smtClean="0"/>
              <a:t>Prophet</a:t>
            </a:r>
            <a:endParaRPr lang="en-US" sz="3200" dirty="0"/>
          </a:p>
        </p:txBody>
      </p:sp>
      <p:sp>
        <p:nvSpPr>
          <p:cNvPr id="3" name="Slide Number Placeholder 2"/>
          <p:cNvSpPr>
            <a:spLocks noGrp="1"/>
          </p:cNvSpPr>
          <p:nvPr>
            <p:ph type="sldNum" sz="quarter" idx="12"/>
          </p:nvPr>
        </p:nvSpPr>
        <p:spPr/>
        <p:txBody>
          <a:bodyPr/>
          <a:lstStyle/>
          <a:p>
            <a:fld id="{C5BFA645-337F-934D-B234-7C13E7CFC11E}" type="slidenum">
              <a:rPr lang="en-US" smtClean="0"/>
              <a:t>74</a:t>
            </a:fld>
            <a:endParaRPr lang="en-US"/>
          </a:p>
        </p:txBody>
      </p:sp>
      <p:sp>
        <p:nvSpPr>
          <p:cNvPr id="102" name="Bent-Up Arrow 101"/>
          <p:cNvSpPr/>
          <p:nvPr/>
        </p:nvSpPr>
        <p:spPr>
          <a:xfrm rot="10800000">
            <a:off x="2311159" y="1531372"/>
            <a:ext cx="768844" cy="892470"/>
          </a:xfrm>
          <a:prstGeom prst="bentUpArrow">
            <a:avLst>
              <a:gd name="adj1" fmla="val 11727"/>
              <a:gd name="adj2" fmla="val 14820"/>
              <a:gd name="adj3" fmla="val 1414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own Arrow 103"/>
          <p:cNvSpPr/>
          <p:nvPr/>
        </p:nvSpPr>
        <p:spPr>
          <a:xfrm>
            <a:off x="2349875" y="3959429"/>
            <a:ext cx="193987" cy="461849"/>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own Arrow 106"/>
          <p:cNvSpPr/>
          <p:nvPr/>
        </p:nvSpPr>
        <p:spPr>
          <a:xfrm>
            <a:off x="6666790" y="3954188"/>
            <a:ext cx="193987" cy="461849"/>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Bent-Up Arrow 107"/>
          <p:cNvSpPr/>
          <p:nvPr/>
        </p:nvSpPr>
        <p:spPr>
          <a:xfrm rot="10800000" flipH="1">
            <a:off x="6091933" y="1531372"/>
            <a:ext cx="768844" cy="892470"/>
          </a:xfrm>
          <a:prstGeom prst="bentUpArrow">
            <a:avLst>
              <a:gd name="adj1" fmla="val 10294"/>
              <a:gd name="adj2" fmla="val 14820"/>
              <a:gd name="adj3" fmla="val 14142"/>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278735"/>
      </p:ext>
    </p:extLst>
  </p:cSld>
  <p:clrMapOvr>
    <a:masterClrMapping/>
  </p:clrMapOvr>
  <mc:AlternateContent xmlns:mc="http://schemas.openxmlformats.org/markup-compatibility/2006">
    <mc:Choice xmlns:p14="http://schemas.microsoft.com/office/powerpoint/2010/main" Requires="p14">
      <p:transition spd="slow" p14:dur="2000" advTm="18288"/>
    </mc:Choice>
    <mc:Fallback>
      <p:transition spd="slow" advTm="18288"/>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994" y="919325"/>
            <a:ext cx="3022600" cy="1422400"/>
          </a:xfrm>
          <a:prstGeom prst="rect">
            <a:avLst/>
          </a:prstGeom>
        </p:spPr>
      </p:pic>
      <p:sp>
        <p:nvSpPr>
          <p:cNvPr id="103" name="Title 1"/>
          <p:cNvSpPr>
            <a:spLocks noGrp="1"/>
          </p:cNvSpPr>
          <p:nvPr>
            <p:ph type="title"/>
          </p:nvPr>
        </p:nvSpPr>
        <p:spPr>
          <a:xfrm>
            <a:off x="628650" y="209015"/>
            <a:ext cx="7886700" cy="898290"/>
          </a:xfrm>
        </p:spPr>
        <p:txBody>
          <a:bodyPr/>
          <a:lstStyle/>
          <a:p>
            <a:r>
              <a:rPr lang="en-US" dirty="0" smtClean="0"/>
              <a:t>Summary of Two Systems</a:t>
            </a:r>
            <a:endParaRPr lang="en-US" dirty="0"/>
          </a:p>
        </p:txBody>
      </p:sp>
      <p:sp>
        <p:nvSpPr>
          <p:cNvPr id="6" name="TextBox 5"/>
          <p:cNvSpPr txBox="1"/>
          <p:nvPr/>
        </p:nvSpPr>
        <p:spPr>
          <a:xfrm>
            <a:off x="998403" y="914934"/>
            <a:ext cx="1483098" cy="584775"/>
          </a:xfrm>
          <a:prstGeom prst="rect">
            <a:avLst/>
          </a:prstGeom>
          <a:noFill/>
          <a:ln>
            <a:solidFill>
              <a:schemeClr val="tx1"/>
            </a:solidFill>
          </a:ln>
        </p:spPr>
        <p:txBody>
          <a:bodyPr wrap="none" rtlCol="0">
            <a:spAutoFit/>
          </a:bodyPr>
          <a:lstStyle/>
          <a:p>
            <a:r>
              <a:rPr lang="en-US" sz="3200" dirty="0" smtClean="0"/>
              <a:t>Genesis</a:t>
            </a:r>
            <a:endParaRPr lang="en-US" sz="3200" dirty="0"/>
          </a:p>
        </p:txBody>
      </p:sp>
      <p:sp>
        <p:nvSpPr>
          <p:cNvPr id="100" name="TextBox 99"/>
          <p:cNvSpPr txBox="1"/>
          <p:nvPr/>
        </p:nvSpPr>
        <p:spPr>
          <a:xfrm>
            <a:off x="6645548" y="914934"/>
            <a:ext cx="1520994" cy="584775"/>
          </a:xfrm>
          <a:prstGeom prst="rect">
            <a:avLst/>
          </a:prstGeom>
          <a:noFill/>
          <a:ln>
            <a:solidFill>
              <a:schemeClr val="tx1"/>
            </a:solidFill>
          </a:ln>
        </p:spPr>
        <p:txBody>
          <a:bodyPr wrap="none" rtlCol="0">
            <a:spAutoFit/>
          </a:bodyPr>
          <a:lstStyle/>
          <a:p>
            <a:r>
              <a:rPr lang="en-US" sz="3200" dirty="0" smtClean="0"/>
              <a:t>Prophet</a:t>
            </a:r>
            <a:endParaRPr lang="en-US" sz="3200" dirty="0"/>
          </a:p>
        </p:txBody>
      </p:sp>
      <p:sp>
        <p:nvSpPr>
          <p:cNvPr id="3" name="Slide Number Placeholder 2"/>
          <p:cNvSpPr>
            <a:spLocks noGrp="1"/>
          </p:cNvSpPr>
          <p:nvPr>
            <p:ph type="sldNum" sz="quarter" idx="12"/>
          </p:nvPr>
        </p:nvSpPr>
        <p:spPr/>
        <p:txBody>
          <a:bodyPr/>
          <a:lstStyle/>
          <a:p>
            <a:fld id="{C5BFA645-337F-934D-B234-7C13E7CFC11E}" type="slidenum">
              <a:rPr lang="en-US" smtClean="0"/>
              <a:t>75</a:t>
            </a:fld>
            <a:endParaRPr lang="en-US"/>
          </a:p>
        </p:txBody>
      </p:sp>
      <p:sp>
        <p:nvSpPr>
          <p:cNvPr id="104" name="Down Arrow 103"/>
          <p:cNvSpPr/>
          <p:nvPr/>
        </p:nvSpPr>
        <p:spPr>
          <a:xfrm>
            <a:off x="4475005" y="4301064"/>
            <a:ext cx="193987" cy="461849"/>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own Arrow 106"/>
          <p:cNvSpPr/>
          <p:nvPr/>
        </p:nvSpPr>
        <p:spPr>
          <a:xfrm>
            <a:off x="4475005" y="2359971"/>
            <a:ext cx="193987" cy="461849"/>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p:cNvPicPr>
            <a:picLocks noChangeAspect="1"/>
          </p:cNvPicPr>
          <p:nvPr/>
        </p:nvPicPr>
        <p:blipFill>
          <a:blip r:embed="rId4"/>
          <a:stretch>
            <a:fillRect/>
          </a:stretch>
        </p:blipFill>
        <p:spPr>
          <a:xfrm>
            <a:off x="2245010" y="2937386"/>
            <a:ext cx="2099326" cy="1135701"/>
          </a:xfrm>
          <a:prstGeom prst="rect">
            <a:avLst/>
          </a:prstGeom>
        </p:spPr>
      </p:pic>
      <p:pic>
        <p:nvPicPr>
          <p:cNvPr id="101" name="Picture 100"/>
          <p:cNvPicPr>
            <a:picLocks noChangeAspect="1"/>
          </p:cNvPicPr>
          <p:nvPr/>
        </p:nvPicPr>
        <p:blipFill rotWithShape="1">
          <a:blip r:embed="rId5"/>
          <a:srcRect t="13333" b="10388"/>
          <a:stretch/>
        </p:blipFill>
        <p:spPr>
          <a:xfrm>
            <a:off x="4818827" y="2937387"/>
            <a:ext cx="1761606" cy="1135701"/>
          </a:xfrm>
          <a:prstGeom prst="rect">
            <a:avLst/>
          </a:prstGeom>
        </p:spPr>
      </p:pic>
      <p:sp>
        <p:nvSpPr>
          <p:cNvPr id="106" name="TextBox 105"/>
          <p:cNvSpPr txBox="1"/>
          <p:nvPr/>
        </p:nvSpPr>
        <p:spPr>
          <a:xfrm>
            <a:off x="1164954" y="3182068"/>
            <a:ext cx="1080056" cy="646331"/>
          </a:xfrm>
          <a:prstGeom prst="rect">
            <a:avLst/>
          </a:prstGeom>
          <a:noFill/>
        </p:spPr>
        <p:txBody>
          <a:bodyPr wrap="square" rtlCol="0">
            <a:spAutoFit/>
          </a:bodyPr>
          <a:lstStyle/>
          <a:p>
            <a:pPr algn="ctr"/>
            <a:r>
              <a:rPr lang="en-US" dirty="0" smtClean="0"/>
              <a:t>Program Analysis</a:t>
            </a:r>
            <a:endParaRPr lang="en-US" dirty="0"/>
          </a:p>
        </p:txBody>
      </p:sp>
      <p:sp>
        <p:nvSpPr>
          <p:cNvPr id="109" name="TextBox 108"/>
          <p:cNvSpPr txBox="1"/>
          <p:nvPr/>
        </p:nvSpPr>
        <p:spPr>
          <a:xfrm>
            <a:off x="6451198" y="3043569"/>
            <a:ext cx="1080056" cy="923330"/>
          </a:xfrm>
          <a:prstGeom prst="rect">
            <a:avLst/>
          </a:prstGeom>
          <a:noFill/>
        </p:spPr>
        <p:txBody>
          <a:bodyPr wrap="square" rtlCol="0">
            <a:spAutoFit/>
          </a:bodyPr>
          <a:lstStyle/>
          <a:p>
            <a:pPr algn="ctr"/>
            <a:r>
              <a:rPr lang="en-US" dirty="0" smtClean="0"/>
              <a:t>Learning &amp; Inference</a:t>
            </a:r>
            <a:endParaRPr lang="en-US" dirty="0"/>
          </a:p>
        </p:txBody>
      </p:sp>
      <p:sp>
        <p:nvSpPr>
          <p:cNvPr id="110" name="Down Arrow 109"/>
          <p:cNvSpPr/>
          <p:nvPr/>
        </p:nvSpPr>
        <p:spPr>
          <a:xfrm rot="16200000">
            <a:off x="4502624" y="3374777"/>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107335" y="2881632"/>
            <a:ext cx="6910392" cy="1359620"/>
          </a:xfrm>
          <a:prstGeom prst="roundRect">
            <a:avLst/>
          </a:prstGeom>
          <a:noFill/>
          <a:ln w="254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p:cNvPicPr>
            <a:picLocks noChangeAspect="1"/>
          </p:cNvPicPr>
          <p:nvPr/>
        </p:nvPicPr>
        <p:blipFill>
          <a:blip r:embed="rId6"/>
          <a:stretch>
            <a:fillRect/>
          </a:stretch>
        </p:blipFill>
        <p:spPr>
          <a:xfrm>
            <a:off x="3539732" y="4822725"/>
            <a:ext cx="2091634" cy="1394423"/>
          </a:xfrm>
          <a:prstGeom prst="rect">
            <a:avLst/>
          </a:prstGeom>
        </p:spPr>
      </p:pic>
      <p:sp>
        <p:nvSpPr>
          <p:cNvPr id="112" name="TextBox 111"/>
          <p:cNvSpPr txBox="1"/>
          <p:nvPr/>
        </p:nvSpPr>
        <p:spPr>
          <a:xfrm>
            <a:off x="3096102" y="6276960"/>
            <a:ext cx="2951792" cy="369332"/>
          </a:xfrm>
          <a:prstGeom prst="rect">
            <a:avLst/>
          </a:prstGeom>
          <a:noFill/>
        </p:spPr>
        <p:txBody>
          <a:bodyPr wrap="square" rtlCol="0">
            <a:spAutoFit/>
          </a:bodyPr>
          <a:lstStyle/>
          <a:p>
            <a:pPr algn="ctr"/>
            <a:r>
              <a:rPr lang="en-US" dirty="0" smtClean="0"/>
              <a:t>Automatic </a:t>
            </a:r>
            <a:r>
              <a:rPr lang="en-US" smtClean="0"/>
              <a:t>Patch Generation</a:t>
            </a:r>
            <a:endParaRPr lang="en-US" dirty="0"/>
          </a:p>
        </p:txBody>
      </p:sp>
    </p:spTree>
    <p:extLst>
      <p:ext uri="{BB962C8B-B14F-4D97-AF65-F5344CB8AC3E}">
        <p14:creationId xmlns:p14="http://schemas.microsoft.com/office/powerpoint/2010/main" val="1708716752"/>
      </p:ext>
    </p:extLst>
  </p:cSld>
  <p:clrMapOvr>
    <a:masterClrMapping/>
  </p:clrMapOvr>
  <mc:AlternateContent xmlns:mc="http://schemas.openxmlformats.org/markup-compatibility/2006">
    <mc:Choice xmlns:p14="http://schemas.microsoft.com/office/powerpoint/2010/main" Requires="p14">
      <p:transition spd="med" p14:dur="700" advTm="35200">
        <p:fade/>
      </p:transition>
    </mc:Choice>
    <mc:Fallback>
      <p:transition spd="med" advTm="352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Research: Automated Techniques to Make Programs Better</a:t>
            </a:r>
            <a:endParaRPr lang="en-US" dirty="0"/>
          </a:p>
        </p:txBody>
      </p:sp>
      <p:pic>
        <p:nvPicPr>
          <p:cNvPr id="4" name="Picture 3"/>
          <p:cNvPicPr>
            <a:picLocks noChangeAspect="1"/>
          </p:cNvPicPr>
          <p:nvPr/>
        </p:nvPicPr>
        <p:blipFill>
          <a:blip r:embed="rId4"/>
          <a:stretch>
            <a:fillRect/>
          </a:stretch>
        </p:blipFill>
        <p:spPr>
          <a:xfrm>
            <a:off x="1331790" y="1545729"/>
            <a:ext cx="2314659" cy="1440144"/>
          </a:xfrm>
          <a:prstGeom prst="rect">
            <a:avLst/>
          </a:prstGeom>
        </p:spPr>
      </p:pic>
      <p:sp>
        <p:nvSpPr>
          <p:cNvPr id="5" name="TextBox 4"/>
          <p:cNvSpPr txBox="1"/>
          <p:nvPr/>
        </p:nvSpPr>
        <p:spPr>
          <a:xfrm>
            <a:off x="951231" y="2977630"/>
            <a:ext cx="3128870" cy="646331"/>
          </a:xfrm>
          <a:prstGeom prst="rect">
            <a:avLst/>
          </a:prstGeom>
          <a:noFill/>
        </p:spPr>
        <p:txBody>
          <a:bodyPr wrap="none" rtlCol="0">
            <a:spAutoFit/>
          </a:bodyPr>
          <a:lstStyle/>
          <a:p>
            <a:pPr algn="ctr"/>
            <a:r>
              <a:rPr lang="en-US" dirty="0" smtClean="0"/>
              <a:t>Input Filtering and Rectification</a:t>
            </a:r>
          </a:p>
          <a:p>
            <a:pPr algn="ctr"/>
            <a:r>
              <a:rPr lang="en-US" dirty="0" smtClean="0"/>
              <a:t>[NDSS’15, POPL’14, ICSE’12]</a:t>
            </a:r>
          </a:p>
        </p:txBody>
      </p:sp>
      <p:pic>
        <p:nvPicPr>
          <p:cNvPr id="6" name="Picture 5"/>
          <p:cNvPicPr>
            <a:picLocks noChangeAspect="1"/>
          </p:cNvPicPr>
          <p:nvPr/>
        </p:nvPicPr>
        <p:blipFill>
          <a:blip r:embed="rId5"/>
          <a:stretch>
            <a:fillRect/>
          </a:stretch>
        </p:blipFill>
        <p:spPr>
          <a:xfrm>
            <a:off x="5650549" y="1594937"/>
            <a:ext cx="1603608" cy="1378308"/>
          </a:xfrm>
          <a:prstGeom prst="rect">
            <a:avLst/>
          </a:prstGeom>
        </p:spPr>
      </p:pic>
      <p:sp>
        <p:nvSpPr>
          <p:cNvPr id="7" name="TextBox 6"/>
          <p:cNvSpPr txBox="1"/>
          <p:nvPr/>
        </p:nvSpPr>
        <p:spPr>
          <a:xfrm>
            <a:off x="5650549" y="2985873"/>
            <a:ext cx="1890133" cy="646331"/>
          </a:xfrm>
          <a:prstGeom prst="rect">
            <a:avLst/>
          </a:prstGeom>
          <a:noFill/>
        </p:spPr>
        <p:txBody>
          <a:bodyPr wrap="none" rtlCol="0">
            <a:spAutoFit/>
          </a:bodyPr>
          <a:lstStyle/>
          <a:p>
            <a:pPr algn="ctr"/>
            <a:r>
              <a:rPr lang="en-US" dirty="0" smtClean="0"/>
              <a:t>Program Recovery</a:t>
            </a:r>
          </a:p>
          <a:p>
            <a:pPr algn="ctr"/>
            <a:r>
              <a:rPr lang="en-US" dirty="0" smtClean="0"/>
              <a:t>[PLDI’14]</a:t>
            </a:r>
          </a:p>
        </p:txBody>
      </p:sp>
      <p:pic>
        <p:nvPicPr>
          <p:cNvPr id="8" name="Picture 7"/>
          <p:cNvPicPr>
            <a:picLocks noChangeAspect="1"/>
          </p:cNvPicPr>
          <p:nvPr/>
        </p:nvPicPr>
        <p:blipFill>
          <a:blip r:embed="rId6"/>
          <a:stretch>
            <a:fillRect/>
          </a:stretch>
        </p:blipFill>
        <p:spPr>
          <a:xfrm>
            <a:off x="1417700" y="3963022"/>
            <a:ext cx="2142837" cy="1428558"/>
          </a:xfrm>
          <a:prstGeom prst="rect">
            <a:avLst/>
          </a:prstGeom>
        </p:spPr>
      </p:pic>
      <p:sp>
        <p:nvSpPr>
          <p:cNvPr id="9" name="TextBox 8"/>
          <p:cNvSpPr txBox="1"/>
          <p:nvPr/>
        </p:nvSpPr>
        <p:spPr>
          <a:xfrm>
            <a:off x="1092103" y="5531491"/>
            <a:ext cx="2847126" cy="923330"/>
          </a:xfrm>
          <a:prstGeom prst="rect">
            <a:avLst/>
          </a:prstGeom>
          <a:noFill/>
        </p:spPr>
        <p:txBody>
          <a:bodyPr wrap="none" rtlCol="0">
            <a:spAutoFit/>
          </a:bodyPr>
          <a:lstStyle/>
          <a:p>
            <a:pPr algn="ctr"/>
            <a:r>
              <a:rPr lang="en-US" dirty="0" smtClean="0"/>
              <a:t>Code Transfer &amp;</a:t>
            </a:r>
          </a:p>
          <a:p>
            <a:pPr algn="ctr"/>
            <a:r>
              <a:rPr lang="en-US" dirty="0" smtClean="0"/>
              <a:t>Program Synthesis from Text</a:t>
            </a:r>
          </a:p>
          <a:p>
            <a:pPr algn="ctr"/>
            <a:r>
              <a:rPr lang="en-US" dirty="0" smtClean="0"/>
              <a:t> [PLDI’15, ACL’13]</a:t>
            </a:r>
          </a:p>
        </p:txBody>
      </p:sp>
      <p:pic>
        <p:nvPicPr>
          <p:cNvPr id="11" name="Picture 10"/>
          <p:cNvPicPr>
            <a:picLocks noChangeAspect="1"/>
          </p:cNvPicPr>
          <p:nvPr/>
        </p:nvPicPr>
        <p:blipFill>
          <a:blip r:embed="rId7"/>
          <a:stretch>
            <a:fillRect/>
          </a:stretch>
        </p:blipFill>
        <p:spPr>
          <a:xfrm>
            <a:off x="5812061" y="3846084"/>
            <a:ext cx="1442096" cy="1471527"/>
          </a:xfrm>
          <a:prstGeom prst="rect">
            <a:avLst/>
          </a:prstGeom>
        </p:spPr>
      </p:pic>
      <p:sp>
        <p:nvSpPr>
          <p:cNvPr id="12" name="TextBox 11"/>
          <p:cNvSpPr txBox="1"/>
          <p:nvPr/>
        </p:nvSpPr>
        <p:spPr>
          <a:xfrm>
            <a:off x="4324592" y="5531491"/>
            <a:ext cx="4417043" cy="923330"/>
          </a:xfrm>
          <a:prstGeom prst="rect">
            <a:avLst/>
          </a:prstGeom>
          <a:noFill/>
        </p:spPr>
        <p:txBody>
          <a:bodyPr wrap="none" rtlCol="0">
            <a:spAutoFit/>
          </a:bodyPr>
          <a:lstStyle/>
          <a:p>
            <a:pPr algn="ctr"/>
            <a:r>
              <a:rPr lang="en-US" dirty="0" smtClean="0"/>
              <a:t>Bug finding, Security Attack,</a:t>
            </a:r>
          </a:p>
          <a:p>
            <a:pPr algn="ctr"/>
            <a:r>
              <a:rPr lang="en-US" dirty="0" smtClean="0"/>
              <a:t>Record and Replay</a:t>
            </a:r>
          </a:p>
          <a:p>
            <a:pPr algn="ctr"/>
            <a:r>
              <a:rPr lang="en-US" dirty="0" smtClean="0"/>
              <a:t>[CCS’15, ASPLOS’15, ATC’11, FSE’10, NSDI’09]</a:t>
            </a:r>
          </a:p>
        </p:txBody>
      </p:sp>
      <p:sp>
        <p:nvSpPr>
          <p:cNvPr id="3" name="Slide Number Placeholder 2"/>
          <p:cNvSpPr>
            <a:spLocks noGrp="1"/>
          </p:cNvSpPr>
          <p:nvPr>
            <p:ph type="sldNum" sz="quarter" idx="12"/>
          </p:nvPr>
        </p:nvSpPr>
        <p:spPr/>
        <p:txBody>
          <a:bodyPr/>
          <a:lstStyle/>
          <a:p>
            <a:fld id="{C5BFA645-337F-934D-B234-7C13E7CFC11E}" type="slidenum">
              <a:rPr lang="en-US" smtClean="0"/>
              <a:t>76</a:t>
            </a:fld>
            <a:endParaRPr lang="en-US"/>
          </a:p>
        </p:txBody>
      </p:sp>
    </p:spTree>
    <p:custDataLst>
      <p:tags r:id="rId1"/>
    </p:custDataLst>
    <p:extLst>
      <p:ext uri="{BB962C8B-B14F-4D97-AF65-F5344CB8AC3E}">
        <p14:creationId xmlns:p14="http://schemas.microsoft.com/office/powerpoint/2010/main" val="1722240438"/>
      </p:ext>
    </p:extLst>
  </p:cSld>
  <p:clrMapOvr>
    <a:masterClrMapping/>
  </p:clrMapOvr>
  <mc:AlternateContent xmlns:mc="http://schemas.openxmlformats.org/markup-compatibility/2006">
    <mc:Choice xmlns:p14="http://schemas.microsoft.com/office/powerpoint/2010/main" Requires="p14">
      <p:transition spd="slow" p14:dur="2000" advTm="80785"/>
    </mc:Choice>
    <mc:Fallback>
      <p:transition spd="slow" advTm="807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into the Future</a:t>
            </a:r>
            <a:endParaRPr lang="en-US" dirty="0"/>
          </a:p>
        </p:txBody>
      </p:sp>
      <p:sp>
        <p:nvSpPr>
          <p:cNvPr id="3" name="Content Placeholder 2"/>
          <p:cNvSpPr>
            <a:spLocks noGrp="1"/>
          </p:cNvSpPr>
          <p:nvPr>
            <p:ph idx="1"/>
          </p:nvPr>
        </p:nvSpPr>
        <p:spPr/>
        <p:txBody>
          <a:bodyPr/>
          <a:lstStyle/>
          <a:p>
            <a:r>
              <a:rPr lang="en-US" dirty="0" smtClean="0"/>
              <a:t>Automated programming techniques</a:t>
            </a:r>
            <a:r>
              <a:rPr lang="zh-CN" altLang="en-US" dirty="0" smtClean="0"/>
              <a:t> </a:t>
            </a:r>
            <a:r>
              <a:rPr lang="en-US" altLang="zh-CN" dirty="0" smtClean="0"/>
              <a:t>will be more and more important.</a:t>
            </a:r>
            <a:endParaRPr lang="en-US" dirty="0" smtClean="0"/>
          </a:p>
          <a:p>
            <a:endParaRPr lang="en-US" dirty="0" smtClean="0"/>
          </a:p>
          <a:p>
            <a:r>
              <a:rPr lang="en-US" dirty="0" smtClean="0"/>
              <a:t>The growing volume of existing programs is not just a challenge but also </a:t>
            </a:r>
            <a:r>
              <a:rPr lang="en-US" dirty="0"/>
              <a:t>a great opportunity</a:t>
            </a:r>
            <a:r>
              <a:rPr lang="en-US" dirty="0" smtClean="0"/>
              <a:t>.</a:t>
            </a:r>
            <a:endParaRPr lang="en-US" dirty="0"/>
          </a:p>
        </p:txBody>
      </p:sp>
      <p:sp>
        <p:nvSpPr>
          <p:cNvPr id="5" name="Slide Number Placeholder 4"/>
          <p:cNvSpPr>
            <a:spLocks noGrp="1"/>
          </p:cNvSpPr>
          <p:nvPr>
            <p:ph type="sldNum" sz="quarter" idx="12"/>
          </p:nvPr>
        </p:nvSpPr>
        <p:spPr/>
        <p:txBody>
          <a:bodyPr/>
          <a:lstStyle/>
          <a:p>
            <a:fld id="{C5BFA645-337F-934D-B234-7C13E7CFC11E}" type="slidenum">
              <a:rPr lang="en-US" smtClean="0"/>
              <a:t>77</a:t>
            </a:fld>
            <a:endParaRPr lang="en-US"/>
          </a:p>
        </p:txBody>
      </p:sp>
    </p:spTree>
    <p:extLst>
      <p:ext uri="{BB962C8B-B14F-4D97-AF65-F5344CB8AC3E}">
        <p14:creationId xmlns:p14="http://schemas.microsoft.com/office/powerpoint/2010/main" val="994309011"/>
      </p:ext>
    </p:extLst>
  </p:cSld>
  <p:clrMapOvr>
    <a:masterClrMapping/>
  </p:clrMapOvr>
  <mc:AlternateContent xmlns:mc="http://schemas.openxmlformats.org/markup-compatibility/2006">
    <mc:Choice xmlns:p14="http://schemas.microsoft.com/office/powerpoint/2010/main" Requires="p14">
      <p:transition spd="slow" p14:dur="2000" advTm="31519"/>
    </mc:Choice>
    <mc:Fallback>
      <p:transition spd="slow" advTm="31519"/>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p:cNvSpPr/>
          <p:nvPr/>
        </p:nvSpPr>
        <p:spPr>
          <a:xfrm>
            <a:off x="1291774" y="2168092"/>
            <a:ext cx="2037806" cy="5053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 Analysis</a:t>
            </a:r>
            <a:endParaRPr lang="en-US" dirty="0"/>
          </a:p>
        </p:txBody>
      </p:sp>
      <p:sp>
        <p:nvSpPr>
          <p:cNvPr id="31" name="Rectangle 30"/>
          <p:cNvSpPr/>
          <p:nvPr/>
        </p:nvSpPr>
        <p:spPr>
          <a:xfrm>
            <a:off x="3438635" y="2168092"/>
            <a:ext cx="1976846" cy="5053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Static Analysis</a:t>
            </a:r>
            <a:endParaRPr lang="en-US" dirty="0"/>
          </a:p>
        </p:txBody>
      </p:sp>
      <p:sp>
        <p:nvSpPr>
          <p:cNvPr id="32" name="Rectangle 31"/>
          <p:cNvSpPr/>
          <p:nvPr/>
        </p:nvSpPr>
        <p:spPr>
          <a:xfrm>
            <a:off x="1291774" y="2695871"/>
            <a:ext cx="4123707" cy="50532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Machine Learning</a:t>
            </a:r>
            <a:endParaRPr lang="en-US" dirty="0"/>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80" y="289560"/>
            <a:ext cx="5334000" cy="1511300"/>
          </a:xfrm>
          <a:prstGeom prst="rect">
            <a:avLst/>
          </a:prstGeom>
        </p:spPr>
      </p:pic>
      <p:sp>
        <p:nvSpPr>
          <p:cNvPr id="50" name="Down Arrow 49"/>
          <p:cNvSpPr/>
          <p:nvPr/>
        </p:nvSpPr>
        <p:spPr>
          <a:xfrm>
            <a:off x="4310117" y="1854018"/>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2193736" y="1854017"/>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5BFA645-337F-934D-B234-7C13E7CFC11E}" type="slidenum">
              <a:rPr lang="en-US" smtClean="0"/>
              <a:t>78</a:t>
            </a:fld>
            <a:endParaRPr lang="en-US"/>
          </a:p>
        </p:txBody>
      </p:sp>
    </p:spTree>
    <p:custDataLst>
      <p:tags r:id="rId1"/>
    </p:custDataLst>
    <p:extLst>
      <p:ext uri="{BB962C8B-B14F-4D97-AF65-F5344CB8AC3E}">
        <p14:creationId xmlns:p14="http://schemas.microsoft.com/office/powerpoint/2010/main" val="1075954694"/>
      </p:ext>
    </p:extLst>
  </p:cSld>
  <p:clrMapOvr>
    <a:masterClrMapping/>
  </p:clrMapOvr>
  <p:transition spd="slow" advTm="1971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up)">
                                      <p:cBhvr>
                                        <p:cTn id="10" dur="500"/>
                                        <p:tgtEl>
                                          <p:spTgt spid="50"/>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dissolve">
                                      <p:cBhvr>
                                        <p:cTn id="14" dur="500"/>
                                        <p:tgtEl>
                                          <p:spTgt spid="3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dissolve">
                                      <p:cBhvr>
                                        <p:cTn id="17" dur="500"/>
                                        <p:tgtEl>
                                          <p:spTgt spid="3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50" grpId="0" animBg="1"/>
      <p:bldP spid="51"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p:cNvCxnSpPr/>
          <p:nvPr/>
        </p:nvCxnSpPr>
        <p:spPr>
          <a:xfrm>
            <a:off x="0" y="2823915"/>
            <a:ext cx="914400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291774" y="2168092"/>
            <a:ext cx="2037806" cy="5053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 Analysis</a:t>
            </a:r>
            <a:endParaRPr lang="en-US" dirty="0"/>
          </a:p>
        </p:txBody>
      </p:sp>
      <p:sp>
        <p:nvSpPr>
          <p:cNvPr id="31" name="Rectangle 30"/>
          <p:cNvSpPr/>
          <p:nvPr/>
        </p:nvSpPr>
        <p:spPr>
          <a:xfrm>
            <a:off x="3438635" y="2168092"/>
            <a:ext cx="1976846" cy="5053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Static Analysis</a:t>
            </a:r>
            <a:endParaRPr lang="en-US" dirty="0"/>
          </a:p>
        </p:txBody>
      </p:sp>
      <p:sp>
        <p:nvSpPr>
          <p:cNvPr id="32" name="Rectangle 31"/>
          <p:cNvSpPr/>
          <p:nvPr/>
        </p:nvSpPr>
        <p:spPr>
          <a:xfrm>
            <a:off x="1291774" y="2995914"/>
            <a:ext cx="4123707" cy="50532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Machine Learning</a:t>
            </a:r>
            <a:endParaRPr lang="en-US" dirty="0"/>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80" y="289560"/>
            <a:ext cx="5334000" cy="1511300"/>
          </a:xfrm>
          <a:prstGeom prst="rect">
            <a:avLst/>
          </a:prstGeom>
        </p:spPr>
      </p:pic>
      <p:sp>
        <p:nvSpPr>
          <p:cNvPr id="50" name="Down Arrow 49"/>
          <p:cNvSpPr/>
          <p:nvPr/>
        </p:nvSpPr>
        <p:spPr>
          <a:xfrm>
            <a:off x="4310117" y="1854018"/>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2193736" y="1854017"/>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557128" y="2018688"/>
            <a:ext cx="2025169" cy="707886"/>
          </a:xfrm>
          <a:prstGeom prst="rect">
            <a:avLst/>
          </a:prstGeom>
          <a:noFill/>
        </p:spPr>
        <p:txBody>
          <a:bodyPr wrap="square" rtlCol="0">
            <a:spAutoFit/>
          </a:bodyPr>
          <a:lstStyle/>
          <a:p>
            <a:pPr algn="ctr"/>
            <a:r>
              <a:rPr lang="en-US" sz="2000" b="1" dirty="0" smtClean="0"/>
              <a:t>Formal</a:t>
            </a:r>
            <a:r>
              <a:rPr lang="en-US" sz="2000" dirty="0" smtClean="0"/>
              <a:t> reasoning of </a:t>
            </a:r>
            <a:r>
              <a:rPr lang="en-US" sz="2000" b="1" dirty="0" smtClean="0"/>
              <a:t>one</a:t>
            </a:r>
            <a:r>
              <a:rPr lang="en-US" sz="2000" dirty="0" smtClean="0"/>
              <a:t> program</a:t>
            </a:r>
          </a:p>
        </p:txBody>
      </p:sp>
      <p:sp>
        <p:nvSpPr>
          <p:cNvPr id="55" name="TextBox 54"/>
          <p:cNvSpPr txBox="1"/>
          <p:nvPr/>
        </p:nvSpPr>
        <p:spPr>
          <a:xfrm>
            <a:off x="6419753" y="3006190"/>
            <a:ext cx="2260301" cy="707886"/>
          </a:xfrm>
          <a:prstGeom prst="rect">
            <a:avLst/>
          </a:prstGeom>
          <a:noFill/>
        </p:spPr>
        <p:txBody>
          <a:bodyPr wrap="square" rtlCol="0">
            <a:spAutoFit/>
          </a:bodyPr>
          <a:lstStyle/>
          <a:p>
            <a:pPr algn="ctr"/>
            <a:r>
              <a:rPr lang="en-US" sz="2000" b="1" dirty="0" smtClean="0"/>
              <a:t>Statistical</a:t>
            </a:r>
            <a:r>
              <a:rPr lang="en-US" sz="2000" dirty="0" smtClean="0"/>
              <a:t> inference of a </a:t>
            </a:r>
            <a:r>
              <a:rPr lang="en-US" sz="2000" b="1" dirty="0" smtClean="0"/>
              <a:t>large</a:t>
            </a:r>
            <a:r>
              <a:rPr lang="en-US" sz="2000" dirty="0" smtClean="0"/>
              <a:t> dataset</a:t>
            </a:r>
          </a:p>
        </p:txBody>
      </p:sp>
      <p:sp>
        <p:nvSpPr>
          <p:cNvPr id="4" name="Slide Number Placeholder 3"/>
          <p:cNvSpPr>
            <a:spLocks noGrp="1"/>
          </p:cNvSpPr>
          <p:nvPr>
            <p:ph type="sldNum" sz="quarter" idx="12"/>
          </p:nvPr>
        </p:nvSpPr>
        <p:spPr/>
        <p:txBody>
          <a:bodyPr/>
          <a:lstStyle/>
          <a:p>
            <a:fld id="{C5BFA645-337F-934D-B234-7C13E7CFC11E}" type="slidenum">
              <a:rPr lang="en-US" smtClean="0"/>
              <a:t>79</a:t>
            </a:fld>
            <a:endParaRPr lang="en-US"/>
          </a:p>
        </p:txBody>
      </p:sp>
    </p:spTree>
    <p:extLst>
      <p:ext uri="{BB962C8B-B14F-4D97-AF65-F5344CB8AC3E}">
        <p14:creationId xmlns:p14="http://schemas.microsoft.com/office/powerpoint/2010/main" val="687061584"/>
      </p:ext>
    </p:extLst>
  </p:cSld>
  <p:clrMapOvr>
    <a:masterClrMapping/>
  </p:clrMapOvr>
  <mc:AlternateContent xmlns:mc="http://schemas.openxmlformats.org/markup-compatibility/2006">
    <mc:Choice xmlns:p14="http://schemas.microsoft.com/office/powerpoint/2010/main" Requires="p14">
      <p:transition spd="slow" p14:dur="2000" advTm="15269"/>
    </mc:Choice>
    <mc:Fallback>
      <p:transition spd="slow" advTm="1526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6253" y="1519928"/>
            <a:ext cx="6858000" cy="2387600"/>
          </a:xfrm>
        </p:spPr>
        <p:txBody>
          <a:bodyPr>
            <a:normAutofit/>
          </a:bodyPr>
          <a:lstStyle/>
          <a:p>
            <a:r>
              <a:rPr lang="en-US" sz="4000" dirty="0" smtClean="0">
                <a:latin typeface="+mn-lt"/>
              </a:rPr>
              <a:t>Can we learn how developers write patches in the first place?</a:t>
            </a:r>
            <a:endParaRPr lang="en-US" sz="4000" dirty="0">
              <a:latin typeface="+mn-lt"/>
            </a:endParaRPr>
          </a:p>
        </p:txBody>
      </p:sp>
      <p:sp>
        <p:nvSpPr>
          <p:cNvPr id="3" name="Slide Number Placeholder 2"/>
          <p:cNvSpPr>
            <a:spLocks noGrp="1"/>
          </p:cNvSpPr>
          <p:nvPr>
            <p:ph type="sldNum" sz="quarter" idx="12"/>
          </p:nvPr>
        </p:nvSpPr>
        <p:spPr/>
        <p:txBody>
          <a:bodyPr/>
          <a:lstStyle/>
          <a:p>
            <a:fld id="{EDFC4091-B588-AE4D-839F-133859BC685A}" type="slidenum">
              <a:rPr lang="en-US" smtClean="0"/>
              <a:t>8</a:t>
            </a:fld>
            <a:endParaRPr lang="en-US"/>
          </a:p>
        </p:txBody>
      </p:sp>
    </p:spTree>
    <p:extLst>
      <p:ext uri="{BB962C8B-B14F-4D97-AF65-F5344CB8AC3E}">
        <p14:creationId xmlns:p14="http://schemas.microsoft.com/office/powerpoint/2010/main" val="1818535423"/>
      </p:ext>
    </p:extLst>
  </p:cSld>
  <p:clrMapOvr>
    <a:masterClrMapping/>
  </p:clrMapOvr>
  <mc:AlternateContent xmlns:mc="http://schemas.openxmlformats.org/markup-compatibility/2006" xmlns:p14="http://schemas.microsoft.com/office/powerpoint/2010/main">
    <mc:Choice Requires="p14">
      <p:transition spd="slow" p14:dur="2000" advTm="8026"/>
    </mc:Choice>
    <mc:Fallback xmlns="">
      <p:transition spd="slow" advTm="8026"/>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p:cNvSpPr/>
          <p:nvPr/>
        </p:nvSpPr>
        <p:spPr>
          <a:xfrm>
            <a:off x="1291774" y="2168092"/>
            <a:ext cx="2037806" cy="5053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Dynamic Analysis</a:t>
            </a:r>
            <a:endParaRPr lang="en-US" dirty="0"/>
          </a:p>
        </p:txBody>
      </p:sp>
      <p:sp>
        <p:nvSpPr>
          <p:cNvPr id="31" name="Rectangle 30"/>
          <p:cNvSpPr/>
          <p:nvPr/>
        </p:nvSpPr>
        <p:spPr>
          <a:xfrm>
            <a:off x="3438635" y="2168092"/>
            <a:ext cx="1976846" cy="5053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Static Analysis</a:t>
            </a:r>
            <a:endParaRPr lang="en-US" dirty="0"/>
          </a:p>
        </p:txBody>
      </p:sp>
      <p:sp>
        <p:nvSpPr>
          <p:cNvPr id="32" name="Rectangle 31"/>
          <p:cNvSpPr/>
          <p:nvPr/>
        </p:nvSpPr>
        <p:spPr>
          <a:xfrm>
            <a:off x="1291774" y="5516080"/>
            <a:ext cx="4123707" cy="50532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Machine Learning</a:t>
            </a:r>
            <a:endParaRPr lang="en-US" dirty="0"/>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80" y="289560"/>
            <a:ext cx="5334000" cy="151130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80" y="3040648"/>
            <a:ext cx="5435600" cy="2108200"/>
          </a:xfrm>
          <a:prstGeom prst="rect">
            <a:avLst/>
          </a:prstGeom>
        </p:spPr>
      </p:pic>
      <p:sp>
        <p:nvSpPr>
          <p:cNvPr id="50" name="Down Arrow 49"/>
          <p:cNvSpPr/>
          <p:nvPr/>
        </p:nvSpPr>
        <p:spPr>
          <a:xfrm>
            <a:off x="4310117" y="1854018"/>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wn Arrow 50"/>
          <p:cNvSpPr/>
          <p:nvPr/>
        </p:nvSpPr>
        <p:spPr>
          <a:xfrm>
            <a:off x="2193736" y="1854017"/>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own Arrow 51"/>
          <p:cNvSpPr/>
          <p:nvPr/>
        </p:nvSpPr>
        <p:spPr>
          <a:xfrm>
            <a:off x="3275256" y="2726574"/>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wn Arrow 52"/>
          <p:cNvSpPr/>
          <p:nvPr/>
        </p:nvSpPr>
        <p:spPr>
          <a:xfrm>
            <a:off x="3275256" y="5185038"/>
            <a:ext cx="233882" cy="260915"/>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557128" y="2018688"/>
            <a:ext cx="2025169" cy="707886"/>
          </a:xfrm>
          <a:prstGeom prst="rect">
            <a:avLst/>
          </a:prstGeom>
          <a:noFill/>
        </p:spPr>
        <p:txBody>
          <a:bodyPr wrap="square" rtlCol="0">
            <a:spAutoFit/>
          </a:bodyPr>
          <a:lstStyle/>
          <a:p>
            <a:pPr algn="ctr"/>
            <a:r>
              <a:rPr lang="en-US" sz="2000" b="1" dirty="0" smtClean="0"/>
              <a:t>Formal</a:t>
            </a:r>
            <a:r>
              <a:rPr lang="en-US" sz="2000" dirty="0" smtClean="0"/>
              <a:t> reasoning of </a:t>
            </a:r>
            <a:r>
              <a:rPr lang="en-US" sz="2000" b="1" dirty="0" smtClean="0"/>
              <a:t>one</a:t>
            </a:r>
            <a:r>
              <a:rPr lang="en-US" sz="2000" dirty="0" smtClean="0"/>
              <a:t> program</a:t>
            </a:r>
          </a:p>
        </p:txBody>
      </p:sp>
      <p:sp>
        <p:nvSpPr>
          <p:cNvPr id="55" name="TextBox 54"/>
          <p:cNvSpPr txBox="1"/>
          <p:nvPr/>
        </p:nvSpPr>
        <p:spPr>
          <a:xfrm>
            <a:off x="6419753" y="5393128"/>
            <a:ext cx="2260301" cy="707886"/>
          </a:xfrm>
          <a:prstGeom prst="rect">
            <a:avLst/>
          </a:prstGeom>
          <a:noFill/>
        </p:spPr>
        <p:txBody>
          <a:bodyPr wrap="square" rtlCol="0">
            <a:spAutoFit/>
          </a:bodyPr>
          <a:lstStyle/>
          <a:p>
            <a:pPr algn="ctr"/>
            <a:r>
              <a:rPr lang="en-US" sz="2000" b="1" dirty="0" smtClean="0"/>
              <a:t>Statistical</a:t>
            </a:r>
            <a:r>
              <a:rPr lang="en-US" sz="2000" dirty="0" smtClean="0"/>
              <a:t> inference of a </a:t>
            </a:r>
            <a:r>
              <a:rPr lang="en-US" sz="2000" b="1" dirty="0" smtClean="0"/>
              <a:t>large</a:t>
            </a:r>
            <a:r>
              <a:rPr lang="en-US" sz="2000" dirty="0" smtClean="0"/>
              <a:t> dataset</a:t>
            </a:r>
          </a:p>
        </p:txBody>
      </p:sp>
      <p:sp>
        <p:nvSpPr>
          <p:cNvPr id="56" name="TextBox 55"/>
          <p:cNvSpPr txBox="1"/>
          <p:nvPr/>
        </p:nvSpPr>
        <p:spPr>
          <a:xfrm>
            <a:off x="6419753" y="3472748"/>
            <a:ext cx="2260301" cy="1200329"/>
          </a:xfrm>
          <a:prstGeom prst="rect">
            <a:avLst/>
          </a:prstGeom>
          <a:noFill/>
        </p:spPr>
        <p:txBody>
          <a:bodyPr wrap="square" rtlCol="0">
            <a:spAutoFit/>
          </a:bodyPr>
          <a:lstStyle/>
          <a:p>
            <a:pPr algn="ctr"/>
            <a:r>
              <a:rPr lang="en-US" sz="2400" dirty="0" smtClean="0"/>
              <a:t>Abstraction</a:t>
            </a:r>
          </a:p>
          <a:p>
            <a:pPr algn="ctr"/>
            <a:r>
              <a:rPr lang="en-US" sz="2400" dirty="0" smtClean="0"/>
              <a:t>&amp;</a:t>
            </a:r>
          </a:p>
          <a:p>
            <a:pPr algn="ctr"/>
            <a:r>
              <a:rPr lang="en-US" sz="2400" dirty="0" smtClean="0"/>
              <a:t>Modeling</a:t>
            </a:r>
          </a:p>
        </p:txBody>
      </p:sp>
      <p:sp>
        <p:nvSpPr>
          <p:cNvPr id="3" name="Slide Number Placeholder 2"/>
          <p:cNvSpPr>
            <a:spLocks noGrp="1"/>
          </p:cNvSpPr>
          <p:nvPr>
            <p:ph type="sldNum" sz="quarter" idx="12"/>
          </p:nvPr>
        </p:nvSpPr>
        <p:spPr/>
        <p:txBody>
          <a:bodyPr/>
          <a:lstStyle/>
          <a:p>
            <a:fld id="{C5BFA645-337F-934D-B234-7C13E7CFC11E}" type="slidenum">
              <a:rPr lang="en-US" smtClean="0"/>
              <a:t>80</a:t>
            </a:fld>
            <a:endParaRPr lang="en-US"/>
          </a:p>
        </p:txBody>
      </p:sp>
    </p:spTree>
    <p:extLst>
      <p:ext uri="{BB962C8B-B14F-4D97-AF65-F5344CB8AC3E}">
        <p14:creationId xmlns:p14="http://schemas.microsoft.com/office/powerpoint/2010/main" val="1868843758"/>
      </p:ext>
    </p:extLst>
  </p:cSld>
  <p:clrMapOvr>
    <a:masterClrMapping/>
  </p:clrMapOvr>
  <mc:AlternateContent xmlns:mc="http://schemas.openxmlformats.org/markup-compatibility/2006">
    <mc:Choice xmlns:p14="http://schemas.microsoft.com/office/powerpoint/2010/main" Requires="p14">
      <p:transition spd="slow" p14:dur="2000" advTm="37090"/>
    </mc:Choice>
    <mc:Fallback>
      <p:transition spd="slow" advTm="3709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6450" y="1534577"/>
            <a:ext cx="7531100" cy="3822700"/>
          </a:xfrm>
        </p:spPr>
      </p:pic>
      <p:sp>
        <p:nvSpPr>
          <p:cNvPr id="7" name="TextBox 6"/>
          <p:cNvSpPr txBox="1"/>
          <p:nvPr/>
        </p:nvSpPr>
        <p:spPr>
          <a:xfrm rot="18883354">
            <a:off x="1961497" y="2635067"/>
            <a:ext cx="1135696" cy="646331"/>
          </a:xfrm>
          <a:prstGeom prst="rect">
            <a:avLst/>
          </a:prstGeom>
          <a:noFill/>
        </p:spPr>
        <p:txBody>
          <a:bodyPr wrap="none" rtlCol="0">
            <a:spAutoFit/>
          </a:bodyPr>
          <a:lstStyle/>
          <a:p>
            <a:pPr algn="ctr"/>
            <a:r>
              <a:rPr lang="en-US" dirty="0" smtClean="0"/>
              <a:t>Candidate</a:t>
            </a:r>
          </a:p>
          <a:p>
            <a:pPr algn="ctr"/>
            <a:r>
              <a:rPr lang="en-US" dirty="0" smtClean="0"/>
              <a:t>Solution</a:t>
            </a:r>
            <a:endParaRPr lang="en-US" dirty="0"/>
          </a:p>
        </p:txBody>
      </p:sp>
      <p:sp>
        <p:nvSpPr>
          <p:cNvPr id="8" name="TextBox 7"/>
          <p:cNvSpPr txBox="1"/>
          <p:nvPr/>
        </p:nvSpPr>
        <p:spPr>
          <a:xfrm rot="2584945">
            <a:off x="6227665" y="2635067"/>
            <a:ext cx="938847" cy="646331"/>
          </a:xfrm>
          <a:prstGeom prst="rect">
            <a:avLst/>
          </a:prstGeom>
          <a:noFill/>
        </p:spPr>
        <p:txBody>
          <a:bodyPr wrap="none" rtlCol="0">
            <a:spAutoFit/>
          </a:bodyPr>
          <a:lstStyle/>
          <a:p>
            <a:pPr algn="ctr"/>
            <a:r>
              <a:rPr lang="en-US" dirty="0" smtClean="0"/>
              <a:t>Transfer</a:t>
            </a:r>
          </a:p>
          <a:p>
            <a:pPr algn="ctr"/>
            <a:r>
              <a:rPr lang="en-US" dirty="0" smtClean="0"/>
              <a:t>Code</a:t>
            </a:r>
            <a:endParaRPr lang="en-US" dirty="0"/>
          </a:p>
        </p:txBody>
      </p:sp>
      <p:sp>
        <p:nvSpPr>
          <p:cNvPr id="9" name="TextBox 8"/>
          <p:cNvSpPr txBox="1"/>
          <p:nvPr/>
        </p:nvSpPr>
        <p:spPr>
          <a:xfrm>
            <a:off x="2029849" y="2098840"/>
            <a:ext cx="998992" cy="369332"/>
          </a:xfrm>
          <a:prstGeom prst="rect">
            <a:avLst/>
          </a:prstGeom>
          <a:noFill/>
        </p:spPr>
        <p:txBody>
          <a:bodyPr wrap="none" rtlCol="0">
            <a:spAutoFit/>
          </a:bodyPr>
          <a:lstStyle/>
          <a:p>
            <a:pPr algn="ctr"/>
            <a:r>
              <a:rPr lang="en-US" dirty="0" smtClean="0"/>
              <a:t>Ask Help</a:t>
            </a:r>
            <a:endParaRPr lang="en-US" dirty="0"/>
          </a:p>
        </p:txBody>
      </p:sp>
      <p:sp>
        <p:nvSpPr>
          <p:cNvPr id="10" name="TextBox 9"/>
          <p:cNvSpPr txBox="1"/>
          <p:nvPr/>
        </p:nvSpPr>
        <p:spPr>
          <a:xfrm>
            <a:off x="5908044" y="1821841"/>
            <a:ext cx="1402949" cy="646331"/>
          </a:xfrm>
          <a:prstGeom prst="rect">
            <a:avLst/>
          </a:prstGeom>
          <a:noFill/>
        </p:spPr>
        <p:txBody>
          <a:bodyPr wrap="none" rtlCol="0">
            <a:spAutoFit/>
          </a:bodyPr>
          <a:lstStyle/>
          <a:p>
            <a:pPr algn="ctr"/>
            <a:r>
              <a:rPr lang="en-US" dirty="0" smtClean="0"/>
              <a:t>Specify </a:t>
            </a:r>
          </a:p>
          <a:p>
            <a:pPr algn="ctr"/>
            <a:r>
              <a:rPr lang="en-US" dirty="0" smtClean="0"/>
              <a:t>Functionality</a:t>
            </a:r>
            <a:endParaRPr lang="en-US" dirty="0"/>
          </a:p>
        </p:txBody>
      </p:sp>
      <p:sp>
        <p:nvSpPr>
          <p:cNvPr id="11" name="Rectangle 10"/>
          <p:cNvSpPr/>
          <p:nvPr/>
        </p:nvSpPr>
        <p:spPr>
          <a:xfrm>
            <a:off x="1049338" y="5143805"/>
            <a:ext cx="1701619" cy="3978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Patch Generation</a:t>
            </a:r>
            <a:endParaRPr lang="en-US" sz="1600" dirty="0"/>
          </a:p>
        </p:txBody>
      </p:sp>
      <p:sp>
        <p:nvSpPr>
          <p:cNvPr id="13" name="Rectangle 12"/>
          <p:cNvSpPr/>
          <p:nvPr/>
        </p:nvSpPr>
        <p:spPr>
          <a:xfrm>
            <a:off x="1049338" y="5649129"/>
            <a:ext cx="1701619" cy="3978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Bug Finding</a:t>
            </a:r>
            <a:endParaRPr lang="en-US" sz="1600" dirty="0"/>
          </a:p>
        </p:txBody>
      </p:sp>
      <p:sp>
        <p:nvSpPr>
          <p:cNvPr id="14" name="Rectangle 13"/>
          <p:cNvSpPr/>
          <p:nvPr/>
        </p:nvSpPr>
        <p:spPr>
          <a:xfrm>
            <a:off x="1049338" y="6150060"/>
            <a:ext cx="1701619" cy="3978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smtClean="0"/>
              <a:t>Anomaly Detection</a:t>
            </a:r>
            <a:endParaRPr lang="en-US" sz="1500" dirty="0"/>
          </a:p>
        </p:txBody>
      </p:sp>
      <p:sp>
        <p:nvSpPr>
          <p:cNvPr id="15" name="Rectangle 14"/>
          <p:cNvSpPr/>
          <p:nvPr/>
        </p:nvSpPr>
        <p:spPr>
          <a:xfrm>
            <a:off x="6460183" y="5357277"/>
            <a:ext cx="1701619" cy="3978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Code Transfer</a:t>
            </a:r>
            <a:endParaRPr lang="en-US" sz="1600" dirty="0"/>
          </a:p>
        </p:txBody>
      </p:sp>
      <p:sp>
        <p:nvSpPr>
          <p:cNvPr id="16" name="Rectangle 15"/>
          <p:cNvSpPr/>
          <p:nvPr/>
        </p:nvSpPr>
        <p:spPr>
          <a:xfrm>
            <a:off x="6460183" y="5862601"/>
            <a:ext cx="1701619" cy="3978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Program Synthesis</a:t>
            </a:r>
            <a:endParaRPr lang="en-US" sz="1600" dirty="0"/>
          </a:p>
        </p:txBody>
      </p:sp>
      <p:sp>
        <p:nvSpPr>
          <p:cNvPr id="4" name="Slide Number Placeholder 3"/>
          <p:cNvSpPr>
            <a:spLocks noGrp="1"/>
          </p:cNvSpPr>
          <p:nvPr>
            <p:ph type="sldNum" sz="quarter" idx="12"/>
          </p:nvPr>
        </p:nvSpPr>
        <p:spPr/>
        <p:txBody>
          <a:bodyPr/>
          <a:lstStyle/>
          <a:p>
            <a:fld id="{C5BFA645-337F-934D-B234-7C13E7CFC11E}" type="slidenum">
              <a:rPr lang="en-US" smtClean="0"/>
              <a:t>81</a:t>
            </a:fld>
            <a:endParaRPr lang="en-US"/>
          </a:p>
        </p:txBody>
      </p:sp>
    </p:spTree>
    <p:extLst>
      <p:ext uri="{BB962C8B-B14F-4D97-AF65-F5344CB8AC3E}">
        <p14:creationId xmlns:p14="http://schemas.microsoft.com/office/powerpoint/2010/main" val="1931772019"/>
      </p:ext>
    </p:extLst>
  </p:cSld>
  <p:clrMapOvr>
    <a:masterClrMapping/>
  </p:clrMapOvr>
  <p:transition spd="slow" advTm="55007">
    <p:pu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Outside the Scope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93636"/>
            <a:ext cx="4216227" cy="4351338"/>
          </a:xfrm>
        </p:spPr>
      </p:pic>
      <p:sp>
        <p:nvSpPr>
          <p:cNvPr id="4" name="Slide Number Placeholder 3"/>
          <p:cNvSpPr>
            <a:spLocks noGrp="1"/>
          </p:cNvSpPr>
          <p:nvPr>
            <p:ph type="sldNum" sz="quarter" idx="12"/>
          </p:nvPr>
        </p:nvSpPr>
        <p:spPr/>
        <p:txBody>
          <a:bodyPr/>
          <a:lstStyle/>
          <a:p>
            <a:fld id="{C5BFA645-337F-934D-B234-7C13E7CFC11E}" type="slidenum">
              <a:rPr lang="en-US" smtClean="0"/>
              <a:t>82</a:t>
            </a:fld>
            <a:endParaRPr lang="en-US"/>
          </a:p>
        </p:txBody>
      </p:sp>
      <p:sp>
        <p:nvSpPr>
          <p:cNvPr id="7" name="TextBox 6"/>
          <p:cNvSpPr txBox="1"/>
          <p:nvPr/>
        </p:nvSpPr>
        <p:spPr>
          <a:xfrm>
            <a:off x="5625989" y="3969305"/>
            <a:ext cx="2525407" cy="523220"/>
          </a:xfrm>
          <a:prstGeom prst="rect">
            <a:avLst/>
          </a:prstGeom>
          <a:noFill/>
        </p:spPr>
        <p:txBody>
          <a:bodyPr wrap="square" rtlCol="0">
            <a:spAutoFit/>
          </a:bodyPr>
          <a:lstStyle/>
          <a:p>
            <a:pPr algn="ctr"/>
            <a:r>
              <a:rPr lang="en-US" sz="2800" dirty="0" smtClean="0"/>
              <a:t>~50% of Errors</a:t>
            </a:r>
          </a:p>
        </p:txBody>
      </p:sp>
      <p:sp>
        <p:nvSpPr>
          <p:cNvPr id="8" name="TextBox 7"/>
          <p:cNvSpPr txBox="1"/>
          <p:nvPr/>
        </p:nvSpPr>
        <p:spPr>
          <a:xfrm>
            <a:off x="5005310" y="2590219"/>
            <a:ext cx="3766766" cy="954107"/>
          </a:xfrm>
          <a:prstGeom prst="rect">
            <a:avLst/>
          </a:prstGeom>
          <a:noFill/>
        </p:spPr>
        <p:txBody>
          <a:bodyPr wrap="square" rtlCol="0">
            <a:spAutoFit/>
          </a:bodyPr>
          <a:lstStyle/>
          <a:p>
            <a:pPr algn="ctr"/>
            <a:r>
              <a:rPr lang="en-US" sz="2800" dirty="0" smtClean="0"/>
              <a:t>Not possible for any search-based techniques</a:t>
            </a:r>
          </a:p>
        </p:txBody>
      </p:sp>
      <p:sp>
        <p:nvSpPr>
          <p:cNvPr id="9" name="TextBox 8"/>
          <p:cNvSpPr txBox="1"/>
          <p:nvPr/>
        </p:nvSpPr>
        <p:spPr>
          <a:xfrm>
            <a:off x="669274" y="1334522"/>
            <a:ext cx="4134978" cy="400110"/>
          </a:xfrm>
          <a:prstGeom prst="rect">
            <a:avLst/>
          </a:prstGeom>
          <a:noFill/>
        </p:spPr>
        <p:txBody>
          <a:bodyPr wrap="none" rtlCol="0">
            <a:spAutoFit/>
          </a:bodyPr>
          <a:lstStyle/>
          <a:p>
            <a:r>
              <a:rPr lang="en-US" sz="2000" dirty="0" smtClean="0"/>
              <a:t>A CCE patch which rewrites a function</a:t>
            </a:r>
            <a:endParaRPr lang="en-US" sz="2000" dirty="0"/>
          </a:p>
        </p:txBody>
      </p:sp>
    </p:spTree>
    <p:extLst>
      <p:ext uri="{BB962C8B-B14F-4D97-AF65-F5344CB8AC3E}">
        <p14:creationId xmlns:p14="http://schemas.microsoft.com/office/powerpoint/2010/main" val="69781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with Improved Systems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07954"/>
            <a:ext cx="8909700" cy="1978964"/>
          </a:xfrm>
        </p:spPr>
      </p:pic>
      <p:sp>
        <p:nvSpPr>
          <p:cNvPr id="4" name="Slide Number Placeholder 3"/>
          <p:cNvSpPr>
            <a:spLocks noGrp="1"/>
          </p:cNvSpPr>
          <p:nvPr>
            <p:ph type="sldNum" sz="quarter" idx="12"/>
          </p:nvPr>
        </p:nvSpPr>
        <p:spPr/>
        <p:txBody>
          <a:bodyPr/>
          <a:lstStyle/>
          <a:p>
            <a:fld id="{C5BFA645-337F-934D-B234-7C13E7CFC11E}" type="slidenum">
              <a:rPr lang="en-US" smtClean="0"/>
              <a:t>83</a:t>
            </a:fld>
            <a:endParaRPr lang="en-US"/>
          </a:p>
        </p:txBody>
      </p:sp>
      <p:sp>
        <p:nvSpPr>
          <p:cNvPr id="6" name="Rounded Rectangle 5"/>
          <p:cNvSpPr/>
          <p:nvPr/>
        </p:nvSpPr>
        <p:spPr>
          <a:xfrm>
            <a:off x="2511845" y="2964413"/>
            <a:ext cx="6530057" cy="242371"/>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36320" y="1507844"/>
            <a:ext cx="2837059" cy="400110"/>
          </a:xfrm>
          <a:prstGeom prst="rect">
            <a:avLst/>
          </a:prstGeom>
          <a:noFill/>
        </p:spPr>
        <p:txBody>
          <a:bodyPr wrap="none" rtlCol="0">
            <a:spAutoFit/>
          </a:bodyPr>
          <a:lstStyle/>
          <a:p>
            <a:r>
              <a:rPr lang="en-US" sz="2000" smtClean="0"/>
              <a:t>A patch to fix a CCE error</a:t>
            </a:r>
            <a:endParaRPr lang="en-US" sz="2000" dirty="0"/>
          </a:p>
        </p:txBody>
      </p:sp>
      <p:sp>
        <p:nvSpPr>
          <p:cNvPr id="8" name="TextBox 7"/>
          <p:cNvSpPr txBox="1"/>
          <p:nvPr/>
        </p:nvSpPr>
        <p:spPr>
          <a:xfrm>
            <a:off x="771930" y="4219920"/>
            <a:ext cx="4918078" cy="461665"/>
          </a:xfrm>
          <a:prstGeom prst="rect">
            <a:avLst/>
          </a:prstGeom>
          <a:noFill/>
        </p:spPr>
        <p:txBody>
          <a:bodyPr wrap="none" rtlCol="0">
            <a:spAutoFit/>
          </a:bodyPr>
          <a:lstStyle/>
          <a:p>
            <a:r>
              <a:rPr lang="en-US" sz="2400" dirty="0" smtClean="0"/>
              <a:t>Too complicated to directly synthesize</a:t>
            </a:r>
            <a:endParaRPr lang="en-US" sz="2400" dirty="0"/>
          </a:p>
        </p:txBody>
      </p:sp>
      <p:sp>
        <p:nvSpPr>
          <p:cNvPr id="9" name="TextBox 8"/>
          <p:cNvSpPr txBox="1"/>
          <p:nvPr/>
        </p:nvSpPr>
        <p:spPr>
          <a:xfrm>
            <a:off x="771930" y="4926408"/>
            <a:ext cx="5292667" cy="461665"/>
          </a:xfrm>
          <a:prstGeom prst="rect">
            <a:avLst/>
          </a:prstGeom>
          <a:noFill/>
        </p:spPr>
        <p:txBody>
          <a:bodyPr wrap="none" rtlCol="0">
            <a:spAutoFit/>
          </a:bodyPr>
          <a:lstStyle/>
          <a:p>
            <a:r>
              <a:rPr lang="en-US" sz="2400" dirty="0" smtClean="0"/>
              <a:t>But there are parallel structures around! </a:t>
            </a:r>
            <a:endParaRPr lang="en-US" sz="2400" dirty="0"/>
          </a:p>
        </p:txBody>
      </p:sp>
      <p:sp>
        <p:nvSpPr>
          <p:cNvPr id="10" name="TextBox 9"/>
          <p:cNvSpPr txBox="1"/>
          <p:nvPr/>
        </p:nvSpPr>
        <p:spPr>
          <a:xfrm>
            <a:off x="3309296" y="5721075"/>
            <a:ext cx="2525407" cy="523220"/>
          </a:xfrm>
          <a:prstGeom prst="rect">
            <a:avLst/>
          </a:prstGeom>
          <a:noFill/>
        </p:spPr>
        <p:txBody>
          <a:bodyPr wrap="square" rtlCol="0">
            <a:spAutoFit/>
          </a:bodyPr>
          <a:lstStyle/>
          <a:p>
            <a:pPr algn="ctr"/>
            <a:r>
              <a:rPr lang="en-US" sz="2800" smtClean="0"/>
              <a:t>~20</a:t>
            </a:r>
            <a:r>
              <a:rPr lang="en-US" sz="2800" dirty="0" smtClean="0"/>
              <a:t>% of Errors</a:t>
            </a:r>
          </a:p>
        </p:txBody>
      </p:sp>
      <p:cxnSp>
        <p:nvCxnSpPr>
          <p:cNvPr id="11" name="Straight Arrow Connector 10"/>
          <p:cNvCxnSpPr>
            <a:stCxn id="8" idx="0"/>
            <a:endCxn id="6" idx="2"/>
          </p:cNvCxnSpPr>
          <p:nvPr/>
        </p:nvCxnSpPr>
        <p:spPr>
          <a:xfrm flipV="1">
            <a:off x="3230969" y="3206784"/>
            <a:ext cx="2545905" cy="1013136"/>
          </a:xfrm>
          <a:prstGeom prst="straightConnector1">
            <a:avLst/>
          </a:prstGeom>
          <a:ln w="28575" cmpd="sng">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919470" y="3206784"/>
            <a:ext cx="1366091" cy="197428"/>
          </a:xfrm>
          <a:prstGeom prst="straightConnector1">
            <a:avLst/>
          </a:prstGeom>
          <a:ln w="28575" cmpd="sng">
            <a:solidFill>
              <a:srgbClr val="4F81BD"/>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4186410" y="2336594"/>
            <a:ext cx="99152" cy="627820"/>
          </a:xfrm>
          <a:prstGeom prst="straightConnector1">
            <a:avLst/>
          </a:prstGeom>
          <a:ln w="28575" cmpd="sng">
            <a:solidFill>
              <a:srgbClr val="4F81BD"/>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8543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a:t>
            </a:r>
            <a:endParaRPr lang="en-US" dirty="0"/>
          </a:p>
        </p:txBody>
      </p:sp>
      <p:sp>
        <p:nvSpPr>
          <p:cNvPr id="3" name="Slide Number Placeholder 2"/>
          <p:cNvSpPr>
            <a:spLocks noGrp="1"/>
          </p:cNvSpPr>
          <p:nvPr>
            <p:ph type="sldNum" sz="quarter" idx="12"/>
          </p:nvPr>
        </p:nvSpPr>
        <p:spPr/>
        <p:txBody>
          <a:bodyPr/>
          <a:lstStyle/>
          <a:p>
            <a:fld id="{C5BFA645-337F-934D-B234-7C13E7CFC11E}" type="slidenum">
              <a:rPr lang="en-US" smtClean="0"/>
              <a:t>9</a:t>
            </a:fld>
            <a:endParaRPr lang="en-US" dirty="0"/>
          </a:p>
        </p:txBody>
      </p:sp>
      <p:grpSp>
        <p:nvGrpSpPr>
          <p:cNvPr id="23" name="Group 22"/>
          <p:cNvGrpSpPr/>
          <p:nvPr/>
        </p:nvGrpSpPr>
        <p:grpSpPr>
          <a:xfrm>
            <a:off x="628650" y="4283011"/>
            <a:ext cx="940067" cy="1244081"/>
            <a:chOff x="3657600" y="2753297"/>
            <a:chExt cx="2203450" cy="2819400"/>
          </a:xfrm>
        </p:grpSpPr>
        <p:cxnSp>
          <p:nvCxnSpPr>
            <p:cNvPr id="24" name="Straight Connector 23"/>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73638" y="4146751"/>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Connector 34"/>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2806093" y="3768314"/>
            <a:ext cx="2675530" cy="1864394"/>
            <a:chOff x="799522" y="3824233"/>
            <a:chExt cx="3294690" cy="2029833"/>
          </a:xfrm>
        </p:grpSpPr>
        <p:sp>
          <p:nvSpPr>
            <p:cNvPr id="45" name="TextBox 44"/>
            <p:cNvSpPr txBox="1"/>
            <p:nvPr/>
          </p:nvSpPr>
          <p:spPr>
            <a:xfrm>
              <a:off x="799522" y="3824233"/>
              <a:ext cx="3294690" cy="435614"/>
            </a:xfrm>
            <a:prstGeom prst="rect">
              <a:avLst/>
            </a:prstGeom>
            <a:noFill/>
          </p:spPr>
          <p:txBody>
            <a:bodyPr wrap="square" rtlCol="0">
              <a:spAutoFit/>
            </a:bodyPr>
            <a:lstStyle/>
            <a:p>
              <a:pPr marL="0" lvl="1" algn="ctr"/>
              <a:r>
                <a:rPr lang="en-US" sz="2000" b="1" dirty="0" smtClean="0"/>
                <a:t>Search Space</a:t>
              </a:r>
              <a:endParaRPr lang="en-US" sz="2000" b="1" dirty="0"/>
            </a:p>
          </p:txBody>
        </p:sp>
        <p:grpSp>
          <p:nvGrpSpPr>
            <p:cNvPr id="46" name="Group 45"/>
            <p:cNvGrpSpPr/>
            <p:nvPr/>
          </p:nvGrpSpPr>
          <p:grpSpPr>
            <a:xfrm>
              <a:off x="1303054" y="4288301"/>
              <a:ext cx="2287630" cy="1565765"/>
              <a:chOff x="1303054" y="3939958"/>
              <a:chExt cx="2287630" cy="1565765"/>
            </a:xfrm>
          </p:grpSpPr>
          <p:pic>
            <p:nvPicPr>
              <p:cNvPr id="47" name="Picture 46"/>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0707" y="4520986"/>
                <a:ext cx="358491" cy="356898"/>
              </a:xfrm>
              <a:prstGeom prst="rect">
                <a:avLst/>
              </a:prstGeom>
            </p:spPr>
          </p:pic>
          <p:pic>
            <p:nvPicPr>
              <p:cNvPr id="48" name="Picture 4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07701" y="4080524"/>
                <a:ext cx="358491" cy="356898"/>
              </a:xfrm>
              <a:prstGeom prst="rect">
                <a:avLst/>
              </a:prstGeom>
            </p:spPr>
          </p:pic>
          <p:pic>
            <p:nvPicPr>
              <p:cNvPr id="49" name="Picture 4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59470" y="4880180"/>
                <a:ext cx="358491" cy="356898"/>
              </a:xfrm>
              <a:prstGeom prst="rect">
                <a:avLst/>
              </a:prstGeom>
            </p:spPr>
          </p:pic>
          <p:pic>
            <p:nvPicPr>
              <p:cNvPr id="50" name="Picture 4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28962" y="5051968"/>
                <a:ext cx="358491" cy="356898"/>
              </a:xfrm>
              <a:prstGeom prst="rect">
                <a:avLst/>
              </a:prstGeom>
            </p:spPr>
          </p:pic>
          <p:sp>
            <p:nvSpPr>
              <p:cNvPr id="51" name="Oval 50"/>
              <p:cNvSpPr/>
              <p:nvPr/>
            </p:nvSpPr>
            <p:spPr>
              <a:xfrm>
                <a:off x="1303054" y="3939958"/>
                <a:ext cx="2287630" cy="156576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71675" y="4122957"/>
                <a:ext cx="358491" cy="356898"/>
              </a:xfrm>
              <a:prstGeom prst="rect">
                <a:avLst/>
              </a:prstGeom>
            </p:spPr>
          </p:pic>
          <p:pic>
            <p:nvPicPr>
              <p:cNvPr id="53" name="Picture 5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10503" y="4945053"/>
                <a:ext cx="358491" cy="380342"/>
              </a:xfrm>
              <a:prstGeom prst="rect">
                <a:avLst/>
              </a:prstGeom>
            </p:spPr>
          </p:pic>
          <p:pic>
            <p:nvPicPr>
              <p:cNvPr id="54" name="Picture 5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11159" y="4042942"/>
                <a:ext cx="358491" cy="356898"/>
              </a:xfrm>
              <a:prstGeom prst="rect">
                <a:avLst/>
              </a:prstGeom>
            </p:spPr>
          </p:pic>
          <p:pic>
            <p:nvPicPr>
              <p:cNvPr id="55" name="Picture 5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10504" y="4543137"/>
                <a:ext cx="358491" cy="356898"/>
              </a:xfrm>
              <a:prstGeom prst="rect">
                <a:avLst/>
              </a:prstGeom>
            </p:spPr>
          </p:pic>
          <p:pic>
            <p:nvPicPr>
              <p:cNvPr id="56" name="Picture 5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07299" y="4576347"/>
                <a:ext cx="358491" cy="356898"/>
              </a:xfrm>
              <a:prstGeom prst="rect">
                <a:avLst/>
              </a:prstGeom>
            </p:spPr>
          </p:pic>
          <p:sp>
            <p:nvSpPr>
              <p:cNvPr id="58" name="TextBox 57"/>
              <p:cNvSpPr txBox="1"/>
              <p:nvPr/>
            </p:nvSpPr>
            <p:spPr>
              <a:xfrm>
                <a:off x="2188031" y="4539341"/>
                <a:ext cx="343364" cy="369332"/>
              </a:xfrm>
              <a:prstGeom prst="rect">
                <a:avLst/>
              </a:prstGeom>
              <a:noFill/>
            </p:spPr>
            <p:txBody>
              <a:bodyPr wrap="none" rtlCol="0">
                <a:spAutoFit/>
              </a:bodyPr>
              <a:lstStyle/>
              <a:p>
                <a:r>
                  <a:rPr lang="mr-IN" smtClean="0"/>
                  <a:t>…</a:t>
                </a:r>
                <a:endParaRPr lang="en-US" dirty="0"/>
              </a:p>
            </p:txBody>
          </p:sp>
        </p:grpSp>
      </p:grpSp>
      <p:pic>
        <p:nvPicPr>
          <p:cNvPr id="60" name="Picture 5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22325" y="4514429"/>
            <a:ext cx="358491" cy="356899"/>
          </a:xfrm>
          <a:prstGeom prst="rect">
            <a:avLst/>
          </a:prstGeom>
        </p:spPr>
      </p:pic>
      <p:pic>
        <p:nvPicPr>
          <p:cNvPr id="61" name="Picture 6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48311" y="4514429"/>
            <a:ext cx="358491" cy="356899"/>
          </a:xfrm>
          <a:prstGeom prst="rect">
            <a:avLst/>
          </a:prstGeom>
        </p:spPr>
      </p:pic>
      <p:grpSp>
        <p:nvGrpSpPr>
          <p:cNvPr id="186" name="Group 185"/>
          <p:cNvGrpSpPr/>
          <p:nvPr/>
        </p:nvGrpSpPr>
        <p:grpSpPr>
          <a:xfrm>
            <a:off x="5644583" y="3839863"/>
            <a:ext cx="1978595" cy="2150485"/>
            <a:chOff x="6376700" y="1965461"/>
            <a:chExt cx="2059845" cy="2150485"/>
          </a:xfrm>
        </p:grpSpPr>
        <p:sp>
          <p:nvSpPr>
            <p:cNvPr id="67" name="Rectangle 66"/>
            <p:cNvSpPr/>
            <p:nvPr/>
          </p:nvSpPr>
          <p:spPr>
            <a:xfrm>
              <a:off x="8124790" y="3563071"/>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8124790" y="379329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8124790" y="2861686"/>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8124790" y="3092031"/>
              <a:ext cx="94855" cy="94855"/>
            </a:xfrm>
            <a:prstGeom prst="rect">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8124790" y="3324518"/>
              <a:ext cx="94855" cy="94855"/>
            </a:xfrm>
            <a:prstGeom prst="rect">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Arrow Connector 71"/>
            <p:cNvCxnSpPr/>
            <p:nvPr/>
          </p:nvCxnSpPr>
          <p:spPr>
            <a:xfrm>
              <a:off x="6681341" y="2917990"/>
              <a:ext cx="252947" cy="844"/>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6672982"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6670347"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6672982"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6670347"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6575492" y="2859433"/>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Oval 77"/>
            <p:cNvSpPr/>
            <p:nvPr/>
          </p:nvSpPr>
          <p:spPr>
            <a:xfrm>
              <a:off x="6575492" y="3089999"/>
              <a:ext cx="94855" cy="94855"/>
            </a:xfrm>
            <a:prstGeom prst="ellipse">
              <a:avLst/>
            </a:prstGeom>
            <a:solidFill>
              <a:srgbClr val="FF0000"/>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Oval 78"/>
            <p:cNvSpPr/>
            <p:nvPr/>
          </p:nvSpPr>
          <p:spPr>
            <a:xfrm>
              <a:off x="6575492" y="3324812"/>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Oval 79"/>
            <p:cNvSpPr/>
            <p:nvPr/>
          </p:nvSpPr>
          <p:spPr>
            <a:xfrm>
              <a:off x="6575492" y="3560525"/>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Oval 80"/>
            <p:cNvSpPr/>
            <p:nvPr/>
          </p:nvSpPr>
          <p:spPr>
            <a:xfrm>
              <a:off x="6575492" y="3792150"/>
              <a:ext cx="94855" cy="94855"/>
            </a:xfrm>
            <a:prstGeom prst="ellipse">
              <a:avLst/>
            </a:prstGeom>
            <a:solidFill>
              <a:srgbClr val="008000"/>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82" name="Group 81"/>
            <p:cNvGrpSpPr/>
            <p:nvPr/>
          </p:nvGrpSpPr>
          <p:grpSpPr>
            <a:xfrm>
              <a:off x="6954912" y="2804813"/>
              <a:ext cx="914297" cy="1169878"/>
              <a:chOff x="3657600" y="2753297"/>
              <a:chExt cx="2203450" cy="2819400"/>
            </a:xfrm>
          </p:grpSpPr>
          <p:sp>
            <p:nvSpPr>
              <p:cNvPr id="155" name="Rectangle 154"/>
              <p:cNvSpPr/>
              <p:nvPr/>
            </p:nvSpPr>
            <p:spPr>
              <a:xfrm>
                <a:off x="3657600" y="2753297"/>
                <a:ext cx="2203450" cy="28194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6" name="Straight Connector 155"/>
              <p:cNvCxnSpPr/>
              <p:nvPr/>
            </p:nvCxnSpPr>
            <p:spPr>
              <a:xfrm>
                <a:off x="3886200" y="3058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3886200" y="3210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886200" y="3362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3886200" y="3515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3886200" y="3667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3886200" y="3820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886200" y="3972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3886200" y="4124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3886200" y="4277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3886200" y="4429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3886200" y="45820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886200" y="47344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886200" y="48868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886200" y="50392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3886200" y="5191697"/>
                <a:ext cx="167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3886200" y="5344097"/>
                <a:ext cx="1676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72" name="Picture 78" descr="gray.jpg"/>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973638" y="4613847"/>
                <a:ext cx="374650"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3" name="Picture 172"/>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973638" y="4613847"/>
                <a:ext cx="392112" cy="40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83" name="Straight Arrow Connector 82"/>
            <p:cNvCxnSpPr/>
            <p:nvPr/>
          </p:nvCxnSpPr>
          <p:spPr>
            <a:xfrm>
              <a:off x="7869209" y="2907704"/>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7871843" y="3139317"/>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7869209" y="3373943"/>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871843" y="3613592"/>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869209" y="3834920"/>
              <a:ext cx="252947"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8" name="Picture 87"/>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52637" y="3330454"/>
              <a:ext cx="233655" cy="232617"/>
            </a:xfrm>
            <a:prstGeom prst="rect">
              <a:avLst/>
            </a:prstGeom>
            <a:ln w="38100" cmpd="sng">
              <a:solidFill>
                <a:srgbClr val="FF0000"/>
              </a:solidFill>
            </a:ln>
          </p:spPr>
        </p:pic>
        <p:sp>
          <p:nvSpPr>
            <p:cNvPr id="89" name="Right Arrow 88"/>
            <p:cNvSpPr/>
            <p:nvPr/>
          </p:nvSpPr>
          <p:spPr>
            <a:xfrm rot="5400000">
              <a:off x="7928993" y="2573668"/>
              <a:ext cx="153250" cy="164922"/>
            </a:xfrm>
            <a:prstGeom prst="rightArrow">
              <a:avLst/>
            </a:prstGeom>
            <a:solidFill>
              <a:srgbClr val="FFFF00"/>
            </a:solidFill>
            <a:ln w="127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7871545" y="2175092"/>
              <a:ext cx="254666" cy="325855"/>
              <a:chOff x="5845473" y="4021992"/>
              <a:chExt cx="613744" cy="785309"/>
            </a:xfrm>
          </p:grpSpPr>
          <p:sp>
            <p:nvSpPr>
              <p:cNvPr id="143" name="Rectangle 142"/>
              <p:cNvSpPr/>
              <p:nvPr/>
            </p:nvSpPr>
            <p:spPr>
              <a:xfrm>
                <a:off x="5845473" y="4021992"/>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44" name="Straight Connector 143"/>
              <p:cNvCxnSpPr/>
              <p:nvPr/>
            </p:nvCxnSpPr>
            <p:spPr>
              <a:xfrm>
                <a:off x="5909147" y="410689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5909147" y="41917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5909147" y="42766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5909147" y="43615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5909147" y="44464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5909147" y="453138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5909147" y="461628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5909147" y="4701178"/>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52"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212039" y="4540225"/>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 name="Picture 152"/>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121945" y="4446483"/>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 name="Picture 15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95745" y="4420261"/>
                <a:ext cx="240999" cy="239928"/>
              </a:xfrm>
              <a:prstGeom prst="rect">
                <a:avLst/>
              </a:prstGeom>
            </p:spPr>
          </p:pic>
        </p:grpSp>
        <p:grpSp>
          <p:nvGrpSpPr>
            <p:cNvPr id="91" name="Group 90"/>
            <p:cNvGrpSpPr/>
            <p:nvPr/>
          </p:nvGrpSpPr>
          <p:grpSpPr>
            <a:xfrm>
              <a:off x="6893399" y="2175092"/>
              <a:ext cx="254666" cy="325855"/>
              <a:chOff x="3899435" y="2093233"/>
              <a:chExt cx="613744" cy="785309"/>
            </a:xfrm>
          </p:grpSpPr>
          <p:sp>
            <p:nvSpPr>
              <p:cNvPr id="131" name="Rectangle 130"/>
              <p:cNvSpPr/>
              <p:nvPr/>
            </p:nvSpPr>
            <p:spPr>
              <a:xfrm>
                <a:off x="3899435" y="2093233"/>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2" name="Straight Connector 131"/>
              <p:cNvCxnSpPr/>
              <p:nvPr/>
            </p:nvCxnSpPr>
            <p:spPr>
              <a:xfrm>
                <a:off x="3963109" y="217813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3963109" y="2263030"/>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3963109" y="2347928"/>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963109" y="2432826"/>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3963109" y="2517724"/>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3963109" y="260262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3963109" y="268752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3963109" y="2772419"/>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40" name="Picture 139"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266001" y="2611466"/>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 name="Picture 140"/>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4175907" y="2517724"/>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 name="Picture 14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976042" y="2495259"/>
                <a:ext cx="240999" cy="239928"/>
              </a:xfrm>
              <a:prstGeom prst="rect">
                <a:avLst/>
              </a:prstGeom>
              <a:ln w="28575" cmpd="sng">
                <a:solidFill>
                  <a:srgbClr val="008000"/>
                </a:solidFill>
              </a:ln>
            </p:spPr>
          </p:pic>
        </p:grpSp>
        <p:grpSp>
          <p:nvGrpSpPr>
            <p:cNvPr id="92" name="Group 91"/>
            <p:cNvGrpSpPr/>
            <p:nvPr/>
          </p:nvGrpSpPr>
          <p:grpSpPr>
            <a:xfrm>
              <a:off x="6567350" y="2175092"/>
              <a:ext cx="254666" cy="325855"/>
              <a:chOff x="1956432" y="4075054"/>
              <a:chExt cx="613744" cy="785309"/>
            </a:xfrm>
          </p:grpSpPr>
          <p:sp>
            <p:nvSpPr>
              <p:cNvPr id="119" name="Rectangle 118"/>
              <p:cNvSpPr/>
              <p:nvPr/>
            </p:nvSpPr>
            <p:spPr>
              <a:xfrm>
                <a:off x="1956432" y="407505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0" name="Straight Connector 119"/>
              <p:cNvCxnSpPr/>
              <p:nvPr/>
            </p:nvCxnSpPr>
            <p:spPr>
              <a:xfrm>
                <a:off x="2020106" y="415995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2020106" y="424485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020106" y="432974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2020106" y="441464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020106" y="449954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2020106" y="458444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020106" y="466934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2020106" y="475424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28"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322998" y="459328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 name="Picture 128"/>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232904" y="449954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 name="Picture 129"/>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08468" y="4329749"/>
                <a:ext cx="240999" cy="239928"/>
              </a:xfrm>
              <a:prstGeom prst="rect">
                <a:avLst/>
              </a:prstGeom>
              <a:ln w="28575" cmpd="sng">
                <a:solidFill>
                  <a:schemeClr val="tx2">
                    <a:lumMod val="75000"/>
                  </a:schemeClr>
                </a:solidFill>
              </a:ln>
            </p:spPr>
          </p:pic>
        </p:grpSp>
        <p:grpSp>
          <p:nvGrpSpPr>
            <p:cNvPr id="93" name="Group 92"/>
            <p:cNvGrpSpPr/>
            <p:nvPr/>
          </p:nvGrpSpPr>
          <p:grpSpPr>
            <a:xfrm>
              <a:off x="7545496" y="2175092"/>
              <a:ext cx="254666" cy="325855"/>
              <a:chOff x="3084462" y="5593794"/>
              <a:chExt cx="613744" cy="785309"/>
            </a:xfrm>
          </p:grpSpPr>
          <p:sp>
            <p:nvSpPr>
              <p:cNvPr id="107" name="Rectangle 106"/>
              <p:cNvSpPr/>
              <p:nvPr/>
            </p:nvSpPr>
            <p:spPr>
              <a:xfrm>
                <a:off x="3084462"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8" name="Straight Connector 107"/>
              <p:cNvCxnSpPr/>
              <p:nvPr/>
            </p:nvCxnSpPr>
            <p:spPr>
              <a:xfrm>
                <a:off x="3148136"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148136"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148136"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148136"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3148136"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3148136"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3148136"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148136"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16"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451028"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 name="Picture 116"/>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360934"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 name="Picture 117"/>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10029" y="6058965"/>
                <a:ext cx="240999" cy="239928"/>
              </a:xfrm>
              <a:prstGeom prst="rect">
                <a:avLst/>
              </a:prstGeom>
              <a:ln w="28575" cmpd="sng">
                <a:solidFill>
                  <a:srgbClr val="660066"/>
                </a:solidFill>
              </a:ln>
            </p:spPr>
          </p:pic>
        </p:grpSp>
        <p:grpSp>
          <p:nvGrpSpPr>
            <p:cNvPr id="94" name="Group 93"/>
            <p:cNvGrpSpPr/>
            <p:nvPr/>
          </p:nvGrpSpPr>
          <p:grpSpPr>
            <a:xfrm>
              <a:off x="7219448" y="2175092"/>
              <a:ext cx="254666" cy="325855"/>
              <a:chOff x="4820730" y="5593794"/>
              <a:chExt cx="613744" cy="785309"/>
            </a:xfrm>
          </p:grpSpPr>
          <p:sp>
            <p:nvSpPr>
              <p:cNvPr id="95" name="Rectangle 94"/>
              <p:cNvSpPr/>
              <p:nvPr/>
            </p:nvSpPr>
            <p:spPr>
              <a:xfrm>
                <a:off x="4820730" y="5593794"/>
                <a:ext cx="613744" cy="78530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6" name="Straight Connector 95"/>
              <p:cNvCxnSpPr/>
              <p:nvPr/>
            </p:nvCxnSpPr>
            <p:spPr>
              <a:xfrm>
                <a:off x="4884404" y="567869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884404" y="5763591"/>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884404" y="5848489"/>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884404" y="5933387"/>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4884404" y="6018285"/>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884404" y="6103183"/>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884404" y="6188082"/>
                <a:ext cx="4669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4884404" y="6272980"/>
                <a:ext cx="46694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4" name="Picture 78" descr="gray.jpg"/>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5187296" y="6112027"/>
                <a:ext cx="104354" cy="10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 name="Picture 104"/>
              <p:cNvPicPr>
                <a:picLocks noChangeAspect="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097202" y="6018285"/>
                <a:ext cx="199313" cy="207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28282" y="5659330"/>
                <a:ext cx="240999" cy="239928"/>
              </a:xfrm>
              <a:prstGeom prst="rect">
                <a:avLst/>
              </a:prstGeom>
              <a:ln w="28575" cmpd="sng">
                <a:solidFill>
                  <a:srgbClr val="FF6600"/>
                </a:solidFill>
              </a:ln>
            </p:spPr>
          </p:pic>
        </p:grpSp>
        <p:sp>
          <p:nvSpPr>
            <p:cNvPr id="65" name="Rounded Rectangle 64"/>
            <p:cNvSpPr/>
            <p:nvPr/>
          </p:nvSpPr>
          <p:spPr>
            <a:xfrm>
              <a:off x="6376700" y="1965461"/>
              <a:ext cx="2059845" cy="2150485"/>
            </a:xfrm>
            <a:prstGeom prst="round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grpSp>
      <p:cxnSp>
        <p:nvCxnSpPr>
          <p:cNvPr id="174" name="Elbow Connector 173"/>
          <p:cNvCxnSpPr>
            <a:stCxn id="65" idx="3"/>
          </p:cNvCxnSpPr>
          <p:nvPr/>
        </p:nvCxnSpPr>
        <p:spPr>
          <a:xfrm flipV="1">
            <a:off x="7623178" y="4913634"/>
            <a:ext cx="1286646" cy="1472"/>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34" idx="3"/>
            <a:endCxn id="51" idx="2"/>
          </p:cNvCxnSpPr>
          <p:nvPr/>
        </p:nvCxnSpPr>
        <p:spPr>
          <a:xfrm>
            <a:off x="1568717" y="4905052"/>
            <a:ext cx="1646281" cy="858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51" idx="6"/>
            <a:endCxn id="65" idx="1"/>
          </p:cNvCxnSpPr>
          <p:nvPr/>
        </p:nvCxnSpPr>
        <p:spPr>
          <a:xfrm>
            <a:off x="5072721" y="4913634"/>
            <a:ext cx="571862" cy="147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5257459" y="6062277"/>
            <a:ext cx="2763289" cy="369332"/>
          </a:xfrm>
          <a:prstGeom prst="rect">
            <a:avLst/>
          </a:prstGeom>
          <a:noFill/>
        </p:spPr>
        <p:txBody>
          <a:bodyPr wrap="square" rtlCol="0">
            <a:spAutoFit/>
          </a:bodyPr>
          <a:lstStyle/>
          <a:p>
            <a:pPr algn="ctr"/>
            <a:r>
              <a:rPr lang="en-US" dirty="0" smtClean="0"/>
              <a:t>Validate with Test Suite</a:t>
            </a:r>
            <a:endParaRPr lang="en-US" dirty="0"/>
          </a:p>
        </p:txBody>
      </p:sp>
      <p:pic>
        <p:nvPicPr>
          <p:cNvPr id="175" name="Picture 1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515" y="1230049"/>
            <a:ext cx="3022600" cy="1422400"/>
          </a:xfrm>
          <a:prstGeom prst="rect">
            <a:avLst/>
          </a:prstGeom>
        </p:spPr>
      </p:pic>
      <p:sp>
        <p:nvSpPr>
          <p:cNvPr id="177" name="TextBox 176"/>
          <p:cNvSpPr txBox="1"/>
          <p:nvPr/>
        </p:nvSpPr>
        <p:spPr>
          <a:xfrm>
            <a:off x="3656115" y="1434332"/>
            <a:ext cx="1946151" cy="707886"/>
          </a:xfrm>
          <a:prstGeom prst="rect">
            <a:avLst/>
          </a:prstGeom>
          <a:noFill/>
        </p:spPr>
        <p:txBody>
          <a:bodyPr wrap="square" rtlCol="0">
            <a:spAutoFit/>
          </a:bodyPr>
          <a:lstStyle/>
          <a:p>
            <a:pPr marL="0" lvl="1" algn="ctr"/>
            <a:r>
              <a:rPr lang="en-US" sz="2000" dirty="0" smtClean="0"/>
              <a:t>Infer </a:t>
            </a:r>
            <a:r>
              <a:rPr lang="en-US" sz="2000" dirty="0"/>
              <a:t>C</a:t>
            </a:r>
            <a:r>
              <a:rPr lang="en-US" sz="2000" dirty="0" smtClean="0"/>
              <a:t>ode Transforms</a:t>
            </a:r>
            <a:endParaRPr lang="en-US" sz="2000" dirty="0"/>
          </a:p>
        </p:txBody>
      </p:sp>
      <p:grpSp>
        <p:nvGrpSpPr>
          <p:cNvPr id="178" name="Group 177"/>
          <p:cNvGrpSpPr/>
          <p:nvPr/>
        </p:nvGrpSpPr>
        <p:grpSpPr>
          <a:xfrm>
            <a:off x="5489858" y="1121199"/>
            <a:ext cx="2166025" cy="1649734"/>
            <a:chOff x="3487262" y="3778782"/>
            <a:chExt cx="2166025" cy="1649734"/>
          </a:xfrm>
        </p:grpSpPr>
        <p:pic>
          <p:nvPicPr>
            <p:cNvPr id="179" name="Picture 17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4036" y="4205797"/>
              <a:ext cx="2035928" cy="1222719"/>
            </a:xfrm>
            <a:prstGeom prst="rect">
              <a:avLst/>
            </a:prstGeom>
            <a:ln w="25400" cap="sq">
              <a:solidFill>
                <a:srgbClr val="000000"/>
              </a:solidFill>
              <a:prstDash val="solid"/>
              <a:miter lim="800000"/>
            </a:ln>
            <a:effectLst>
              <a:reflection endPos="0" dir="5400000" sy="-100000" algn="bl" rotWithShape="0"/>
            </a:effectLst>
          </p:spPr>
        </p:pic>
        <p:sp>
          <p:nvSpPr>
            <p:cNvPr id="181" name="TextBox 180"/>
            <p:cNvSpPr txBox="1"/>
            <p:nvPr/>
          </p:nvSpPr>
          <p:spPr>
            <a:xfrm>
              <a:off x="3487262" y="3778782"/>
              <a:ext cx="2166025" cy="369332"/>
            </a:xfrm>
            <a:prstGeom prst="rect">
              <a:avLst/>
            </a:prstGeom>
            <a:noFill/>
          </p:spPr>
          <p:txBody>
            <a:bodyPr wrap="square" rtlCol="0">
              <a:spAutoFit/>
            </a:bodyPr>
            <a:lstStyle/>
            <a:p>
              <a:pPr algn="ctr"/>
              <a:r>
                <a:rPr lang="en-US" dirty="0" smtClean="0"/>
                <a:t>Code Transforms</a:t>
              </a:r>
              <a:endParaRPr lang="en-US" dirty="0"/>
            </a:p>
          </p:txBody>
        </p:sp>
      </p:grpSp>
      <p:cxnSp>
        <p:nvCxnSpPr>
          <p:cNvPr id="182" name="Straight Arrow Connector 181"/>
          <p:cNvCxnSpPr>
            <a:endCxn id="179" idx="1"/>
          </p:cNvCxnSpPr>
          <p:nvPr/>
        </p:nvCxnSpPr>
        <p:spPr>
          <a:xfrm flipV="1">
            <a:off x="3831880" y="2159574"/>
            <a:ext cx="1724752" cy="1306"/>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4" name="TextBox 183"/>
          <p:cNvSpPr txBox="1"/>
          <p:nvPr/>
        </p:nvSpPr>
        <p:spPr>
          <a:xfrm>
            <a:off x="1653743" y="4271428"/>
            <a:ext cx="1482388" cy="646331"/>
          </a:xfrm>
          <a:prstGeom prst="rect">
            <a:avLst/>
          </a:prstGeom>
          <a:noFill/>
        </p:spPr>
        <p:txBody>
          <a:bodyPr wrap="square" rtlCol="0">
            <a:spAutoFit/>
          </a:bodyPr>
          <a:lstStyle/>
          <a:p>
            <a:pPr algn="ctr"/>
            <a:r>
              <a:rPr lang="en-US" dirty="0" smtClean="0"/>
              <a:t>Apply </a:t>
            </a:r>
          </a:p>
          <a:p>
            <a:pPr algn="ctr"/>
            <a:r>
              <a:rPr lang="en-US" dirty="0" smtClean="0"/>
              <a:t>Transforms</a:t>
            </a:r>
            <a:endParaRPr lang="en-US" dirty="0"/>
          </a:p>
        </p:txBody>
      </p:sp>
      <p:cxnSp>
        <p:nvCxnSpPr>
          <p:cNvPr id="12" name="Elbow Connector 11"/>
          <p:cNvCxnSpPr>
            <a:stCxn id="179" idx="2"/>
            <a:endCxn id="184" idx="0"/>
          </p:cNvCxnSpPr>
          <p:nvPr/>
        </p:nvCxnSpPr>
        <p:spPr>
          <a:xfrm rot="5400000">
            <a:off x="3734520" y="1431351"/>
            <a:ext cx="1500495" cy="4179659"/>
          </a:xfrm>
          <a:prstGeom prst="bentConnector3">
            <a:avLst>
              <a:gd name="adj1" fmla="val 5966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a:off x="2180489" y="2833279"/>
            <a:ext cx="4544035" cy="830997"/>
          </a:xfrm>
          <a:prstGeom prst="rect">
            <a:avLst/>
          </a:prstGeom>
          <a:noFill/>
        </p:spPr>
        <p:txBody>
          <a:bodyPr wrap="square" rtlCol="0">
            <a:spAutoFit/>
          </a:bodyPr>
          <a:lstStyle/>
          <a:p>
            <a:pPr lvl="1" indent="-457200">
              <a:buAutoNum type="arabicPeriod"/>
            </a:pPr>
            <a:r>
              <a:rPr lang="en-US" sz="2400" dirty="0" smtClean="0"/>
              <a:t>Flexibility</a:t>
            </a:r>
          </a:p>
          <a:p>
            <a:pPr lvl="1" indent="-457200">
              <a:buAutoNum type="arabicPeriod"/>
            </a:pPr>
            <a:r>
              <a:rPr lang="en-US" sz="2400" dirty="0" smtClean="0"/>
              <a:t>More productive search space </a:t>
            </a:r>
            <a:endParaRPr lang="en-US" sz="2400" dirty="0"/>
          </a:p>
        </p:txBody>
      </p:sp>
    </p:spTree>
    <p:extLst>
      <p:ext uri="{BB962C8B-B14F-4D97-AF65-F5344CB8AC3E}">
        <p14:creationId xmlns:p14="http://schemas.microsoft.com/office/powerpoint/2010/main" val="583581048"/>
      </p:ext>
    </p:extLst>
  </p:cSld>
  <p:clrMapOvr>
    <a:masterClrMapping/>
  </p:clrMapOvr>
  <mc:AlternateContent xmlns:mc="http://schemas.openxmlformats.org/markup-compatibility/2006" xmlns:p14="http://schemas.microsoft.com/office/powerpoint/2010/main">
    <mc:Choice Requires="p14">
      <p:transition spd="slow" p14:dur="2000" advTm="20780"/>
    </mc:Choice>
    <mc:Fallback xmlns="">
      <p:transition spd="slow" advTm="2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left)">
                                      <p:cBhvr>
                                        <p:cTn id="7" dur="500"/>
                                        <p:tgtEl>
                                          <p:spTgt spid="182"/>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wipe(left)">
                                      <p:cBhvr>
                                        <p:cTn id="10" dur="500"/>
                                        <p:tgtEl>
                                          <p:spTgt spid="17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78"/>
                                        </p:tgtEl>
                                        <p:attrNameLst>
                                          <p:attrName>style.visibility</p:attrName>
                                        </p:attrNameLst>
                                      </p:cBhvr>
                                      <p:to>
                                        <p:strVal val="visible"/>
                                      </p:to>
                                    </p:set>
                                    <p:animEffect transition="in" filter="wipe(left)">
                                      <p:cBhvr>
                                        <p:cTn id="14" dur="500"/>
                                        <p:tgtEl>
                                          <p:spTgt spid="178"/>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9"/>
                                        </p:tgtEl>
                                        <p:attrNameLst>
                                          <p:attrName>style.visibility</p:attrName>
                                        </p:attrNameLst>
                                      </p:cBhvr>
                                      <p:to>
                                        <p:strVal val="visible"/>
                                      </p:to>
                                    </p:set>
                                    <p:animEffect transition="in" filter="blinds(horizontal)">
                                      <p:cBhvr>
                                        <p:cTn id="22"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p:bldP spid="18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3|0.5|0.7"/>
</p:tagLst>
</file>

<file path=ppt/tags/tag10.xml><?xml version="1.0" encoding="utf-8"?>
<p:tagLst xmlns:a="http://schemas.openxmlformats.org/drawingml/2006/main" xmlns:r="http://schemas.openxmlformats.org/officeDocument/2006/relationships" xmlns:p="http://schemas.openxmlformats.org/presentationml/2006/main">
  <p:tag name="TIMING" val="|0.8|2.6"/>
</p:tagLst>
</file>

<file path=ppt/tags/tag11.xml><?xml version="1.0" encoding="utf-8"?>
<p:tagLst xmlns:a="http://schemas.openxmlformats.org/drawingml/2006/main" xmlns:r="http://schemas.openxmlformats.org/officeDocument/2006/relationships" xmlns:p="http://schemas.openxmlformats.org/presentationml/2006/main">
  <p:tag name="TIMING" val="|1.8|0.7"/>
</p:tagLst>
</file>

<file path=ppt/tags/tag12.xml><?xml version="1.0" encoding="utf-8"?>
<p:tagLst xmlns:a="http://schemas.openxmlformats.org/drawingml/2006/main" xmlns:r="http://schemas.openxmlformats.org/officeDocument/2006/relationships" xmlns:p="http://schemas.openxmlformats.org/presentationml/2006/main">
  <p:tag name="TIMING" val="|5.1|11.6"/>
</p:tagLst>
</file>

<file path=ppt/tags/tag13.xml><?xml version="1.0" encoding="utf-8"?>
<p:tagLst xmlns:a="http://schemas.openxmlformats.org/drawingml/2006/main" xmlns:r="http://schemas.openxmlformats.org/officeDocument/2006/relationships" xmlns:p="http://schemas.openxmlformats.org/presentationml/2006/main">
  <p:tag name="TIMING" val="|12.7|14.3"/>
</p:tagLst>
</file>

<file path=ppt/tags/tag14.xml><?xml version="1.0" encoding="utf-8"?>
<p:tagLst xmlns:a="http://schemas.openxmlformats.org/drawingml/2006/main" xmlns:r="http://schemas.openxmlformats.org/officeDocument/2006/relationships" xmlns:p="http://schemas.openxmlformats.org/presentationml/2006/main">
  <p:tag name="TIMING" val="|25.8"/>
</p:tagLst>
</file>

<file path=ppt/tags/tag15.xml><?xml version="1.0" encoding="utf-8"?>
<p:tagLst xmlns:a="http://schemas.openxmlformats.org/drawingml/2006/main" xmlns:r="http://schemas.openxmlformats.org/officeDocument/2006/relationships" xmlns:p="http://schemas.openxmlformats.org/presentationml/2006/main">
  <p:tag name="TIMING" val="|14"/>
</p:tagLst>
</file>

<file path=ppt/tags/tag16.xml><?xml version="1.0" encoding="utf-8"?>
<p:tagLst xmlns:a="http://schemas.openxmlformats.org/drawingml/2006/main" xmlns:r="http://schemas.openxmlformats.org/officeDocument/2006/relationships" xmlns:p="http://schemas.openxmlformats.org/presentationml/2006/main">
  <p:tag name="TIMING" val="|7.4|13.5"/>
</p:tagLst>
</file>

<file path=ppt/tags/tag17.xml><?xml version="1.0" encoding="utf-8"?>
<p:tagLst xmlns:a="http://schemas.openxmlformats.org/drawingml/2006/main" xmlns:r="http://schemas.openxmlformats.org/officeDocument/2006/relationships" xmlns:p="http://schemas.openxmlformats.org/presentationml/2006/main">
  <p:tag name="TIMING" val="|6.4|2"/>
</p:tagLst>
</file>

<file path=ppt/tags/tag18.xml><?xml version="1.0" encoding="utf-8"?>
<p:tagLst xmlns:a="http://schemas.openxmlformats.org/drawingml/2006/main" xmlns:r="http://schemas.openxmlformats.org/officeDocument/2006/relationships" xmlns:p="http://schemas.openxmlformats.org/presentationml/2006/main">
  <p:tag name="TIMING" val="|1.2"/>
</p:tagLst>
</file>

<file path=ppt/tags/tag19.xml><?xml version="1.0" encoding="utf-8"?>
<p:tagLst xmlns:a="http://schemas.openxmlformats.org/drawingml/2006/main" xmlns:r="http://schemas.openxmlformats.org/officeDocument/2006/relationships" xmlns:p="http://schemas.openxmlformats.org/presentationml/2006/main">
  <p:tag name="TIMING" val="|3.4"/>
</p:tagLst>
</file>

<file path=ppt/tags/tag2.xml><?xml version="1.0" encoding="utf-8"?>
<p:tagLst xmlns:a="http://schemas.openxmlformats.org/drawingml/2006/main" xmlns:r="http://schemas.openxmlformats.org/officeDocument/2006/relationships" xmlns:p="http://schemas.openxmlformats.org/presentationml/2006/main">
  <p:tag name="TIMING" val="|10.3|0.5|0.7"/>
</p:tagLst>
</file>

<file path=ppt/tags/tag20.xml><?xml version="1.0" encoding="utf-8"?>
<p:tagLst xmlns:a="http://schemas.openxmlformats.org/drawingml/2006/main" xmlns:r="http://schemas.openxmlformats.org/officeDocument/2006/relationships" xmlns:p="http://schemas.openxmlformats.org/presentationml/2006/main">
  <p:tag name="TIMING" val="|11.2"/>
</p:tagLst>
</file>

<file path=ppt/tags/tag21.xml><?xml version="1.0" encoding="utf-8"?>
<p:tagLst xmlns:a="http://schemas.openxmlformats.org/drawingml/2006/main" xmlns:r="http://schemas.openxmlformats.org/officeDocument/2006/relationships" xmlns:p="http://schemas.openxmlformats.org/presentationml/2006/main">
  <p:tag name="TIMING" val="|4.1"/>
</p:tagLst>
</file>

<file path=ppt/tags/tag22.xml><?xml version="1.0" encoding="utf-8"?>
<p:tagLst xmlns:a="http://schemas.openxmlformats.org/drawingml/2006/main" xmlns:r="http://schemas.openxmlformats.org/officeDocument/2006/relationships" xmlns:p="http://schemas.openxmlformats.org/presentationml/2006/main">
  <p:tag name="TIMING" val="|3.4|3.1"/>
</p:tagLst>
</file>

<file path=ppt/tags/tag23.xml><?xml version="1.0" encoding="utf-8"?>
<p:tagLst xmlns:a="http://schemas.openxmlformats.org/drawingml/2006/main" xmlns:r="http://schemas.openxmlformats.org/officeDocument/2006/relationships" xmlns:p="http://schemas.openxmlformats.org/presentationml/2006/main">
  <p:tag name="TIMING" val="|1.9|14"/>
</p:tagLst>
</file>

<file path=ppt/tags/tag24.xml><?xml version="1.0" encoding="utf-8"?>
<p:tagLst xmlns:a="http://schemas.openxmlformats.org/drawingml/2006/main" xmlns:r="http://schemas.openxmlformats.org/officeDocument/2006/relationships" xmlns:p="http://schemas.openxmlformats.org/presentationml/2006/main">
  <p:tag name="TIMING" val="|7.1"/>
</p:tagLst>
</file>

<file path=ppt/tags/tag25.xml><?xml version="1.0" encoding="utf-8"?>
<p:tagLst xmlns:a="http://schemas.openxmlformats.org/drawingml/2006/main" xmlns:r="http://schemas.openxmlformats.org/officeDocument/2006/relationships" xmlns:p="http://schemas.openxmlformats.org/presentationml/2006/main">
  <p:tag name="TIMING" val="|18.5|5.5|5.5"/>
</p:tagLst>
</file>

<file path=ppt/tags/tag26.xml><?xml version="1.0" encoding="utf-8"?>
<p:tagLst xmlns:a="http://schemas.openxmlformats.org/drawingml/2006/main" xmlns:r="http://schemas.openxmlformats.org/officeDocument/2006/relationships" xmlns:p="http://schemas.openxmlformats.org/presentationml/2006/main">
  <p:tag name="TIMING" val="|18.5|5.5|5.5"/>
</p:tagLst>
</file>

<file path=ppt/tags/tag27.xml><?xml version="1.0" encoding="utf-8"?>
<p:tagLst xmlns:a="http://schemas.openxmlformats.org/drawingml/2006/main" xmlns:r="http://schemas.openxmlformats.org/officeDocument/2006/relationships" xmlns:p="http://schemas.openxmlformats.org/presentationml/2006/main">
  <p:tag name="TIMING" val="|18.5|5.5|5.5"/>
</p:tagLst>
</file>

<file path=ppt/tags/tag28.xml><?xml version="1.0" encoding="utf-8"?>
<p:tagLst xmlns:a="http://schemas.openxmlformats.org/drawingml/2006/main" xmlns:r="http://schemas.openxmlformats.org/officeDocument/2006/relationships" xmlns:p="http://schemas.openxmlformats.org/presentationml/2006/main">
  <p:tag name="TIMING" val="|18.5|5.5|5.5"/>
</p:tagLst>
</file>

<file path=ppt/tags/tag29.xml><?xml version="1.0" encoding="utf-8"?>
<p:tagLst xmlns:a="http://schemas.openxmlformats.org/drawingml/2006/main" xmlns:r="http://schemas.openxmlformats.org/officeDocument/2006/relationships" xmlns:p="http://schemas.openxmlformats.org/presentationml/2006/main">
  <p:tag name="TIMING" val="|18.5|5.5|5.5"/>
</p:tagLst>
</file>

<file path=ppt/tags/tag3.xml><?xml version="1.0" encoding="utf-8"?>
<p:tagLst xmlns:a="http://schemas.openxmlformats.org/drawingml/2006/main" xmlns:r="http://schemas.openxmlformats.org/officeDocument/2006/relationships" xmlns:p="http://schemas.openxmlformats.org/presentationml/2006/main">
  <p:tag name="TIMING" val="|10.3|0.5|0.7"/>
</p:tagLst>
</file>

<file path=ppt/tags/tag30.xml><?xml version="1.0" encoding="utf-8"?>
<p:tagLst xmlns:a="http://schemas.openxmlformats.org/drawingml/2006/main" xmlns:r="http://schemas.openxmlformats.org/officeDocument/2006/relationships" xmlns:p="http://schemas.openxmlformats.org/presentationml/2006/main">
  <p:tag name="TIMING" val="|18.5|5.5|5.5"/>
</p:tagLst>
</file>

<file path=ppt/tags/tag31.xml><?xml version="1.0" encoding="utf-8"?>
<p:tagLst xmlns:a="http://schemas.openxmlformats.org/drawingml/2006/main" xmlns:r="http://schemas.openxmlformats.org/officeDocument/2006/relationships" xmlns:p="http://schemas.openxmlformats.org/presentationml/2006/main">
  <p:tag name="TIMING" val="|18.5|5.5|5.5"/>
</p:tagLst>
</file>

<file path=ppt/tags/tag32.xml><?xml version="1.0" encoding="utf-8"?>
<p:tagLst xmlns:a="http://schemas.openxmlformats.org/drawingml/2006/main" xmlns:r="http://schemas.openxmlformats.org/officeDocument/2006/relationships" xmlns:p="http://schemas.openxmlformats.org/presentationml/2006/main">
  <p:tag name="TIMING" val="|10.3|0.5|0.7"/>
</p:tagLst>
</file>

<file path=ppt/tags/tag33.xml><?xml version="1.0" encoding="utf-8"?>
<p:tagLst xmlns:a="http://schemas.openxmlformats.org/drawingml/2006/main" xmlns:r="http://schemas.openxmlformats.org/officeDocument/2006/relationships" xmlns:p="http://schemas.openxmlformats.org/presentationml/2006/main">
  <p:tag name="TIMING" val="|1.8"/>
</p:tagLst>
</file>

<file path=ppt/tags/tag34.xml><?xml version="1.0" encoding="utf-8"?>
<p:tagLst xmlns:a="http://schemas.openxmlformats.org/drawingml/2006/main" xmlns:r="http://schemas.openxmlformats.org/officeDocument/2006/relationships" xmlns:p="http://schemas.openxmlformats.org/presentationml/2006/main">
  <p:tag name="TIMING" val="|0.1"/>
</p:tagLst>
</file>

<file path=ppt/tags/tag35.xml><?xml version="1.0" encoding="utf-8"?>
<p:tagLst xmlns:a="http://schemas.openxmlformats.org/drawingml/2006/main" xmlns:r="http://schemas.openxmlformats.org/officeDocument/2006/relationships" xmlns:p="http://schemas.openxmlformats.org/presentationml/2006/main">
  <p:tag name="TIMING" val="|28.3"/>
</p:tagLst>
</file>

<file path=ppt/tags/tag36.xml><?xml version="1.0" encoding="utf-8"?>
<p:tagLst xmlns:a="http://schemas.openxmlformats.org/drawingml/2006/main" xmlns:r="http://schemas.openxmlformats.org/officeDocument/2006/relationships" xmlns:p="http://schemas.openxmlformats.org/presentationml/2006/main">
  <p:tag name="TIMING" val="|18.6|10.8"/>
</p:tagLst>
</file>

<file path=ppt/tags/tag37.xml><?xml version="1.0" encoding="utf-8"?>
<p:tagLst xmlns:a="http://schemas.openxmlformats.org/drawingml/2006/main" xmlns:r="http://schemas.openxmlformats.org/officeDocument/2006/relationships" xmlns:p="http://schemas.openxmlformats.org/presentationml/2006/main">
  <p:tag name="TIMING" val="|13"/>
</p:tagLst>
</file>

<file path=ppt/tags/tag38.xml><?xml version="1.0" encoding="utf-8"?>
<p:tagLst xmlns:a="http://schemas.openxmlformats.org/drawingml/2006/main" xmlns:r="http://schemas.openxmlformats.org/officeDocument/2006/relationships" xmlns:p="http://schemas.openxmlformats.org/presentationml/2006/main">
  <p:tag name="TIMING" val="|8.2|27.5|24.9|9.4"/>
</p:tagLst>
</file>

<file path=ppt/tags/tag39.xml><?xml version="1.0" encoding="utf-8"?>
<p:tagLst xmlns:a="http://schemas.openxmlformats.org/drawingml/2006/main" xmlns:r="http://schemas.openxmlformats.org/officeDocument/2006/relationships" xmlns:p="http://schemas.openxmlformats.org/presentationml/2006/main">
  <p:tag name="TIMING" val="|2.7"/>
</p:tagLst>
</file>

<file path=ppt/tags/tag4.xml><?xml version="1.0" encoding="utf-8"?>
<p:tagLst xmlns:a="http://schemas.openxmlformats.org/drawingml/2006/main" xmlns:r="http://schemas.openxmlformats.org/officeDocument/2006/relationships" xmlns:p="http://schemas.openxmlformats.org/presentationml/2006/main">
  <p:tag name="TIMING" val="|8.8|4.9"/>
</p:tagLst>
</file>

<file path=ppt/tags/tag5.xml><?xml version="1.0" encoding="utf-8"?>
<p:tagLst xmlns:a="http://schemas.openxmlformats.org/drawingml/2006/main" xmlns:r="http://schemas.openxmlformats.org/officeDocument/2006/relationships" xmlns:p="http://schemas.openxmlformats.org/presentationml/2006/main">
  <p:tag name="TIMING" val="|19.6"/>
</p:tagLst>
</file>

<file path=ppt/tags/tag6.xml><?xml version="1.0" encoding="utf-8"?>
<p:tagLst xmlns:a="http://schemas.openxmlformats.org/drawingml/2006/main" xmlns:r="http://schemas.openxmlformats.org/officeDocument/2006/relationships" xmlns:p="http://schemas.openxmlformats.org/presentationml/2006/main">
  <p:tag name="TIMING" val="|7.3"/>
</p:tagLst>
</file>

<file path=ppt/tags/tag7.xml><?xml version="1.0" encoding="utf-8"?>
<p:tagLst xmlns:a="http://schemas.openxmlformats.org/drawingml/2006/main" xmlns:r="http://schemas.openxmlformats.org/officeDocument/2006/relationships" xmlns:p="http://schemas.openxmlformats.org/presentationml/2006/main">
  <p:tag name="TIMING" val="|6.1"/>
</p:tagLst>
</file>

<file path=ppt/tags/tag8.xml><?xml version="1.0" encoding="utf-8"?>
<p:tagLst xmlns:a="http://schemas.openxmlformats.org/drawingml/2006/main" xmlns:r="http://schemas.openxmlformats.org/officeDocument/2006/relationships" xmlns:p="http://schemas.openxmlformats.org/presentationml/2006/main">
  <p:tag name="TIMING" val="|23.1|8.5|11|19.3"/>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tleCenterWhite" id="{FAC4878B-AC57-B045-B7DC-CAABB5A3D89D}" vid="{0712FEA8-8924-8F4B-B422-5F4790C90A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24845</TotalTime>
  <Words>6470</Words>
  <Application>Microsoft Macintosh PowerPoint</Application>
  <PresentationFormat>On-screen Show (4:3)</PresentationFormat>
  <Paragraphs>1441</Paragraphs>
  <Slides>83</Slides>
  <Notes>62</Notes>
  <HiddenSlides>23</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83</vt:i4>
      </vt:variant>
    </vt:vector>
  </HeadingPairs>
  <TitlesOfParts>
    <vt:vector size="98" baseType="lpstr">
      <vt:lpstr>Academy Engraved LET Plain</vt:lpstr>
      <vt:lpstr>Apple Chancery</vt:lpstr>
      <vt:lpstr>Calibri</vt:lpstr>
      <vt:lpstr>Calibri Light</vt:lpstr>
      <vt:lpstr>Cambria Math</vt:lpstr>
      <vt:lpstr>Courier New</vt:lpstr>
      <vt:lpstr>DengXian</vt:lpstr>
      <vt:lpstr>Helvetica Neue</vt:lpstr>
      <vt:lpstr>Helvetica Neue Light</vt:lpstr>
      <vt:lpstr>Helvetica Neue Thin</vt:lpstr>
      <vt:lpstr>Mangal</vt:lpstr>
      <vt:lpstr>Wingdings</vt:lpstr>
      <vt:lpstr>Zapf Dingbats</vt:lpstr>
      <vt:lpstr>Arial</vt:lpstr>
      <vt:lpstr>Office Theme</vt:lpstr>
      <vt:lpstr>Automatic Inference of Code Transforms for Patch Generation</vt:lpstr>
      <vt:lpstr>PowerPoint Presentation</vt:lpstr>
      <vt:lpstr>PowerPoint Presentation</vt:lpstr>
      <vt:lpstr>PowerPoint Presentation</vt:lpstr>
      <vt:lpstr>Generate And Validate Patching</vt:lpstr>
      <vt:lpstr>Generate And Validate Patching</vt:lpstr>
      <vt:lpstr>Generate And Validate Patching</vt:lpstr>
      <vt:lpstr>Can we learn how developers write patches in the first place?</vt:lpstr>
      <vt:lpstr>Genesis</vt:lpstr>
      <vt:lpstr>Genesis Overview</vt:lpstr>
      <vt:lpstr>Example: Transforms for Fixing Null Pointer Exception (NPE)</vt:lpstr>
      <vt:lpstr>Example: Transforms for Fixing Null Pointer Exception (NPE)</vt:lpstr>
      <vt:lpstr>Genesis Overview</vt:lpstr>
      <vt:lpstr>PowerPoint Presentation</vt:lpstr>
      <vt:lpstr>PowerPoint Presentation</vt:lpstr>
      <vt:lpstr>How to obtain code transforms?</vt:lpstr>
      <vt:lpstr>How to Determine the Abstraction Granularity?</vt:lpstr>
      <vt:lpstr>PowerPoint Presentation</vt:lpstr>
      <vt:lpstr>PowerPoint Presentation</vt:lpstr>
      <vt:lpstr>Generalization</vt:lpstr>
      <vt:lpstr>Generalization</vt:lpstr>
      <vt:lpstr>Generalization</vt:lpstr>
      <vt:lpstr>Generalization</vt:lpstr>
      <vt:lpstr>Generalization</vt:lpstr>
      <vt:lpstr>Generalized Code Transform</vt:lpstr>
      <vt:lpstr>Generalized Code Transform</vt:lpstr>
      <vt:lpstr>Generalized Code Transform</vt:lpstr>
      <vt:lpstr>Generalized Code Transform</vt:lpstr>
      <vt:lpstr>Generalized Code Transform</vt:lpstr>
      <vt:lpstr>Tradeoff between Coverage and Tractability</vt:lpstr>
      <vt:lpstr>PowerPoint Presentation</vt:lpstr>
      <vt:lpstr>PowerPoint Presentation</vt:lpstr>
      <vt:lpstr>Another Set of Training Patches</vt:lpstr>
      <vt:lpstr>Another Set of Training Patches</vt:lpstr>
      <vt:lpstr>A Not Very Useful Transform</vt:lpstr>
      <vt:lpstr>Tradeoff between Coverage and Tractability</vt:lpstr>
      <vt:lpstr>PowerPoint Presentation</vt:lpstr>
      <vt:lpstr>PowerPoint Presentation</vt:lpstr>
      <vt:lpstr>PowerPoint Presentation</vt:lpstr>
      <vt:lpstr>Reserve Validation Patches</vt:lpstr>
      <vt:lpstr>Reserve Validation Patches</vt:lpstr>
      <vt:lpstr>Evaluate a Transform</vt:lpstr>
      <vt:lpstr>Evaluate Transforms</vt:lpstr>
      <vt:lpstr>Evaluate Transforms</vt:lpstr>
      <vt:lpstr>Evaluate Transforms</vt:lpstr>
      <vt:lpstr>Evaluate Transforms</vt:lpstr>
      <vt:lpstr>Goal: Select a Set of Transforms Respecting the Tradeoff</vt:lpstr>
      <vt:lpstr>Another Candidate Set</vt:lpstr>
      <vt:lpstr>A Suboptimal Set</vt:lpstr>
      <vt:lpstr>Another Suboptimal Set</vt:lpstr>
      <vt:lpstr>Integer Linear Program</vt:lpstr>
      <vt:lpstr>Integer Linear Program</vt:lpstr>
      <vt:lpstr>PowerPoint Presentation</vt:lpstr>
      <vt:lpstr>Greedy Sampling Algorithm</vt:lpstr>
      <vt:lpstr>Greedy Sampling Algorithm</vt:lpstr>
      <vt:lpstr>Select Transforms as Search Space</vt:lpstr>
      <vt:lpstr>Genesis Results</vt:lpstr>
      <vt:lpstr>Dataset Collection</vt:lpstr>
      <vt:lpstr>Dataset Collection</vt:lpstr>
      <vt:lpstr>Run Genesis</vt:lpstr>
      <vt:lpstr>Results for 20 NPE Errors</vt:lpstr>
      <vt:lpstr>Results for 13 OOB Errors</vt:lpstr>
      <vt:lpstr>Results for 16 CCE Errors</vt:lpstr>
      <vt:lpstr>Comparison with PAR</vt:lpstr>
      <vt:lpstr>Comparison with PAR</vt:lpstr>
      <vt:lpstr>Inferred NPE Transform Examples</vt:lpstr>
      <vt:lpstr>PAR NPE Transforms</vt:lpstr>
      <vt:lpstr>Inferred OOB Transform Examples</vt:lpstr>
      <vt:lpstr>PAR OOB Transforms</vt:lpstr>
      <vt:lpstr>Inferred CCE Transform Examples</vt:lpstr>
      <vt:lpstr>PAR CCE Transforms</vt:lpstr>
      <vt:lpstr>Related Work</vt:lpstr>
      <vt:lpstr>Conclusion</vt:lpstr>
      <vt:lpstr>Summary of Two Systems</vt:lpstr>
      <vt:lpstr>Summary of Two Systems</vt:lpstr>
      <vt:lpstr>My Research: Automated Techniques to Make Programs Better</vt:lpstr>
      <vt:lpstr>Looking into the Future</vt:lpstr>
      <vt:lpstr>PowerPoint Presentation</vt:lpstr>
      <vt:lpstr>PowerPoint Presentation</vt:lpstr>
      <vt:lpstr>PowerPoint Presentation</vt:lpstr>
      <vt:lpstr>Future Directions</vt:lpstr>
      <vt:lpstr>Outside the Scope</vt:lpstr>
      <vt:lpstr>Possible with Improved Systems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Exploit the Growing Volume of Programs to Improve Software Reliability</dc:title>
  <dc:creator>Microsoft Office User</dc:creator>
  <cp:lastModifiedBy>Fan Long</cp:lastModifiedBy>
  <cp:revision>1186</cp:revision>
  <cp:lastPrinted>2017-04-11T23:51:20Z</cp:lastPrinted>
  <dcterms:created xsi:type="dcterms:W3CDTF">2016-12-07T17:00:49Z</dcterms:created>
  <dcterms:modified xsi:type="dcterms:W3CDTF">2017-09-08T12:22:41Z</dcterms:modified>
</cp:coreProperties>
</file>