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71" r:id="rId5"/>
    <p:sldId id="259" r:id="rId6"/>
    <p:sldId id="260" r:id="rId7"/>
    <p:sldId id="293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250" autoAdjust="0"/>
  </p:normalViewPr>
  <p:slideViewPr>
    <p:cSldViewPr snapToObjects="1">
      <p:cViewPr>
        <p:scale>
          <a:sx n="70" d="100"/>
          <a:sy n="70" d="100"/>
        </p:scale>
        <p:origin x="-510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0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92202-EA55-8D40-9E47-8A0220799F66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23E6-4E37-BD43-AFD3-63588F03F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the word vacuum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Adversary outputs a bit </a:t>
            </a:r>
            <a:r>
              <a:rPr lang="en-US" dirty="0" err="1" smtClean="0"/>
              <a:t>b</a:t>
            </a:r>
            <a:r>
              <a:rPr lang="en-US" dirty="0" smtClean="0"/>
              <a:t>. Adversary can’t distinguish between the two worlds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that for proof we only do computation leaks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is not an input to the randomization</a:t>
            </a:r>
          </a:p>
          <a:p>
            <a:r>
              <a:rPr lang="en-US" dirty="0" smtClean="0"/>
              <a:t>randomization produces encryption</a:t>
            </a:r>
            <a:r>
              <a:rPr lang="en-US" baseline="0" dirty="0" smtClean="0"/>
              <a:t> of same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 inputs to EvalA1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C to </a:t>
            </a:r>
            <a:r>
              <a:rPr lang="en-US" dirty="0" err="1" smtClean="0"/>
              <a:t>memB</a:t>
            </a:r>
            <a:endParaRPr lang="en-US" dirty="0" smtClean="0"/>
          </a:p>
          <a:p>
            <a:r>
              <a:rPr lang="en-US" dirty="0" smtClean="0"/>
              <a:t>prime</a:t>
            </a:r>
            <a:r>
              <a:rPr lang="en-US" baseline="0" dirty="0" smtClean="0"/>
              <a:t> is not visible</a:t>
            </a:r>
          </a:p>
          <a:p>
            <a:r>
              <a:rPr lang="en-US" baseline="0" dirty="0" err="1" smtClean="0"/>
              <a:t>memB</a:t>
            </a:r>
            <a:r>
              <a:rPr lang="en-US" baseline="0" dirty="0" smtClean="0"/>
              <a:t>=…</a:t>
            </a:r>
          </a:p>
          <a:p>
            <a:r>
              <a:rPr lang="en-US" baseline="0" dirty="0" smtClean="0"/>
              <a:t>new state of A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everything there initially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</a:t>
            </a:r>
            <a:r>
              <a:rPr lang="en-US" dirty="0" err="1" smtClean="0"/>
              <a:t>Micali</a:t>
            </a:r>
            <a:r>
              <a:rPr lang="en-US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leaked is chosen </a:t>
            </a:r>
            <a:r>
              <a:rPr lang="en-US" baseline="0" dirty="0" err="1" smtClean="0"/>
              <a:t>adversarially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“can be fatal”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leak</a:t>
            </a:r>
            <a:r>
              <a:rPr lang="en-US" baseline="0" dirty="0" smtClean="0"/>
              <a:t> free component depends on the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</a:t>
            </a:r>
            <a:r>
              <a:rPr lang="en-US" dirty="0" smtClean="0"/>
              <a:t> is the length</a:t>
            </a:r>
            <a:r>
              <a:rPr lang="en-US" baseline="0" dirty="0" smtClean="0"/>
              <a:t> of the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GO: adv sees which parts of memory are accessed. easy if all memory is accessed but we want efficiency</a:t>
            </a:r>
          </a:p>
          <a:p>
            <a:endParaRPr lang="en-US" dirty="0" smtClean="0"/>
          </a:p>
          <a:p>
            <a:r>
              <a:rPr lang="en-US" dirty="0" smtClean="0"/>
              <a:t>FRT: doesn’t need an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MR04:</a:t>
            </a:r>
            <a:r>
              <a:rPr lang="en-US" baseline="0" dirty="0" smtClean="0"/>
              <a:t> what’s the result?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that</a:t>
            </a:r>
            <a:r>
              <a:rPr lang="en-US" baseline="0" dirty="0" smtClean="0"/>
              <a:t> every box is different phase in the exp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A23E6-4E37-BD43-AFD3-63588F03F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10/17/2009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10/17/2009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10/17/2009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df"/><Relationship Id="rId5" Type="http://schemas.openxmlformats.org/officeDocument/2006/relationships/image" Target="../media/image6.png"/><Relationship Id="rId4" Type="http://schemas.openxmlformats.org/officeDocument/2006/relationships/image" Target="../media/image8.pd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df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df"/><Relationship Id="rId5" Type="http://schemas.openxmlformats.org/officeDocument/2006/relationships/image" Target="../media/image9.png"/><Relationship Id="rId4" Type="http://schemas.openxmlformats.org/officeDocument/2006/relationships/image" Target="../media/image14.pdf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2.pdf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df"/><Relationship Id="rId1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df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df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38.pdf"/><Relationship Id="rId2" Type="http://schemas.openxmlformats.org/officeDocument/2006/relationships/image" Target="../media/image2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df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6.pdf"/><Relationship Id="rId4" Type="http://schemas.openxmlformats.org/officeDocument/2006/relationships/image" Target="../media/image30.pdf"/><Relationship Id="rId9" Type="http://schemas.openxmlformats.org/officeDocument/2006/relationships/image" Target="../media/image21.png"/><Relationship Id="rId14" Type="http://schemas.openxmlformats.org/officeDocument/2006/relationships/image" Target="../media/image40.pd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58.pdf"/><Relationship Id="rId3" Type="http://schemas.openxmlformats.org/officeDocument/2006/relationships/image" Target="../media/image25.png"/><Relationship Id="rId12" Type="http://schemas.openxmlformats.org/officeDocument/2006/relationships/image" Target="../media/image52.pdf"/><Relationship Id="rId17" Type="http://schemas.openxmlformats.org/officeDocument/2006/relationships/image" Target="../media/image30.png"/><Relationship Id="rId2" Type="http://schemas.openxmlformats.org/officeDocument/2006/relationships/image" Target="../media/image42.pdf"/><Relationship Id="rId16" Type="http://schemas.openxmlformats.org/officeDocument/2006/relationships/image" Target="../media/image56.pdf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5" Type="http://schemas.openxmlformats.org/officeDocument/2006/relationships/image" Target="../media/image29.png"/><Relationship Id="rId10" Type="http://schemas.openxmlformats.org/officeDocument/2006/relationships/image" Target="../media/image50.pdf"/><Relationship Id="rId19" Type="http://schemas.openxmlformats.org/officeDocument/2006/relationships/image" Target="../media/image31.png"/><Relationship Id="rId4" Type="http://schemas.openxmlformats.org/officeDocument/2006/relationships/image" Target="../media/image44.pdf"/><Relationship Id="rId14" Type="http://schemas.openxmlformats.org/officeDocument/2006/relationships/image" Target="../media/image54.pd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df"/><Relationship Id="rId18" Type="http://schemas.openxmlformats.org/officeDocument/2006/relationships/image" Target="../media/image76.pdf"/><Relationship Id="rId3" Type="http://schemas.openxmlformats.org/officeDocument/2006/relationships/image" Target="../media/image33.png"/><Relationship Id="rId21" Type="http://schemas.openxmlformats.org/officeDocument/2006/relationships/image" Target="../media/image41.png"/><Relationship Id="rId7" Type="http://schemas.openxmlformats.org/officeDocument/2006/relationships/image" Target="../media/image35.png"/><Relationship Id="rId12" Type="http://schemas.openxmlformats.org/officeDocument/2006/relationships/image" Target="../media/image70.pdf"/><Relationship Id="rId17" Type="http://schemas.openxmlformats.org/officeDocument/2006/relationships/image" Target="../media/image39.png"/><Relationship Id="rId2" Type="http://schemas.openxmlformats.org/officeDocument/2006/relationships/image" Target="../media/image60.pdf"/><Relationship Id="rId16" Type="http://schemas.openxmlformats.org/officeDocument/2006/relationships/image" Target="../media/image74.pdf"/><Relationship Id="rId20" Type="http://schemas.openxmlformats.org/officeDocument/2006/relationships/image" Target="../media/image7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df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image" Target="../media/image68.pdf"/><Relationship Id="rId19" Type="http://schemas.openxmlformats.org/officeDocument/2006/relationships/image" Target="../media/image40.png"/><Relationship Id="rId4" Type="http://schemas.openxmlformats.org/officeDocument/2006/relationships/image" Target="../media/image62.pdf"/><Relationship Id="rId9" Type="http://schemas.openxmlformats.org/officeDocument/2006/relationships/image" Target="../media/image36.png"/><Relationship Id="rId14" Type="http://schemas.openxmlformats.org/officeDocument/2006/relationships/image" Target="../media/image72.pdf"/><Relationship Id="rId22" Type="http://schemas.openxmlformats.org/officeDocument/2006/relationships/image" Target="../media/image80.pd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df"/><Relationship Id="rId18" Type="http://schemas.openxmlformats.org/officeDocument/2006/relationships/image" Target="../media/image76.pdf"/><Relationship Id="rId3" Type="http://schemas.openxmlformats.org/officeDocument/2006/relationships/image" Target="../media/image33.png"/><Relationship Id="rId21" Type="http://schemas.openxmlformats.org/officeDocument/2006/relationships/image" Target="../media/image41.png"/><Relationship Id="rId7" Type="http://schemas.openxmlformats.org/officeDocument/2006/relationships/image" Target="../media/image35.png"/><Relationship Id="rId12" Type="http://schemas.openxmlformats.org/officeDocument/2006/relationships/image" Target="../media/image70.pdf"/><Relationship Id="rId17" Type="http://schemas.openxmlformats.org/officeDocument/2006/relationships/image" Target="../media/image39.png"/><Relationship Id="rId2" Type="http://schemas.openxmlformats.org/officeDocument/2006/relationships/image" Target="../media/image60.pdf"/><Relationship Id="rId16" Type="http://schemas.openxmlformats.org/officeDocument/2006/relationships/image" Target="../media/image74.pdf"/><Relationship Id="rId20" Type="http://schemas.openxmlformats.org/officeDocument/2006/relationships/image" Target="../media/image7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df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image" Target="../media/image68.pdf"/><Relationship Id="rId19" Type="http://schemas.openxmlformats.org/officeDocument/2006/relationships/image" Target="../media/image40.png"/><Relationship Id="rId4" Type="http://schemas.openxmlformats.org/officeDocument/2006/relationships/image" Target="../media/image62.pdf"/><Relationship Id="rId9" Type="http://schemas.openxmlformats.org/officeDocument/2006/relationships/image" Target="../media/image36.png"/><Relationship Id="rId14" Type="http://schemas.openxmlformats.org/officeDocument/2006/relationships/image" Target="../media/image72.pdf"/><Relationship Id="rId22" Type="http://schemas.openxmlformats.org/officeDocument/2006/relationships/image" Target="../media/image80.pd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df"/><Relationship Id="rId18" Type="http://schemas.openxmlformats.org/officeDocument/2006/relationships/image" Target="../media/image76.pdf"/><Relationship Id="rId3" Type="http://schemas.openxmlformats.org/officeDocument/2006/relationships/image" Target="../media/image33.png"/><Relationship Id="rId21" Type="http://schemas.openxmlformats.org/officeDocument/2006/relationships/image" Target="../media/image41.png"/><Relationship Id="rId7" Type="http://schemas.openxmlformats.org/officeDocument/2006/relationships/image" Target="../media/image35.png"/><Relationship Id="rId12" Type="http://schemas.openxmlformats.org/officeDocument/2006/relationships/image" Target="../media/image70.pdf"/><Relationship Id="rId17" Type="http://schemas.openxmlformats.org/officeDocument/2006/relationships/image" Target="../media/image39.png"/><Relationship Id="rId2" Type="http://schemas.openxmlformats.org/officeDocument/2006/relationships/image" Target="../media/image60.pdf"/><Relationship Id="rId16" Type="http://schemas.openxmlformats.org/officeDocument/2006/relationships/image" Target="../media/image74.pdf"/><Relationship Id="rId20" Type="http://schemas.openxmlformats.org/officeDocument/2006/relationships/image" Target="../media/image7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df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10" Type="http://schemas.openxmlformats.org/officeDocument/2006/relationships/image" Target="../media/image68.pdf"/><Relationship Id="rId19" Type="http://schemas.openxmlformats.org/officeDocument/2006/relationships/image" Target="../media/image40.png"/><Relationship Id="rId4" Type="http://schemas.openxmlformats.org/officeDocument/2006/relationships/image" Target="../media/image62.pdf"/><Relationship Id="rId9" Type="http://schemas.openxmlformats.org/officeDocument/2006/relationships/image" Target="../media/image36.png"/><Relationship Id="rId14" Type="http://schemas.openxmlformats.org/officeDocument/2006/relationships/image" Target="../media/image72.pdf"/><Relationship Id="rId22" Type="http://schemas.openxmlformats.org/officeDocument/2006/relationships/image" Target="../media/image80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84.pd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Leakage Resilient Key Proxy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 </a:t>
            </a:r>
            <a:r>
              <a:rPr lang="en-US" dirty="0" err="1" smtClean="0"/>
              <a:t>Juma</a:t>
            </a:r>
            <a:r>
              <a:rPr lang="en-US" dirty="0" smtClean="0"/>
              <a:t>, Charles </a:t>
            </a:r>
            <a:r>
              <a:rPr lang="en-US" dirty="0" err="1" smtClean="0"/>
              <a:t>Rackoff</a:t>
            </a:r>
            <a:r>
              <a:rPr lang="en-US" dirty="0" smtClean="0"/>
              <a:t>, </a:t>
            </a:r>
            <a:r>
              <a:rPr lang="en-US" dirty="0" err="1" smtClean="0"/>
              <a:t>Yevgeniy</a:t>
            </a:r>
            <a:r>
              <a:rPr lang="en-US" dirty="0" smtClean="0"/>
              <a:t> </a:t>
            </a:r>
            <a:r>
              <a:rPr lang="en-US" dirty="0" err="1" smtClean="0"/>
              <a:t>Vahlis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Micali</a:t>
            </a:r>
            <a:r>
              <a:rPr lang="en-US" sz="2400" dirty="0" smtClean="0"/>
              <a:t>, </a:t>
            </a:r>
            <a:r>
              <a:rPr lang="en-US" sz="2400" dirty="0" err="1" smtClean="0"/>
              <a:t>Reyzin</a:t>
            </a:r>
            <a:r>
              <a:rPr lang="en-US" sz="2400" dirty="0" smtClean="0"/>
              <a:t> 04] Physically Observable Cryptography</a:t>
            </a:r>
          </a:p>
          <a:p>
            <a:pPr lvl="1"/>
            <a:r>
              <a:rPr lang="en-US" sz="2100" dirty="0" smtClean="0"/>
              <a:t>Introduce axioms, framework for formal treatment of leakage</a:t>
            </a:r>
          </a:p>
          <a:p>
            <a:pPr lvl="1"/>
            <a:r>
              <a:rPr lang="en-US" sz="2100" dirty="0" smtClean="0"/>
              <a:t>Axiom: computation and only computation leaks</a:t>
            </a:r>
          </a:p>
          <a:p>
            <a:r>
              <a:rPr lang="en-US" sz="2400" dirty="0" smtClean="0"/>
              <a:t>[</a:t>
            </a:r>
            <a:r>
              <a:rPr lang="en-US" sz="2400" dirty="0" err="1" smtClean="0"/>
              <a:t>Dziembowksi</a:t>
            </a:r>
            <a:r>
              <a:rPr lang="en-US" sz="2400" dirty="0" smtClean="0"/>
              <a:t>, </a:t>
            </a:r>
            <a:r>
              <a:rPr lang="en-US" sz="2400" dirty="0" err="1" smtClean="0"/>
              <a:t>Pietrzak</a:t>
            </a:r>
            <a:r>
              <a:rPr lang="en-US" sz="2400" dirty="0" smtClean="0"/>
              <a:t> 08] Leakage resilient stream cipher</a:t>
            </a:r>
          </a:p>
          <a:p>
            <a:pPr lvl="1"/>
            <a:r>
              <a:rPr lang="en-US" sz="2100" dirty="0" smtClean="0"/>
              <a:t>No leak free components</a:t>
            </a:r>
          </a:p>
          <a:p>
            <a:pPr lvl="1"/>
            <a:r>
              <a:rPr lang="en-US" sz="2100" dirty="0" smtClean="0"/>
              <a:t>Split state. Proof assuming only active state leaks.</a:t>
            </a:r>
          </a:p>
          <a:p>
            <a:pPr lvl="1"/>
            <a:r>
              <a:rPr lang="en-US" sz="2100" dirty="0" smtClean="0"/>
              <a:t>Actually works even if both halves leak separately</a:t>
            </a:r>
          </a:p>
          <a:p>
            <a:pPr lvl="2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state=(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18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,state</a:t>
            </a:r>
            <a:r>
              <a:rPr lang="en-US" sz="18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adversary sees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f(state)=(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18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18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18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18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))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“modular leakage” is good:</a:t>
            </a:r>
          </a:p>
          <a:p>
            <a:pPr lvl="1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an OS, no control over actual computation and swapping</a:t>
            </a:r>
          </a:p>
          <a:p>
            <a:pPr lvl="1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memory chips need to be constantly refreshed</a:t>
            </a:r>
          </a:p>
          <a:p>
            <a:pPr lvl="1"/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Adversary may attach probes to inactive memory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Key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Compute on a key K while treating it as a black box even given leakage</a:t>
            </a:r>
          </a:p>
          <a:p>
            <a:r>
              <a:rPr lang="en-US" dirty="0" smtClean="0"/>
              <a:t>A Key Proxy is a pair of PPT algorithms </a:t>
            </a:r>
            <a:r>
              <a:rPr lang="en-US" i="1" dirty="0" smtClean="0">
                <a:solidFill>
                  <a:srgbClr val="0000FF"/>
                </a:solidFill>
              </a:rPr>
              <a:t>Init, </a:t>
            </a:r>
            <a:r>
              <a:rPr lang="en-US" i="1" dirty="0" err="1" smtClean="0">
                <a:solidFill>
                  <a:srgbClr val="0000FF"/>
                </a:solidFill>
              </a:rPr>
              <a:t>Eval</a:t>
            </a: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Init(K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outputs an initial state 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Eval</a:t>
            </a:r>
            <a:r>
              <a:rPr lang="en-US" i="1" dirty="0" smtClean="0">
                <a:solidFill>
                  <a:srgbClr val="0000FF"/>
                </a:solidFill>
              </a:rPr>
              <a:t>(S,C)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output </a:t>
            </a:r>
            <a:r>
              <a:rPr lang="en-US" i="1" dirty="0" smtClean="0">
                <a:solidFill>
                  <a:srgbClr val="0000FF"/>
                </a:solidFill>
              </a:rPr>
              <a:t>F(K)</a:t>
            </a:r>
            <a:r>
              <a:rPr lang="en-US" dirty="0" smtClean="0">
                <a:solidFill>
                  <a:schemeClr val="tx1"/>
                </a:solidFill>
              </a:rPr>
              <a:t> and a new state </a:t>
            </a:r>
            <a:r>
              <a:rPr lang="en-US" i="1" dirty="0" smtClean="0">
                <a:solidFill>
                  <a:srgbClr val="0000FF"/>
                </a:solidFill>
              </a:rPr>
              <a:t>S`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Key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</a:p>
          <a:p>
            <a:pPr lvl="1"/>
            <a:r>
              <a:rPr lang="en-US" dirty="0" smtClean="0"/>
              <a:t>Compute on a key K while treating it as a black box even given leakage</a:t>
            </a:r>
          </a:p>
          <a:p>
            <a:r>
              <a:rPr lang="en-US" dirty="0" smtClean="0"/>
              <a:t>A Key Proxy is a pair of PPT algorithms </a:t>
            </a:r>
            <a:r>
              <a:rPr lang="en-US" i="1" dirty="0" smtClean="0">
                <a:solidFill>
                  <a:srgbClr val="0000FF"/>
                </a:solidFill>
              </a:rPr>
              <a:t>Init, </a:t>
            </a:r>
            <a:r>
              <a:rPr lang="en-US" i="1" dirty="0" err="1" smtClean="0">
                <a:solidFill>
                  <a:srgbClr val="0000FF"/>
                </a:solidFill>
              </a:rPr>
              <a:t>Eval</a:t>
            </a:r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Security: </a:t>
            </a:r>
            <a:r>
              <a:rPr lang="en-US" dirty="0" smtClean="0">
                <a:solidFill>
                  <a:srgbClr val="0000FF"/>
                </a:solidFill>
              </a:rPr>
              <a:t>Real</a:t>
            </a:r>
            <a:r>
              <a:rPr lang="en-US" dirty="0" smtClean="0"/>
              <a:t>/Ideal</a:t>
            </a:r>
          </a:p>
          <a:p>
            <a:pPr lvl="1"/>
            <a:r>
              <a:rPr lang="en-US" dirty="0" smtClean="0"/>
              <a:t>Adversary submits key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</a:p>
          <a:p>
            <a:pPr lvl="1"/>
            <a:r>
              <a:rPr lang="en-US" dirty="0" smtClean="0"/>
              <a:t>Repeats poly-many times:</a:t>
            </a:r>
          </a:p>
          <a:p>
            <a:pPr lvl="2"/>
            <a:r>
              <a:rPr lang="en-US" sz="1800" dirty="0" smtClean="0"/>
              <a:t>Submit circuit </a:t>
            </a:r>
            <a:r>
              <a:rPr lang="en-US" sz="1800" i="1" dirty="0" smtClean="0">
                <a:solidFill>
                  <a:srgbClr val="0000FF"/>
                </a:solidFill>
              </a:rPr>
              <a:t>F</a:t>
            </a:r>
          </a:p>
          <a:p>
            <a:pPr lvl="2"/>
            <a:r>
              <a:rPr lang="en-US" sz="1800" dirty="0" smtClean="0"/>
              <a:t>Obtain leakage on computation</a:t>
            </a:r>
            <a:br>
              <a:rPr lang="en-US" sz="1800" dirty="0" smtClean="0"/>
            </a:br>
            <a:r>
              <a:rPr lang="en-US" sz="1800" dirty="0" smtClean="0"/>
              <a:t>of </a:t>
            </a:r>
            <a:r>
              <a:rPr lang="en-US" sz="1800" i="1" dirty="0" err="1" smtClean="0">
                <a:solidFill>
                  <a:srgbClr val="0000FF"/>
                </a:solidFill>
              </a:rPr>
              <a:t>Eval</a:t>
            </a:r>
            <a:r>
              <a:rPr lang="en-US" sz="1800" i="1" dirty="0" smtClean="0">
                <a:solidFill>
                  <a:srgbClr val="0000FF"/>
                </a:solidFill>
              </a:rPr>
              <a:t>(S,F)</a:t>
            </a:r>
          </a:p>
          <a:p>
            <a:pPr lvl="1"/>
            <a:r>
              <a:rPr lang="en-US" dirty="0" smtClean="0"/>
              <a:t>Adversary outputs a bit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b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3455432"/>
            <a:ext cx="1295400" cy="506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6600" y="3455432"/>
            <a:ext cx="1295400" cy="506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Init</a:t>
            </a:r>
            <a:endParaRPr lang="en-US" i="1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6172200" y="370891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29332" y="3352800"/>
            <a:ext cx="3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K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4267200"/>
            <a:ext cx="1295400" cy="35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Eval</a:t>
            </a:r>
            <a:endParaRPr lang="en-US" i="1" dirty="0"/>
          </a:p>
        </p:txBody>
      </p:sp>
      <p:cxnSp>
        <p:nvCxnSpPr>
          <p:cNvPr id="11" name="Straight Arrow Connector 10"/>
          <p:cNvCxnSpPr>
            <a:stCxn id="5" idx="2"/>
            <a:endCxn id="9" idx="0"/>
          </p:cNvCxnSpPr>
          <p:nvPr/>
        </p:nvCxnSpPr>
        <p:spPr>
          <a:xfrm rot="5400000">
            <a:off x="758190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3886200"/>
            <a:ext cx="39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baseline="-25000" dirty="0" smtClean="0">
                <a:solidFill>
                  <a:srgbClr val="0000FF"/>
                </a:solidFill>
              </a:rPr>
              <a:t>1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7394" y="4953000"/>
            <a:ext cx="1295400" cy="35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Eval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4572000"/>
            <a:ext cx="39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baseline="-25000" dirty="0" smtClean="0">
                <a:solidFill>
                  <a:srgbClr val="0000FF"/>
                </a:solidFill>
              </a:rPr>
              <a:t>2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stCxn id="9" idx="2"/>
            <a:endCxn id="13" idx="0"/>
          </p:cNvCxnSpPr>
          <p:nvPr/>
        </p:nvCxnSpPr>
        <p:spPr>
          <a:xfrm rot="16200000" flipH="1">
            <a:off x="7569081" y="4786987"/>
            <a:ext cx="33123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95406" y="5257800"/>
            <a:ext cx="39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baseline="-25000" dirty="0" smtClean="0">
                <a:solidFill>
                  <a:srgbClr val="0000FF"/>
                </a:solidFill>
              </a:rPr>
              <a:t>3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>
            <a:stCxn id="13" idx="2"/>
          </p:cNvCxnSpPr>
          <p:nvPr/>
        </p:nvCxnSpPr>
        <p:spPr>
          <a:xfrm rot="5400000">
            <a:off x="7569081" y="5472787"/>
            <a:ext cx="33123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620000" y="5562600"/>
            <a:ext cx="223138" cy="521732"/>
            <a:chOff x="7620000" y="5562600"/>
            <a:chExt cx="223138" cy="521732"/>
          </a:xfrm>
        </p:grpSpPr>
        <p:sp>
          <p:nvSpPr>
            <p:cNvPr id="23" name="TextBox 22"/>
            <p:cNvSpPr txBox="1"/>
            <p:nvPr/>
          </p:nvSpPr>
          <p:spPr>
            <a:xfrm>
              <a:off x="7620000" y="5562600"/>
              <a:ext cx="223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0" y="5715000"/>
              <a:ext cx="223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876800" y="4267200"/>
            <a:ext cx="1296194" cy="35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Adversary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172200" y="4341812"/>
            <a:ext cx="9151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72200" y="45720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29332" y="4038600"/>
            <a:ext cx="4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6231401" y="4495800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Leakage</a:t>
            </a:r>
            <a:endParaRPr lang="en-US" sz="1600" i="1" dirty="0"/>
          </a:p>
        </p:txBody>
      </p:sp>
      <p:sp>
        <p:nvSpPr>
          <p:cNvPr id="32" name="Rectangle 31"/>
          <p:cNvSpPr/>
          <p:nvPr/>
        </p:nvSpPr>
        <p:spPr>
          <a:xfrm>
            <a:off x="4876800" y="4953000"/>
            <a:ext cx="1296194" cy="35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Adversary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172200" y="5027612"/>
            <a:ext cx="9151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72200" y="52578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29332" y="4724400"/>
            <a:ext cx="4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31401" y="5181600"/>
            <a:ext cx="855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Leakage</a:t>
            </a:r>
            <a:endParaRPr lang="en-US" sz="1600" i="1" dirty="0"/>
          </a:p>
        </p:txBody>
      </p:sp>
      <p:sp>
        <p:nvSpPr>
          <p:cNvPr id="37" name="Rectangle 36"/>
          <p:cNvSpPr/>
          <p:nvPr/>
        </p:nvSpPr>
        <p:spPr>
          <a:xfrm>
            <a:off x="4876006" y="5907048"/>
            <a:ext cx="1296194" cy="354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Adversary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410200" y="5345668"/>
            <a:ext cx="223138" cy="521732"/>
            <a:chOff x="7620000" y="5562600"/>
            <a:chExt cx="223138" cy="521732"/>
          </a:xfrm>
        </p:grpSpPr>
        <p:sp>
          <p:nvSpPr>
            <p:cNvPr id="41" name="TextBox 40"/>
            <p:cNvSpPr txBox="1"/>
            <p:nvPr/>
          </p:nvSpPr>
          <p:spPr>
            <a:xfrm>
              <a:off x="7620000" y="5562600"/>
              <a:ext cx="223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20000" y="5715000"/>
              <a:ext cx="223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293227" y="5899666"/>
            <a:ext cx="33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b</a:t>
            </a:r>
            <a:endParaRPr lang="en-US" i="1" dirty="0"/>
          </a:p>
        </p:txBody>
      </p:sp>
      <p:cxnSp>
        <p:nvCxnSpPr>
          <p:cNvPr id="45" name="Straight Arrow Connector 44"/>
          <p:cNvCxnSpPr>
            <a:stCxn id="37" idx="1"/>
            <a:endCxn id="43" idx="3"/>
          </p:cNvCxnSpPr>
          <p:nvPr/>
        </p:nvCxnSpPr>
        <p:spPr>
          <a:xfrm rot="10800000">
            <a:off x="4624054" y="6084332"/>
            <a:ext cx="2519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Key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Security: Real/</a:t>
            </a:r>
            <a:r>
              <a:rPr lang="en-US" dirty="0" smtClean="0">
                <a:solidFill>
                  <a:srgbClr val="0000FF"/>
                </a:solidFill>
              </a:rPr>
              <a:t>Ideal </a:t>
            </a:r>
            <a:r>
              <a:rPr lang="en-US" u="sng" dirty="0" smtClean="0">
                <a:solidFill>
                  <a:srgbClr val="0000FF"/>
                </a:solidFill>
              </a:rPr>
              <a:t>∃simulator </a:t>
            </a:r>
            <a:r>
              <a:rPr lang="en-US" i="1" u="sng" dirty="0" err="1" smtClean="0">
                <a:solidFill>
                  <a:srgbClr val="0000FF"/>
                </a:solidFill>
              </a:rPr>
              <a:t>Sim</a:t>
            </a:r>
            <a:endParaRPr lang="en-US" i="1" u="sng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Adversary submits key </a:t>
            </a:r>
            <a:r>
              <a:rPr lang="en-US" i="1" dirty="0" smtClean="0">
                <a:solidFill>
                  <a:srgbClr val="0000FF"/>
                </a:solidFill>
              </a:rPr>
              <a:t>K </a:t>
            </a:r>
            <a:r>
              <a:rPr lang="en-US" dirty="0" smtClean="0">
                <a:solidFill>
                  <a:schemeClr val="tx1"/>
                </a:solidFill>
              </a:rPr>
              <a:t>(not shown to </a:t>
            </a:r>
            <a:r>
              <a:rPr lang="en-US" dirty="0" err="1" smtClean="0">
                <a:solidFill>
                  <a:schemeClr val="tx1"/>
                </a:solidFill>
              </a:rPr>
              <a:t>Sim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Repeats poly-many times:</a:t>
            </a:r>
          </a:p>
          <a:p>
            <a:pPr lvl="2"/>
            <a:r>
              <a:rPr lang="en-US" dirty="0" smtClean="0"/>
              <a:t>Submit circuit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dirty="0" smtClean="0">
                <a:solidFill>
                  <a:srgbClr val="000000"/>
                </a:solidFill>
              </a:rPr>
              <a:t>,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Sim</a:t>
            </a:r>
            <a:r>
              <a:rPr lang="en-US" dirty="0" smtClean="0"/>
              <a:t> is given </a:t>
            </a:r>
            <a:r>
              <a:rPr lang="en-US" i="1" dirty="0" smtClean="0">
                <a:solidFill>
                  <a:srgbClr val="0000FF"/>
                </a:solidFill>
              </a:rPr>
              <a:t>F,F(K)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Adversary interacts with </a:t>
            </a:r>
            <a:r>
              <a:rPr lang="en-US" i="1" dirty="0" err="1" smtClean="0">
                <a:solidFill>
                  <a:srgbClr val="0000FF"/>
                </a:solidFill>
              </a:rPr>
              <a:t>Sim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for leakage</a:t>
            </a:r>
          </a:p>
          <a:p>
            <a:pPr lvl="1"/>
            <a:r>
              <a:rPr lang="en-US" dirty="0" smtClean="0"/>
              <a:t>Adversary outputs a bit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b</a:t>
            </a:r>
            <a:endParaRPr lang="en-US" dirty="0" smtClean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2200" y="3861316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29332" y="3505200"/>
            <a:ext cx="3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K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76800" y="4419600"/>
            <a:ext cx="12954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Adversary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086600" y="4419600"/>
            <a:ext cx="1295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Challenger</a:t>
            </a:r>
            <a:endParaRPr lang="en-US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6172200" y="46101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29332" y="43037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F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86600" y="5334000"/>
            <a:ext cx="1295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Simulator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086600" y="3670816"/>
            <a:ext cx="1295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Challenger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3684032"/>
            <a:ext cx="1295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Adversary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47" idx="2"/>
            <a:endCxn id="52" idx="0"/>
          </p:cNvCxnSpPr>
          <p:nvPr/>
        </p:nvCxnSpPr>
        <p:spPr>
          <a:xfrm rot="5400000">
            <a:off x="7467600" y="5067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143768" y="482548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F(K)</a:t>
            </a:r>
            <a:endParaRPr lang="en-US" i="1" dirty="0">
              <a:solidFill>
                <a:srgbClr val="0000FF"/>
              </a:solidFill>
            </a:endParaRPr>
          </a:p>
        </p:txBody>
      </p:sp>
      <p:cxnSp>
        <p:nvCxnSpPr>
          <p:cNvPr id="66" name="Straight Arrow Connector 65"/>
          <p:cNvCxnSpPr>
            <a:endCxn id="52" idx="1"/>
          </p:cNvCxnSpPr>
          <p:nvPr/>
        </p:nvCxnSpPr>
        <p:spPr>
          <a:xfrm>
            <a:off x="6172200" y="5524500"/>
            <a:ext cx="914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231401" y="5224046"/>
            <a:ext cx="855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00FF"/>
                </a:solidFill>
              </a:rPr>
              <a:t>Leakage</a:t>
            </a:r>
            <a:endParaRPr lang="en-US" sz="1600" i="1" dirty="0">
              <a:solidFill>
                <a:srgbClr val="0000FF"/>
              </a:solidFill>
            </a:endParaRPr>
          </a:p>
        </p:txBody>
      </p:sp>
      <p:cxnSp>
        <p:nvCxnSpPr>
          <p:cNvPr id="70" name="Shape 69"/>
          <p:cNvCxnSpPr>
            <a:stCxn id="39" idx="2"/>
            <a:endCxn id="61" idx="0"/>
          </p:cNvCxnSpPr>
          <p:nvPr/>
        </p:nvCxnSpPr>
        <p:spPr>
          <a:xfrm rot="5400000" flipH="1">
            <a:off x="4509016" y="4699516"/>
            <a:ext cx="2030968" cy="1588"/>
          </a:xfrm>
          <a:prstGeom prst="curvedConnector5">
            <a:avLst>
              <a:gd name="adj1" fmla="val -11256"/>
              <a:gd name="adj2" fmla="val 75177456"/>
              <a:gd name="adj3" fmla="val 11125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2"/>
            <a:endCxn id="47" idx="0"/>
          </p:cNvCxnSpPr>
          <p:nvPr/>
        </p:nvCxnSpPr>
        <p:spPr>
          <a:xfrm rot="5400000">
            <a:off x="7550408" y="4235708"/>
            <a:ext cx="3677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Key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862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Security: </a:t>
            </a:r>
            <a:r>
              <a:rPr lang="en-US" dirty="0" smtClean="0">
                <a:solidFill>
                  <a:srgbClr val="0000FF"/>
                </a:solidFill>
              </a:rPr>
              <a:t>Real</a:t>
            </a:r>
            <a:endParaRPr lang="en-US" dirty="0" smtClean="0"/>
          </a:p>
          <a:p>
            <a:pPr lvl="1"/>
            <a:r>
              <a:rPr lang="en-US" dirty="0" smtClean="0"/>
              <a:t>Adversary submits key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</a:p>
          <a:p>
            <a:pPr lvl="1"/>
            <a:r>
              <a:rPr lang="en-US" dirty="0" smtClean="0"/>
              <a:t>Repeats poly-many times:</a:t>
            </a:r>
          </a:p>
          <a:p>
            <a:pPr lvl="2"/>
            <a:r>
              <a:rPr lang="en-US" dirty="0" smtClean="0"/>
              <a:t>Submit circuit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</a:p>
          <a:p>
            <a:pPr lvl="2"/>
            <a:r>
              <a:rPr lang="en-US" dirty="0" smtClean="0"/>
              <a:t>Obtain leakage on computation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i="1" dirty="0" err="1" smtClean="0">
                <a:solidFill>
                  <a:srgbClr val="0000FF"/>
                </a:solidFill>
              </a:rPr>
              <a:t>Eval</a:t>
            </a:r>
            <a:r>
              <a:rPr lang="en-US" i="1" dirty="0" smtClean="0">
                <a:solidFill>
                  <a:srgbClr val="0000FF"/>
                </a:solidFill>
              </a:rPr>
              <a:t>(S,F)</a:t>
            </a:r>
          </a:p>
          <a:p>
            <a:pPr lvl="1"/>
            <a:r>
              <a:rPr lang="en-US" dirty="0" smtClean="0"/>
              <a:t>Adv outputs a bit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b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219200"/>
            <a:ext cx="38862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Adversary submits key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</a:t>
            </a:r>
            <a:r>
              <a:rPr kumimoji="0" lang="en-US" sz="2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(not shown to </a:t>
            </a:r>
            <a:r>
              <a:rPr kumimoji="0" lang="en-US" sz="23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</a:t>
            </a:r>
            <a:r>
              <a:rPr lang="en-US" sz="2300" dirty="0"/>
              <a:t>)</a:t>
            </a:r>
            <a:endParaRPr kumimoji="0" lang="en-US" sz="23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Repeats poly-many times: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 circuit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given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F(K)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Adversary interacts with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leakage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 outputs a bit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09600" y="579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key proxy </a:t>
            </a:r>
            <a:r>
              <a:rPr lang="en-US" i="1" dirty="0" smtClean="0"/>
              <a:t>KP </a:t>
            </a:r>
            <a:r>
              <a:rPr lang="en-US" dirty="0" smtClean="0"/>
              <a:t>is leakage* resilient if no PPT adversary can distinguish Real/Ideal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52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 to define leakage on a single invocation of </a:t>
            </a:r>
            <a:r>
              <a:rPr lang="en-US" i="1" dirty="0" err="1" smtClean="0"/>
              <a:t>Eval</a:t>
            </a:r>
            <a:endParaRPr lang="en-US" i="1" dirty="0" smtClean="0"/>
          </a:p>
          <a:p>
            <a:r>
              <a:rPr lang="en-US" dirty="0" smtClean="0"/>
              <a:t>Model “only computation leaks”</a:t>
            </a:r>
          </a:p>
          <a:p>
            <a:pPr lvl="1"/>
            <a:r>
              <a:rPr lang="en-US" dirty="0" smtClean="0"/>
              <a:t>For simplicity: consider only 2-round split state constructions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A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B</a:t>
            </a:r>
            <a:endParaRPr lang="en-US" u="sng" dirty="0">
              <a:solidFill>
                <a:srgbClr val="0000F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62000" y="3276600"/>
            <a:ext cx="1600200" cy="914400"/>
            <a:chOff x="762000" y="3276600"/>
            <a:chExt cx="1600200" cy="914400"/>
          </a:xfrm>
        </p:grpSpPr>
        <p:sp>
          <p:nvSpPr>
            <p:cNvPr id="9" name="Rectangle 8"/>
            <p:cNvSpPr/>
            <p:nvPr/>
          </p:nvSpPr>
          <p:spPr>
            <a:xfrm>
              <a:off x="762000" y="3810000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5824" y="32766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MemA</a:t>
              </a:r>
              <a:endParaRPr lang="en-US" i="1" dirty="0"/>
            </a:p>
          </p:txBody>
        </p:sp>
        <p:cxnSp>
          <p:nvCxnSpPr>
            <p:cNvPr id="23" name="Straight Arrow Connector 22"/>
            <p:cNvCxnSpPr>
              <a:stCxn id="21" idx="2"/>
              <a:endCxn id="9" idx="0"/>
            </p:cNvCxnSpPr>
            <p:nvPr/>
          </p:nvCxnSpPr>
          <p:spPr>
            <a:xfrm rot="5400000">
              <a:off x="1483395" y="3724637"/>
              <a:ext cx="164068" cy="665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324600" y="3276600"/>
            <a:ext cx="1676400" cy="914400"/>
            <a:chOff x="6324600" y="3276600"/>
            <a:chExt cx="1676400" cy="914400"/>
          </a:xfrm>
        </p:grpSpPr>
        <p:sp>
          <p:nvSpPr>
            <p:cNvPr id="7" name="Rectangle 6"/>
            <p:cNvSpPr/>
            <p:nvPr/>
          </p:nvSpPr>
          <p:spPr>
            <a:xfrm>
              <a:off x="6400800" y="3810000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24600" y="327660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MemB</a:t>
              </a:r>
              <a:endParaRPr lang="en-US" i="1" dirty="0"/>
            </a:p>
          </p:txBody>
        </p:sp>
        <p:cxnSp>
          <p:nvCxnSpPr>
            <p:cNvPr id="27" name="Straight Arrow Connector 26"/>
            <p:cNvCxnSpPr>
              <a:stCxn id="25" idx="2"/>
            </p:cNvCxnSpPr>
            <p:nvPr/>
          </p:nvCxnSpPr>
          <p:spPr>
            <a:xfrm rot="5400000">
              <a:off x="6655103" y="3727569"/>
              <a:ext cx="16406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498725" y="32766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7613372" y="3727966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61999" y="4191001"/>
            <a:ext cx="7246045" cy="1969530"/>
            <a:chOff x="761999" y="4191001"/>
            <a:chExt cx="7246045" cy="1969530"/>
          </a:xfrm>
        </p:grpSpPr>
        <p:sp>
          <p:nvSpPr>
            <p:cNvPr id="10" name="Rectangle 9"/>
            <p:cNvSpPr/>
            <p:nvPr/>
          </p:nvSpPr>
          <p:spPr>
            <a:xfrm>
              <a:off x="761999" y="4876800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9" idx="2"/>
              <a:endCxn id="10" idx="0"/>
            </p:cNvCxnSpPr>
            <p:nvPr/>
          </p:nvCxnSpPr>
          <p:spPr>
            <a:xfrm rot="5400000">
              <a:off x="1219200" y="4533900"/>
              <a:ext cx="685800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6400800" y="4191794"/>
              <a:ext cx="1607244" cy="1968737"/>
              <a:chOff x="6400800" y="4191794"/>
              <a:chExt cx="1607244" cy="196873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00800" y="4724400"/>
                <a:ext cx="1600200" cy="685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Post-hoc Randomization</a:t>
                </a:r>
                <a:endParaRPr lang="en-US" sz="1600" baseline="-25000" dirty="0"/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7131357" y="4191794"/>
                <a:ext cx="876687" cy="533400"/>
                <a:chOff x="7131357" y="4191794"/>
                <a:chExt cx="876687" cy="533400"/>
              </a:xfrm>
            </p:grpSpPr>
            <p:cxnSp>
              <p:nvCxnSpPr>
                <p:cNvPr id="14" name="Straight Arrow Connector 13"/>
                <p:cNvCxnSpPr>
                  <a:stCxn id="7" idx="2"/>
                  <a:endCxn id="8" idx="0"/>
                </p:cNvCxnSpPr>
                <p:nvPr/>
              </p:nvCxnSpPr>
              <p:spPr>
                <a:xfrm rot="5400000">
                  <a:off x="6934200" y="4457700"/>
                  <a:ext cx="533400" cy="1588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7131357" y="4278868"/>
                  <a:ext cx="8766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 smtClean="0"/>
                    <a:t>MemB</a:t>
                  </a:r>
                  <a:r>
                    <a:rPr lang="en-US" i="1" dirty="0" smtClean="0"/>
                    <a:t>`</a:t>
                  </a:r>
                  <a:endParaRPr lang="en-US" i="1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740720" y="5791199"/>
                <a:ext cx="953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MemB</a:t>
                </a:r>
                <a:r>
                  <a:rPr lang="en-US" i="1" dirty="0" smtClean="0"/>
                  <a:t>``</a:t>
                </a:r>
                <a:endParaRPr lang="en-US" i="1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rot="16200000" flipH="1">
                <a:off x="6972300" y="5600699"/>
                <a:ext cx="380999" cy="1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2362200" y="3625334"/>
            <a:ext cx="4038600" cy="376754"/>
            <a:chOff x="2362200" y="3625334"/>
            <a:chExt cx="4038600" cy="376754"/>
          </a:xfrm>
        </p:grpSpPr>
        <p:cxnSp>
          <p:nvCxnSpPr>
            <p:cNvPr id="12" name="Straight Arrow Connector 11"/>
            <p:cNvCxnSpPr>
              <a:stCxn id="9" idx="3"/>
              <a:endCxn id="7" idx="1"/>
            </p:cNvCxnSpPr>
            <p:nvPr/>
          </p:nvCxnSpPr>
          <p:spPr>
            <a:xfrm>
              <a:off x="2362200" y="4000500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114800" y="3625334"/>
              <a:ext cx="559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i="1" baseline="-25000" dirty="0" smtClean="0"/>
                <a:t>AB</a:t>
              </a:r>
              <a:endParaRPr lang="en-US" i="1" baseline="-25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56966" y="4692134"/>
            <a:ext cx="5643835" cy="1315998"/>
            <a:chOff x="756966" y="4692134"/>
            <a:chExt cx="5643835" cy="1315998"/>
          </a:xfrm>
        </p:grpSpPr>
        <p:sp>
          <p:nvSpPr>
            <p:cNvPr id="24" name="TextBox 23"/>
            <p:cNvSpPr txBox="1"/>
            <p:nvPr/>
          </p:nvSpPr>
          <p:spPr>
            <a:xfrm>
              <a:off x="1711520" y="5638800"/>
              <a:ext cx="879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MemA</a:t>
              </a:r>
              <a:r>
                <a:rPr lang="en-US" i="1" dirty="0" smtClean="0"/>
                <a:t>`</a:t>
              </a:r>
              <a:endParaRPr lang="en-US" i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H="1">
              <a:off x="1943100" y="5448300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800101" y="5448300"/>
              <a:ext cx="380999" cy="1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56966" y="56388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F(K)</a:t>
              </a:r>
              <a:endParaRPr lang="en-US" i="1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2362200" y="4692134"/>
              <a:ext cx="4038601" cy="376754"/>
              <a:chOff x="2362200" y="4692134"/>
              <a:chExt cx="4038601" cy="376754"/>
            </a:xfrm>
          </p:grpSpPr>
          <p:cxnSp>
            <p:nvCxnSpPr>
              <p:cNvPr id="16" name="Straight Arrow Connector 15"/>
              <p:cNvCxnSpPr>
                <a:stCxn id="8" idx="1"/>
                <a:endCxn id="10" idx="3"/>
              </p:cNvCxnSpPr>
              <p:nvPr/>
            </p:nvCxnSpPr>
            <p:spPr>
              <a:xfrm rot="10800000">
                <a:off x="2362200" y="5067300"/>
                <a:ext cx="40386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114800" y="4692134"/>
                <a:ext cx="56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</a:t>
                </a:r>
                <a:r>
                  <a:rPr lang="en-US" i="1" baseline="-25000" dirty="0" smtClean="0"/>
                  <a:t>BA</a:t>
                </a:r>
                <a:endParaRPr lang="en-US" i="1" baseline="-250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Model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49922" y="1225034"/>
            <a:ext cx="7251078" cy="3341131"/>
            <a:chOff x="756966" y="2819400"/>
            <a:chExt cx="7251078" cy="3341131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28194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</a:rPr>
                <a:t>CPU A</a:t>
              </a:r>
              <a:endParaRPr lang="en-US" u="sng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28956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</a:rPr>
                <a:t>CPU B</a:t>
              </a:r>
              <a:endParaRPr lang="en-US" u="sng" dirty="0">
                <a:solidFill>
                  <a:srgbClr val="0000FF"/>
                </a:solidFill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762000" y="3276600"/>
              <a:ext cx="1600200" cy="914400"/>
              <a:chOff x="762000" y="3276600"/>
              <a:chExt cx="1600200" cy="914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62000" y="3810000"/>
                <a:ext cx="1600200" cy="381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EvalA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55824" y="3276600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MemA</a:t>
                </a:r>
                <a:endParaRPr lang="en-US" i="1" dirty="0"/>
              </a:p>
            </p:txBody>
          </p:sp>
          <p:cxnSp>
            <p:nvCxnSpPr>
              <p:cNvPr id="23" name="Straight Arrow Connector 22"/>
              <p:cNvCxnSpPr>
                <a:stCxn id="21" idx="2"/>
                <a:endCxn id="9" idx="0"/>
              </p:cNvCxnSpPr>
              <p:nvPr/>
            </p:nvCxnSpPr>
            <p:spPr>
              <a:xfrm rot="5400000">
                <a:off x="1483395" y="3724637"/>
                <a:ext cx="164068" cy="6658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6"/>
            <p:cNvGrpSpPr/>
            <p:nvPr/>
          </p:nvGrpSpPr>
          <p:grpSpPr>
            <a:xfrm>
              <a:off x="6324600" y="3276600"/>
              <a:ext cx="1676400" cy="914400"/>
              <a:chOff x="6324600" y="3276600"/>
              <a:chExt cx="1676400" cy="91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400800" y="3810000"/>
                <a:ext cx="1600200" cy="381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EvalB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24600" y="3276600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MemB</a:t>
                </a:r>
                <a:endParaRPr lang="en-US" i="1" dirty="0"/>
              </a:p>
            </p:txBody>
          </p:sp>
          <p:cxnSp>
            <p:nvCxnSpPr>
              <p:cNvPr id="27" name="Straight Arrow Connector 26"/>
              <p:cNvCxnSpPr>
                <a:stCxn id="25" idx="2"/>
              </p:cNvCxnSpPr>
              <p:nvPr/>
            </p:nvCxnSpPr>
            <p:spPr>
              <a:xfrm rot="5400000">
                <a:off x="6655103" y="3727569"/>
                <a:ext cx="164068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7498725" y="3276600"/>
                <a:ext cx="349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C</a:t>
                </a:r>
                <a:endParaRPr lang="en-US" i="1" dirty="0"/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7613372" y="3727966"/>
                <a:ext cx="16406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54"/>
            <p:cNvGrpSpPr/>
            <p:nvPr/>
          </p:nvGrpSpPr>
          <p:grpSpPr>
            <a:xfrm>
              <a:off x="761999" y="4191001"/>
              <a:ext cx="7246045" cy="1969530"/>
              <a:chOff x="761999" y="4191001"/>
              <a:chExt cx="7246045" cy="196953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61999" y="4876800"/>
                <a:ext cx="1600200" cy="3810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EvalA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cxnSp>
            <p:nvCxnSpPr>
              <p:cNvPr id="18" name="Straight Arrow Connector 17"/>
              <p:cNvCxnSpPr>
                <a:stCxn id="9" idx="2"/>
                <a:endCxn id="10" idx="0"/>
              </p:cNvCxnSpPr>
              <p:nvPr/>
            </p:nvCxnSpPr>
            <p:spPr>
              <a:xfrm rot="5400000">
                <a:off x="1219200" y="4533900"/>
                <a:ext cx="685800" cy="1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51"/>
              <p:cNvGrpSpPr/>
              <p:nvPr/>
            </p:nvGrpSpPr>
            <p:grpSpPr>
              <a:xfrm>
                <a:off x="6400800" y="4191794"/>
                <a:ext cx="1607244" cy="1968737"/>
                <a:chOff x="6400800" y="4191794"/>
                <a:chExt cx="1607244" cy="1968737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400800" y="4724400"/>
                  <a:ext cx="1600200" cy="685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Post-hoc Randomization</a:t>
                  </a:r>
                  <a:endParaRPr lang="en-US" sz="1600" baseline="-25000" dirty="0"/>
                </a:p>
              </p:txBody>
            </p:sp>
            <p:grpSp>
              <p:nvGrpSpPr>
                <p:cNvPr id="17" name="Group 50"/>
                <p:cNvGrpSpPr/>
                <p:nvPr/>
              </p:nvGrpSpPr>
              <p:grpSpPr>
                <a:xfrm>
                  <a:off x="7131357" y="4191794"/>
                  <a:ext cx="876687" cy="533400"/>
                  <a:chOff x="7131357" y="4191794"/>
                  <a:chExt cx="876687" cy="533400"/>
                </a:xfrm>
              </p:grpSpPr>
              <p:cxnSp>
                <p:nvCxnSpPr>
                  <p:cNvPr id="14" name="Straight Arrow Connector 13"/>
                  <p:cNvCxnSpPr>
                    <a:stCxn id="7" idx="2"/>
                    <a:endCxn id="8" idx="0"/>
                  </p:cNvCxnSpPr>
                  <p:nvPr/>
                </p:nvCxnSpPr>
                <p:spPr>
                  <a:xfrm rot="5400000">
                    <a:off x="6934200" y="4457700"/>
                    <a:ext cx="533400" cy="1588"/>
                  </a:xfrm>
                  <a:prstGeom prst="straightConnector1">
                    <a:avLst/>
                  </a:prstGeom>
                  <a:ln>
                    <a:prstDash val="sysDash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131357" y="4278868"/>
                    <a:ext cx="876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err="1" smtClean="0"/>
                      <a:t>MemB</a:t>
                    </a:r>
                    <a:r>
                      <a:rPr lang="en-US" i="1" dirty="0" smtClean="0"/>
                      <a:t>`</a:t>
                    </a:r>
                    <a:endParaRPr lang="en-US" i="1" dirty="0"/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6740720" y="5791199"/>
                  <a:ext cx="9535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 smtClean="0"/>
                    <a:t>MemB</a:t>
                  </a:r>
                  <a:r>
                    <a:rPr lang="en-US" i="1" dirty="0" smtClean="0"/>
                    <a:t>``</a:t>
                  </a:r>
                  <a:endParaRPr lang="en-US" i="1" dirty="0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 rot="16200000" flipH="1">
                  <a:off x="6972300" y="5600699"/>
                  <a:ext cx="380999" cy="1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45"/>
            <p:cNvGrpSpPr/>
            <p:nvPr/>
          </p:nvGrpSpPr>
          <p:grpSpPr>
            <a:xfrm>
              <a:off x="2362200" y="3625334"/>
              <a:ext cx="4038600" cy="376754"/>
              <a:chOff x="2362200" y="3625334"/>
              <a:chExt cx="4038600" cy="376754"/>
            </a:xfrm>
          </p:grpSpPr>
          <p:cxnSp>
            <p:nvCxnSpPr>
              <p:cNvPr id="12" name="Straight Arrow Connector 11"/>
              <p:cNvCxnSpPr>
                <a:stCxn id="9" idx="3"/>
                <a:endCxn id="7" idx="1"/>
              </p:cNvCxnSpPr>
              <p:nvPr/>
            </p:nvCxnSpPr>
            <p:spPr>
              <a:xfrm>
                <a:off x="2362200" y="4000500"/>
                <a:ext cx="403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114800" y="3625334"/>
                <a:ext cx="559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</a:t>
                </a:r>
                <a:r>
                  <a:rPr lang="en-US" i="1" baseline="-25000" dirty="0" smtClean="0"/>
                  <a:t>AB</a:t>
                </a:r>
                <a:endParaRPr lang="en-US" i="1" baseline="-25000" dirty="0"/>
              </a:p>
            </p:txBody>
          </p:sp>
        </p:grpSp>
        <p:grpSp>
          <p:nvGrpSpPr>
            <p:cNvPr id="20" name="Group 55"/>
            <p:cNvGrpSpPr/>
            <p:nvPr/>
          </p:nvGrpSpPr>
          <p:grpSpPr>
            <a:xfrm>
              <a:off x="756966" y="4692134"/>
              <a:ext cx="5643835" cy="1315998"/>
              <a:chOff x="756966" y="4692134"/>
              <a:chExt cx="5643835" cy="1315998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711520" y="5638800"/>
                <a:ext cx="956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MemA</a:t>
                </a:r>
                <a:r>
                  <a:rPr lang="en-US" i="1" dirty="0" smtClean="0"/>
                  <a:t>``</a:t>
                </a:r>
                <a:endParaRPr lang="en-US" i="1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rot="16200000" flipH="1">
                <a:off x="1943100" y="5448300"/>
                <a:ext cx="380999" cy="1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6200000" flipH="1">
                <a:off x="800101" y="5448300"/>
                <a:ext cx="380999" cy="1"/>
              </a:xfrm>
              <a:prstGeom prst="straightConnector1">
                <a:avLst/>
              </a:prstGeom>
              <a:ln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56966" y="5638800"/>
                <a:ext cx="633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F(K)</a:t>
                </a:r>
                <a:endParaRPr lang="en-US" i="1" dirty="0"/>
              </a:p>
            </p:txBody>
          </p:sp>
          <p:grpSp>
            <p:nvGrpSpPr>
              <p:cNvPr id="22" name="Group 53"/>
              <p:cNvGrpSpPr/>
              <p:nvPr/>
            </p:nvGrpSpPr>
            <p:grpSpPr>
              <a:xfrm>
                <a:off x="2362200" y="4692134"/>
                <a:ext cx="4038601" cy="376754"/>
                <a:chOff x="2362200" y="4692134"/>
                <a:chExt cx="4038601" cy="376754"/>
              </a:xfrm>
            </p:grpSpPr>
            <p:cxnSp>
              <p:nvCxnSpPr>
                <p:cNvPr id="16" name="Straight Arrow Connector 15"/>
                <p:cNvCxnSpPr>
                  <a:stCxn id="8" idx="1"/>
                  <a:endCxn id="10" idx="3"/>
                </p:cNvCxnSpPr>
                <p:nvPr/>
              </p:nvCxnSpPr>
              <p:spPr>
                <a:xfrm rot="10800000">
                  <a:off x="2362200" y="5067300"/>
                  <a:ext cx="4038601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4114800" y="4692134"/>
                  <a:ext cx="5682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M</a:t>
                  </a:r>
                  <a:r>
                    <a:rPr lang="en-US" i="1" baseline="-25000" dirty="0" smtClean="0"/>
                    <a:t>BA</a:t>
                  </a:r>
                  <a:endParaRPr lang="en-US" i="1" baseline="-25000" dirty="0"/>
                </a:p>
              </p:txBody>
            </p:sp>
          </p:grpSp>
        </p:grpSp>
      </p:grpSp>
      <p:sp>
        <p:nvSpPr>
          <p:cNvPr id="39" name="Content Placeholder 38"/>
          <p:cNvSpPr>
            <a:spLocks noGrp="1"/>
          </p:cNvSpPr>
          <p:nvPr>
            <p:ph sz="quarter" idx="1"/>
          </p:nvPr>
        </p:nvSpPr>
        <p:spPr>
          <a:xfrm>
            <a:off x="271490" y="4566164"/>
            <a:ext cx="8229600" cy="17584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rounds of leakage</a:t>
            </a:r>
          </a:p>
          <a:p>
            <a:pPr lvl="1"/>
            <a:r>
              <a:rPr lang="en-US" dirty="0" smtClean="0"/>
              <a:t>Choose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obtain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1</a:t>
            </a:r>
            <a:r>
              <a:rPr lang="en-US" i="1" dirty="0" smtClean="0">
                <a:solidFill>
                  <a:srgbClr val="0000FF"/>
                </a:solidFill>
              </a:rPr>
              <a:t>(MemA,R</a:t>
            </a:r>
            <a:r>
              <a:rPr lang="en-US" i="1" baseline="-25000" dirty="0" smtClean="0">
                <a:solidFill>
                  <a:srgbClr val="0000FF"/>
                </a:solidFill>
              </a:rPr>
              <a:t>A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i="1" baseline="-25000" dirty="0" smtClean="0">
                <a:solidFill>
                  <a:srgbClr val="0000FF"/>
                </a:solidFill>
              </a:rPr>
              <a:t>AB</a:t>
            </a:r>
          </a:p>
          <a:p>
            <a:pPr lvl="1"/>
            <a:r>
              <a:rPr lang="en-US" dirty="0" smtClean="0"/>
              <a:t>Choose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2</a:t>
            </a:r>
            <a:r>
              <a:rPr lang="en-US" i="1" dirty="0" smtClean="0"/>
              <a:t>, </a:t>
            </a:r>
            <a:r>
              <a:rPr lang="en-US" dirty="0" smtClean="0"/>
              <a:t>obtain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2</a:t>
            </a:r>
            <a:r>
              <a:rPr lang="en-US" i="1" dirty="0" smtClean="0">
                <a:solidFill>
                  <a:srgbClr val="0000FF"/>
                </a:solidFill>
              </a:rPr>
              <a:t>(MemB,R</a:t>
            </a:r>
            <a:r>
              <a:rPr lang="en-US" i="1" baseline="-25000" dirty="0" smtClean="0">
                <a:solidFill>
                  <a:srgbClr val="0000FF"/>
                </a:solidFill>
              </a:rPr>
              <a:t>B</a:t>
            </a:r>
            <a:r>
              <a:rPr lang="en-US" i="1" dirty="0" smtClean="0">
                <a:solidFill>
                  <a:srgbClr val="0000FF"/>
                </a:solidFill>
              </a:rPr>
              <a:t>,MemB``)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i="1" baseline="-25000" dirty="0" smtClean="0">
                <a:solidFill>
                  <a:srgbClr val="0000FF"/>
                </a:solidFill>
              </a:rPr>
              <a:t>BA</a:t>
            </a:r>
          </a:p>
          <a:p>
            <a:pPr lvl="1"/>
            <a:r>
              <a:rPr lang="en-US" dirty="0" smtClean="0"/>
              <a:t>Choose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3</a:t>
            </a:r>
            <a:r>
              <a:rPr lang="en-US" i="1" dirty="0" smtClean="0"/>
              <a:t>, </a:t>
            </a:r>
            <a:r>
              <a:rPr lang="en-US" dirty="0" smtClean="0"/>
              <a:t>obtain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3</a:t>
            </a:r>
            <a:r>
              <a:rPr lang="en-US" i="1" dirty="0" smtClean="0">
                <a:solidFill>
                  <a:srgbClr val="0000FF"/>
                </a:solidFill>
              </a:rPr>
              <a:t>(MemA`)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randomness </a:t>
            </a:r>
            <a:r>
              <a:rPr lang="en-US" i="1" dirty="0" smtClean="0">
                <a:solidFill>
                  <a:srgbClr val="0000FF"/>
                </a:solidFill>
              </a:rPr>
              <a:t>R`</a:t>
            </a:r>
            <a:r>
              <a:rPr lang="en-US" i="1" baseline="-25000" dirty="0" smtClean="0">
                <a:solidFill>
                  <a:srgbClr val="0000FF"/>
                </a:solidFill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not leaky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2215634"/>
            <a:ext cx="42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-25000" dirty="0" smtClean="0"/>
              <a:t>A</a:t>
            </a:r>
            <a:endParaRPr lang="en-US" i="1" baseline="-25000" dirty="0"/>
          </a:p>
        </p:txBody>
      </p:sp>
      <p:cxnSp>
        <p:nvCxnSpPr>
          <p:cNvPr id="48" name="Straight Arrow Connector 47"/>
          <p:cNvCxnSpPr>
            <a:endCxn id="9" idx="1"/>
          </p:cNvCxnSpPr>
          <p:nvPr/>
        </p:nvCxnSpPr>
        <p:spPr>
          <a:xfrm flipV="1">
            <a:off x="457200" y="2406134"/>
            <a:ext cx="2977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473434" y="2223056"/>
            <a:ext cx="42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-25000" dirty="0" smtClean="0"/>
              <a:t>B</a:t>
            </a:r>
            <a:endParaRPr lang="en-US" i="1" baseline="-25000" dirty="0"/>
          </a:p>
        </p:txBody>
      </p:sp>
      <p:cxnSp>
        <p:nvCxnSpPr>
          <p:cNvPr id="51" name="Straight Arrow Connector 50"/>
          <p:cNvCxnSpPr>
            <a:stCxn id="49" idx="1"/>
            <a:endCxn id="7" idx="3"/>
          </p:cNvCxnSpPr>
          <p:nvPr/>
        </p:nvCxnSpPr>
        <p:spPr>
          <a:xfrm rot="10800000">
            <a:off x="7993956" y="2406134"/>
            <a:ext cx="4794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473434" y="3294103"/>
            <a:ext cx="49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R`</a:t>
            </a:r>
            <a:r>
              <a:rPr lang="en-US" i="1" baseline="-25000" dirty="0" smtClean="0"/>
              <a:t>B</a:t>
            </a:r>
            <a:endParaRPr lang="en-US" i="1" baseline="-25000" dirty="0"/>
          </a:p>
        </p:txBody>
      </p:sp>
      <p:cxnSp>
        <p:nvCxnSpPr>
          <p:cNvPr id="55" name="Straight Arrow Connector 54"/>
          <p:cNvCxnSpPr>
            <a:stCxn id="53" idx="1"/>
            <a:endCxn id="8" idx="3"/>
          </p:cNvCxnSpPr>
          <p:nvPr/>
        </p:nvCxnSpPr>
        <p:spPr>
          <a:xfrm rot="10800000">
            <a:off x="7993956" y="3472935"/>
            <a:ext cx="479478" cy="5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61714" y="2684502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MemA</a:t>
            </a:r>
            <a:r>
              <a:rPr lang="en-US" i="1" dirty="0" smtClean="0"/>
              <a:t>`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6760430" y="4800600"/>
            <a:ext cx="245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Non-trivial: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|</a:t>
            </a:r>
            <a:r>
              <a:rPr lang="en-US" i="1" dirty="0" err="1" smtClean="0">
                <a:solidFill>
                  <a:srgbClr val="0000FF"/>
                </a:solidFill>
              </a:rPr>
              <a:t>MemB|</a:t>
            </a:r>
            <a:r>
              <a:rPr lang="en-US" dirty="0" err="1" smtClean="0"/>
              <a:t>,</a:t>
            </a:r>
            <a:r>
              <a:rPr lang="en-US" i="1" dirty="0" err="1" smtClean="0">
                <a:solidFill>
                  <a:srgbClr val="0000FF"/>
                </a:solidFill>
              </a:rPr>
              <a:t>|MemB</a:t>
            </a:r>
            <a:r>
              <a:rPr lang="en-US" i="1" dirty="0" smtClean="0">
                <a:solidFill>
                  <a:srgbClr val="0000FF"/>
                </a:solidFill>
              </a:rPr>
              <a:t>`|</a:t>
            </a:r>
            <a:r>
              <a:rPr lang="en-US" dirty="0" smtClean="0"/>
              <a:t> ≤ </a:t>
            </a:r>
            <a:r>
              <a:rPr lang="en-US" i="1" dirty="0" err="1" smtClean="0">
                <a:solidFill>
                  <a:srgbClr val="0000FF"/>
                </a:solidFill>
              </a:rPr>
              <a:t>n</a:t>
            </a:r>
            <a:r>
              <a:rPr lang="en-US" i="1" baseline="30000" dirty="0" err="1" smtClean="0">
                <a:solidFill>
                  <a:srgbClr val="0000FF"/>
                </a:solidFill>
              </a:rPr>
              <a:t>d</a:t>
            </a:r>
            <a:endParaRPr lang="en-US" i="1" baseline="30000" dirty="0" smtClean="0">
              <a:solidFill>
                <a:srgbClr val="0000FF"/>
              </a:solidFill>
            </a:endParaRPr>
          </a:p>
          <a:p>
            <a:r>
              <a:rPr lang="en-US" i="1" smtClean="0">
                <a:solidFill>
                  <a:srgbClr val="0000FF"/>
                </a:solidFill>
              </a:rPr>
              <a:t>F</a:t>
            </a:r>
            <a:r>
              <a:rPr lang="en-US" smtClean="0"/>
              <a:t> </a:t>
            </a:r>
            <a:r>
              <a:rPr lang="en-US" dirty="0" smtClean="0"/>
              <a:t>of arbitrary size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tool: 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(FHE)</a:t>
            </a:r>
          </a:p>
          <a:p>
            <a:pPr lvl="1"/>
            <a:r>
              <a:rPr lang="en-US" dirty="0" smtClean="0"/>
              <a:t>Recently constructed by Gentry (STOC 09)</a:t>
            </a:r>
          </a:p>
          <a:p>
            <a:pPr lvl="1"/>
            <a:r>
              <a:rPr lang="en-US" dirty="0" smtClean="0"/>
              <a:t>Previous restricted constructions are known (e.g. [BGN05], [MGH08])</a:t>
            </a:r>
          </a:p>
          <a:p>
            <a:r>
              <a:rPr lang="en-US" dirty="0" smtClean="0"/>
              <a:t>What is FHE?</a:t>
            </a:r>
          </a:p>
          <a:p>
            <a:pPr lvl="1"/>
            <a:r>
              <a:rPr lang="en-US" dirty="0" smtClean="0"/>
              <a:t>As classic public key encryption: </a:t>
            </a:r>
            <a:r>
              <a:rPr lang="en-US" i="1" dirty="0" err="1" smtClean="0"/>
              <a:t>KeyGen</a:t>
            </a:r>
            <a:r>
              <a:rPr lang="en-US" dirty="0" smtClean="0"/>
              <a:t>, </a:t>
            </a:r>
            <a:r>
              <a:rPr lang="en-US" i="1" dirty="0" smtClean="0"/>
              <a:t>Enc</a:t>
            </a:r>
            <a:r>
              <a:rPr lang="en-US" dirty="0" smtClean="0"/>
              <a:t>, </a:t>
            </a:r>
            <a:r>
              <a:rPr lang="en-US" i="1" dirty="0" smtClean="0"/>
              <a:t>Dec</a:t>
            </a:r>
          </a:p>
          <a:p>
            <a:pPr lvl="1"/>
            <a:r>
              <a:rPr lang="en-US" dirty="0" smtClean="0"/>
              <a:t>In addition: </a:t>
            </a:r>
            <a:r>
              <a:rPr lang="en-US" i="1" dirty="0" err="1" smtClean="0"/>
              <a:t>EncEval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i="1" dirty="0" smtClean="0"/>
              <a:t>(</a:t>
            </a:r>
            <a:r>
              <a:rPr lang="en-US" i="1" dirty="0" smtClean="0">
                <a:solidFill>
                  <a:schemeClr val="tx1"/>
                </a:solidFill>
              </a:rPr>
              <a:t>encryption of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i="1" dirty="0" smtClean="0"/>
              <a:t>, circuit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dirty="0" smtClean="0"/>
              <a:t>) </a:t>
            </a:r>
            <a:r>
              <a:rPr lang="en-US" dirty="0" smtClean="0"/>
              <a:t>outputs encryption </a:t>
            </a:r>
            <a:r>
              <a:rPr lang="en-US" i="1" dirty="0" smtClean="0">
                <a:solidFill>
                  <a:srgbClr val="0000FF"/>
                </a:solidFill>
              </a:rPr>
              <a:t>C`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0000FF"/>
                </a:solidFill>
              </a:rPr>
              <a:t>F(M)</a:t>
            </a:r>
          </a:p>
          <a:p>
            <a:pPr lvl="2"/>
            <a:r>
              <a:rPr lang="en-US" dirty="0" smtClean="0"/>
              <a:t>To avoid trivial constructions, </a:t>
            </a:r>
            <a:r>
              <a:rPr lang="en-US" i="1" dirty="0" smtClean="0">
                <a:solidFill>
                  <a:srgbClr val="0000FF"/>
                </a:solidFill>
              </a:rPr>
              <a:t>C`</a:t>
            </a:r>
            <a:r>
              <a:rPr lang="en-US" i="1" dirty="0" smtClean="0"/>
              <a:t> </a:t>
            </a:r>
            <a:r>
              <a:rPr lang="en-US" dirty="0" smtClean="0"/>
              <a:t>restricted in length</a:t>
            </a:r>
          </a:p>
          <a:p>
            <a:pPr lvl="1"/>
            <a:r>
              <a:rPr lang="en-US" dirty="0" smtClean="0"/>
              <a:t>We also need: given </a:t>
            </a:r>
            <a:r>
              <a:rPr lang="en-US" i="1" dirty="0" smtClean="0">
                <a:solidFill>
                  <a:srgbClr val="0000FF"/>
                </a:solidFill>
              </a:rPr>
              <a:t>C`</a:t>
            </a:r>
            <a:r>
              <a:rPr lang="en-US" dirty="0" smtClean="0"/>
              <a:t> produce a random encryption of </a:t>
            </a:r>
            <a:r>
              <a:rPr lang="en-US" i="1" dirty="0" smtClean="0">
                <a:solidFill>
                  <a:srgbClr val="0000FF"/>
                </a:solidFill>
              </a:rPr>
              <a:t>F(M)</a:t>
            </a:r>
          </a:p>
          <a:p>
            <a:pPr lvl="2"/>
            <a:r>
              <a:rPr lang="en-US" dirty="0" smtClean="0"/>
              <a:t>Gentry has this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Let </a:t>
            </a:r>
            <a:r>
              <a:rPr lang="en-US" i="1" dirty="0" smtClean="0"/>
              <a:t>(</a:t>
            </a:r>
            <a:r>
              <a:rPr lang="en-US" i="1" dirty="0" err="1" smtClean="0"/>
              <a:t>KeyGen</a:t>
            </a:r>
            <a:r>
              <a:rPr lang="en-US" i="1" dirty="0" smtClean="0"/>
              <a:t>, Enc, Dec, </a:t>
            </a:r>
            <a:r>
              <a:rPr lang="en-US" i="1" dirty="0" err="1" smtClean="0"/>
              <a:t>EncEval</a:t>
            </a:r>
            <a:r>
              <a:rPr lang="en-US" i="1" dirty="0" smtClean="0"/>
              <a:t>, Randomize)</a:t>
            </a:r>
            <a:r>
              <a:rPr lang="en-US" dirty="0" smtClean="0"/>
              <a:t> be an FHE</a:t>
            </a:r>
            <a:endParaRPr lang="en-US" i="1" dirty="0" smtClean="0"/>
          </a:p>
          <a:p>
            <a:r>
              <a:rPr lang="en-US" dirty="0" smtClean="0"/>
              <a:t>Initialization given </a:t>
            </a:r>
            <a:r>
              <a:rPr lang="en-US" i="1" dirty="0" smtClean="0">
                <a:solidFill>
                  <a:srgbClr val="0000FF"/>
                </a:solidFill>
              </a:rPr>
              <a:t>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Run </a:t>
            </a:r>
            <a:r>
              <a:rPr lang="en-US" i="1" dirty="0" smtClean="0"/>
              <a:t>KeyGen(1</a:t>
            </a:r>
            <a:r>
              <a:rPr lang="en-US" i="1" baseline="30000" dirty="0" smtClean="0"/>
              <a:t>n</a:t>
            </a:r>
            <a:r>
              <a:rPr lang="en-US" i="1" dirty="0" smtClean="0"/>
              <a:t>) </a:t>
            </a:r>
            <a:r>
              <a:rPr lang="en-US" dirty="0" smtClean="0"/>
              <a:t>to obtain 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, pub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Compute </a:t>
            </a:r>
            <a:r>
              <a:rPr lang="en-US" i="1" dirty="0" smtClean="0">
                <a:solidFill>
                  <a:srgbClr val="0000FF"/>
                </a:solidFill>
              </a:rPr>
              <a:t>C=</a:t>
            </a:r>
            <a:r>
              <a:rPr lang="en-US" i="1" dirty="0" err="1" smtClean="0">
                <a:solidFill>
                  <a:srgbClr val="0000FF"/>
                </a:solidFill>
              </a:rPr>
              <a:t>Enc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i="1" dirty="0" err="1" smtClean="0">
                <a:solidFill>
                  <a:srgbClr val="0000FF"/>
                </a:solidFill>
              </a:rPr>
              <a:t>(K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Set </a:t>
            </a:r>
            <a:r>
              <a:rPr lang="en-US" i="1" dirty="0" err="1" smtClean="0">
                <a:solidFill>
                  <a:srgbClr val="0000FF"/>
                </a:solidFill>
              </a:rPr>
              <a:t>MemA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i="1" dirty="0" err="1" smtClean="0">
                <a:solidFill>
                  <a:srgbClr val="0000FF"/>
                </a:solidFill>
              </a:rPr>
              <a:t>MemB</a:t>
            </a:r>
            <a:r>
              <a:rPr lang="en-US" i="1" dirty="0" smtClean="0">
                <a:solidFill>
                  <a:srgbClr val="0000FF"/>
                </a:solidFill>
              </a:rPr>
              <a:t>=C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257800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MemA</a:t>
            </a:r>
            <a:endParaRPr lang="en-US" i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3657600" y="4648200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6248400" y="5257800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MemB</a:t>
            </a:r>
            <a:endParaRPr lang="en-US" i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4082534"/>
            <a:ext cx="3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4082534"/>
            <a:ext cx="51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</a:t>
            </a:r>
            <a:r>
              <a:rPr lang="en-US" i="1" baseline="-25000" dirty="0" err="1" smtClean="0"/>
              <a:t>init</a:t>
            </a:r>
            <a:endParaRPr lang="en-US" i="1" baseline="-25000" dirty="0"/>
          </a:p>
        </p:txBody>
      </p:sp>
      <p:cxnSp>
        <p:nvCxnSpPr>
          <p:cNvPr id="20" name="Straight Arrow Connector 19"/>
          <p:cNvCxnSpPr>
            <a:stCxn id="17" idx="2"/>
          </p:cNvCxnSpPr>
          <p:nvPr/>
        </p:nvCxnSpPr>
        <p:spPr>
          <a:xfrm rot="5400000">
            <a:off x="3964267" y="4550033"/>
            <a:ext cx="1963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 rot="5400000">
            <a:off x="4733314" y="4550430"/>
            <a:ext cx="1971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16" idx="1"/>
          </p:cNvCxnSpPr>
          <p:nvPr/>
        </p:nvCxnSpPr>
        <p:spPr>
          <a:xfrm rot="16200000" flipH="1">
            <a:off x="5143500" y="4343400"/>
            <a:ext cx="419100" cy="179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  <a:endCxn id="12" idx="3"/>
          </p:cNvCxnSpPr>
          <p:nvPr/>
        </p:nvCxnSpPr>
        <p:spPr>
          <a:xfrm rot="5400000">
            <a:off x="3352800" y="4343400"/>
            <a:ext cx="419100" cy="179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01663" y="5257800"/>
            <a:ext cx="45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pri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29831" y="5257800"/>
            <a:ext cx="102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Enc</a:t>
            </a:r>
            <a:r>
              <a:rPr lang="en-US" i="1" baseline="-25000" dirty="0" err="1" smtClean="0"/>
              <a:t>pub</a:t>
            </a:r>
            <a:r>
              <a:rPr lang="en-US" i="1" dirty="0" err="1" smtClean="0"/>
              <a:t>(K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Proxy Construction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35956" y="12250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A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71" name="Rectangle 8"/>
          <p:cNvSpPr/>
          <p:nvPr/>
        </p:nvSpPr>
        <p:spPr>
          <a:xfrm>
            <a:off x="754956" y="221563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72" name="TextBox 20"/>
          <p:cNvSpPr txBox="1"/>
          <p:nvPr/>
        </p:nvSpPr>
        <p:spPr>
          <a:xfrm>
            <a:off x="1344772" y="16822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pri</a:t>
            </a:r>
            <a:endParaRPr lang="en-US" i="1" dirty="0"/>
          </a:p>
        </p:txBody>
      </p:sp>
      <p:cxnSp>
        <p:nvCxnSpPr>
          <p:cNvPr id="73" name="Straight Arrow Connector 22"/>
          <p:cNvCxnSpPr/>
          <p:nvPr/>
        </p:nvCxnSpPr>
        <p:spPr>
          <a:xfrm rot="5400000">
            <a:off x="1476351" y="2130271"/>
            <a:ext cx="164068" cy="665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2355156" y="2030968"/>
            <a:ext cx="4038600" cy="376754"/>
            <a:chOff x="2355156" y="2030968"/>
            <a:chExt cx="4038600" cy="376754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2355156" y="2406134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107756" y="2030968"/>
              <a:ext cx="559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i="1" baseline="-25000" dirty="0" smtClean="0"/>
                <a:t>AB</a:t>
              </a:r>
              <a:endParaRPr lang="en-US" i="1" baseline="-25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9922" y="1301234"/>
            <a:ext cx="7302850" cy="3264931"/>
            <a:chOff x="749922" y="1301234"/>
            <a:chExt cx="7302850" cy="3264931"/>
          </a:xfrm>
        </p:grpSpPr>
        <p:sp>
          <p:nvSpPr>
            <p:cNvPr id="42" name="TextBox 41"/>
            <p:cNvSpPr txBox="1"/>
            <p:nvPr/>
          </p:nvSpPr>
          <p:spPr>
            <a:xfrm>
              <a:off x="6698556" y="1301234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FF"/>
                  </a:solidFill>
                </a:rPr>
                <a:t>CPU B</a:t>
              </a:r>
              <a:endParaRPr lang="en-US" u="sng" dirty="0">
                <a:solidFill>
                  <a:srgbClr val="0000FF"/>
                </a:solidFill>
              </a:endParaRPr>
            </a:p>
          </p:txBody>
        </p:sp>
        <p:sp>
          <p:nvSpPr>
            <p:cNvPr id="66" name="Rectangle 6"/>
            <p:cNvSpPr/>
            <p:nvPr/>
          </p:nvSpPr>
          <p:spPr>
            <a:xfrm>
              <a:off x="63937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17556" y="168223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MemB</a:t>
              </a:r>
              <a:endParaRPr lang="en-US" i="1" dirty="0"/>
            </a:p>
          </p:txBody>
        </p:sp>
        <p:cxnSp>
          <p:nvCxnSpPr>
            <p:cNvPr id="68" name="Straight Arrow Connector 67"/>
            <p:cNvCxnSpPr>
              <a:stCxn id="67" idx="2"/>
            </p:cNvCxnSpPr>
            <p:nvPr/>
          </p:nvCxnSpPr>
          <p:spPr>
            <a:xfrm rot="5400000">
              <a:off x="6648059" y="2133203"/>
              <a:ext cx="16406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491681" y="1682234"/>
              <a:ext cx="31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</a:t>
              </a:r>
              <a:endParaRPr lang="en-US" i="1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7606328" y="2133600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9"/>
            <p:cNvSpPr/>
            <p:nvPr/>
          </p:nvSpPr>
          <p:spPr>
            <a:xfrm>
              <a:off x="754955" y="32824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1212156" y="2939534"/>
              <a:ext cx="685800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1"/>
            <p:cNvGrpSpPr/>
            <p:nvPr/>
          </p:nvGrpSpPr>
          <p:grpSpPr>
            <a:xfrm>
              <a:off x="6393756" y="2597428"/>
              <a:ext cx="1659016" cy="1968737"/>
              <a:chOff x="6400800" y="4191794"/>
              <a:chExt cx="1659016" cy="1968737"/>
            </a:xfrm>
          </p:grpSpPr>
          <p:sp>
            <p:nvSpPr>
              <p:cNvPr id="60" name="Rectangle 7"/>
              <p:cNvSpPr/>
              <p:nvPr/>
            </p:nvSpPr>
            <p:spPr>
              <a:xfrm>
                <a:off x="6400800" y="4724400"/>
                <a:ext cx="1600200" cy="685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Post-hoc Randomization</a:t>
                </a:r>
                <a:endParaRPr lang="en-US" sz="1600" baseline="-25000" dirty="0"/>
              </a:p>
            </p:txBody>
          </p:sp>
          <p:grpSp>
            <p:nvGrpSpPr>
              <p:cNvPr id="61" name="Group 50"/>
              <p:cNvGrpSpPr/>
              <p:nvPr/>
            </p:nvGrpSpPr>
            <p:grpSpPr>
              <a:xfrm>
                <a:off x="7131357" y="4191794"/>
                <a:ext cx="928459" cy="533400"/>
                <a:chOff x="7131357" y="4191794"/>
                <a:chExt cx="928459" cy="533400"/>
              </a:xfrm>
            </p:grpSpPr>
            <p:cxnSp>
              <p:nvCxnSpPr>
                <p:cNvPr id="64" name="Straight Arrow Connector 13"/>
                <p:cNvCxnSpPr/>
                <p:nvPr/>
              </p:nvCxnSpPr>
              <p:spPr>
                <a:xfrm rot="5400000">
                  <a:off x="6934200" y="4457700"/>
                  <a:ext cx="533400" cy="1588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7131357" y="4278868"/>
                  <a:ext cx="9284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 smtClean="0"/>
                    <a:t>MemB</a:t>
                  </a:r>
                  <a:r>
                    <a:rPr lang="en-US" i="1" dirty="0" smtClean="0"/>
                    <a:t>`</a:t>
                  </a:r>
                  <a:endParaRPr lang="en-US" i="1" dirty="0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6740720" y="5791199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MemB</a:t>
                </a:r>
                <a:r>
                  <a:rPr lang="en-US" i="1" dirty="0" smtClean="0"/>
                  <a:t>``</a:t>
                </a:r>
                <a:endParaRPr lang="en-US" i="1" dirty="0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rot="16200000" flipH="1">
                <a:off x="6972300" y="5600699"/>
                <a:ext cx="380999" cy="1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704476" y="4044434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MemA</a:t>
              </a:r>
              <a:r>
                <a:rPr lang="en-US" i="1" dirty="0" smtClean="0"/>
                <a:t>``</a:t>
              </a:r>
              <a:endParaRPr lang="en-US" i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6200000" flipH="1">
              <a:off x="1936056" y="3853934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H="1">
              <a:off x="793057" y="3853934"/>
              <a:ext cx="380999" cy="1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49922" y="4044434"/>
              <a:ext cx="583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F(K)</a:t>
              </a:r>
              <a:endParaRPr lang="en-US" i="1" dirty="0"/>
            </a:p>
          </p:txBody>
        </p:sp>
        <p:grpSp>
          <p:nvGrpSpPr>
            <p:cNvPr id="52" name="Group 53"/>
            <p:cNvGrpSpPr/>
            <p:nvPr/>
          </p:nvGrpSpPr>
          <p:grpSpPr>
            <a:xfrm>
              <a:off x="2355156" y="3097768"/>
              <a:ext cx="4038601" cy="376754"/>
              <a:chOff x="2362200" y="4692134"/>
              <a:chExt cx="4038601" cy="376754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2362200" y="5067300"/>
                <a:ext cx="40386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114800" y="4692134"/>
                <a:ext cx="56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</a:t>
                </a:r>
                <a:r>
                  <a:rPr lang="en-US" i="1" baseline="-25000" dirty="0" smtClean="0"/>
                  <a:t>BA</a:t>
                </a:r>
                <a:endParaRPr lang="en-US" i="1" baseline="-25000" dirty="0"/>
              </a:p>
            </p:txBody>
          </p:sp>
        </p:grpSp>
      </p:grpSp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3766"/>
            <a:ext cx="8229600" cy="1987034"/>
          </a:xfrm>
        </p:spPr>
        <p:txBody>
          <a:bodyPr/>
          <a:lstStyle/>
          <a:p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pri,R</a:t>
            </a:r>
            <a:r>
              <a:rPr lang="en-US" i="1" baseline="-25000" dirty="0" smtClean="0"/>
              <a:t>A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Run </a:t>
            </a:r>
            <a:r>
              <a:rPr lang="en-US" i="1" dirty="0" err="1" smtClean="0">
                <a:solidFill>
                  <a:srgbClr val="0000FF"/>
                </a:solidFill>
              </a:rPr>
              <a:t>KeyGen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 obtain </a:t>
            </a:r>
            <a:r>
              <a:rPr lang="en-US" i="1" dirty="0" smtClean="0">
                <a:solidFill>
                  <a:srgbClr val="0000FF"/>
                </a:solidFill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</a:rPr>
              <a:t>pri`,pub</a:t>
            </a:r>
            <a:r>
              <a:rPr lang="en-US" i="1" dirty="0" smtClean="0">
                <a:solidFill>
                  <a:srgbClr val="0000FF"/>
                </a:solidFill>
              </a:rPr>
              <a:t>`)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Compute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i="1" baseline="-25000" dirty="0" smtClean="0">
                <a:solidFill>
                  <a:srgbClr val="0000FF"/>
                </a:solidFill>
              </a:rPr>
              <a:t>AB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Enc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i="1" baseline="-25000" dirty="0" smtClean="0">
                <a:solidFill>
                  <a:srgbClr val="0000FF"/>
                </a:solidFill>
              </a:rPr>
              <a:t>`</a:t>
            </a:r>
            <a:r>
              <a:rPr lang="en-US" i="1" dirty="0" smtClean="0">
                <a:solidFill>
                  <a:srgbClr val="0000FF"/>
                </a:solidFill>
              </a:rPr>
              <a:t>(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i="1" dirty="0" smtClean="0"/>
              <a:t> </a:t>
            </a:r>
            <a:r>
              <a:rPr lang="en-US" dirty="0" smtClean="0"/>
              <a:t>and send to</a:t>
            </a:r>
            <a:r>
              <a:rPr lang="en-US" i="1" dirty="0" smtClean="0"/>
              <a:t> B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err="1" smtClean="0">
                <a:solidFill>
                  <a:srgbClr val="0000FF"/>
                </a:solidFill>
              </a:rPr>
              <a:t>MemA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`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2215634"/>
            <a:ext cx="42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i="1" baseline="-25000" dirty="0" smtClean="0"/>
              <a:t>A</a:t>
            </a:r>
            <a:endParaRPr lang="en-US" i="1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57200" y="2406134"/>
            <a:ext cx="2977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Channels In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Classic assumption: Cryptography happens on black box devices</a:t>
            </a:r>
          </a:p>
          <a:p>
            <a:r>
              <a:rPr lang="en-US" dirty="0" smtClean="0"/>
              <a:t>Many ways to obtains security</a:t>
            </a:r>
          </a:p>
          <a:p>
            <a:r>
              <a:rPr lang="en-US" dirty="0" smtClean="0"/>
              <a:t>In reality: side-channel attacks can break security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Main solution until recently: design better hardware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742microph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1143000" cy="1428750"/>
          </a:xfrm>
          <a:prstGeom prst="rect">
            <a:avLst/>
          </a:prstGeom>
        </p:spPr>
      </p:pic>
      <p:pic>
        <p:nvPicPr>
          <p:cNvPr id="7" name="Picture 6" descr="url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50" y="3625850"/>
            <a:ext cx="1308100" cy="1308100"/>
          </a:xfrm>
          <a:prstGeom prst="rect">
            <a:avLst/>
          </a:prstGeom>
        </p:spPr>
      </p:pic>
      <p:pic>
        <p:nvPicPr>
          <p:cNvPr id="8" name="Picture 7" descr="PAWDC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352800"/>
            <a:ext cx="1295400" cy="186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Proxy Construction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35956" y="12250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A</a:t>
            </a:r>
            <a:endParaRPr lang="en-US" u="sng" dirty="0">
              <a:solidFill>
                <a:srgbClr val="0000FF"/>
              </a:solidFill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2355156" y="2052360"/>
            <a:ext cx="4038600" cy="369332"/>
            <a:chOff x="2355156" y="2052360"/>
            <a:chExt cx="4038600" cy="369332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2355156" y="2406134"/>
              <a:ext cx="403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581400" y="2052360"/>
              <a:ext cx="180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M</a:t>
              </a:r>
              <a:r>
                <a:rPr lang="en-US" i="1" baseline="-25000" dirty="0" smtClean="0">
                  <a:solidFill>
                    <a:srgbClr val="0000FF"/>
                  </a:solidFill>
                </a:rPr>
                <a:t>AB</a:t>
              </a:r>
              <a:r>
                <a:rPr lang="en-US" i="1" dirty="0" smtClean="0">
                  <a:solidFill>
                    <a:srgbClr val="0000FF"/>
                  </a:solidFill>
                </a:rPr>
                <a:t>=</a:t>
              </a:r>
              <a:r>
                <a:rPr lang="en-US" i="1" dirty="0" err="1" smtClean="0">
                  <a:solidFill>
                    <a:srgbClr val="0000FF"/>
                  </a:solidFill>
                </a:rPr>
                <a:t>Enc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pub</a:t>
              </a:r>
              <a:r>
                <a:rPr lang="en-US" i="1" baseline="-25000" dirty="0" smtClean="0">
                  <a:solidFill>
                    <a:srgbClr val="0000FF"/>
                  </a:solidFill>
                </a:rPr>
                <a:t>’</a:t>
              </a:r>
              <a:r>
                <a:rPr lang="en-US" i="1" dirty="0" smtClean="0">
                  <a:solidFill>
                    <a:srgbClr val="0000FF"/>
                  </a:solidFill>
                </a:rPr>
                <a:t>(</a:t>
              </a:r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r>
                <a:rPr lang="en-US" i="1" dirty="0" smtClean="0">
                  <a:solidFill>
                    <a:srgbClr val="0000FF"/>
                  </a:solidFill>
                </a:rPr>
                <a:t>)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98556" y="13012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B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6" name="Rectangle 6"/>
          <p:cNvSpPr/>
          <p:nvPr/>
        </p:nvSpPr>
        <p:spPr>
          <a:xfrm>
            <a:off x="6393756" y="221563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5929322" y="168223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C=</a:t>
            </a:r>
            <a:r>
              <a:rPr lang="en-US" i="1" dirty="0" err="1" smtClean="0">
                <a:solidFill>
                  <a:srgbClr val="0070C0"/>
                </a:solidFill>
              </a:rPr>
              <a:t>Enc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pub</a:t>
            </a:r>
            <a:r>
              <a:rPr lang="en-US" i="1" dirty="0" smtClean="0">
                <a:solidFill>
                  <a:srgbClr val="0070C0"/>
                </a:solidFill>
              </a:rPr>
              <a:t>(K)</a:t>
            </a:r>
            <a:endParaRPr lang="en-US" i="1" dirty="0">
              <a:solidFill>
                <a:srgbClr val="0070C0"/>
              </a:solidFill>
            </a:endParaRPr>
          </a:p>
        </p:txBody>
      </p:sp>
      <p:cxnSp>
        <p:nvCxnSpPr>
          <p:cNvPr id="68" name="Straight Arrow Connector 67"/>
          <p:cNvCxnSpPr>
            <a:stCxn id="67" idx="2"/>
          </p:cNvCxnSpPr>
          <p:nvPr/>
        </p:nvCxnSpPr>
        <p:spPr>
          <a:xfrm rot="16200000" flipH="1">
            <a:off x="6570402" y="2133600"/>
            <a:ext cx="16407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491681" y="16822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</a:t>
            </a:r>
            <a:endParaRPr lang="en-US" i="1" dirty="0">
              <a:solidFill>
                <a:srgbClr val="0070C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5400000">
            <a:off x="7606328" y="2133600"/>
            <a:ext cx="1640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3766"/>
            <a:ext cx="8229600" cy="1987034"/>
          </a:xfrm>
        </p:spPr>
        <p:txBody>
          <a:bodyPr>
            <a:normAutofit/>
          </a:bodyPr>
          <a:lstStyle/>
          <a:p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C,F,R</a:t>
            </a:r>
            <a:r>
              <a:rPr lang="en-US" i="1" baseline="-25000" dirty="0" smtClean="0"/>
              <a:t>B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/>
              <a:t>Run </a:t>
            </a:r>
            <a:r>
              <a:rPr lang="en-US" sz="2000" i="1" dirty="0" err="1" smtClean="0">
                <a:solidFill>
                  <a:srgbClr val="0000FF"/>
                </a:solidFill>
              </a:rPr>
              <a:t>EncEval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`</a:t>
            </a:r>
            <a:r>
              <a:rPr lang="en-US" sz="2000" i="1" dirty="0" smtClean="0">
                <a:solidFill>
                  <a:srgbClr val="0000FF"/>
                </a:solidFill>
              </a:rPr>
              <a:t>(M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AB</a:t>
            </a:r>
            <a:r>
              <a:rPr lang="en-US" sz="2000" i="1" dirty="0" smtClean="0">
                <a:solidFill>
                  <a:srgbClr val="0000FF"/>
                </a:solidFill>
              </a:rPr>
              <a:t>,F(Dec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]</a:t>
            </a:r>
            <a:r>
              <a:rPr lang="en-US" sz="2000" i="1" dirty="0" smtClean="0">
                <a:solidFill>
                  <a:srgbClr val="0000FF"/>
                </a:solidFill>
              </a:rPr>
              <a:t>(C)))</a:t>
            </a:r>
            <a:r>
              <a:rPr lang="en-US" sz="2000" i="1" dirty="0" smtClean="0"/>
              <a:t> </a:t>
            </a:r>
            <a:r>
              <a:rPr lang="en-US" sz="2000" dirty="0" smtClean="0"/>
              <a:t>to get </a:t>
            </a:r>
            <a:r>
              <a:rPr lang="en-US" sz="2000" i="1" dirty="0" err="1" smtClean="0">
                <a:solidFill>
                  <a:srgbClr val="0000FF"/>
                </a:solidFill>
              </a:rPr>
              <a:t>C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res</a:t>
            </a:r>
            <a:r>
              <a:rPr lang="en-US" sz="2000" i="1" dirty="0" smtClean="0">
                <a:solidFill>
                  <a:srgbClr val="0000FF"/>
                </a:solidFill>
              </a:rPr>
              <a:t>=</a:t>
            </a:r>
            <a:r>
              <a:rPr lang="en-US" sz="2000" i="1" dirty="0" err="1" smtClean="0">
                <a:solidFill>
                  <a:srgbClr val="0000FF"/>
                </a:solidFill>
              </a:rPr>
              <a:t>Enc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`</a:t>
            </a:r>
            <a:r>
              <a:rPr lang="en-US" sz="2000" i="1" dirty="0" smtClean="0">
                <a:solidFill>
                  <a:srgbClr val="0000FF"/>
                </a:solidFill>
              </a:rPr>
              <a:t>(F(K))</a:t>
            </a:r>
          </a:p>
          <a:p>
            <a:pPr lvl="1"/>
            <a:r>
              <a:rPr lang="en-US" sz="2000" dirty="0" smtClean="0"/>
              <a:t>Run </a:t>
            </a:r>
            <a:r>
              <a:rPr lang="en-US" sz="2000" i="1" dirty="0" err="1" smtClean="0">
                <a:solidFill>
                  <a:srgbClr val="0000FF"/>
                </a:solidFill>
              </a:rPr>
              <a:t>EncEval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`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n-US" sz="2000" i="1" dirty="0" err="1" smtClean="0">
                <a:solidFill>
                  <a:srgbClr val="0000FF"/>
                </a:solidFill>
              </a:rPr>
              <a:t>M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AB</a:t>
            </a:r>
            <a:r>
              <a:rPr lang="en-US" sz="2000" i="1" dirty="0" err="1" smtClean="0">
                <a:solidFill>
                  <a:srgbClr val="0000FF"/>
                </a:solidFill>
              </a:rPr>
              <a:t>,Dec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[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]</a:t>
            </a:r>
            <a:r>
              <a:rPr lang="en-US" sz="2000" i="1" dirty="0" smtClean="0">
                <a:solidFill>
                  <a:srgbClr val="0000FF"/>
                </a:solidFill>
              </a:rPr>
              <a:t>(C))</a:t>
            </a:r>
            <a:r>
              <a:rPr lang="en-US" sz="2000" i="1" dirty="0" smtClean="0"/>
              <a:t> </a:t>
            </a:r>
            <a:r>
              <a:rPr lang="en-US" sz="2000" dirty="0" smtClean="0"/>
              <a:t>to get </a:t>
            </a:r>
            <a:r>
              <a:rPr lang="en-US" sz="2000" i="1" dirty="0" smtClean="0">
                <a:solidFill>
                  <a:srgbClr val="0000FF"/>
                </a:solidFill>
              </a:rPr>
              <a:t>C`=</a:t>
            </a:r>
            <a:r>
              <a:rPr lang="en-US" sz="2000" i="1" dirty="0" err="1" smtClean="0">
                <a:solidFill>
                  <a:srgbClr val="0000FF"/>
                </a:solidFill>
              </a:rPr>
              <a:t>Enc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sz="2000" i="1" baseline="-25000" dirty="0" smtClean="0">
                <a:solidFill>
                  <a:srgbClr val="0000FF"/>
                </a:solidFill>
              </a:rPr>
              <a:t>’</a:t>
            </a:r>
            <a:r>
              <a:rPr lang="en-US" sz="2000" i="1" dirty="0" smtClean="0">
                <a:solidFill>
                  <a:srgbClr val="0000FF"/>
                </a:solidFill>
              </a:rPr>
              <a:t>(K)</a:t>
            </a:r>
          </a:p>
          <a:p>
            <a:pPr lvl="1"/>
            <a:r>
              <a:rPr lang="en-US" sz="2000" dirty="0" smtClean="0"/>
              <a:t>Set </a:t>
            </a:r>
            <a:r>
              <a:rPr lang="en-US" sz="2000" i="1" dirty="0" err="1" smtClean="0">
                <a:solidFill>
                  <a:srgbClr val="0000FF"/>
                </a:solidFill>
              </a:rPr>
              <a:t>MemB</a:t>
            </a:r>
            <a:r>
              <a:rPr lang="en-US" sz="2000" i="1" dirty="0" smtClean="0">
                <a:solidFill>
                  <a:srgbClr val="0000FF"/>
                </a:solidFill>
              </a:rPr>
              <a:t>`=(C`, </a:t>
            </a:r>
            <a:r>
              <a:rPr lang="en-US" sz="2000" i="1" dirty="0" err="1" smtClean="0">
                <a:solidFill>
                  <a:srgbClr val="0000FF"/>
                </a:solidFill>
              </a:rPr>
              <a:t>C</a:t>
            </a:r>
            <a:r>
              <a:rPr lang="en-US" sz="2000" i="1" baseline="-25000" dirty="0" err="1" smtClean="0">
                <a:solidFill>
                  <a:srgbClr val="0000FF"/>
                </a:solidFill>
              </a:rPr>
              <a:t>res</a:t>
            </a:r>
            <a:r>
              <a:rPr lang="en-US" sz="2000" i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endParaRPr lang="en-US" i="1" baseline="-250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749922" y="1661636"/>
            <a:ext cx="7310866" cy="2904529"/>
            <a:chOff x="749922" y="1661636"/>
            <a:chExt cx="7310866" cy="2904529"/>
          </a:xfrm>
        </p:grpSpPr>
        <p:sp>
          <p:nvSpPr>
            <p:cNvPr id="71" name="Rectangle 8"/>
            <p:cNvSpPr/>
            <p:nvPr/>
          </p:nvSpPr>
          <p:spPr>
            <a:xfrm>
              <a:off x="7549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1327086" y="1661636"/>
              <a:ext cx="45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3" name="Straight Arrow Connector 22"/>
            <p:cNvCxnSpPr/>
            <p:nvPr/>
          </p:nvCxnSpPr>
          <p:spPr>
            <a:xfrm rot="5400000">
              <a:off x="1476351" y="2130271"/>
              <a:ext cx="164068" cy="665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9"/>
            <p:cNvSpPr/>
            <p:nvPr/>
          </p:nvSpPr>
          <p:spPr>
            <a:xfrm>
              <a:off x="754955" y="32824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1212156" y="2939534"/>
              <a:ext cx="685800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1"/>
            <p:cNvGrpSpPr/>
            <p:nvPr/>
          </p:nvGrpSpPr>
          <p:grpSpPr>
            <a:xfrm>
              <a:off x="6393756" y="2597428"/>
              <a:ext cx="1667032" cy="1968737"/>
              <a:chOff x="6400800" y="4191794"/>
              <a:chExt cx="1667032" cy="1968737"/>
            </a:xfrm>
          </p:grpSpPr>
          <p:sp>
            <p:nvSpPr>
              <p:cNvPr id="60" name="Rectangle 7"/>
              <p:cNvSpPr/>
              <p:nvPr/>
            </p:nvSpPr>
            <p:spPr>
              <a:xfrm>
                <a:off x="6400800" y="4724400"/>
                <a:ext cx="1600200" cy="685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Post-hoc Randomization</a:t>
                </a:r>
                <a:endParaRPr lang="en-US" sz="1600" baseline="-25000" dirty="0"/>
              </a:p>
            </p:txBody>
          </p:sp>
          <p:grpSp>
            <p:nvGrpSpPr>
              <p:cNvPr id="6" name="Group 50"/>
              <p:cNvGrpSpPr/>
              <p:nvPr/>
            </p:nvGrpSpPr>
            <p:grpSpPr>
              <a:xfrm>
                <a:off x="7131357" y="4191794"/>
                <a:ext cx="936475" cy="533400"/>
                <a:chOff x="7131357" y="4191794"/>
                <a:chExt cx="936475" cy="533400"/>
              </a:xfrm>
            </p:grpSpPr>
            <p:cxnSp>
              <p:nvCxnSpPr>
                <p:cNvPr id="64" name="Straight Arrow Connector 13"/>
                <p:cNvCxnSpPr/>
                <p:nvPr/>
              </p:nvCxnSpPr>
              <p:spPr>
                <a:xfrm rot="5400000">
                  <a:off x="6934200" y="4457700"/>
                  <a:ext cx="533400" cy="1588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7131357" y="4278868"/>
                  <a:ext cx="9364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00FF"/>
                      </a:solidFill>
                    </a:rPr>
                    <a:t>C`, </a:t>
                  </a:r>
                  <a:r>
                    <a:rPr lang="en-US" i="1" dirty="0" err="1" smtClean="0">
                      <a:solidFill>
                        <a:srgbClr val="0000FF"/>
                      </a:solidFill>
                    </a:rPr>
                    <a:t>C</a:t>
                  </a:r>
                  <a:r>
                    <a:rPr lang="en-US" i="1" baseline="-25000" dirty="0" err="1" smtClean="0">
                      <a:solidFill>
                        <a:srgbClr val="0000FF"/>
                      </a:solidFill>
                    </a:rPr>
                    <a:t>res</a:t>
                  </a:r>
                  <a:endParaRPr lang="en-US" i="1" dirty="0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6740720" y="5791199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/>
                  <a:t>MemB</a:t>
                </a:r>
                <a:r>
                  <a:rPr lang="en-US" i="1" dirty="0" smtClean="0"/>
                  <a:t>``</a:t>
                </a:r>
                <a:endParaRPr lang="en-US" i="1" dirty="0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rot="16200000" flipH="1">
                <a:off x="6972300" y="5600699"/>
                <a:ext cx="380999" cy="1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704476" y="4044434"/>
              <a:ext cx="95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MemA</a:t>
              </a:r>
              <a:r>
                <a:rPr lang="en-US" i="1" dirty="0" smtClean="0"/>
                <a:t>``</a:t>
              </a:r>
              <a:endParaRPr lang="en-US" i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6200000" flipH="1">
              <a:off x="1936056" y="3853934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H="1">
              <a:off x="793057" y="3853934"/>
              <a:ext cx="380999" cy="1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49922" y="4044434"/>
              <a:ext cx="583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F(K)</a:t>
              </a:r>
              <a:endParaRPr lang="en-US" i="1" dirty="0"/>
            </a:p>
          </p:txBody>
        </p:sp>
        <p:grpSp>
          <p:nvGrpSpPr>
            <p:cNvPr id="7" name="Group 53"/>
            <p:cNvGrpSpPr/>
            <p:nvPr/>
          </p:nvGrpSpPr>
          <p:grpSpPr>
            <a:xfrm>
              <a:off x="2355156" y="3097768"/>
              <a:ext cx="4038601" cy="376754"/>
              <a:chOff x="2362200" y="4692134"/>
              <a:chExt cx="4038601" cy="376754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2362200" y="5067300"/>
                <a:ext cx="40386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114800" y="4692134"/>
                <a:ext cx="56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M</a:t>
                </a:r>
                <a:r>
                  <a:rPr lang="en-US" i="1" baseline="-25000" dirty="0" smtClean="0"/>
                  <a:t>BA</a:t>
                </a:r>
                <a:endParaRPr lang="en-US" i="1" baseline="-25000" dirty="0"/>
              </a:p>
            </p:txBody>
          </p:sp>
        </p:grpSp>
        <p:sp>
          <p:nvSpPr>
            <p:cNvPr id="34" name="TextBox 20"/>
            <p:cNvSpPr txBox="1"/>
            <p:nvPr/>
          </p:nvSpPr>
          <p:spPr>
            <a:xfrm>
              <a:off x="1561714" y="268450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r>
                <a:rPr lang="en-US" i="1" dirty="0" smtClean="0">
                  <a:solidFill>
                    <a:srgbClr val="0000FF"/>
                  </a:solidFill>
                </a:rPr>
                <a:t>`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Attempt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35956" y="12250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A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8556" y="13012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B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3766"/>
            <a:ext cx="8229600" cy="1987034"/>
          </a:xfrm>
        </p:spPr>
        <p:txBody>
          <a:bodyPr/>
          <a:lstStyle/>
          <a:p>
            <a:r>
              <a:rPr lang="en-US" dirty="0" err="1" smtClean="0"/>
              <a:t>Randomization(</a:t>
            </a:r>
            <a:r>
              <a:rPr lang="en-US" i="1" dirty="0" err="1" smtClean="0"/>
              <a:t>C`,C</a:t>
            </a:r>
            <a:r>
              <a:rPr lang="en-US" i="1" baseline="-25000" dirty="0" err="1" smtClean="0"/>
              <a:t>res</a:t>
            </a:r>
            <a:r>
              <a:rPr lang="en-US" i="1" dirty="0" err="1" smtClean="0"/>
              <a:t>,R`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Our initial attempt: do nothing.</a:t>
            </a:r>
            <a:endParaRPr lang="en-US" i="1" baseline="-25000" dirty="0" smtClean="0"/>
          </a:p>
          <a:p>
            <a:pPr lvl="1"/>
            <a:r>
              <a:rPr lang="en-US" dirty="0" smtClean="0"/>
              <a:t>Send </a:t>
            </a:r>
            <a:r>
              <a:rPr lang="en-US" i="1" dirty="0" err="1" smtClean="0">
                <a:solidFill>
                  <a:srgbClr val="0000FF"/>
                </a:solidFill>
              </a:rPr>
              <a:t>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res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and set </a:t>
            </a:r>
            <a:r>
              <a:rPr lang="en-US" i="1" dirty="0" err="1" smtClean="0">
                <a:solidFill>
                  <a:srgbClr val="0000FF"/>
                </a:solidFill>
              </a:rPr>
              <a:t>MemB</a:t>
            </a:r>
            <a:r>
              <a:rPr lang="en-US" i="1" dirty="0" smtClean="0">
                <a:solidFill>
                  <a:srgbClr val="0000FF"/>
                </a:solidFill>
              </a:rPr>
              <a:t>``=C`</a:t>
            </a:r>
          </a:p>
          <a:p>
            <a:pPr lvl="1"/>
            <a:r>
              <a:rPr lang="en-US" dirty="0" smtClean="0"/>
              <a:t>The problem: FHE </a:t>
            </a:r>
            <a:r>
              <a:rPr lang="en-US" dirty="0" err="1" smtClean="0"/>
              <a:t>ciphertexts</a:t>
            </a:r>
            <a:r>
              <a:rPr lang="en-US" dirty="0" smtClean="0"/>
              <a:t> carry history</a:t>
            </a:r>
            <a:endParaRPr lang="en-US" i="1" baseline="-25000" dirty="0" smtClean="0"/>
          </a:p>
          <a:p>
            <a:pPr lvl="1"/>
            <a:endParaRPr lang="en-US" i="1" dirty="0" smtClean="0">
              <a:solidFill>
                <a:srgbClr val="0000FF"/>
              </a:solidFill>
            </a:endParaRPr>
          </a:p>
        </p:txBody>
      </p:sp>
      <p:grpSp>
        <p:nvGrpSpPr>
          <p:cNvPr id="5" name="Group 51"/>
          <p:cNvGrpSpPr/>
          <p:nvPr/>
        </p:nvGrpSpPr>
        <p:grpSpPr>
          <a:xfrm>
            <a:off x="6393756" y="2597428"/>
            <a:ext cx="1820920" cy="1968737"/>
            <a:chOff x="6400800" y="4191794"/>
            <a:chExt cx="1820920" cy="1968737"/>
          </a:xfrm>
        </p:grpSpPr>
        <p:sp>
          <p:nvSpPr>
            <p:cNvPr id="60" name="Rectangle 7"/>
            <p:cNvSpPr/>
            <p:nvPr/>
          </p:nvSpPr>
          <p:spPr>
            <a:xfrm>
              <a:off x="6400800" y="4724400"/>
              <a:ext cx="16002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Post-hoc Randomization</a:t>
              </a:r>
              <a:endParaRPr lang="en-US" sz="1600" baseline="-25000" dirty="0"/>
            </a:p>
          </p:txBody>
        </p:sp>
        <p:grpSp>
          <p:nvGrpSpPr>
            <p:cNvPr id="6" name="Group 50"/>
            <p:cNvGrpSpPr/>
            <p:nvPr/>
          </p:nvGrpSpPr>
          <p:grpSpPr>
            <a:xfrm>
              <a:off x="7131357" y="4191794"/>
              <a:ext cx="1090363" cy="533400"/>
              <a:chOff x="7131357" y="4191794"/>
              <a:chExt cx="1090363" cy="533400"/>
            </a:xfrm>
          </p:grpSpPr>
          <p:cxnSp>
            <p:nvCxnSpPr>
              <p:cNvPr id="64" name="Straight Arrow Connector 13"/>
              <p:cNvCxnSpPr/>
              <p:nvPr/>
            </p:nvCxnSpPr>
            <p:spPr>
              <a:xfrm rot="5400000">
                <a:off x="6934200" y="4457700"/>
                <a:ext cx="533400" cy="1588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131357" y="4278868"/>
                <a:ext cx="1090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(C`,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C</a:t>
                </a:r>
                <a:r>
                  <a:rPr lang="en-US" i="1" baseline="-25000" dirty="0" err="1" smtClean="0">
                    <a:solidFill>
                      <a:srgbClr val="0000FF"/>
                    </a:solidFill>
                  </a:rPr>
                  <a:t>res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)</a:t>
                </a:r>
                <a:endParaRPr lang="en-US" i="1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740720" y="5791199"/>
              <a:ext cx="953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MemB</a:t>
              </a:r>
              <a:r>
                <a:rPr lang="en-US" i="1" dirty="0" smtClean="0"/>
                <a:t>``</a:t>
              </a:r>
              <a:endParaRPr lang="en-US" i="1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 flipH="1">
              <a:off x="6972300" y="5600699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2355156" y="3097768"/>
            <a:ext cx="4038601" cy="376754"/>
            <a:chOff x="2362200" y="4692134"/>
            <a:chExt cx="4038601" cy="376754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2362200" y="5067300"/>
              <a:ext cx="40386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4692134"/>
              <a:ext cx="568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i="1" baseline="-25000" dirty="0" smtClean="0"/>
                <a:t>BA</a:t>
              </a:r>
              <a:endParaRPr lang="en-US" i="1" baseline="-25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9922" y="1661636"/>
            <a:ext cx="7244034" cy="2752130"/>
            <a:chOff x="749922" y="1661636"/>
            <a:chExt cx="7244034" cy="2752130"/>
          </a:xfrm>
        </p:grpSpPr>
        <p:grpSp>
          <p:nvGrpSpPr>
            <p:cNvPr id="3" name="Group 31"/>
            <p:cNvGrpSpPr/>
            <p:nvPr/>
          </p:nvGrpSpPr>
          <p:grpSpPr>
            <a:xfrm>
              <a:off x="2355156" y="2052360"/>
              <a:ext cx="4038600" cy="369332"/>
              <a:chOff x="2355156" y="2052360"/>
              <a:chExt cx="4038600" cy="36933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2355156" y="2406134"/>
                <a:ext cx="403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581400" y="2052360"/>
                <a:ext cx="1653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i="1" baseline="-25000" dirty="0" smtClean="0">
                    <a:solidFill>
                      <a:srgbClr val="0000FF"/>
                    </a:solidFill>
                  </a:rPr>
                  <a:t>AB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Enc</a:t>
                </a:r>
                <a:r>
                  <a:rPr lang="en-US" i="1" baseline="-25000" dirty="0" err="1" smtClean="0">
                    <a:solidFill>
                      <a:srgbClr val="0000FF"/>
                    </a:solidFill>
                  </a:rPr>
                  <a:t>pub`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(pri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)</a:t>
                </a:r>
                <a:endParaRPr lang="en-US" i="1" baseline="-25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6" name="Rectangle 6"/>
            <p:cNvSpPr/>
            <p:nvPr/>
          </p:nvSpPr>
          <p:spPr>
            <a:xfrm>
              <a:off x="63937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8738" y="1683028"/>
              <a:ext cx="34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C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</p:cNvCxnSpPr>
            <p:nvPr/>
          </p:nvCxnSpPr>
          <p:spPr>
            <a:xfrm rot="5400000">
              <a:off x="6651642" y="2134394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491681" y="1682234"/>
              <a:ext cx="31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F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7606328" y="2133600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8"/>
            <p:cNvSpPr/>
            <p:nvPr/>
          </p:nvSpPr>
          <p:spPr>
            <a:xfrm>
              <a:off x="7549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1327086" y="1661636"/>
              <a:ext cx="45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3" name="Straight Arrow Connector 22"/>
            <p:cNvCxnSpPr/>
            <p:nvPr/>
          </p:nvCxnSpPr>
          <p:spPr>
            <a:xfrm rot="5400000">
              <a:off x="1476351" y="2130271"/>
              <a:ext cx="164068" cy="665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9"/>
            <p:cNvSpPr/>
            <p:nvPr/>
          </p:nvSpPr>
          <p:spPr>
            <a:xfrm>
              <a:off x="754955" y="32824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1212156" y="2939534"/>
              <a:ext cx="685800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704476" y="4044434"/>
              <a:ext cx="95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MemA</a:t>
              </a:r>
              <a:r>
                <a:rPr lang="en-US" i="1" dirty="0" smtClean="0"/>
                <a:t>``</a:t>
              </a:r>
              <a:endParaRPr lang="en-US" i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6200000" flipH="1">
              <a:off x="1936056" y="3853934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H="1">
              <a:off x="793057" y="3853934"/>
              <a:ext cx="380999" cy="1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49922" y="4044434"/>
              <a:ext cx="583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F(K)</a:t>
              </a:r>
              <a:endParaRPr lang="en-US" i="1" dirty="0"/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1561714" y="268450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r>
                <a:rPr lang="en-US" i="1" dirty="0" smtClean="0">
                  <a:solidFill>
                    <a:srgbClr val="0000FF"/>
                  </a:solidFill>
                </a:rPr>
                <a:t>`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Ciphertexts</a:t>
            </a:r>
            <a:r>
              <a:rPr lang="en-US" dirty="0" smtClean="0"/>
              <a:t> in FHE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algorithm </a:t>
            </a:r>
            <a:r>
              <a:rPr lang="en-US" i="1" dirty="0" err="1" smtClean="0">
                <a:solidFill>
                  <a:srgbClr val="0000FF"/>
                </a:solidFill>
              </a:rPr>
              <a:t>EncEval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i="1" dirty="0" err="1" smtClean="0">
                <a:solidFill>
                  <a:srgbClr val="0000FF"/>
                </a:solidFill>
              </a:rPr>
              <a:t>(C,G</a:t>
            </a:r>
            <a:r>
              <a:rPr lang="en-US" i="1" dirty="0" smtClean="0">
                <a:solidFill>
                  <a:srgbClr val="0000FF"/>
                </a:solidFill>
              </a:rPr>
              <a:t>( ))</a:t>
            </a:r>
            <a:r>
              <a:rPr lang="en-US" dirty="0" smtClean="0"/>
              <a:t> </a:t>
            </a:r>
            <a:r>
              <a:rPr lang="en-US" dirty="0" err="1" smtClean="0"/>
              <a:t>homomorphically</a:t>
            </a:r>
            <a:r>
              <a:rPr lang="en-US" dirty="0" smtClean="0"/>
              <a:t> applies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  <a:r>
              <a:rPr lang="en-US" dirty="0" smtClean="0"/>
              <a:t> to the plaintext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0000FF"/>
                </a:solidFill>
              </a:rPr>
              <a:t>C</a:t>
            </a:r>
          </a:p>
          <a:p>
            <a:r>
              <a:rPr lang="en-US" dirty="0" smtClean="0"/>
              <a:t>The new </a:t>
            </a:r>
            <a:r>
              <a:rPr lang="en-US" dirty="0" err="1" smtClean="0"/>
              <a:t>ciphertext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C`</a:t>
            </a:r>
            <a:r>
              <a:rPr lang="en-US" dirty="0" smtClean="0"/>
              <a:t> is </a:t>
            </a:r>
            <a:r>
              <a:rPr lang="en-US" i="1" dirty="0" smtClean="0"/>
              <a:t>not</a:t>
            </a:r>
            <a:r>
              <a:rPr lang="en-US" dirty="0" smtClean="0"/>
              <a:t> a random encryption of </a:t>
            </a:r>
            <a:r>
              <a:rPr lang="en-US" i="1" dirty="0" smtClean="0">
                <a:solidFill>
                  <a:srgbClr val="0000FF"/>
                </a:solidFill>
              </a:rPr>
              <a:t>G(M)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Given 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can potentially learn about intermediate values of </a:t>
            </a:r>
            <a:r>
              <a:rPr lang="en-US" i="1" dirty="0" smtClean="0">
                <a:solidFill>
                  <a:srgbClr val="0000FF"/>
                </a:solidFill>
              </a:rPr>
              <a:t>G</a:t>
            </a:r>
          </a:p>
          <a:p>
            <a:pPr lvl="1"/>
            <a:r>
              <a:rPr lang="en-US" dirty="0" smtClean="0"/>
              <a:t>In our case </a:t>
            </a:r>
            <a:r>
              <a:rPr lang="en-US" i="1" dirty="0" smtClean="0">
                <a:solidFill>
                  <a:srgbClr val="0000FF"/>
                </a:solidFill>
              </a:rPr>
              <a:t>G(M) = </a:t>
            </a:r>
            <a:r>
              <a:rPr lang="en-US" i="1" dirty="0" err="1" smtClean="0">
                <a:solidFill>
                  <a:srgbClr val="0000FF"/>
                </a:solidFill>
              </a:rPr>
              <a:t>F(Dec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M</a:t>
            </a:r>
            <a:r>
              <a:rPr lang="en-US" i="1" dirty="0" err="1" smtClean="0">
                <a:solidFill>
                  <a:srgbClr val="0000FF"/>
                </a:solidFill>
              </a:rPr>
              <a:t>(C</a:t>
            </a:r>
            <a:r>
              <a:rPr lang="en-US" i="1" dirty="0" smtClean="0">
                <a:solidFill>
                  <a:srgbClr val="0000FF"/>
                </a:solidFill>
              </a:rPr>
              <a:t>)), </a:t>
            </a:r>
            <a:r>
              <a:rPr lang="en-US" i="1" dirty="0" err="1" smtClean="0">
                <a:solidFill>
                  <a:srgbClr val="0000FF"/>
                </a:solidFill>
              </a:rPr>
              <a:t>m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Intermediate value is </a:t>
            </a:r>
            <a:r>
              <a:rPr lang="en-US" i="1" dirty="0" err="1" smtClean="0">
                <a:solidFill>
                  <a:srgbClr val="0000FF"/>
                </a:solidFill>
              </a:rPr>
              <a:t>Dec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M</a:t>
            </a:r>
            <a:r>
              <a:rPr lang="en-US" i="1" dirty="0" smtClean="0">
                <a:solidFill>
                  <a:srgbClr val="0000FF"/>
                </a:solidFill>
              </a:rPr>
              <a:t>(C)=K 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Leakage function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i="1" baseline="-25000" dirty="0" smtClean="0">
                <a:solidFill>
                  <a:srgbClr val="0000FF"/>
                </a:solidFill>
              </a:rPr>
              <a:t>3</a:t>
            </a:r>
            <a:r>
              <a:rPr lang="en-US" i="1" dirty="0" smtClean="0">
                <a:solidFill>
                  <a:srgbClr val="0000FF"/>
                </a:solidFill>
              </a:rPr>
              <a:t>(pri`)</a:t>
            </a:r>
            <a:r>
              <a:rPr lang="en-US" dirty="0" smtClean="0"/>
              <a:t> can leak bits of </a:t>
            </a:r>
            <a:r>
              <a:rPr lang="en-US" i="1" dirty="0" smtClean="0">
                <a:solidFill>
                  <a:srgbClr val="0000FF"/>
                </a:solidFill>
              </a:rPr>
              <a:t>K	</a:t>
            </a:r>
          </a:p>
          <a:p>
            <a:r>
              <a:rPr lang="en-US" dirty="0" smtClean="0"/>
              <a:t>Gentry’s FHE allows post-hoc randomization</a:t>
            </a: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Given </a:t>
            </a:r>
            <a:r>
              <a:rPr lang="en-US" i="1" dirty="0" smtClean="0">
                <a:solidFill>
                  <a:srgbClr val="0000FF"/>
                </a:solidFill>
              </a:rPr>
              <a:t>C`</a:t>
            </a:r>
            <a:r>
              <a:rPr lang="en-US" dirty="0" smtClean="0"/>
              <a:t> can produce a random encryption of </a:t>
            </a:r>
            <a:r>
              <a:rPr lang="en-US" i="1" dirty="0" smtClean="0">
                <a:solidFill>
                  <a:srgbClr val="0000FF"/>
                </a:solidFill>
              </a:rPr>
              <a:t>G(M) 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ciphertext</a:t>
            </a:r>
            <a:r>
              <a:rPr lang="en-US" dirty="0" smtClean="0"/>
              <a:t> cannot be </a:t>
            </a:r>
            <a:r>
              <a:rPr lang="en-US" dirty="0" err="1" smtClean="0"/>
              <a:t>homomorphically</a:t>
            </a:r>
            <a:r>
              <a:rPr lang="en-US" dirty="0" smtClean="0"/>
              <a:t> computed on</a:t>
            </a:r>
          </a:p>
          <a:p>
            <a:pPr lvl="2"/>
            <a:r>
              <a:rPr lang="en-US" dirty="0" smtClean="0"/>
              <a:t>But that’s OK. </a:t>
            </a:r>
            <a:endParaRPr lang="en-US" i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Proxy Construction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35956" y="12250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A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8556" y="13012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B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642366"/>
            <a:ext cx="8229600" cy="1987034"/>
          </a:xfrm>
        </p:spPr>
        <p:txBody>
          <a:bodyPr/>
          <a:lstStyle/>
          <a:p>
            <a:r>
              <a:rPr lang="en-US" dirty="0" err="1" smtClean="0"/>
              <a:t>Randomization(</a:t>
            </a:r>
            <a:r>
              <a:rPr lang="en-US" i="1" dirty="0" err="1" smtClean="0"/>
              <a:t>C`,C</a:t>
            </a:r>
            <a:r>
              <a:rPr lang="en-US" i="1" baseline="-25000" dirty="0" err="1" smtClean="0"/>
              <a:t>res</a:t>
            </a:r>
            <a:r>
              <a:rPr lang="en-US" i="1" dirty="0" err="1" smtClean="0"/>
              <a:t>,R`</a:t>
            </a:r>
            <a:r>
              <a:rPr lang="en-US" i="1" baseline="-25000" dirty="0" err="1" smtClean="0"/>
              <a:t>B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Run </a:t>
            </a:r>
            <a:r>
              <a:rPr lang="en-US" i="1" dirty="0" err="1" smtClean="0">
                <a:solidFill>
                  <a:srgbClr val="0000FF"/>
                </a:solidFill>
              </a:rPr>
              <a:t>Randomize(C</a:t>
            </a:r>
            <a:r>
              <a:rPr lang="en-US" i="1" dirty="0" smtClean="0">
                <a:solidFill>
                  <a:srgbClr val="0000FF"/>
                </a:solidFill>
              </a:rPr>
              <a:t>`)</a:t>
            </a:r>
            <a:r>
              <a:rPr lang="en-US" dirty="0" smtClean="0"/>
              <a:t> to get </a:t>
            </a:r>
            <a:r>
              <a:rPr lang="en-US" i="1" dirty="0" smtClean="0">
                <a:solidFill>
                  <a:srgbClr val="0000FF"/>
                </a:solidFill>
              </a:rPr>
              <a:t>C`` </a:t>
            </a:r>
            <a:r>
              <a:rPr lang="en-US" dirty="0" smtClean="0"/>
              <a:t>and set </a:t>
            </a:r>
            <a:r>
              <a:rPr lang="en-US" i="1" dirty="0" err="1" smtClean="0">
                <a:solidFill>
                  <a:srgbClr val="0000FF"/>
                </a:solidFill>
              </a:rPr>
              <a:t>MemB</a:t>
            </a:r>
            <a:r>
              <a:rPr lang="en-US" i="1" dirty="0" smtClean="0">
                <a:solidFill>
                  <a:srgbClr val="0000FF"/>
                </a:solidFill>
              </a:rPr>
              <a:t>``=C``</a:t>
            </a:r>
          </a:p>
          <a:p>
            <a:pPr lvl="1"/>
            <a:r>
              <a:rPr lang="en-US" dirty="0" smtClean="0"/>
              <a:t>Compute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i="1" baseline="-25000" dirty="0" smtClean="0">
                <a:solidFill>
                  <a:srgbClr val="0000FF"/>
                </a:solidFill>
              </a:rPr>
              <a:t>BA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Randomize(C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res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 and send </a:t>
            </a:r>
            <a:r>
              <a:rPr lang="en-US" i="1" dirty="0" smtClean="0">
                <a:solidFill>
                  <a:srgbClr val="0000FF"/>
                </a:solidFill>
              </a:rPr>
              <a:t>M</a:t>
            </a:r>
            <a:r>
              <a:rPr lang="en-US" i="1" baseline="-25000" dirty="0" smtClean="0">
                <a:solidFill>
                  <a:srgbClr val="0000FF"/>
                </a:solidFill>
              </a:rPr>
              <a:t>BA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i="1" baseline="-25000" dirty="0" smtClean="0">
                <a:solidFill>
                  <a:srgbClr val="0000FF"/>
                </a:solidFill>
              </a:rPr>
              <a:t> </a:t>
            </a:r>
          </a:p>
          <a:p>
            <a:pPr lvl="1"/>
            <a:endParaRPr lang="en-US" i="1" dirty="0" smtClean="0">
              <a:solidFill>
                <a:srgbClr val="0000FF"/>
              </a:solidFill>
            </a:endParaRPr>
          </a:p>
        </p:txBody>
      </p:sp>
      <p:sp>
        <p:nvSpPr>
          <p:cNvPr id="60" name="Rectangle 7"/>
          <p:cNvSpPr/>
          <p:nvPr/>
        </p:nvSpPr>
        <p:spPr>
          <a:xfrm>
            <a:off x="6393756" y="3130034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grpSp>
        <p:nvGrpSpPr>
          <p:cNvPr id="4" name="Group 50"/>
          <p:cNvGrpSpPr/>
          <p:nvPr/>
        </p:nvGrpSpPr>
        <p:grpSpPr>
          <a:xfrm>
            <a:off x="7124313" y="2597428"/>
            <a:ext cx="950547" cy="533400"/>
            <a:chOff x="7131357" y="4191794"/>
            <a:chExt cx="950547" cy="533400"/>
          </a:xfrm>
        </p:grpSpPr>
        <p:cxnSp>
          <p:nvCxnSpPr>
            <p:cNvPr id="64" name="Straight Arrow Connector 13"/>
            <p:cNvCxnSpPr/>
            <p:nvPr/>
          </p:nvCxnSpPr>
          <p:spPr>
            <a:xfrm rot="5400000">
              <a:off x="6934200" y="4457700"/>
              <a:ext cx="533400" cy="158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131357" y="4278868"/>
              <a:ext cx="950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(C`, </a:t>
              </a:r>
              <a:r>
                <a:rPr lang="en-US" i="1" dirty="0" err="1" smtClean="0">
                  <a:solidFill>
                    <a:srgbClr val="0000FF"/>
                  </a:solidFill>
                </a:rPr>
                <a:t>C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res</a:t>
              </a:r>
              <a:r>
                <a:rPr lang="en-US" i="1" dirty="0" smtClean="0">
                  <a:solidFill>
                    <a:srgbClr val="0000FF"/>
                  </a:solidFill>
                </a:rPr>
                <a:t>)</a:t>
              </a:r>
              <a:endParaRPr lang="en-US" i="1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781800" y="4114800"/>
            <a:ext cx="9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MemB</a:t>
            </a:r>
            <a:r>
              <a:rPr lang="en-US" i="1" dirty="0" smtClean="0"/>
              <a:t>``</a:t>
            </a:r>
            <a:endParaRPr lang="en-US" i="1" dirty="0"/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6965256" y="4006333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53"/>
          <p:cNvGrpSpPr/>
          <p:nvPr/>
        </p:nvGrpSpPr>
        <p:grpSpPr>
          <a:xfrm>
            <a:off x="2355156" y="3097768"/>
            <a:ext cx="4038601" cy="376754"/>
            <a:chOff x="2362200" y="4692134"/>
            <a:chExt cx="4038601" cy="376754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2362200" y="5067300"/>
              <a:ext cx="40386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114800" y="4692134"/>
              <a:ext cx="568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</a:t>
              </a:r>
              <a:r>
                <a:rPr lang="en-US" i="1" baseline="-25000" dirty="0" smtClean="0"/>
                <a:t>BA</a:t>
              </a:r>
              <a:endParaRPr lang="en-US" i="1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9922" y="1661636"/>
            <a:ext cx="7244034" cy="2752130"/>
            <a:chOff x="749922" y="1661636"/>
            <a:chExt cx="7244034" cy="2752130"/>
          </a:xfrm>
        </p:grpSpPr>
        <p:grpSp>
          <p:nvGrpSpPr>
            <p:cNvPr id="7" name="Group 31"/>
            <p:cNvGrpSpPr/>
            <p:nvPr/>
          </p:nvGrpSpPr>
          <p:grpSpPr>
            <a:xfrm>
              <a:off x="2355156" y="2052360"/>
              <a:ext cx="4038600" cy="369332"/>
              <a:chOff x="2355156" y="2052360"/>
              <a:chExt cx="4038600" cy="36933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2355156" y="2406134"/>
                <a:ext cx="403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581400" y="2052360"/>
                <a:ext cx="1653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i="1" baseline="-25000" dirty="0" smtClean="0">
                    <a:solidFill>
                      <a:srgbClr val="0000FF"/>
                    </a:solidFill>
                  </a:rPr>
                  <a:t>AB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Enc</a:t>
                </a:r>
                <a:r>
                  <a:rPr lang="en-US" i="1" baseline="-25000" dirty="0" err="1" smtClean="0">
                    <a:solidFill>
                      <a:srgbClr val="0000FF"/>
                    </a:solidFill>
                  </a:rPr>
                  <a:t>pub`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(pri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)</a:t>
                </a:r>
                <a:endParaRPr lang="en-US" i="1" baseline="-25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6" name="Rectangle 6"/>
            <p:cNvSpPr/>
            <p:nvPr/>
          </p:nvSpPr>
          <p:spPr>
            <a:xfrm>
              <a:off x="63937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8738" y="1683028"/>
              <a:ext cx="34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C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</p:cNvCxnSpPr>
            <p:nvPr/>
          </p:nvCxnSpPr>
          <p:spPr>
            <a:xfrm rot="5400000">
              <a:off x="6651642" y="2134394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491681" y="1682234"/>
              <a:ext cx="31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F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7606328" y="2133600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8"/>
            <p:cNvSpPr/>
            <p:nvPr/>
          </p:nvSpPr>
          <p:spPr>
            <a:xfrm>
              <a:off x="7549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1327086" y="1661636"/>
              <a:ext cx="45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3" name="Straight Arrow Connector 22"/>
            <p:cNvCxnSpPr/>
            <p:nvPr/>
          </p:nvCxnSpPr>
          <p:spPr>
            <a:xfrm rot="5400000">
              <a:off x="1476351" y="2130271"/>
              <a:ext cx="164068" cy="665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9"/>
            <p:cNvSpPr/>
            <p:nvPr/>
          </p:nvSpPr>
          <p:spPr>
            <a:xfrm>
              <a:off x="754955" y="32824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5400000">
              <a:off x="1212156" y="2939534"/>
              <a:ext cx="685800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704476" y="4044434"/>
              <a:ext cx="956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MemA</a:t>
              </a:r>
              <a:r>
                <a:rPr lang="en-US" i="1" dirty="0" smtClean="0"/>
                <a:t>``</a:t>
              </a:r>
              <a:endParaRPr lang="en-US" i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rot="16200000" flipH="1">
              <a:off x="1936056" y="3853934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6200000" flipH="1">
              <a:off x="793057" y="3853934"/>
              <a:ext cx="380999" cy="1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49922" y="4044434"/>
              <a:ext cx="583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F(K)</a:t>
              </a:r>
              <a:endParaRPr lang="en-US" i="1" dirty="0"/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1561714" y="2684502"/>
              <a:ext cx="532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r>
                <a:rPr lang="en-US" i="1" dirty="0" smtClean="0">
                  <a:solidFill>
                    <a:srgbClr val="0000FF"/>
                  </a:solidFill>
                </a:rPr>
                <a:t>`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Proxy Construction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35956" y="12250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A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98556" y="13012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CPU B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66166"/>
            <a:ext cx="8229600" cy="1529834"/>
          </a:xfrm>
        </p:spPr>
        <p:txBody>
          <a:bodyPr/>
          <a:lstStyle/>
          <a:p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pri`,M</a:t>
            </a:r>
            <a:r>
              <a:rPr lang="en-US" i="1" baseline="-25000" dirty="0" smtClean="0"/>
              <a:t>BA</a:t>
            </a:r>
            <a:r>
              <a:rPr lang="en-US" i="1" dirty="0" smtClean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err="1" smtClean="0">
                <a:solidFill>
                  <a:srgbClr val="0000FF"/>
                </a:solidFill>
              </a:rPr>
              <a:t>MemA</a:t>
            </a:r>
            <a:r>
              <a:rPr lang="en-US" i="1" dirty="0" smtClean="0">
                <a:solidFill>
                  <a:srgbClr val="0000FF"/>
                </a:solidFill>
              </a:rPr>
              <a:t>``=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`</a:t>
            </a:r>
          </a:p>
          <a:p>
            <a:pPr lvl="1"/>
            <a:r>
              <a:rPr lang="en-US" dirty="0" smtClean="0"/>
              <a:t>Compute and output </a:t>
            </a:r>
            <a:r>
              <a:rPr lang="en-US" i="1" dirty="0" err="1" smtClean="0">
                <a:solidFill>
                  <a:srgbClr val="0000FF"/>
                </a:solidFill>
              </a:rPr>
              <a:t>Dec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pri`</a:t>
            </a:r>
            <a:r>
              <a:rPr lang="en-US" i="1" dirty="0" err="1" smtClean="0">
                <a:solidFill>
                  <a:srgbClr val="0000FF"/>
                </a:solidFill>
              </a:rPr>
              <a:t>(M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BA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endParaRPr lang="en-US" i="1" baseline="-25000" dirty="0" smtClean="0">
              <a:solidFill>
                <a:srgbClr val="0000FF"/>
              </a:solidFill>
            </a:endParaRPr>
          </a:p>
          <a:p>
            <a:pPr lvl="1"/>
            <a:endParaRPr lang="en-US" i="1" dirty="0" smtClean="0">
              <a:solidFill>
                <a:srgbClr val="0000FF"/>
              </a:solidFill>
            </a:endParaRPr>
          </a:p>
        </p:txBody>
      </p:sp>
      <p:grpSp>
        <p:nvGrpSpPr>
          <p:cNvPr id="4" name="Group 53"/>
          <p:cNvGrpSpPr/>
          <p:nvPr/>
        </p:nvGrpSpPr>
        <p:grpSpPr>
          <a:xfrm>
            <a:off x="2355156" y="3097768"/>
            <a:ext cx="4038601" cy="376754"/>
            <a:chOff x="2362200" y="4692134"/>
            <a:chExt cx="4038601" cy="376754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2362200" y="5067300"/>
              <a:ext cx="40386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551131" y="4692134"/>
              <a:ext cx="17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M</a:t>
              </a:r>
              <a:r>
                <a:rPr lang="en-US" i="1" baseline="-25000" dirty="0" smtClean="0">
                  <a:solidFill>
                    <a:srgbClr val="0000FF"/>
                  </a:solidFill>
                </a:rPr>
                <a:t>BA</a:t>
              </a:r>
              <a:r>
                <a:rPr lang="en-US" i="1" dirty="0" smtClean="0">
                  <a:solidFill>
                    <a:srgbClr val="0000FF"/>
                  </a:solidFill>
                </a:rPr>
                <a:t>=</a:t>
              </a:r>
              <a:r>
                <a:rPr lang="en-US" i="1" dirty="0" err="1" smtClean="0">
                  <a:solidFill>
                    <a:srgbClr val="0000FF"/>
                  </a:solidFill>
                </a:rPr>
                <a:t>Enc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pub`</a:t>
              </a:r>
              <a:r>
                <a:rPr lang="en-US" i="1" dirty="0" err="1" smtClean="0">
                  <a:solidFill>
                    <a:srgbClr val="0000FF"/>
                  </a:solidFill>
                </a:rPr>
                <a:t>(F(K</a:t>
              </a:r>
              <a:r>
                <a:rPr lang="en-US" i="1" dirty="0" smtClean="0">
                  <a:solidFill>
                    <a:srgbClr val="0000FF"/>
                  </a:solidFill>
                </a:rPr>
                <a:t>))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4956" y="1661636"/>
            <a:ext cx="7319904" cy="2822496"/>
            <a:chOff x="754956" y="1661636"/>
            <a:chExt cx="7319904" cy="2822496"/>
          </a:xfrm>
        </p:grpSpPr>
        <p:sp>
          <p:nvSpPr>
            <p:cNvPr id="60" name="Rectangle 7"/>
            <p:cNvSpPr/>
            <p:nvPr/>
          </p:nvSpPr>
          <p:spPr>
            <a:xfrm>
              <a:off x="6393756" y="3130034"/>
              <a:ext cx="16002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Post-hoc Randomization</a:t>
              </a:r>
              <a:endParaRPr lang="en-US" sz="1600" baseline="-25000" dirty="0"/>
            </a:p>
          </p:txBody>
        </p:sp>
        <p:grpSp>
          <p:nvGrpSpPr>
            <p:cNvPr id="3" name="Group 50"/>
            <p:cNvGrpSpPr/>
            <p:nvPr/>
          </p:nvGrpSpPr>
          <p:grpSpPr>
            <a:xfrm>
              <a:off x="7124313" y="2597428"/>
              <a:ext cx="950547" cy="533400"/>
              <a:chOff x="7131357" y="4191794"/>
              <a:chExt cx="950547" cy="533400"/>
            </a:xfrm>
          </p:grpSpPr>
          <p:cxnSp>
            <p:nvCxnSpPr>
              <p:cNvPr id="64" name="Straight Arrow Connector 13"/>
              <p:cNvCxnSpPr/>
              <p:nvPr/>
            </p:nvCxnSpPr>
            <p:spPr>
              <a:xfrm rot="5400000">
                <a:off x="6934200" y="4457700"/>
                <a:ext cx="533400" cy="1588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7131357" y="4278868"/>
                <a:ext cx="950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(C`,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C</a:t>
                </a:r>
                <a:r>
                  <a:rPr lang="en-US" i="1" baseline="-25000" dirty="0" err="1" smtClean="0">
                    <a:solidFill>
                      <a:srgbClr val="0000FF"/>
                    </a:solidFill>
                  </a:rPr>
                  <a:t>res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)</a:t>
                </a:r>
                <a:endParaRPr lang="en-US" i="1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477000" y="4114800"/>
              <a:ext cx="154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C``=</a:t>
              </a:r>
              <a:r>
                <a:rPr lang="en-US" i="1" dirty="0" err="1" smtClean="0">
                  <a:solidFill>
                    <a:srgbClr val="0000FF"/>
                  </a:solidFill>
                </a:rPr>
                <a:t>Enc</a:t>
              </a:r>
              <a:r>
                <a:rPr lang="en-US" i="1" baseline="-25000" dirty="0" err="1" smtClean="0">
                  <a:solidFill>
                    <a:srgbClr val="0000FF"/>
                  </a:solidFill>
                </a:rPr>
                <a:t>pub`</a:t>
              </a:r>
              <a:r>
                <a:rPr lang="en-US" i="1" dirty="0" err="1" smtClean="0">
                  <a:solidFill>
                    <a:srgbClr val="0000FF"/>
                  </a:solidFill>
                </a:rPr>
                <a:t>(K</a:t>
              </a:r>
              <a:r>
                <a:rPr lang="en-US" i="1" dirty="0" smtClean="0">
                  <a:solidFill>
                    <a:srgbClr val="0000FF"/>
                  </a:solidFill>
                </a:rPr>
                <a:t>)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16200000" flipH="1">
              <a:off x="6965256" y="4006333"/>
              <a:ext cx="380999" cy="1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31"/>
            <p:cNvGrpSpPr/>
            <p:nvPr/>
          </p:nvGrpSpPr>
          <p:grpSpPr>
            <a:xfrm>
              <a:off x="2355156" y="2052360"/>
              <a:ext cx="4038600" cy="369332"/>
              <a:chOff x="2355156" y="2052360"/>
              <a:chExt cx="4038600" cy="36933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2355156" y="2406134"/>
                <a:ext cx="403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581400" y="2052360"/>
                <a:ext cx="16538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i="1" baseline="-25000" dirty="0" smtClean="0">
                    <a:solidFill>
                      <a:srgbClr val="0000FF"/>
                    </a:solidFill>
                  </a:rPr>
                  <a:t>AB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Enc</a:t>
                </a:r>
                <a:r>
                  <a:rPr lang="en-US" i="1" baseline="-25000" dirty="0" err="1" smtClean="0">
                    <a:solidFill>
                      <a:srgbClr val="0000FF"/>
                    </a:solidFill>
                  </a:rPr>
                  <a:t>pub`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(pri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)</a:t>
                </a:r>
                <a:endParaRPr lang="en-US" i="1" baseline="-25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6" name="Rectangle 6"/>
            <p:cNvSpPr/>
            <p:nvPr/>
          </p:nvSpPr>
          <p:spPr>
            <a:xfrm>
              <a:off x="63937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8738" y="1683028"/>
              <a:ext cx="349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C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</p:cNvCxnSpPr>
            <p:nvPr/>
          </p:nvCxnSpPr>
          <p:spPr>
            <a:xfrm rot="5400000">
              <a:off x="6651642" y="2134394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7491681" y="1682234"/>
              <a:ext cx="31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F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5400000">
              <a:off x="7606328" y="2133600"/>
              <a:ext cx="16406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8"/>
            <p:cNvSpPr/>
            <p:nvPr/>
          </p:nvSpPr>
          <p:spPr>
            <a:xfrm>
              <a:off x="754956" y="2215634"/>
              <a:ext cx="1600200" cy="381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EvalA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72" name="TextBox 20"/>
            <p:cNvSpPr txBox="1"/>
            <p:nvPr/>
          </p:nvSpPr>
          <p:spPr>
            <a:xfrm>
              <a:off x="1327086" y="1661636"/>
              <a:ext cx="455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</a:rPr>
                <a:t>pri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cxnSp>
          <p:nvCxnSpPr>
            <p:cNvPr id="73" name="Straight Arrow Connector 22"/>
            <p:cNvCxnSpPr/>
            <p:nvPr/>
          </p:nvCxnSpPr>
          <p:spPr>
            <a:xfrm rot="5400000">
              <a:off x="1476351" y="2130271"/>
              <a:ext cx="164068" cy="6658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9"/>
          <p:cNvSpPr/>
          <p:nvPr/>
        </p:nvSpPr>
        <p:spPr>
          <a:xfrm>
            <a:off x="754955" y="328243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1212156" y="2939534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04476" y="4044434"/>
            <a:ext cx="9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MemA</a:t>
            </a:r>
            <a:r>
              <a:rPr lang="en-US" i="1" dirty="0" smtClean="0"/>
              <a:t>``</a:t>
            </a:r>
            <a:endParaRPr lang="en-US" i="1" dirty="0"/>
          </a:p>
        </p:txBody>
      </p:sp>
      <p:cxnSp>
        <p:nvCxnSpPr>
          <p:cNvPr id="49" name="Straight Arrow Connector 48"/>
          <p:cNvCxnSpPr/>
          <p:nvPr/>
        </p:nvCxnSpPr>
        <p:spPr>
          <a:xfrm rot="16200000" flipH="1">
            <a:off x="1936056" y="3853934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793057" y="3853934"/>
            <a:ext cx="380999" cy="1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9922" y="4044434"/>
            <a:ext cx="58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F(K)</a:t>
            </a:r>
            <a:endParaRPr lang="en-US" i="1" dirty="0"/>
          </a:p>
        </p:txBody>
      </p:sp>
      <p:sp>
        <p:nvSpPr>
          <p:cNvPr id="34" name="TextBox 20"/>
          <p:cNvSpPr txBox="1"/>
          <p:nvPr/>
        </p:nvSpPr>
        <p:spPr>
          <a:xfrm>
            <a:off x="1561714" y="2684502"/>
            <a:ext cx="53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`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Proxy -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53000"/>
          </a:xfrm>
        </p:spPr>
        <p:txBody>
          <a:bodyPr/>
          <a:lstStyle/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At the beginning of each round </a:t>
            </a:r>
            <a:r>
              <a:rPr lang="en-US" i="1" dirty="0" err="1" smtClean="0">
                <a:solidFill>
                  <a:srgbClr val="0000FF"/>
                </a:solidFill>
              </a:rPr>
              <a:t>MemA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MemB</a:t>
            </a:r>
            <a:r>
              <a:rPr lang="en-US" i="1" dirty="0" smtClean="0">
                <a:solidFill>
                  <a:srgbClr val="0000FF"/>
                </a:solidFill>
              </a:rPr>
              <a:t>=</a:t>
            </a:r>
            <a:r>
              <a:rPr lang="en-US" i="1" dirty="0" err="1" smtClean="0">
                <a:solidFill>
                  <a:srgbClr val="0000FF"/>
                </a:solidFill>
              </a:rPr>
              <a:t>Enc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pub</a:t>
            </a:r>
            <a:r>
              <a:rPr lang="en-US" i="1" dirty="0" err="1" smtClean="0">
                <a:solidFill>
                  <a:srgbClr val="0000FF"/>
                </a:solidFill>
              </a:rPr>
              <a:t>(K</a:t>
            </a:r>
            <a:r>
              <a:rPr lang="en-US" i="1" dirty="0" smtClean="0">
                <a:solidFill>
                  <a:srgbClr val="0000FF"/>
                </a:solidFill>
              </a:rPr>
              <a:t>) </a:t>
            </a:r>
            <a:r>
              <a:rPr lang="en-US" dirty="0" smtClean="0"/>
              <a:t>for fresh 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, pub</a:t>
            </a:r>
          </a:p>
          <a:p>
            <a:pPr lvl="1"/>
            <a:r>
              <a:rPr lang="en-US" dirty="0" smtClean="0"/>
              <a:t>Clearly secure without leakage – but uninteresting</a:t>
            </a:r>
          </a:p>
          <a:p>
            <a:r>
              <a:rPr lang="en-US" dirty="0" smtClean="0"/>
              <a:t>Recall “real” leakage experiment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24054" y="2111414"/>
            <a:ext cx="4089567" cy="2916198"/>
            <a:chOff x="4293227" y="3352800"/>
            <a:chExt cx="4089567" cy="2916198"/>
          </a:xfrm>
        </p:grpSpPr>
        <p:sp>
          <p:nvSpPr>
            <p:cNvPr id="20" name="Rectangle 19"/>
            <p:cNvSpPr/>
            <p:nvPr/>
          </p:nvSpPr>
          <p:spPr>
            <a:xfrm>
              <a:off x="4876800" y="3455432"/>
              <a:ext cx="1295400" cy="5069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Adversary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86600" y="3455432"/>
              <a:ext cx="1295400" cy="5069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/>
                <a:t>Init</a:t>
              </a:r>
              <a:endParaRPr lang="en-US" i="1" dirty="0"/>
            </a:p>
          </p:txBody>
        </p:sp>
        <p:cxnSp>
          <p:nvCxnSpPr>
            <p:cNvPr id="22" name="Straight Arrow Connector 21"/>
            <p:cNvCxnSpPr>
              <a:stCxn id="20" idx="3"/>
              <a:endCxn id="21" idx="1"/>
            </p:cNvCxnSpPr>
            <p:nvPr/>
          </p:nvCxnSpPr>
          <p:spPr>
            <a:xfrm>
              <a:off x="6172200" y="3708916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29332" y="3352800"/>
              <a:ext cx="352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K</a:t>
              </a:r>
              <a:endParaRPr lang="en-US" i="1" dirty="0">
                <a:solidFill>
                  <a:srgbClr val="0000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86600" y="4267200"/>
              <a:ext cx="1295400" cy="3545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err="1" smtClean="0"/>
                <a:t>Eval</a:t>
              </a:r>
              <a:endParaRPr lang="en-US" i="1" dirty="0"/>
            </a:p>
          </p:txBody>
        </p:sp>
        <p:cxnSp>
          <p:nvCxnSpPr>
            <p:cNvPr id="25" name="Straight Arrow Connector 24"/>
            <p:cNvCxnSpPr>
              <a:stCxn id="21" idx="2"/>
              <a:endCxn id="24" idx="0"/>
            </p:cNvCxnSpPr>
            <p:nvPr/>
          </p:nvCxnSpPr>
          <p:spPr>
            <a:xfrm rot="5400000">
              <a:off x="7581900" y="4114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96200" y="3886200"/>
              <a:ext cx="399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S</a:t>
              </a:r>
              <a:r>
                <a:rPr lang="en-US" i="1" baseline="-25000" dirty="0" smtClean="0">
                  <a:solidFill>
                    <a:srgbClr val="0000FF"/>
                  </a:solidFill>
                </a:rPr>
                <a:t>1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87394" y="4953000"/>
              <a:ext cx="1295400" cy="3545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err="1" smtClean="0"/>
                <a:t>Eval</a:t>
              </a:r>
              <a:endParaRPr lang="en-US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96200" y="4572000"/>
              <a:ext cx="399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S</a:t>
              </a:r>
              <a:r>
                <a:rPr lang="en-US" i="1" baseline="-25000" dirty="0" smtClean="0">
                  <a:solidFill>
                    <a:srgbClr val="0000FF"/>
                  </a:solidFill>
                </a:rPr>
                <a:t>2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4" idx="2"/>
              <a:endCxn id="27" idx="0"/>
            </p:cNvCxnSpPr>
            <p:nvPr/>
          </p:nvCxnSpPr>
          <p:spPr>
            <a:xfrm rot="16200000" flipH="1">
              <a:off x="7569081" y="4786987"/>
              <a:ext cx="331232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695406" y="5257800"/>
              <a:ext cx="399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00FF"/>
                  </a:solidFill>
                </a:rPr>
                <a:t>S</a:t>
              </a:r>
              <a:r>
                <a:rPr lang="en-US" i="1" baseline="-25000" dirty="0" smtClean="0">
                  <a:solidFill>
                    <a:srgbClr val="0000FF"/>
                  </a:solidFill>
                </a:rPr>
                <a:t>3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27" idx="2"/>
            </p:cNvCxnSpPr>
            <p:nvPr/>
          </p:nvCxnSpPr>
          <p:spPr>
            <a:xfrm rot="5400000">
              <a:off x="7569081" y="5472787"/>
              <a:ext cx="331232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7620000" y="5562600"/>
              <a:ext cx="223138" cy="521732"/>
              <a:chOff x="7620000" y="5562600"/>
              <a:chExt cx="223138" cy="52173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7620000" y="5562600"/>
                <a:ext cx="223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20000" y="5715000"/>
                <a:ext cx="223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876800" y="4267200"/>
              <a:ext cx="1296194" cy="3545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Adversary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6172200" y="4341812"/>
              <a:ext cx="9151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72200" y="4572000"/>
              <a:ext cx="914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429332" y="4038600"/>
              <a:ext cx="421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1</a:t>
              </a:r>
              <a:endParaRPr lang="en-US" i="1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31401" y="4495800"/>
              <a:ext cx="855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Leakage</a:t>
              </a:r>
              <a:endParaRPr lang="en-US" sz="1600" i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76800" y="4953000"/>
              <a:ext cx="1296194" cy="3545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Adversary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172200" y="5027612"/>
              <a:ext cx="9151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172200" y="5257800"/>
              <a:ext cx="914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429332" y="4724400"/>
              <a:ext cx="421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</a:t>
              </a:r>
              <a:r>
                <a:rPr lang="en-US" i="1" baseline="-25000" dirty="0" smtClean="0"/>
                <a:t>2</a:t>
              </a:r>
              <a:endParaRPr lang="en-US" i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31401" y="5181600"/>
              <a:ext cx="8551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Leakage</a:t>
              </a:r>
              <a:endParaRPr lang="en-US" sz="1600" i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76006" y="5907048"/>
              <a:ext cx="1296194" cy="3545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Adversary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410200" y="5345668"/>
              <a:ext cx="223138" cy="521732"/>
              <a:chOff x="7620000" y="5562600"/>
              <a:chExt cx="223138" cy="5217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7620000" y="5562600"/>
                <a:ext cx="223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620000" y="5715000"/>
                <a:ext cx="223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293227" y="5899666"/>
              <a:ext cx="33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b</a:t>
              </a:r>
              <a:endParaRPr lang="en-US" i="1" dirty="0"/>
            </a:p>
          </p:txBody>
        </p:sp>
        <p:cxnSp>
          <p:nvCxnSpPr>
            <p:cNvPr id="50" name="Straight Arrow Connector 49"/>
            <p:cNvCxnSpPr>
              <a:stCxn id="45" idx="1"/>
              <a:endCxn id="49" idx="3"/>
            </p:cNvCxnSpPr>
            <p:nvPr/>
          </p:nvCxnSpPr>
          <p:spPr>
            <a:xfrm rot="10800000">
              <a:off x="4624054" y="6084332"/>
              <a:ext cx="2519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4724400" y="4749284"/>
            <a:ext cx="4114800" cy="14991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724400" y="3048000"/>
            <a:ext cx="4114800" cy="14991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724400" y="1396484"/>
            <a:ext cx="4114800" cy="14991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50292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Claim 1:</a:t>
            </a:r>
            <a:r>
              <a:rPr lang="en-US" dirty="0" smtClean="0"/>
              <a:t> security of </a:t>
            </a:r>
            <a:r>
              <a:rPr lang="en-US" dirty="0" err="1" smtClean="0"/>
              <a:t>n</a:t>
            </a:r>
            <a:r>
              <a:rPr lang="en-US" dirty="0" smtClean="0"/>
              <a:t> rounds reduces to security of 2 rounds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Proof:</a:t>
            </a:r>
          </a:p>
          <a:p>
            <a:pPr lvl="1"/>
            <a:r>
              <a:rPr lang="en-US" dirty="0" smtClean="0"/>
              <a:t>Step 1: replace all messages </a:t>
            </a:r>
            <a:r>
              <a:rPr lang="en-US" i="1" dirty="0" smtClean="0"/>
              <a:t>M</a:t>
            </a:r>
            <a:r>
              <a:rPr lang="en-US" i="1" baseline="-25000" dirty="0" smtClean="0"/>
              <a:t>BA</a:t>
            </a:r>
            <a:r>
              <a:rPr lang="en-US" dirty="0" smtClean="0"/>
              <a:t> by random encryptions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(K</a:t>
            </a:r>
            <a:r>
              <a:rPr lang="en-US" dirty="0" smtClean="0"/>
              <a:t>)</a:t>
            </a:r>
            <a:endParaRPr lang="en-US" i="1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4876800" y="1524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4876800" y="2286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7467600" y="1524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7467600" y="2286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41" name="Straight Arrow Connector 40"/>
          <p:cNvCxnSpPr>
            <a:stCxn id="36" idx="3"/>
            <a:endCxn id="38" idx="1"/>
          </p:cNvCxnSpPr>
          <p:nvPr/>
        </p:nvCxnSpPr>
        <p:spPr>
          <a:xfrm>
            <a:off x="5905500" y="1739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1"/>
            <a:endCxn id="37" idx="3"/>
          </p:cNvCxnSpPr>
          <p:nvPr/>
        </p:nvCxnSpPr>
        <p:spPr>
          <a:xfrm rot="10800000">
            <a:off x="5905500" y="2501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39" idx="0"/>
          </p:cNvCxnSpPr>
          <p:nvPr/>
        </p:nvCxnSpPr>
        <p:spPr>
          <a:xfrm rot="5400000">
            <a:off x="7911584" y="21203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37" idx="0"/>
          </p:cNvCxnSpPr>
          <p:nvPr/>
        </p:nvCxnSpPr>
        <p:spPr>
          <a:xfrm rot="5400000">
            <a:off x="5225534" y="21203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877594" y="3200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59" name="Rectangle 58"/>
          <p:cNvSpPr/>
          <p:nvPr/>
        </p:nvSpPr>
        <p:spPr>
          <a:xfrm>
            <a:off x="4877594" y="3962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60" name="Rectangle 59"/>
          <p:cNvSpPr/>
          <p:nvPr/>
        </p:nvSpPr>
        <p:spPr>
          <a:xfrm>
            <a:off x="7468394" y="3200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7468394" y="3962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62" name="Straight Arrow Connector 61"/>
          <p:cNvCxnSpPr>
            <a:stCxn id="58" idx="3"/>
            <a:endCxn id="60" idx="1"/>
          </p:cNvCxnSpPr>
          <p:nvPr/>
        </p:nvCxnSpPr>
        <p:spPr>
          <a:xfrm>
            <a:off x="5906294" y="3415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1"/>
            <a:endCxn id="59" idx="3"/>
          </p:cNvCxnSpPr>
          <p:nvPr/>
        </p:nvCxnSpPr>
        <p:spPr>
          <a:xfrm rot="10800000">
            <a:off x="5906294" y="4177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2"/>
            <a:endCxn id="61" idx="0"/>
          </p:cNvCxnSpPr>
          <p:nvPr/>
        </p:nvCxnSpPr>
        <p:spPr>
          <a:xfrm rot="5400000">
            <a:off x="7912378" y="37967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2"/>
            <a:endCxn id="59" idx="0"/>
          </p:cNvCxnSpPr>
          <p:nvPr/>
        </p:nvCxnSpPr>
        <p:spPr>
          <a:xfrm rot="5400000">
            <a:off x="5226328" y="37967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7" idx="2"/>
            <a:endCxn id="58" idx="0"/>
          </p:cNvCxnSpPr>
          <p:nvPr/>
        </p:nvCxnSpPr>
        <p:spPr>
          <a:xfrm rot="16200000" flipH="1">
            <a:off x="5149731" y="2958187"/>
            <a:ext cx="4836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2"/>
            <a:endCxn id="60" idx="0"/>
          </p:cNvCxnSpPr>
          <p:nvPr/>
        </p:nvCxnSpPr>
        <p:spPr>
          <a:xfrm rot="16200000" flipH="1">
            <a:off x="7835781" y="2958187"/>
            <a:ext cx="4836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878388" y="490323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76" name="Rectangle 75"/>
          <p:cNvSpPr/>
          <p:nvPr/>
        </p:nvSpPr>
        <p:spPr>
          <a:xfrm>
            <a:off x="4878388" y="566523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7469188" y="490323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7469188" y="566523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79" name="Straight Arrow Connector 78"/>
          <p:cNvCxnSpPr>
            <a:stCxn id="75" idx="3"/>
            <a:endCxn id="77" idx="1"/>
          </p:cNvCxnSpPr>
          <p:nvPr/>
        </p:nvCxnSpPr>
        <p:spPr>
          <a:xfrm>
            <a:off x="5907088" y="511861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8" idx="1"/>
            <a:endCxn id="76" idx="3"/>
          </p:cNvCxnSpPr>
          <p:nvPr/>
        </p:nvCxnSpPr>
        <p:spPr>
          <a:xfrm rot="10800000">
            <a:off x="5907088" y="588061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7" idx="2"/>
            <a:endCxn id="78" idx="0"/>
          </p:cNvCxnSpPr>
          <p:nvPr/>
        </p:nvCxnSpPr>
        <p:spPr>
          <a:xfrm rot="5400000">
            <a:off x="7913172" y="5499617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5" idx="2"/>
            <a:endCxn id="76" idx="0"/>
          </p:cNvCxnSpPr>
          <p:nvPr/>
        </p:nvCxnSpPr>
        <p:spPr>
          <a:xfrm rot="5400000">
            <a:off x="5227122" y="5499617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9" idx="2"/>
            <a:endCxn id="75" idx="0"/>
          </p:cNvCxnSpPr>
          <p:nvPr/>
        </p:nvCxnSpPr>
        <p:spPr>
          <a:xfrm rot="16200000" flipH="1">
            <a:off x="5137309" y="4647803"/>
            <a:ext cx="51006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1" idx="2"/>
            <a:endCxn id="77" idx="0"/>
          </p:cNvCxnSpPr>
          <p:nvPr/>
        </p:nvCxnSpPr>
        <p:spPr>
          <a:xfrm rot="16200000" flipH="1">
            <a:off x="7823359" y="4647803"/>
            <a:ext cx="51006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65900" y="2209800"/>
            <a:ext cx="520700" cy="279400"/>
          </a:xfrm>
          <a:prstGeom prst="rect">
            <a:avLst/>
          </a:prstGeom>
        </p:spPr>
      </p:pic>
      <p:pic>
        <p:nvPicPr>
          <p:cNvPr id="96" name="Picture 9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65900" y="3885684"/>
            <a:ext cx="558800" cy="292100"/>
          </a:xfrm>
          <a:prstGeom prst="rect">
            <a:avLst/>
          </a:prstGeom>
        </p:spPr>
      </p:pic>
      <p:pic>
        <p:nvPicPr>
          <p:cNvPr id="97" name="Picture 9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565900" y="5588517"/>
            <a:ext cx="5588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502920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Claim 1:</a:t>
            </a:r>
            <a:r>
              <a:rPr lang="en-US" dirty="0" smtClean="0"/>
              <a:t> security of </a:t>
            </a:r>
            <a:r>
              <a:rPr lang="en-US" dirty="0" err="1" smtClean="0"/>
              <a:t>n</a:t>
            </a:r>
            <a:r>
              <a:rPr lang="en-US" dirty="0" smtClean="0"/>
              <a:t> rounds reduces to security of 2 rounds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Proof:</a:t>
            </a:r>
          </a:p>
          <a:p>
            <a:pPr lvl="1"/>
            <a:r>
              <a:rPr lang="en-US" dirty="0" smtClean="0"/>
              <a:t>Step 1: replace all messages </a:t>
            </a:r>
            <a:r>
              <a:rPr lang="en-US" i="1" dirty="0" smtClean="0"/>
              <a:t>M</a:t>
            </a:r>
            <a:r>
              <a:rPr lang="en-US" i="1" baseline="-25000" dirty="0" smtClean="0"/>
              <a:t>BA</a:t>
            </a:r>
            <a:r>
              <a:rPr lang="en-US" dirty="0" smtClean="0"/>
              <a:t> by random encryptions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(K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Change purely conceptual</a:t>
            </a:r>
            <a:endParaRPr lang="en-US" i="1" baseline="-25000" dirty="0"/>
          </a:p>
        </p:txBody>
      </p:sp>
      <p:pic>
        <p:nvPicPr>
          <p:cNvPr id="48" name="Picture 4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4177784"/>
            <a:ext cx="2857500" cy="1079500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4724400" y="4749284"/>
            <a:ext cx="4114800" cy="14991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724400" y="3048000"/>
            <a:ext cx="4114800" cy="14991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724400" y="1396484"/>
            <a:ext cx="4114800" cy="14991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6800" y="1524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4876800" y="2286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38" name="Rectangle 37"/>
          <p:cNvSpPr/>
          <p:nvPr/>
        </p:nvSpPr>
        <p:spPr>
          <a:xfrm>
            <a:off x="7467600" y="1524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7467600" y="2286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41" name="Straight Arrow Connector 40"/>
          <p:cNvCxnSpPr>
            <a:stCxn id="36" idx="3"/>
            <a:endCxn id="38" idx="1"/>
          </p:cNvCxnSpPr>
          <p:nvPr/>
        </p:nvCxnSpPr>
        <p:spPr>
          <a:xfrm>
            <a:off x="5905500" y="1739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1"/>
            <a:endCxn id="37" idx="3"/>
          </p:cNvCxnSpPr>
          <p:nvPr/>
        </p:nvCxnSpPr>
        <p:spPr>
          <a:xfrm rot="10800000">
            <a:off x="5905500" y="2501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  <a:endCxn id="39" idx="0"/>
          </p:cNvCxnSpPr>
          <p:nvPr/>
        </p:nvCxnSpPr>
        <p:spPr>
          <a:xfrm rot="5400000">
            <a:off x="7911584" y="21203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37" idx="0"/>
          </p:cNvCxnSpPr>
          <p:nvPr/>
        </p:nvCxnSpPr>
        <p:spPr>
          <a:xfrm rot="5400000">
            <a:off x="5225534" y="21203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877594" y="3200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59" name="Rectangle 58"/>
          <p:cNvSpPr/>
          <p:nvPr/>
        </p:nvSpPr>
        <p:spPr>
          <a:xfrm>
            <a:off x="4877594" y="3962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60" name="Rectangle 59"/>
          <p:cNvSpPr/>
          <p:nvPr/>
        </p:nvSpPr>
        <p:spPr>
          <a:xfrm>
            <a:off x="7468394" y="3200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7468394" y="3962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62" name="Straight Arrow Connector 61"/>
          <p:cNvCxnSpPr>
            <a:stCxn id="58" idx="3"/>
            <a:endCxn id="60" idx="1"/>
          </p:cNvCxnSpPr>
          <p:nvPr/>
        </p:nvCxnSpPr>
        <p:spPr>
          <a:xfrm>
            <a:off x="5906294" y="3415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1" idx="1"/>
            <a:endCxn id="59" idx="3"/>
          </p:cNvCxnSpPr>
          <p:nvPr/>
        </p:nvCxnSpPr>
        <p:spPr>
          <a:xfrm rot="10800000">
            <a:off x="5906294" y="4177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2"/>
            <a:endCxn id="61" idx="0"/>
          </p:cNvCxnSpPr>
          <p:nvPr/>
        </p:nvCxnSpPr>
        <p:spPr>
          <a:xfrm rot="5400000">
            <a:off x="7912378" y="37967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8" idx="2"/>
            <a:endCxn id="59" idx="0"/>
          </p:cNvCxnSpPr>
          <p:nvPr/>
        </p:nvCxnSpPr>
        <p:spPr>
          <a:xfrm rot="5400000">
            <a:off x="5226328" y="3796784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7" idx="2"/>
            <a:endCxn id="58" idx="0"/>
          </p:cNvCxnSpPr>
          <p:nvPr/>
        </p:nvCxnSpPr>
        <p:spPr>
          <a:xfrm rot="16200000" flipH="1">
            <a:off x="5149731" y="2958187"/>
            <a:ext cx="4836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9" idx="2"/>
            <a:endCxn id="60" idx="0"/>
          </p:cNvCxnSpPr>
          <p:nvPr/>
        </p:nvCxnSpPr>
        <p:spPr>
          <a:xfrm rot="16200000" flipH="1">
            <a:off x="7835781" y="2958187"/>
            <a:ext cx="4836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878388" y="490323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76" name="Rectangle 75"/>
          <p:cNvSpPr/>
          <p:nvPr/>
        </p:nvSpPr>
        <p:spPr>
          <a:xfrm>
            <a:off x="4878388" y="566523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7469188" y="490323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7469188" y="566523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79" name="Straight Arrow Connector 78"/>
          <p:cNvCxnSpPr>
            <a:stCxn id="75" idx="3"/>
            <a:endCxn id="77" idx="1"/>
          </p:cNvCxnSpPr>
          <p:nvPr/>
        </p:nvCxnSpPr>
        <p:spPr>
          <a:xfrm>
            <a:off x="5907088" y="511861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8" idx="1"/>
            <a:endCxn id="76" idx="3"/>
          </p:cNvCxnSpPr>
          <p:nvPr/>
        </p:nvCxnSpPr>
        <p:spPr>
          <a:xfrm rot="10800000">
            <a:off x="5907088" y="588061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7" idx="2"/>
            <a:endCxn id="78" idx="0"/>
          </p:cNvCxnSpPr>
          <p:nvPr/>
        </p:nvCxnSpPr>
        <p:spPr>
          <a:xfrm rot="5400000">
            <a:off x="7913172" y="5499617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5" idx="2"/>
            <a:endCxn id="76" idx="0"/>
          </p:cNvCxnSpPr>
          <p:nvPr/>
        </p:nvCxnSpPr>
        <p:spPr>
          <a:xfrm rot="5400000">
            <a:off x="5227122" y="5499617"/>
            <a:ext cx="3312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9" idx="2"/>
            <a:endCxn id="75" idx="0"/>
          </p:cNvCxnSpPr>
          <p:nvPr/>
        </p:nvCxnSpPr>
        <p:spPr>
          <a:xfrm rot="16200000" flipH="1">
            <a:off x="5137309" y="4647803"/>
            <a:ext cx="51006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1" idx="2"/>
            <a:endCxn id="77" idx="0"/>
          </p:cNvCxnSpPr>
          <p:nvPr/>
        </p:nvCxnSpPr>
        <p:spPr>
          <a:xfrm rot="16200000" flipH="1">
            <a:off x="7823359" y="4647803"/>
            <a:ext cx="51006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89700" y="2222500"/>
            <a:ext cx="520700" cy="2921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89700" y="3872984"/>
            <a:ext cx="558800" cy="3048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489700" y="5577406"/>
            <a:ext cx="558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– Proof of Claim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1524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1336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467600" y="1524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467600" y="21336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12" name="Straight Arrow Connector 11"/>
          <p:cNvCxnSpPr>
            <a:stCxn id="8" idx="3"/>
            <a:endCxn id="10" idx="1"/>
          </p:cNvCxnSpPr>
          <p:nvPr/>
        </p:nvCxnSpPr>
        <p:spPr>
          <a:xfrm>
            <a:off x="5905500" y="1739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  <a:endCxn id="9" idx="3"/>
          </p:cNvCxnSpPr>
          <p:nvPr/>
        </p:nvCxnSpPr>
        <p:spPr>
          <a:xfrm rot="10800000">
            <a:off x="5905500" y="23489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rot="5400000">
            <a:off x="7987784" y="20441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5301734" y="20441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7594" y="33528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4877594" y="3962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7468394" y="33528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7468394" y="3962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>
            <a:off x="5906294" y="35681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  <a:endCxn id="17" idx="3"/>
          </p:cNvCxnSpPr>
          <p:nvPr/>
        </p:nvCxnSpPr>
        <p:spPr>
          <a:xfrm rot="10800000">
            <a:off x="5906294" y="4177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 rot="5400000">
            <a:off x="7988578" y="38729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 rot="5400000">
            <a:off x="5302528" y="38729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6" idx="0"/>
          </p:cNvCxnSpPr>
          <p:nvPr/>
        </p:nvCxnSpPr>
        <p:spPr>
          <a:xfrm rot="16200000" flipH="1">
            <a:off x="4997331" y="2958187"/>
            <a:ext cx="7884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8" idx="0"/>
          </p:cNvCxnSpPr>
          <p:nvPr/>
        </p:nvCxnSpPr>
        <p:spPr>
          <a:xfrm rot="16200000" flipH="1">
            <a:off x="7683381" y="2958187"/>
            <a:ext cx="7884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78388" y="507087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4878388" y="573024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7469188" y="507087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7469188" y="573024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30" name="Straight Arrow Connector 29"/>
          <p:cNvCxnSpPr>
            <a:stCxn id="26" idx="3"/>
            <a:endCxn id="28" idx="1"/>
          </p:cNvCxnSpPr>
          <p:nvPr/>
        </p:nvCxnSpPr>
        <p:spPr>
          <a:xfrm>
            <a:off x="5907088" y="528625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1"/>
            <a:endCxn id="27" idx="3"/>
          </p:cNvCxnSpPr>
          <p:nvPr/>
        </p:nvCxnSpPr>
        <p:spPr>
          <a:xfrm rot="10800000">
            <a:off x="5907088" y="594562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29" idx="0"/>
          </p:cNvCxnSpPr>
          <p:nvPr/>
        </p:nvCxnSpPr>
        <p:spPr>
          <a:xfrm rot="5400000">
            <a:off x="7964489" y="5615940"/>
            <a:ext cx="228599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7" idx="0"/>
          </p:cNvCxnSpPr>
          <p:nvPr/>
        </p:nvCxnSpPr>
        <p:spPr>
          <a:xfrm rot="5400000">
            <a:off x="5278439" y="5615940"/>
            <a:ext cx="228599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6" idx="0"/>
          </p:cNvCxnSpPr>
          <p:nvPr/>
        </p:nvCxnSpPr>
        <p:spPr>
          <a:xfrm rot="16200000" flipH="1">
            <a:off x="5053489" y="4731623"/>
            <a:ext cx="67770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28" idx="0"/>
          </p:cNvCxnSpPr>
          <p:nvPr/>
        </p:nvCxnSpPr>
        <p:spPr>
          <a:xfrm rot="16200000" flipH="1">
            <a:off x="7739539" y="4731623"/>
            <a:ext cx="67770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53400" y="2781300"/>
            <a:ext cx="304800" cy="2667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53400" y="4572000"/>
            <a:ext cx="469900" cy="279400"/>
          </a:xfrm>
          <a:prstGeom prst="rect">
            <a:avLst/>
          </a:prstGeom>
        </p:spPr>
      </p:pic>
      <p:sp>
        <p:nvSpPr>
          <p:cNvPr id="5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37760"/>
          </a:xfrm>
        </p:spPr>
        <p:txBody>
          <a:bodyPr/>
          <a:lstStyle/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Replace all </a:t>
            </a:r>
            <a:r>
              <a:rPr lang="en-US" dirty="0" err="1" smtClean="0"/>
              <a:t>ciphertexts</a:t>
            </a:r>
            <a:r>
              <a:rPr lang="en-US" dirty="0" smtClean="0"/>
              <a:t> 	with random encryptions of</a:t>
            </a:r>
          </a:p>
          <a:p>
            <a:pPr lvl="1"/>
            <a:r>
              <a:rPr lang="en-US" dirty="0" smtClean="0"/>
              <a:t>In actual experiment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 modified experiment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09781"/>
            <a:ext cx="323850" cy="390525"/>
          </a:xfrm>
          <a:prstGeom prst="rect">
            <a:avLst/>
          </a:prstGeom>
          <a:noFill/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05164"/>
            <a:ext cx="2371725" cy="438150"/>
          </a:xfrm>
          <a:prstGeom prst="rect">
            <a:avLst/>
          </a:prstGeom>
          <a:noFill/>
        </p:spPr>
      </p:pic>
      <p:pic>
        <p:nvPicPr>
          <p:cNvPr id="55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457446"/>
            <a:ext cx="161925" cy="400050"/>
          </a:xfrm>
          <a:prstGeom prst="rect">
            <a:avLst/>
          </a:prstGeom>
          <a:noFill/>
        </p:spPr>
      </p:pic>
      <p:pic>
        <p:nvPicPr>
          <p:cNvPr id="56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43370"/>
            <a:ext cx="23241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– Proof of Claim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37760"/>
          </a:xfrm>
        </p:spPr>
        <p:txBody>
          <a:bodyPr/>
          <a:lstStyle/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Replace all </a:t>
            </a:r>
            <a:r>
              <a:rPr lang="en-US" dirty="0" err="1" smtClean="0"/>
              <a:t>ciphertexts</a:t>
            </a:r>
            <a:r>
              <a:rPr lang="en-US" dirty="0" smtClean="0"/>
              <a:t> 	with random encryptions of</a:t>
            </a:r>
          </a:p>
          <a:p>
            <a:pPr lvl="1"/>
            <a:r>
              <a:rPr lang="en-US" dirty="0" smtClean="0"/>
              <a:t>In actual experiment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 modified experiment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76800" y="1524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1336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467600" y="1524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467600" y="21336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12" name="Straight Arrow Connector 11"/>
          <p:cNvCxnSpPr>
            <a:stCxn id="8" idx="3"/>
            <a:endCxn id="10" idx="1"/>
          </p:cNvCxnSpPr>
          <p:nvPr/>
        </p:nvCxnSpPr>
        <p:spPr>
          <a:xfrm>
            <a:off x="5905500" y="1739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  <a:endCxn id="9" idx="3"/>
          </p:cNvCxnSpPr>
          <p:nvPr/>
        </p:nvCxnSpPr>
        <p:spPr>
          <a:xfrm rot="10800000">
            <a:off x="5905500" y="23489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rot="5400000">
            <a:off x="7987784" y="20441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5301734" y="20441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7594" y="33528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4877594" y="3962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7468394" y="33528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7468394" y="3962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>
            <a:off x="5906294" y="35681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  <a:endCxn id="17" idx="3"/>
          </p:cNvCxnSpPr>
          <p:nvPr/>
        </p:nvCxnSpPr>
        <p:spPr>
          <a:xfrm rot="10800000">
            <a:off x="5906294" y="4177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 rot="5400000">
            <a:off x="7988578" y="38729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 rot="5400000">
            <a:off x="5302528" y="38729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6" idx="0"/>
          </p:cNvCxnSpPr>
          <p:nvPr/>
        </p:nvCxnSpPr>
        <p:spPr>
          <a:xfrm rot="16200000" flipH="1">
            <a:off x="4997331" y="2958187"/>
            <a:ext cx="7884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8" idx="0"/>
          </p:cNvCxnSpPr>
          <p:nvPr/>
        </p:nvCxnSpPr>
        <p:spPr>
          <a:xfrm rot="16200000" flipH="1">
            <a:off x="7683381" y="2958187"/>
            <a:ext cx="7884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78388" y="507087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4878388" y="573024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7469188" y="507087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7469188" y="573024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30" name="Straight Arrow Connector 29"/>
          <p:cNvCxnSpPr>
            <a:stCxn id="26" idx="3"/>
            <a:endCxn id="28" idx="1"/>
          </p:cNvCxnSpPr>
          <p:nvPr/>
        </p:nvCxnSpPr>
        <p:spPr>
          <a:xfrm>
            <a:off x="5907088" y="528625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1"/>
            <a:endCxn id="27" idx="3"/>
          </p:cNvCxnSpPr>
          <p:nvPr/>
        </p:nvCxnSpPr>
        <p:spPr>
          <a:xfrm rot="10800000">
            <a:off x="5907088" y="594562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29" idx="0"/>
          </p:cNvCxnSpPr>
          <p:nvPr/>
        </p:nvCxnSpPr>
        <p:spPr>
          <a:xfrm rot="5400000">
            <a:off x="7964489" y="5615940"/>
            <a:ext cx="228599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7" idx="0"/>
          </p:cNvCxnSpPr>
          <p:nvPr/>
        </p:nvCxnSpPr>
        <p:spPr>
          <a:xfrm rot="5400000">
            <a:off x="5278439" y="5615940"/>
            <a:ext cx="228599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6" idx="0"/>
          </p:cNvCxnSpPr>
          <p:nvPr/>
        </p:nvCxnSpPr>
        <p:spPr>
          <a:xfrm rot="16200000" flipH="1">
            <a:off x="5053489" y="4731623"/>
            <a:ext cx="67770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28" idx="0"/>
          </p:cNvCxnSpPr>
          <p:nvPr/>
        </p:nvCxnSpPr>
        <p:spPr>
          <a:xfrm rot="16200000" flipH="1">
            <a:off x="7739539" y="4731623"/>
            <a:ext cx="67770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153400" y="2755900"/>
            <a:ext cx="304800" cy="2921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140700" y="4572000"/>
            <a:ext cx="469900" cy="317500"/>
          </a:xfrm>
          <a:prstGeom prst="rect">
            <a:avLst/>
          </a:prstGeom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109781"/>
            <a:ext cx="323850" cy="390525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05164"/>
            <a:ext cx="2371725" cy="438150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457446"/>
            <a:ext cx="161925" cy="400050"/>
          </a:xfrm>
          <a:prstGeom prst="rect">
            <a:avLst/>
          </a:prstGeom>
          <a:noFill/>
        </p:spPr>
      </p:pic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043370"/>
            <a:ext cx="2324100" cy="457200"/>
          </a:xfrm>
          <a:prstGeom prst="rect">
            <a:avLst/>
          </a:prstGeom>
          <a:noFill/>
        </p:spPr>
      </p:pic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 Resilient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recent years:</a:t>
            </a:r>
          </a:p>
          <a:p>
            <a:pPr lvl="1"/>
            <a:r>
              <a:rPr lang="en-US" dirty="0" smtClean="0"/>
              <a:t>Design schemes that are secure even if an arbitrary* shrinking function of the state is leaked</a:t>
            </a:r>
          </a:p>
          <a:p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295400" y="3200400"/>
            <a:ext cx="1600200" cy="1969532"/>
            <a:chOff x="1295400" y="3200400"/>
            <a:chExt cx="1600200" cy="1969532"/>
          </a:xfrm>
        </p:grpSpPr>
        <p:sp>
          <p:nvSpPr>
            <p:cNvPr id="4" name="Rectangle 3"/>
            <p:cNvSpPr/>
            <p:nvPr/>
          </p:nvSpPr>
          <p:spPr>
            <a:xfrm>
              <a:off x="1295400" y="3200400"/>
              <a:ext cx="16002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2171700" y="4076700"/>
              <a:ext cx="914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1066800" y="4114800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71363" y="4126468"/>
              <a:ext cx="843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f(state</a:t>
              </a:r>
              <a:r>
                <a:rPr lang="en-US" i="1" dirty="0" smtClean="0"/>
                <a:t>)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0532" y="4800600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Adversary</a:t>
              </a:r>
              <a:endParaRPr lang="en-US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3429000" y="2667000"/>
            <a:ext cx="5029200" cy="3489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600" dirty="0" smtClean="0"/>
              <a:t>* usually additional restrictions are needed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applied to a subset of the bits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an AC0 circuit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active part of state leaks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state=(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en-US" sz="24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,state</a:t>
            </a:r>
            <a:r>
              <a:rPr lang="en-US" sz="24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f(state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)=(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(state</a:t>
            </a:r>
            <a:r>
              <a:rPr lang="en-US" sz="24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(state</a:t>
            </a:r>
            <a:r>
              <a:rPr lang="en-US" sz="2400" i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724400" y="1396484"/>
            <a:ext cx="4114800" cy="3175516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– Proof of Claim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5257800"/>
          </a:xfrm>
        </p:spPr>
        <p:txBody>
          <a:bodyPr/>
          <a:lstStyle/>
          <a:p>
            <a:r>
              <a:rPr lang="en-US" dirty="0" smtClean="0"/>
              <a:t>Step 3:</a:t>
            </a:r>
          </a:p>
          <a:p>
            <a:pPr lvl="1"/>
            <a:r>
              <a:rPr lang="en-US" dirty="0" smtClean="0"/>
              <a:t>Suppose the adversary can distinguish between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by standard hybrid Adv distinguishes between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and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     affects both rounds </a:t>
            </a:r>
            <a:r>
              <a:rPr lang="en-US" i="1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00FF"/>
                </a:solidFill>
              </a:rPr>
              <a:t>i+1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15240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876800" y="21336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467600" y="15240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7467600" y="21336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12" name="Straight Arrow Connector 11"/>
          <p:cNvCxnSpPr>
            <a:stCxn id="8" idx="3"/>
            <a:endCxn id="10" idx="1"/>
          </p:cNvCxnSpPr>
          <p:nvPr/>
        </p:nvCxnSpPr>
        <p:spPr>
          <a:xfrm>
            <a:off x="5905500" y="17393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  <a:endCxn id="9" idx="3"/>
          </p:cNvCxnSpPr>
          <p:nvPr/>
        </p:nvCxnSpPr>
        <p:spPr>
          <a:xfrm rot="10800000">
            <a:off x="5905500" y="23489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  <a:endCxn id="11" idx="0"/>
          </p:cNvCxnSpPr>
          <p:nvPr/>
        </p:nvCxnSpPr>
        <p:spPr>
          <a:xfrm rot="5400000">
            <a:off x="7987784" y="20441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5301734" y="20441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7594" y="33528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4877594" y="396240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7468394" y="33528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7468394" y="396240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>
            <a:off x="5906294" y="35681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  <a:endCxn id="17" idx="3"/>
          </p:cNvCxnSpPr>
          <p:nvPr/>
        </p:nvCxnSpPr>
        <p:spPr>
          <a:xfrm rot="10800000">
            <a:off x="5906294" y="417778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  <a:endCxn id="19" idx="0"/>
          </p:cNvCxnSpPr>
          <p:nvPr/>
        </p:nvCxnSpPr>
        <p:spPr>
          <a:xfrm rot="5400000">
            <a:off x="7988578" y="38729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 rot="5400000">
            <a:off x="5302528" y="3872984"/>
            <a:ext cx="17883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6" idx="0"/>
          </p:cNvCxnSpPr>
          <p:nvPr/>
        </p:nvCxnSpPr>
        <p:spPr>
          <a:xfrm rot="16200000" flipH="1">
            <a:off x="4997331" y="2958187"/>
            <a:ext cx="7884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18" idx="0"/>
          </p:cNvCxnSpPr>
          <p:nvPr/>
        </p:nvCxnSpPr>
        <p:spPr>
          <a:xfrm rot="16200000" flipH="1">
            <a:off x="7683381" y="2958187"/>
            <a:ext cx="788432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78388" y="5070873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4878388" y="5730240"/>
            <a:ext cx="10287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EvalA</a:t>
            </a:r>
            <a:r>
              <a:rPr lang="en-US" i="1" baseline="-25000" dirty="0" smtClean="0"/>
              <a:t>2</a:t>
            </a:r>
            <a:endParaRPr lang="en-US" i="1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7469188" y="5070873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EvalB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7469188" y="5730240"/>
            <a:ext cx="1219200" cy="430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i="1" dirty="0" smtClean="0"/>
              <a:t>Randomize</a:t>
            </a:r>
            <a:endParaRPr lang="en-US" sz="1600" i="1" baseline="-25000" dirty="0"/>
          </a:p>
        </p:txBody>
      </p:sp>
      <p:cxnSp>
        <p:nvCxnSpPr>
          <p:cNvPr id="30" name="Straight Arrow Connector 29"/>
          <p:cNvCxnSpPr>
            <a:stCxn id="26" idx="3"/>
            <a:endCxn id="28" idx="1"/>
          </p:cNvCxnSpPr>
          <p:nvPr/>
        </p:nvCxnSpPr>
        <p:spPr>
          <a:xfrm>
            <a:off x="5907088" y="5286257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1"/>
            <a:endCxn id="27" idx="3"/>
          </p:cNvCxnSpPr>
          <p:nvPr/>
        </p:nvCxnSpPr>
        <p:spPr>
          <a:xfrm rot="10800000">
            <a:off x="5907088" y="5945624"/>
            <a:ext cx="156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  <a:endCxn id="29" idx="0"/>
          </p:cNvCxnSpPr>
          <p:nvPr/>
        </p:nvCxnSpPr>
        <p:spPr>
          <a:xfrm rot="5400000">
            <a:off x="7964489" y="5615940"/>
            <a:ext cx="228599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7" idx="0"/>
          </p:cNvCxnSpPr>
          <p:nvPr/>
        </p:nvCxnSpPr>
        <p:spPr>
          <a:xfrm rot="5400000">
            <a:off x="5278439" y="5615940"/>
            <a:ext cx="228599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6" idx="0"/>
          </p:cNvCxnSpPr>
          <p:nvPr/>
        </p:nvCxnSpPr>
        <p:spPr>
          <a:xfrm rot="16200000" flipH="1">
            <a:off x="5053489" y="4731623"/>
            <a:ext cx="67770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9" idx="2"/>
            <a:endCxn id="28" idx="0"/>
          </p:cNvCxnSpPr>
          <p:nvPr/>
        </p:nvCxnSpPr>
        <p:spPr>
          <a:xfrm rot="16200000" flipH="1">
            <a:off x="7739539" y="4731623"/>
            <a:ext cx="677705" cy="7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153400" y="2755900"/>
            <a:ext cx="304800" cy="2921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40700" y="4572000"/>
            <a:ext cx="469900" cy="3175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143000" y="2489200"/>
            <a:ext cx="1409700" cy="33020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143000" y="3200400"/>
            <a:ext cx="1409700" cy="3810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092200" y="4343400"/>
            <a:ext cx="3327400" cy="381000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092200" y="5029200"/>
            <a:ext cx="3327400" cy="38100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092200" y="5502434"/>
            <a:ext cx="381000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to </a:t>
            </a:r>
            <a:r>
              <a:rPr lang="en-US" i="1" dirty="0" smtClean="0">
                <a:solidFill>
                  <a:srgbClr val="0000FF"/>
                </a:solidFill>
              </a:rPr>
              <a:t>Randomize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the contents of </a:t>
            </a:r>
            <a:r>
              <a:rPr lang="en-US" i="1" dirty="0" smtClean="0">
                <a:solidFill>
                  <a:srgbClr val="0000FF"/>
                </a:solidFill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</a:rPr>
              <a:t>are a random encryption of</a:t>
            </a:r>
            <a:r>
              <a:rPr lang="en-US" i="1" dirty="0" smtClean="0">
                <a:solidFill>
                  <a:srgbClr val="0000FF"/>
                </a:solidFill>
              </a:rPr>
              <a:t> 0…0</a:t>
            </a:r>
            <a:r>
              <a:rPr lang="en-US" dirty="0" smtClean="0">
                <a:solidFill>
                  <a:srgbClr val="000000"/>
                </a:solidFill>
              </a:rPr>
              <a:t>, independent from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But,          needed to simulate rounds </a:t>
            </a:r>
            <a:r>
              <a:rPr lang="en-US" i="1" dirty="0" smtClean="0">
                <a:solidFill>
                  <a:srgbClr val="0000FF"/>
                </a:solidFill>
              </a:rPr>
              <a:t>i+2,…,n</a:t>
            </a: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72396" y="1676400"/>
            <a:ext cx="431800" cy="3683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15044" y="1312850"/>
            <a:ext cx="1371600" cy="3302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33600" y="3213100"/>
            <a:ext cx="3771900" cy="2943860"/>
            <a:chOff x="5226050" y="3213100"/>
            <a:chExt cx="3771900" cy="2943860"/>
          </a:xfrm>
        </p:grpSpPr>
        <p:pic>
          <p:nvPicPr>
            <p:cNvPr id="28" name="Picture 2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226050" y="3213100"/>
              <a:ext cx="3390900" cy="43180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226050" y="3860800"/>
              <a:ext cx="3771900" cy="43180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5226050" y="4495800"/>
              <a:ext cx="3771900" cy="4318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226050" y="5775960"/>
              <a:ext cx="3517900" cy="38100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6819900" y="5143500"/>
              <a:ext cx="76200" cy="330200"/>
            </a:xfrm>
            <a:prstGeom prst="rect">
              <a:avLst/>
            </a:prstGeom>
          </p:spPr>
        </p:pic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84" y="2143116"/>
            <a:ext cx="762000" cy="390525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1295400" y="1294606"/>
            <a:ext cx="6857999" cy="4641338"/>
            <a:chOff x="1295400" y="1294606"/>
            <a:chExt cx="6857999" cy="4641338"/>
          </a:xfrm>
        </p:grpSpPr>
        <p:sp>
          <p:nvSpPr>
            <p:cNvPr id="110" name="Rectangle 109"/>
            <p:cNvSpPr/>
            <p:nvPr/>
          </p:nvSpPr>
          <p:spPr>
            <a:xfrm>
              <a:off x="1295400" y="1357550"/>
              <a:ext cx="2324100" cy="104036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53000" y="1294606"/>
              <a:ext cx="3200399" cy="231219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295400" y="2667000"/>
              <a:ext cx="2324100" cy="199791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10200" y="3955777"/>
              <a:ext cx="2209800" cy="198016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307405" y="4946376"/>
              <a:ext cx="2324100" cy="812563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5" name="Rectangle 8"/>
          <p:cNvSpPr/>
          <p:nvPr/>
        </p:nvSpPr>
        <p:spPr>
          <a:xfrm>
            <a:off x="1671481" y="17883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37" name="Straight Arrow Connector 22"/>
          <p:cNvCxnSpPr/>
          <p:nvPr/>
        </p:nvCxnSpPr>
        <p:spPr>
          <a:xfrm rot="5400000">
            <a:off x="2392876" y="1702955"/>
            <a:ext cx="164068" cy="665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6"/>
          <p:cNvSpPr/>
          <p:nvPr/>
        </p:nvSpPr>
        <p:spPr>
          <a:xfrm>
            <a:off x="5748181" y="17883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448533" y="1705887"/>
            <a:ext cx="16406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/>
          <p:nvPr/>
        </p:nvSpPr>
        <p:spPr>
          <a:xfrm>
            <a:off x="1671480" y="28551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128681" y="2512218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/>
          <p:nvPr/>
        </p:nvSpPr>
        <p:spPr>
          <a:xfrm>
            <a:off x="5748181" y="2702718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cxnSp>
        <p:nvCxnSpPr>
          <p:cNvPr id="28" name="Straight Arrow Connector 13"/>
          <p:cNvCxnSpPr/>
          <p:nvPr/>
        </p:nvCxnSpPr>
        <p:spPr>
          <a:xfrm rot="5400000">
            <a:off x="6281581" y="2436018"/>
            <a:ext cx="533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434789" y="3506927"/>
            <a:ext cx="23682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30" idx="1"/>
          </p:cNvCxnSpPr>
          <p:nvPr/>
        </p:nvCxnSpPr>
        <p:spPr>
          <a:xfrm>
            <a:off x="3271681" y="1978818"/>
            <a:ext cx="2476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260600" y="3426618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4" idx="1"/>
            <a:endCxn id="21" idx="3"/>
          </p:cNvCxnSpPr>
          <p:nvPr/>
        </p:nvCxnSpPr>
        <p:spPr>
          <a:xfrm rot="10800000">
            <a:off x="3271681" y="3045618"/>
            <a:ext cx="2476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68380" y="1395650"/>
            <a:ext cx="406400" cy="2286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43600" y="1357550"/>
            <a:ext cx="1181100" cy="2667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78239" y="2397918"/>
            <a:ext cx="635000" cy="2286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85125" y="2733437"/>
            <a:ext cx="1727200" cy="2667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685125" y="1662390"/>
            <a:ext cx="1536700" cy="266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33600" y="3713912"/>
            <a:ext cx="635000" cy="228600"/>
          </a:xfrm>
          <a:prstGeom prst="rect">
            <a:avLst/>
          </a:prstGeom>
        </p:spPr>
      </p:pic>
      <p:sp>
        <p:nvSpPr>
          <p:cNvPr id="58" name="Rectangle 8"/>
          <p:cNvSpPr/>
          <p:nvPr/>
        </p:nvSpPr>
        <p:spPr>
          <a:xfrm>
            <a:off x="1669356" y="41579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59" name="Straight Arrow Connector 22"/>
          <p:cNvCxnSpPr>
            <a:stCxn id="57" idx="2"/>
          </p:cNvCxnSpPr>
          <p:nvPr/>
        </p:nvCxnSpPr>
        <p:spPr>
          <a:xfrm rot="16200000" flipH="1">
            <a:off x="2339671" y="4053940"/>
            <a:ext cx="22285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6"/>
          <p:cNvSpPr/>
          <p:nvPr/>
        </p:nvSpPr>
        <p:spPr>
          <a:xfrm>
            <a:off x="5746056" y="41579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Rectangle 9"/>
          <p:cNvSpPr/>
          <p:nvPr/>
        </p:nvSpPr>
        <p:spPr>
          <a:xfrm>
            <a:off x="1669355" y="52247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126556" y="4881844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7"/>
          <p:cNvSpPr/>
          <p:nvPr/>
        </p:nvSpPr>
        <p:spPr>
          <a:xfrm>
            <a:off x="5746056" y="5072344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cxnSp>
        <p:nvCxnSpPr>
          <p:cNvPr id="67" name="Straight Arrow Connector 13"/>
          <p:cNvCxnSpPr/>
          <p:nvPr/>
        </p:nvCxnSpPr>
        <p:spPr>
          <a:xfrm rot="5400000">
            <a:off x="6279456" y="4805644"/>
            <a:ext cx="533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6393755" y="5872446"/>
            <a:ext cx="22860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  <a:endCxn id="60" idx="1"/>
          </p:cNvCxnSpPr>
          <p:nvPr/>
        </p:nvCxnSpPr>
        <p:spPr>
          <a:xfrm>
            <a:off x="3269556" y="4348444"/>
            <a:ext cx="2476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2266142" y="5796244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6" idx="1"/>
            <a:endCxn id="64" idx="3"/>
          </p:cNvCxnSpPr>
          <p:nvPr/>
        </p:nvCxnSpPr>
        <p:spPr>
          <a:xfrm rot="10800000">
            <a:off x="3269556" y="5415244"/>
            <a:ext cx="2476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6432668" y="4044832"/>
            <a:ext cx="241066" cy="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644900" y="4038600"/>
            <a:ext cx="1765300" cy="2667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619500" y="5072344"/>
            <a:ext cx="1790700" cy="279400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489200" y="4767544"/>
            <a:ext cx="635000" cy="228600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133600" y="5986744"/>
            <a:ext cx="635000" cy="228600"/>
          </a:xfrm>
          <a:prstGeom prst="rect">
            <a:avLst/>
          </a:prstGeom>
        </p:spPr>
      </p:pic>
      <p:pic>
        <p:nvPicPr>
          <p:cNvPr id="108" name="Picture 10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931376" y="5935944"/>
            <a:ext cx="1270000" cy="279400"/>
          </a:xfrm>
          <a:prstGeom prst="rect">
            <a:avLst/>
          </a:prstGeom>
        </p:spPr>
      </p:pic>
      <p:pic>
        <p:nvPicPr>
          <p:cNvPr id="109" name="Picture 10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5168900" y="3606800"/>
            <a:ext cx="2755900" cy="27940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3352800" y="5986743"/>
            <a:ext cx="1899343" cy="686079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6  Get </a:t>
            </a:r>
            <a:r>
              <a:rPr lang="en-US" i="1" dirty="0" smtClean="0">
                <a:solidFill>
                  <a:srgbClr val="FF0000"/>
                </a:solidFill>
              </a:rPr>
              <a:t>pri</a:t>
            </a:r>
            <a:r>
              <a:rPr lang="en-US" i="1" baseline="-25000" dirty="0" smtClean="0">
                <a:solidFill>
                  <a:srgbClr val="FF0000"/>
                </a:solidFill>
              </a:rPr>
              <a:t>i+2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5410200" y="3955777"/>
            <a:ext cx="2209800" cy="1980167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953000" y="1294606"/>
            <a:ext cx="3200399" cy="2312194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5" name="Rectangle 8"/>
          <p:cNvSpPr/>
          <p:nvPr/>
        </p:nvSpPr>
        <p:spPr>
          <a:xfrm>
            <a:off x="1671481" y="17883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37" name="Straight Arrow Connector 22"/>
          <p:cNvCxnSpPr/>
          <p:nvPr/>
        </p:nvCxnSpPr>
        <p:spPr>
          <a:xfrm rot="5400000">
            <a:off x="2392876" y="1702955"/>
            <a:ext cx="164068" cy="665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6"/>
          <p:cNvSpPr/>
          <p:nvPr/>
        </p:nvSpPr>
        <p:spPr>
          <a:xfrm>
            <a:off x="5748181" y="17883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448533" y="1705887"/>
            <a:ext cx="16406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/>
          <p:nvPr/>
        </p:nvSpPr>
        <p:spPr>
          <a:xfrm>
            <a:off x="1671480" y="28551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128681" y="2512218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/>
          <p:nvPr/>
        </p:nvSpPr>
        <p:spPr>
          <a:xfrm>
            <a:off x="5748181" y="2702718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cxnSp>
        <p:nvCxnSpPr>
          <p:cNvPr id="28" name="Straight Arrow Connector 13"/>
          <p:cNvCxnSpPr/>
          <p:nvPr/>
        </p:nvCxnSpPr>
        <p:spPr>
          <a:xfrm rot="5400000">
            <a:off x="6281581" y="2436018"/>
            <a:ext cx="533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434789" y="3506927"/>
            <a:ext cx="23682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30" idx="1"/>
          </p:cNvCxnSpPr>
          <p:nvPr/>
        </p:nvCxnSpPr>
        <p:spPr>
          <a:xfrm>
            <a:off x="3271681" y="1978818"/>
            <a:ext cx="2476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260600" y="3426618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4" idx="1"/>
            <a:endCxn id="21" idx="3"/>
          </p:cNvCxnSpPr>
          <p:nvPr/>
        </p:nvCxnSpPr>
        <p:spPr>
          <a:xfrm rot="10800000">
            <a:off x="3271681" y="3045618"/>
            <a:ext cx="2476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68380" y="1395650"/>
            <a:ext cx="406400" cy="2286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43600" y="1357550"/>
            <a:ext cx="1181100" cy="2667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78239" y="2397918"/>
            <a:ext cx="635000" cy="2286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85125" y="2733437"/>
            <a:ext cx="1727200" cy="2667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685125" y="1662390"/>
            <a:ext cx="1536700" cy="266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33600" y="3713912"/>
            <a:ext cx="635000" cy="228600"/>
          </a:xfrm>
          <a:prstGeom prst="rect">
            <a:avLst/>
          </a:prstGeom>
        </p:spPr>
      </p:pic>
      <p:sp>
        <p:nvSpPr>
          <p:cNvPr id="58" name="Rectangle 8"/>
          <p:cNvSpPr/>
          <p:nvPr/>
        </p:nvSpPr>
        <p:spPr>
          <a:xfrm>
            <a:off x="1669356" y="41579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59" name="Straight Arrow Connector 22"/>
          <p:cNvCxnSpPr>
            <a:stCxn id="57" idx="2"/>
          </p:cNvCxnSpPr>
          <p:nvPr/>
        </p:nvCxnSpPr>
        <p:spPr>
          <a:xfrm rot="16200000" flipH="1">
            <a:off x="2339671" y="4053940"/>
            <a:ext cx="22285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6"/>
          <p:cNvSpPr/>
          <p:nvPr/>
        </p:nvSpPr>
        <p:spPr>
          <a:xfrm>
            <a:off x="5746056" y="41579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Rectangle 9"/>
          <p:cNvSpPr/>
          <p:nvPr/>
        </p:nvSpPr>
        <p:spPr>
          <a:xfrm>
            <a:off x="1669355" y="52247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126556" y="4881844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7"/>
          <p:cNvSpPr/>
          <p:nvPr/>
        </p:nvSpPr>
        <p:spPr>
          <a:xfrm>
            <a:off x="5746056" y="5072344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cxnSp>
        <p:nvCxnSpPr>
          <p:cNvPr id="67" name="Straight Arrow Connector 13"/>
          <p:cNvCxnSpPr/>
          <p:nvPr/>
        </p:nvCxnSpPr>
        <p:spPr>
          <a:xfrm rot="5400000">
            <a:off x="6279456" y="4805644"/>
            <a:ext cx="533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6393755" y="5872446"/>
            <a:ext cx="22860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  <a:endCxn id="60" idx="1"/>
          </p:cNvCxnSpPr>
          <p:nvPr/>
        </p:nvCxnSpPr>
        <p:spPr>
          <a:xfrm>
            <a:off x="3269556" y="4348444"/>
            <a:ext cx="2476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2266142" y="5796244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6" idx="1"/>
            <a:endCxn id="64" idx="3"/>
          </p:cNvCxnSpPr>
          <p:nvPr/>
        </p:nvCxnSpPr>
        <p:spPr>
          <a:xfrm rot="10800000">
            <a:off x="3269556" y="5415244"/>
            <a:ext cx="2476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6432668" y="4044832"/>
            <a:ext cx="241066" cy="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644900" y="4038600"/>
            <a:ext cx="1765300" cy="2667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619500" y="5072344"/>
            <a:ext cx="1790700" cy="279400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489200" y="4767544"/>
            <a:ext cx="635000" cy="228600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133600" y="5986744"/>
            <a:ext cx="635000" cy="228600"/>
          </a:xfrm>
          <a:prstGeom prst="rect">
            <a:avLst/>
          </a:prstGeom>
        </p:spPr>
      </p:pic>
      <p:pic>
        <p:nvPicPr>
          <p:cNvPr id="108" name="Picture 10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931376" y="5935944"/>
            <a:ext cx="1270000" cy="279400"/>
          </a:xfrm>
          <a:prstGeom prst="rect">
            <a:avLst/>
          </a:prstGeom>
        </p:spPr>
      </p:pic>
      <p:pic>
        <p:nvPicPr>
          <p:cNvPr id="109" name="Picture 10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5168900" y="3606800"/>
            <a:ext cx="2755900" cy="27940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1295400" y="1357550"/>
            <a:ext cx="2324100" cy="1040368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295400" y="2667000"/>
            <a:ext cx="2324100" cy="199791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307405" y="4946376"/>
            <a:ext cx="2324100" cy="812563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352800" y="5986743"/>
            <a:ext cx="1899343" cy="686079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6  Get </a:t>
            </a:r>
            <a:r>
              <a:rPr lang="en-US" i="1" dirty="0" smtClean="0">
                <a:solidFill>
                  <a:srgbClr val="FF0000"/>
                </a:solidFill>
              </a:rPr>
              <a:t>pri</a:t>
            </a:r>
            <a:r>
              <a:rPr lang="en-US" i="1" baseline="-25000" dirty="0" smtClean="0">
                <a:solidFill>
                  <a:srgbClr val="FF0000"/>
                </a:solidFill>
              </a:rPr>
              <a:t>i+2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54925" y="5987541"/>
            <a:ext cx="1897218" cy="671511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4`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i="1" dirty="0" smtClean="0">
                <a:solidFill>
                  <a:srgbClr val="FF0000"/>
                </a:solidFill>
              </a:rPr>
              <a:t>MemB</a:t>
            </a:r>
            <a:r>
              <a:rPr lang="en-US" i="1" baseline="-25000" dirty="0" smtClean="0">
                <a:solidFill>
                  <a:srgbClr val="FF0000"/>
                </a:solidFill>
              </a:rPr>
              <a:t>i+1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307406" y="1662390"/>
            <a:ext cx="6312594" cy="25029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Guess leakage 4 and squeeze 5, 6 into 3</a:t>
            </a:r>
          </a:p>
          <a:p>
            <a:pPr algn="ctr"/>
            <a:r>
              <a:rPr lang="en-US" sz="2600" dirty="0" smtClean="0"/>
              <a:t>Then given </a:t>
            </a:r>
            <a:r>
              <a:rPr lang="en-US" sz="2600" i="1" dirty="0" smtClean="0"/>
              <a:t>MemB</a:t>
            </a:r>
            <a:r>
              <a:rPr lang="en-US" sz="2600" i="1" baseline="-25000" dirty="0" smtClean="0"/>
              <a:t>i+1</a:t>
            </a:r>
            <a:r>
              <a:rPr lang="en-US" sz="2600" i="1" dirty="0" smtClean="0"/>
              <a:t> </a:t>
            </a:r>
            <a:r>
              <a:rPr lang="en-US" sz="2600" dirty="0" smtClean="0"/>
              <a:t>verify that the guess was correct</a:t>
            </a:r>
            <a:endParaRPr lang="en-US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46" grpId="1" animBg="1"/>
      <p:bldP spid="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4953000" y="1294606"/>
            <a:ext cx="3200399" cy="2312194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354925" y="6001311"/>
            <a:ext cx="1897218" cy="671511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4`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i="1" dirty="0" smtClean="0">
                <a:solidFill>
                  <a:srgbClr val="FF0000"/>
                </a:solidFill>
              </a:rPr>
              <a:t>MemB</a:t>
            </a:r>
            <a:r>
              <a:rPr lang="en-US" i="1" baseline="-25000" dirty="0" smtClean="0">
                <a:solidFill>
                  <a:srgbClr val="FF0000"/>
                </a:solidFill>
              </a:rPr>
              <a:t>i+1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5" name="Rectangle 8"/>
          <p:cNvSpPr/>
          <p:nvPr/>
        </p:nvSpPr>
        <p:spPr>
          <a:xfrm>
            <a:off x="1671481" y="17883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37" name="Straight Arrow Connector 22"/>
          <p:cNvCxnSpPr/>
          <p:nvPr/>
        </p:nvCxnSpPr>
        <p:spPr>
          <a:xfrm rot="5400000">
            <a:off x="2392876" y="1702955"/>
            <a:ext cx="164068" cy="665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6"/>
          <p:cNvSpPr/>
          <p:nvPr/>
        </p:nvSpPr>
        <p:spPr>
          <a:xfrm>
            <a:off x="5748181" y="17883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6448533" y="1705887"/>
            <a:ext cx="16406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/>
          <p:nvPr/>
        </p:nvSpPr>
        <p:spPr>
          <a:xfrm>
            <a:off x="1671480" y="2855118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128681" y="2512218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7"/>
          <p:cNvSpPr/>
          <p:nvPr/>
        </p:nvSpPr>
        <p:spPr>
          <a:xfrm>
            <a:off x="5748181" y="2702718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cxnSp>
        <p:nvCxnSpPr>
          <p:cNvPr id="28" name="Straight Arrow Connector 13"/>
          <p:cNvCxnSpPr/>
          <p:nvPr/>
        </p:nvCxnSpPr>
        <p:spPr>
          <a:xfrm rot="5400000">
            <a:off x="6281581" y="2436018"/>
            <a:ext cx="533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434789" y="3506927"/>
            <a:ext cx="23682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5" idx="3"/>
            <a:endCxn id="30" idx="1"/>
          </p:cNvCxnSpPr>
          <p:nvPr/>
        </p:nvCxnSpPr>
        <p:spPr>
          <a:xfrm>
            <a:off x="3271681" y="1978818"/>
            <a:ext cx="2476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260600" y="3426618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4" idx="1"/>
            <a:endCxn id="21" idx="3"/>
          </p:cNvCxnSpPr>
          <p:nvPr/>
        </p:nvCxnSpPr>
        <p:spPr>
          <a:xfrm rot="10800000">
            <a:off x="3271681" y="3045618"/>
            <a:ext cx="2476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68380" y="1395650"/>
            <a:ext cx="406400" cy="228600"/>
          </a:xfrm>
          <a:prstGeom prst="rect">
            <a:avLst/>
          </a:prstGeom>
        </p:spPr>
      </p:pic>
      <p:pic>
        <p:nvPicPr>
          <p:cNvPr id="52" name="Picture 5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43600" y="1357550"/>
            <a:ext cx="1181100" cy="266700"/>
          </a:xfrm>
          <a:prstGeom prst="rect">
            <a:avLst/>
          </a:prstGeom>
        </p:spPr>
      </p:pic>
      <p:pic>
        <p:nvPicPr>
          <p:cNvPr id="53" name="Picture 5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78239" y="2397918"/>
            <a:ext cx="635000" cy="228600"/>
          </a:xfrm>
          <a:prstGeom prst="rect">
            <a:avLst/>
          </a:prstGeom>
        </p:spPr>
      </p:pic>
      <p:pic>
        <p:nvPicPr>
          <p:cNvPr id="54" name="Picture 5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85125" y="2733437"/>
            <a:ext cx="1727200" cy="266700"/>
          </a:xfrm>
          <a:prstGeom prst="rect">
            <a:avLst/>
          </a:prstGeom>
        </p:spPr>
      </p:pic>
      <p:pic>
        <p:nvPicPr>
          <p:cNvPr id="55" name="Picture 5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685125" y="1662390"/>
            <a:ext cx="1536700" cy="266700"/>
          </a:xfrm>
          <a:prstGeom prst="rect">
            <a:avLst/>
          </a:prstGeom>
        </p:spPr>
      </p:pic>
      <p:pic>
        <p:nvPicPr>
          <p:cNvPr id="57" name="Picture 5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33600" y="3713912"/>
            <a:ext cx="635000" cy="228600"/>
          </a:xfrm>
          <a:prstGeom prst="rect">
            <a:avLst/>
          </a:prstGeom>
        </p:spPr>
      </p:pic>
      <p:sp>
        <p:nvSpPr>
          <p:cNvPr id="58" name="Rectangle 8"/>
          <p:cNvSpPr/>
          <p:nvPr/>
        </p:nvSpPr>
        <p:spPr>
          <a:xfrm>
            <a:off x="1669356" y="41579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59" name="Straight Arrow Connector 22"/>
          <p:cNvCxnSpPr>
            <a:stCxn id="57" idx="2"/>
          </p:cNvCxnSpPr>
          <p:nvPr/>
        </p:nvCxnSpPr>
        <p:spPr>
          <a:xfrm rot="16200000" flipH="1">
            <a:off x="2339671" y="4053940"/>
            <a:ext cx="22285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6"/>
          <p:cNvSpPr/>
          <p:nvPr/>
        </p:nvSpPr>
        <p:spPr>
          <a:xfrm>
            <a:off x="5746056" y="41579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Rectangle 9"/>
          <p:cNvSpPr/>
          <p:nvPr/>
        </p:nvSpPr>
        <p:spPr>
          <a:xfrm>
            <a:off x="1669355" y="5224744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126556" y="4881844"/>
            <a:ext cx="685800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7"/>
          <p:cNvSpPr/>
          <p:nvPr/>
        </p:nvSpPr>
        <p:spPr>
          <a:xfrm>
            <a:off x="5746056" y="5072344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Post-hoc Randomization</a:t>
            </a:r>
            <a:endParaRPr lang="en-US" sz="1600" baseline="-25000" dirty="0"/>
          </a:p>
        </p:txBody>
      </p:sp>
      <p:cxnSp>
        <p:nvCxnSpPr>
          <p:cNvPr id="67" name="Straight Arrow Connector 13"/>
          <p:cNvCxnSpPr/>
          <p:nvPr/>
        </p:nvCxnSpPr>
        <p:spPr>
          <a:xfrm rot="5400000">
            <a:off x="6279456" y="4805644"/>
            <a:ext cx="533400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6393755" y="5872446"/>
            <a:ext cx="228602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  <a:endCxn id="60" idx="1"/>
          </p:cNvCxnSpPr>
          <p:nvPr/>
        </p:nvCxnSpPr>
        <p:spPr>
          <a:xfrm>
            <a:off x="3269556" y="4348444"/>
            <a:ext cx="2476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2266142" y="5796244"/>
            <a:ext cx="380999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6" idx="1"/>
            <a:endCxn id="64" idx="3"/>
          </p:cNvCxnSpPr>
          <p:nvPr/>
        </p:nvCxnSpPr>
        <p:spPr>
          <a:xfrm rot="10800000">
            <a:off x="3269556" y="5415244"/>
            <a:ext cx="247650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6432668" y="4044832"/>
            <a:ext cx="241066" cy="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644900" y="4038600"/>
            <a:ext cx="1765300" cy="266700"/>
          </a:xfrm>
          <a:prstGeom prst="rect">
            <a:avLst/>
          </a:prstGeom>
        </p:spPr>
      </p:pic>
      <p:pic>
        <p:nvPicPr>
          <p:cNvPr id="102" name="Picture 10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619500" y="5072344"/>
            <a:ext cx="1790700" cy="279400"/>
          </a:xfrm>
          <a:prstGeom prst="rect">
            <a:avLst/>
          </a:prstGeom>
        </p:spPr>
      </p:pic>
      <p:pic>
        <p:nvPicPr>
          <p:cNvPr id="103" name="Picture 10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489200" y="4767544"/>
            <a:ext cx="635000" cy="228600"/>
          </a:xfrm>
          <a:prstGeom prst="rect">
            <a:avLst/>
          </a:prstGeom>
        </p:spPr>
      </p:pic>
      <p:pic>
        <p:nvPicPr>
          <p:cNvPr id="106" name="Picture 10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133600" y="5986744"/>
            <a:ext cx="635000" cy="228600"/>
          </a:xfrm>
          <a:prstGeom prst="rect">
            <a:avLst/>
          </a:prstGeom>
        </p:spPr>
      </p:pic>
      <p:pic>
        <p:nvPicPr>
          <p:cNvPr id="108" name="Picture 10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5931376" y="5935944"/>
            <a:ext cx="1270000" cy="279400"/>
          </a:xfrm>
          <a:prstGeom prst="rect">
            <a:avLst/>
          </a:prstGeom>
        </p:spPr>
      </p:pic>
      <p:pic>
        <p:nvPicPr>
          <p:cNvPr id="109" name="Picture 10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5168900" y="3606800"/>
            <a:ext cx="2755900" cy="27940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1295400" y="1357550"/>
            <a:ext cx="2324100" cy="1040368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295400" y="2667000"/>
            <a:ext cx="2324100" cy="1997912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00166" y="1712118"/>
            <a:ext cx="6143668" cy="25931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Guess leakage 2 and squeeze 3 into 1</a:t>
            </a:r>
          </a:p>
          <a:p>
            <a:pPr algn="ctr"/>
            <a:r>
              <a:rPr lang="en-US" sz="2600" dirty="0" smtClean="0"/>
              <a:t>Then given </a:t>
            </a:r>
            <a:r>
              <a:rPr lang="en-US" sz="2600" i="1" dirty="0" smtClean="0"/>
              <a:t>MemB</a:t>
            </a:r>
            <a:r>
              <a:rPr lang="en-US" sz="2600" i="1" baseline="-25000" dirty="0" smtClean="0"/>
              <a:t>i+1</a:t>
            </a:r>
            <a:r>
              <a:rPr lang="en-US" sz="2600" i="1" dirty="0" smtClean="0"/>
              <a:t> </a:t>
            </a:r>
            <a:r>
              <a:rPr lang="en-US" sz="2600" dirty="0" smtClean="0"/>
              <a:t>verify that the guess was correct</a:t>
            </a:r>
            <a:endParaRPr lang="en-US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reduced the problem to:</a:t>
            </a:r>
          </a:p>
          <a:p>
            <a:pPr lvl="1"/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/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`</a:t>
            </a:r>
            <a:r>
              <a:rPr lang="en-US" dirty="0" smtClean="0"/>
              <a:t> are generated</a:t>
            </a:r>
          </a:p>
          <a:p>
            <a:pPr lvl="1"/>
            <a:r>
              <a:rPr lang="en-US" dirty="0" smtClean="0"/>
              <a:t>Adversary sees leakage on 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/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pri</a:t>
            </a:r>
            <a:r>
              <a:rPr lang="en-US" i="1" dirty="0" smtClean="0">
                <a:solidFill>
                  <a:srgbClr val="0000FF"/>
                </a:solidFill>
              </a:rPr>
              <a:t>`</a:t>
            </a:r>
          </a:p>
          <a:p>
            <a:pPr lvl="1"/>
            <a:r>
              <a:rPr lang="en-US" dirty="0" smtClean="0"/>
              <a:t>Adversary sees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Leakage can be guessed and tested</a:t>
            </a:r>
          </a:p>
          <a:p>
            <a:pPr lvl="2"/>
            <a:r>
              <a:rPr lang="en-US" sz="1800" dirty="0" smtClean="0"/>
              <a:t>No adversary can distinguish encryption of K from encryption of 0 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3086100"/>
            <a:ext cx="28194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19200" y="4191000"/>
            <a:ext cx="16002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Surprise: public key applications are easier than private key</a:t>
            </a:r>
          </a:p>
          <a:p>
            <a:pPr lvl="1"/>
            <a:r>
              <a:rPr lang="en-US" dirty="0" smtClean="0"/>
              <a:t>Signatures: initialize LRKP with signing key </a:t>
            </a:r>
          </a:p>
          <a:p>
            <a:pPr lvl="2"/>
            <a:r>
              <a:rPr lang="en-US" dirty="0" smtClean="0"/>
              <a:t>To sign a message </a:t>
            </a:r>
            <a:r>
              <a:rPr lang="en-US" i="1" dirty="0" err="1" smtClean="0"/>
              <a:t>m</a:t>
            </a:r>
            <a:r>
              <a:rPr lang="en-US" dirty="0" smtClean="0"/>
              <a:t> set </a:t>
            </a:r>
            <a:r>
              <a:rPr lang="en-US" i="1" dirty="0" smtClean="0"/>
              <a:t>F(K)=</a:t>
            </a:r>
            <a:r>
              <a:rPr lang="en-US" i="1" dirty="0" err="1" smtClean="0"/>
              <a:t>Sign</a:t>
            </a:r>
            <a:r>
              <a:rPr lang="en-US" i="1" baseline="-25000" dirty="0" err="1" smtClean="0"/>
              <a:t>K</a:t>
            </a:r>
            <a:r>
              <a:rPr lang="en-US" i="1" dirty="0" err="1" smtClean="0"/>
              <a:t>(m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CCA-PKE: initialize with private key</a:t>
            </a:r>
          </a:p>
          <a:p>
            <a:pPr lvl="2"/>
            <a:r>
              <a:rPr lang="en-US" dirty="0" smtClean="0"/>
              <a:t>All CCA1 decryption queries can now leak information</a:t>
            </a:r>
          </a:p>
          <a:p>
            <a:pPr lvl="1"/>
            <a:r>
              <a:rPr lang="en-US" dirty="0" smtClean="0"/>
              <a:t>In both cases only one copy of the key is protected</a:t>
            </a:r>
          </a:p>
          <a:p>
            <a:r>
              <a:rPr lang="en-US" dirty="0" smtClean="0"/>
              <a:t>Private key encryption</a:t>
            </a:r>
          </a:p>
          <a:p>
            <a:pPr lvl="1"/>
            <a:r>
              <a:rPr lang="en-US" dirty="0" smtClean="0"/>
              <a:t>Many parties share a key </a:t>
            </a:r>
            <a:r>
              <a:rPr lang="en-US" i="1" dirty="0" smtClean="0"/>
              <a:t>K </a:t>
            </a:r>
            <a:r>
              <a:rPr lang="en-US" dirty="0" smtClean="0"/>
              <a:t>and leak information</a:t>
            </a:r>
          </a:p>
          <a:p>
            <a:pPr lvl="1"/>
            <a:r>
              <a:rPr lang="en-US" dirty="0" smtClean="0"/>
              <a:t>Adversary can adaptively coordinate leakage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Observation: </a:t>
            </a:r>
            <a:r>
              <a:rPr lang="en-US" dirty="0" err="1" smtClean="0"/>
              <a:t>LRKPs</a:t>
            </a:r>
            <a:r>
              <a:rPr lang="en-US" dirty="0" smtClean="0"/>
              <a:t> remain secure under concurrent composition</a:t>
            </a:r>
          </a:p>
          <a:p>
            <a:r>
              <a:rPr lang="en-US" dirty="0" smtClean="0"/>
              <a:t>To get secure private key encryption, initialize an LRKP independently for each party</a:t>
            </a:r>
          </a:p>
          <a:p>
            <a:r>
              <a:rPr lang="en-US" dirty="0" smtClean="0"/>
              <a:t>More generally: any functionality where the secret is fixed from start can be made leakage resilient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4937760"/>
          </a:xfrm>
        </p:spPr>
        <p:txBody>
          <a:bodyPr/>
          <a:lstStyle/>
          <a:p>
            <a:r>
              <a:rPr lang="en-US" dirty="0" smtClean="0"/>
              <a:t>Get rid of the leak-free component</a:t>
            </a:r>
          </a:p>
          <a:p>
            <a:r>
              <a:rPr lang="en-US" dirty="0" smtClean="0"/>
              <a:t>Base LRKP on other assumptions</a:t>
            </a:r>
          </a:p>
          <a:p>
            <a:r>
              <a:rPr lang="en-US" dirty="0" smtClean="0"/>
              <a:t>Increase granularity of leakage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124200"/>
            <a:ext cx="2743200" cy="6477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</a:t>
            </a:r>
            <a:r>
              <a:rPr lang="en-US" dirty="0" err="1" smtClean="0"/>
              <a:t>vs</a:t>
            </a:r>
            <a:r>
              <a:rPr lang="en-US" dirty="0" smtClean="0"/>
              <a:t> Continuous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points of view:</a:t>
            </a:r>
          </a:p>
          <a:p>
            <a:pPr lvl="1"/>
            <a:r>
              <a:rPr lang="en-US" dirty="0" smtClean="0"/>
              <a:t>The adversary obtains a large but bounded amount of information about the key </a:t>
            </a:r>
            <a:r>
              <a:rPr lang="en-US" dirty="0" smtClean="0">
                <a:solidFill>
                  <a:srgbClr val="0000FF"/>
                </a:solidFill>
              </a:rPr>
              <a:t>(memory attack/bounded)</a:t>
            </a:r>
          </a:p>
          <a:p>
            <a:pPr lvl="1"/>
            <a:r>
              <a:rPr lang="en-US" dirty="0" smtClean="0"/>
              <a:t>Adversary obtains small amount of leakage </a:t>
            </a:r>
            <a:r>
              <a:rPr lang="en-US" i="1" dirty="0" smtClean="0"/>
              <a:t>each time</a:t>
            </a:r>
            <a:r>
              <a:rPr lang="en-US" dirty="0" smtClean="0"/>
              <a:t> the key is used </a:t>
            </a:r>
            <a:r>
              <a:rPr lang="en-US" dirty="0" smtClean="0">
                <a:solidFill>
                  <a:srgbClr val="0000FF"/>
                </a:solidFill>
              </a:rPr>
              <a:t>(leakage/continuous) </a:t>
            </a:r>
          </a:p>
          <a:p>
            <a:r>
              <a:rPr lang="en-US" dirty="0" smtClean="0"/>
              <a:t>In continuous setting even leakage of 1 bit can be fatal</a:t>
            </a:r>
          </a:p>
          <a:p>
            <a:pPr lvl="1"/>
            <a:r>
              <a:rPr lang="en-US" dirty="0" smtClean="0"/>
              <a:t>Key needs to be encrypted and refreshed</a:t>
            </a:r>
          </a:p>
          <a:p>
            <a:r>
              <a:rPr lang="en-US" dirty="0" smtClean="0"/>
              <a:t>We work in the continuous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Define and construct Leakage Resilient Key Proxy</a:t>
            </a:r>
          </a:p>
          <a:p>
            <a:pPr lvl="1"/>
            <a:r>
              <a:rPr lang="en-US" dirty="0" smtClean="0"/>
              <a:t>Initialized with a key K</a:t>
            </a:r>
          </a:p>
          <a:p>
            <a:pPr lvl="1"/>
            <a:r>
              <a:rPr lang="en-US" dirty="0" smtClean="0"/>
              <a:t>Allows arbitrary computation on K through a proxy algorithm</a:t>
            </a:r>
          </a:p>
          <a:p>
            <a:pPr lvl="1"/>
            <a:r>
              <a:rPr lang="en-US" dirty="0" smtClean="0"/>
              <a:t>Leakage on proxy computation reveals no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126468"/>
            <a:ext cx="1600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8561" y="3276600"/>
            <a:ext cx="75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</a:t>
            </a:r>
            <a:r>
              <a:rPr lang="en-US" i="1" dirty="0" smtClean="0"/>
              <a:t> K</a:t>
            </a:r>
            <a:endParaRPr lang="en-US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914400" y="3461266"/>
            <a:ext cx="5982494" cy="2165867"/>
            <a:chOff x="457200" y="3461266"/>
            <a:chExt cx="5982494" cy="2165867"/>
          </a:xfrm>
        </p:grpSpPr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 rot="16200000" flipH="1">
              <a:off x="6199029" y="3885803"/>
              <a:ext cx="48053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095500" y="4126468"/>
              <a:ext cx="16002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Evaluation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5" idx="1"/>
              <a:endCxn id="14" idx="3"/>
            </p:cNvCxnSpPr>
            <p:nvPr/>
          </p:nvCxnSpPr>
          <p:spPr>
            <a:xfrm rot="10800000">
              <a:off x="3695700" y="4469368"/>
              <a:ext cx="1943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43400" y="4100036"/>
              <a:ext cx="683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</a:t>
              </a:r>
              <a:endParaRPr lang="en-US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286291"/>
              <a:ext cx="1055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Circuit C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8" idx="3"/>
              <a:endCxn id="14" idx="1"/>
            </p:cNvCxnSpPr>
            <p:nvPr/>
          </p:nvCxnSpPr>
          <p:spPr>
            <a:xfrm flipV="1">
              <a:off x="1513123" y="4469368"/>
              <a:ext cx="582377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43164" y="5257801"/>
              <a:ext cx="699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F(K)</a:t>
              </a:r>
              <a:endParaRPr lang="en-US" i="1" dirty="0"/>
            </a:p>
          </p:txBody>
        </p:sp>
        <p:cxnSp>
          <p:nvCxnSpPr>
            <p:cNvPr id="23" name="Straight Arrow Connector 22"/>
            <p:cNvCxnSpPr>
              <a:stCxn id="14" idx="2"/>
              <a:endCxn id="21" idx="0"/>
            </p:cNvCxnSpPr>
            <p:nvPr/>
          </p:nvCxnSpPr>
          <p:spPr>
            <a:xfrm rot="5400000">
              <a:off x="2671578" y="5033778"/>
              <a:ext cx="445533" cy="25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553678" y="3461266"/>
              <a:ext cx="734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State’</a:t>
              </a:r>
              <a:endParaRPr lang="en-US" i="1" dirty="0"/>
            </a:p>
          </p:txBody>
        </p:sp>
        <p:cxnSp>
          <p:nvCxnSpPr>
            <p:cNvPr id="29" name="Shape 28"/>
            <p:cNvCxnSpPr>
              <a:endCxn id="25" idx="3"/>
            </p:cNvCxnSpPr>
            <p:nvPr/>
          </p:nvCxnSpPr>
          <p:spPr>
            <a:xfrm rot="16200000" flipV="1">
              <a:off x="3169613" y="3764448"/>
              <a:ext cx="454104" cy="217071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hape 30"/>
            <p:cNvCxnSpPr>
              <a:stCxn id="25" idx="1"/>
            </p:cNvCxnSpPr>
            <p:nvPr/>
          </p:nvCxnSpPr>
          <p:spPr>
            <a:xfrm rot="10800000" flipV="1">
              <a:off x="2362200" y="3645932"/>
              <a:ext cx="191478" cy="454104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Leakage model:</a:t>
            </a:r>
          </a:p>
          <a:p>
            <a:pPr lvl="1"/>
            <a:r>
              <a:rPr lang="en-US" dirty="0" smtClean="0"/>
              <a:t>Two states A and B that leak separately at </a:t>
            </a:r>
            <a:r>
              <a:rPr lang="en-US" dirty="0" smtClean="0">
                <a:solidFill>
                  <a:srgbClr val="0000FF"/>
                </a:solidFill>
              </a:rPr>
              <a:t>every invocation</a:t>
            </a:r>
          </a:p>
          <a:p>
            <a:pPr lvl="1"/>
            <a:r>
              <a:rPr lang="en-US" dirty="0" smtClean="0"/>
              <a:t>Communication between A and B public</a:t>
            </a:r>
          </a:p>
          <a:p>
            <a:pPr lvl="1"/>
            <a:r>
              <a:rPr lang="en-US" dirty="0" smtClean="0"/>
              <a:t>B needs to perform post-hoc randomization assuming no leakage.</a:t>
            </a:r>
          </a:p>
          <a:p>
            <a:r>
              <a:rPr lang="en-US" dirty="0" smtClean="0"/>
              <a:t>Our leak-free component:</a:t>
            </a:r>
          </a:p>
          <a:p>
            <a:pPr lvl="1"/>
            <a:r>
              <a:rPr lang="en-US" dirty="0" smtClean="0"/>
              <a:t>No memory</a:t>
            </a:r>
          </a:p>
          <a:p>
            <a:pPr lvl="1"/>
            <a:r>
              <a:rPr lang="en-US" dirty="0" smtClean="0"/>
              <a:t>Fixed complexity (independent from F)</a:t>
            </a:r>
          </a:p>
          <a:p>
            <a:pPr lvl="1"/>
            <a:r>
              <a:rPr lang="en-US" dirty="0" smtClean="0"/>
              <a:t>Used twice per invocation</a:t>
            </a:r>
          </a:p>
          <a:p>
            <a:r>
              <a:rPr lang="en-US" dirty="0" smtClean="0"/>
              <a:t>In essence: reduce arbitrary complexity </a:t>
            </a:r>
            <a:r>
              <a:rPr lang="en-US" dirty="0" err="1" smtClean="0"/>
              <a:t>stateful</a:t>
            </a:r>
            <a:r>
              <a:rPr lang="en-US" dirty="0" smtClean="0"/>
              <a:t> computation to fixed complexity stateless computation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95400"/>
          </a:xfrm>
        </p:spPr>
        <p:txBody>
          <a:bodyPr/>
          <a:lstStyle/>
          <a:p>
            <a:r>
              <a:rPr lang="en-US" dirty="0" smtClean="0"/>
              <a:t>Underlying assumption: there exists a Fully </a:t>
            </a:r>
            <a:r>
              <a:rPr lang="en-US" dirty="0" err="1" smtClean="0"/>
              <a:t>Homomorphic</a:t>
            </a:r>
            <a:r>
              <a:rPr lang="en-US" dirty="0" smtClean="0"/>
              <a:t> Public Key Encryption scheme [Gentry 09]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7356" y="2819400"/>
            <a:ext cx="5595958" cy="198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rgbClr val="FFFF00"/>
                </a:solidFill>
              </a:rPr>
              <a:t>Theorem:</a:t>
            </a:r>
            <a:r>
              <a:rPr lang="en-US" sz="2300" dirty="0" smtClean="0"/>
              <a:t> there exists an </a:t>
            </a:r>
            <a:r>
              <a:rPr lang="en-US" sz="2300" dirty="0" smtClean="0">
                <a:solidFill>
                  <a:srgbClr val="FFFF00"/>
                </a:solidFill>
              </a:rPr>
              <a:t>LRKP </a:t>
            </a:r>
            <a:r>
              <a:rPr lang="en-US" sz="2300" dirty="0" smtClean="0"/>
              <a:t>in the continuous split-state leakage model (with leak free component) that allows </a:t>
            </a:r>
            <a:r>
              <a:rPr lang="en-US" sz="2300" i="1" dirty="0" err="1" smtClean="0">
                <a:solidFill>
                  <a:srgbClr val="FFFF00"/>
                </a:solidFill>
              </a:rPr>
              <a:t>log(n</a:t>
            </a:r>
            <a:r>
              <a:rPr lang="en-US" sz="2300" i="1" dirty="0" smtClean="0">
                <a:solidFill>
                  <a:srgbClr val="FFFF00"/>
                </a:solidFill>
              </a:rPr>
              <a:t>) </a:t>
            </a:r>
            <a:r>
              <a:rPr lang="en-US" sz="2300" dirty="0" smtClean="0"/>
              <a:t>leakage per round.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Proof</a:t>
            </a:r>
          </a:p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Goldreich</a:t>
            </a:r>
            <a:r>
              <a:rPr lang="en-US" sz="2400" dirty="0" smtClean="0"/>
              <a:t>, </a:t>
            </a:r>
            <a:r>
              <a:rPr lang="en-US" sz="2400" dirty="0" err="1" smtClean="0"/>
              <a:t>Ostrovsky</a:t>
            </a:r>
            <a:r>
              <a:rPr lang="en-US" sz="2400" dirty="0" smtClean="0"/>
              <a:t> 96] Oblivious </a:t>
            </a:r>
            <a:r>
              <a:rPr lang="en-US" sz="2400" dirty="0" err="1" smtClean="0"/>
              <a:t>RAMs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Complete leakage of memory assuming CPU is secure</a:t>
            </a:r>
          </a:p>
          <a:p>
            <a:r>
              <a:rPr lang="en-US" sz="2400" dirty="0" smtClean="0"/>
              <a:t>[</a:t>
            </a:r>
            <a:r>
              <a:rPr lang="en-US" sz="2400" dirty="0" err="1" smtClean="0"/>
              <a:t>Ishai</a:t>
            </a:r>
            <a:r>
              <a:rPr lang="en-US" sz="2400" dirty="0" smtClean="0"/>
              <a:t>, </a:t>
            </a:r>
            <a:r>
              <a:rPr lang="en-US" sz="2400" dirty="0" err="1" smtClean="0"/>
              <a:t>Sahai</a:t>
            </a:r>
            <a:r>
              <a:rPr lang="en-US" sz="2400" dirty="0" smtClean="0"/>
              <a:t>, Wagner 03] Private circuits</a:t>
            </a:r>
          </a:p>
          <a:p>
            <a:pPr lvl="1"/>
            <a:r>
              <a:rPr lang="en-US" dirty="0" smtClean="0"/>
              <a:t>Protect against leakage of fixed number of bits</a:t>
            </a:r>
          </a:p>
          <a:p>
            <a:r>
              <a:rPr lang="en-US" sz="2400" dirty="0" smtClean="0"/>
              <a:t>[</a:t>
            </a:r>
            <a:r>
              <a:rPr lang="en-US" sz="2400" dirty="0" err="1" smtClean="0"/>
              <a:t>Goldwasser</a:t>
            </a:r>
            <a:r>
              <a:rPr lang="en-US" sz="2400" dirty="0" smtClean="0"/>
              <a:t>, </a:t>
            </a:r>
            <a:r>
              <a:rPr lang="en-US" sz="2400" dirty="0" err="1" smtClean="0"/>
              <a:t>Kalai</a:t>
            </a:r>
            <a:r>
              <a:rPr lang="en-US" sz="2400" dirty="0" smtClean="0"/>
              <a:t>, </a:t>
            </a:r>
            <a:r>
              <a:rPr lang="en-US" sz="2400" dirty="0" err="1" smtClean="0"/>
              <a:t>Rothblum</a:t>
            </a:r>
            <a:r>
              <a:rPr lang="en-US" sz="2400" dirty="0" smtClean="0"/>
              <a:t> 08] One-time programs</a:t>
            </a:r>
          </a:p>
          <a:p>
            <a:pPr lvl="1"/>
            <a:r>
              <a:rPr lang="en-US" dirty="0" smtClean="0"/>
              <a:t>Entire computation is leaked except unused part of one-time memory</a:t>
            </a:r>
          </a:p>
          <a:p>
            <a:pPr lvl="1"/>
            <a:r>
              <a:rPr lang="en-US" dirty="0" smtClean="0"/>
              <a:t>Can run an a-priori bounded number of times</a:t>
            </a:r>
          </a:p>
          <a:p>
            <a:r>
              <a:rPr lang="en-US" sz="2400" dirty="0" smtClean="0"/>
              <a:t>[Faust, </a:t>
            </a:r>
            <a:r>
              <a:rPr lang="en-US" sz="2400" dirty="0" err="1" smtClean="0"/>
              <a:t>Reyzin</a:t>
            </a:r>
            <a:r>
              <a:rPr lang="en-US" sz="2400" dirty="0" smtClean="0"/>
              <a:t>, </a:t>
            </a:r>
            <a:r>
              <a:rPr lang="en-US" sz="2400" dirty="0" err="1" smtClean="0"/>
              <a:t>Tromer</a:t>
            </a:r>
            <a:r>
              <a:rPr lang="en-US" sz="2400" dirty="0" smtClean="0"/>
              <a:t> 09] Computationally bounded leakage</a:t>
            </a:r>
          </a:p>
          <a:p>
            <a:pPr lvl="1"/>
            <a:r>
              <a:rPr lang="en-US" dirty="0" smtClean="0"/>
              <a:t>Protect against AC0 leakage functions</a:t>
            </a:r>
          </a:p>
          <a:p>
            <a:pPr lvl="1"/>
            <a:r>
              <a:rPr lang="en-US" dirty="0" smtClean="0"/>
              <a:t>Input-less leak-free component is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8882</TotalTime>
  <Words>2016</Words>
  <Application>Microsoft Office PowerPoint</Application>
  <PresentationFormat>On-screen Show (4:3)</PresentationFormat>
  <Paragraphs>558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Origin</vt:lpstr>
      <vt:lpstr>Leakage Resilient Key Proxy</vt:lpstr>
      <vt:lpstr>Side Channels In Cryptography</vt:lpstr>
      <vt:lpstr>Leakage Resilient Cryptography</vt:lpstr>
      <vt:lpstr>Bounded vs Continuous Leakage</vt:lpstr>
      <vt:lpstr>Our Contribution</vt:lpstr>
      <vt:lpstr>Our Contribution</vt:lpstr>
      <vt:lpstr>Our Contribution</vt:lpstr>
      <vt:lpstr>Agenda</vt:lpstr>
      <vt:lpstr>Existing Work 1/2</vt:lpstr>
      <vt:lpstr>Existing Work 2/2</vt:lpstr>
      <vt:lpstr>Leakage Resilient Key Proxy</vt:lpstr>
      <vt:lpstr>Leakage Resilient Key Proxy</vt:lpstr>
      <vt:lpstr>Leakage Resilient Key Proxy</vt:lpstr>
      <vt:lpstr>Leakage Resilient Key Proxy</vt:lpstr>
      <vt:lpstr>Leakage Model</vt:lpstr>
      <vt:lpstr>Leakage Model</vt:lpstr>
      <vt:lpstr>Construction</vt:lpstr>
      <vt:lpstr>Initial Attempt</vt:lpstr>
      <vt:lpstr>Key Proxy Construction</vt:lpstr>
      <vt:lpstr>Key Proxy Construction</vt:lpstr>
      <vt:lpstr>Initial Attempt</vt:lpstr>
      <vt:lpstr>Ciphertexts in FHE</vt:lpstr>
      <vt:lpstr>Key Proxy Construction</vt:lpstr>
      <vt:lpstr>Key Proxy Construction</vt:lpstr>
      <vt:lpstr>Key Proxy - Security</vt:lpstr>
      <vt:lpstr>Security</vt:lpstr>
      <vt:lpstr>Security</vt:lpstr>
      <vt:lpstr>Security – Proof of Claim 1</vt:lpstr>
      <vt:lpstr>Security – Proof of Claim 1</vt:lpstr>
      <vt:lpstr>Security – Proof of Claim 1</vt:lpstr>
      <vt:lpstr>Security</vt:lpstr>
      <vt:lpstr>Security</vt:lpstr>
      <vt:lpstr>Security</vt:lpstr>
      <vt:lpstr>Security</vt:lpstr>
      <vt:lpstr>Security</vt:lpstr>
      <vt:lpstr>Applications</vt:lpstr>
      <vt:lpstr>Applications</vt:lpstr>
      <vt:lpstr>Open Questions</vt:lpstr>
      <vt:lpstr>Thank you!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Leakage Resilient Key Proxy</dc:title>
  <dc:creator>Uga Chaka</dc:creator>
  <cp:lastModifiedBy>Greebo</cp:lastModifiedBy>
  <cp:revision>436</cp:revision>
  <dcterms:created xsi:type="dcterms:W3CDTF">2009-10-11T20:21:24Z</dcterms:created>
  <dcterms:modified xsi:type="dcterms:W3CDTF">2009-10-17T20:46:12Z</dcterms:modified>
</cp:coreProperties>
</file>