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Microsoft_Equation56.bin" ContentType="application/vnd.openxmlformats-officedocument.oleObject"/>
  <Override PartName="/ppt/notesSlides/notesSlide22.xml" ContentType="application/vnd.openxmlformats-officedocument.presentationml.notesSlide+xml"/>
  <Override PartName="/ppt/embeddings/Microsoft_Equation67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22.bin" ContentType="application/vnd.openxmlformats-officedocument.oleObject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embeddings/Microsoft_Equation29.bin" ContentType="application/vnd.openxmlformats-officedocument.oleObject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embeddings/Microsoft_Equation39.bin" ContentType="application/vnd.openxmlformats-officedocument.oleObject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embeddings/Microsoft_Equation12.bin" ContentType="application/vnd.openxmlformats-officedocument.oleObject"/>
  <Override PartName="/ppt/embeddings/Microsoft_Equation20.bin" ContentType="application/vnd.openxmlformats-officedocument.oleObject"/>
  <Override PartName="/ppt/embeddings/Microsoft_Equation36.bin" ContentType="application/vnd.openxmlformats-officedocument.oleObject"/>
  <Override PartName="/ppt/embeddings/Microsoft_Equation42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19.bin" ContentType="application/vnd.openxmlformats-officedocument.oleObject"/>
  <Override PartName="/ppt/notesSlides/notesSlide15.xml" ContentType="application/vnd.openxmlformats-officedocument.presentationml.notesSlide+xml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notesSlides/notesSlide17.xml" ContentType="application/vnd.openxmlformats-officedocument.presentationml.notesSlide+xml"/>
  <Override PartName="/ppt/embeddings/Microsoft_Equation69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embeddings/Microsoft_Equation52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embeddings/Microsoft_Equation58.bin" ContentType="application/vnd.openxmlformats-officedocument.oleObject"/>
  <Override PartName="/ppt/embeddings/Microsoft_Equation60.bin" ContentType="application/vnd.openxmlformats-officedocument.oleObject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53.bin" ContentType="application/vnd.openxmlformats-officedocument.oleObject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embeddings/Microsoft_Equation59.bin" ContentType="application/vnd.openxmlformats-officedocument.oleObject"/>
  <Override PartName="/ppt/notesSlides/notesSlide18.xml" ContentType="application/vnd.openxmlformats-officedocument.presentationml.notesSlide+xml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embeddings/Microsoft_Equation24.bin" ContentType="application/vnd.openxmlformats-officedocument.oleObject"/>
  <Override PartName="/ppt/embeddings/Microsoft_Equation30.bin" ContentType="application/vnd.openxmlformats-officedocument.oleObject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embeddings/Microsoft_Equation3.bin" ContentType="application/vnd.openxmlformats-officedocument.oleObject"/>
  <Override PartName="/ppt/embeddings/Microsoft_Equation41.bin" ContentType="application/vnd.openxmlformats-officedocument.oleObject"/>
  <Override PartName="/ppt/embeddings/Microsoft_Equation61.bin" ContentType="application/vnd.openxmlformats-officedocument.oleObject"/>
  <Override PartName="/ppt/tags/tag6.xml" ContentType="application/vnd.openxmlformats-officedocument.presentationml.tags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1.xml" ContentType="application/vnd.openxmlformats-officedocument.presentationml.slide+xml"/>
  <Override PartName="/ppt/embeddings/Microsoft_Equation62.bin" ContentType="application/vnd.openxmlformats-officedocument.oleObject"/>
  <Override PartName="/ppt/notesSlides/notesSlide14.xml" ContentType="application/vnd.openxmlformats-officedocument.presentationml.notesSlide+xml"/>
  <Override PartName="/ppt/embeddings/Microsoft_Equation57.bin" ContentType="application/vnd.openxmlformats-officedocument.oleObject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embeddings/Microsoft_Equation38.bin" ContentType="application/vnd.openxmlformats-officedocument.oleObject"/>
  <Override PartName="/ppt/embeddings/Microsoft_Equation28.bin" ContentType="application/vnd.openxmlformats-officedocument.oleObject"/>
  <Override PartName="/ppt/embeddings/Microsoft_Equation47.bin" ContentType="application/vnd.openxmlformats-officedocument.oleObject"/>
  <Override PartName="/ppt/slides/slide35.xml" ContentType="application/vnd.openxmlformats-officedocument.presentationml.slide+xml"/>
  <Override PartName="/ppt/embeddings/Microsoft_Equation49.bin" ContentType="application/vnd.openxmlformats-officedocument.oleObject"/>
  <Override PartName="/ppt/slides/slide42.xml" ContentType="application/vnd.openxmlformats-officedocument.presentationml.slide+xml"/>
  <Override PartName="/ppt/embeddings/Microsoft_Equation51.bin" ContentType="application/vnd.openxmlformats-officedocument.oleObject"/>
  <Override PartName="/ppt/embeddings/Microsoft_Equation54.bin" ContentType="application/vnd.openxmlformats-officedocument.oleObject"/>
  <Override PartName="/ppt/embeddings/Microsoft_Equation68.bin" ContentType="application/vnd.openxmlformats-officedocument.oleObject"/>
  <Override PartName="/ppt/embeddings/Microsoft_Equation63.bin" ContentType="application/vnd.openxmlformats-officedocument.oleObject"/>
  <Override PartName="/ppt/embeddings/Microsoft_Equation34.bin" ContentType="application/vnd.openxmlformats-officedocument.oleObject"/>
  <Override PartName="/ppt/embeddings/Microsoft_Equation44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embeddings/Microsoft_Equation25.bin" ContentType="application/vnd.openxmlformats-officedocument.oleObject"/>
  <Override PartName="/ppt/embeddings/Microsoft_Equation35.bin" ContentType="application/vnd.openxmlformats-officedocument.oleObject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43.bin" ContentType="application/vnd.openxmlformats-officedocument.oleObject"/>
  <Override PartName="/ppt/embeddings/Microsoft_Equation65.bin" ContentType="application/vnd.openxmlformats-officedocument.oleObject"/>
  <Override PartName="/ppt/notesSlides/notesSlide21.xml" ContentType="application/vnd.openxmlformats-officedocument.presentationml.notesSlide+xml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embeddings/Microsoft_Equation33.bin" ContentType="application/vnd.openxmlformats-officedocument.oleObject"/>
  <Override PartName="/ppt/embeddings/Microsoft_Equation40.bin" ContentType="application/vnd.openxmlformats-officedocument.oleObject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tags/tag4.xml" ContentType="application/vnd.openxmlformats-officedocument.presentationml.tags+xml"/>
  <Override PartName="/ppt/embeddings/Microsoft_Equation26.bin" ContentType="application/vnd.openxmlformats-officedocument.oleObject"/>
  <Override PartName="/ppt/embeddings/Microsoft_Equation48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embeddings/Microsoft_Equation55.bin" ContentType="application/vnd.openxmlformats-officedocument.oleObject"/>
  <Override PartName="/ppt/slides/slide44.xml" ContentType="application/vnd.openxmlformats-officedocument.presentationml.slide+xml"/>
  <Override PartName="/ppt/embeddings/Microsoft_Equation45.bin" ContentType="application/vnd.openxmlformats-officedocument.oleObject"/>
  <Override PartName="/ppt/embeddings/Microsoft_Equation7.bin" ContentType="application/vnd.openxmlformats-officedocument.oleObject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66.bin" ContentType="application/vnd.openxmlformats-officedocument.oleObject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embeddings/Microsoft_Equation50.bin" ContentType="application/vnd.openxmlformats-officedocument.oleObject"/>
  <Override PartName="/ppt/slideLayouts/slideLayout7.xml" ContentType="application/vnd.openxmlformats-officedocument.presentationml.slideLayout+xml"/>
  <Default Extension="jpeg" ContentType="image/jpeg"/>
  <Override PartName="/ppt/embeddings/Microsoft_Equation31.bin" ContentType="application/vnd.openxmlformats-officedocument.oleObject"/>
  <Override PartName="/ppt/embeddings/Microsoft_Equation64.bin" ContentType="application/vnd.openxmlformats-officedocument.oleObject"/>
  <Override PartName="/ppt/embeddings/Microsoft_Equation46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Microsoft_Equation27.bin" ContentType="application/vnd.openxmlformats-officedocument.oleObject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37.bin" ContentType="application/vnd.openxmlformats-officedocument.oleObject"/>
  <Override PartName="/ppt/embeddings/Microsoft_Equation6.bin" ContentType="application/vnd.openxmlformats-officedocument.oleObject"/>
  <Override PartName="/ppt/embeddings/Microsoft_Equation32.bin" ContentType="application/vnd.openxmlformats-officedocument.oleObject"/>
  <Override PartName="/ppt/embeddings/Microsoft_Equation70.bin" ContentType="application/vnd.openxmlformats-officedocument.oleObject"/>
  <Override PartName="/ppt/slides/slide9.xml" ContentType="application/vnd.openxmlformats-officedocument.presentationml.slide+xml"/>
  <Override PartName="/ppt/embeddings/Microsoft_Equation71.bin" ContentType="application/vnd.openxmlformats-officedocument.oleObject"/>
  <Default Extension="rels" ContentType="application/vnd.openxmlformats-package.relationships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embeddings/Microsoft_Equation17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notesSlides/notesSlide20.xml" ContentType="application/vnd.openxmlformats-officedocument.presentationml.notesSlide+xml"/>
  <Override PartName="/ppt/embeddings/Microsoft_Equation21.bin" ContentType="application/vnd.openxmlformats-officedocument.oleObject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46"/>
  </p:notesMasterIdLst>
  <p:sldIdLst>
    <p:sldId id="257" r:id="rId2"/>
    <p:sldId id="258" r:id="rId3"/>
    <p:sldId id="265" r:id="rId4"/>
    <p:sldId id="279" r:id="rId5"/>
    <p:sldId id="260" r:id="rId6"/>
    <p:sldId id="261" r:id="rId7"/>
    <p:sldId id="262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10" r:id="rId17"/>
    <p:sldId id="308" r:id="rId18"/>
    <p:sldId id="309" r:id="rId19"/>
    <p:sldId id="263" r:id="rId20"/>
    <p:sldId id="266" r:id="rId21"/>
    <p:sldId id="318" r:id="rId22"/>
    <p:sldId id="267" r:id="rId23"/>
    <p:sldId id="315" r:id="rId24"/>
    <p:sldId id="316" r:id="rId25"/>
    <p:sldId id="317" r:id="rId26"/>
    <p:sldId id="322" r:id="rId27"/>
    <p:sldId id="324" r:id="rId28"/>
    <p:sldId id="323" r:id="rId29"/>
    <p:sldId id="325" r:id="rId30"/>
    <p:sldId id="269" r:id="rId31"/>
    <p:sldId id="271" r:id="rId32"/>
    <p:sldId id="321" r:id="rId33"/>
    <p:sldId id="272" r:id="rId34"/>
    <p:sldId id="273" r:id="rId35"/>
    <p:sldId id="274" r:id="rId36"/>
    <p:sldId id="278" r:id="rId37"/>
    <p:sldId id="275" r:id="rId38"/>
    <p:sldId id="311" r:id="rId39"/>
    <p:sldId id="314" r:id="rId40"/>
    <p:sldId id="313" r:id="rId41"/>
    <p:sldId id="264" r:id="rId42"/>
    <p:sldId id="319" r:id="rId43"/>
    <p:sldId id="270" r:id="rId44"/>
    <p:sldId id="32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78C1FF"/>
    <a:srgbClr val="16DBFF"/>
    <a:srgbClr val="00FF17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heme" Target="theme/theme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viewProps" Target="viewProps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notesMaster" Target="notesMasters/notesMaster1.xml"/><Relationship Id="rId35" Type="http://schemas.openxmlformats.org/officeDocument/2006/relationships/slide" Target="slides/slide34.xml"/><Relationship Id="rId51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7" Type="http://schemas.openxmlformats.org/officeDocument/2006/relationships/image" Target="../media/image33.wmf"/><Relationship Id="rId1" Type="http://schemas.openxmlformats.org/officeDocument/2006/relationships/image" Target="../media/image10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Relationship Id="rId6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7" Type="http://schemas.openxmlformats.org/officeDocument/2006/relationships/image" Target="../media/image10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30.wmf"/><Relationship Id="rId6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7" Type="http://schemas.openxmlformats.org/officeDocument/2006/relationships/image" Target="../media/image10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30.wmf"/><Relationship Id="rId6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ict"/><Relationship Id="rId1" Type="http://schemas.openxmlformats.org/officeDocument/2006/relationships/image" Target="../media/image40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ict"/><Relationship Id="rId1" Type="http://schemas.openxmlformats.org/officeDocument/2006/relationships/image" Target="../media/image40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ict"/><Relationship Id="rId1" Type="http://schemas.openxmlformats.org/officeDocument/2006/relationships/image" Target="../media/image40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ict"/><Relationship Id="rId1" Type="http://schemas.openxmlformats.org/officeDocument/2006/relationships/image" Target="../media/image40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3" Type="http://schemas.openxmlformats.org/officeDocument/2006/relationships/image" Target="../media/image69.wmf"/><Relationship Id="rId1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4" Type="http://schemas.openxmlformats.org/officeDocument/2006/relationships/image" Target="../media/image71.wmf"/><Relationship Id="rId1" Type="http://schemas.openxmlformats.org/officeDocument/2006/relationships/image" Target="../media/image40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Relationship Id="rId5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A2E8E-B8CA-CF42-9389-6198183B5A39}" type="datetimeFigureOut">
              <a:rPr lang="en-US"/>
              <a:pPr/>
              <a:t>7/5/11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98678-1D82-FF42-93A8-8556113CFE3C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476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Key</a:t>
            </a:r>
            <a:r>
              <a:rPr lang="en-US" baseline="0"/>
              <a:t> point: dynamic schedules can get to global optimum with fewer messages.  How do we do it while keeping overhead low?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Termination condition for TRW; equivalent to </a:t>
            </a:r>
            <a:r>
              <a:rPr lang="en-US" i="1"/>
              <a:t>Virtual Arc Consistency</a:t>
            </a:r>
            <a:endParaRPr lang="en-US" baseline="30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Termination condition for TRW; equivalent to </a:t>
            </a:r>
            <a:r>
              <a:rPr lang="en-US" i="1"/>
              <a:t>Virtual Arc Consistency</a:t>
            </a:r>
            <a:endParaRPr lang="en-US" baseline="30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Termination condition for TRW; equivalent to </a:t>
            </a:r>
            <a:r>
              <a:rPr lang="en-US" i="1"/>
              <a:t>Virtual Arc Consistency</a:t>
            </a:r>
            <a:endParaRPr lang="en-US" baseline="30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Termination condition for TRW; equivalent to </a:t>
            </a:r>
            <a:r>
              <a:rPr lang="en-US" i="1"/>
              <a:t>Virtual Arc Consistency</a:t>
            </a:r>
            <a:endParaRPr lang="en-US" baseline="30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Termination condition for TRW; equivalent to </a:t>
            </a:r>
            <a:r>
              <a:rPr lang="en-US" i="1"/>
              <a:t>Virtual Arc Consistency</a:t>
            </a:r>
            <a:endParaRPr lang="en-US" baseline="30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Termination condition for TRW; equivalent to </a:t>
            </a:r>
            <a:r>
              <a:rPr lang="en-US" i="1"/>
              <a:t>Virtual Arc Consistency</a:t>
            </a:r>
            <a:endParaRPr lang="en-US" baseline="30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Termination condition for TRW; equivalent to </a:t>
            </a:r>
            <a:r>
              <a:rPr lang="en-US" i="1"/>
              <a:t>Virtual Arc Consistency</a:t>
            </a:r>
            <a:endParaRPr lang="en-US" baseline="30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Edge score is directed.  This then gives us a</a:t>
            </a:r>
            <a:r>
              <a:rPr lang="en-US" baseline="0"/>
              <a:t> real-valued measure of how much local disagreement there is.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More in paper.  We show a couple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TODO:</a:t>
            </a:r>
            <a:r>
              <a:rPr lang="en-US" baseline="0"/>
              <a:t> cut?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Show quickly.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Say, "See</a:t>
            </a:r>
            <a:r>
              <a:rPr lang="en-US" baseline="0"/>
              <a:t> paper for related work and pointers to background material.  We made use of related work that we don't have time to fully review here."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Given any 0-1</a:t>
            </a:r>
            <a:r>
              <a:rPr lang="en-US" baseline="0"/>
              <a:t> assignment of x_i=k, we can see that the objectives are equal.  The crux is defining constraints on the real-valued mu's.  Doing it properly takes exponentially many constraints, which motivates the local polytope.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Maybe shorten this.  Leave out</a:t>
            </a:r>
            <a:r>
              <a:rPr lang="en-US" baseline="0"/>
              <a:t> details of dirtyness?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Termination condition for TRW; equivalent to </a:t>
            </a:r>
            <a:r>
              <a:rPr lang="en-US" i="1"/>
              <a:t>Virtual Arc Consistency</a:t>
            </a:r>
            <a:endParaRPr lang="en-US" baseline="30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Hypothetically, the messages that would be sent.  But we're at WTA, so we don't need to send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98678-1D82-FF42-93A8-8556113CFE3C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New hypothetical</a:t>
            </a:r>
            <a:r>
              <a:rPr lang="en-US" baseline="0"/>
              <a:t> messages.  Again, we don't have to send them, because we're provably at the optimum, which we can determine just by looking locally.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98678-1D82-FF42-93A8-8556113CFE3C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98678-1D82-FF42-93A8-8556113CFE3C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Verbally cite</a:t>
            </a:r>
            <a:r>
              <a:rPr lang="en-US" baseline="0"/>
              <a:t> Sontag UAI 2008.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98678-1D82-FF42-93A8-8556113CFE3C}" type="slidenum">
              <a:rPr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Key idea: attribute suboptimality to local regions of the graph.  Suboptimality = PDG.</a:t>
            </a:r>
          </a:p>
          <a:p>
            <a:endParaRPr lang="en-US"/>
          </a:p>
          <a:p>
            <a:r>
              <a:rPr lang="en-US"/>
              <a:t>Some obvious</a:t>
            </a:r>
            <a:r>
              <a:rPr lang="en-US" baseline="0"/>
              <a:t> properties: sum LPDG = PDG.  LPDG = 0 =&gt; optimality.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Termination condition for TRW; equivalent to </a:t>
            </a:r>
            <a:r>
              <a:rPr lang="en-US" i="1"/>
              <a:t>Virtual Arc Consistency</a:t>
            </a:r>
            <a:endParaRPr lang="en-US" baseline="30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Termination condition for TRW; equivalent to </a:t>
            </a:r>
            <a:r>
              <a:rPr lang="en-US" i="1"/>
              <a:t>Virtual Arc Consistency</a:t>
            </a:r>
            <a:endParaRPr lang="en-US" baseline="30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23D6-F69F-F24A-85F9-786A67135716}" type="slidenum">
              <a:rPr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1" Type="http://schemas.openxmlformats.org/officeDocument/2006/relationships/vmlDrawing" Target="../drawings/vmlDrawing9.v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2.xml"/><Relationship Id="rId5" Type="http://schemas.openxmlformats.org/officeDocument/2006/relationships/oleObject" Target="../embeddings/Microsoft_Equation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9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9" Type="http://schemas.openxmlformats.org/officeDocument/2006/relationships/image" Target="../media/image8.pdf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df"/><Relationship Id="rId4" Type="http://schemas.openxmlformats.org/officeDocument/2006/relationships/notesSlide" Target="../notesSlides/notesSlide7.xml"/><Relationship Id="rId10" Type="http://schemas.openxmlformats.org/officeDocument/2006/relationships/image" Target="../media/image25.pdf"/><Relationship Id="rId5" Type="http://schemas.openxmlformats.org/officeDocument/2006/relationships/oleObject" Target="../embeddings/Microsoft_Equation10.bin"/><Relationship Id="rId7" Type="http://schemas.openxmlformats.org/officeDocument/2006/relationships/image" Target="../media/image22.png"/><Relationship Id="rId11" Type="http://schemas.openxmlformats.org/officeDocument/2006/relationships/image" Target="../media/image26.png"/><Relationship Id="rId1" Type="http://schemas.openxmlformats.org/officeDocument/2006/relationships/vmlDrawing" Target="../drawings/vmlDrawing10.vml"/><Relationship Id="rId2" Type="http://schemas.openxmlformats.org/officeDocument/2006/relationships/tags" Target="../tags/tag5.xml"/><Relationship Id="rId9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21.pdf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9.png"/><Relationship Id="rId4" Type="http://schemas.openxmlformats.org/officeDocument/2006/relationships/oleObject" Target="../embeddings/Microsoft_Equation1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5" Type="http://schemas.openxmlformats.org/officeDocument/2006/relationships/oleObject" Target="../embeddings/Microsoft_Equation12.bin"/></Relationships>
</file>

<file path=ppt/slides/_rels/slide22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21.bin"/><Relationship Id="rId20" Type="http://schemas.openxmlformats.org/officeDocument/2006/relationships/image" Target="../media/image39.png"/><Relationship Id="rId4" Type="http://schemas.openxmlformats.org/officeDocument/2006/relationships/image" Target="../media/image34.png"/><Relationship Id="rId7" Type="http://schemas.openxmlformats.org/officeDocument/2006/relationships/oleObject" Target="../embeddings/Microsoft_Equation14.bin"/><Relationship Id="rId11" Type="http://schemas.openxmlformats.org/officeDocument/2006/relationships/oleObject" Target="../embeddings/Microsoft_Equation18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png"/><Relationship Id="rId16" Type="http://schemas.openxmlformats.org/officeDocument/2006/relationships/oleObject" Target="../embeddings/Microsoft_Equation23.bin"/><Relationship Id="rId8" Type="http://schemas.openxmlformats.org/officeDocument/2006/relationships/oleObject" Target="../embeddings/Microsoft_Equation15.bin"/><Relationship Id="rId13" Type="http://schemas.openxmlformats.org/officeDocument/2006/relationships/oleObject" Target="../embeddings/Microsoft_Equation20.bin"/><Relationship Id="rId10" Type="http://schemas.openxmlformats.org/officeDocument/2006/relationships/oleObject" Target="../embeddings/Microsoft_Equation17.bin"/><Relationship Id="rId5" Type="http://schemas.openxmlformats.org/officeDocument/2006/relationships/oleObject" Target="../embeddings/Microsoft_Equation13.bin"/><Relationship Id="rId15" Type="http://schemas.openxmlformats.org/officeDocument/2006/relationships/oleObject" Target="../embeddings/Microsoft_Equation22.bin"/><Relationship Id="rId12" Type="http://schemas.openxmlformats.org/officeDocument/2006/relationships/oleObject" Target="../embeddings/Microsoft_Equation19.bin"/><Relationship Id="rId17" Type="http://schemas.openxmlformats.org/officeDocument/2006/relationships/image" Target="../media/image36.pdf"/><Relationship Id="rId19" Type="http://schemas.openxmlformats.org/officeDocument/2006/relationships/image" Target="../media/image38.pdf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16.bin"/><Relationship Id="rId3" Type="http://schemas.openxmlformats.org/officeDocument/2006/relationships/notesSlide" Target="../notesSlides/notesSlide9.xml"/><Relationship Id="rId18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32.bin"/><Relationship Id="rId20" Type="http://schemas.openxmlformats.org/officeDocument/2006/relationships/image" Target="../media/image39.png"/><Relationship Id="rId4" Type="http://schemas.openxmlformats.org/officeDocument/2006/relationships/image" Target="../media/image34.png"/><Relationship Id="rId7" Type="http://schemas.openxmlformats.org/officeDocument/2006/relationships/oleObject" Target="../embeddings/Microsoft_Equation25.bin"/><Relationship Id="rId11" Type="http://schemas.openxmlformats.org/officeDocument/2006/relationships/oleObject" Target="../embeddings/Microsoft_Equation29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Microsoft_Equation24.bin"/><Relationship Id="rId16" Type="http://schemas.openxmlformats.org/officeDocument/2006/relationships/image" Target="../media/image36.pdf"/><Relationship Id="rId8" Type="http://schemas.openxmlformats.org/officeDocument/2006/relationships/oleObject" Target="../embeddings/Microsoft_Equation26.bin"/><Relationship Id="rId13" Type="http://schemas.openxmlformats.org/officeDocument/2006/relationships/oleObject" Target="../embeddings/Microsoft_Equation31.bin"/><Relationship Id="rId10" Type="http://schemas.openxmlformats.org/officeDocument/2006/relationships/oleObject" Target="../embeddings/Microsoft_Equation28.bin"/><Relationship Id="rId5" Type="http://schemas.openxmlformats.org/officeDocument/2006/relationships/image" Target="../media/image35.png"/><Relationship Id="rId15" Type="http://schemas.openxmlformats.org/officeDocument/2006/relationships/oleObject" Target="../embeddings/Microsoft_Equation33.bin"/><Relationship Id="rId12" Type="http://schemas.openxmlformats.org/officeDocument/2006/relationships/oleObject" Target="../embeddings/Microsoft_Equation30.bin"/><Relationship Id="rId17" Type="http://schemas.openxmlformats.org/officeDocument/2006/relationships/image" Target="../media/image37.png"/><Relationship Id="rId19" Type="http://schemas.openxmlformats.org/officeDocument/2006/relationships/image" Target="../media/image38.pdf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27.bin"/><Relationship Id="rId3" Type="http://schemas.openxmlformats.org/officeDocument/2006/relationships/notesSlide" Target="../notesSlides/notesSlide10.xml"/><Relationship Id="rId18" Type="http://schemas.openxmlformats.org/officeDocument/2006/relationships/oleObject" Target="../embeddings/Microsoft_Equation34.bin"/></Relationships>
</file>

<file path=ppt/slides/_rels/slide24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43.bin"/><Relationship Id="rId20" Type="http://schemas.openxmlformats.org/officeDocument/2006/relationships/image" Target="../media/image39.png"/><Relationship Id="rId4" Type="http://schemas.openxmlformats.org/officeDocument/2006/relationships/image" Target="../media/image34.png"/><Relationship Id="rId7" Type="http://schemas.openxmlformats.org/officeDocument/2006/relationships/oleObject" Target="../embeddings/Microsoft_Equation36.bin"/><Relationship Id="rId11" Type="http://schemas.openxmlformats.org/officeDocument/2006/relationships/oleObject" Target="../embeddings/Microsoft_Equation40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Microsoft_Equation35.bin"/><Relationship Id="rId16" Type="http://schemas.openxmlformats.org/officeDocument/2006/relationships/image" Target="../media/image36.pdf"/><Relationship Id="rId8" Type="http://schemas.openxmlformats.org/officeDocument/2006/relationships/oleObject" Target="../embeddings/Microsoft_Equation37.bin"/><Relationship Id="rId13" Type="http://schemas.openxmlformats.org/officeDocument/2006/relationships/oleObject" Target="../embeddings/Microsoft_Equation42.bin"/><Relationship Id="rId10" Type="http://schemas.openxmlformats.org/officeDocument/2006/relationships/oleObject" Target="../embeddings/Microsoft_Equation39.bin"/><Relationship Id="rId5" Type="http://schemas.openxmlformats.org/officeDocument/2006/relationships/image" Target="../media/image35.png"/><Relationship Id="rId15" Type="http://schemas.openxmlformats.org/officeDocument/2006/relationships/oleObject" Target="../embeddings/Microsoft_Equation44.bin"/><Relationship Id="rId12" Type="http://schemas.openxmlformats.org/officeDocument/2006/relationships/oleObject" Target="../embeddings/Microsoft_Equation41.bin"/><Relationship Id="rId17" Type="http://schemas.openxmlformats.org/officeDocument/2006/relationships/image" Target="../media/image37.png"/><Relationship Id="rId19" Type="http://schemas.openxmlformats.org/officeDocument/2006/relationships/image" Target="../media/image38.pdf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38.bin"/><Relationship Id="rId3" Type="http://schemas.openxmlformats.org/officeDocument/2006/relationships/notesSlide" Target="../notesSlides/notesSlide11.xml"/><Relationship Id="rId18" Type="http://schemas.openxmlformats.org/officeDocument/2006/relationships/oleObject" Target="../embeddings/Microsoft_Equation4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49.bin"/><Relationship Id="rId4" Type="http://schemas.openxmlformats.org/officeDocument/2006/relationships/oleObject" Target="../embeddings/Microsoft_Equation46.bin"/><Relationship Id="rId5" Type="http://schemas.openxmlformats.org/officeDocument/2006/relationships/oleObject" Target="../embeddings/Microsoft_Equation47.bin"/><Relationship Id="rId7" Type="http://schemas.openxmlformats.org/officeDocument/2006/relationships/image" Target="../media/image42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6" Type="http://schemas.openxmlformats.org/officeDocument/2006/relationships/oleObject" Target="../embeddings/Microsoft_Equation4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53.bin"/><Relationship Id="rId4" Type="http://schemas.openxmlformats.org/officeDocument/2006/relationships/oleObject" Target="../embeddings/Microsoft_Equation50.bin"/><Relationship Id="rId5" Type="http://schemas.openxmlformats.org/officeDocument/2006/relationships/image" Target="../media/image42.png"/><Relationship Id="rId7" Type="http://schemas.openxmlformats.org/officeDocument/2006/relationships/oleObject" Target="../embeddings/Microsoft_Equation52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6" Type="http://schemas.openxmlformats.org/officeDocument/2006/relationships/oleObject" Target="../embeddings/Microsoft_Equation5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57.bin"/><Relationship Id="rId4" Type="http://schemas.openxmlformats.org/officeDocument/2006/relationships/oleObject" Target="../embeddings/Microsoft_Equation54.bin"/><Relationship Id="rId5" Type="http://schemas.openxmlformats.org/officeDocument/2006/relationships/image" Target="../media/image42.png"/><Relationship Id="rId7" Type="http://schemas.openxmlformats.org/officeDocument/2006/relationships/oleObject" Target="../embeddings/Microsoft_Equation56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6" Type="http://schemas.openxmlformats.org/officeDocument/2006/relationships/oleObject" Target="../embeddings/Microsoft_Equation5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61.bin"/><Relationship Id="rId4" Type="http://schemas.openxmlformats.org/officeDocument/2006/relationships/oleObject" Target="../embeddings/Microsoft_Equation58.bin"/><Relationship Id="rId5" Type="http://schemas.openxmlformats.org/officeDocument/2006/relationships/oleObject" Target="../embeddings/Microsoft_Equation59.bin"/><Relationship Id="rId7" Type="http://schemas.openxmlformats.org/officeDocument/2006/relationships/image" Target="../media/image42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6" Type="http://schemas.openxmlformats.org/officeDocument/2006/relationships/oleObject" Target="../embeddings/Microsoft_Equation60.bin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62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6" Type="http://schemas.openxmlformats.org/officeDocument/2006/relationships/image" Target="../media/image13.pdf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63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1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df"/><Relationship Id="rId5" Type="http://schemas.openxmlformats.org/officeDocument/2006/relationships/image" Target="../media/image50.pd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df"/><Relationship Id="rId4" Type="http://schemas.openxmlformats.org/officeDocument/2006/relationships/image" Target="../media/image20.png"/><Relationship Id="rId5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55.png"/><Relationship Id="rId3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17.png"/><Relationship Id="rId6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df"/><Relationship Id="rId5" Type="http://schemas.openxmlformats.org/officeDocument/2006/relationships/image" Target="../media/image64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df"/><Relationship Id="rId3" Type="http://schemas.openxmlformats.org/officeDocument/2006/relationships/image" Target="../media/image62.png"/><Relationship Id="rId6" Type="http://schemas.openxmlformats.org/officeDocument/2006/relationships/image" Target="../media/image65.pd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66.bin"/><Relationship Id="rId4" Type="http://schemas.openxmlformats.org/officeDocument/2006/relationships/oleObject" Target="../embeddings/Microsoft_Equation64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5" Type="http://schemas.openxmlformats.org/officeDocument/2006/relationships/oleObject" Target="../embeddings/Microsoft_Equation6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70.bin"/><Relationship Id="rId4" Type="http://schemas.openxmlformats.org/officeDocument/2006/relationships/oleObject" Target="../embeddings/Microsoft_Equation67.bin"/><Relationship Id="rId5" Type="http://schemas.openxmlformats.org/officeDocument/2006/relationships/image" Target="../media/image42.png"/><Relationship Id="rId7" Type="http://schemas.openxmlformats.org/officeDocument/2006/relationships/oleObject" Target="../embeddings/Microsoft_Equation69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71.bin"/><Relationship Id="rId3" Type="http://schemas.openxmlformats.org/officeDocument/2006/relationships/notesSlide" Target="../notesSlides/notesSlide22.xml"/><Relationship Id="rId6" Type="http://schemas.openxmlformats.org/officeDocument/2006/relationships/oleObject" Target="../embeddings/Microsoft_Equation68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1" Type="http://schemas.openxmlformats.org/officeDocument/2006/relationships/video" Target="file://localhost/Users/dt/Documents/Research/talks/2011%20Summer%20conferences/alg_0.gif" TargetMode="External"/><Relationship Id="rId2" Type="http://schemas.openxmlformats.org/officeDocument/2006/relationships/video" Target="file://localhost/Users/dt/Documents/Research/talks/2011%20Summer%20conferences/alg_5.gif" TargetMode="External"/><Relationship Id="rId3" Type="http://schemas.openxmlformats.org/officeDocument/2006/relationships/slideLayout" Target="../slideLayouts/slideLayout2.xml"/><Relationship Id="rId5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png"/><Relationship Id="rId4" Type="http://schemas.openxmlformats.org/officeDocument/2006/relationships/image" Target="../media/image1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0553"/>
            <a:ext cx="7772400" cy="1470025"/>
          </a:xfrm>
        </p:spPr>
        <p:txBody>
          <a:bodyPr/>
          <a:lstStyle/>
          <a:p>
            <a:r>
              <a:rPr lang="en-US" sz="4000" b="1" dirty="0"/>
              <a:t>Dynamic Tree Block Coordinate Ascent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07378"/>
            <a:ext cx="7772400" cy="1143000"/>
          </a:xfrm>
        </p:spPr>
        <p:txBody>
          <a:bodyPr/>
          <a:lstStyle/>
          <a:p>
            <a:r>
              <a:rPr lang="en-US" sz="2800" b="1" u="sng" dirty="0">
                <a:solidFill>
                  <a:srgbClr val="000000"/>
                </a:solidFill>
              </a:rPr>
              <a:t>Daniel Tarlow</a:t>
            </a:r>
            <a:r>
              <a:rPr lang="en-US" sz="2800" b="1" baseline="30000" dirty="0">
                <a:solidFill>
                  <a:srgbClr val="000000"/>
                </a:solidFill>
              </a:rPr>
              <a:t>1</a:t>
            </a:r>
            <a:r>
              <a:rPr lang="en-US" sz="2800" b="1" dirty="0">
                <a:solidFill>
                  <a:srgbClr val="000000"/>
                </a:solidFill>
              </a:rPr>
              <a:t>, Dhruv </a:t>
            </a:r>
            <a:r>
              <a:rPr lang="en-US" sz="2800" b="1" dirty="0" smtClean="0">
                <a:solidFill>
                  <a:srgbClr val="000000"/>
                </a:solidFill>
              </a:rPr>
              <a:t>Batra</a:t>
            </a:r>
            <a:r>
              <a:rPr lang="en-US" sz="2800" b="1" baseline="30000" dirty="0" smtClean="0">
                <a:solidFill>
                  <a:srgbClr val="000000"/>
                </a:solidFill>
              </a:rPr>
              <a:t>2</a:t>
            </a:r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Pushmeet Kohli</a:t>
            </a:r>
            <a:r>
              <a:rPr lang="en-US" sz="2800" b="1" baseline="30000" dirty="0">
                <a:solidFill>
                  <a:srgbClr val="000000"/>
                </a:solidFill>
              </a:rPr>
              <a:t>3</a:t>
            </a:r>
            <a:r>
              <a:rPr lang="en-US" sz="2800" b="1" dirty="0">
                <a:solidFill>
                  <a:srgbClr val="000000"/>
                </a:solidFill>
              </a:rPr>
              <a:t>, Vladimir Kolmogorov</a:t>
            </a:r>
            <a:r>
              <a:rPr lang="en-US" sz="2800" b="1" baseline="30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4800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1: University of Toronto		3: Microsoft Research Cambridge</a:t>
            </a:r>
          </a:p>
          <a:p>
            <a:r>
              <a:rPr lang="en-US" dirty="0"/>
              <a:t>2: TTI Chicago				4: University College London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16773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International Conference on Machine Learning (ICML), </a:t>
            </a:r>
            <a:r>
              <a:rPr lang="en-US" sz="2400" dirty="0" smtClean="0">
                <a:solidFill>
                  <a:schemeClr val="tx1"/>
                </a:solidFill>
              </a:rPr>
              <a:t>2011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295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548454"/>
            <a:ext cx="685800" cy="685800"/>
          </a:xfrm>
          <a:prstGeom prst="ellipse">
            <a:avLst/>
          </a:prstGeom>
          <a:solidFill>
            <a:srgbClr val="00FF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x</a:t>
            </a:r>
            <a:r>
              <a:rPr lang="en-US" sz="25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819400" y="2548454"/>
            <a:ext cx="685800" cy="685800"/>
          </a:xfrm>
          <a:prstGeom prst="ellipse">
            <a:avLst/>
          </a:prstGeom>
          <a:solidFill>
            <a:srgbClr val="00FF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638800" y="2548454"/>
            <a:ext cx="685800" cy="685800"/>
          </a:xfrm>
          <a:prstGeom prst="ellipse">
            <a:avLst/>
          </a:prstGeom>
          <a:solidFill>
            <a:srgbClr val="00FF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1534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4755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5588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5588" y="472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901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90188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0188" y="472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434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4340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94340" y="472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5820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458200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458200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1" idx="6"/>
            <a:endCxn id="24" idx="2"/>
          </p:cNvCxnSpPr>
          <p:nvPr/>
        </p:nvCxnSpPr>
        <p:spPr>
          <a:xfrm>
            <a:off x="780388" y="44196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6"/>
            <a:endCxn id="25" idx="2"/>
          </p:cNvCxnSpPr>
          <p:nvPr/>
        </p:nvCxnSpPr>
        <p:spPr>
          <a:xfrm>
            <a:off x="780388" y="48768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2"/>
            <a:endCxn id="24" idx="6"/>
          </p:cNvCxnSpPr>
          <p:nvPr/>
        </p:nvCxnSpPr>
        <p:spPr>
          <a:xfrm rot="10800000">
            <a:off x="3294988" y="44196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2"/>
            <a:endCxn id="25" idx="6"/>
          </p:cNvCxnSpPr>
          <p:nvPr/>
        </p:nvCxnSpPr>
        <p:spPr>
          <a:xfrm rot="10800000">
            <a:off x="3294988" y="48768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6"/>
            <a:endCxn id="31" idx="2"/>
          </p:cNvCxnSpPr>
          <p:nvPr/>
        </p:nvCxnSpPr>
        <p:spPr>
          <a:xfrm>
            <a:off x="6099140" y="4876800"/>
            <a:ext cx="235906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7" idx="6"/>
            <a:endCxn id="31" idx="2"/>
          </p:cNvCxnSpPr>
          <p:nvPr/>
        </p:nvCxnSpPr>
        <p:spPr>
          <a:xfrm>
            <a:off x="6099140" y="4419600"/>
            <a:ext cx="235906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295400" y="2777054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295400" y="3004066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037579" y="282098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037579" y="304800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04579" y="283106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704579" y="305808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742890"/>
            <a:ext cx="574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States for each variable: red (R), green (G), or blue (B)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511" y="5334000"/>
            <a:ext cx="852468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/>
              <a:t>But we don't need to send any messages.  We are at the global optimum.</a:t>
            </a:r>
          </a:p>
          <a:p>
            <a:pPr algn="ctr"/>
            <a:endParaRPr lang="en-US" sz="2100" b="1"/>
          </a:p>
          <a:p>
            <a:pPr algn="ctr"/>
            <a:r>
              <a:rPr lang="en-US" sz="2100" b="1"/>
              <a:t>Our scores (see later slides) are 0, so we wouldn't send any messages here.</a:t>
            </a:r>
            <a:endParaRPr lang="en-US" sz="2100"/>
          </a:p>
        </p:txBody>
      </p:sp>
      <p:sp>
        <p:nvSpPr>
          <p:cNvPr id="51" name="TextBox 50"/>
          <p:cNvSpPr txBox="1"/>
          <p:nvPr/>
        </p:nvSpPr>
        <p:spPr>
          <a:xfrm>
            <a:off x="475588" y="18243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71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73970" y="18243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38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94340" y="18243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36910" y="1824335"/>
            <a:ext cx="121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G-B, B-B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05800" y="18243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00" y="1466671"/>
            <a:ext cx="323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"/>
                <a:cs typeface="Courier"/>
              </a:rPr>
              <a:t>"Good" local settings: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4570" y="3729335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4570" y="41865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4570" y="46437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66047" y="0"/>
            <a:ext cx="71865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/>
              <a:t>Visualization of reparameterized energy</a:t>
            </a:r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7391400" y="32051"/>
          <a:ext cx="339725" cy="491169"/>
        </p:xfrm>
        <a:graphic>
          <a:graphicData uri="http://schemas.openxmlformats.org/presentationml/2006/ole">
            <p:oleObj spid="_x0000_s27650" name="Equation" r:id="rId3" imgW="914400" imgH="1320800" progId="Equation.3">
              <p:embed/>
            </p:oleObj>
          </a:graphicData>
        </a:graphic>
      </p:graphicFrame>
    </p:spTree>
  </p:cSld>
  <p:clrMapOvr>
    <a:masterClrMapping/>
  </p:clrMapOvr>
  <p:transition advTm="780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548454"/>
            <a:ext cx="685800" cy="685800"/>
          </a:xfrm>
          <a:prstGeom prst="ellipse">
            <a:avLst/>
          </a:prstGeom>
          <a:solidFill>
            <a:srgbClr val="00FF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x</a:t>
            </a:r>
            <a:r>
              <a:rPr lang="en-US" sz="25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819400" y="2548454"/>
            <a:ext cx="685800" cy="685800"/>
          </a:xfrm>
          <a:prstGeom prst="ellipse">
            <a:avLst/>
          </a:prstGeom>
          <a:solidFill>
            <a:srgbClr val="00FF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638800" y="2548454"/>
            <a:ext cx="685800" cy="685800"/>
          </a:xfrm>
          <a:prstGeom prst="ellipse">
            <a:avLst/>
          </a:prstGeom>
          <a:solidFill>
            <a:srgbClr val="00FF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1534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4755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5588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5588" y="472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901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90188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0188" y="472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434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4340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94340" y="472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5820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458200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458200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1" idx="6"/>
            <a:endCxn id="24" idx="2"/>
          </p:cNvCxnSpPr>
          <p:nvPr/>
        </p:nvCxnSpPr>
        <p:spPr>
          <a:xfrm>
            <a:off x="780388" y="44196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6"/>
            <a:endCxn id="25" idx="2"/>
          </p:cNvCxnSpPr>
          <p:nvPr/>
        </p:nvCxnSpPr>
        <p:spPr>
          <a:xfrm>
            <a:off x="780388" y="48768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2"/>
            <a:endCxn id="24" idx="6"/>
          </p:cNvCxnSpPr>
          <p:nvPr/>
        </p:nvCxnSpPr>
        <p:spPr>
          <a:xfrm rot="10800000">
            <a:off x="3294988" y="44196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2"/>
            <a:endCxn id="25" idx="6"/>
          </p:cNvCxnSpPr>
          <p:nvPr/>
        </p:nvCxnSpPr>
        <p:spPr>
          <a:xfrm rot="10800000">
            <a:off x="3294988" y="48768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6"/>
            <a:endCxn id="31" idx="2"/>
          </p:cNvCxnSpPr>
          <p:nvPr/>
        </p:nvCxnSpPr>
        <p:spPr>
          <a:xfrm>
            <a:off x="6099140" y="4876800"/>
            <a:ext cx="235906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7" idx="6"/>
            <a:endCxn id="31" idx="2"/>
          </p:cNvCxnSpPr>
          <p:nvPr/>
        </p:nvCxnSpPr>
        <p:spPr>
          <a:xfrm>
            <a:off x="6099140" y="4419600"/>
            <a:ext cx="235906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295400" y="2777054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295400" y="3004066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037579" y="282098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037579" y="304800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04579" y="283106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704579" y="305808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742890"/>
            <a:ext cx="574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States for each variable: red (R), green (G), or blue (B)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17068" y="5334000"/>
            <a:ext cx="64553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Change unary potentials (e.g., during learning or search)</a:t>
            </a:r>
            <a:r>
              <a:rPr lang="en-US" sz="2100"/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5588" y="1824335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71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73970" y="1824335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38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94340" y="1824335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36910" y="1824335"/>
            <a:ext cx="121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G-B, B-B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05800" y="18243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00" y="1466671"/>
            <a:ext cx="323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"/>
                <a:cs typeface="Courier"/>
              </a:rPr>
              <a:t>"Good" local settings: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4570" y="3729335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4570" y="41865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4570" y="46437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6047" y="0"/>
            <a:ext cx="71865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/>
              <a:t>Visualization of reparameterized energy</a:t>
            </a:r>
          </a:p>
        </p:txBody>
      </p:sp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7391400" y="32051"/>
          <a:ext cx="339725" cy="491169"/>
        </p:xfrm>
        <a:graphic>
          <a:graphicData uri="http://schemas.openxmlformats.org/presentationml/2006/ole">
            <p:oleObj spid="_x0000_s28674" name="Equation" r:id="rId3" imgW="914400" imgH="1320800" progId="Equation.3">
              <p:embed/>
            </p:oleObj>
          </a:graphicData>
        </a:graphic>
      </p:graphicFrame>
    </p:spTree>
  </p:cSld>
  <p:clrMapOvr>
    <a:masterClrMapping/>
  </p:clrMapOvr>
  <p:transition advTm="516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x</a:t>
            </a:r>
            <a:r>
              <a:rPr lang="en-US" sz="25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8194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6388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1534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4755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5588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5588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901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90188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0188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434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4340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94340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5820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458200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458200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1" idx="6"/>
            <a:endCxn id="24" idx="2"/>
          </p:cNvCxnSpPr>
          <p:nvPr/>
        </p:nvCxnSpPr>
        <p:spPr>
          <a:xfrm>
            <a:off x="780388" y="44196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6"/>
            <a:endCxn id="25" idx="2"/>
          </p:cNvCxnSpPr>
          <p:nvPr/>
        </p:nvCxnSpPr>
        <p:spPr>
          <a:xfrm>
            <a:off x="780388" y="48768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2"/>
            <a:endCxn id="24" idx="6"/>
          </p:cNvCxnSpPr>
          <p:nvPr/>
        </p:nvCxnSpPr>
        <p:spPr>
          <a:xfrm rot="10800000">
            <a:off x="3294988" y="44196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2"/>
            <a:endCxn id="25" idx="6"/>
          </p:cNvCxnSpPr>
          <p:nvPr/>
        </p:nvCxnSpPr>
        <p:spPr>
          <a:xfrm rot="10800000">
            <a:off x="3294988" y="48768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6"/>
            <a:endCxn id="31" idx="2"/>
          </p:cNvCxnSpPr>
          <p:nvPr/>
        </p:nvCxnSpPr>
        <p:spPr>
          <a:xfrm>
            <a:off x="6099140" y="4876800"/>
            <a:ext cx="235906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7" idx="6"/>
            <a:endCxn id="31" idx="2"/>
          </p:cNvCxnSpPr>
          <p:nvPr/>
        </p:nvCxnSpPr>
        <p:spPr>
          <a:xfrm>
            <a:off x="6099140" y="4419600"/>
            <a:ext cx="235906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295400" y="2777054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295400" y="3004066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037579" y="282098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037579" y="304800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04579" y="283106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704579" y="305808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742890"/>
            <a:ext cx="574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States for each variable: red (R), green (G), or blue (B)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00200" y="5334000"/>
            <a:ext cx="60274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Locally, best assignment for some variables change.</a:t>
            </a:r>
            <a:endParaRPr lang="en-US" sz="2100"/>
          </a:p>
        </p:txBody>
      </p:sp>
      <p:sp>
        <p:nvSpPr>
          <p:cNvPr id="54" name="TextBox 53"/>
          <p:cNvSpPr txBox="1"/>
          <p:nvPr/>
        </p:nvSpPr>
        <p:spPr>
          <a:xfrm>
            <a:off x="475588" y="1824335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71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73970" y="1824335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38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94340" y="1824335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36910" y="1824335"/>
            <a:ext cx="121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G-B, B-B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05800" y="18243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200" y="1466671"/>
            <a:ext cx="323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"/>
                <a:cs typeface="Courier"/>
              </a:rPr>
              <a:t>"Good" local settings: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4570" y="3729335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4570" y="41865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4570" y="46437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6047" y="0"/>
            <a:ext cx="71865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/>
              <a:t>Visualization of reparameterized energy</a:t>
            </a:r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7391400" y="32051"/>
          <a:ext cx="339725" cy="491169"/>
        </p:xfrm>
        <a:graphic>
          <a:graphicData uri="http://schemas.openxmlformats.org/presentationml/2006/ole">
            <p:oleObj spid="_x0000_s29698" name="Equation" r:id="rId3" imgW="914400" imgH="1320800" progId="Equation.3">
              <p:embed/>
            </p:oleObj>
          </a:graphicData>
        </a:graphic>
      </p:graphicFrame>
    </p:spTree>
  </p:cSld>
  <p:clrMapOvr>
    <a:masterClrMapping/>
  </p:clrMapOvr>
  <p:transition advTm="1057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x</a:t>
            </a:r>
            <a:r>
              <a:rPr lang="en-US" sz="25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8194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6388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1534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4755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5588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5588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901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90188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0188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434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4340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94340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5820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458200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458200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1" idx="6"/>
            <a:endCxn id="24" idx="2"/>
          </p:cNvCxnSpPr>
          <p:nvPr/>
        </p:nvCxnSpPr>
        <p:spPr>
          <a:xfrm>
            <a:off x="780388" y="44196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6"/>
            <a:endCxn id="25" idx="2"/>
          </p:cNvCxnSpPr>
          <p:nvPr/>
        </p:nvCxnSpPr>
        <p:spPr>
          <a:xfrm>
            <a:off x="780388" y="48768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2"/>
            <a:endCxn id="24" idx="6"/>
          </p:cNvCxnSpPr>
          <p:nvPr/>
        </p:nvCxnSpPr>
        <p:spPr>
          <a:xfrm rot="10800000">
            <a:off x="3294988" y="44196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2"/>
            <a:endCxn id="25" idx="6"/>
          </p:cNvCxnSpPr>
          <p:nvPr/>
        </p:nvCxnSpPr>
        <p:spPr>
          <a:xfrm rot="10800000">
            <a:off x="3294988" y="48768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6"/>
            <a:endCxn id="31" idx="2"/>
          </p:cNvCxnSpPr>
          <p:nvPr/>
        </p:nvCxnSpPr>
        <p:spPr>
          <a:xfrm>
            <a:off x="6099140" y="4876800"/>
            <a:ext cx="235906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7" idx="6"/>
            <a:endCxn id="31" idx="2"/>
          </p:cNvCxnSpPr>
          <p:nvPr/>
        </p:nvCxnSpPr>
        <p:spPr>
          <a:xfrm>
            <a:off x="6099140" y="4419600"/>
            <a:ext cx="235906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295400" y="2777054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295400" y="3004066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62206" y="2409310"/>
            <a:ext cx="180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"Don't be R </a:t>
            </a:r>
            <a:r>
              <a:rPr lang="en-US" b="1" u="sng">
                <a:solidFill>
                  <a:srgbClr val="000000"/>
                </a:solidFill>
              </a:rPr>
              <a:t>or G</a:t>
            </a:r>
            <a:r>
              <a:rPr lang="en-US"/>
              <a:t>"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7579" y="282098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037579" y="304800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04579" y="283106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704579" y="305808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324600" y="2463324"/>
            <a:ext cx="180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"Don't be R or G"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75941" y="3059668"/>
            <a:ext cx="134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"Don't be R"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28600" y="742890"/>
            <a:ext cx="574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States for each variable: red (R), green (G), or blue (B)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90600" y="3004066"/>
            <a:ext cx="180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"Don't be R </a:t>
            </a:r>
            <a:r>
              <a:rPr lang="en-US" b="1" u="sng">
                <a:solidFill>
                  <a:srgbClr val="000000"/>
                </a:solidFill>
              </a:rPr>
              <a:t>or G</a:t>
            </a:r>
            <a:r>
              <a:rPr lang="en-US"/>
              <a:t>"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677012" y="2463324"/>
            <a:ext cx="180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"Don't be R </a:t>
            </a:r>
            <a:r>
              <a:rPr lang="en-US" b="1" u="sng">
                <a:solidFill>
                  <a:srgbClr val="000000"/>
                </a:solidFill>
              </a:rPr>
              <a:t>or G</a:t>
            </a:r>
            <a:r>
              <a:rPr lang="en-US"/>
              <a:t>"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05406" y="3058080"/>
            <a:ext cx="180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"Don't be R </a:t>
            </a:r>
            <a:r>
              <a:rPr lang="en-US" b="1" u="sng">
                <a:solidFill>
                  <a:srgbClr val="000000"/>
                </a:solidFill>
              </a:rPr>
              <a:t>or G</a:t>
            </a:r>
            <a:r>
              <a:rPr lang="en-US"/>
              <a:t>"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5800" y="5334000"/>
            <a:ext cx="75313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Hypothetical messages that e.g. residual max-product would send.</a:t>
            </a:r>
            <a:endParaRPr lang="en-US" sz="2100"/>
          </a:p>
        </p:txBody>
      </p:sp>
      <p:sp>
        <p:nvSpPr>
          <p:cNvPr id="50" name="TextBox 49"/>
          <p:cNvSpPr txBox="1"/>
          <p:nvPr/>
        </p:nvSpPr>
        <p:spPr>
          <a:xfrm>
            <a:off x="475588" y="1824335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71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73970" y="1824335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38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94340" y="1824335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36910" y="1824335"/>
            <a:ext cx="121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G-B, B-B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05800" y="18243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200" y="1466671"/>
            <a:ext cx="323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"/>
                <a:cs typeface="Courier"/>
              </a:rPr>
              <a:t>"Good" local settings: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4570" y="3729335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4570" y="41865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54570" y="46437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6047" y="0"/>
            <a:ext cx="71865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/>
              <a:t>Visualization of reparameterized energy</a:t>
            </a:r>
          </a:p>
        </p:txBody>
      </p:sp>
      <p:graphicFrame>
        <p:nvGraphicFramePr>
          <p:cNvPr id="69" name="Object 2"/>
          <p:cNvGraphicFramePr>
            <a:graphicFrameLocks noChangeAspect="1"/>
          </p:cNvGraphicFramePr>
          <p:nvPr/>
        </p:nvGraphicFramePr>
        <p:xfrm>
          <a:off x="7391400" y="32051"/>
          <a:ext cx="339725" cy="491169"/>
        </p:xfrm>
        <a:graphic>
          <a:graphicData uri="http://schemas.openxmlformats.org/presentationml/2006/ole">
            <p:oleObj spid="_x0000_s30722" name="Equation" r:id="rId4" imgW="914400" imgH="1320800" progId="Equation.3">
              <p:embed/>
            </p:oleObj>
          </a:graphicData>
        </a:graphic>
      </p:graphicFrame>
    </p:spTree>
  </p:cSld>
  <p:clrMapOvr>
    <a:masterClrMapping/>
  </p:clrMapOvr>
  <p:transition advTm="222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x</a:t>
            </a:r>
            <a:r>
              <a:rPr lang="en-US" sz="25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8194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6388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1534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4755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5588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5588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901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90188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0188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434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4340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94340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5820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458200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458200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1" idx="6"/>
            <a:endCxn id="24" idx="2"/>
          </p:cNvCxnSpPr>
          <p:nvPr/>
        </p:nvCxnSpPr>
        <p:spPr>
          <a:xfrm>
            <a:off x="780388" y="44196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6"/>
            <a:endCxn id="25" idx="2"/>
          </p:cNvCxnSpPr>
          <p:nvPr/>
        </p:nvCxnSpPr>
        <p:spPr>
          <a:xfrm>
            <a:off x="780388" y="48768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2"/>
            <a:endCxn id="24" idx="6"/>
          </p:cNvCxnSpPr>
          <p:nvPr/>
        </p:nvCxnSpPr>
        <p:spPr>
          <a:xfrm rot="10800000">
            <a:off x="3294988" y="44196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2"/>
            <a:endCxn id="25" idx="6"/>
          </p:cNvCxnSpPr>
          <p:nvPr/>
        </p:nvCxnSpPr>
        <p:spPr>
          <a:xfrm rot="10800000">
            <a:off x="3294988" y="48768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6"/>
            <a:endCxn id="31" idx="2"/>
          </p:cNvCxnSpPr>
          <p:nvPr/>
        </p:nvCxnSpPr>
        <p:spPr>
          <a:xfrm>
            <a:off x="6099140" y="4876800"/>
            <a:ext cx="235906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7" idx="6"/>
            <a:endCxn id="31" idx="2"/>
          </p:cNvCxnSpPr>
          <p:nvPr/>
        </p:nvCxnSpPr>
        <p:spPr>
          <a:xfrm>
            <a:off x="6099140" y="4419600"/>
            <a:ext cx="235906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295400" y="2777054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295400" y="3004066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037579" y="282098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037579" y="304800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04579" y="283106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704579" y="305808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742890"/>
            <a:ext cx="574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States for each variable: red (R), green (G), or blue (B)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5588" y="1824335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71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73970" y="1824335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38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94340" y="1824335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36910" y="1824335"/>
            <a:ext cx="121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G-B, B-B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05800" y="18243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200" y="1466671"/>
            <a:ext cx="323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"/>
                <a:cs typeface="Courier"/>
              </a:rPr>
              <a:t>"Good" local settings: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4511" y="5334000"/>
            <a:ext cx="852468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/>
              <a:t>But we don't need to send any messages.  We are at the global optimum.</a:t>
            </a:r>
          </a:p>
          <a:p>
            <a:pPr algn="ctr"/>
            <a:endParaRPr lang="en-US" sz="2100" b="1"/>
          </a:p>
          <a:p>
            <a:pPr algn="ctr"/>
            <a:r>
              <a:rPr lang="en-US" sz="2100" b="1"/>
              <a:t>Our scores (see later slides) are 0, so we wouldn't send any messages here.</a:t>
            </a:r>
            <a:endParaRPr lang="en-US" sz="2100"/>
          </a:p>
        </p:txBody>
      </p:sp>
      <p:sp>
        <p:nvSpPr>
          <p:cNvPr id="52" name="TextBox 51"/>
          <p:cNvSpPr txBox="1"/>
          <p:nvPr/>
        </p:nvSpPr>
        <p:spPr>
          <a:xfrm>
            <a:off x="154570" y="3729335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4570" y="41865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4570" y="46437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6047" y="0"/>
            <a:ext cx="71865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/>
              <a:t>Visualization of reparameterized energy</a:t>
            </a:r>
          </a:p>
        </p:txBody>
      </p: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7391400" y="32051"/>
          <a:ext cx="339725" cy="491169"/>
        </p:xfrm>
        <a:graphic>
          <a:graphicData uri="http://schemas.openxmlformats.org/presentationml/2006/ole">
            <p:oleObj spid="_x0000_s32770" name="Equation" r:id="rId4" imgW="914400" imgH="1320800" progId="Equation.3">
              <p:embed/>
            </p:oleObj>
          </a:graphicData>
        </a:graphic>
      </p:graphicFrame>
    </p:spTree>
  </p:cSld>
  <p:clrMapOvr>
    <a:masterClrMapping/>
  </p:clrMapOvr>
  <p:transition advTm="746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00200" y="1163266"/>
            <a:ext cx="462139" cy="462139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x</a:t>
            </a:r>
            <a:r>
              <a:rPr lang="en-US" sz="1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294708" y="1163266"/>
            <a:ext cx="462139" cy="462139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x</a:t>
            </a:r>
            <a:r>
              <a:rPr lang="en-US" sz="1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194612" y="1163266"/>
            <a:ext cx="462139" cy="462139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x</a:t>
            </a:r>
            <a:r>
              <a:rPr lang="en-US" sz="1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6889120" y="1163266"/>
            <a:ext cx="462139" cy="462139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x</a:t>
            </a:r>
            <a:r>
              <a:rPr lang="en-US" sz="1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1715289" y="1815787"/>
            <a:ext cx="205395" cy="2053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15289" y="2123879"/>
            <a:ext cx="205395" cy="2053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15289" y="2431971"/>
            <a:ext cx="205395" cy="205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09797" y="1815787"/>
            <a:ext cx="205395" cy="2053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09797" y="2123879"/>
            <a:ext cx="205395" cy="2053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09797" y="2431971"/>
            <a:ext cx="205395" cy="205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99425" y="1815787"/>
            <a:ext cx="205395" cy="2053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99425" y="2123879"/>
            <a:ext cx="205395" cy="2053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99425" y="2431971"/>
            <a:ext cx="205395" cy="205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94515" y="1815787"/>
            <a:ext cx="205395" cy="2053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94515" y="2123879"/>
            <a:ext cx="205395" cy="2053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94515" y="2431971"/>
            <a:ext cx="205395" cy="205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-2500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1" idx="6"/>
            <a:endCxn id="24" idx="2"/>
          </p:cNvCxnSpPr>
          <p:nvPr/>
        </p:nvCxnSpPr>
        <p:spPr>
          <a:xfrm>
            <a:off x="1920683" y="2226576"/>
            <a:ext cx="1489113" cy="10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6"/>
            <a:endCxn id="25" idx="2"/>
          </p:cNvCxnSpPr>
          <p:nvPr/>
        </p:nvCxnSpPr>
        <p:spPr>
          <a:xfrm>
            <a:off x="1920683" y="2534669"/>
            <a:ext cx="1489113" cy="10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2"/>
            <a:endCxn id="24" idx="6"/>
          </p:cNvCxnSpPr>
          <p:nvPr/>
        </p:nvCxnSpPr>
        <p:spPr>
          <a:xfrm rot="10800000">
            <a:off x="3615192" y="2226576"/>
            <a:ext cx="1684234" cy="10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2"/>
            <a:endCxn id="25" idx="6"/>
          </p:cNvCxnSpPr>
          <p:nvPr/>
        </p:nvCxnSpPr>
        <p:spPr>
          <a:xfrm rot="10800000">
            <a:off x="3615192" y="2534669"/>
            <a:ext cx="1684234" cy="10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6"/>
            <a:endCxn id="31" idx="2"/>
          </p:cNvCxnSpPr>
          <p:nvPr/>
        </p:nvCxnSpPr>
        <p:spPr>
          <a:xfrm>
            <a:off x="5504820" y="2534669"/>
            <a:ext cx="1589695" cy="10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7" idx="6"/>
            <a:endCxn id="31" idx="2"/>
          </p:cNvCxnSpPr>
          <p:nvPr/>
        </p:nvCxnSpPr>
        <p:spPr>
          <a:xfrm>
            <a:off x="5504820" y="2226576"/>
            <a:ext cx="1589695" cy="3080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267734" y="1317313"/>
            <a:ext cx="693865" cy="10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267734" y="1470289"/>
            <a:ext cx="693865" cy="107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115600" y="1346918"/>
            <a:ext cx="693865" cy="10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115600" y="1499894"/>
            <a:ext cx="693865" cy="107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912806" y="1353711"/>
            <a:ext cx="693865" cy="10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912806" y="1506687"/>
            <a:ext cx="693865" cy="107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3582" y="2819400"/>
            <a:ext cx="9020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Possible fix:  </a:t>
            </a:r>
            <a:r>
              <a:rPr lang="en-US" sz="2100"/>
              <a:t>look at how much sending messages on edge would improve dual.</a:t>
            </a:r>
          </a:p>
          <a:p>
            <a:pPr>
              <a:buFont typeface="Arial"/>
              <a:buChar char="•"/>
            </a:pPr>
            <a:r>
              <a:rPr lang="en-US" sz="2100"/>
              <a:t>   Would work in above case, but incorrectly ignores e.g. the subgraph below:</a:t>
            </a:r>
          </a:p>
          <a:p>
            <a:endParaRPr lang="en-US" sz="2100" b="1"/>
          </a:p>
        </p:txBody>
      </p:sp>
      <p:sp>
        <p:nvSpPr>
          <p:cNvPr id="75" name="TextBox 74"/>
          <p:cNvSpPr txBox="1"/>
          <p:nvPr/>
        </p:nvSpPr>
        <p:spPr>
          <a:xfrm>
            <a:off x="1671340" y="83522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/>
              <a:t>B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209800" y="835223"/>
            <a:ext cx="801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G-G, B-B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352800" y="83522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/>
              <a:t>B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038600" y="835223"/>
            <a:ext cx="801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G-G, B-B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83416" y="83522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867400" y="835223"/>
            <a:ext cx="783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G-B, B-B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956676" y="835223"/>
            <a:ext cx="282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271952" y="598309"/>
            <a:ext cx="2554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ourier"/>
                <a:cs typeface="Courier"/>
              </a:rPr>
              <a:t>"Good" local settings: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96385" y="3714690"/>
            <a:ext cx="7657015" cy="2766775"/>
            <a:chOff x="496385" y="3714690"/>
            <a:chExt cx="7657015" cy="2766775"/>
          </a:xfrm>
        </p:grpSpPr>
        <p:sp>
          <p:nvSpPr>
            <p:cNvPr id="43" name="Oval 42"/>
            <p:cNvSpPr/>
            <p:nvPr/>
          </p:nvSpPr>
          <p:spPr>
            <a:xfrm>
              <a:off x="967273" y="4611730"/>
              <a:ext cx="577457" cy="5774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x</a:t>
              </a:r>
              <a:r>
                <a:rPr lang="en-US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3084614" y="4611730"/>
              <a:ext cx="577457" cy="5774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x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5458602" y="4611730"/>
              <a:ext cx="577457" cy="5774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x</a:t>
              </a:r>
              <a:r>
                <a:rPr lang="en-US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7575943" y="4611730"/>
              <a:ext cx="577457" cy="5774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x</a:t>
              </a:r>
              <a:r>
                <a:rPr lang="en-US" baseline="-25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1111080" y="5427075"/>
              <a:ext cx="256648" cy="2566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111080" y="5812046"/>
              <a:ext cx="256648" cy="2566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111080" y="6197016"/>
              <a:ext cx="256648" cy="256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228421" y="5427075"/>
              <a:ext cx="256648" cy="25664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228421" y="5812046"/>
              <a:ext cx="256648" cy="256648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228421" y="6197016"/>
              <a:ext cx="256648" cy="256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589570" y="5427075"/>
              <a:ext cx="256648" cy="256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589570" y="5812046"/>
              <a:ext cx="256648" cy="256648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589570" y="6197016"/>
              <a:ext cx="256648" cy="25664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832591" y="5427075"/>
              <a:ext cx="256648" cy="256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7832591" y="5812046"/>
              <a:ext cx="256648" cy="25664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7832591" y="6197016"/>
              <a:ext cx="256648" cy="2566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cxnSp>
          <p:nvCxnSpPr>
            <p:cNvPr id="78" name="Straight Connector 77"/>
            <p:cNvCxnSpPr>
              <a:stCxn id="60" idx="6"/>
              <a:endCxn id="64" idx="2"/>
            </p:cNvCxnSpPr>
            <p:nvPr/>
          </p:nvCxnSpPr>
          <p:spPr>
            <a:xfrm>
              <a:off x="1367727" y="6325341"/>
              <a:ext cx="1860693" cy="133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8" idx="2"/>
              <a:endCxn id="63" idx="6"/>
            </p:cNvCxnSpPr>
            <p:nvPr/>
          </p:nvCxnSpPr>
          <p:spPr>
            <a:xfrm rot="10800000">
              <a:off x="3485070" y="5940370"/>
              <a:ext cx="210450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801377" y="4804216"/>
              <a:ext cx="867006" cy="133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801377" y="4995364"/>
              <a:ext cx="867006" cy="133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4110343" y="4841209"/>
              <a:ext cx="867006" cy="133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4110343" y="5032357"/>
              <a:ext cx="867006" cy="133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6356009" y="4849697"/>
              <a:ext cx="867006" cy="133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6356009" y="5040845"/>
              <a:ext cx="867006" cy="133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65" idx="6"/>
              <a:endCxn id="70" idx="2"/>
            </p:cNvCxnSpPr>
            <p:nvPr/>
          </p:nvCxnSpPr>
          <p:spPr>
            <a:xfrm>
              <a:off x="5846218" y="5555399"/>
              <a:ext cx="1986373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1087484" y="4114800"/>
              <a:ext cx="436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B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72679" y="4114800"/>
              <a:ext cx="590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B-B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080207" y="4114800"/>
              <a:ext cx="653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G, B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267625" y="4114800"/>
              <a:ext cx="609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G-G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29040" y="4114800"/>
              <a:ext cx="743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R, G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553200" y="4114800"/>
              <a:ext cx="5775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R-R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88781" y="4114800"/>
              <a:ext cx="4646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R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85800" y="3714690"/>
              <a:ext cx="7226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ourier"/>
                  <a:cs typeface="Courier"/>
                </a:rPr>
                <a:t>"Good" local settings: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96385" y="5252337"/>
              <a:ext cx="351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R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96385" y="5638800"/>
              <a:ext cx="378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G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96385" y="6019800"/>
              <a:ext cx="352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66047" y="0"/>
            <a:ext cx="71865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/>
              <a:t>Visualization of reparameterized energy</a:t>
            </a:r>
          </a:p>
        </p:txBody>
      </p:sp>
      <p:graphicFrame>
        <p:nvGraphicFramePr>
          <p:cNvPr id="92" name="Object 2"/>
          <p:cNvGraphicFramePr>
            <a:graphicFrameLocks noChangeAspect="1"/>
          </p:cNvGraphicFramePr>
          <p:nvPr/>
        </p:nvGraphicFramePr>
        <p:xfrm>
          <a:off x="7391400" y="32051"/>
          <a:ext cx="339725" cy="491169"/>
        </p:xfrm>
        <a:graphic>
          <a:graphicData uri="http://schemas.openxmlformats.org/presentationml/2006/ole">
            <p:oleObj spid="_x0000_s34818" name="Equation" r:id="rId5" imgW="914400" imgH="13208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712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Slide</a:t>
            </a:r>
          </a:p>
        </p:txBody>
      </p:sp>
      <p:sp>
        <p:nvSpPr>
          <p:cNvPr id="6" name="Oval 5"/>
          <p:cNvSpPr/>
          <p:nvPr/>
        </p:nvSpPr>
        <p:spPr>
          <a:xfrm>
            <a:off x="838200" y="4002130"/>
            <a:ext cx="577457" cy="5774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955541" y="4002130"/>
            <a:ext cx="577457" cy="5774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329529" y="4002130"/>
            <a:ext cx="577457" cy="5774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7446870" y="4002130"/>
            <a:ext cx="577457" cy="5774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982007" y="4817475"/>
            <a:ext cx="256648" cy="256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82007" y="5202446"/>
            <a:ext cx="256648" cy="256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82007" y="5587416"/>
            <a:ext cx="256648" cy="256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99348" y="4817475"/>
            <a:ext cx="256648" cy="256648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99348" y="5202446"/>
            <a:ext cx="256648" cy="25664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99348" y="5587416"/>
            <a:ext cx="256648" cy="256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60497" y="4817475"/>
            <a:ext cx="256648" cy="256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497" y="5202446"/>
            <a:ext cx="256648" cy="25664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60497" y="5587416"/>
            <a:ext cx="256648" cy="256648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03518" y="4817475"/>
            <a:ext cx="256648" cy="256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03518" y="5202446"/>
            <a:ext cx="256648" cy="256648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03518" y="5587416"/>
            <a:ext cx="256648" cy="256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2" idx="6"/>
            <a:endCxn id="15" idx="2"/>
          </p:cNvCxnSpPr>
          <p:nvPr/>
        </p:nvCxnSpPr>
        <p:spPr>
          <a:xfrm>
            <a:off x="1238654" y="5715741"/>
            <a:ext cx="1860693" cy="13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2"/>
            <a:endCxn id="14" idx="6"/>
          </p:cNvCxnSpPr>
          <p:nvPr/>
        </p:nvCxnSpPr>
        <p:spPr>
          <a:xfrm rot="10800000">
            <a:off x="3355997" y="5330770"/>
            <a:ext cx="2104501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72304" y="4194616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72304" y="4385764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81270" y="4231609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81270" y="4422757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26936" y="4240097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26936" y="4431245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6"/>
            <a:endCxn id="19" idx="2"/>
          </p:cNvCxnSpPr>
          <p:nvPr/>
        </p:nvCxnSpPr>
        <p:spPr>
          <a:xfrm>
            <a:off x="5717145" y="4945799"/>
            <a:ext cx="198637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8411" y="3505200"/>
            <a:ext cx="436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43606" y="3505200"/>
            <a:ext cx="59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B-B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51134" y="3505200"/>
            <a:ext cx="653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G, 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38552" y="3505200"/>
            <a:ext cx="60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B-B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29529" y="3505200"/>
            <a:ext cx="58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R,G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24127" y="3505200"/>
            <a:ext cx="577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R-R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59708" y="3505200"/>
            <a:ext cx="46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76664" y="6320135"/>
            <a:ext cx="4240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Locally, everything looks optimal</a:t>
            </a:r>
          </a:p>
        </p:txBody>
      </p:sp>
    </p:spTree>
  </p:cSld>
  <p:clrMapOvr>
    <a:masterClrMapping/>
  </p:clrMapOvr>
  <p:transition advTm="406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38200" y="4002130"/>
            <a:ext cx="577457" cy="5774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955541" y="4002130"/>
            <a:ext cx="577457" cy="5774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329529" y="4002130"/>
            <a:ext cx="577457" cy="5774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7446870" y="4002130"/>
            <a:ext cx="577457" cy="5774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982007" y="4817475"/>
            <a:ext cx="256648" cy="256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82007" y="5202446"/>
            <a:ext cx="256648" cy="256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82007" y="5587416"/>
            <a:ext cx="256648" cy="2566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99348" y="4817475"/>
            <a:ext cx="256648" cy="256648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99348" y="5202446"/>
            <a:ext cx="256648" cy="2566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99348" y="5587416"/>
            <a:ext cx="256648" cy="256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60497" y="4817475"/>
            <a:ext cx="256648" cy="256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497" y="5202446"/>
            <a:ext cx="256648" cy="2566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60497" y="5587416"/>
            <a:ext cx="256648" cy="256648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03518" y="4817475"/>
            <a:ext cx="256648" cy="2566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03518" y="5202446"/>
            <a:ext cx="256648" cy="256648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03518" y="5587416"/>
            <a:ext cx="256648" cy="256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2" idx="6"/>
            <a:endCxn id="15" idx="2"/>
          </p:cNvCxnSpPr>
          <p:nvPr/>
        </p:nvCxnSpPr>
        <p:spPr>
          <a:xfrm>
            <a:off x="1238654" y="5715741"/>
            <a:ext cx="1860693" cy="13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2"/>
            <a:endCxn id="14" idx="6"/>
          </p:cNvCxnSpPr>
          <p:nvPr/>
        </p:nvCxnSpPr>
        <p:spPr>
          <a:xfrm rot="10800000">
            <a:off x="3355997" y="5330770"/>
            <a:ext cx="2104501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72304" y="4194616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72304" y="4385764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81270" y="4231609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81270" y="4422757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26936" y="4240097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26936" y="4431245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6"/>
            <a:endCxn id="19" idx="2"/>
          </p:cNvCxnSpPr>
          <p:nvPr/>
        </p:nvCxnSpPr>
        <p:spPr>
          <a:xfrm>
            <a:off x="5717145" y="4945799"/>
            <a:ext cx="198637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8411" y="3505200"/>
            <a:ext cx="436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43606" y="3505200"/>
            <a:ext cx="59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B-B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51134" y="3505200"/>
            <a:ext cx="653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G, 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38552" y="3505200"/>
            <a:ext cx="60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B-B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29529" y="3505200"/>
            <a:ext cx="58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R,G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24127" y="3505200"/>
            <a:ext cx="577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R-R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59708" y="3505200"/>
            <a:ext cx="46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76664" y="6320135"/>
            <a:ext cx="4786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Try assigning a value to each variable</a:t>
            </a:r>
          </a:p>
        </p:txBody>
      </p:sp>
      <p:sp>
        <p:nvSpPr>
          <p:cNvPr id="39" name="Oval 38"/>
          <p:cNvSpPr/>
          <p:nvPr/>
        </p:nvSpPr>
        <p:spPr>
          <a:xfrm>
            <a:off x="2094873" y="6437284"/>
            <a:ext cx="256648" cy="2566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Slide</a:t>
            </a:r>
          </a:p>
        </p:txBody>
      </p:sp>
    </p:spTree>
  </p:cSld>
  <p:clrMapOvr>
    <a:masterClrMapping/>
  </p:clrMapOvr>
  <p:transition advTm="1390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762000"/>
            <a:ext cx="84582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main</a:t>
            </a:r>
            <a:r>
              <a:rPr kumimoji="0" lang="en-US" sz="3200" i="0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contribution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aseline="0"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 primal (and dual) information to choose regions on which to pass messages</a:t>
            </a:r>
            <a:endParaRPr kumimoji="0" lang="en-US" sz="3600" b="1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4002130"/>
            <a:ext cx="577457" cy="5774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955541" y="4002130"/>
            <a:ext cx="577457" cy="5774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329529" y="4002130"/>
            <a:ext cx="577457" cy="5774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7446870" y="4002130"/>
            <a:ext cx="577457" cy="5774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982007" y="4817475"/>
            <a:ext cx="256648" cy="256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82007" y="5202446"/>
            <a:ext cx="256648" cy="256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82007" y="5587416"/>
            <a:ext cx="256648" cy="2566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99348" y="4817475"/>
            <a:ext cx="256648" cy="256648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99348" y="5202446"/>
            <a:ext cx="256648" cy="2566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99348" y="5587416"/>
            <a:ext cx="256648" cy="256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60497" y="4817475"/>
            <a:ext cx="256648" cy="256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497" y="5202446"/>
            <a:ext cx="256648" cy="2566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60497" y="5587416"/>
            <a:ext cx="256648" cy="256648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03518" y="4817475"/>
            <a:ext cx="256648" cy="2566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03518" y="5202446"/>
            <a:ext cx="256648" cy="256648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03518" y="5587416"/>
            <a:ext cx="256648" cy="256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2" idx="6"/>
            <a:endCxn id="15" idx="2"/>
          </p:cNvCxnSpPr>
          <p:nvPr/>
        </p:nvCxnSpPr>
        <p:spPr>
          <a:xfrm>
            <a:off x="1238654" y="5715741"/>
            <a:ext cx="1860693" cy="13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2"/>
            <a:endCxn id="14" idx="6"/>
          </p:cNvCxnSpPr>
          <p:nvPr/>
        </p:nvCxnSpPr>
        <p:spPr>
          <a:xfrm rot="10800000">
            <a:off x="3355997" y="5330770"/>
            <a:ext cx="2104501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72304" y="4194616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72304" y="4385764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81270" y="4231609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81270" y="4422757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26936" y="4240097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26936" y="4431245"/>
            <a:ext cx="867006" cy="13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6"/>
            <a:endCxn id="19" idx="2"/>
          </p:cNvCxnSpPr>
          <p:nvPr/>
        </p:nvCxnSpPr>
        <p:spPr>
          <a:xfrm>
            <a:off x="5717145" y="4945799"/>
            <a:ext cx="1986373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8411" y="3505200"/>
            <a:ext cx="436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43606" y="3505200"/>
            <a:ext cx="59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B-B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51134" y="3505200"/>
            <a:ext cx="653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G, 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38552" y="3505200"/>
            <a:ext cx="60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B-B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29529" y="3505200"/>
            <a:ext cx="58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R,G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24127" y="3505200"/>
            <a:ext cx="577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R-R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59708" y="3505200"/>
            <a:ext cx="46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</a:t>
            </a:r>
          </a:p>
        </p:txBody>
      </p:sp>
      <p:cxnSp>
        <p:nvCxnSpPr>
          <p:cNvPr id="39" name="Straight Connector 38"/>
          <p:cNvCxnSpPr>
            <a:stCxn id="12" idx="6"/>
            <a:endCxn id="14" idx="2"/>
          </p:cNvCxnSpPr>
          <p:nvPr/>
        </p:nvCxnSpPr>
        <p:spPr>
          <a:xfrm flipV="1">
            <a:off x="1238655" y="5330770"/>
            <a:ext cx="1860693" cy="38497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7" idx="6"/>
            <a:endCxn id="19" idx="2"/>
          </p:cNvCxnSpPr>
          <p:nvPr/>
        </p:nvCxnSpPr>
        <p:spPr>
          <a:xfrm flipV="1">
            <a:off x="5717145" y="4945799"/>
            <a:ext cx="1986373" cy="384971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0856495">
            <a:off x="1548010" y="5150616"/>
            <a:ext cx="125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Suboptimal</a:t>
            </a:r>
          </a:p>
        </p:txBody>
      </p:sp>
      <p:sp>
        <p:nvSpPr>
          <p:cNvPr id="44" name="TextBox 43"/>
          <p:cNvSpPr txBox="1"/>
          <p:nvPr/>
        </p:nvSpPr>
        <p:spPr>
          <a:xfrm rot="20856495">
            <a:off x="6121035" y="5139344"/>
            <a:ext cx="125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Suboptimal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76664" y="6320135"/>
            <a:ext cx="4786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Try assigning a value to each variable</a:t>
            </a:r>
          </a:p>
        </p:txBody>
      </p:sp>
      <p:sp>
        <p:nvSpPr>
          <p:cNvPr id="46" name="Oval 45"/>
          <p:cNvSpPr/>
          <p:nvPr/>
        </p:nvSpPr>
        <p:spPr>
          <a:xfrm>
            <a:off x="2094873" y="6437284"/>
            <a:ext cx="256648" cy="2566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Slide</a:t>
            </a:r>
          </a:p>
        </p:txBody>
      </p:sp>
    </p:spTree>
    <p:custDataLst>
      <p:tags r:id="rId1"/>
    </p:custDataLst>
  </p:cSld>
  <p:clrMapOvr>
    <a:masterClrMapping/>
  </p:clrMapOvr>
  <p:transition advTm="308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0262"/>
            <a:ext cx="9067800" cy="4525963"/>
          </a:xfrm>
        </p:spPr>
        <p:txBody>
          <a:bodyPr/>
          <a:lstStyle/>
          <a:p>
            <a:r>
              <a:rPr lang="en-US" sz="2600" dirty="0"/>
              <a:t>Measure primal-dual </a:t>
            </a:r>
            <a:r>
              <a:rPr lang="en-US" sz="2600" i="1" dirty="0"/>
              <a:t>local agreement </a:t>
            </a:r>
            <a:r>
              <a:rPr lang="en-US" sz="2600" dirty="0"/>
              <a:t>at edges and variables</a:t>
            </a:r>
          </a:p>
          <a:p>
            <a:pPr lvl="1"/>
            <a:r>
              <a:rPr lang="en-US" sz="2400" dirty="0"/>
              <a:t>Local Primal Dual Gap (LPDG).</a:t>
            </a:r>
          </a:p>
          <a:p>
            <a:pPr lvl="1"/>
            <a:r>
              <a:rPr lang="en-US" sz="2400" dirty="0"/>
              <a:t>Weak Tree Agreement (WTA)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r>
              <a:rPr lang="en-US" sz="2800" dirty="0"/>
              <a:t>Choose forest with maximum disagreement</a:t>
            </a:r>
          </a:p>
          <a:p>
            <a:pPr lvl="1"/>
            <a:r>
              <a:rPr lang="en-US" sz="2400" dirty="0" err="1"/>
              <a:t>Kruskal's</a:t>
            </a:r>
            <a:r>
              <a:rPr lang="en-US" sz="2400" dirty="0"/>
              <a:t> algorithm, possibly terminated </a:t>
            </a:r>
            <a:r>
              <a:rPr lang="en-US" sz="2400" dirty="0" smtClean="0"/>
              <a:t>early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Apply TBCA update on maximal trees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4" name="Rectangle 495"/>
          <p:cNvSpPr>
            <a:spLocks noChangeArrowheads="1"/>
          </p:cNvSpPr>
          <p:nvPr/>
        </p:nvSpPr>
        <p:spPr bwMode="auto">
          <a:xfrm>
            <a:off x="685800" y="4945062"/>
            <a:ext cx="7848600" cy="1531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 defTabSz="457200" eaLnBrk="1" hangingPunct="1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</a:rPr>
              <a:t>Important!  Minimize overhead.</a:t>
            </a:r>
          </a:p>
          <a:p>
            <a:pPr marL="342900" indent="-342900" defTabSz="457200" eaLnBrk="1" hangingPunct="1">
              <a:spcBef>
                <a:spcPct val="20000"/>
              </a:spcBef>
            </a:pPr>
            <a:r>
              <a:rPr lang="en-US" sz="2800"/>
              <a:t>Use quantities that are already computed during inference, and carefully cache computations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Formulation</a:t>
            </a:r>
          </a:p>
        </p:txBody>
      </p:sp>
    </p:spTree>
  </p:cSld>
  <p:clrMapOvr>
    <a:masterClrMapping/>
  </p:clrMapOvr>
  <p:transition advTm="4096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819400"/>
          </a:xfrm>
        </p:spPr>
        <p:txBody>
          <a:bodyPr>
            <a:normAutofit/>
          </a:bodyPr>
          <a:lstStyle/>
          <a:p>
            <a:r>
              <a:rPr lang="en-US" sz="2400" dirty="0"/>
              <a:t>Many important problems can be expressed as a discrete Random Field (MRF, CRF)</a:t>
            </a:r>
          </a:p>
          <a:p>
            <a:r>
              <a:rPr lang="en-US" sz="2400" dirty="0"/>
              <a:t>MAP inference is a fundamental problem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 in Large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Discrete Models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00400"/>
            <a:ext cx="1996916" cy="1497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484" y="3200400"/>
            <a:ext cx="1996916" cy="14976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6747" y="4572000"/>
            <a:ext cx="92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Stereo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6477000"/>
            <a:ext cx="2592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Object Class Labeling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002887"/>
            <a:ext cx="1996916" cy="1497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484" y="5002886"/>
            <a:ext cx="1996916" cy="1497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200400"/>
            <a:ext cx="1020770" cy="1497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799" y="3200400"/>
            <a:ext cx="1020770" cy="14976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43172" y="3213557"/>
            <a:ext cx="1338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Inpainting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6450687"/>
            <a:ext cx="4512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Protein Design / Side Chain Prediction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912820"/>
            <a:ext cx="3581400" cy="1587754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14400" y="2099902"/>
            <a:ext cx="7137400" cy="871898"/>
          </a:xfrm>
          <a:prstGeom prst="rect">
            <a:avLst/>
          </a:prstGeom>
        </p:spPr>
      </p:pic>
    </p:spTree>
  </p:cSld>
  <p:clrMapOvr>
    <a:masterClrMapping/>
  </p:clrMapOvr>
  <p:transition advTm="2931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1752600"/>
          </a:xfrm>
        </p:spPr>
        <p:txBody>
          <a:bodyPr/>
          <a:lstStyle/>
          <a:p>
            <a:r>
              <a:rPr lang="en-US" dirty="0"/>
              <a:t>Difference between primal and dual objectives</a:t>
            </a:r>
          </a:p>
          <a:p>
            <a:pPr lvl="1"/>
            <a:r>
              <a:rPr lang="en-US" dirty="0"/>
              <a:t>Given primal assignment </a:t>
            </a:r>
            <a:r>
              <a:rPr lang="en-US" b="1" dirty="0" err="1"/>
              <a:t>x</a:t>
            </a:r>
            <a:r>
              <a:rPr lang="en-US" baseline="30000" dirty="0" err="1"/>
              <a:t>p</a:t>
            </a:r>
            <a:r>
              <a:rPr lang="en-US" dirty="0"/>
              <a:t> and dual variables (messages) defining     , primal-dual gap is</a:t>
            </a:r>
            <a:endParaRPr lang="en-US" baseline="30000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48150" y="1676399"/>
          <a:ext cx="323850" cy="467783"/>
        </p:xfrm>
        <a:graphic>
          <a:graphicData uri="http://schemas.openxmlformats.org/presentationml/2006/ole">
            <p:oleObj spid="_x0000_s18446" name="Equation" r:id="rId5" imgW="914400" imgH="1320800" progId="Equation.3">
              <p:embed/>
            </p:oleObj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2570670" y="2764916"/>
            <a:ext cx="272034" cy="1600200"/>
          </a:xfrm>
          <a:prstGeom prst="rightBrac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7587" y="3581399"/>
            <a:ext cx="78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primal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5241639" y="2304247"/>
            <a:ext cx="272034" cy="2522538"/>
          </a:xfrm>
          <a:prstGeom prst="rightBrace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6987" y="3581399"/>
            <a:ext cx="59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dual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47" y="2514599"/>
            <a:ext cx="14489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/>
              <a:t>Primal-dual </a:t>
            </a:r>
          </a:p>
          <a:p>
            <a:pPr algn="r"/>
            <a:r>
              <a:rPr lang="en-US" sz="2100"/>
              <a:t>gap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Local Primal-Dual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Gap (LPDG) Score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540"/>
          <p:cNvSpPr txBox="1">
            <a:spLocks noChangeArrowheads="1"/>
          </p:cNvSpPr>
          <p:nvPr/>
        </p:nvSpPr>
        <p:spPr bwMode="auto">
          <a:xfrm>
            <a:off x="1185863" y="5345112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Primal cost of node/edge</a:t>
            </a:r>
          </a:p>
        </p:txBody>
      </p:sp>
      <p:cxnSp>
        <p:nvCxnSpPr>
          <p:cNvPr id="19" name="Straight Arrow Connector 541"/>
          <p:cNvCxnSpPr>
            <a:cxnSpLocks noChangeShapeType="1"/>
          </p:cNvCxnSpPr>
          <p:nvPr/>
        </p:nvCxnSpPr>
        <p:spPr bwMode="auto">
          <a:xfrm rot="5400000" flipH="1" flipV="1">
            <a:off x="2854325" y="5005387"/>
            <a:ext cx="544513" cy="28733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543"/>
          <p:cNvSpPr txBox="1">
            <a:spLocks noChangeArrowheads="1"/>
          </p:cNvSpPr>
          <p:nvPr/>
        </p:nvSpPr>
        <p:spPr bwMode="auto">
          <a:xfrm>
            <a:off x="4220969" y="5345112"/>
            <a:ext cx="2941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Dual bound at node/edge</a:t>
            </a:r>
          </a:p>
        </p:txBody>
      </p:sp>
      <p:cxnSp>
        <p:nvCxnSpPr>
          <p:cNvPr id="21" name="Straight Arrow Connector 544"/>
          <p:cNvCxnSpPr>
            <a:cxnSpLocks noChangeShapeType="1"/>
          </p:cNvCxnSpPr>
          <p:nvPr/>
        </p:nvCxnSpPr>
        <p:spPr bwMode="auto">
          <a:xfrm rot="16200000" flipV="1">
            <a:off x="4991449" y="4992338"/>
            <a:ext cx="544513" cy="31343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1000" y="5932487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/>
              <a:t>e: “local disagreement” measure:</a:t>
            </a: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2000" y="6019800"/>
            <a:ext cx="2286000" cy="3556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295400" y="4127500"/>
            <a:ext cx="7696200" cy="901700"/>
          </a:xfrm>
          <a:prstGeom prst="rect">
            <a:avLst/>
          </a:prstGeom>
        </p:spPr>
      </p:pic>
      <p:pic>
        <p:nvPicPr>
          <p:cNvPr id="25" name="Picture 24" descr="latex-imag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701800" y="2590800"/>
            <a:ext cx="4927600" cy="736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96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855787" y="5299502"/>
            <a:ext cx="21913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Filled circle means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970525" y="5334000"/>
          <a:ext cx="1223412" cy="369332"/>
        </p:xfrm>
        <a:graphic>
          <a:graphicData uri="http://schemas.openxmlformats.org/presentationml/2006/ole">
            <p:oleObj spid="_x0000_s70659" name="Equation" r:id="rId4" imgW="5384800" imgH="1625600" progId="Equation.3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32387" y="5299502"/>
            <a:ext cx="22621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, black edge means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353696" y="5345668"/>
          <a:ext cx="1436291" cy="369332"/>
        </p:xfrm>
        <a:graphic>
          <a:graphicData uri="http://schemas.openxmlformats.org/presentationml/2006/ole">
            <p:oleObj spid="_x0000_s70660" name="Equation" r:id="rId5" imgW="7112000" imgH="1828800" progId="Equation.3">
              <p:embed/>
            </p:oleObj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Shortcoming of LPDG Score: Loose Relaxations</a:t>
            </a:r>
            <a:endParaRPr kumimoji="0" lang="en-US" sz="1946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828800"/>
            <a:ext cx="3127632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4000" y="2471916"/>
            <a:ext cx="34566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/>
              <a:t>LPDG &gt; 0,</a:t>
            </a:r>
          </a:p>
          <a:p>
            <a:r>
              <a:rPr lang="en-US" sz="3800"/>
              <a:t>but dual optimal</a:t>
            </a:r>
          </a:p>
        </p:txBody>
      </p:sp>
    </p:spTree>
  </p:cSld>
  <p:clrMapOvr>
    <a:masterClrMapping/>
  </p:clrMapOvr>
  <p:transition advTm="4233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559300"/>
            <a:ext cx="32766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552" y="838200"/>
            <a:ext cx="796884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/>
              <a:t>Reparameterized</a:t>
            </a:r>
            <a:r>
              <a:rPr lang="en-US" sz="2700" dirty="0"/>
              <a:t> potentials      are said to satisfy WTA if</a:t>
            </a:r>
          </a:p>
          <a:p>
            <a:r>
              <a:rPr lang="en-US" sz="2700" dirty="0"/>
              <a:t>there exist non-empty subsets                </a:t>
            </a:r>
            <a:r>
              <a:rPr lang="en-US" sz="2700" dirty="0" smtClean="0"/>
              <a:t>  for </a:t>
            </a:r>
            <a:r>
              <a:rPr lang="en-US" sz="2700" dirty="0"/>
              <a:t>each node </a:t>
            </a:r>
            <a:r>
              <a:rPr lang="en-US" sz="2700" i="1" dirty="0" err="1"/>
              <a:t>i</a:t>
            </a:r>
            <a:r>
              <a:rPr lang="en-US" sz="2700" i="1" dirty="0"/>
              <a:t> </a:t>
            </a:r>
            <a:endParaRPr lang="en-US" sz="2700" dirty="0"/>
          </a:p>
          <a:p>
            <a:r>
              <a:rPr lang="en-US" sz="2700" dirty="0"/>
              <a:t>such that 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574964" y="864936"/>
          <a:ext cx="271156" cy="392113"/>
        </p:xfrm>
        <a:graphic>
          <a:graphicData uri="http://schemas.openxmlformats.org/presentationml/2006/ole">
            <p:oleObj spid="_x0000_s20508" name="Equation" r:id="rId5" imgW="914400" imgH="13208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554666"/>
            <a:ext cx="3276600" cy="142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5900866"/>
            <a:ext cx="290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 at Weak Tree Agreement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2075" y="5889198"/>
            <a:ext cx="252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At Weak Tree Agreement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" y="3733800"/>
            <a:ext cx="21913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Filled circle means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838638" y="3768298"/>
          <a:ext cx="1223412" cy="369332"/>
        </p:xfrm>
        <a:graphic>
          <a:graphicData uri="http://schemas.openxmlformats.org/presentationml/2006/ole">
            <p:oleObj spid="_x0000_s20511" name="Equation" r:id="rId7" imgW="5384800" imgH="16256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00500" y="3733800"/>
            <a:ext cx="23824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    Black edge means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412309" y="3779966"/>
          <a:ext cx="1436291" cy="369332"/>
        </p:xfrm>
        <a:graphic>
          <a:graphicData uri="http://schemas.openxmlformats.org/presentationml/2006/ole">
            <p:oleObj spid="_x0000_s20512" name="Equation" r:id="rId8" imgW="7112000" imgH="1828800" progId="Equation.3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636587" y="4343400"/>
          <a:ext cx="277813" cy="368300"/>
        </p:xfrm>
        <a:graphic>
          <a:graphicData uri="http://schemas.openxmlformats.org/presentationml/2006/ole">
            <p:oleObj spid="_x0000_s20513" name="Equation" r:id="rId9" imgW="1219200" imgH="1625600" progId="Equation.3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1577975" y="4343400"/>
          <a:ext cx="323850" cy="368300"/>
        </p:xfrm>
        <a:graphic>
          <a:graphicData uri="http://schemas.openxmlformats.org/presentationml/2006/ole">
            <p:oleObj spid="_x0000_s20514" name="Equation" r:id="rId10" imgW="1422400" imgH="1625600" progId="Equation.3">
              <p:embed/>
            </p:oleObj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2514788" y="4343400"/>
          <a:ext cx="323850" cy="368300"/>
        </p:xfrm>
        <a:graphic>
          <a:graphicData uri="http://schemas.openxmlformats.org/presentationml/2006/ole">
            <p:oleObj spid="_x0000_s20515" name="Equation" r:id="rId11" imgW="1422400" imgH="1625600" progId="Equation.3">
              <p:embed/>
            </p:oleObj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4038600" y="4343400"/>
          <a:ext cx="323850" cy="368300"/>
        </p:xfrm>
        <a:graphic>
          <a:graphicData uri="http://schemas.openxmlformats.org/presentationml/2006/ole">
            <p:oleObj spid="_x0000_s20516" name="Equation" r:id="rId12" imgW="1422400" imgH="1625600" progId="Equation.3">
              <p:embed/>
            </p:oleObj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4800600" y="4343400"/>
          <a:ext cx="277813" cy="368300"/>
        </p:xfrm>
        <a:graphic>
          <a:graphicData uri="http://schemas.openxmlformats.org/presentationml/2006/ole">
            <p:oleObj spid="_x0000_s20517" name="Equation" r:id="rId13" imgW="1219200" imgH="1625600" progId="Equation.3">
              <p:embed/>
            </p:oleObj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5715000" y="4343400"/>
          <a:ext cx="323850" cy="368300"/>
        </p:xfrm>
        <a:graphic>
          <a:graphicData uri="http://schemas.openxmlformats.org/presentationml/2006/ole">
            <p:oleObj spid="_x0000_s20518" name="Equation" r:id="rId14" imgW="1422400" imgH="1625600" progId="Equation.3">
              <p:embed/>
            </p:oleObj>
          </a:graphicData>
        </a:graphic>
      </p:graphicFrame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6705600" y="4343400"/>
          <a:ext cx="323850" cy="368300"/>
        </p:xfrm>
        <a:graphic>
          <a:graphicData uri="http://schemas.openxmlformats.org/presentationml/2006/ole">
            <p:oleObj spid="_x0000_s20519" name="Equation" r:id="rId15" imgW="1422400" imgH="1625600" progId="Equation.3">
              <p:embed/>
            </p:oleObj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8153400" y="4343400"/>
          <a:ext cx="323850" cy="368300"/>
        </p:xfrm>
        <a:graphic>
          <a:graphicData uri="http://schemas.openxmlformats.org/presentationml/2006/ole">
            <p:oleObj spid="_x0000_s20520" name="Equation" r:id="rId16" imgW="1422400" imgH="16256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 rot="16200000">
            <a:off x="49468" y="4738432"/>
            <a:ext cx="72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labels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382464" y="4814633"/>
            <a:ext cx="72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labels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Weak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Tree Agreement (WTA)  </a:t>
            </a:r>
            <a:r>
              <a:rPr kumimoji="0" lang="en-US" sz="1946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[Kolmogorov 2006]</a:t>
            </a:r>
            <a:endParaRPr kumimoji="0" lang="en-US" sz="1946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1371600" y="2209800"/>
            <a:ext cx="6464301" cy="11049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4978399" y="1407696"/>
            <a:ext cx="1193801" cy="304800"/>
          </a:xfrm>
          <a:prstGeom prst="rect">
            <a:avLst/>
          </a:prstGeom>
        </p:spPr>
      </p:pic>
    </p:spTree>
  </p:cSld>
  <p:clrMapOvr>
    <a:masterClrMapping/>
  </p:clrMapOvr>
  <p:transition advTm="4084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559300"/>
            <a:ext cx="32766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552" y="838200"/>
            <a:ext cx="796884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/>
              <a:t>Reparameterized</a:t>
            </a:r>
            <a:r>
              <a:rPr lang="en-US" sz="2700" dirty="0"/>
              <a:t> potentials      are said to satisfy WTA if</a:t>
            </a:r>
          </a:p>
          <a:p>
            <a:r>
              <a:rPr lang="en-US" sz="2700" dirty="0"/>
              <a:t>there exist non-empty subsets                </a:t>
            </a:r>
            <a:r>
              <a:rPr lang="en-US" sz="2700" dirty="0" smtClean="0"/>
              <a:t>  for </a:t>
            </a:r>
            <a:r>
              <a:rPr lang="en-US" sz="2700" dirty="0"/>
              <a:t>each node </a:t>
            </a:r>
            <a:r>
              <a:rPr lang="en-US" sz="2700" i="1" dirty="0" err="1"/>
              <a:t>i</a:t>
            </a:r>
            <a:r>
              <a:rPr lang="en-US" sz="2700" i="1" dirty="0"/>
              <a:t> </a:t>
            </a:r>
            <a:endParaRPr lang="en-US" sz="2700" dirty="0"/>
          </a:p>
          <a:p>
            <a:r>
              <a:rPr lang="en-US" sz="2700" dirty="0"/>
              <a:t>such that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554666"/>
            <a:ext cx="3276600" cy="142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5900866"/>
            <a:ext cx="290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 at Weak Tree Agreement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2075" y="5889198"/>
            <a:ext cx="252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At Weak Tree Agreement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" y="3733800"/>
            <a:ext cx="21913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Filled circle means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838638" y="3768298"/>
          <a:ext cx="1223412" cy="369332"/>
        </p:xfrm>
        <a:graphic>
          <a:graphicData uri="http://schemas.openxmlformats.org/presentationml/2006/ole">
            <p:oleObj spid="_x0000_s64517" name="Equation" r:id="rId6" imgW="5384800" imgH="16256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00500" y="3733800"/>
            <a:ext cx="23824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    Black edge means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412309" y="3779966"/>
          <a:ext cx="1436291" cy="369332"/>
        </p:xfrm>
        <a:graphic>
          <a:graphicData uri="http://schemas.openxmlformats.org/presentationml/2006/ole">
            <p:oleObj spid="_x0000_s64518" name="Equation" r:id="rId7" imgW="7112000" imgH="1828800" progId="Equation.3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636587" y="4343400"/>
          <a:ext cx="277813" cy="368300"/>
        </p:xfrm>
        <a:graphic>
          <a:graphicData uri="http://schemas.openxmlformats.org/presentationml/2006/ole">
            <p:oleObj spid="_x0000_s64519" name="Equation" r:id="rId8" imgW="1219200" imgH="1625600" progId="Equation.3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1577975" y="4343400"/>
          <a:ext cx="323850" cy="368300"/>
        </p:xfrm>
        <a:graphic>
          <a:graphicData uri="http://schemas.openxmlformats.org/presentationml/2006/ole">
            <p:oleObj spid="_x0000_s64520" name="Equation" r:id="rId9" imgW="1422400" imgH="1625600" progId="Equation.3">
              <p:embed/>
            </p:oleObj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2514788" y="4343400"/>
          <a:ext cx="323850" cy="368300"/>
        </p:xfrm>
        <a:graphic>
          <a:graphicData uri="http://schemas.openxmlformats.org/presentationml/2006/ole">
            <p:oleObj spid="_x0000_s64521" name="Equation" r:id="rId10" imgW="1422400" imgH="1625600" progId="Equation.3">
              <p:embed/>
            </p:oleObj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4038600" y="4343400"/>
          <a:ext cx="323850" cy="368300"/>
        </p:xfrm>
        <a:graphic>
          <a:graphicData uri="http://schemas.openxmlformats.org/presentationml/2006/ole">
            <p:oleObj spid="_x0000_s64522" name="Equation" r:id="rId11" imgW="1422400" imgH="1625600" progId="Equation.3">
              <p:embed/>
            </p:oleObj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4800600" y="4343400"/>
          <a:ext cx="277813" cy="368300"/>
        </p:xfrm>
        <a:graphic>
          <a:graphicData uri="http://schemas.openxmlformats.org/presentationml/2006/ole">
            <p:oleObj spid="_x0000_s64523" name="Equation" r:id="rId12" imgW="1219200" imgH="1625600" progId="Equation.3">
              <p:embed/>
            </p:oleObj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5715000" y="4343400"/>
          <a:ext cx="323850" cy="368300"/>
        </p:xfrm>
        <a:graphic>
          <a:graphicData uri="http://schemas.openxmlformats.org/presentationml/2006/ole">
            <p:oleObj spid="_x0000_s64524" name="Equation" r:id="rId13" imgW="1422400" imgH="1625600" progId="Equation.3">
              <p:embed/>
            </p:oleObj>
          </a:graphicData>
        </a:graphic>
      </p:graphicFrame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6705600" y="4343400"/>
          <a:ext cx="323850" cy="368300"/>
        </p:xfrm>
        <a:graphic>
          <a:graphicData uri="http://schemas.openxmlformats.org/presentationml/2006/ole">
            <p:oleObj spid="_x0000_s64525" name="Equation" r:id="rId14" imgW="1422400" imgH="1625600" progId="Equation.3">
              <p:embed/>
            </p:oleObj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8153400" y="4343400"/>
          <a:ext cx="323850" cy="368300"/>
        </p:xfrm>
        <a:graphic>
          <a:graphicData uri="http://schemas.openxmlformats.org/presentationml/2006/ole">
            <p:oleObj spid="_x0000_s64526" name="Equation" r:id="rId15" imgW="1422400" imgH="16256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 rot="16200000">
            <a:off x="49468" y="4738432"/>
            <a:ext cx="72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labels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382464" y="4814633"/>
            <a:ext cx="72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labels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Weak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Tree Agreement (WTA)  </a:t>
            </a:r>
            <a:r>
              <a:rPr kumimoji="0" lang="en-US" sz="1946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[Kolmogorov 2006]</a:t>
            </a:r>
            <a:endParaRPr kumimoji="0" lang="en-US" sz="1946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105400" y="4591804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065520" y="518160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7023359" y="4591804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7023359" y="518160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992716" y="4604762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800600" y="6248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1</a:t>
            </a:r>
            <a:r>
              <a:rPr lang="en-US"/>
              <a:t>={0}</a:t>
            </a:r>
            <a:endParaRPr lang="en-US" baseline="-25000"/>
          </a:p>
        </p:txBody>
      </p:sp>
      <p:sp>
        <p:nvSpPr>
          <p:cNvPr id="36" name="TextBox 35"/>
          <p:cNvSpPr txBox="1"/>
          <p:nvPr/>
        </p:nvSpPr>
        <p:spPr>
          <a:xfrm>
            <a:off x="5791200" y="6248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2</a:t>
            </a:r>
            <a:r>
              <a:rPr lang="en-US"/>
              <a:t>={2}</a:t>
            </a:r>
            <a:endParaRPr lang="en-US" baseline="-25000"/>
          </a:p>
        </p:txBody>
      </p:sp>
      <p:sp>
        <p:nvSpPr>
          <p:cNvPr id="37" name="TextBox 36"/>
          <p:cNvSpPr txBox="1"/>
          <p:nvPr/>
        </p:nvSpPr>
        <p:spPr>
          <a:xfrm>
            <a:off x="6653069" y="6248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2</a:t>
            </a:r>
            <a:r>
              <a:rPr lang="en-US"/>
              <a:t>={0,2}</a:t>
            </a:r>
            <a:endParaRPr lang="en-US" baseline="-25000"/>
          </a:p>
        </p:txBody>
      </p:sp>
      <p:sp>
        <p:nvSpPr>
          <p:cNvPr id="38" name="TextBox 37"/>
          <p:cNvSpPr txBox="1"/>
          <p:nvPr/>
        </p:nvSpPr>
        <p:spPr>
          <a:xfrm>
            <a:off x="7747005" y="6248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3</a:t>
            </a:r>
            <a:r>
              <a:rPr lang="en-US"/>
              <a:t>={0}</a:t>
            </a:r>
            <a:endParaRPr lang="en-US" baseline="-25000"/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1371600" y="2209800"/>
            <a:ext cx="6464301" cy="1104900"/>
          </a:xfrm>
          <a:prstGeom prst="rect">
            <a:avLst/>
          </a:prstGeom>
        </p:spPr>
      </p:pic>
      <p:graphicFrame>
        <p:nvGraphicFramePr>
          <p:cNvPr id="40" name="Object 2"/>
          <p:cNvGraphicFramePr>
            <a:graphicFrameLocks noChangeAspect="1"/>
          </p:cNvGraphicFramePr>
          <p:nvPr/>
        </p:nvGraphicFramePr>
        <p:xfrm>
          <a:off x="4574964" y="864936"/>
          <a:ext cx="271156" cy="392113"/>
        </p:xfrm>
        <a:graphic>
          <a:graphicData uri="http://schemas.openxmlformats.org/presentationml/2006/ole">
            <p:oleObj spid="_x0000_s64529" name="Equation" r:id="rId18" imgW="914400" imgH="1320800" progId="Equation.3">
              <p:embed/>
            </p:oleObj>
          </a:graphicData>
        </a:graphic>
      </p:graphicFrame>
      <p:pic>
        <p:nvPicPr>
          <p:cNvPr id="41" name="Picture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4978399" y="1407696"/>
            <a:ext cx="1193801" cy="304800"/>
          </a:xfrm>
          <a:prstGeom prst="rect">
            <a:avLst/>
          </a:prstGeom>
        </p:spPr>
      </p:pic>
      <p:sp>
        <p:nvSpPr>
          <p:cNvPr id="42" name="Oval 41"/>
          <p:cNvSpPr>
            <a:spLocks noChangeAspect="1"/>
          </p:cNvSpPr>
          <p:nvPr/>
        </p:nvSpPr>
        <p:spPr>
          <a:xfrm>
            <a:off x="968404" y="4590421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1928524" y="5180217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2886363" y="4590421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2886363" y="5180217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855720" y="4603379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1905000" y="487680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85800" y="6248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1</a:t>
            </a:r>
            <a:r>
              <a:rPr lang="en-US"/>
              <a:t>={0}</a:t>
            </a:r>
            <a:endParaRPr lang="en-US" baseline="-25000"/>
          </a:p>
        </p:txBody>
      </p:sp>
      <p:sp>
        <p:nvSpPr>
          <p:cNvPr id="49" name="TextBox 48"/>
          <p:cNvSpPr txBox="1"/>
          <p:nvPr/>
        </p:nvSpPr>
        <p:spPr>
          <a:xfrm>
            <a:off x="1524000" y="6248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2</a:t>
            </a:r>
            <a:r>
              <a:rPr lang="en-US"/>
              <a:t>={0,2}</a:t>
            </a:r>
            <a:endParaRPr lang="en-US" baseline="-25000"/>
          </a:p>
        </p:txBody>
      </p:sp>
      <p:sp>
        <p:nvSpPr>
          <p:cNvPr id="50" name="TextBox 49"/>
          <p:cNvSpPr txBox="1"/>
          <p:nvPr/>
        </p:nvSpPr>
        <p:spPr>
          <a:xfrm>
            <a:off x="2538269" y="6248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2</a:t>
            </a:r>
            <a:r>
              <a:rPr lang="en-US"/>
              <a:t>={0,2}</a:t>
            </a:r>
            <a:endParaRPr lang="en-US" baseline="-25000"/>
          </a:p>
        </p:txBody>
      </p:sp>
      <p:sp>
        <p:nvSpPr>
          <p:cNvPr id="51" name="TextBox 50"/>
          <p:cNvSpPr txBox="1"/>
          <p:nvPr/>
        </p:nvSpPr>
        <p:spPr>
          <a:xfrm>
            <a:off x="3556005" y="6248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3</a:t>
            </a:r>
            <a:r>
              <a:rPr lang="en-US"/>
              <a:t>={0}</a:t>
            </a:r>
            <a:endParaRPr lang="en-US" baseline="-25000"/>
          </a:p>
        </p:txBody>
      </p:sp>
    </p:spTree>
  </p:cSld>
  <p:clrMapOvr>
    <a:masterClrMapping/>
  </p:clrMapOvr>
  <p:transition advTm="1361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559300"/>
            <a:ext cx="32766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552" y="838200"/>
            <a:ext cx="796884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/>
              <a:t>Reparameterized</a:t>
            </a:r>
            <a:r>
              <a:rPr lang="en-US" sz="2700" dirty="0"/>
              <a:t> potentials      are said to satisfy WTA if</a:t>
            </a:r>
          </a:p>
          <a:p>
            <a:r>
              <a:rPr lang="en-US" sz="2700" dirty="0"/>
              <a:t>there exist non-empty subsets                </a:t>
            </a:r>
            <a:r>
              <a:rPr lang="en-US" sz="2700" dirty="0" smtClean="0"/>
              <a:t>  for </a:t>
            </a:r>
            <a:r>
              <a:rPr lang="en-US" sz="2700" dirty="0"/>
              <a:t>each node </a:t>
            </a:r>
            <a:r>
              <a:rPr lang="en-US" sz="2700" i="1" dirty="0" err="1"/>
              <a:t>i</a:t>
            </a:r>
            <a:r>
              <a:rPr lang="en-US" sz="2700" i="1" dirty="0"/>
              <a:t> </a:t>
            </a:r>
            <a:endParaRPr lang="en-US" sz="2700" dirty="0"/>
          </a:p>
          <a:p>
            <a:r>
              <a:rPr lang="en-US" sz="2700" dirty="0"/>
              <a:t>such that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554666"/>
            <a:ext cx="3276600" cy="142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5900866"/>
            <a:ext cx="290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 at Weak Tree Agreement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2075" y="5889198"/>
            <a:ext cx="252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At Weak Tree Agreement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" y="3733800"/>
            <a:ext cx="21913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Filled circle means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838638" y="3768298"/>
          <a:ext cx="1223412" cy="369332"/>
        </p:xfrm>
        <a:graphic>
          <a:graphicData uri="http://schemas.openxmlformats.org/presentationml/2006/ole">
            <p:oleObj spid="_x0000_s66565" name="Equation" r:id="rId6" imgW="5384800" imgH="16256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00500" y="3733800"/>
            <a:ext cx="23824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    Black edge means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412309" y="3779966"/>
          <a:ext cx="1436291" cy="369332"/>
        </p:xfrm>
        <a:graphic>
          <a:graphicData uri="http://schemas.openxmlformats.org/presentationml/2006/ole">
            <p:oleObj spid="_x0000_s66566" name="Equation" r:id="rId7" imgW="7112000" imgH="1828800" progId="Equation.3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636587" y="4343400"/>
          <a:ext cx="277813" cy="368300"/>
        </p:xfrm>
        <a:graphic>
          <a:graphicData uri="http://schemas.openxmlformats.org/presentationml/2006/ole">
            <p:oleObj spid="_x0000_s66567" name="Equation" r:id="rId8" imgW="1219200" imgH="1625600" progId="Equation.3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1577975" y="4343400"/>
          <a:ext cx="323850" cy="368300"/>
        </p:xfrm>
        <a:graphic>
          <a:graphicData uri="http://schemas.openxmlformats.org/presentationml/2006/ole">
            <p:oleObj spid="_x0000_s66568" name="Equation" r:id="rId9" imgW="1422400" imgH="1625600" progId="Equation.3">
              <p:embed/>
            </p:oleObj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2514788" y="4343400"/>
          <a:ext cx="323850" cy="368300"/>
        </p:xfrm>
        <a:graphic>
          <a:graphicData uri="http://schemas.openxmlformats.org/presentationml/2006/ole">
            <p:oleObj spid="_x0000_s66569" name="Equation" r:id="rId10" imgW="1422400" imgH="1625600" progId="Equation.3">
              <p:embed/>
            </p:oleObj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4038600" y="4343400"/>
          <a:ext cx="323850" cy="368300"/>
        </p:xfrm>
        <a:graphic>
          <a:graphicData uri="http://schemas.openxmlformats.org/presentationml/2006/ole">
            <p:oleObj spid="_x0000_s66570" name="Equation" r:id="rId11" imgW="1422400" imgH="1625600" progId="Equation.3">
              <p:embed/>
            </p:oleObj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4800600" y="4343400"/>
          <a:ext cx="277813" cy="368300"/>
        </p:xfrm>
        <a:graphic>
          <a:graphicData uri="http://schemas.openxmlformats.org/presentationml/2006/ole">
            <p:oleObj spid="_x0000_s66571" name="Equation" r:id="rId12" imgW="1219200" imgH="1625600" progId="Equation.3">
              <p:embed/>
            </p:oleObj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5715000" y="4343400"/>
          <a:ext cx="323850" cy="368300"/>
        </p:xfrm>
        <a:graphic>
          <a:graphicData uri="http://schemas.openxmlformats.org/presentationml/2006/ole">
            <p:oleObj spid="_x0000_s66572" name="Equation" r:id="rId13" imgW="1422400" imgH="1625600" progId="Equation.3">
              <p:embed/>
            </p:oleObj>
          </a:graphicData>
        </a:graphic>
      </p:graphicFrame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6705600" y="4343400"/>
          <a:ext cx="323850" cy="368300"/>
        </p:xfrm>
        <a:graphic>
          <a:graphicData uri="http://schemas.openxmlformats.org/presentationml/2006/ole">
            <p:oleObj spid="_x0000_s66573" name="Equation" r:id="rId14" imgW="1422400" imgH="1625600" progId="Equation.3">
              <p:embed/>
            </p:oleObj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8153400" y="4343400"/>
          <a:ext cx="323850" cy="368300"/>
        </p:xfrm>
        <a:graphic>
          <a:graphicData uri="http://schemas.openxmlformats.org/presentationml/2006/ole">
            <p:oleObj spid="_x0000_s66574" name="Equation" r:id="rId15" imgW="1422400" imgH="16256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 rot="16200000">
            <a:off x="49468" y="4738432"/>
            <a:ext cx="72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labels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382464" y="4814633"/>
            <a:ext cx="72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labels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6366398" y="4564380"/>
            <a:ext cx="499222" cy="788782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193280" y="4773818"/>
            <a:ext cx="813259" cy="506426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00600" y="6248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1</a:t>
            </a:r>
            <a:r>
              <a:rPr lang="en-US"/>
              <a:t>={0}</a:t>
            </a:r>
            <a:endParaRPr lang="en-US" baseline="-25000"/>
          </a:p>
        </p:txBody>
      </p:sp>
      <p:sp>
        <p:nvSpPr>
          <p:cNvPr id="43" name="TextBox 42"/>
          <p:cNvSpPr txBox="1"/>
          <p:nvPr/>
        </p:nvSpPr>
        <p:spPr>
          <a:xfrm>
            <a:off x="5791200" y="6248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2</a:t>
            </a:r>
            <a:r>
              <a:rPr lang="en-US"/>
              <a:t>={2}</a:t>
            </a:r>
            <a:endParaRPr lang="en-US" baseline="-25000"/>
          </a:p>
        </p:txBody>
      </p:sp>
      <p:sp>
        <p:nvSpPr>
          <p:cNvPr id="44" name="TextBox 43"/>
          <p:cNvSpPr txBox="1"/>
          <p:nvPr/>
        </p:nvSpPr>
        <p:spPr>
          <a:xfrm>
            <a:off x="6653069" y="6248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2</a:t>
            </a:r>
            <a:r>
              <a:rPr lang="en-US"/>
              <a:t>={0,2}</a:t>
            </a:r>
            <a:endParaRPr lang="en-US" baseline="-25000"/>
          </a:p>
        </p:txBody>
      </p:sp>
      <p:sp>
        <p:nvSpPr>
          <p:cNvPr id="45" name="TextBox 44"/>
          <p:cNvSpPr txBox="1"/>
          <p:nvPr/>
        </p:nvSpPr>
        <p:spPr>
          <a:xfrm>
            <a:off x="7747005" y="6248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3</a:t>
            </a:r>
            <a:r>
              <a:rPr lang="en-US"/>
              <a:t>={0}</a:t>
            </a:r>
            <a:endParaRPr lang="en-US" baseline="-25000"/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1371600" y="2209800"/>
            <a:ext cx="6464301" cy="1104900"/>
          </a:xfrm>
          <a:prstGeom prst="rect">
            <a:avLst/>
          </a:prstGeom>
        </p:spPr>
      </p:pic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4574964" y="864936"/>
          <a:ext cx="271156" cy="392113"/>
        </p:xfrm>
        <a:graphic>
          <a:graphicData uri="http://schemas.openxmlformats.org/presentationml/2006/ole">
            <p:oleObj spid="_x0000_s66577" name="Equation" r:id="rId18" imgW="914400" imgH="1320800" progId="Equation.3">
              <p:embed/>
            </p:oleObj>
          </a:graphicData>
        </a:graphic>
      </p:graphicFrame>
      <p:pic>
        <p:nvPicPr>
          <p:cNvPr id="40" name="Pictur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4978399" y="1407696"/>
            <a:ext cx="1193801" cy="304800"/>
          </a:xfrm>
          <a:prstGeom prst="rect">
            <a:avLst/>
          </a:prstGeom>
        </p:spPr>
      </p:pic>
      <p:sp>
        <p:nvSpPr>
          <p:cNvPr id="41" name="Oval 40"/>
          <p:cNvSpPr>
            <a:spLocks noChangeAspect="1"/>
          </p:cNvSpPr>
          <p:nvPr/>
        </p:nvSpPr>
        <p:spPr>
          <a:xfrm>
            <a:off x="5105400" y="4591804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065520" y="518160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7023359" y="4591804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7023359" y="518160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7992716" y="4604762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Weak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Tree Agreement (WTA)  </a:t>
            </a:r>
            <a:r>
              <a:rPr kumimoji="0" lang="en-US" sz="1946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[Kolmogorov 2006]</a:t>
            </a:r>
            <a:endParaRPr kumimoji="0" lang="en-US" sz="1946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968404" y="4590421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928524" y="5180217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2886363" y="4590421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2886363" y="5180217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3855720" y="4603379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1905000" y="487680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959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5" name="Object 15"/>
          <p:cNvGraphicFramePr>
            <a:graphicFrameLocks noChangeAspect="1"/>
          </p:cNvGraphicFramePr>
          <p:nvPr/>
        </p:nvGraphicFramePr>
        <p:xfrm>
          <a:off x="1550987" y="1624013"/>
          <a:ext cx="5468937" cy="661987"/>
        </p:xfrm>
        <a:graphic>
          <a:graphicData uri="http://schemas.openxmlformats.org/presentationml/2006/ole">
            <p:oleObj spid="_x0000_s68610" name="Equation" r:id="rId4" imgW="7315200" imgH="8890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855787" y="6061502"/>
            <a:ext cx="21913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Filled circle means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970525" y="6096000"/>
          <a:ext cx="1223412" cy="369332"/>
        </p:xfrm>
        <a:graphic>
          <a:graphicData uri="http://schemas.openxmlformats.org/presentationml/2006/ole">
            <p:oleObj spid="_x0000_s68611" name="Equation" r:id="rId5" imgW="5384800" imgH="1625600" progId="Equation.3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32387" y="6061502"/>
            <a:ext cx="22621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, black edge means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353696" y="6107668"/>
          <a:ext cx="1436291" cy="369332"/>
        </p:xfrm>
        <a:graphic>
          <a:graphicData uri="http://schemas.openxmlformats.org/presentationml/2006/ole">
            <p:oleObj spid="_x0000_s68612" name="Equation" r:id="rId6" imgW="7112000" imgH="182880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876800" y="2438400"/>
            <a:ext cx="14708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/>
              <a:t>D</a:t>
            </a:r>
            <a:r>
              <a:rPr lang="en-US" sz="3000" baseline="-25000"/>
              <a:t>2</a:t>
            </a:r>
            <a:r>
              <a:rPr lang="en-US" sz="3000"/>
              <a:t>={0,2}</a:t>
            </a:r>
          </a:p>
          <a:p>
            <a:r>
              <a:rPr lang="en-US" sz="3000"/>
              <a:t>D</a:t>
            </a:r>
            <a:r>
              <a:rPr lang="en-US" sz="3000" baseline="-25000"/>
              <a:t>3</a:t>
            </a:r>
            <a:r>
              <a:rPr lang="en-US" sz="3000"/>
              <a:t>={0,2}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WTA Score</a:t>
            </a:r>
            <a:endParaRPr kumimoji="0" lang="en-US" sz="1946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990600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/>
              <a:t>e: “local disagreement” measure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86000" y="2514600"/>
            <a:ext cx="2286000" cy="2527300"/>
            <a:chOff x="2527329" y="2514600"/>
            <a:chExt cx="2286000" cy="25273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7329" y="2514600"/>
              <a:ext cx="2286000" cy="2527300"/>
            </a:xfrm>
            <a:prstGeom prst="rect">
              <a:avLst/>
            </a:prstGeom>
          </p:spPr>
        </p:pic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654041" y="2819400"/>
              <a:ext cx="311254" cy="31125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660546" y="3790588"/>
              <a:ext cx="311254" cy="31125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267200" y="2819400"/>
              <a:ext cx="311254" cy="31125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400" y="2901513"/>
            <a:ext cx="1808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Costs:</a:t>
            </a:r>
          </a:p>
          <a:p>
            <a:r>
              <a:rPr lang="en-US"/>
              <a:t>solid – low</a:t>
            </a:r>
          </a:p>
          <a:p>
            <a:r>
              <a:rPr lang="en-US"/>
              <a:t>dotted – medium</a:t>
            </a:r>
          </a:p>
          <a:p>
            <a:r>
              <a:rPr lang="en-US"/>
              <a:t>else – high</a:t>
            </a:r>
          </a:p>
          <a:p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032146" y="3803546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1085850" y="5211763"/>
          <a:ext cx="6076950" cy="731837"/>
        </p:xfrm>
        <a:graphic>
          <a:graphicData uri="http://schemas.openxmlformats.org/presentationml/2006/ole">
            <p:oleObj spid="_x0000_s68619" name="Equation" r:id="rId8" imgW="2286000" imgH="266700" progId="Equation.3">
              <p:embed/>
            </p:oleObj>
          </a:graphicData>
        </a:graphic>
      </p:graphicFrame>
    </p:spTree>
  </p:cSld>
  <p:clrMapOvr>
    <a:masterClrMapping/>
  </p:clrMapOvr>
  <p:transition advTm="549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5" name="Object 15"/>
          <p:cNvGraphicFramePr>
            <a:graphicFrameLocks noChangeAspect="1"/>
          </p:cNvGraphicFramePr>
          <p:nvPr/>
        </p:nvGraphicFramePr>
        <p:xfrm>
          <a:off x="1550987" y="1624013"/>
          <a:ext cx="5468937" cy="661987"/>
        </p:xfrm>
        <a:graphic>
          <a:graphicData uri="http://schemas.openxmlformats.org/presentationml/2006/ole">
            <p:oleObj spid="_x0000_s94210" name="Equation" r:id="rId4" imgW="7315200" imgH="889000" progId="Equation.3">
              <p:embed/>
            </p:oleObj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514600"/>
            <a:ext cx="2286000" cy="25273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55787" y="6061502"/>
            <a:ext cx="21913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Filled circle means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970525" y="6096000"/>
          <a:ext cx="1223412" cy="369332"/>
        </p:xfrm>
        <a:graphic>
          <a:graphicData uri="http://schemas.openxmlformats.org/presentationml/2006/ole">
            <p:oleObj spid="_x0000_s94211" name="Equation" r:id="rId6" imgW="5384800" imgH="1625600" progId="Equation.3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32387" y="6061502"/>
            <a:ext cx="22621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, black edge means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353696" y="6107668"/>
          <a:ext cx="1436291" cy="369332"/>
        </p:xfrm>
        <a:graphic>
          <a:graphicData uri="http://schemas.openxmlformats.org/presentationml/2006/ole">
            <p:oleObj spid="_x0000_s94212" name="Equation" r:id="rId7" imgW="7112000" imgH="1828800" progId="Equation.3">
              <p:embed/>
            </p:oleObj>
          </a:graphicData>
        </a:graphic>
      </p:graphicFrame>
      <p:graphicFrame>
        <p:nvGraphicFramePr>
          <p:cNvPr id="102419" name="Object 19"/>
          <p:cNvGraphicFramePr>
            <a:graphicFrameLocks noChangeAspect="1"/>
          </p:cNvGraphicFramePr>
          <p:nvPr/>
        </p:nvGraphicFramePr>
        <p:xfrm>
          <a:off x="1085850" y="5211763"/>
          <a:ext cx="6076950" cy="731837"/>
        </p:xfrm>
        <a:graphic>
          <a:graphicData uri="http://schemas.openxmlformats.org/presentationml/2006/ole">
            <p:oleObj spid="_x0000_s94213" name="Equation" r:id="rId8" imgW="2286000" imgH="2667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990600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/>
              <a:t>e: “local disagreement” measure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412712" y="2819400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419217" y="3790588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025871" y="2819400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37960" y="1497687"/>
            <a:ext cx="2191239" cy="86451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5" idx="6"/>
            <a:endCxn id="17" idx="2"/>
          </p:cNvCxnSpPr>
          <p:nvPr/>
        </p:nvCxnSpPr>
        <p:spPr>
          <a:xfrm>
            <a:off x="2723966" y="2975027"/>
            <a:ext cx="1301905" cy="1588"/>
          </a:xfrm>
          <a:prstGeom prst="straightConnector1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6"/>
          </p:cNvCxnSpPr>
          <p:nvPr/>
        </p:nvCxnSpPr>
        <p:spPr>
          <a:xfrm>
            <a:off x="2730471" y="3946215"/>
            <a:ext cx="1295400" cy="1588"/>
          </a:xfrm>
          <a:prstGeom prst="straightConnector1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786126" y="5041900"/>
            <a:ext cx="2008602" cy="86451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53000" y="5041900"/>
            <a:ext cx="1524000" cy="86451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WTA Score</a:t>
            </a:r>
            <a:endParaRPr kumimoji="0" lang="en-US" sz="1946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" y="2901513"/>
            <a:ext cx="1808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Costs:</a:t>
            </a:r>
          </a:p>
          <a:p>
            <a:r>
              <a:rPr lang="en-US"/>
              <a:t>solid – low</a:t>
            </a:r>
          </a:p>
          <a:p>
            <a:r>
              <a:rPr lang="en-US"/>
              <a:t>dotted – medium</a:t>
            </a:r>
          </a:p>
          <a:p>
            <a:r>
              <a:rPr lang="en-US"/>
              <a:t>else – high</a:t>
            </a:r>
          </a:p>
          <a:p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4032146" y="3803546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876800" y="2438400"/>
            <a:ext cx="14708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/>
              <a:t>D</a:t>
            </a:r>
            <a:r>
              <a:rPr lang="en-US" sz="3000" baseline="-25000"/>
              <a:t>2</a:t>
            </a:r>
            <a:r>
              <a:rPr lang="en-US" sz="3000"/>
              <a:t>={0,2}</a:t>
            </a:r>
          </a:p>
          <a:p>
            <a:r>
              <a:rPr lang="en-US" sz="3000"/>
              <a:t>D</a:t>
            </a:r>
            <a:r>
              <a:rPr lang="en-US" sz="3000" baseline="-25000"/>
              <a:t>3</a:t>
            </a:r>
            <a:r>
              <a:rPr lang="en-US" sz="3000"/>
              <a:t>={0,2}</a:t>
            </a:r>
          </a:p>
        </p:txBody>
      </p:sp>
    </p:spTree>
  </p:cSld>
  <p:clrMapOvr>
    <a:masterClrMapping/>
  </p:clrMapOvr>
  <p:transition advTm="4647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5" name="Object 15"/>
          <p:cNvGraphicFramePr>
            <a:graphicFrameLocks noChangeAspect="1"/>
          </p:cNvGraphicFramePr>
          <p:nvPr/>
        </p:nvGraphicFramePr>
        <p:xfrm>
          <a:off x="1550987" y="1624013"/>
          <a:ext cx="5468937" cy="661987"/>
        </p:xfrm>
        <a:graphic>
          <a:graphicData uri="http://schemas.openxmlformats.org/presentationml/2006/ole">
            <p:oleObj spid="_x0000_s98306" name="Equation" r:id="rId4" imgW="7315200" imgH="889000" progId="Equation.3">
              <p:embed/>
            </p:oleObj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514600"/>
            <a:ext cx="2286000" cy="25273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55787" y="6061502"/>
            <a:ext cx="21913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Filled circle means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970525" y="6096000"/>
          <a:ext cx="1223412" cy="369332"/>
        </p:xfrm>
        <a:graphic>
          <a:graphicData uri="http://schemas.openxmlformats.org/presentationml/2006/ole">
            <p:oleObj spid="_x0000_s98307" name="Equation" r:id="rId6" imgW="5384800" imgH="1625600" progId="Equation.3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32387" y="6061502"/>
            <a:ext cx="22621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, black edge means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353696" y="6107668"/>
          <a:ext cx="1436291" cy="369332"/>
        </p:xfrm>
        <a:graphic>
          <a:graphicData uri="http://schemas.openxmlformats.org/presentationml/2006/ole">
            <p:oleObj spid="_x0000_s98308" name="Equation" r:id="rId7" imgW="7112000" imgH="1828800" progId="Equation.3">
              <p:embed/>
            </p:oleObj>
          </a:graphicData>
        </a:graphic>
      </p:graphicFrame>
      <p:graphicFrame>
        <p:nvGraphicFramePr>
          <p:cNvPr id="102419" name="Object 19"/>
          <p:cNvGraphicFramePr>
            <a:graphicFrameLocks noChangeAspect="1"/>
          </p:cNvGraphicFramePr>
          <p:nvPr/>
        </p:nvGraphicFramePr>
        <p:xfrm>
          <a:off x="2584450" y="5211763"/>
          <a:ext cx="4254500" cy="731837"/>
        </p:xfrm>
        <a:graphic>
          <a:graphicData uri="http://schemas.openxmlformats.org/presentationml/2006/ole">
            <p:oleObj spid="_x0000_s98309" name="Equation" r:id="rId8" imgW="1600200" imgH="2667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990600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/>
              <a:t>e: “local disagreement” measure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412712" y="2819400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419217" y="3790588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025871" y="2819400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89720" y="1497687"/>
            <a:ext cx="2839480" cy="86451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5" idx="6"/>
            <a:endCxn id="17" idx="2"/>
          </p:cNvCxnSpPr>
          <p:nvPr/>
        </p:nvCxnSpPr>
        <p:spPr>
          <a:xfrm>
            <a:off x="2723966" y="2975027"/>
            <a:ext cx="1301905" cy="1588"/>
          </a:xfrm>
          <a:prstGeom prst="straightConnector1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6"/>
          </p:cNvCxnSpPr>
          <p:nvPr/>
        </p:nvCxnSpPr>
        <p:spPr>
          <a:xfrm>
            <a:off x="2730471" y="3946215"/>
            <a:ext cx="1295400" cy="1588"/>
          </a:xfrm>
          <a:prstGeom prst="straightConnector1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28999" y="5041900"/>
            <a:ext cx="1703387" cy="86451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WTA Score</a:t>
            </a:r>
            <a:endParaRPr kumimoji="0" lang="en-US" sz="1946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" y="2901513"/>
            <a:ext cx="1808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Costs:</a:t>
            </a:r>
          </a:p>
          <a:p>
            <a:r>
              <a:rPr lang="en-US"/>
              <a:t>solid – low</a:t>
            </a:r>
          </a:p>
          <a:p>
            <a:r>
              <a:rPr lang="en-US"/>
              <a:t>dotted – medium</a:t>
            </a:r>
          </a:p>
          <a:p>
            <a:r>
              <a:rPr lang="en-US"/>
              <a:t>else – high</a:t>
            </a:r>
          </a:p>
          <a:p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032146" y="3803546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76800" y="2438400"/>
            <a:ext cx="14708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/>
              <a:t>D</a:t>
            </a:r>
            <a:r>
              <a:rPr lang="en-US" sz="3000" baseline="-25000"/>
              <a:t>2</a:t>
            </a:r>
            <a:r>
              <a:rPr lang="en-US" sz="3000"/>
              <a:t>={0,2}</a:t>
            </a:r>
          </a:p>
          <a:p>
            <a:r>
              <a:rPr lang="en-US" sz="3000"/>
              <a:t>D</a:t>
            </a:r>
            <a:r>
              <a:rPr lang="en-US" sz="3000" baseline="-25000"/>
              <a:t>3</a:t>
            </a:r>
            <a:r>
              <a:rPr lang="en-US" sz="3000"/>
              <a:t>={0,2}</a:t>
            </a:r>
          </a:p>
        </p:txBody>
      </p:sp>
    </p:spTree>
  </p:cSld>
  <p:clrMapOvr>
    <a:masterClrMapping/>
  </p:clrMapOvr>
  <p:transition advTm="360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5" name="Object 15"/>
          <p:cNvGraphicFramePr>
            <a:graphicFrameLocks noChangeAspect="1"/>
          </p:cNvGraphicFramePr>
          <p:nvPr/>
        </p:nvGraphicFramePr>
        <p:xfrm>
          <a:off x="1550987" y="1624013"/>
          <a:ext cx="5468937" cy="661987"/>
        </p:xfrm>
        <a:graphic>
          <a:graphicData uri="http://schemas.openxmlformats.org/presentationml/2006/ole">
            <p:oleObj spid="_x0000_s96258" name="Equation" r:id="rId4" imgW="7315200" imgH="8890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855787" y="6061502"/>
            <a:ext cx="21913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Filled circle means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970525" y="6096000"/>
          <a:ext cx="1223412" cy="369332"/>
        </p:xfrm>
        <a:graphic>
          <a:graphicData uri="http://schemas.openxmlformats.org/presentationml/2006/ole">
            <p:oleObj spid="_x0000_s96259" name="Equation" r:id="rId5" imgW="5384800" imgH="1625600" progId="Equation.3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32387" y="6061502"/>
            <a:ext cx="22621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, black edge means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353696" y="6107668"/>
          <a:ext cx="1436291" cy="369332"/>
        </p:xfrm>
        <a:graphic>
          <a:graphicData uri="http://schemas.openxmlformats.org/presentationml/2006/ole">
            <p:oleObj spid="_x0000_s96260" name="Equation" r:id="rId6" imgW="7112000" imgH="18288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990600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/>
              <a:t>e: “local disagreement” measure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86000" y="2514600"/>
            <a:ext cx="2286000" cy="2527300"/>
            <a:chOff x="2527329" y="2514600"/>
            <a:chExt cx="2286000" cy="25273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7329" y="2514600"/>
              <a:ext cx="2286000" cy="2527300"/>
            </a:xfrm>
            <a:prstGeom prst="rect">
              <a:avLst/>
            </a:prstGeom>
          </p:spPr>
        </p:pic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654041" y="2819400"/>
              <a:ext cx="311254" cy="31125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660546" y="3790588"/>
              <a:ext cx="311254" cy="31125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267200" y="2819400"/>
              <a:ext cx="311254" cy="31125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2584450" y="5211763"/>
          <a:ext cx="4254500" cy="731837"/>
        </p:xfrm>
        <a:graphic>
          <a:graphicData uri="http://schemas.openxmlformats.org/presentationml/2006/ole">
            <p:oleObj spid="_x0000_s96262" name="Equation" r:id="rId8" imgW="1600200" imgH="266700" progId="Equation.3">
              <p:embed/>
            </p:oleObj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WTA Score</a:t>
            </a:r>
            <a:endParaRPr kumimoji="0" lang="en-US" sz="1946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2901513"/>
            <a:ext cx="1808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Costs:</a:t>
            </a:r>
          </a:p>
          <a:p>
            <a:r>
              <a:rPr lang="en-US"/>
              <a:t>solid – low</a:t>
            </a:r>
          </a:p>
          <a:p>
            <a:r>
              <a:rPr lang="en-US"/>
              <a:t>dotted – medium</a:t>
            </a:r>
          </a:p>
          <a:p>
            <a:r>
              <a:rPr lang="en-US"/>
              <a:t>else – high</a:t>
            </a:r>
          </a:p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76800" y="2438400"/>
            <a:ext cx="14708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/>
              <a:t>D</a:t>
            </a:r>
            <a:r>
              <a:rPr lang="en-US" sz="3000" baseline="-25000"/>
              <a:t>2</a:t>
            </a:r>
            <a:r>
              <a:rPr lang="en-US" sz="3000"/>
              <a:t>={0,2}</a:t>
            </a:r>
          </a:p>
          <a:p>
            <a:r>
              <a:rPr lang="en-US" sz="3000"/>
              <a:t>D</a:t>
            </a:r>
            <a:r>
              <a:rPr lang="en-US" sz="3000" baseline="-25000"/>
              <a:t>3</a:t>
            </a:r>
            <a:r>
              <a:rPr lang="en-US" sz="3000"/>
              <a:t>={0,2}</a:t>
            </a: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032146" y="3803546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85320" y="1497687"/>
            <a:ext cx="1934604" cy="86451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730471" y="3946215"/>
            <a:ext cx="1295400" cy="1588"/>
          </a:xfrm>
          <a:prstGeom prst="straightConnector1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334000" y="5041900"/>
            <a:ext cx="367839" cy="86451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19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5" name="Object 15"/>
          <p:cNvGraphicFramePr>
            <a:graphicFrameLocks noChangeAspect="1"/>
          </p:cNvGraphicFramePr>
          <p:nvPr/>
        </p:nvGraphicFramePr>
        <p:xfrm>
          <a:off x="2638507" y="1838324"/>
          <a:ext cx="3762293" cy="640080"/>
        </p:xfrm>
        <a:graphic>
          <a:graphicData uri="http://schemas.openxmlformats.org/presentationml/2006/ole">
            <p:oleObj spid="_x0000_s100354" name="Equation" r:id="rId4" imgW="1638300" imgH="2794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990600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/>
              <a:t>e: “local disagreement” measure: node measure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WTA Score</a:t>
            </a:r>
            <a:endParaRPr kumimoji="0" lang="en-US" sz="1946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995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66700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 Dual is a lower bound: less constrained version of primal</a:t>
            </a:r>
          </a:p>
          <a:p>
            <a:r>
              <a:rPr lang="en-US" sz="2400" dirty="0"/>
              <a:t>-        is a </a:t>
            </a:r>
            <a:r>
              <a:rPr lang="en-US" sz="2400" i="1" dirty="0" err="1"/>
              <a:t>reparameterization</a:t>
            </a:r>
            <a:r>
              <a:rPr lang="en-US" sz="2400" dirty="0"/>
              <a:t>, determined by messages</a:t>
            </a:r>
          </a:p>
          <a:p>
            <a:r>
              <a:rPr lang="en-US" sz="2400" dirty="0"/>
              <a:t>-   </a:t>
            </a:r>
            <a:r>
              <a:rPr lang="en-US" sz="2400" i="1" dirty="0" err="1"/>
              <a:t>h</a:t>
            </a:r>
            <a:r>
              <a:rPr lang="en-US" sz="2400" baseline="-25000" dirty="0" err="1"/>
              <a:t>A</a:t>
            </a:r>
            <a:r>
              <a:rPr lang="en-US" sz="2400" i="1" baseline="30000" dirty="0"/>
              <a:t>*</a:t>
            </a:r>
            <a:r>
              <a:rPr lang="en-US" sz="2400" dirty="0"/>
              <a:t> is </a:t>
            </a:r>
            <a:r>
              <a:rPr lang="en-US" sz="2400" i="1" dirty="0"/>
              <a:t>height</a:t>
            </a:r>
            <a:r>
              <a:rPr lang="en-US" sz="2400" dirty="0"/>
              <a:t> of unary or </a:t>
            </a:r>
            <a:r>
              <a:rPr lang="en-US" sz="2400" dirty="0" err="1"/>
              <a:t>pairwise</a:t>
            </a:r>
            <a:r>
              <a:rPr lang="en-US" sz="2400" dirty="0"/>
              <a:t> potential</a:t>
            </a:r>
          </a:p>
          <a:p>
            <a:endParaRPr lang="en-US" sz="2000" dirty="0"/>
          </a:p>
          <a:p>
            <a:r>
              <a:rPr lang="en-US" sz="2400" dirty="0"/>
              <a:t>-   Definition of </a:t>
            </a:r>
            <a:r>
              <a:rPr lang="en-US" sz="2400" dirty="0" err="1"/>
              <a:t>reparameterization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3400" dirty="0"/>
          </a:p>
          <a:p>
            <a:endParaRPr lang="en-US" sz="2400" dirty="0"/>
          </a:p>
          <a:p>
            <a:r>
              <a:rPr lang="en-US" sz="2400" dirty="0"/>
              <a:t>LP-based message passing: find reparameterization to maximize dual</a:t>
            </a:r>
          </a:p>
          <a:p>
            <a:endParaRPr lang="en-US" sz="2400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50928" y="3079254"/>
          <a:ext cx="263472" cy="381000"/>
        </p:xfrm>
        <a:graphic>
          <a:graphicData uri="http://schemas.openxmlformats.org/presentationml/2006/ole">
            <p:oleObj spid="_x0000_s17418" name="Equation" r:id="rId3" imgW="914400" imgH="13208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0413" y="914400"/>
            <a:ext cx="115236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/>
              <a:t>Primal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914400"/>
            <a:ext cx="8723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/>
              <a:t>Dual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Primal and Dual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12773" y="4660900"/>
            <a:ext cx="5969000" cy="7493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84200" y="1676400"/>
            <a:ext cx="8026400" cy="736600"/>
          </a:xfrm>
          <a:prstGeom prst="rect">
            <a:avLst/>
          </a:prstGeom>
        </p:spPr>
      </p:pic>
    </p:spTree>
  </p:cSld>
  <p:clrMapOvr>
    <a:masterClrMapping/>
  </p:clrMapOvr>
  <p:transition advTm="8834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/>
              <a:t>Set a max history size parameter R.</a:t>
            </a:r>
          </a:p>
          <a:p>
            <a:r>
              <a:rPr lang="en-US"/>
              <a:t>Store most recent R labelings of variable </a:t>
            </a:r>
            <a:r>
              <a:rPr lang="en-US" i="1"/>
              <a:t>i</a:t>
            </a:r>
            <a:r>
              <a:rPr lang="en-US"/>
              <a:t> in label set D</a:t>
            </a:r>
            <a:r>
              <a:rPr lang="en-US" baseline="-25000"/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981980"/>
            <a:ext cx="5738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R=1: LPDG score.         R&gt;1: WTA score.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087996"/>
            <a:ext cx="6557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Combine scores into undirected edge score: 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2514600" y="4800476"/>
          <a:ext cx="4102616" cy="533524"/>
        </p:xfrm>
        <a:graphic>
          <a:graphicData uri="http://schemas.openxmlformats.org/presentationml/2006/ole">
            <p:oleObj spid="_x0000_s24586" name="Equation" r:id="rId4" imgW="7315200" imgH="952500" progId="Equation.3">
              <p:embed/>
            </p:oleObj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762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Single Formulation of LPDG and WTA</a:t>
            </a:r>
            <a:endParaRPr kumimoji="0" lang="en-US" sz="1946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6066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39762"/>
          </a:xfrm>
        </p:spPr>
        <p:txBody>
          <a:bodyPr/>
          <a:lstStyle/>
          <a:p>
            <a:pPr algn="l"/>
            <a:r>
              <a:rPr lang="en-US" sz="3300" b="1"/>
              <a:t>Properties of LPDG/WTA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2400" dirty="0"/>
              <a:t>LPDG measure gives upper bound on possible dual improvement from passing messages on </a:t>
            </a:r>
            <a:r>
              <a:rPr lang="en-US" sz="2400" dirty="0" smtClean="0"/>
              <a:t>forest</a:t>
            </a:r>
          </a:p>
          <a:p>
            <a:endParaRPr lang="en-US" sz="2400" dirty="0"/>
          </a:p>
          <a:p>
            <a:r>
              <a:rPr lang="en-US" sz="2400" dirty="0"/>
              <a:t>LPDG may overestimate "usefulness" of an edge e.g., on non-tight relaxations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WTA measure addresses overestimate problem: is zero shortly after normal message passing would converge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Both only change when messages are passed on nearby region of graph.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878540"/>
            <a:ext cx="1676400" cy="1388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3037582"/>
            <a:ext cx="1678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LPDG &gt; 0</a:t>
            </a:r>
          </a:p>
          <a:p>
            <a:r>
              <a:rPr lang="en-US" sz="3200"/>
              <a:t>WTA = 0</a:t>
            </a:r>
          </a:p>
        </p:txBody>
      </p:sp>
    </p:spTree>
  </p:cSld>
  <p:clrMapOvr>
    <a:masterClrMapping/>
  </p:clrMapOvr>
  <p:transition advTm="29075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39762"/>
          </a:xfrm>
        </p:spPr>
        <p:txBody>
          <a:bodyPr/>
          <a:lstStyle/>
          <a:p>
            <a:pPr algn="l"/>
            <a:r>
              <a:rPr lang="en-US" sz="3300" b="1"/>
              <a:t>Experiments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7725192" cy="5970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/>
              <a:t>Computer Vision:</a:t>
            </a:r>
          </a:p>
          <a:p>
            <a:pPr>
              <a:buFont typeface="Arial"/>
              <a:buChar char="•"/>
            </a:pPr>
            <a:r>
              <a:rPr lang="en-US" sz="2600"/>
              <a:t>   Stereo</a:t>
            </a:r>
          </a:p>
          <a:p>
            <a:pPr>
              <a:buFont typeface="Arial"/>
              <a:buChar char="•"/>
            </a:pPr>
            <a:r>
              <a:rPr lang="en-US" sz="2600"/>
              <a:t>   Image Segmentation</a:t>
            </a:r>
          </a:p>
          <a:p>
            <a:pPr>
              <a:buFont typeface="Arial"/>
              <a:buChar char="•"/>
            </a:pPr>
            <a:r>
              <a:rPr lang="en-US" sz="2600"/>
              <a:t>   Dynamic Image Segmentation</a:t>
            </a:r>
          </a:p>
          <a:p>
            <a:endParaRPr lang="en-US" sz="2600"/>
          </a:p>
          <a:p>
            <a:r>
              <a:rPr lang="en-US" sz="2600" b="1"/>
              <a:t>Protein Design:</a:t>
            </a:r>
          </a:p>
          <a:p>
            <a:pPr>
              <a:buFont typeface="Arial"/>
              <a:buChar char="•"/>
            </a:pPr>
            <a:r>
              <a:rPr lang="en-US" sz="2600"/>
              <a:t>   Static problem</a:t>
            </a:r>
          </a:p>
          <a:p>
            <a:pPr>
              <a:buFont typeface="Arial"/>
              <a:buChar char="•"/>
            </a:pPr>
            <a:r>
              <a:rPr lang="en-US" sz="2600"/>
              <a:t>   Correlation between measure and dual improvement</a:t>
            </a:r>
          </a:p>
          <a:p>
            <a:pPr>
              <a:buFont typeface="Arial"/>
              <a:buChar char="•"/>
            </a:pPr>
            <a:r>
              <a:rPr lang="en-US" sz="2600"/>
              <a:t>   Dynamic search application</a:t>
            </a:r>
          </a:p>
          <a:p>
            <a:endParaRPr lang="en-US" sz="2600"/>
          </a:p>
          <a:p>
            <a:r>
              <a:rPr lang="en-US" sz="2600" b="1"/>
              <a:t>Algorithms</a:t>
            </a:r>
          </a:p>
          <a:p>
            <a:pPr>
              <a:buFont typeface="Arial"/>
              <a:buChar char="•"/>
            </a:pPr>
            <a:r>
              <a:rPr lang="en-US" sz="2600"/>
              <a:t>   TBCA: Static Schedule, LPDG Schedule, WTA Schedule</a:t>
            </a:r>
          </a:p>
          <a:p>
            <a:pPr>
              <a:buFont typeface="Arial"/>
              <a:buChar char="•"/>
            </a:pPr>
            <a:r>
              <a:rPr lang="en-US" sz="2600"/>
              <a:t>   MPLP   [Sontag and Globerson implementation]</a:t>
            </a:r>
          </a:p>
          <a:p>
            <a:pPr>
              <a:buFont typeface="Arial"/>
              <a:buChar char="•"/>
            </a:pPr>
            <a:r>
              <a:rPr lang="en-US" sz="2600"/>
              <a:t>   TRW-S  [Kolmogorov Implementation]</a:t>
            </a:r>
          </a:p>
          <a:p>
            <a:endParaRPr lang="en-US"/>
          </a:p>
        </p:txBody>
      </p:sp>
    </p:spTree>
  </p:cSld>
  <p:clrMapOvr>
    <a:masterClrMapping/>
  </p:clrMapOvr>
  <p:transition advTm="33913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5000"/>
            <a:ext cx="4343400" cy="3547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905001"/>
            <a:ext cx="4343401" cy="3547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7200" y="6366302"/>
            <a:ext cx="479256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/>
              <a:t>383x434 pixels, 16 labels. Potts potentials.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229600" cy="63976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Experiments: Stereo</a:t>
            </a:r>
          </a:p>
        </p:txBody>
      </p:sp>
    </p:spTree>
  </p:cSld>
  <p:clrMapOvr>
    <a:masterClrMapping/>
  </p:clrMapOvr>
  <p:transition advTm="79245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8_000938_en_vs_di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0" y="1905000"/>
            <a:ext cx="4495800" cy="3671836"/>
          </a:xfrm>
          <a:prstGeom prst="rect">
            <a:avLst/>
          </a:prstGeom>
        </p:spPr>
      </p:pic>
      <p:pic>
        <p:nvPicPr>
          <p:cNvPr id="5" name="Picture 4" descr="2008_000938_en_vs_ti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1905000"/>
            <a:ext cx="4495800" cy="36718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6366302"/>
            <a:ext cx="822532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/>
              <a:t>375x500 pixels, 21 labels. General potentials based on label co-occurence.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229600" cy="63976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Experiments: Image Segmentation</a:t>
            </a:r>
          </a:p>
        </p:txBody>
      </p:sp>
    </p:spTree>
  </p:cSld>
  <p:clrMapOvr>
    <a:masterClrMapping/>
  </p:clrMapOvr>
  <p:transition advTm="17208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8_0009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685800"/>
            <a:ext cx="2133600" cy="1600200"/>
          </a:xfrm>
          <a:prstGeom prst="rect">
            <a:avLst/>
          </a:prstGeom>
        </p:spPr>
      </p:pic>
      <p:pic>
        <p:nvPicPr>
          <p:cNvPr id="5" name="Picture 4" descr="2008_000938_mas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2286000"/>
            <a:ext cx="2235200" cy="1676400"/>
          </a:xfrm>
          <a:prstGeom prst="rect">
            <a:avLst/>
          </a:prstGeom>
        </p:spPr>
      </p:pic>
      <p:pic>
        <p:nvPicPr>
          <p:cNvPr id="6" name="Picture 5" descr="2008_000938_delta_global_op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" y="4343400"/>
            <a:ext cx="2235200" cy="1676400"/>
          </a:xfrm>
          <a:prstGeom prst="rect">
            <a:avLst/>
          </a:prstGeom>
        </p:spPr>
      </p:pic>
      <p:pic>
        <p:nvPicPr>
          <p:cNvPr id="7" name="Picture 6" descr="2008_000938_global_op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0" y="2286000"/>
            <a:ext cx="2235200" cy="1676400"/>
          </a:xfrm>
          <a:prstGeom prst="rect">
            <a:avLst/>
          </a:prstGeom>
        </p:spPr>
      </p:pic>
      <p:pic>
        <p:nvPicPr>
          <p:cNvPr id="8" name="Picture 7" descr="2008_000938_delta_avg_im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000" y="4343400"/>
            <a:ext cx="2235200" cy="1676400"/>
          </a:xfrm>
          <a:prstGeom prst="rect">
            <a:avLst/>
          </a:prstGeom>
        </p:spPr>
      </p:pic>
      <p:pic>
        <p:nvPicPr>
          <p:cNvPr id="9" name="Picture 8" descr="dyn_938_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945528" y="2514600"/>
            <a:ext cx="4198472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7276" y="3886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Previous Opt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38862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Modify White Unaries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573" y="60198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New Opt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598753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Heatmap of Messages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5842" y="5867400"/>
            <a:ext cx="444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Warm-started DTBCA vs Warm-started TRW-S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51439" y="6442502"/>
            <a:ext cx="479256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/>
              <a:t>375x500 pixels, 21 labels. Potts potentials.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800" y="0"/>
            <a:ext cx="8229600" cy="63976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Experiments: Dynamic Image Segmentation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3285" y="2819400"/>
            <a:ext cx="76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83285" y="4888468"/>
            <a:ext cx="76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Sheep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65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4876" y="3886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Previous Opt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38862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Modify White Unaries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373" y="60314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New Opt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598753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Heatmap of Messages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5842" y="5867400"/>
            <a:ext cx="444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Warm-started DTBCA vs Warm-started TRW-S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51439" y="6442502"/>
            <a:ext cx="479256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/>
              <a:t>375x500 pixels, 21 labels. Potts potentials.</a:t>
            </a:r>
          </a:p>
        </p:txBody>
      </p:sp>
      <p:pic>
        <p:nvPicPr>
          <p:cNvPr id="16" name="Picture 504" descr="2008_003389_mas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2999" y="2362200"/>
            <a:ext cx="240356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00" descr="2008_00338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346" y="838200"/>
            <a:ext cx="21746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08" descr="2008_003389_delta_avg_im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3563" y="4343400"/>
            <a:ext cx="240356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10" descr="dyn_3389_plot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9812" y="2483539"/>
            <a:ext cx="4234188" cy="346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04800" y="0"/>
            <a:ext cx="8229600" cy="63976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Experiments: Dynamic Image Segmentation</a:t>
            </a:r>
          </a:p>
        </p:txBody>
      </p:sp>
      <p:pic>
        <p:nvPicPr>
          <p:cNvPr id="25" name="Picture 187" descr="2008_003389_global_opt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59152"/>
            <a:ext cx="2413000" cy="160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295400" y="3059668"/>
            <a:ext cx="97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Airplane</a:t>
            </a:r>
            <a:endParaRPr lang="en-US" dirty="0"/>
          </a:p>
        </p:txBody>
      </p:sp>
      <p:pic>
        <p:nvPicPr>
          <p:cNvPr id="28" name="Picture 186" descr="2008_003389_delta_global_opt cop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43400"/>
            <a:ext cx="2413000" cy="160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799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ein_correlation_star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447800"/>
            <a:ext cx="2764117" cy="228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protein_correlation_lpdg_e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00400" y="1447800"/>
            <a:ext cx="2770153" cy="228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protein_correlation_wta_e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213901" y="1447800"/>
            <a:ext cx="2728452" cy="228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5419328" y="6305490"/>
            <a:ext cx="3724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Protein Design from Yanover et al.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838200"/>
            <a:ext cx="6196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Dual Improvement vs. Measure on Forest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925" y="4291042"/>
            <a:ext cx="80114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/>
              <a:t>Other protein experiments: (see paper)</a:t>
            </a:r>
          </a:p>
          <a:p>
            <a:r>
              <a:rPr lang="en-US" sz="2400"/>
              <a:t>- DTBCA vs. static "stars" on small protein</a:t>
            </a:r>
          </a:p>
          <a:p>
            <a:r>
              <a:rPr lang="en-US" sz="2400"/>
              <a:t>	DTBCA converges to optimum in .39s vs TBCA in .86s  </a:t>
            </a:r>
          </a:p>
          <a:p>
            <a:r>
              <a:rPr lang="en-US" sz="2400"/>
              <a:t>- Simulating node expansion in A* search on larger protein</a:t>
            </a:r>
          </a:p>
          <a:p>
            <a:r>
              <a:rPr lang="en-US" sz="2400"/>
              <a:t>	Similar dual for DTBCA in 5s as Warm-started TRW-S in 50s.</a:t>
            </a:r>
          </a:p>
          <a:p>
            <a:r>
              <a:rPr lang="en-US" sz="2400"/>
              <a:t>	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0"/>
            <a:ext cx="8229600" cy="63976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Experiments: Protein Design</a:t>
            </a:r>
          </a:p>
        </p:txBody>
      </p:sp>
    </p:spTree>
  </p:cSld>
  <p:clrMapOvr>
    <a:masterClrMapping/>
  </p:clrMapOvr>
  <p:transition advTm="21813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437"/>
            <a:ext cx="8686800" cy="4525963"/>
          </a:xfrm>
        </p:spPr>
        <p:txBody>
          <a:bodyPr/>
          <a:lstStyle/>
          <a:p>
            <a:r>
              <a:rPr lang="en-US" sz="2800" dirty="0"/>
              <a:t>Energy oblivious schedules can be wasteful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For LP-based message passing, primal information is useful for scheduling.</a:t>
            </a:r>
          </a:p>
          <a:p>
            <a:pPr lvl="1"/>
            <a:r>
              <a:rPr lang="en-US" sz="2400" dirty="0"/>
              <a:t>We give two low-overhead ways of including </a:t>
            </a:r>
            <a:r>
              <a:rPr lang="en-US" sz="2400" dirty="0" smtClean="0"/>
              <a:t>it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800" dirty="0"/>
              <a:t>Biggest win comes from dynamic applications</a:t>
            </a:r>
            <a:endParaRPr lang="en-US" sz="2800" dirty="0" smtClean="0"/>
          </a:p>
          <a:p>
            <a:pPr lvl="1"/>
            <a:r>
              <a:rPr lang="en-US" sz="2400" dirty="0"/>
              <a:t>Exciting future dynamic applications: search, learning, ...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8229600" cy="63976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</a:t>
            </a:r>
          </a:p>
        </p:txBody>
      </p:sp>
    </p:spTree>
  </p:cSld>
  <p:clrMapOvr>
    <a:masterClrMapping/>
  </p:clrMapOvr>
  <p:transition advTm="4652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8229600" cy="63976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0" y="5761038"/>
            <a:ext cx="3124200" cy="63976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960437"/>
            <a:ext cx="8686800" cy="4525963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oblivious schedules can be wasteful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LP-based message passing, primal information is useful for scheduling.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give two low-overhead ways of including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Biggest win comes from dynamic applications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Exciting future dynamic applications: search, learning, ... 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1149765"/>
      </p:ext>
    </p:extLst>
  </p:cSld>
  <p:clrMapOvr>
    <a:masterClrMapping/>
  </p:clrMapOvr>
  <p:transition advTm="182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4525963"/>
          </a:xfrm>
        </p:spPr>
        <p:txBody>
          <a:bodyPr/>
          <a:lstStyle/>
          <a:p>
            <a:r>
              <a:rPr lang="en-US" sz="2800" dirty="0"/>
              <a:t>Max Product Linear Programming (MPLP)</a:t>
            </a:r>
          </a:p>
          <a:p>
            <a:pPr lvl="1"/>
            <a:r>
              <a:rPr lang="en-US" sz="2400" dirty="0"/>
              <a:t>Update edges </a:t>
            </a:r>
            <a:r>
              <a:rPr lang="en-US" sz="2400" b="1" dirty="0"/>
              <a:t>in fixed </a:t>
            </a:r>
            <a:r>
              <a:rPr lang="en-US" sz="2400" b="1" dirty="0" smtClean="0"/>
              <a:t>order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Sequential Tree-Reweighted Max Product (TRW-S)</a:t>
            </a:r>
          </a:p>
          <a:p>
            <a:pPr lvl="1"/>
            <a:r>
              <a:rPr lang="en-US" sz="2400" dirty="0"/>
              <a:t>Sequentially iterate over variables </a:t>
            </a:r>
            <a:r>
              <a:rPr lang="en-US" sz="2400" b="1" dirty="0"/>
              <a:t>in fixed </a:t>
            </a:r>
            <a:r>
              <a:rPr lang="en-US" sz="2400" b="1" dirty="0" smtClean="0"/>
              <a:t>order</a:t>
            </a:r>
          </a:p>
          <a:p>
            <a:pPr lvl="1"/>
            <a:endParaRPr lang="en-US" sz="2400" b="1" dirty="0"/>
          </a:p>
          <a:p>
            <a:r>
              <a:rPr lang="en-US" sz="2800" dirty="0"/>
              <a:t>Tree Block Coordinate Ascent (TBCA) </a:t>
            </a:r>
            <a:r>
              <a:rPr lang="en-US" sz="2000" dirty="0"/>
              <a:t>[Sontag &amp; Jaakkola, 2009]</a:t>
            </a:r>
          </a:p>
          <a:p>
            <a:pPr lvl="1"/>
            <a:r>
              <a:rPr lang="en-US" sz="2400" dirty="0"/>
              <a:t>Update trees </a:t>
            </a:r>
            <a:r>
              <a:rPr lang="en-US" sz="2400" b="1" dirty="0"/>
              <a:t>in fixed order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672" y="4953000"/>
            <a:ext cx="794749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/>
              <a:t>Key: </a:t>
            </a:r>
            <a:r>
              <a:rPr lang="en-US" sz="3500" dirty="0"/>
              <a:t>these are all </a:t>
            </a:r>
            <a:r>
              <a:rPr lang="en-US" sz="3500" b="1" i="1" dirty="0"/>
              <a:t>energy oblivious</a:t>
            </a:r>
          </a:p>
          <a:p>
            <a:pPr algn="ctr"/>
            <a:endParaRPr lang="en-US" sz="1200" b="1" i="1" dirty="0"/>
          </a:p>
          <a:p>
            <a:pPr algn="ctr"/>
            <a:r>
              <a:rPr lang="en-US" sz="3500" dirty="0"/>
              <a:t>Can we do better by being </a:t>
            </a:r>
            <a:r>
              <a:rPr lang="en-US" sz="3500" b="1" i="1" dirty="0"/>
              <a:t>energy aware</a:t>
            </a:r>
            <a:r>
              <a:rPr lang="en-US" sz="3500" i="1" dirty="0"/>
              <a:t>?</a:t>
            </a:r>
            <a:endParaRPr lang="en-US" sz="3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0"/>
            <a:ext cx="8763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Standard Linear Program-based Message Passing</a:t>
            </a:r>
          </a:p>
        </p:txBody>
      </p:sp>
    </p:spTree>
    <p:custDataLst>
      <p:tags r:id="rId1"/>
    </p:custDataLst>
  </p:cSld>
  <p:clrMapOvr>
    <a:masterClrMapping/>
  </p:clrMapOvr>
  <p:transition advTm="483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/>
              <a:t>Unused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Schlesinger's Linear Program (LP)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097088" y="1600200"/>
          <a:ext cx="4760912" cy="914400"/>
        </p:xfrm>
        <a:graphic>
          <a:graphicData uri="http://schemas.openxmlformats.org/presentationml/2006/ole">
            <p:oleObj spid="_x0000_s15368" name="Equation" r:id="rId4" imgW="7315200" imgH="140970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838200" y="3352800"/>
          <a:ext cx="7472363" cy="914400"/>
        </p:xfrm>
        <a:graphic>
          <a:graphicData uri="http://schemas.openxmlformats.org/presentationml/2006/ole">
            <p:oleObj spid="_x0000_s15369" name="Equation" r:id="rId5" imgW="7315200" imgH="88900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>
            <a:off x="4098925" y="2757487"/>
            <a:ext cx="639762" cy="1588"/>
          </a:xfrm>
          <a:prstGeom prst="straightConnector1">
            <a:avLst/>
          </a:prstGeom>
          <a:ln w="698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4355068"/>
            <a:ext cx="196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Marginal polytope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2526268"/>
            <a:ext cx="67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exact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100513" y="4589824"/>
            <a:ext cx="639762" cy="1588"/>
          </a:xfrm>
          <a:prstGeom prst="straightConnector1">
            <a:avLst/>
          </a:prstGeom>
          <a:ln w="698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7388" y="435860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approx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760049" y="4133918"/>
            <a:ext cx="405788" cy="188911"/>
          </a:xfrm>
          <a:prstGeom prst="straightConnector1">
            <a:avLst/>
          </a:prstGeom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836613" y="5105400"/>
          <a:ext cx="7315200" cy="914400"/>
        </p:xfrm>
        <a:graphic>
          <a:graphicData uri="http://schemas.openxmlformats.org/presentationml/2006/ole">
            <p:oleObj spid="_x0000_s15370" name="Equation" r:id="rId6" imgW="7315200" imgH="9144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9774" y="6096000"/>
            <a:ext cx="17014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LOCAL polytope</a:t>
            </a:r>
          </a:p>
          <a:p>
            <a:r>
              <a:rPr lang="en-US" sz="1600">
                <a:solidFill>
                  <a:srgbClr val="0000FF"/>
                </a:solidFill>
              </a:rPr>
              <a:t>(see next slide)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567962" y="5874850"/>
            <a:ext cx="405788" cy="188911"/>
          </a:xfrm>
          <a:prstGeom prst="straightConnector1">
            <a:avLst/>
          </a:prstGeom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0600" y="2831068"/>
            <a:ext cx="133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Real-valued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421300" y="3402500"/>
            <a:ext cx="356212" cy="1588"/>
          </a:xfrm>
          <a:prstGeom prst="straightConnector1">
            <a:avLst/>
          </a:prstGeom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37720" y="990600"/>
            <a:ext cx="4572000" cy="4333616"/>
            <a:chOff x="6553200" y="2678668"/>
            <a:chExt cx="2438400" cy="2311262"/>
          </a:xfrm>
        </p:grpSpPr>
        <p:grpSp>
          <p:nvGrpSpPr>
            <p:cNvPr id="5" name="Group 60"/>
            <p:cNvGrpSpPr/>
            <p:nvPr/>
          </p:nvGrpSpPr>
          <p:grpSpPr>
            <a:xfrm>
              <a:off x="6578892" y="3027003"/>
              <a:ext cx="2412708" cy="1962927"/>
              <a:chOff x="6578892" y="3027003"/>
              <a:chExt cx="2412708" cy="196292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578892" y="3027003"/>
                <a:ext cx="180683" cy="1806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78892" y="3298027"/>
                <a:ext cx="180683" cy="1806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578892" y="3569050"/>
                <a:ext cx="180683" cy="1806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286917" y="3027003"/>
                <a:ext cx="180683" cy="18068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86917" y="3298027"/>
                <a:ext cx="180683" cy="1806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286917" y="3569050"/>
                <a:ext cx="180683" cy="18068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048917" y="3027003"/>
                <a:ext cx="180683" cy="18068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048917" y="3298027"/>
                <a:ext cx="180683" cy="1806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048917" y="3569050"/>
                <a:ext cx="180683" cy="18068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810917" y="3027003"/>
                <a:ext cx="180683" cy="1806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810917" y="3298027"/>
                <a:ext cx="180683" cy="18068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810917" y="3569050"/>
                <a:ext cx="180683" cy="1806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traight Connector 19"/>
              <p:cNvCxnSpPr>
                <a:stCxn id="15" idx="2"/>
                <a:endCxn id="12" idx="6"/>
              </p:cNvCxnSpPr>
              <p:nvPr/>
            </p:nvCxnSpPr>
            <p:spPr>
              <a:xfrm rot="10800000">
                <a:off x="7467601" y="3388369"/>
                <a:ext cx="581317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6"/>
                <a:endCxn id="12" idx="2"/>
              </p:cNvCxnSpPr>
              <p:nvPr/>
            </p:nvCxnSpPr>
            <p:spPr>
              <a:xfrm flipV="1">
                <a:off x="6759575" y="3388369"/>
                <a:ext cx="527342" cy="271023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5" idx="6"/>
                <a:endCxn id="17" idx="2"/>
              </p:cNvCxnSpPr>
              <p:nvPr/>
            </p:nvCxnSpPr>
            <p:spPr>
              <a:xfrm flipV="1">
                <a:off x="8229600" y="3117345"/>
                <a:ext cx="581317" cy="271024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6578892" y="4267200"/>
                <a:ext cx="180683" cy="1806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578892" y="4538224"/>
                <a:ext cx="180683" cy="1806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578892" y="4809247"/>
                <a:ext cx="180683" cy="1806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286917" y="4267200"/>
                <a:ext cx="180683" cy="18068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286917" y="4538224"/>
                <a:ext cx="180683" cy="1806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286917" y="4809247"/>
                <a:ext cx="180683" cy="1806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048917" y="4267200"/>
                <a:ext cx="180683" cy="1806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048917" y="4538224"/>
                <a:ext cx="180683" cy="1806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048917" y="4809247"/>
                <a:ext cx="180683" cy="18068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810917" y="4267200"/>
                <a:ext cx="180683" cy="1806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810917" y="4538224"/>
                <a:ext cx="180683" cy="180683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810917" y="4809247"/>
                <a:ext cx="180683" cy="1806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" name="Straight Connector 34"/>
              <p:cNvCxnSpPr>
                <a:stCxn id="25" idx="6"/>
                <a:endCxn id="28" idx="2"/>
              </p:cNvCxnSpPr>
              <p:nvPr/>
            </p:nvCxnSpPr>
            <p:spPr>
              <a:xfrm>
                <a:off x="6759575" y="4899589"/>
                <a:ext cx="527342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0" idx="2"/>
                <a:endCxn id="27" idx="6"/>
              </p:cNvCxnSpPr>
              <p:nvPr/>
            </p:nvCxnSpPr>
            <p:spPr>
              <a:xfrm rot="10800000">
                <a:off x="7467601" y="4628566"/>
                <a:ext cx="581317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9" idx="6"/>
                <a:endCxn id="32" idx="2"/>
              </p:cNvCxnSpPr>
              <p:nvPr/>
            </p:nvCxnSpPr>
            <p:spPr>
              <a:xfrm>
                <a:off x="8229600" y="4357542"/>
                <a:ext cx="581317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7595141" y="3352800"/>
                <a:ext cx="428084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200" b="1"/>
                  <a:t>-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553200" y="2678668"/>
              <a:ext cx="785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Primal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3200" y="3897868"/>
              <a:ext cx="611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Dual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"/>
            <a:ext cx="8199632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5" name="Object 15"/>
          <p:cNvGraphicFramePr>
            <a:graphicFrameLocks noChangeAspect="1"/>
          </p:cNvGraphicFramePr>
          <p:nvPr/>
        </p:nvGraphicFramePr>
        <p:xfrm>
          <a:off x="1550987" y="1624013"/>
          <a:ext cx="5468937" cy="661987"/>
        </p:xfrm>
        <a:graphic>
          <a:graphicData uri="http://schemas.openxmlformats.org/presentationml/2006/ole">
            <p:oleObj spid="_x0000_s91138" name="Equation" r:id="rId4" imgW="7315200" imgH="889000" progId="Equation.3">
              <p:embed/>
            </p:oleObj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329" y="2514600"/>
            <a:ext cx="2286000" cy="25273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55787" y="6061502"/>
            <a:ext cx="21913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Filled circle means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970525" y="6096000"/>
          <a:ext cx="1223412" cy="369332"/>
        </p:xfrm>
        <a:graphic>
          <a:graphicData uri="http://schemas.openxmlformats.org/presentationml/2006/ole">
            <p:oleObj spid="_x0000_s91139" name="Equation" r:id="rId6" imgW="5384800" imgH="1625600" progId="Equation.3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32387" y="6061502"/>
            <a:ext cx="22621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, black edge means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353696" y="6107668"/>
          <a:ext cx="1436291" cy="369332"/>
        </p:xfrm>
        <a:graphic>
          <a:graphicData uri="http://schemas.openxmlformats.org/presentationml/2006/ole">
            <p:oleObj spid="_x0000_s91140" name="Equation" r:id="rId7" imgW="7112000" imgH="182880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033099" y="2935287"/>
            <a:ext cx="14708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/>
              <a:t>D</a:t>
            </a:r>
            <a:r>
              <a:rPr lang="en-US" sz="3000" baseline="-25000"/>
              <a:t>2</a:t>
            </a:r>
            <a:r>
              <a:rPr lang="en-US" sz="3000"/>
              <a:t>={0,2}</a:t>
            </a:r>
          </a:p>
          <a:p>
            <a:r>
              <a:rPr lang="en-US" sz="3000"/>
              <a:t>D</a:t>
            </a:r>
            <a:r>
              <a:rPr lang="en-US" sz="3000" baseline="-25000"/>
              <a:t>3</a:t>
            </a:r>
            <a:r>
              <a:rPr lang="en-US" sz="3000"/>
              <a:t>={0}</a:t>
            </a:r>
          </a:p>
        </p:txBody>
      </p:sp>
      <p:graphicFrame>
        <p:nvGraphicFramePr>
          <p:cNvPr id="102418" name="Object 18"/>
          <p:cNvGraphicFramePr>
            <a:graphicFrameLocks noChangeAspect="1"/>
          </p:cNvGraphicFramePr>
          <p:nvPr/>
        </p:nvGraphicFramePr>
        <p:xfrm>
          <a:off x="4675187" y="5210175"/>
          <a:ext cx="2560638" cy="604838"/>
        </p:xfrm>
        <a:graphic>
          <a:graphicData uri="http://schemas.openxmlformats.org/presentationml/2006/ole">
            <p:oleObj spid="_x0000_s91141" name="Equation" r:id="rId8" imgW="7315200" imgH="1727200" progId="Equation.3">
              <p:embed/>
            </p:oleObj>
          </a:graphicData>
        </a:graphic>
      </p:graphicFrame>
      <p:graphicFrame>
        <p:nvGraphicFramePr>
          <p:cNvPr id="102419" name="Object 19"/>
          <p:cNvGraphicFramePr>
            <a:graphicFrameLocks noChangeAspect="1"/>
          </p:cNvGraphicFramePr>
          <p:nvPr/>
        </p:nvGraphicFramePr>
        <p:xfrm>
          <a:off x="1219200" y="5210176"/>
          <a:ext cx="2619375" cy="604837"/>
        </p:xfrm>
        <a:graphic>
          <a:graphicData uri="http://schemas.openxmlformats.org/presentationml/2006/ole">
            <p:oleObj spid="_x0000_s91142" name="Equation" r:id="rId9" imgW="7315200" imgH="1689100" progId="Equation.3">
              <p:embed/>
            </p:oleObj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762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WTA Score</a:t>
            </a:r>
            <a:endParaRPr kumimoji="0" lang="en-US" sz="1946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990600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/>
              <a:t>e: “local disagreement” measure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654041" y="2819400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660546" y="3790588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267200" y="2819400"/>
            <a:ext cx="311254" cy="311254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lg_0.gif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600" y="1928573"/>
            <a:ext cx="4038600" cy="4038600"/>
          </a:xfrm>
          <a:prstGeom prst="rect">
            <a:avLst/>
          </a:prstGeom>
        </p:spPr>
      </p:pic>
      <p:pic>
        <p:nvPicPr>
          <p:cNvPr id="8" name="alg_5.gif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800600" y="1928573"/>
            <a:ext cx="4038600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838199"/>
            <a:ext cx="41550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u="sng"/>
              <a:t>TBCA with Dynamic Schedule:</a:t>
            </a:r>
            <a:r>
              <a:rPr lang="en-US" sz="2500" b="1"/>
              <a:t> </a:t>
            </a:r>
          </a:p>
          <a:p>
            <a:pPr algn="ctr"/>
            <a:r>
              <a:rPr lang="en-US" sz="2500"/>
              <a:t>276 messages needed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011" y="838199"/>
            <a:ext cx="37367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u="sng"/>
              <a:t>TBCA with Static Schedule:</a:t>
            </a:r>
          </a:p>
          <a:p>
            <a:pPr algn="ctr"/>
            <a:r>
              <a:rPr lang="en-US" sz="2500"/>
              <a:t>630 messages needed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1636586" y="3542437"/>
            <a:ext cx="5714999" cy="1726"/>
          </a:xfrm>
          <a:prstGeom prst="line">
            <a:avLst/>
          </a:prstGeom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</a:p>
        </p:txBody>
      </p:sp>
    </p:spTree>
  </p:cSld>
  <p:clrMapOvr>
    <a:masterClrMapping/>
  </p:clrMapOvr>
  <p:transition advTm="371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Static </a:t>
            </a:r>
            <a:r>
              <a:rPr lang="en-US" sz="2800" b="1" dirty="0"/>
              <a:t>settings</a:t>
            </a:r>
          </a:p>
          <a:p>
            <a:pPr lvl="1"/>
            <a:r>
              <a:rPr lang="en-US" sz="2400" dirty="0"/>
              <a:t>Not all graph regions are equally difficult</a:t>
            </a:r>
          </a:p>
          <a:p>
            <a:pPr lvl="1"/>
            <a:r>
              <a:rPr lang="en-US" sz="2400" dirty="0"/>
              <a:t>Repeating computation on easy parts is wasteful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800" dirty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1200" b="1" dirty="0"/>
          </a:p>
          <a:p>
            <a:pPr>
              <a:buNone/>
            </a:pPr>
            <a:r>
              <a:rPr lang="en-US" sz="2800" b="1" dirty="0" smtClean="0"/>
              <a:t>Dynamic </a:t>
            </a:r>
            <a:r>
              <a:rPr lang="en-US" sz="2800" b="1" dirty="0"/>
              <a:t>settings (e.g., learning, search)</a:t>
            </a:r>
          </a:p>
          <a:p>
            <a:pPr lvl="1"/>
            <a:r>
              <a:rPr lang="en-US" sz="2400" dirty="0"/>
              <a:t>Small region of graph changes.</a:t>
            </a:r>
          </a:p>
          <a:p>
            <a:pPr lvl="1"/>
            <a:r>
              <a:rPr lang="en-US" sz="2400" dirty="0"/>
              <a:t>Computation on unchanged part is wasteful</a:t>
            </a:r>
          </a:p>
          <a:p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 of Energy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Awareness</a:t>
            </a:r>
          </a:p>
        </p:txBody>
      </p:sp>
      <p:pic>
        <p:nvPicPr>
          <p:cNvPr id="7" name="Picture 500" descr="2008_00338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963" y="2151402"/>
            <a:ext cx="1575638" cy="104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895600" y="2913402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2684802"/>
            <a:ext cx="144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>
                <a:solidFill>
                  <a:srgbClr val="FF0000"/>
                </a:solidFill>
              </a:rPr>
              <a:t>Easy region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5762" y="2193104"/>
            <a:ext cx="17280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>
                <a:solidFill>
                  <a:srgbClr val="FF0000"/>
                </a:solidFill>
              </a:rPr>
              <a:t>Harder region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4755888" y="2456202"/>
            <a:ext cx="1059874" cy="228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99" descr="2008_00093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794805"/>
            <a:ext cx="17510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01" descr="2008_000938_global_op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2812" y="4794805"/>
            <a:ext cx="17287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03" descr="2008_000938_mask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794805"/>
            <a:ext cx="17303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212420" y="6107668"/>
            <a:ext cx="75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2800" y="6107668"/>
            <a:ext cx="193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Previous Optimum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61076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Change Mask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3562" y="5633005"/>
            <a:ext cx="1728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0000"/>
                </a:solidFill>
              </a:rPr>
              <a:t>Changed</a:t>
            </a:r>
          </a:p>
          <a:p>
            <a:endParaRPr lang="en-US" sz="2100" b="1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6653963" y="5840754"/>
            <a:ext cx="609599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36981" y="4836507"/>
            <a:ext cx="1728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0000"/>
                </a:solidFill>
              </a:rPr>
              <a:t>Unchanged</a:t>
            </a:r>
          </a:p>
          <a:p>
            <a:endParaRPr lang="en-US" sz="2100" b="1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765380" y="5057902"/>
            <a:ext cx="1397420" cy="417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64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0" grpId="0"/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08037"/>
            <a:ext cx="8686800" cy="5668963"/>
          </a:xfrm>
        </p:spPr>
        <p:txBody>
          <a:bodyPr/>
          <a:lstStyle/>
          <a:p>
            <a:r>
              <a:rPr lang="en-US" sz="2400"/>
              <a:t>[Elidan et al., 2006], [Sutton &amp; McCallum, 2007] </a:t>
            </a:r>
          </a:p>
          <a:p>
            <a:pPr lvl="1"/>
            <a:r>
              <a:rPr lang="en-US" sz="2200"/>
              <a:t>Residual Belief Propagation.  Pass most different messages first.</a:t>
            </a:r>
          </a:p>
          <a:p>
            <a:pPr lvl="1"/>
            <a:endParaRPr lang="en-US" sz="1400"/>
          </a:p>
          <a:p>
            <a:r>
              <a:rPr lang="en-US" sz="2400"/>
              <a:t>[Chandrasekaran et al., 2007]</a:t>
            </a:r>
          </a:p>
          <a:p>
            <a:pPr lvl="1"/>
            <a:r>
              <a:rPr lang="en-US" sz="2200"/>
              <a:t>Works only on continuous variables.  Very different formulation.</a:t>
            </a:r>
          </a:p>
          <a:p>
            <a:pPr lvl="1"/>
            <a:endParaRPr lang="en-US" sz="1400"/>
          </a:p>
          <a:p>
            <a:r>
              <a:rPr lang="en-US" sz="2400"/>
              <a:t>[Batra et al., 2011]</a:t>
            </a:r>
          </a:p>
          <a:p>
            <a:pPr lvl="1"/>
            <a:r>
              <a:rPr lang="en-US" sz="2200"/>
              <a:t>Local Primal Dual Gap for Tightening LP relaxations.</a:t>
            </a:r>
          </a:p>
          <a:p>
            <a:pPr lvl="1"/>
            <a:endParaRPr lang="en-US" sz="1400"/>
          </a:p>
          <a:p>
            <a:r>
              <a:rPr lang="en-US" sz="2400"/>
              <a:t>[Kolmogorov, 2006]</a:t>
            </a:r>
          </a:p>
          <a:p>
            <a:pPr lvl="1"/>
            <a:r>
              <a:rPr lang="en-US" sz="2200"/>
              <a:t>Weak Tree Agreement in relation to TRW-S.</a:t>
            </a:r>
          </a:p>
          <a:p>
            <a:pPr lvl="1"/>
            <a:endParaRPr lang="en-US" sz="1400"/>
          </a:p>
          <a:p>
            <a:r>
              <a:rPr lang="en-US" sz="2400"/>
              <a:t>[Sontag et al., 2009] </a:t>
            </a:r>
          </a:p>
          <a:p>
            <a:pPr lvl="1"/>
            <a:r>
              <a:rPr lang="en-US" sz="2200"/>
              <a:t>Tree Block Coordinate Descent.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 and Related Work</a:t>
            </a:r>
          </a:p>
        </p:txBody>
      </p:sp>
    </p:spTree>
  </p:cSld>
  <p:clrMapOvr>
    <a:masterClrMapping/>
  </p:clrMapOvr>
  <p:transition advTm="1935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548454"/>
            <a:ext cx="685800" cy="685800"/>
          </a:xfrm>
          <a:prstGeom prst="ellipse">
            <a:avLst/>
          </a:prstGeom>
          <a:solidFill>
            <a:srgbClr val="00FF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x</a:t>
            </a:r>
            <a:r>
              <a:rPr lang="en-US" sz="25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819400" y="2548454"/>
            <a:ext cx="685800" cy="685800"/>
          </a:xfrm>
          <a:prstGeom prst="ellipse">
            <a:avLst/>
          </a:prstGeom>
          <a:solidFill>
            <a:srgbClr val="00FF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638800" y="2548454"/>
            <a:ext cx="685800" cy="685800"/>
          </a:xfrm>
          <a:prstGeom prst="ellipse">
            <a:avLst/>
          </a:prstGeom>
          <a:solidFill>
            <a:srgbClr val="00FF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1534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4755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5588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5588" y="472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901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90188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0188" y="472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434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4340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94340" y="472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5820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458200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458200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1" idx="6"/>
            <a:endCxn id="24" idx="2"/>
          </p:cNvCxnSpPr>
          <p:nvPr/>
        </p:nvCxnSpPr>
        <p:spPr>
          <a:xfrm>
            <a:off x="780388" y="44196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6"/>
            <a:endCxn id="25" idx="2"/>
          </p:cNvCxnSpPr>
          <p:nvPr/>
        </p:nvCxnSpPr>
        <p:spPr>
          <a:xfrm>
            <a:off x="780388" y="48768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2"/>
            <a:endCxn id="24" idx="6"/>
          </p:cNvCxnSpPr>
          <p:nvPr/>
        </p:nvCxnSpPr>
        <p:spPr>
          <a:xfrm rot="10800000">
            <a:off x="3294988" y="44196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2"/>
            <a:endCxn id="25" idx="6"/>
          </p:cNvCxnSpPr>
          <p:nvPr/>
        </p:nvCxnSpPr>
        <p:spPr>
          <a:xfrm rot="10800000">
            <a:off x="3294988" y="48768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6"/>
            <a:endCxn id="31" idx="2"/>
          </p:cNvCxnSpPr>
          <p:nvPr/>
        </p:nvCxnSpPr>
        <p:spPr>
          <a:xfrm>
            <a:off x="6099140" y="4876800"/>
            <a:ext cx="235906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7" idx="6"/>
            <a:endCxn id="31" idx="2"/>
          </p:cNvCxnSpPr>
          <p:nvPr/>
        </p:nvCxnSpPr>
        <p:spPr>
          <a:xfrm>
            <a:off x="6099140" y="4419600"/>
            <a:ext cx="235906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295400" y="2777054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295400" y="3004066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037579" y="282098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037579" y="304800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04579" y="283106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704579" y="305808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742890"/>
            <a:ext cx="574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States for each variable: red (R), green (G), or blue (B)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5588" y="18243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71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3970" y="18243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38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4340" y="18243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36910" y="1824335"/>
            <a:ext cx="121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G-B, B-B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05800" y="18243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00" y="1466671"/>
            <a:ext cx="854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"/>
                <a:cs typeface="Courier"/>
              </a:rPr>
              <a:t>"Good" local settings: </a:t>
            </a:r>
            <a:r>
              <a:rPr lang="en-US" sz="1400">
                <a:latin typeface="Courier"/>
                <a:cs typeface="Courier"/>
              </a:rPr>
              <a:t>(can assume "good" has cost 0, otherwise cost 1)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4570" y="3729335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4570" y="41865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4570" y="46437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6047" y="0"/>
            <a:ext cx="71865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/>
              <a:t>Visualization of reparameterized energy</a:t>
            </a:r>
          </a:p>
        </p:txBody>
      </p:sp>
      <p:graphicFrame>
        <p:nvGraphicFramePr>
          <p:cNvPr id="46" name="Object 2"/>
          <p:cNvGraphicFramePr>
            <a:graphicFrameLocks noChangeAspect="1"/>
          </p:cNvGraphicFramePr>
          <p:nvPr/>
        </p:nvGraphicFramePr>
        <p:xfrm>
          <a:off x="7391400" y="32051"/>
          <a:ext cx="339725" cy="491169"/>
        </p:xfrm>
        <a:graphic>
          <a:graphicData uri="http://schemas.openxmlformats.org/presentationml/2006/ole">
            <p:oleObj spid="_x0000_s44035" name="Equation" r:id="rId3" imgW="914400" imgH="1320800" progId="Equation.3">
              <p:embed/>
            </p:oleObj>
          </a:graphicData>
        </a:graphic>
      </p:graphicFrame>
    </p:spTree>
  </p:cSld>
  <p:clrMapOvr>
    <a:masterClrMapping/>
  </p:clrMapOvr>
  <p:transition advTm="6826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548454"/>
            <a:ext cx="685800" cy="685800"/>
          </a:xfrm>
          <a:prstGeom prst="ellipse">
            <a:avLst/>
          </a:prstGeom>
          <a:solidFill>
            <a:srgbClr val="00FF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x</a:t>
            </a:r>
            <a:r>
              <a:rPr lang="en-US" sz="25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819400" y="2548454"/>
            <a:ext cx="685800" cy="685800"/>
          </a:xfrm>
          <a:prstGeom prst="ellipse">
            <a:avLst/>
          </a:prstGeom>
          <a:solidFill>
            <a:srgbClr val="00FF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638800" y="2548454"/>
            <a:ext cx="685800" cy="685800"/>
          </a:xfrm>
          <a:prstGeom prst="ellipse">
            <a:avLst/>
          </a:prstGeom>
          <a:solidFill>
            <a:srgbClr val="00FF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153400" y="2548454"/>
            <a:ext cx="685800" cy="685800"/>
          </a:xfrm>
          <a:prstGeom prst="ellipse">
            <a:avLst/>
          </a:prstGeom>
          <a:solidFill>
            <a:srgbClr val="78C1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x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4755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5588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5588" y="472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90188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90188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0188" y="472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434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4340" y="4267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94340" y="4724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58200" y="3810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458200" y="4267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458200" y="4724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aseline="-2500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1" idx="6"/>
            <a:endCxn id="24" idx="2"/>
          </p:cNvCxnSpPr>
          <p:nvPr/>
        </p:nvCxnSpPr>
        <p:spPr>
          <a:xfrm>
            <a:off x="780388" y="44196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6"/>
            <a:endCxn id="25" idx="2"/>
          </p:cNvCxnSpPr>
          <p:nvPr/>
        </p:nvCxnSpPr>
        <p:spPr>
          <a:xfrm>
            <a:off x="780388" y="4876800"/>
            <a:ext cx="22098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2"/>
            <a:endCxn id="24" idx="6"/>
          </p:cNvCxnSpPr>
          <p:nvPr/>
        </p:nvCxnSpPr>
        <p:spPr>
          <a:xfrm rot="10800000">
            <a:off x="3294988" y="44196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2"/>
            <a:endCxn id="25" idx="6"/>
          </p:cNvCxnSpPr>
          <p:nvPr/>
        </p:nvCxnSpPr>
        <p:spPr>
          <a:xfrm rot="10800000">
            <a:off x="3294988" y="4876800"/>
            <a:ext cx="24993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6"/>
            <a:endCxn id="31" idx="2"/>
          </p:cNvCxnSpPr>
          <p:nvPr/>
        </p:nvCxnSpPr>
        <p:spPr>
          <a:xfrm>
            <a:off x="6099140" y="4876800"/>
            <a:ext cx="235906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7" idx="6"/>
            <a:endCxn id="31" idx="2"/>
          </p:cNvCxnSpPr>
          <p:nvPr/>
        </p:nvCxnSpPr>
        <p:spPr>
          <a:xfrm>
            <a:off x="6099140" y="4419600"/>
            <a:ext cx="235906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295400" y="2777054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295400" y="3004066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62206" y="2409310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"Don't be R or B"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7579" y="282098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037579" y="304800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04579" y="2831068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704579" y="3058080"/>
            <a:ext cx="1029676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400800" y="2463324"/>
            <a:ext cx="180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"Don't be R or G"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75941" y="3059668"/>
            <a:ext cx="140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"Don't be R"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28600" y="742890"/>
            <a:ext cx="574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States for each variable: red (R), green (G), or blue (B)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90600" y="3004066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"Don't be R or B"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677012" y="2463324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"Don't be R or B"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05406" y="3058080"/>
            <a:ext cx="178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"Don't be R or B"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5800" y="5334000"/>
            <a:ext cx="75313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Hypothetical messages that e.g. residual max-product would send.</a:t>
            </a:r>
            <a:endParaRPr lang="en-US" sz="2100"/>
          </a:p>
        </p:txBody>
      </p:sp>
      <p:sp>
        <p:nvSpPr>
          <p:cNvPr id="55" name="TextBox 54"/>
          <p:cNvSpPr txBox="1"/>
          <p:nvPr/>
        </p:nvSpPr>
        <p:spPr>
          <a:xfrm>
            <a:off x="475588" y="18243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71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3970" y="18243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38952" y="1824335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G-G, B-B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94340" y="18243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36910" y="1824335"/>
            <a:ext cx="121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G-B, B-B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05800" y="18243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200" y="1466671"/>
            <a:ext cx="323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"/>
                <a:cs typeface="Courier"/>
              </a:rPr>
              <a:t>"Good" local settings: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570" y="3729335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4570" y="4186535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4570" y="464373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6047" y="0"/>
            <a:ext cx="71865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/>
              <a:t>Visualization of reparameterized energy</a:t>
            </a:r>
          </a:p>
        </p:txBody>
      </p:sp>
      <p:graphicFrame>
        <p:nvGraphicFramePr>
          <p:cNvPr id="74" name="Object 2"/>
          <p:cNvGraphicFramePr>
            <a:graphicFrameLocks noChangeAspect="1"/>
          </p:cNvGraphicFramePr>
          <p:nvPr/>
        </p:nvGraphicFramePr>
        <p:xfrm>
          <a:off x="7391400" y="32051"/>
          <a:ext cx="339725" cy="491169"/>
        </p:xfrm>
        <a:graphic>
          <a:graphicData uri="http://schemas.openxmlformats.org/presentationml/2006/ole">
            <p:oleObj spid="_x0000_s25603" name="Equation" r:id="rId4" imgW="914400" imgH="1320800" progId="Equation.3">
              <p:embed/>
            </p:oleObj>
          </a:graphicData>
        </a:graphic>
      </p:graphicFrame>
    </p:spTree>
  </p:cSld>
  <p:clrMapOvr>
    <a:masterClrMapping/>
  </p:clrMapOvr>
  <p:transition advTm="1501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0.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1.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:|30.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6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7.4|51.9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0.:|7.7|8.1|9.: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4067</TotalTime>
  <Words>2619</Words>
  <Application>Microsoft Macintosh PowerPoint</Application>
  <PresentationFormat>On-screen Show (4:3)</PresentationFormat>
  <Paragraphs>549</Paragraphs>
  <Slides>44</Slides>
  <Notes>22</Notes>
  <HiddenSlides>0</HiddenSlides>
  <MMClips>2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Dynamic Tree Block Coordinate Ascent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Properties of LPDG/WTA Scores</vt:lpstr>
      <vt:lpstr>Experiments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Unused slides</vt:lpstr>
      <vt:lpstr>Schlesinger's Linear Program (LP)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Tree Block Coordinate Ascent</dc:title>
  <dc:creator>Danny Tarlow</dc:creator>
  <cp:lastModifiedBy>Danny Tarlow</cp:lastModifiedBy>
  <cp:revision>218</cp:revision>
  <cp:lastPrinted>2011-06-26T07:33:39Z</cp:lastPrinted>
  <dcterms:created xsi:type="dcterms:W3CDTF">2011-07-05T17:41:38Z</dcterms:created>
  <dcterms:modified xsi:type="dcterms:W3CDTF">2011-07-05T17:43:01Z</dcterms:modified>
</cp:coreProperties>
</file>