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66" r:id="rId5"/>
    <p:sldId id="280" r:id="rId6"/>
    <p:sldId id="267" r:id="rId7"/>
    <p:sldId id="268" r:id="rId8"/>
    <p:sldId id="269" r:id="rId9"/>
    <p:sldId id="274" r:id="rId10"/>
    <p:sldId id="270" r:id="rId11"/>
    <p:sldId id="259" r:id="rId12"/>
    <p:sldId id="260" r:id="rId13"/>
    <p:sldId id="261" r:id="rId14"/>
    <p:sldId id="264" r:id="rId15"/>
    <p:sldId id="263" r:id="rId16"/>
    <p:sldId id="265" r:id="rId17"/>
    <p:sldId id="275" r:id="rId18"/>
    <p:sldId id="276" r:id="rId19"/>
    <p:sldId id="277" r:id="rId20"/>
    <p:sldId id="278" r:id="rId21"/>
    <p:sldId id="279" r:id="rId22"/>
    <p:sldId id="271" r:id="rId23"/>
    <p:sldId id="272" r:id="rId24"/>
    <p:sldId id="26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p:scale>
          <a:sx n="97" d="100"/>
          <a:sy n="97" d="100"/>
        </p:scale>
        <p:origin x="571"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48A87A34-81AB-432B-8DAE-1953F412C126}" type="datetimeFigureOut">
              <a:rPr lang="en-US" smtClean="0"/>
              <a:t>4/2/2017</a:t>
            </a:fld>
            <a:endParaRPr lang="en-US" dirty="0"/>
          </a:p>
        </p:txBody>
      </p:sp>
      <p:sp>
        <p:nvSpPr>
          <p:cNvPr id="5" name="Footer Placeholder 4"/>
          <p:cNvSpPr>
            <a:spLocks noGrp="1"/>
          </p:cNvSpPr>
          <p:nvPr>
            <p:ph type="ftr" sz="quarter" idx="11"/>
          </p:nvPr>
        </p:nvSpPr>
        <p:spPr>
          <a:xfrm>
            <a:off x="1900237" y="5410202"/>
            <a:ext cx="3843665" cy="365125"/>
          </a:xfrm>
        </p:spPr>
        <p:txBody>
          <a:bodyPr/>
          <a:lstStyle/>
          <a:p>
            <a:endParaRPr lang="en-US" dirty="0"/>
          </a:p>
        </p:txBody>
      </p:sp>
      <p:sp>
        <p:nvSpPr>
          <p:cNvPr id="6" name="Slide Number Placeholder 5"/>
          <p:cNvSpPr>
            <a:spLocks noGrp="1"/>
          </p:cNvSpPr>
          <p:nvPr>
            <p:ph type="sldNum" sz="quarter" idx="12"/>
          </p:nvPr>
        </p:nvSpPr>
        <p:spPr>
          <a:xfrm>
            <a:off x="7915603" y="5410200"/>
            <a:ext cx="57831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610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1155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8444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641493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57959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80571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4" name="Footer Placeholder 3"/>
          <p:cNvSpPr>
            <a:spLocks noGrp="1"/>
          </p:cNvSpPr>
          <p:nvPr>
            <p:ph type="ftr" sz="quarter" idx="11"/>
          </p:nvPr>
        </p:nvSpPr>
        <p:spPr/>
        <p:txBody>
          <a:bodyPr/>
          <a:lstStyle>
            <a:lvl1pPr>
              <a:defRPr cap="all" baseline="0"/>
            </a:lvl1p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1257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5280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4381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48A87A34-81AB-432B-8DAE-1953F412C126}" type="datetimeFigureOut">
              <a:rPr lang="en-US" smtClean="0"/>
              <a:t>4/2/2017</a:t>
            </a:fld>
            <a:endParaRPr lang="en-US" dirty="0"/>
          </a:p>
        </p:txBody>
      </p:sp>
      <p:sp>
        <p:nvSpPr>
          <p:cNvPr id="50" name="Footer Placeholder 4"/>
          <p:cNvSpPr>
            <a:spLocks noGrp="1"/>
          </p:cNvSpPr>
          <p:nvPr>
            <p:ph type="ftr" sz="quarter" idx="11"/>
          </p:nvPr>
        </p:nvSpPr>
        <p:spPr>
          <a:xfrm>
            <a:off x="856059" y="5883276"/>
            <a:ext cx="4679482" cy="365125"/>
          </a:xfrm>
        </p:spPr>
        <p:txBody>
          <a:bodyPr/>
          <a:lstStyle/>
          <a:p>
            <a:endParaRPr lang="en-US" dirty="0"/>
          </a:p>
        </p:txBody>
      </p:sp>
      <p:sp>
        <p:nvSpPr>
          <p:cNvPr id="51" name="Slide Number Placeholder 5"/>
          <p:cNvSpPr>
            <a:spLocks noGrp="1"/>
          </p:cNvSpPr>
          <p:nvPr>
            <p:ph type="sldNum" sz="quarter" idx="12"/>
          </p:nvPr>
        </p:nvSpPr>
        <p:spPr>
          <a:xfrm>
            <a:off x="7707241" y="5883275"/>
            <a:ext cx="57831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615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6933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491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3639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1432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2629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2127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9440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4/2/2017</a:t>
            </a:fld>
            <a:endParaRPr lang="en-US" dirty="0"/>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28918044"/>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CSC373</a:t>
            </a:r>
          </a:p>
        </p:txBody>
      </p:sp>
      <p:sp>
        <p:nvSpPr>
          <p:cNvPr id="3" name="Subtitle 2"/>
          <p:cNvSpPr>
            <a:spLocks noGrp="1"/>
          </p:cNvSpPr>
          <p:nvPr>
            <p:ph type="subTitle" idx="1"/>
          </p:nvPr>
        </p:nvSpPr>
        <p:spPr/>
        <p:txBody>
          <a:bodyPr/>
          <a:lstStyle/>
          <a:p>
            <a:r>
              <a:rPr lang="en-US" dirty="0"/>
              <a:t>Algorithms, Analysis &amp; complexity</a:t>
            </a:r>
          </a:p>
        </p:txBody>
      </p:sp>
    </p:spTree>
    <p:extLst>
      <p:ext uri="{BB962C8B-B14F-4D97-AF65-F5344CB8AC3E}">
        <p14:creationId xmlns:p14="http://schemas.microsoft.com/office/powerpoint/2010/main" val="3569089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268" y="2573522"/>
            <a:ext cx="7429499" cy="1108928"/>
          </a:xfrm>
        </p:spPr>
        <p:txBody>
          <a:bodyPr/>
          <a:lstStyle/>
          <a:p>
            <a:r>
              <a:rPr lang="en-US" dirty="0"/>
              <a:t>Computing using soap bubbles</a:t>
            </a:r>
          </a:p>
        </p:txBody>
      </p:sp>
    </p:spTree>
    <p:extLst>
      <p:ext uri="{BB962C8B-B14F-4D97-AF65-F5344CB8AC3E}">
        <p14:creationId xmlns:p14="http://schemas.microsoft.com/office/powerpoint/2010/main" val="211186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 Diagonal Corner 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4739" y="606426"/>
            <a:ext cx="5064346"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s://www8.cs.umu.se/kurser/TDBAfl/VT06/algorithms/BOOK/BOOK20/IMG1455.GIF"/>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13428" y="2272904"/>
            <a:ext cx="4606966" cy="19014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27031" y="618518"/>
            <a:ext cx="2460752" cy="1478570"/>
          </a:xfrm>
        </p:spPr>
        <p:txBody>
          <a:bodyPr anchor="b">
            <a:normAutofit/>
          </a:bodyPr>
          <a:lstStyle/>
          <a:p>
            <a:r>
              <a:rPr lang="en-US" sz="2800" dirty="0"/>
              <a:t>Euclidean Steiner tree problem (STP)</a:t>
            </a:r>
          </a:p>
        </p:txBody>
      </p:sp>
      <p:sp>
        <p:nvSpPr>
          <p:cNvPr id="3" name="Content Placeholder 2"/>
          <p:cNvSpPr>
            <a:spLocks noGrp="1"/>
          </p:cNvSpPr>
          <p:nvPr>
            <p:ph idx="1"/>
          </p:nvPr>
        </p:nvSpPr>
        <p:spPr>
          <a:xfrm>
            <a:off x="6027031" y="2249487"/>
            <a:ext cx="2460753" cy="3541714"/>
          </a:xfrm>
        </p:spPr>
        <p:txBody>
          <a:bodyPr>
            <a:normAutofit/>
          </a:bodyPr>
          <a:lstStyle/>
          <a:p>
            <a:pPr marL="0" indent="0">
              <a:lnSpc>
                <a:spcPct val="110000"/>
              </a:lnSpc>
              <a:buNone/>
            </a:pPr>
            <a:r>
              <a:rPr lang="en-US" sz="1800"/>
              <a:t>INPUT: N points in the plane</a:t>
            </a:r>
          </a:p>
          <a:p>
            <a:pPr marL="0" indent="0">
              <a:lnSpc>
                <a:spcPct val="110000"/>
              </a:lnSpc>
              <a:buNone/>
            </a:pPr>
            <a:r>
              <a:rPr lang="en-US" sz="1800"/>
              <a:t>OUTPUT: minimum length tree spanning all N points, but you are allowed to introduce new points</a:t>
            </a:r>
          </a:p>
          <a:p>
            <a:pPr marL="0" indent="0">
              <a:lnSpc>
                <a:spcPct val="110000"/>
              </a:lnSpc>
              <a:buNone/>
            </a:pPr>
            <a:endParaRPr lang="en-US" sz="1800"/>
          </a:p>
          <a:p>
            <a:pPr marL="0" indent="0">
              <a:lnSpc>
                <a:spcPct val="110000"/>
              </a:lnSpc>
              <a:buNone/>
            </a:pPr>
            <a:r>
              <a:rPr lang="en-US" sz="1800"/>
              <a:t>THIS PROBLEM IS NP-HARD</a:t>
            </a:r>
          </a:p>
        </p:txBody>
      </p:sp>
    </p:spTree>
    <p:extLst>
      <p:ext uri="{BB962C8B-B14F-4D97-AF65-F5344CB8AC3E}">
        <p14:creationId xmlns:p14="http://schemas.microsoft.com/office/powerpoint/2010/main" val="4191778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65438" y="1000381"/>
            <a:ext cx="3314579" cy="2057675"/>
          </a:xfrm>
          <a:prstGeom prst="rect">
            <a:avLst/>
          </a:prstGeom>
        </p:spPr>
      </p:pic>
      <p:pic>
        <p:nvPicPr>
          <p:cNvPr id="5" name="Picture 4"/>
          <p:cNvPicPr>
            <a:picLocks noChangeAspect="1"/>
          </p:cNvPicPr>
          <p:nvPr/>
        </p:nvPicPr>
        <p:blipFill>
          <a:blip r:embed="rId3"/>
          <a:stretch>
            <a:fillRect/>
          </a:stretch>
        </p:blipFill>
        <p:spPr>
          <a:xfrm>
            <a:off x="755739" y="3417756"/>
            <a:ext cx="7729538" cy="1943100"/>
          </a:xfrm>
          <a:prstGeom prst="rect">
            <a:avLst/>
          </a:prstGeom>
        </p:spPr>
      </p:pic>
    </p:spTree>
    <p:extLst>
      <p:ext uri="{BB962C8B-B14F-4D97-AF65-F5344CB8AC3E}">
        <p14:creationId xmlns:p14="http://schemas.microsoft.com/office/powerpoint/2010/main" val="4260026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ww.VDyoutube.com]-Solving Steiner tree problem with water and soa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9951" y="1208576"/>
            <a:ext cx="7315200" cy="4114800"/>
          </a:xfrm>
          <a:prstGeom prst="rect">
            <a:avLst/>
          </a:prstGeom>
        </p:spPr>
      </p:pic>
    </p:spTree>
    <p:extLst>
      <p:ext uri="{BB962C8B-B14F-4D97-AF65-F5344CB8AC3E}">
        <p14:creationId xmlns:p14="http://schemas.microsoft.com/office/powerpoint/2010/main" val="738983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the problem with this “proof”?</a:t>
            </a:r>
          </a:p>
        </p:txBody>
      </p:sp>
      <p:sp>
        <p:nvSpPr>
          <p:cNvPr id="3" name="Content Placeholder 2"/>
          <p:cNvSpPr>
            <a:spLocks noGrp="1"/>
          </p:cNvSpPr>
          <p:nvPr>
            <p:ph idx="1"/>
          </p:nvPr>
        </p:nvSpPr>
        <p:spPr>
          <a:xfrm>
            <a:off x="783523" y="2354140"/>
            <a:ext cx="7429499" cy="2655278"/>
          </a:xfrm>
        </p:spPr>
        <p:txBody>
          <a:bodyPr>
            <a:normAutofit fontScale="85000" lnSpcReduction="10000"/>
          </a:bodyPr>
          <a:lstStyle/>
          <a:p>
            <a:pPr marL="0" indent="0">
              <a:buNone/>
            </a:pPr>
            <a:r>
              <a:rPr lang="en-US" dirty="0"/>
              <a:t>“</a:t>
            </a:r>
            <a:r>
              <a:rPr lang="en-US" dirty="0"/>
              <a:t>Long story short, I went to the hardware store, bought some glass plates, liquid soap, etc., and found that, while Nature does often find a minimum Steiner tree with 4 or 5 pegs, it tends to get stuck at local optima with larger numbers of pegs. Indeed, often the soap bubbles settle down to a configuration which is not even a tree (i.e. contains “cycles of soap”), and thus provably can’t be optimal.”</a:t>
            </a:r>
          </a:p>
          <a:p>
            <a:pPr marL="0" indent="0">
              <a:buNone/>
            </a:pPr>
            <a:r>
              <a:rPr lang="en-US" dirty="0"/>
              <a:t>- Scott Aaronson</a:t>
            </a:r>
            <a:endParaRPr lang="en-US" dirty="0"/>
          </a:p>
        </p:txBody>
      </p:sp>
    </p:spTree>
    <p:extLst>
      <p:ext uri="{BB962C8B-B14F-4D97-AF65-F5344CB8AC3E}">
        <p14:creationId xmlns:p14="http://schemas.microsoft.com/office/powerpoint/2010/main" val="3863153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8367" y="1785114"/>
            <a:ext cx="7100888" cy="3564731"/>
          </a:xfrm>
          <a:prstGeom prst="rect">
            <a:avLst/>
          </a:prstGeom>
        </p:spPr>
      </p:pic>
    </p:spTree>
    <p:extLst>
      <p:ext uri="{BB962C8B-B14F-4D97-AF65-F5344CB8AC3E}">
        <p14:creationId xmlns:p14="http://schemas.microsoft.com/office/powerpoint/2010/main" val="2105755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nature gives a polytime approximation algorithm for </a:t>
            </a:r>
            <a:r>
              <a:rPr lang="en-US" dirty="0" err="1"/>
              <a:t>steiner</a:t>
            </a:r>
            <a:r>
              <a:rPr lang="en-US" dirty="0"/>
              <a:t> tree problem</a:t>
            </a:r>
          </a:p>
        </p:txBody>
      </p:sp>
      <p:sp>
        <p:nvSpPr>
          <p:cNvPr id="3" name="Content Placeholder 2"/>
          <p:cNvSpPr>
            <a:spLocks noGrp="1"/>
          </p:cNvSpPr>
          <p:nvPr>
            <p:ph idx="1"/>
          </p:nvPr>
        </p:nvSpPr>
        <p:spPr>
          <a:xfrm>
            <a:off x="856059" y="2271321"/>
            <a:ext cx="7429499" cy="528546"/>
          </a:xfrm>
        </p:spPr>
        <p:txBody>
          <a:bodyPr>
            <a:noAutofit/>
          </a:bodyPr>
          <a:lstStyle/>
          <a:p>
            <a:pPr marL="0" indent="0">
              <a:buNone/>
            </a:pPr>
            <a:r>
              <a:rPr lang="en-US" sz="2800" dirty="0"/>
              <a:t>Interesting open problem: what’s the approximation ratio?</a:t>
            </a:r>
          </a:p>
        </p:txBody>
      </p:sp>
      <p:sp>
        <p:nvSpPr>
          <p:cNvPr id="4" name="TextBox 3"/>
          <p:cNvSpPr txBox="1"/>
          <p:nvPr/>
        </p:nvSpPr>
        <p:spPr>
          <a:xfrm>
            <a:off x="856060" y="3771901"/>
            <a:ext cx="6616748" cy="954107"/>
          </a:xfrm>
          <a:prstGeom prst="rect">
            <a:avLst/>
          </a:prstGeom>
          <a:noFill/>
        </p:spPr>
        <p:txBody>
          <a:bodyPr wrap="none" rtlCol="0">
            <a:spAutoFit/>
          </a:bodyPr>
          <a:lstStyle/>
          <a:p>
            <a:r>
              <a:rPr lang="en-US" sz="2800" dirty="0"/>
              <a:t>Thus, a purely mathematical conjecture led to</a:t>
            </a:r>
          </a:p>
          <a:p>
            <a:r>
              <a:rPr lang="en-US" sz="2800" dirty="0"/>
              <a:t>a refutation of an assumption in physics!</a:t>
            </a:r>
          </a:p>
        </p:txBody>
      </p:sp>
    </p:spTree>
    <p:extLst>
      <p:ext uri="{BB962C8B-B14F-4D97-AF65-F5344CB8AC3E}">
        <p14:creationId xmlns:p14="http://schemas.microsoft.com/office/powerpoint/2010/main" val="4228290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684" y="857250"/>
            <a:ext cx="7429499" cy="1108928"/>
          </a:xfrm>
        </p:spPr>
        <p:txBody>
          <a:bodyPr/>
          <a:lstStyle/>
          <a:p>
            <a:r>
              <a:rPr lang="en-US" dirty="0"/>
              <a:t>PROTEIN FOLDING problem</a:t>
            </a:r>
          </a:p>
        </p:txBody>
      </p:sp>
      <p:pic>
        <p:nvPicPr>
          <p:cNvPr id="5" name="protein-fold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4447" y="1966177"/>
            <a:ext cx="5965095" cy="3355367"/>
          </a:xfrm>
          <a:prstGeom prst="rect">
            <a:avLst/>
          </a:prstGeom>
        </p:spPr>
      </p:pic>
    </p:spTree>
    <p:extLst>
      <p:ext uri="{BB962C8B-B14F-4D97-AF65-F5344CB8AC3E}">
        <p14:creationId xmlns:p14="http://schemas.microsoft.com/office/powerpoint/2010/main" val="99310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grayscl/>
            <a:extLst/>
          </a:blip>
          <a:srcRect t="16477"/>
          <a:stretch/>
        </p:blipFill>
        <p:spPr>
          <a:xfrm>
            <a:off x="856058" y="1312069"/>
            <a:ext cx="7434266" cy="3958429"/>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931260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nature solve protein folding in polytime?</a:t>
            </a:r>
          </a:p>
        </p:txBody>
      </p:sp>
      <p:sp>
        <p:nvSpPr>
          <p:cNvPr id="3" name="Content Placeholder 2"/>
          <p:cNvSpPr>
            <a:spLocks noGrp="1"/>
          </p:cNvSpPr>
          <p:nvPr>
            <p:ph idx="1"/>
          </p:nvPr>
        </p:nvSpPr>
        <p:spPr/>
        <p:txBody>
          <a:bodyPr/>
          <a:lstStyle/>
          <a:p>
            <a:r>
              <a:rPr lang="en-US" dirty="0"/>
              <a:t>Proteins in living things seem to fold into states of lowest energy</a:t>
            </a:r>
          </a:p>
          <a:p>
            <a:r>
              <a:rPr lang="en-US" dirty="0"/>
              <a:t>The nature had millions of years of evolution to find proteins that are “easy” to fold</a:t>
            </a:r>
          </a:p>
          <a:p>
            <a:r>
              <a:rPr lang="en-US" dirty="0"/>
              <a:t>When proteins mutate or are created artificially – they do not fold into the state of lowest energy, just a local minimum</a:t>
            </a:r>
          </a:p>
        </p:txBody>
      </p:sp>
    </p:spTree>
    <p:extLst>
      <p:ext uri="{BB962C8B-B14F-4D97-AF65-F5344CB8AC3E}">
        <p14:creationId xmlns:p14="http://schemas.microsoft.com/office/powerpoint/2010/main" val="2089362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Computers, programming: modern view</a:t>
            </a:r>
          </a:p>
        </p:txBody>
      </p:sp>
      <p:pic>
        <p:nvPicPr>
          <p:cNvPr id="1026" name="Picture 2" descr="Laptop, Black, Blue, Screen, Monitor, Keyboar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339" y="3219623"/>
            <a:ext cx="1298675" cy="1214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0.iconfinder.com/data/icons/icons-unleashed-vol1/256/-deskt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474" y="2097088"/>
            <a:ext cx="1596018" cy="15960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progzilla.com/wp-content/uploads/2016/06/serve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252" y="4722274"/>
            <a:ext cx="1781231" cy="15115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omp.sd.tmu.ac.jp/kazuyasakai/research/img/ns2_greedy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4359" y="3132733"/>
            <a:ext cx="1960431" cy="14129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ignite.apache.org/images/cp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260" y="2097088"/>
            <a:ext cx="892794" cy="10036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upload.wikimedia.org/wikipedia/en/thumb/3/30/Java_programming_language_logo.svg/549px-Java_programming_language_logo.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3957" y="2110081"/>
            <a:ext cx="843204" cy="15728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pngall.com/wp-content/uploads/2016/05/Python-Logo-PNG-Im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13" y="4722274"/>
            <a:ext cx="2331622" cy="116581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images.clipartpanda.com/iphone-cell-phone-clipart-jcxEzM5y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0555" y="4192885"/>
            <a:ext cx="1509545" cy="105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932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30" y="952930"/>
            <a:ext cx="7429499" cy="1108928"/>
          </a:xfrm>
        </p:spPr>
        <p:txBody>
          <a:bodyPr/>
          <a:lstStyle/>
          <a:p>
            <a:r>
              <a:rPr lang="en-US" dirty="0"/>
              <a:t>Relativity computer</a:t>
            </a:r>
          </a:p>
        </p:txBody>
      </p:sp>
      <p:pic>
        <p:nvPicPr>
          <p:cNvPr id="6146" name="Picture 2" descr="http://www.pngall.com/wp-content/uploads/2016/06/Earth-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030" y="3168288"/>
            <a:ext cx="2131644" cy="2104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cdn0.iconfinder.com/data/icons/icons-unleashed-vol1/256/-deskt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029" y="2182690"/>
            <a:ext cx="1596018" cy="21733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mg.clipartall.com/rocket-ship-red-white-and-blue-rocket-ship-template-rocket-ship-clipart-600_23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8297" y="2502858"/>
            <a:ext cx="3043992" cy="121252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or: Curved 5"/>
          <p:cNvCxnSpPr>
            <a:stCxn id="6146" idx="3"/>
            <a:endCxn id="6148" idx="1"/>
          </p:cNvCxnSpPr>
          <p:nvPr/>
        </p:nvCxnSpPr>
        <p:spPr>
          <a:xfrm flipV="1">
            <a:off x="3210674" y="3109120"/>
            <a:ext cx="447623" cy="1111591"/>
          </a:xfrm>
          <a:prstGeom prst="curvedConnector3">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p:cNvCxnSpPr>
            <a:stCxn id="6148" idx="3"/>
          </p:cNvCxnSpPr>
          <p:nvPr/>
        </p:nvCxnSpPr>
        <p:spPr>
          <a:xfrm flipH="1">
            <a:off x="3210674" y="3109120"/>
            <a:ext cx="3491615" cy="1608218"/>
          </a:xfrm>
          <a:prstGeom prst="curvedConnector3">
            <a:avLst>
              <a:gd name="adj1" fmla="val -37016"/>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63925" y="3694920"/>
            <a:ext cx="3766031" cy="830997"/>
          </a:xfrm>
          <a:prstGeom prst="rect">
            <a:avLst/>
          </a:prstGeom>
          <a:noFill/>
        </p:spPr>
        <p:txBody>
          <a:bodyPr wrap="none" rtlCol="0">
            <a:spAutoFit/>
          </a:bodyPr>
          <a:lstStyle/>
          <a:p>
            <a:r>
              <a:rPr lang="en-US" sz="2400" dirty="0"/>
              <a:t>Travel with speed approx. = </a:t>
            </a:r>
          </a:p>
          <a:p>
            <a:r>
              <a:rPr lang="en-US" sz="2400" dirty="0"/>
              <a:t>speed of light</a:t>
            </a:r>
          </a:p>
        </p:txBody>
      </p:sp>
      <p:sp>
        <p:nvSpPr>
          <p:cNvPr id="15" name="TextBox 14"/>
          <p:cNvSpPr txBox="1"/>
          <p:nvPr/>
        </p:nvSpPr>
        <p:spPr>
          <a:xfrm>
            <a:off x="1614561" y="2508495"/>
            <a:ext cx="1178784" cy="1131079"/>
          </a:xfrm>
          <a:prstGeom prst="rect">
            <a:avLst/>
          </a:prstGeom>
          <a:noFill/>
        </p:spPr>
        <p:txBody>
          <a:bodyPr wrap="none" rtlCol="0">
            <a:spAutoFit/>
          </a:bodyPr>
          <a:lstStyle/>
          <a:p>
            <a:r>
              <a:rPr lang="en-US" sz="1350" dirty="0"/>
              <a:t>Running brute-</a:t>
            </a:r>
          </a:p>
          <a:p>
            <a:r>
              <a:rPr lang="en-US" sz="1350" dirty="0"/>
              <a:t>force on</a:t>
            </a:r>
          </a:p>
          <a:p>
            <a:r>
              <a:rPr lang="en-US" sz="1350" dirty="0"/>
              <a:t>NP-hard</a:t>
            </a:r>
          </a:p>
          <a:p>
            <a:r>
              <a:rPr lang="en-US" sz="1350" dirty="0"/>
              <a:t>problem</a:t>
            </a:r>
          </a:p>
          <a:p>
            <a:endParaRPr lang="en-US" sz="1350" dirty="0"/>
          </a:p>
        </p:txBody>
      </p:sp>
    </p:spTree>
    <p:extLst>
      <p:ext uri="{BB962C8B-B14F-4D97-AF65-F5344CB8AC3E}">
        <p14:creationId xmlns:p14="http://schemas.microsoft.com/office/powerpoint/2010/main" val="2612675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ww.youbioit.com/files/newimages/1/1/einsteintongue.preview.jpg"/>
          <p:cNvPicPr>
            <a:picLocks noChangeAspect="1" noChangeArrowheads="1"/>
          </p:cNvPicPr>
          <p:nvPr/>
        </p:nvPicPr>
        <p:blipFill rotWithShape="1">
          <a:blip r:embed="rId2">
            <a:extLst>
              <a:ext uri="{28A0092B-C50C-407E-A947-70E740481C1C}">
                <a14:useLocalDpi xmlns:a14="http://schemas.microsoft.com/office/drawing/2010/main" val="0"/>
              </a:ext>
            </a:extLst>
          </a:blip>
          <a:srcRect r="8278"/>
          <a:stretch/>
        </p:blipFill>
        <p:spPr bwMode="auto">
          <a:xfrm>
            <a:off x="-4198" y="10"/>
            <a:ext cx="4576198"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p:grpSpPr>
        <p:sp>
          <p:nvSpPr>
            <p:cNvPr id="73" name="Rectangle 5"/>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4" name="Freeform 6"/>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7"/>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Rectangle 8"/>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7" name="Freeform 9"/>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0"/>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1"/>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2"/>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3"/>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14"/>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15"/>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16"/>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17"/>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18"/>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19"/>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0"/>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1"/>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2"/>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3"/>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24"/>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25"/>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26"/>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Freeform 27"/>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6" name="Freeform 28"/>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29"/>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0"/>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1"/>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2"/>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Rectangle 33"/>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2" name="Freeform 34"/>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35"/>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36"/>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37"/>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38"/>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Freeform 39"/>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8" name="Freeform 40"/>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1"/>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2"/>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3"/>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44"/>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Rectangle 45"/>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14" name="Freeform 46"/>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47"/>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48"/>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49"/>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0"/>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1"/>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2"/>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1" name="Freeform 53"/>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2" name="Freeform 54"/>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3" name="Freeform 55"/>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4" name="Freeform 56"/>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5" name="Freeform 57"/>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6" name="Freeform 58"/>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4879181" y="618518"/>
            <a:ext cx="3406377" cy="1478570"/>
          </a:xfrm>
        </p:spPr>
        <p:txBody>
          <a:bodyPr>
            <a:normAutofit/>
          </a:bodyPr>
          <a:lstStyle/>
          <a:p>
            <a:r>
              <a:rPr lang="en-US" dirty="0"/>
              <a:t>What goes wrong?</a:t>
            </a:r>
          </a:p>
        </p:txBody>
      </p:sp>
      <p:sp>
        <p:nvSpPr>
          <p:cNvPr id="3" name="Content Placeholder 2"/>
          <p:cNvSpPr>
            <a:spLocks noGrp="1"/>
          </p:cNvSpPr>
          <p:nvPr>
            <p:ph idx="1"/>
          </p:nvPr>
        </p:nvSpPr>
        <p:spPr>
          <a:xfrm>
            <a:off x="4879181" y="2249487"/>
            <a:ext cx="3406378" cy="3541714"/>
          </a:xfrm>
        </p:spPr>
        <p:txBody>
          <a:bodyPr>
            <a:normAutofit/>
          </a:bodyPr>
          <a:lstStyle/>
          <a:p>
            <a:pPr>
              <a:lnSpc>
                <a:spcPct val="100000"/>
              </a:lnSpc>
            </a:pPr>
            <a:r>
              <a:rPr lang="en-US" sz="2000"/>
              <a:t>To get exponential speed-up need to travel exponentially close to the speed of light</a:t>
            </a:r>
          </a:p>
          <a:p>
            <a:pPr>
              <a:lnSpc>
                <a:spcPct val="100000"/>
              </a:lnSpc>
            </a:pPr>
            <a:r>
              <a:rPr lang="en-US" sz="2000"/>
              <a:t>Accelerating to such speed requires exponential amount of energy.</a:t>
            </a:r>
          </a:p>
          <a:p>
            <a:pPr>
              <a:lnSpc>
                <a:spcPct val="100000"/>
              </a:lnSpc>
            </a:pPr>
            <a:r>
              <a:rPr lang="en-US" sz="2000"/>
              <a:t>You will have to spend exponential amount of time to build the exponentially large tank.</a:t>
            </a:r>
          </a:p>
        </p:txBody>
      </p:sp>
    </p:spTree>
    <p:extLst>
      <p:ext uri="{BB962C8B-B14F-4D97-AF65-F5344CB8AC3E}">
        <p14:creationId xmlns:p14="http://schemas.microsoft.com/office/powerpoint/2010/main" val="3373121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Church-</a:t>
            </a:r>
            <a:r>
              <a:rPr lang="en-US" dirty="0" err="1"/>
              <a:t>turing</a:t>
            </a:r>
            <a:r>
              <a:rPr lang="en-US" dirty="0"/>
              <a:t> thesis</a:t>
            </a:r>
          </a:p>
        </p:txBody>
      </p:sp>
      <p:sp>
        <p:nvSpPr>
          <p:cNvPr id="3" name="Content Placeholder 2"/>
          <p:cNvSpPr>
            <a:spLocks noGrp="1"/>
          </p:cNvSpPr>
          <p:nvPr>
            <p:ph idx="1"/>
          </p:nvPr>
        </p:nvSpPr>
        <p:spPr>
          <a:xfrm>
            <a:off x="856060" y="2228851"/>
            <a:ext cx="7429499" cy="3231173"/>
          </a:xfrm>
        </p:spPr>
        <p:txBody>
          <a:bodyPr>
            <a:normAutofit fontScale="77500" lnSpcReduction="20000"/>
          </a:bodyPr>
          <a:lstStyle/>
          <a:p>
            <a:pPr marL="0" indent="0">
              <a:buNone/>
            </a:pPr>
            <a:r>
              <a:rPr lang="en-US" dirty="0"/>
              <a:t>Every function computable in the physical world is computable by a standard computer</a:t>
            </a:r>
          </a:p>
          <a:p>
            <a:pPr marL="0" indent="0">
              <a:buNone/>
            </a:pPr>
            <a:endParaRPr lang="en-US" dirty="0"/>
          </a:p>
          <a:p>
            <a:r>
              <a:rPr lang="en-US" dirty="0"/>
              <a:t>Not a theorem: impossible to prove, but possible to refute</a:t>
            </a:r>
          </a:p>
          <a:p>
            <a:r>
              <a:rPr lang="en-US" dirty="0"/>
              <a:t>To refute: create a new weird computer that computes something other than what our modern computers can.</a:t>
            </a:r>
          </a:p>
          <a:p>
            <a:r>
              <a:rPr lang="en-US" dirty="0"/>
              <a:t>There are no candidates to challenge this thesis. Most people believe it is a law of nature. Reason: our modern computers can simulate physics and whatever we discover in physics.</a:t>
            </a:r>
          </a:p>
        </p:txBody>
      </p:sp>
    </p:spTree>
    <p:extLst>
      <p:ext uri="{BB962C8B-B14F-4D97-AF65-F5344CB8AC3E}">
        <p14:creationId xmlns:p14="http://schemas.microsoft.com/office/powerpoint/2010/main" val="164670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qph.ec.quoracdn.net/main-qimg-02fa696e1f2786623ab153f2e712e62e"/>
          <p:cNvPicPr>
            <a:picLocks noChangeAspect="1" noChangeArrowheads="1"/>
          </p:cNvPicPr>
          <p:nvPr/>
        </p:nvPicPr>
        <p:blipFill rotWithShape="1">
          <a:blip r:embed="rId2">
            <a:extLst>
              <a:ext uri="{28A0092B-C50C-407E-A947-70E740481C1C}">
                <a14:useLocalDpi xmlns:a14="http://schemas.microsoft.com/office/drawing/2010/main" val="0"/>
              </a:ext>
            </a:extLst>
          </a:blip>
          <a:srcRect l="1219" r="22846"/>
          <a:stretch/>
        </p:blipFill>
        <p:spPr bwMode="auto">
          <a:xfrm>
            <a:off x="4489449" y="1911905"/>
            <a:ext cx="3491306" cy="2285919"/>
          </a:xfrm>
          <a:prstGeom prst="round2DiagRect">
            <a:avLst>
              <a:gd name="adj1" fmla="val 4860"/>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dirty="0"/>
              <a:t>Strong church-</a:t>
            </a:r>
            <a:r>
              <a:rPr lang="en-US" dirty="0" err="1"/>
              <a:t>turing</a:t>
            </a:r>
            <a:r>
              <a:rPr lang="en-US" dirty="0"/>
              <a:t> thesis	</a:t>
            </a:r>
            <a:endParaRPr lang="en-US"/>
          </a:p>
        </p:txBody>
      </p:sp>
      <p:sp>
        <p:nvSpPr>
          <p:cNvPr id="3" name="Content Placeholder 2"/>
          <p:cNvSpPr>
            <a:spLocks noGrp="1"/>
          </p:cNvSpPr>
          <p:nvPr>
            <p:ph idx="1"/>
          </p:nvPr>
        </p:nvSpPr>
        <p:spPr>
          <a:xfrm>
            <a:off x="856058" y="1849793"/>
            <a:ext cx="3633391" cy="2656286"/>
          </a:xfrm>
        </p:spPr>
        <p:txBody>
          <a:bodyPr anchor="ctr">
            <a:normAutofit/>
          </a:bodyPr>
          <a:lstStyle/>
          <a:p>
            <a:pPr marL="0" indent="0">
              <a:lnSpc>
                <a:spcPct val="110000"/>
              </a:lnSpc>
              <a:buNone/>
            </a:pPr>
            <a:r>
              <a:rPr lang="en-US" dirty="0"/>
              <a:t>All sufficiently powerful computers are polytime equivalent.</a:t>
            </a:r>
          </a:p>
          <a:p>
            <a:pPr marL="0" indent="0">
              <a:lnSpc>
                <a:spcPct val="110000"/>
              </a:lnSpc>
              <a:buNone/>
            </a:pPr>
            <a:r>
              <a:rPr lang="en-US" dirty="0"/>
              <a:t>This statement has been recently challenged by quantum computers.</a:t>
            </a:r>
          </a:p>
        </p:txBody>
      </p:sp>
      <p:sp>
        <p:nvSpPr>
          <p:cNvPr id="4" name="Rectangle 3"/>
          <p:cNvSpPr/>
          <p:nvPr/>
        </p:nvSpPr>
        <p:spPr>
          <a:xfrm>
            <a:off x="856058" y="4626654"/>
            <a:ext cx="7632621" cy="1717393"/>
          </a:xfrm>
          <a:prstGeom prst="rect">
            <a:avLst/>
          </a:prstGeom>
        </p:spPr>
        <p:txBody>
          <a:bodyPr wrap="square">
            <a:spAutoFit/>
          </a:bodyPr>
          <a:lstStyle/>
          <a:p>
            <a:pPr>
              <a:lnSpc>
                <a:spcPct val="110000"/>
              </a:lnSpc>
            </a:pPr>
            <a:r>
              <a:rPr lang="en-US" sz="2400" dirty="0"/>
              <a:t>WARNING: existence of quantum computers does not mean every problem in NP can be solved in quantum polynomial time (NP subset of BQP). In fact, most complexity theoreticians believe this statement to be false!</a:t>
            </a:r>
          </a:p>
        </p:txBody>
      </p:sp>
    </p:spTree>
    <p:extLst>
      <p:ext uri="{BB962C8B-B14F-4D97-AF65-F5344CB8AC3E}">
        <p14:creationId xmlns:p14="http://schemas.microsoft.com/office/powerpoint/2010/main" val="166846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2554260"/>
            <a:ext cx="7429499" cy="1108928"/>
          </a:xfrm>
        </p:spPr>
        <p:txBody>
          <a:bodyPr>
            <a:normAutofit fontScale="90000"/>
          </a:bodyPr>
          <a:lstStyle/>
          <a:p>
            <a:r>
              <a:rPr lang="en-US" dirty="0"/>
              <a:t>“Computer science is no more about computers than astronomy is about telescopes.”</a:t>
            </a:r>
            <a:endParaRPr lang="en-US" dirty="0"/>
          </a:p>
        </p:txBody>
      </p:sp>
      <p:sp>
        <p:nvSpPr>
          <p:cNvPr id="4" name="TextBox 3"/>
          <p:cNvSpPr txBox="1"/>
          <p:nvPr/>
        </p:nvSpPr>
        <p:spPr>
          <a:xfrm>
            <a:off x="6983291" y="3466980"/>
            <a:ext cx="1031629" cy="415498"/>
          </a:xfrm>
          <a:prstGeom prst="rect">
            <a:avLst/>
          </a:prstGeom>
          <a:noFill/>
        </p:spPr>
        <p:txBody>
          <a:bodyPr wrap="none" rtlCol="0">
            <a:spAutoFit/>
          </a:bodyPr>
          <a:lstStyle/>
          <a:p>
            <a:r>
              <a:rPr lang="en-US" sz="2100" dirty="0"/>
              <a:t>Folklore</a:t>
            </a:r>
          </a:p>
        </p:txBody>
      </p:sp>
    </p:spTree>
    <p:extLst>
      <p:ext uri="{BB962C8B-B14F-4D97-AF65-F5344CB8AC3E}">
        <p14:creationId xmlns:p14="http://schemas.microsoft.com/office/powerpoint/2010/main" val="141622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of this lecture</a:t>
            </a:r>
          </a:p>
        </p:txBody>
      </p:sp>
      <p:sp>
        <p:nvSpPr>
          <p:cNvPr id="3" name="Content Placeholder 2"/>
          <p:cNvSpPr>
            <a:spLocks noGrp="1"/>
          </p:cNvSpPr>
          <p:nvPr>
            <p:ph idx="1"/>
          </p:nvPr>
        </p:nvSpPr>
        <p:spPr>
          <a:xfrm>
            <a:off x="856060" y="2544366"/>
            <a:ext cx="7429499" cy="1821016"/>
          </a:xfrm>
        </p:spPr>
        <p:txBody>
          <a:bodyPr>
            <a:normAutofit fontScale="92500" lnSpcReduction="20000"/>
          </a:bodyPr>
          <a:lstStyle/>
          <a:p>
            <a:pPr marL="0" indent="0">
              <a:buNone/>
            </a:pPr>
            <a:r>
              <a:rPr lang="en-US" dirty="0"/>
              <a:t>Expand the view of computers and programming</a:t>
            </a:r>
          </a:p>
          <a:p>
            <a:pPr marL="0" indent="0">
              <a:buNone/>
            </a:pPr>
            <a:r>
              <a:rPr lang="en-US" dirty="0"/>
              <a:t>Convince computational process is a part of nature</a:t>
            </a:r>
          </a:p>
          <a:p>
            <a:pPr marL="0" indent="0">
              <a:buNone/>
            </a:pPr>
            <a:r>
              <a:rPr lang="en-US" dirty="0"/>
              <a:t>Demonstrate some unconventional computing devices</a:t>
            </a:r>
          </a:p>
          <a:p>
            <a:pPr marL="0" indent="0">
              <a:buNone/>
            </a:pPr>
            <a:r>
              <a:rPr lang="en-US" dirty="0"/>
              <a:t>Show the power of theoretical (scientific) approach</a:t>
            </a:r>
          </a:p>
        </p:txBody>
      </p:sp>
    </p:spTree>
    <p:extLst>
      <p:ext uri="{BB962C8B-B14F-4D97-AF65-F5344CB8AC3E}">
        <p14:creationId xmlns:p14="http://schemas.microsoft.com/office/powerpoint/2010/main" val="2414769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0/06/Human_computers_-_Dryden.jpg"/>
          <p:cNvPicPr>
            <a:picLocks noChangeAspect="1" noChangeArrowheads="1"/>
          </p:cNvPicPr>
          <p:nvPr/>
        </p:nvPicPr>
        <p:blipFill rotWithShape="1">
          <a:blip r:embed="rId2">
            <a:extLst>
              <a:ext uri="{28A0092B-C50C-407E-A947-70E740481C1C}">
                <a14:useLocalDpi xmlns:a14="http://schemas.microsoft.com/office/drawing/2010/main" val="0"/>
              </a:ext>
            </a:extLst>
          </a:blip>
          <a:srcRect t="4299"/>
          <a:stretch/>
        </p:blipFill>
        <p:spPr bwMode="auto">
          <a:xfrm>
            <a:off x="839241" y="1709705"/>
            <a:ext cx="4584287" cy="34329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43048" y="1692212"/>
            <a:ext cx="2617177" cy="1797511"/>
          </a:xfrm>
        </p:spPr>
        <p:txBody>
          <a:bodyPr vert="horz" lIns="68580" tIns="34290" rIns="68580" bIns="34290" rtlCol="0" anchor="b">
            <a:normAutofit/>
          </a:bodyPr>
          <a:lstStyle/>
          <a:p>
            <a:r>
              <a:rPr lang="en-US" sz="3300" dirty="0"/>
              <a:t>Computers in 1949</a:t>
            </a:r>
          </a:p>
        </p:txBody>
      </p:sp>
    </p:spTree>
    <p:extLst>
      <p:ext uri="{BB962C8B-B14F-4D97-AF65-F5344CB8AC3E}">
        <p14:creationId xmlns:p14="http://schemas.microsoft.com/office/powerpoint/2010/main" val="1901491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computers</a:t>
            </a:r>
          </a:p>
        </p:txBody>
      </p:sp>
      <p:sp>
        <p:nvSpPr>
          <p:cNvPr id="3" name="Content Placeholder 2"/>
          <p:cNvSpPr>
            <a:spLocks noGrp="1"/>
          </p:cNvSpPr>
          <p:nvPr>
            <p:ph idx="1"/>
          </p:nvPr>
        </p:nvSpPr>
        <p:spPr/>
        <p:txBody>
          <a:bodyPr/>
          <a:lstStyle/>
          <a:p>
            <a:r>
              <a:rPr lang="en-US" dirty="0"/>
              <a:t>Interesting account is presented in the autobiography of Richard Feynman “Surely You’re Joking, Mr. Feynman!”</a:t>
            </a:r>
          </a:p>
          <a:p>
            <a:r>
              <a:rPr lang="en-US" dirty="0"/>
              <a:t>Insect colonies also form a type of a computer – finite state automaton</a:t>
            </a:r>
          </a:p>
          <a:p>
            <a:r>
              <a:rPr lang="en-US" dirty="0"/>
              <a:t>Finite state automaton is like a regular computer, but without the dynamic memory</a:t>
            </a:r>
          </a:p>
        </p:txBody>
      </p:sp>
    </p:spTree>
    <p:extLst>
      <p:ext uri="{BB962C8B-B14F-4D97-AF65-F5344CB8AC3E}">
        <p14:creationId xmlns:p14="http://schemas.microsoft.com/office/powerpoint/2010/main" val="276077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computing</a:t>
            </a:r>
          </a:p>
        </p:txBody>
      </p:sp>
      <p:sp>
        <p:nvSpPr>
          <p:cNvPr id="3" name="Content Placeholder 2"/>
          <p:cNvSpPr>
            <a:spLocks noGrp="1"/>
          </p:cNvSpPr>
          <p:nvPr>
            <p:ph idx="1"/>
          </p:nvPr>
        </p:nvSpPr>
        <p:spPr/>
        <p:txBody>
          <a:bodyPr/>
          <a:lstStyle/>
          <a:p>
            <a:pPr marL="0" indent="0">
              <a:buNone/>
            </a:pPr>
            <a:r>
              <a:rPr lang="en-US" dirty="0"/>
              <a:t>“Biocomputers use systems of biologically derived molecules—such as DNA and proteins—to perform computational calculations involving storing, retrieving, and processing data.”</a:t>
            </a:r>
          </a:p>
          <a:p>
            <a:pPr marL="0" indent="0">
              <a:buNone/>
            </a:pPr>
            <a:r>
              <a:rPr lang="en-US" dirty="0"/>
              <a:t>- Wikipedia</a:t>
            </a:r>
            <a:endParaRPr lang="en-US" dirty="0"/>
          </a:p>
        </p:txBody>
      </p:sp>
    </p:spTree>
    <p:extLst>
      <p:ext uri="{BB962C8B-B14F-4D97-AF65-F5344CB8AC3E}">
        <p14:creationId xmlns:p14="http://schemas.microsoft.com/office/powerpoint/2010/main" val="145180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ound Diagonal Corner 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1429" y="606426"/>
            <a:ext cx="3964782"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photograph of Loenard Aldeman, the inventor of DNA computi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97022" y="844490"/>
            <a:ext cx="3033598" cy="47585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27468" y="618518"/>
            <a:ext cx="3560316" cy="1478570"/>
          </a:xfrm>
        </p:spPr>
        <p:txBody>
          <a:bodyPr>
            <a:normAutofit/>
          </a:bodyPr>
          <a:lstStyle/>
          <a:p>
            <a:r>
              <a:rPr lang="en-US"/>
              <a:t>DNA COMPUTING</a:t>
            </a:r>
          </a:p>
        </p:txBody>
      </p:sp>
      <p:sp>
        <p:nvSpPr>
          <p:cNvPr id="3" name="Content Placeholder 2"/>
          <p:cNvSpPr>
            <a:spLocks noGrp="1"/>
          </p:cNvSpPr>
          <p:nvPr>
            <p:ph idx="1"/>
          </p:nvPr>
        </p:nvSpPr>
        <p:spPr>
          <a:xfrm>
            <a:off x="4927468" y="2249487"/>
            <a:ext cx="3560315" cy="3541714"/>
          </a:xfrm>
        </p:spPr>
        <p:txBody>
          <a:bodyPr>
            <a:normAutofit/>
          </a:bodyPr>
          <a:lstStyle/>
          <a:p>
            <a:pPr>
              <a:lnSpc>
                <a:spcPct val="100000"/>
              </a:lnSpc>
            </a:pPr>
            <a:r>
              <a:rPr lang="en-US" sz="2200"/>
              <a:t>Invented by Leonard </a:t>
            </a:r>
            <a:r>
              <a:rPr lang="en-US" sz="2200" err="1"/>
              <a:t>Adleman</a:t>
            </a:r>
            <a:r>
              <a:rPr lang="en-US" sz="2200"/>
              <a:t> in 1994</a:t>
            </a:r>
          </a:p>
          <a:p>
            <a:pPr>
              <a:lnSpc>
                <a:spcPct val="100000"/>
              </a:lnSpc>
            </a:pPr>
            <a:r>
              <a:rPr lang="en-US" sz="2200"/>
              <a:t>1994 – solved Hamiltonian Path in a graph with 7 vertices</a:t>
            </a:r>
          </a:p>
          <a:p>
            <a:pPr>
              <a:lnSpc>
                <a:spcPct val="100000"/>
              </a:lnSpc>
            </a:pPr>
            <a:r>
              <a:rPr lang="en-US" sz="2200"/>
              <a:t>2002 – solved 3SAT with 20 variables</a:t>
            </a:r>
          </a:p>
          <a:p>
            <a:pPr>
              <a:lnSpc>
                <a:spcPct val="100000"/>
              </a:lnSpc>
            </a:pPr>
            <a:r>
              <a:rPr lang="en-US" sz="2200"/>
              <a:t>2013 – learnt to store JPEG photographs</a:t>
            </a:r>
          </a:p>
        </p:txBody>
      </p:sp>
    </p:spTree>
    <p:extLst>
      <p:ext uri="{BB962C8B-B14F-4D97-AF65-F5344CB8AC3E}">
        <p14:creationId xmlns:p14="http://schemas.microsoft.com/office/powerpoint/2010/main" val="212883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8717" y="1187694"/>
            <a:ext cx="5241314" cy="3930986"/>
          </a:xfrm>
          <a:prstGeom prst="rect">
            <a:avLst/>
          </a:prstGeom>
        </p:spPr>
      </p:pic>
    </p:spTree>
    <p:extLst>
      <p:ext uri="{BB962C8B-B14F-4D97-AF65-F5344CB8AC3E}">
        <p14:creationId xmlns:p14="http://schemas.microsoft.com/office/powerpoint/2010/main" val="1356599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Computing from theoretical point of view</a:t>
            </a:r>
          </a:p>
        </p:txBody>
      </p:sp>
      <p:sp>
        <p:nvSpPr>
          <p:cNvPr id="3" name="Content Placeholder 2"/>
          <p:cNvSpPr>
            <a:spLocks noGrp="1"/>
          </p:cNvSpPr>
          <p:nvPr>
            <p:ph idx="1"/>
          </p:nvPr>
        </p:nvSpPr>
        <p:spPr/>
        <p:txBody>
          <a:bodyPr>
            <a:normAutofit lnSpcReduction="10000"/>
          </a:bodyPr>
          <a:lstStyle/>
          <a:p>
            <a:r>
              <a:rPr lang="en-US" dirty="0"/>
              <a:t>Just massively parallel classical computers</a:t>
            </a:r>
          </a:p>
          <a:p>
            <a:r>
              <a:rPr lang="en-US" dirty="0"/>
              <a:t>Do not solve NP-hard problems in polynomial time</a:t>
            </a:r>
          </a:p>
          <a:p>
            <a:r>
              <a:rPr lang="en-US" dirty="0"/>
              <a:t>To solve larger and larger instances of NP-hard problems requires exponentially more DNA material</a:t>
            </a:r>
          </a:p>
          <a:p>
            <a:r>
              <a:rPr lang="en-US" dirty="0"/>
              <a:t>For hard instances of 3SAT with 1000 variables, you would need to convert the entire Earth into DNA, and it won’t be enough</a:t>
            </a:r>
          </a:p>
        </p:txBody>
      </p:sp>
    </p:spTree>
    <p:extLst>
      <p:ext uri="{BB962C8B-B14F-4D97-AF65-F5344CB8AC3E}">
        <p14:creationId xmlns:p14="http://schemas.microsoft.com/office/powerpoint/2010/main" val="5021637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1640</TotalTime>
  <Words>670</Words>
  <Application>Microsoft Office PowerPoint</Application>
  <PresentationFormat>On-screen Show (4:3)</PresentationFormat>
  <Paragraphs>67</Paragraphs>
  <Slides>24</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Trebuchet MS</vt:lpstr>
      <vt:lpstr>Tw Cen MT</vt:lpstr>
      <vt:lpstr>Circuit</vt:lpstr>
      <vt:lpstr>CSC373</vt:lpstr>
      <vt:lpstr>Computers, programming: modern view</vt:lpstr>
      <vt:lpstr>Goal of this lecture</vt:lpstr>
      <vt:lpstr>Computers in 1949</vt:lpstr>
      <vt:lpstr>Human computers</vt:lpstr>
      <vt:lpstr>Biological computing</vt:lpstr>
      <vt:lpstr>DNA COMPUTING</vt:lpstr>
      <vt:lpstr>PowerPoint Presentation</vt:lpstr>
      <vt:lpstr>DNA Computing from theoretical point of view</vt:lpstr>
      <vt:lpstr>Computing using soap bubbles</vt:lpstr>
      <vt:lpstr>Euclidean Steiner tree problem (STP)</vt:lpstr>
      <vt:lpstr>PowerPoint Presentation</vt:lpstr>
      <vt:lpstr>PowerPoint Presentation</vt:lpstr>
      <vt:lpstr>What’s the problem with this “proof”?</vt:lpstr>
      <vt:lpstr>PowerPoint Presentation</vt:lpstr>
      <vt:lpstr>nature gives a polytime approximation algorithm for steiner tree problem</vt:lpstr>
      <vt:lpstr>PROTEIN FOLDING problem</vt:lpstr>
      <vt:lpstr>PowerPoint Presentation</vt:lpstr>
      <vt:lpstr>Does nature solve protein folding in polytime?</vt:lpstr>
      <vt:lpstr>Relativity computer</vt:lpstr>
      <vt:lpstr>What goes wrong?</vt:lpstr>
      <vt:lpstr>Church-turing thesis</vt:lpstr>
      <vt:lpstr>Strong church-turing thesis </vt:lpstr>
      <vt:lpstr>“Computer science is no more about computers than astronomy is about telescopes.”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CSC373</dc:title>
  <dc:creator>Denis Pankratov</dc:creator>
  <cp:lastModifiedBy>Denis Pankratov</cp:lastModifiedBy>
  <cp:revision>25</cp:revision>
  <dcterms:created xsi:type="dcterms:W3CDTF">2017-04-02T17:15:43Z</dcterms:created>
  <dcterms:modified xsi:type="dcterms:W3CDTF">2017-04-03T20:36:16Z</dcterms:modified>
</cp:coreProperties>
</file>