
<file path=[Content_Types].xml><?xml version="1.0" encoding="utf-8"?>
<Types xmlns="http://schemas.openxmlformats.org/package/2006/content-types">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6"/>
  </p:notesMasterIdLst>
  <p:sldIdLst>
    <p:sldId id="256" r:id="rId2"/>
    <p:sldId id="258" r:id="rId3"/>
    <p:sldId id="259" r:id="rId4"/>
    <p:sldId id="273" r:id="rId5"/>
    <p:sldId id="274" r:id="rId6"/>
    <p:sldId id="275" r:id="rId7"/>
    <p:sldId id="276" r:id="rId8"/>
    <p:sldId id="271" r:id="rId9"/>
    <p:sldId id="272" r:id="rId10"/>
    <p:sldId id="277" r:id="rId11"/>
    <p:sldId id="278" r:id="rId12"/>
    <p:sldId id="280" r:id="rId13"/>
    <p:sldId id="281" r:id="rId14"/>
    <p:sldId id="282" r:id="rId15"/>
  </p:sldIdLst>
  <p:sldSz cx="9144000" cy="5143500" type="screen16x9"/>
  <p:notesSz cx="6858000" cy="9144000"/>
  <p:embeddedFontLst>
    <p:embeddedFont>
      <p:font typeface="Proxima Nova" panose="02000506030000020004"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6159"/>
  </p:normalViewPr>
  <p:slideViewPr>
    <p:cSldViewPr snapToGrid="0" snapToObjects="1">
      <p:cViewPr>
        <p:scale>
          <a:sx n="125" d="100"/>
          <a:sy n="125" d="100"/>
        </p:scale>
        <p:origin x="124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8AD588-FD1A-BF4F-AC78-CA96759C19BC}"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US"/>
        </a:p>
      </dgm:t>
    </dgm:pt>
    <dgm:pt modelId="{C6B097F5-1353-DF43-8023-0416A2F3D30D}">
      <dgm:prSet phldrT="[Text]"/>
      <dgm:spPr/>
      <dgm:t>
        <a:bodyPr/>
        <a:lstStyle/>
        <a:p>
          <a:r>
            <a:rPr lang="en-US" dirty="0"/>
            <a:t>Learning Society</a:t>
          </a:r>
        </a:p>
      </dgm:t>
    </dgm:pt>
    <dgm:pt modelId="{4F7D9522-CFC7-384E-BF7B-11E749FFDA65}" type="parTrans" cxnId="{954C2D57-D56E-FC42-B6C3-E8B2AA3F7F60}">
      <dgm:prSet/>
      <dgm:spPr/>
      <dgm:t>
        <a:bodyPr/>
        <a:lstStyle/>
        <a:p>
          <a:endParaRPr lang="en-US"/>
        </a:p>
      </dgm:t>
    </dgm:pt>
    <dgm:pt modelId="{B90D949E-66EA-014A-AB4D-97A4FC07B647}" type="sibTrans" cxnId="{954C2D57-D56E-FC42-B6C3-E8B2AA3F7F60}">
      <dgm:prSet/>
      <dgm:spPr/>
      <dgm:t>
        <a:bodyPr/>
        <a:lstStyle/>
        <a:p>
          <a:endParaRPr lang="en-US"/>
        </a:p>
      </dgm:t>
    </dgm:pt>
    <dgm:pt modelId="{DF1CDBDF-9980-F540-BFE8-08E33B7E4157}">
      <dgm:prSet phldrT="[Text]"/>
      <dgm:spPr/>
      <dgm:t>
        <a:bodyPr/>
        <a:lstStyle/>
        <a:p>
          <a:r>
            <a:rPr lang="en-US" dirty="0"/>
            <a:t>Learning Technology</a:t>
          </a:r>
        </a:p>
      </dgm:t>
    </dgm:pt>
    <dgm:pt modelId="{25736EF1-9041-0245-B95B-84165D062DFF}" type="parTrans" cxnId="{E4A93531-0186-A446-880C-0574D085C402}">
      <dgm:prSet/>
      <dgm:spPr/>
      <dgm:t>
        <a:bodyPr/>
        <a:lstStyle/>
        <a:p>
          <a:endParaRPr lang="en-US"/>
        </a:p>
      </dgm:t>
    </dgm:pt>
    <dgm:pt modelId="{6664E64C-DA4D-A643-A8B1-5968DB5589C1}" type="sibTrans" cxnId="{E4A93531-0186-A446-880C-0574D085C402}">
      <dgm:prSet/>
      <dgm:spPr/>
      <dgm:t>
        <a:bodyPr/>
        <a:lstStyle/>
        <a:p>
          <a:endParaRPr lang="en-US"/>
        </a:p>
      </dgm:t>
    </dgm:pt>
    <dgm:pt modelId="{B3B39AE4-AE8D-174F-ACEE-DDE9B223B025}" type="pres">
      <dgm:prSet presAssocID="{408AD588-FD1A-BF4F-AC78-CA96759C19BC}" presName="diagram" presStyleCnt="0">
        <dgm:presLayoutVars>
          <dgm:dir/>
          <dgm:resizeHandles val="exact"/>
        </dgm:presLayoutVars>
      </dgm:prSet>
      <dgm:spPr/>
    </dgm:pt>
    <dgm:pt modelId="{3DB8637A-D360-9840-8954-B979C82A630E}" type="pres">
      <dgm:prSet presAssocID="{C6B097F5-1353-DF43-8023-0416A2F3D30D}" presName="arrow" presStyleLbl="node1" presStyleIdx="0" presStyleCnt="2">
        <dgm:presLayoutVars>
          <dgm:bulletEnabled val="1"/>
        </dgm:presLayoutVars>
      </dgm:prSet>
      <dgm:spPr/>
    </dgm:pt>
    <dgm:pt modelId="{96F7C27F-ED01-ED41-B9B5-348A5EAAD2AB}" type="pres">
      <dgm:prSet presAssocID="{DF1CDBDF-9980-F540-BFE8-08E33B7E4157}" presName="arrow" presStyleLbl="node1" presStyleIdx="1" presStyleCnt="2">
        <dgm:presLayoutVars>
          <dgm:bulletEnabled val="1"/>
        </dgm:presLayoutVars>
      </dgm:prSet>
      <dgm:spPr/>
    </dgm:pt>
  </dgm:ptLst>
  <dgm:cxnLst>
    <dgm:cxn modelId="{F79B5D19-EBB1-4A48-B823-7BB19AECF266}" type="presOf" srcId="{C6B097F5-1353-DF43-8023-0416A2F3D30D}" destId="{3DB8637A-D360-9840-8954-B979C82A630E}" srcOrd="0" destOrd="0" presId="urn:microsoft.com/office/officeart/2005/8/layout/arrow5"/>
    <dgm:cxn modelId="{E4A93531-0186-A446-880C-0574D085C402}" srcId="{408AD588-FD1A-BF4F-AC78-CA96759C19BC}" destId="{DF1CDBDF-9980-F540-BFE8-08E33B7E4157}" srcOrd="1" destOrd="0" parTransId="{25736EF1-9041-0245-B95B-84165D062DFF}" sibTransId="{6664E64C-DA4D-A643-A8B1-5968DB5589C1}"/>
    <dgm:cxn modelId="{D5A92851-B45F-814E-A4C6-ED8F469781DF}" type="presOf" srcId="{DF1CDBDF-9980-F540-BFE8-08E33B7E4157}" destId="{96F7C27F-ED01-ED41-B9B5-348A5EAAD2AB}" srcOrd="0" destOrd="0" presId="urn:microsoft.com/office/officeart/2005/8/layout/arrow5"/>
    <dgm:cxn modelId="{954C2D57-D56E-FC42-B6C3-E8B2AA3F7F60}" srcId="{408AD588-FD1A-BF4F-AC78-CA96759C19BC}" destId="{C6B097F5-1353-DF43-8023-0416A2F3D30D}" srcOrd="0" destOrd="0" parTransId="{4F7D9522-CFC7-384E-BF7B-11E749FFDA65}" sibTransId="{B90D949E-66EA-014A-AB4D-97A4FC07B647}"/>
    <dgm:cxn modelId="{53014BB9-4671-294D-8932-9DE6C2001FA9}" type="presOf" srcId="{408AD588-FD1A-BF4F-AC78-CA96759C19BC}" destId="{B3B39AE4-AE8D-174F-ACEE-DDE9B223B025}" srcOrd="0" destOrd="0" presId="urn:microsoft.com/office/officeart/2005/8/layout/arrow5"/>
    <dgm:cxn modelId="{169C7D78-ACB8-414A-92C5-93340B227137}" type="presParOf" srcId="{B3B39AE4-AE8D-174F-ACEE-DDE9B223B025}" destId="{3DB8637A-D360-9840-8954-B979C82A630E}" srcOrd="0" destOrd="0" presId="urn:microsoft.com/office/officeart/2005/8/layout/arrow5"/>
    <dgm:cxn modelId="{8B232139-CEDF-D044-905B-A194F48E1D5C}" type="presParOf" srcId="{B3B39AE4-AE8D-174F-ACEE-DDE9B223B025}" destId="{96F7C27F-ED01-ED41-B9B5-348A5EAAD2AB}" srcOrd="1" destOrd="0" presId="urn:microsoft.com/office/officeart/2005/8/layout/arrow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8637A-D360-9840-8954-B979C82A630E}">
      <dsp:nvSpPr>
        <dsp:cNvPr id="0" name=""/>
        <dsp:cNvSpPr/>
      </dsp:nvSpPr>
      <dsp:spPr>
        <a:xfrm rot="16200000">
          <a:off x="66" y="345"/>
          <a:ext cx="950284" cy="95028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Learning Society</a:t>
          </a:r>
        </a:p>
      </dsp:txBody>
      <dsp:txXfrm rot="5400000">
        <a:off x="66" y="237916"/>
        <a:ext cx="783984" cy="475142"/>
      </dsp:txXfrm>
    </dsp:sp>
    <dsp:sp modelId="{96F7C27F-ED01-ED41-B9B5-348A5EAAD2AB}">
      <dsp:nvSpPr>
        <dsp:cNvPr id="0" name=""/>
        <dsp:cNvSpPr/>
      </dsp:nvSpPr>
      <dsp:spPr>
        <a:xfrm rot="5400000">
          <a:off x="1081155" y="345"/>
          <a:ext cx="950284" cy="950284"/>
        </a:xfrm>
        <a:prstGeom prst="down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kern="1200" dirty="0"/>
            <a:t>Learning Technology</a:t>
          </a:r>
        </a:p>
      </dsp:txBody>
      <dsp:txXfrm rot="-5400000">
        <a:off x="1247455" y="237916"/>
        <a:ext cx="783984" cy="475142"/>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c6f9544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c6f9544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073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905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36781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9459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c3cf72b6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c3cf72b6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CA" sz="3000" b="0" i="0" u="none" strike="noStrike" cap="none" baseline="0" dirty="0">
              <a:solidFill>
                <a:srgbClr val="000000"/>
              </a:solidFill>
              <a:effectLst/>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085053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376885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19710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c6f9544c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c6f9544c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22060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c3cf72b6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c3cf72b6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c3cf72b6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c3cf72b6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endParaRPr lang="en-CA" sz="3000" b="0" i="0" u="none" strike="noStrike" cap="none" baseline="0"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80634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ifat@Toronto.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tiff"/><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tiff"/><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r>
              <a:rPr lang="en-CA" sz="3600" dirty="0"/>
              <a:t>Machine learning, social</a:t>
            </a:r>
            <a:br>
              <a:rPr lang="en-CA" sz="3600" dirty="0"/>
            </a:br>
            <a:r>
              <a:rPr lang="en-CA" sz="3600" dirty="0"/>
              <a:t>learning and the governance</a:t>
            </a:r>
            <a:br>
              <a:rPr lang="en-CA" sz="3600" dirty="0"/>
            </a:br>
            <a:r>
              <a:rPr lang="en-CA" sz="3600" dirty="0"/>
              <a:t>of self-driving cars</a:t>
            </a:r>
          </a:p>
        </p:txBody>
      </p:sp>
      <p:sp>
        <p:nvSpPr>
          <p:cNvPr id="60" name="Google Shape;60;p13"/>
          <p:cNvSpPr txBox="1">
            <a:spLocks noGrp="1"/>
          </p:cNvSpPr>
          <p:nvPr>
            <p:ph type="subTitle" idx="1"/>
          </p:nvPr>
        </p:nvSpPr>
        <p:spPr>
          <a:xfrm>
            <a:off x="510450" y="3100047"/>
            <a:ext cx="8123100" cy="155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Mohammad </a:t>
            </a:r>
            <a:r>
              <a:rPr lang="en" b="1" dirty="0" err="1"/>
              <a:t>Rashidujjaman</a:t>
            </a:r>
            <a:r>
              <a:rPr lang="en" b="1" dirty="0"/>
              <a:t> Rifat</a:t>
            </a:r>
            <a:endParaRPr b="1" dirty="0"/>
          </a:p>
          <a:p>
            <a:pPr marL="0" lvl="0" indent="0" algn="l" rtl="0">
              <a:spcBef>
                <a:spcPts val="0"/>
              </a:spcBef>
              <a:spcAft>
                <a:spcPts val="0"/>
              </a:spcAft>
              <a:buNone/>
            </a:pPr>
            <a:r>
              <a:rPr lang="en" sz="1800" dirty="0" err="1"/>
              <a:t>Ph.D</a:t>
            </a:r>
            <a:r>
              <a:rPr lang="en" sz="1800" dirty="0"/>
              <a:t> Student,</a:t>
            </a:r>
            <a:endParaRPr sz="1800" dirty="0"/>
          </a:p>
          <a:p>
            <a:pPr marL="0" lvl="0" indent="0" algn="l" rtl="0">
              <a:spcBef>
                <a:spcPts val="0"/>
              </a:spcBef>
              <a:spcAft>
                <a:spcPts val="0"/>
              </a:spcAft>
              <a:buNone/>
            </a:pPr>
            <a:r>
              <a:rPr lang="en" sz="1800" dirty="0"/>
              <a:t>Department of Computer Science</a:t>
            </a:r>
            <a:endParaRPr sz="1800" dirty="0"/>
          </a:p>
          <a:p>
            <a:pPr marL="0" lvl="0" indent="0" algn="l" rtl="0">
              <a:spcBef>
                <a:spcPts val="0"/>
              </a:spcBef>
              <a:spcAft>
                <a:spcPts val="0"/>
              </a:spcAft>
              <a:buNone/>
            </a:pPr>
            <a:r>
              <a:rPr lang="en" sz="1800" dirty="0"/>
              <a:t>University of Toronto</a:t>
            </a:r>
          </a:p>
          <a:p>
            <a:pPr marL="0" lvl="0" indent="0" algn="l" rtl="0">
              <a:spcBef>
                <a:spcPts val="0"/>
              </a:spcBef>
              <a:spcAft>
                <a:spcPts val="0"/>
              </a:spcAft>
              <a:buNone/>
            </a:pPr>
            <a:r>
              <a:rPr lang="en" sz="1800" dirty="0" err="1">
                <a:hlinkClick r:id="rId3"/>
              </a:rPr>
              <a:t>rifat</a:t>
            </a:r>
            <a:r>
              <a:rPr lang="en" sz="1800" dirty="0">
                <a:hlinkClick r:id="rId3"/>
              </a:rPr>
              <a:t>@</a:t>
            </a:r>
            <a:r>
              <a:rPr lang="en-CA" sz="1800" dirty="0">
                <a:hlinkClick r:id="rId3"/>
              </a:rPr>
              <a:t>T</a:t>
            </a:r>
            <a:r>
              <a:rPr lang="en" sz="1800" dirty="0">
                <a:hlinkClick r:id="rId3"/>
              </a:rPr>
              <a:t>oronto.edu</a:t>
            </a:r>
            <a:endParaRPr lang="en" sz="1800" dirty="0"/>
          </a:p>
          <a:p>
            <a:pPr marL="0" lvl="0" indent="0"/>
            <a:r>
              <a:rPr lang="en-CA" sz="1800" dirty="0"/>
              <a:t>http://</a:t>
            </a:r>
            <a:r>
              <a:rPr lang="en-CA" sz="1800" dirty="0" err="1"/>
              <a:t>www.dgp.toronto.edu</a:t>
            </a:r>
            <a:r>
              <a:rPr lang="en-CA" sz="1800" dirty="0"/>
              <a:t>/~</a:t>
            </a:r>
            <a:r>
              <a:rPr lang="en-CA" sz="1800" dirty="0" err="1"/>
              <a:t>rifat</a:t>
            </a:r>
            <a:r>
              <a:rPr lang="en-CA" sz="1800" dirty="0"/>
              <a:t>/</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Constructing Human Deficiency</a:t>
            </a:r>
            <a:endParaRPr dirty="0"/>
          </a:p>
        </p:txBody>
      </p:sp>
      <p:sp>
        <p:nvSpPr>
          <p:cNvPr id="157" name="Google Shape;15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NHTSA Approach: Naïve Sociology</a:t>
            </a:r>
          </a:p>
          <a:p>
            <a:pPr lvl="1" indent="-342900">
              <a:spcBef>
                <a:spcPts val="0"/>
              </a:spcBef>
              <a:buSzPts val="1800"/>
              <a:buChar char="●"/>
            </a:pPr>
            <a:r>
              <a:rPr lang="en-US" dirty="0"/>
              <a:t>Technology </a:t>
            </a:r>
            <a:r>
              <a:rPr lang="en-CA" dirty="0"/>
              <a:t>assumed to operate within a world far tidier and more predictable than reality</a:t>
            </a:r>
          </a:p>
          <a:p>
            <a:pPr marL="457200" lvl="0" indent="-342900" algn="l" rtl="0">
              <a:spcBef>
                <a:spcPts val="0"/>
              </a:spcBef>
              <a:spcAft>
                <a:spcPts val="0"/>
              </a:spcAft>
              <a:buSzPts val="1800"/>
              <a:buChar char="●"/>
            </a:pPr>
            <a:r>
              <a:rPr lang="en-US" dirty="0"/>
              <a:t>Tesla’s action</a:t>
            </a:r>
            <a:endParaRPr dirty="0"/>
          </a:p>
          <a:p>
            <a:pPr marL="914400" lvl="1" indent="-317500" algn="l" rtl="0">
              <a:spcBef>
                <a:spcPts val="0"/>
              </a:spcBef>
              <a:spcAft>
                <a:spcPts val="0"/>
              </a:spcAft>
              <a:buSzPts val="1400"/>
              <a:buChar char="○"/>
            </a:pPr>
            <a:r>
              <a:rPr lang="en-US" dirty="0"/>
              <a:t>Public modulation of autopilot</a:t>
            </a:r>
          </a:p>
          <a:p>
            <a:pPr marL="914400" lvl="1" indent="-317500" algn="l" rtl="0">
              <a:spcBef>
                <a:spcPts val="0"/>
              </a:spcBef>
              <a:spcAft>
                <a:spcPts val="0"/>
              </a:spcAft>
              <a:buSzPts val="1400"/>
              <a:buChar char="○"/>
            </a:pPr>
            <a:endParaRPr dirty="0"/>
          </a:p>
        </p:txBody>
      </p:sp>
    </p:spTree>
    <p:extLst>
      <p:ext uri="{BB962C8B-B14F-4D97-AF65-F5344CB8AC3E}">
        <p14:creationId xmlns:p14="http://schemas.microsoft.com/office/powerpoint/2010/main" val="2354143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Accountability</a:t>
            </a:r>
            <a:endParaRPr dirty="0"/>
          </a:p>
        </p:txBody>
      </p:sp>
      <p:sp>
        <p:nvSpPr>
          <p:cNvPr id="157" name="Google Shape;15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Experience of material and non-digital world</a:t>
            </a:r>
          </a:p>
          <a:p>
            <a:pPr marL="457200" lvl="0" indent="-342900" algn="l" rtl="0">
              <a:spcBef>
                <a:spcPts val="0"/>
              </a:spcBef>
              <a:spcAft>
                <a:spcPts val="0"/>
              </a:spcAft>
              <a:buSzPts val="1800"/>
              <a:buChar char="●"/>
            </a:pPr>
            <a:r>
              <a:rPr lang="en-US" dirty="0"/>
              <a:t>Clash between hardware and software culture</a:t>
            </a:r>
          </a:p>
          <a:p>
            <a:pPr lvl="1" indent="-342900">
              <a:spcBef>
                <a:spcPts val="0"/>
              </a:spcBef>
              <a:buSzPts val="1800"/>
              <a:buChar char="●"/>
            </a:pPr>
            <a:r>
              <a:rPr lang="en-US" dirty="0"/>
              <a:t>They understand product liability very differently</a:t>
            </a:r>
          </a:p>
          <a:p>
            <a:pPr lvl="1" indent="-342900">
              <a:spcBef>
                <a:spcPts val="0"/>
              </a:spcBef>
              <a:buSzPts val="1800"/>
              <a:buChar char="●"/>
            </a:pPr>
            <a:r>
              <a:rPr lang="en-US" dirty="0"/>
              <a:t>Car is a product and software is a service</a:t>
            </a:r>
          </a:p>
          <a:p>
            <a:pPr lvl="1" indent="-342900">
              <a:spcBef>
                <a:spcPts val="0"/>
              </a:spcBef>
              <a:buSzPts val="1800"/>
              <a:buChar char="●"/>
            </a:pPr>
            <a:endParaRPr lang="en-US" dirty="0"/>
          </a:p>
          <a:p>
            <a:pPr marL="114300" indent="0">
              <a:buNone/>
            </a:pPr>
            <a:r>
              <a:rPr lang="en-CA" dirty="0"/>
              <a:t>We must “accept that the producers of computer systems are not, in general, fully answerable for the impacts of their products. If not addressed, this erosion of accountability will mean that computers are ‘out of control’ in an important and disturbing way.” – Helen </a:t>
            </a:r>
            <a:r>
              <a:rPr lang="en-CA" dirty="0" err="1"/>
              <a:t>Nissenbaum</a:t>
            </a:r>
            <a:r>
              <a:rPr lang="en-CA" dirty="0"/>
              <a:t> (1990)</a:t>
            </a:r>
          </a:p>
          <a:p>
            <a:pPr marL="571500" lvl="1" indent="0">
              <a:spcBef>
                <a:spcPts val="0"/>
              </a:spcBef>
              <a:buSzPts val="1800"/>
              <a:buNone/>
            </a:pPr>
            <a:endParaRPr lang="en-US" dirty="0"/>
          </a:p>
        </p:txBody>
      </p:sp>
    </p:spTree>
    <p:extLst>
      <p:ext uri="{BB962C8B-B14F-4D97-AF65-F5344CB8AC3E}">
        <p14:creationId xmlns:p14="http://schemas.microsoft.com/office/powerpoint/2010/main" val="188047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Democratization of Learning</a:t>
            </a:r>
            <a:endParaRPr dirty="0"/>
          </a:p>
        </p:txBody>
      </p:sp>
      <p:sp>
        <p:nvSpPr>
          <p:cNvPr id="157" name="Google Shape;15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Broadening the view of social</a:t>
            </a:r>
          </a:p>
          <a:p>
            <a:pPr lvl="1" indent="-342900">
              <a:spcBef>
                <a:spcPts val="0"/>
              </a:spcBef>
              <a:buSzPts val="1800"/>
              <a:buChar char="●"/>
            </a:pPr>
            <a:r>
              <a:rPr lang="en-US" dirty="0"/>
              <a:t>Transparency of ML’s systems</a:t>
            </a:r>
          </a:p>
          <a:p>
            <a:r>
              <a:rPr lang="en-US" dirty="0"/>
              <a:t>Improving interpretability of algorithm</a:t>
            </a:r>
          </a:p>
          <a:p>
            <a:r>
              <a:rPr lang="en-US" dirty="0"/>
              <a:t>Politics of novelty</a:t>
            </a:r>
          </a:p>
          <a:p>
            <a:r>
              <a:rPr lang="en-CA" dirty="0"/>
              <a:t>Public participation not as education, but as democracy</a:t>
            </a:r>
          </a:p>
          <a:p>
            <a:r>
              <a:rPr lang="en-CA" dirty="0"/>
              <a:t>Democratizing data</a:t>
            </a:r>
          </a:p>
          <a:p>
            <a:endParaRPr lang="en-US" dirty="0"/>
          </a:p>
        </p:txBody>
      </p:sp>
    </p:spTree>
    <p:extLst>
      <p:ext uri="{BB962C8B-B14F-4D97-AF65-F5344CB8AC3E}">
        <p14:creationId xmlns:p14="http://schemas.microsoft.com/office/powerpoint/2010/main" val="4197396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Democratization of Learning (cont.)</a:t>
            </a:r>
            <a:endParaRPr dirty="0"/>
          </a:p>
        </p:txBody>
      </p:sp>
      <p:sp>
        <p:nvSpPr>
          <p:cNvPr id="157" name="Google Shape;157;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Re-imagining the terms ‘autonomy’ or ‘self-driven’</a:t>
            </a:r>
          </a:p>
          <a:p>
            <a:r>
              <a:rPr lang="en-US" dirty="0"/>
              <a:t>Government intervention in data sharing</a:t>
            </a:r>
          </a:p>
          <a:p>
            <a:r>
              <a:rPr lang="en-US" dirty="0"/>
              <a:t>Data aggregation</a:t>
            </a:r>
            <a:endParaRPr lang="en-CA" dirty="0"/>
          </a:p>
          <a:p>
            <a:endParaRPr lang="en-US" dirty="0"/>
          </a:p>
        </p:txBody>
      </p:sp>
    </p:spTree>
    <p:extLst>
      <p:ext uri="{BB962C8B-B14F-4D97-AF65-F5344CB8AC3E}">
        <p14:creationId xmlns:p14="http://schemas.microsoft.com/office/powerpoint/2010/main" val="2441167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 you</a:t>
            </a:r>
            <a:br>
              <a:rPr lang="en" dirty="0"/>
            </a:br>
            <a:br>
              <a:rPr lang="en" dirty="0"/>
            </a:br>
            <a:r>
              <a:rPr lang="en" dirty="0"/>
              <a:t>Question?</a:t>
            </a:r>
            <a:endParaRPr dirty="0"/>
          </a:p>
        </p:txBody>
      </p:sp>
      <p:sp>
        <p:nvSpPr>
          <p:cNvPr id="157" name="Google Shape;157;p28"/>
          <p:cNvSpPr txBox="1">
            <a:spLocks noGrp="1"/>
          </p:cNvSpPr>
          <p:nvPr>
            <p:ph type="body" idx="1"/>
          </p:nvPr>
        </p:nvSpPr>
        <p:spPr>
          <a:xfrm>
            <a:off x="311700" y="2026235"/>
            <a:ext cx="8520600" cy="3416400"/>
          </a:xfrm>
          <a:prstGeom prst="rect">
            <a:avLst/>
          </a:prstGeom>
        </p:spPr>
        <p:txBody>
          <a:bodyPr spcFirstLastPara="1" wrap="square" lIns="91425" tIns="91425" rIns="91425" bIns="91425" anchor="t" anchorCtr="0">
            <a:noAutofit/>
          </a:bodyPr>
          <a:lstStyle/>
          <a:p>
            <a:r>
              <a:rPr lang="en-US" sz="1600" dirty="0"/>
              <a:t>What do you think about the ‘black-box’-ness of autonomous vehicle algorithm?</a:t>
            </a:r>
          </a:p>
          <a:p>
            <a:r>
              <a:rPr lang="en-US" sz="1600" dirty="0"/>
              <a:t>Can explainable AI come as a rescuer?</a:t>
            </a:r>
          </a:p>
          <a:p>
            <a:r>
              <a:rPr lang="en-US" sz="1600" dirty="0"/>
              <a:t>Could (and should) fleet learning be expanded among companies?</a:t>
            </a:r>
          </a:p>
          <a:p>
            <a:r>
              <a:rPr lang="en-US" sz="1600" dirty="0"/>
              <a:t>Does fleet learning pose any privacy or security concern?</a:t>
            </a:r>
          </a:p>
          <a:p>
            <a:r>
              <a:rPr lang="en-US" sz="1600" dirty="0"/>
              <a:t>In addition to companies and engineers, who else do you think responsible to ensure accountability.</a:t>
            </a:r>
          </a:p>
          <a:p>
            <a:r>
              <a:rPr lang="en-US" sz="1600" dirty="0"/>
              <a:t>The way companies are reacting to the accident, it seems like the issues of accountability are increasingly being sidelined? How could it be improved?</a:t>
            </a:r>
          </a:p>
          <a:p>
            <a:r>
              <a:rPr lang="en-US" sz="1600" dirty="0"/>
              <a:t>Do you think data aggregation works?</a:t>
            </a:r>
          </a:p>
        </p:txBody>
      </p:sp>
    </p:spTree>
    <p:extLst>
      <p:ext uri="{BB962C8B-B14F-4D97-AF65-F5344CB8AC3E}">
        <p14:creationId xmlns:p14="http://schemas.microsoft.com/office/powerpoint/2010/main" val="935279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114300" indent="0">
              <a:buNone/>
            </a:pPr>
            <a:r>
              <a:rPr lang="en-CA" dirty="0"/>
              <a:t>Jack </a:t>
            </a:r>
            <a:r>
              <a:rPr lang="en-CA" dirty="0" err="1"/>
              <a:t>Stilgoe</a:t>
            </a:r>
            <a:endParaRPr lang="en-CA" dirty="0"/>
          </a:p>
          <a:p>
            <a:pPr marL="114300" indent="0">
              <a:buNone/>
            </a:pPr>
            <a:endParaRPr lang="en-CA" dirty="0"/>
          </a:p>
          <a:p>
            <a:pPr marL="114300" indent="0">
              <a:buNone/>
            </a:pPr>
            <a:r>
              <a:rPr lang="en-CA" dirty="0"/>
              <a:t>Department of STS</a:t>
            </a:r>
          </a:p>
          <a:p>
            <a:pPr marL="114300" indent="0">
              <a:buNone/>
            </a:pPr>
            <a:r>
              <a:rPr lang="en-CA" dirty="0"/>
              <a:t>Faculty of Maths &amp; Physical Sciences</a:t>
            </a:r>
          </a:p>
          <a:p>
            <a:pPr marL="114300" indent="0">
              <a:buNone/>
            </a:pPr>
            <a:r>
              <a:rPr lang="en-CA" dirty="0"/>
              <a:t>University College London</a:t>
            </a:r>
          </a:p>
          <a:p>
            <a:pPr marL="114300" indent="0">
              <a:buNone/>
            </a:pPr>
            <a:r>
              <a:rPr lang="en-CA" dirty="0"/>
              <a:t>London, UK</a:t>
            </a:r>
          </a:p>
        </p:txBody>
      </p:sp>
      <p:pic>
        <p:nvPicPr>
          <p:cNvPr id="5" name="Picture 4">
            <a:extLst>
              <a:ext uri="{FF2B5EF4-FFF2-40B4-BE49-F238E27FC236}">
                <a16:creationId xmlns:a16="http://schemas.microsoft.com/office/drawing/2014/main" id="{A6D81897-908D-3D48-A6E3-4B9971EBCF2D}"/>
              </a:ext>
            </a:extLst>
          </p:cNvPr>
          <p:cNvPicPr>
            <a:picLocks noChangeAspect="1"/>
          </p:cNvPicPr>
          <p:nvPr/>
        </p:nvPicPr>
        <p:blipFill>
          <a:blip r:embed="rId3"/>
          <a:stretch>
            <a:fillRect/>
          </a:stretch>
        </p:blipFill>
        <p:spPr>
          <a:xfrm>
            <a:off x="542163" y="384048"/>
            <a:ext cx="3539490" cy="42473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fontAlgn="base"/>
            <a:r>
              <a:rPr lang="en-CA" sz="2400" dirty="0"/>
              <a:t>The paper is about…</a:t>
            </a:r>
            <a:endParaRPr lang="en-CA" dirty="0"/>
          </a:p>
        </p:txBody>
      </p:sp>
      <p:sp>
        <p:nvSpPr>
          <p:cNvPr id="79" name="Google Shape;79;p16"/>
          <p:cNvSpPr txBox="1">
            <a:spLocks noGrp="1"/>
          </p:cNvSpPr>
          <p:nvPr>
            <p:ph type="body" idx="1"/>
          </p:nvPr>
        </p:nvSpPr>
        <p:spPr>
          <a:xfrm>
            <a:off x="311700" y="1207339"/>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t>Emerging politics of machine learning</a:t>
            </a:r>
          </a:p>
          <a:p>
            <a:r>
              <a:rPr lang="en-CA" dirty="0"/>
              <a:t>Problems of algorithmic outcomes and processes</a:t>
            </a:r>
          </a:p>
          <a:p>
            <a:r>
              <a:rPr lang="en-CA" dirty="0"/>
              <a:t>Recommendation:  governance options that seek to prioritize social learning, focusing in particular on the sharing of data.</a:t>
            </a:r>
          </a:p>
          <a:p>
            <a:endParaRPr lang="en-CA" dirty="0"/>
          </a:p>
          <a:p>
            <a:endParaRPr lang="en-CA" dirty="0"/>
          </a:p>
          <a:p>
            <a:pPr marL="457200" lvl="0" indent="-342900" algn="l" rtl="0">
              <a:spcBef>
                <a:spcPts val="0"/>
              </a:spcBef>
              <a:spcAft>
                <a:spcPts val="0"/>
              </a:spcAft>
              <a:buSzPts val="1800"/>
              <a:buChar char="●"/>
            </a:pPr>
            <a:endParaRPr lang="en-US" dirty="0"/>
          </a:p>
          <a:p>
            <a:pPr marL="457200" lvl="0" indent="-342900" algn="l" rtl="0">
              <a:spcBef>
                <a:spcPts val="0"/>
              </a:spcBef>
              <a:spcAft>
                <a:spcPts val="0"/>
              </a:spcAft>
              <a:buSzPts val="1800"/>
              <a:buChar char="●"/>
            </a:pPr>
            <a:endParaRPr dirty="0"/>
          </a:p>
        </p:txBody>
      </p:sp>
      <p:pic>
        <p:nvPicPr>
          <p:cNvPr id="2" name="Picture 1">
            <a:extLst>
              <a:ext uri="{FF2B5EF4-FFF2-40B4-BE49-F238E27FC236}">
                <a16:creationId xmlns:a16="http://schemas.microsoft.com/office/drawing/2014/main" id="{99957856-B460-8441-AAC3-81514487E692}"/>
              </a:ext>
            </a:extLst>
          </p:cNvPr>
          <p:cNvPicPr>
            <a:picLocks noChangeAspect="1"/>
          </p:cNvPicPr>
          <p:nvPr/>
        </p:nvPicPr>
        <p:blipFill>
          <a:blip r:embed="rId3"/>
          <a:stretch>
            <a:fillRect/>
          </a:stretch>
        </p:blipFill>
        <p:spPr>
          <a:xfrm>
            <a:off x="1014984" y="2853592"/>
            <a:ext cx="2668510" cy="1791560"/>
          </a:xfrm>
          <a:prstGeom prst="rect">
            <a:avLst/>
          </a:prstGeom>
        </p:spPr>
      </p:pic>
      <p:pic>
        <p:nvPicPr>
          <p:cNvPr id="4" name="Picture 3">
            <a:extLst>
              <a:ext uri="{FF2B5EF4-FFF2-40B4-BE49-F238E27FC236}">
                <a16:creationId xmlns:a16="http://schemas.microsoft.com/office/drawing/2014/main" id="{108349D5-9D8B-C048-81BF-A32F96B1FC1D}"/>
              </a:ext>
            </a:extLst>
          </p:cNvPr>
          <p:cNvPicPr>
            <a:picLocks noChangeAspect="1"/>
          </p:cNvPicPr>
          <p:nvPr/>
        </p:nvPicPr>
        <p:blipFill>
          <a:blip r:embed="rId4"/>
          <a:stretch>
            <a:fillRect/>
          </a:stretch>
        </p:blipFill>
        <p:spPr>
          <a:xfrm>
            <a:off x="5715000" y="2858665"/>
            <a:ext cx="2512568" cy="1773578"/>
          </a:xfrm>
          <a:prstGeom prst="rect">
            <a:avLst/>
          </a:prstGeom>
        </p:spPr>
      </p:pic>
      <p:graphicFrame>
        <p:nvGraphicFramePr>
          <p:cNvPr id="6" name="Diagram 5">
            <a:extLst>
              <a:ext uri="{FF2B5EF4-FFF2-40B4-BE49-F238E27FC236}">
                <a16:creationId xmlns:a16="http://schemas.microsoft.com/office/drawing/2014/main" id="{553171D2-8500-5242-A1FF-0273F08D075B}"/>
              </a:ext>
            </a:extLst>
          </p:cNvPr>
          <p:cNvGraphicFramePr/>
          <p:nvPr>
            <p:extLst>
              <p:ext uri="{D42A27DB-BD31-4B8C-83A1-F6EECF244321}">
                <p14:modId xmlns:p14="http://schemas.microsoft.com/office/powerpoint/2010/main" val="3384491473"/>
              </p:ext>
            </p:extLst>
          </p:nvPr>
        </p:nvGraphicFramePr>
        <p:xfrm>
          <a:off x="3683494" y="3163824"/>
          <a:ext cx="2031506" cy="9509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114300" indent="0">
              <a:buNone/>
            </a:pPr>
            <a:r>
              <a:rPr lang="en-CA" dirty="0"/>
              <a:t>Being in ‘Beta’</a:t>
            </a:r>
          </a:p>
          <a:p>
            <a:pPr marL="114300" indent="0">
              <a:buNone/>
            </a:pPr>
            <a:endParaRPr lang="en-CA" dirty="0"/>
          </a:p>
          <a:p>
            <a:r>
              <a:rPr lang="en-CA" dirty="0"/>
              <a:t>Testing: who expects what (technology, people, infrastructure)</a:t>
            </a:r>
          </a:p>
          <a:p>
            <a:r>
              <a:rPr lang="en-CA" dirty="0"/>
              <a:t>Simulation: how about uncertainties</a:t>
            </a:r>
          </a:p>
          <a:p>
            <a:r>
              <a:rPr lang="en-CA" dirty="0"/>
              <a:t>Accidents: informal constructive assessment</a:t>
            </a:r>
          </a:p>
          <a:p>
            <a:r>
              <a:rPr lang="en-CA" dirty="0"/>
              <a:t> Users often become the ‘moral crumple zone’</a:t>
            </a:r>
          </a:p>
          <a:p>
            <a:endParaRPr lang="en-CA" dirty="0"/>
          </a:p>
        </p:txBody>
      </p:sp>
      <p:pic>
        <p:nvPicPr>
          <p:cNvPr id="3" name="Picture 2">
            <a:extLst>
              <a:ext uri="{FF2B5EF4-FFF2-40B4-BE49-F238E27FC236}">
                <a16:creationId xmlns:a16="http://schemas.microsoft.com/office/drawing/2014/main" id="{96F0A7C9-906D-104E-BC52-AEF5F808B5C9}"/>
              </a:ext>
            </a:extLst>
          </p:cNvPr>
          <p:cNvPicPr>
            <a:picLocks noChangeAspect="1"/>
          </p:cNvPicPr>
          <p:nvPr/>
        </p:nvPicPr>
        <p:blipFill>
          <a:blip r:embed="rId3"/>
          <a:stretch>
            <a:fillRect/>
          </a:stretch>
        </p:blipFill>
        <p:spPr>
          <a:xfrm>
            <a:off x="393192" y="2028190"/>
            <a:ext cx="3832859" cy="2155289"/>
          </a:xfrm>
          <a:prstGeom prst="rect">
            <a:avLst/>
          </a:prstGeom>
        </p:spPr>
      </p:pic>
    </p:spTree>
    <p:extLst>
      <p:ext uri="{BB962C8B-B14F-4D97-AF65-F5344CB8AC3E}">
        <p14:creationId xmlns:p14="http://schemas.microsoft.com/office/powerpoint/2010/main" val="925678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114300" indent="0">
              <a:buNone/>
            </a:pPr>
            <a:r>
              <a:rPr lang="en-CA" dirty="0"/>
              <a:t>Being in ‘Beta’</a:t>
            </a:r>
          </a:p>
          <a:p>
            <a:pPr marL="114300" indent="0">
              <a:buNone/>
            </a:pPr>
            <a:endParaRPr lang="en-CA" dirty="0"/>
          </a:p>
          <a:p>
            <a:r>
              <a:rPr lang="en-CA" dirty="0"/>
              <a:t>Educational Psychology- Learning in Groups</a:t>
            </a:r>
          </a:p>
          <a:p>
            <a:r>
              <a:rPr lang="en-CA" dirty="0"/>
              <a:t>Social Learning in Governance- designing systems that learn to improve over time</a:t>
            </a:r>
          </a:p>
          <a:p>
            <a:r>
              <a:rPr lang="en-CA" dirty="0"/>
              <a:t>Take ‘social’ seriously in ML systems</a:t>
            </a:r>
          </a:p>
          <a:p>
            <a:endParaRPr lang="en-CA" dirty="0"/>
          </a:p>
        </p:txBody>
      </p:sp>
      <p:sp>
        <p:nvSpPr>
          <p:cNvPr id="2" name="TextBox 1">
            <a:extLst>
              <a:ext uri="{FF2B5EF4-FFF2-40B4-BE49-F238E27FC236}">
                <a16:creationId xmlns:a16="http://schemas.microsoft.com/office/drawing/2014/main" id="{B9641B06-45F1-E042-894F-42D4D5CFEF2E}"/>
              </a:ext>
            </a:extLst>
          </p:cNvPr>
          <p:cNvSpPr txBox="1"/>
          <p:nvPr/>
        </p:nvSpPr>
        <p:spPr>
          <a:xfrm>
            <a:off x="585216" y="2395728"/>
            <a:ext cx="3438144" cy="954107"/>
          </a:xfrm>
          <a:prstGeom prst="rect">
            <a:avLst/>
          </a:prstGeom>
          <a:noFill/>
        </p:spPr>
        <p:txBody>
          <a:bodyPr wrap="square" rtlCol="0">
            <a:spAutoFit/>
          </a:bodyPr>
          <a:lstStyle/>
          <a:p>
            <a:r>
              <a:rPr lang="en-CA" sz="2800" dirty="0"/>
              <a:t>How Social Learning Happens</a:t>
            </a:r>
            <a:endParaRPr lang="en-US" sz="2800" dirty="0"/>
          </a:p>
        </p:txBody>
      </p:sp>
    </p:spTree>
    <p:extLst>
      <p:ext uri="{BB962C8B-B14F-4D97-AF65-F5344CB8AC3E}">
        <p14:creationId xmlns:p14="http://schemas.microsoft.com/office/powerpoint/2010/main" val="920828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114300" indent="0">
              <a:buNone/>
            </a:pPr>
            <a:r>
              <a:rPr lang="en-CA" sz="1400" dirty="0"/>
              <a:t>Sociology of Machine Learning</a:t>
            </a:r>
          </a:p>
          <a:p>
            <a:pPr marL="114300" indent="0">
              <a:buNone/>
            </a:pPr>
            <a:endParaRPr lang="en-CA" sz="1400" dirty="0"/>
          </a:p>
          <a:p>
            <a:r>
              <a:rPr lang="en-CA" sz="1400" dirty="0"/>
              <a:t>Fundamental problems: rule maker or rule follower or both</a:t>
            </a:r>
          </a:p>
          <a:p>
            <a:r>
              <a:rPr lang="en-CA" sz="1400" dirty="0"/>
              <a:t>Predict and provide (if-then-else) to deep learning: partial solution</a:t>
            </a:r>
          </a:p>
          <a:p>
            <a:r>
              <a:rPr lang="en-CA" sz="1400" dirty="0"/>
              <a:t>Algorithms are black-boxed</a:t>
            </a:r>
          </a:p>
          <a:p>
            <a:pPr lvl="1"/>
            <a:r>
              <a:rPr lang="en-CA" sz="1100" dirty="0"/>
              <a:t>Algorithm is a proprietary: nobody other than companies understands</a:t>
            </a:r>
          </a:p>
          <a:p>
            <a:pPr lvl="1"/>
            <a:r>
              <a:rPr lang="en-CA" sz="1100" dirty="0"/>
              <a:t>Even the developer of an algorithm may not understand when it becomes complex</a:t>
            </a:r>
          </a:p>
          <a:p>
            <a:pPr lvl="1"/>
            <a:r>
              <a:rPr lang="en-CA" sz="1100" dirty="0"/>
              <a:t>Larger dataset</a:t>
            </a:r>
          </a:p>
          <a:p>
            <a:endParaRPr lang="en-CA" dirty="0"/>
          </a:p>
        </p:txBody>
      </p:sp>
      <p:pic>
        <p:nvPicPr>
          <p:cNvPr id="3" name="Picture 2">
            <a:extLst>
              <a:ext uri="{FF2B5EF4-FFF2-40B4-BE49-F238E27FC236}">
                <a16:creationId xmlns:a16="http://schemas.microsoft.com/office/drawing/2014/main" id="{0758B4E6-C5C5-D042-B0CC-1120362CF6DF}"/>
              </a:ext>
            </a:extLst>
          </p:cNvPr>
          <p:cNvPicPr>
            <a:picLocks noChangeAspect="1"/>
          </p:cNvPicPr>
          <p:nvPr/>
        </p:nvPicPr>
        <p:blipFill>
          <a:blip r:embed="rId3"/>
          <a:stretch>
            <a:fillRect/>
          </a:stretch>
        </p:blipFill>
        <p:spPr>
          <a:xfrm>
            <a:off x="261874" y="1778000"/>
            <a:ext cx="3975100" cy="2044700"/>
          </a:xfrm>
          <a:prstGeom prst="rect">
            <a:avLst/>
          </a:prstGeom>
        </p:spPr>
      </p:pic>
    </p:spTree>
    <p:extLst>
      <p:ext uri="{BB962C8B-B14F-4D97-AF65-F5344CB8AC3E}">
        <p14:creationId xmlns:p14="http://schemas.microsoft.com/office/powerpoint/2010/main" val="421281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114300" indent="0">
              <a:buNone/>
            </a:pPr>
            <a:r>
              <a:rPr lang="en-CA" sz="2000" dirty="0"/>
              <a:t>Sociology of Machine Learning</a:t>
            </a:r>
          </a:p>
          <a:p>
            <a:pPr marL="114300" indent="0">
              <a:buNone/>
            </a:pPr>
            <a:endParaRPr lang="en-CA" sz="2000" dirty="0"/>
          </a:p>
          <a:p>
            <a:r>
              <a:rPr lang="en-CA" dirty="0"/>
              <a:t>The problems of interpretability</a:t>
            </a:r>
          </a:p>
          <a:p>
            <a:pPr lvl="1"/>
            <a:r>
              <a:rPr lang="en-CA" sz="1100" dirty="0"/>
              <a:t>Efficient (to recognize and take action) and less ability to take accountability</a:t>
            </a:r>
          </a:p>
          <a:p>
            <a:pPr lvl="1"/>
            <a:r>
              <a:rPr lang="en-CA" sz="1100" dirty="0"/>
              <a:t>What is prioritize over why and how</a:t>
            </a:r>
          </a:p>
          <a:p>
            <a:r>
              <a:rPr lang="en-CA" dirty="0"/>
              <a:t>Standards of interpretability</a:t>
            </a:r>
          </a:p>
          <a:p>
            <a:pPr lvl="1"/>
            <a:r>
              <a:rPr lang="en-CA" sz="1100" dirty="0"/>
              <a:t>Who is interpreting: engineers, regulators, users, and citizen</a:t>
            </a:r>
          </a:p>
          <a:p>
            <a:r>
              <a:rPr lang="en-CA" sz="1400" dirty="0"/>
              <a:t>Ethics of algorithm</a:t>
            </a:r>
          </a:p>
          <a:p>
            <a:pPr lvl="1"/>
            <a:r>
              <a:rPr lang="en-CA" sz="1100" dirty="0"/>
              <a:t>Life or death decision</a:t>
            </a:r>
          </a:p>
          <a:p>
            <a:pPr lvl="1"/>
            <a:r>
              <a:rPr lang="en-CA" sz="1100" dirty="0"/>
              <a:t>ML systems outsource the decision to machine—lack of accountability</a:t>
            </a:r>
          </a:p>
          <a:p>
            <a:endParaRPr lang="en-CA" dirty="0"/>
          </a:p>
        </p:txBody>
      </p:sp>
      <p:pic>
        <p:nvPicPr>
          <p:cNvPr id="3" name="Picture 2">
            <a:extLst>
              <a:ext uri="{FF2B5EF4-FFF2-40B4-BE49-F238E27FC236}">
                <a16:creationId xmlns:a16="http://schemas.microsoft.com/office/drawing/2014/main" id="{0758B4E6-C5C5-D042-B0CC-1120362CF6DF}"/>
              </a:ext>
            </a:extLst>
          </p:cNvPr>
          <p:cNvPicPr>
            <a:picLocks noChangeAspect="1"/>
          </p:cNvPicPr>
          <p:nvPr/>
        </p:nvPicPr>
        <p:blipFill>
          <a:blip r:embed="rId3"/>
          <a:stretch>
            <a:fillRect/>
          </a:stretch>
        </p:blipFill>
        <p:spPr>
          <a:xfrm>
            <a:off x="261874" y="1778000"/>
            <a:ext cx="3975100" cy="2044700"/>
          </a:xfrm>
          <a:prstGeom prst="rect">
            <a:avLst/>
          </a:prstGeom>
        </p:spPr>
      </p:pic>
    </p:spTree>
    <p:extLst>
      <p:ext uri="{BB962C8B-B14F-4D97-AF65-F5344CB8AC3E}">
        <p14:creationId xmlns:p14="http://schemas.microsoft.com/office/powerpoint/2010/main" val="218065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4" name="Picture 3">
            <a:extLst>
              <a:ext uri="{FF2B5EF4-FFF2-40B4-BE49-F238E27FC236}">
                <a16:creationId xmlns:a16="http://schemas.microsoft.com/office/drawing/2014/main" id="{56BEDDC6-A463-8A41-8B72-21140D224A4B}"/>
              </a:ext>
            </a:extLst>
          </p:cNvPr>
          <p:cNvPicPr>
            <a:picLocks noChangeAspect="1"/>
          </p:cNvPicPr>
          <p:nvPr/>
        </p:nvPicPr>
        <p:blipFill>
          <a:blip r:embed="rId3"/>
          <a:stretch>
            <a:fillRect/>
          </a:stretch>
        </p:blipFill>
        <p:spPr>
          <a:xfrm>
            <a:off x="93821" y="20320"/>
            <a:ext cx="8954197" cy="50393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fontAlgn="base"/>
            <a:r>
              <a:rPr lang="en-CA" sz="2400" dirty="0"/>
              <a:t>The case of Tesla – “Do The Math!”</a:t>
            </a:r>
            <a:endParaRPr lang="en-CA" dirty="0"/>
          </a:p>
        </p:txBody>
      </p:sp>
      <p:pic>
        <p:nvPicPr>
          <p:cNvPr id="8" name="Picture 7">
            <a:extLst>
              <a:ext uri="{FF2B5EF4-FFF2-40B4-BE49-F238E27FC236}">
                <a16:creationId xmlns:a16="http://schemas.microsoft.com/office/drawing/2014/main" id="{689939B7-5CB6-254E-B73B-D92A3B90862F}"/>
              </a:ext>
            </a:extLst>
          </p:cNvPr>
          <p:cNvPicPr>
            <a:picLocks noChangeAspect="1"/>
          </p:cNvPicPr>
          <p:nvPr/>
        </p:nvPicPr>
        <p:blipFill>
          <a:blip r:embed="rId3"/>
          <a:stretch>
            <a:fillRect/>
          </a:stretch>
        </p:blipFill>
        <p:spPr>
          <a:xfrm>
            <a:off x="446692" y="1017725"/>
            <a:ext cx="5192108" cy="2718382"/>
          </a:xfrm>
          <a:prstGeom prst="rect">
            <a:avLst/>
          </a:prstGeom>
        </p:spPr>
      </p:pic>
      <p:sp>
        <p:nvSpPr>
          <p:cNvPr id="9" name="TextBox 8">
            <a:extLst>
              <a:ext uri="{FF2B5EF4-FFF2-40B4-BE49-F238E27FC236}">
                <a16:creationId xmlns:a16="http://schemas.microsoft.com/office/drawing/2014/main" id="{54696176-066E-FE4F-86C0-CFDA99917320}"/>
              </a:ext>
            </a:extLst>
          </p:cNvPr>
          <p:cNvSpPr txBox="1"/>
          <p:nvPr/>
        </p:nvSpPr>
        <p:spPr>
          <a:xfrm>
            <a:off x="6096000" y="934720"/>
            <a:ext cx="2736300" cy="3108543"/>
          </a:xfrm>
          <a:prstGeom prst="rect">
            <a:avLst/>
          </a:prstGeom>
          <a:noFill/>
        </p:spPr>
        <p:txBody>
          <a:bodyPr wrap="square" rtlCol="0">
            <a:spAutoFit/>
          </a:bodyPr>
          <a:lstStyle/>
          <a:p>
            <a:r>
              <a:rPr lang="en-CA" dirty="0">
                <a:latin typeface="Lucida Grande" panose="020B0600040502020204" pitchFamily="34" charset="0"/>
                <a:cs typeface="Lucida Grande" panose="020B0600040502020204" pitchFamily="34" charset="0"/>
              </a:rPr>
              <a:t>“Indeed, if anyone bothered to do the math (obviously, you did not) they would realize that of the over 1M auto deaths per year worldwide, approximately half a million people would have been saved if the Tesla autopilot was universally available. Please, take 5 mins and do the bloody math before you write an article that misleads the public.”</a:t>
            </a:r>
          </a:p>
          <a:p>
            <a:endParaRPr lang="en-US" dirty="0"/>
          </a:p>
        </p:txBody>
      </p:sp>
      <p:sp>
        <p:nvSpPr>
          <p:cNvPr id="10" name="Rounded Rectangle 9">
            <a:extLst>
              <a:ext uri="{FF2B5EF4-FFF2-40B4-BE49-F238E27FC236}">
                <a16:creationId xmlns:a16="http://schemas.microsoft.com/office/drawing/2014/main" id="{5AC6BA3E-AD62-224B-944A-94058D92D803}"/>
              </a:ext>
            </a:extLst>
          </p:cNvPr>
          <p:cNvSpPr/>
          <p:nvPr/>
        </p:nvSpPr>
        <p:spPr>
          <a:xfrm>
            <a:off x="1188720" y="3952241"/>
            <a:ext cx="5963920"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Quality of problems vs. quantity of occurrence</a:t>
            </a:r>
          </a:p>
          <a:p>
            <a:r>
              <a:rPr lang="en-CA" dirty="0"/>
              <a:t>Control, trust, fairness, catastrophic potential, novelty and uncertainty</a:t>
            </a:r>
          </a:p>
          <a:p>
            <a:pPr algn="ctr"/>
            <a:endParaRPr lang="en-US" dirty="0"/>
          </a:p>
        </p:txBody>
      </p:sp>
    </p:spTree>
    <p:extLst>
      <p:ext uri="{BB962C8B-B14F-4D97-AF65-F5344CB8AC3E}">
        <p14:creationId xmlns:p14="http://schemas.microsoft.com/office/powerpoint/2010/main" val="3986931378"/>
      </p:ext>
    </p:extLst>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1089</TotalTime>
  <Words>614</Words>
  <Application>Microsoft Macintosh PowerPoint</Application>
  <PresentationFormat>On-screen Show (16:9)</PresentationFormat>
  <Paragraphs>86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Proxima Nova</vt:lpstr>
      <vt:lpstr>Arial</vt:lpstr>
      <vt:lpstr>Lucida Grande</vt:lpstr>
      <vt:lpstr>Spearmint</vt:lpstr>
      <vt:lpstr>Machine learning, social learning and the governance of self-driving cars</vt:lpstr>
      <vt:lpstr>PowerPoint Presentation</vt:lpstr>
      <vt:lpstr>The paper is about…</vt:lpstr>
      <vt:lpstr>PowerPoint Presentation</vt:lpstr>
      <vt:lpstr>PowerPoint Presentation</vt:lpstr>
      <vt:lpstr>PowerPoint Presentation</vt:lpstr>
      <vt:lpstr>PowerPoint Presentation</vt:lpstr>
      <vt:lpstr>PowerPoint Presentation</vt:lpstr>
      <vt:lpstr>The case of Tesla – “Do The Math!”</vt:lpstr>
      <vt:lpstr>Constructing Human Deficiency</vt:lpstr>
      <vt:lpstr>Accountability</vt:lpstr>
      <vt:lpstr>Democratization of Learning</vt:lpstr>
      <vt:lpstr>Democratization of Learning (cont.)</vt:lpstr>
      <vt:lpstr>Thank you  Question?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social learning and the governance of self-driving cars</dc:title>
  <cp:lastModifiedBy>Mohammad Rashidujjaman Rifat</cp:lastModifiedBy>
  <cp:revision>65</cp:revision>
  <dcterms:modified xsi:type="dcterms:W3CDTF">2019-03-04T14:18:07Z</dcterms:modified>
</cp:coreProperties>
</file>