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ftware_developmen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07769d5e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07769d5e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ML Heavily </a:t>
            </a:r>
            <a:r>
              <a:rPr lang="en"/>
              <a:t>implemented</a:t>
            </a:r>
            <a:r>
              <a:rPr lang="en"/>
              <a:t> area.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efficiency on faud detection,  reducin g the levels the blocked, and risky payment, much better performance than traditional hand-craft rules.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07769d5e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07769d5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07769d5e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07769d5e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07769d5e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07769d5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07769d5e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07769d5e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Key difference between ML and SE is programs is </a:t>
            </a:r>
            <a:r>
              <a:rPr lang="en"/>
              <a:t>generated</a:t>
            </a:r>
            <a:r>
              <a:rPr lang="en"/>
              <a:t> </a:t>
            </a:r>
            <a:r>
              <a:rPr lang="en"/>
              <a:t>automatically</a:t>
            </a:r>
            <a:r>
              <a:rPr lang="en"/>
              <a:t> in ML, but hard coded in 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Performance of ML project is unknown till it has been tested with given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model transparency is bad in ML. We basically can’t understand large and complicated models. It is difficult to debug a ML system.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Experiment </a:t>
            </a:r>
            <a:r>
              <a:rPr b="1" lang="en"/>
              <a:t>management</a:t>
            </a:r>
            <a:r>
              <a:rPr b="1" lang="en"/>
              <a:t>:</a:t>
            </a:r>
            <a:r>
              <a:rPr lang="en"/>
              <a:t> training a ML model, we usually conduct large number of experiments. However it is hard to make sure the result of each experiments is reproducible. (such as parameter, training data, model </a:t>
            </a:r>
            <a:r>
              <a:rPr lang="en"/>
              <a:t>structure.</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Different data may gives different results.</a:t>
            </a:r>
            <a:endParaRPr>
              <a:solidFill>
                <a:schemeClr val="dk1"/>
              </a:solidFill>
            </a:endParaRPr>
          </a:p>
          <a:p>
            <a:pPr indent="0" lvl="0" marL="0" rtl="0" algn="l">
              <a:spcBef>
                <a:spcPts val="0"/>
              </a:spcBef>
              <a:spcAft>
                <a:spcPts val="0"/>
              </a:spcAft>
              <a:buNone/>
            </a:pPr>
            <a:r>
              <a:rPr lang="en"/>
              <a:t>In this case, version control of ML system becomes challenging.  You data may need to be versioned as well. Cost of storing versioned data is very high. </a:t>
            </a:r>
            <a:endParaRPr/>
          </a:p>
          <a:p>
            <a:pPr indent="0" lvl="0" marL="0" rtl="0" algn="l">
              <a:spcBef>
                <a:spcPts val="0"/>
              </a:spcBef>
              <a:spcAft>
                <a:spcPts val="0"/>
              </a:spcAft>
              <a:buNone/>
            </a:pPr>
            <a:r>
              <a:rPr lang="en"/>
              <a:t>In addition, hard to manage ML system versions as well. Same data but hundreds of models with different configuration parameters.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Limited Transparency</a:t>
            </a:r>
            <a:r>
              <a:rPr lang="en"/>
              <a:t>: difficult to understand the model, and its component. Hard to identify a specific functional area .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Troubleshooting</a:t>
            </a:r>
            <a:r>
              <a:rPr lang="en"/>
              <a:t>: hard to estimate ML system or result before it is trained or tested, </a:t>
            </a:r>
            <a:r>
              <a:rPr lang="en">
                <a:solidFill>
                  <a:schemeClr val="dk1"/>
                </a:solidFill>
              </a:rPr>
              <a:t>We got only error estimation, even if there is a bug,hard to identify. Also hard to view  since millions of parameters are involved. Some model also takes days to train, no way to know or tuning the performance . </a:t>
            </a:r>
            <a:endParaRPr>
              <a:solidFill>
                <a:schemeClr val="dk1"/>
              </a:solidFill>
            </a:endParaRPr>
          </a:p>
          <a:p>
            <a:pPr indent="0" lvl="0" marL="0" rtl="0" algn="l">
              <a:spcBef>
                <a:spcPts val="0"/>
              </a:spcBef>
              <a:spcAft>
                <a:spcPts val="0"/>
              </a:spcAft>
              <a:buNone/>
            </a:pPr>
            <a:r>
              <a:rPr lang="en"/>
              <a:t>In big data aspect, The distributed manner with tensorflow or spark makes it hard to debug with existing SE tools.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Resource Limitations</a:t>
            </a:r>
            <a:r>
              <a:rPr lang="en"/>
              <a:t>: Eg. GPU memory limitations. Need special algo or techniques to split the model across multiple GPUs. Extra time and knowledge to work on distributed system.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Testing</a:t>
            </a:r>
            <a:r>
              <a:rPr lang="en"/>
              <a:t>: Not only the model testing, but also testing on the data.  Data also need to be tested,since ML Model is highly dependent on data.  However, only few data tool existing in the market. </a:t>
            </a:r>
            <a:endParaRPr/>
          </a:p>
          <a:p>
            <a:pPr indent="0" lvl="0" marL="0" rtl="0" algn="l">
              <a:spcBef>
                <a:spcPts val="0"/>
              </a:spcBef>
              <a:spcAft>
                <a:spcPts val="0"/>
              </a:spcAft>
              <a:buNone/>
            </a:pPr>
            <a:r>
              <a:rPr lang="en"/>
              <a:t>Also, Sampling from full dataset used for testing is challenging. Such as edge cases are hard to guarantees. Also prone to changes of external work.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07769d5e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07769d5e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Dependency Management: </a:t>
            </a:r>
            <a:endParaRPr b="1"/>
          </a:p>
          <a:p>
            <a:pPr indent="0" lvl="0" marL="0" rtl="0" algn="l">
              <a:spcBef>
                <a:spcPts val="0"/>
              </a:spcBef>
              <a:spcAft>
                <a:spcPts val="0"/>
              </a:spcAft>
              <a:buNone/>
            </a:pPr>
            <a:r>
              <a:rPr lang="en"/>
              <a:t>As the training of DL is long,we have Strong motivation to use the latest technologies, both software and hardware. DL is primarily trained on GPUs (40-100x) faster. As the hardware developed, software is strongly tight to it. Such at a new GPU may </a:t>
            </a:r>
            <a:r>
              <a:rPr lang="en"/>
              <a:t>change</a:t>
            </a:r>
            <a:r>
              <a:rPr lang="en"/>
              <a:t> the software code to adapt it. So both software and hardware are </a:t>
            </a:r>
            <a:r>
              <a:rPr lang="en"/>
              <a:t>continuously</a:t>
            </a:r>
            <a:r>
              <a:rPr lang="en"/>
              <a:t> changing in a short period of time. -&gt; changing the hardware and software may </a:t>
            </a:r>
            <a:r>
              <a:rPr lang="en"/>
              <a:t>affect</a:t>
            </a:r>
            <a:r>
              <a:rPr lang="en"/>
              <a:t> reproducible results. It is also expensive engineering </a:t>
            </a:r>
            <a:r>
              <a:rPr lang="en"/>
              <a:t>costs</a:t>
            </a:r>
            <a:r>
              <a:rPr lang="en"/>
              <a:t> to keep updating software and hardware.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Monitoring and Logging:</a:t>
            </a:r>
            <a:r>
              <a:rPr lang="en">
                <a:solidFill>
                  <a:schemeClr val="dk1"/>
                </a:solidFill>
              </a:rPr>
              <a:t>.People failed to recognize the effort needed to maintain a deployed ML system over time. </a:t>
            </a:r>
            <a:r>
              <a:rPr lang="en"/>
              <a:t>It is hard to cover all the edge cases that may occur, once the model is deployed to </a:t>
            </a:r>
            <a:r>
              <a:rPr lang="en"/>
              <a:t>production. </a:t>
            </a:r>
            <a:endParaRPr/>
          </a:p>
          <a:p>
            <a:pPr indent="0" lvl="0" marL="0" rtl="0" algn="l">
              <a:spcBef>
                <a:spcPts val="0"/>
              </a:spcBef>
              <a:spcAft>
                <a:spcPts val="0"/>
              </a:spcAft>
              <a:buNone/>
            </a:pPr>
            <a:r>
              <a:rPr lang="en"/>
              <a:t>ML model is constantly retrained as the data changes. The behavior of the ML system can suddenly change that out of human’s control. We need to monitoring the performanc e and logging the behaviours, however choosing metrics to monitor can be challenging.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Unintended Feedback Loops:</a:t>
            </a:r>
            <a:r>
              <a:rPr lang="en"/>
              <a:t>No matter how you carefully developed and verified the model. The final performance is still dependent on external data. -&gt; we may face the case, the real-world systems adapt the model rather than the other way around. Such that example: real estate pricing system-&gt; when its popular, its predicted value affect the true market value.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Glue Code and Supporting System:</a:t>
            </a:r>
            <a:endParaRPr b="1"/>
          </a:p>
          <a:p>
            <a:pPr indent="0" lvl="0" marL="0" rtl="0" algn="l">
              <a:spcBef>
                <a:spcPts val="0"/>
              </a:spcBef>
              <a:spcAft>
                <a:spcPts val="0"/>
              </a:spcAft>
              <a:buNone/>
            </a:pPr>
            <a:r>
              <a:rPr lang="en"/>
              <a:t>Glue code:interacts with </a:t>
            </a:r>
            <a:r>
              <a:rPr lang="en"/>
              <a:t>supporting</a:t>
            </a:r>
            <a:r>
              <a:rPr lang="en"/>
              <a:t> systems and glues libraries and system together.  Which occupies 95% of the total code. Keeping the glue code update to date on cloud service is challenging.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07769d5e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07769d5e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Effort Estimation: SE, easy to estimate time and resources and cost  and performance and so . ML project is hard such as unknown performance, unknown iterations to reach the goal. Hard to know how long to build such system or training.  Since lack of </a:t>
            </a:r>
            <a:r>
              <a:rPr lang="en"/>
              <a:t>transparency</a:t>
            </a:r>
            <a:r>
              <a:rPr lang="en"/>
              <a:t>, hard to modify to reach better result -&gt; also hard to estimate effort.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Privacy and Data Safety:</a:t>
            </a:r>
            <a:endParaRPr/>
          </a:p>
          <a:p>
            <a:pPr indent="0" lvl="0" marL="0" rtl="0" algn="l">
              <a:spcBef>
                <a:spcPts val="0"/>
              </a:spcBef>
              <a:spcAft>
                <a:spcPts val="0"/>
              </a:spcAft>
              <a:buNone/>
            </a:pPr>
            <a:r>
              <a:rPr lang="en"/>
              <a:t>Keep data safety and privacy is important, but it makes to build ML system harder. </a:t>
            </a:r>
            <a:endParaRPr/>
          </a:p>
          <a:p>
            <a:pPr indent="0" lvl="0" marL="0" rtl="0" algn="l">
              <a:spcBef>
                <a:spcPts val="0"/>
              </a:spcBef>
              <a:spcAft>
                <a:spcPts val="0"/>
              </a:spcAft>
              <a:buNone/>
            </a:pPr>
            <a:r>
              <a:rPr lang="en"/>
              <a:t>Anonymous data -&gt; reduce the performance, also makes data exploration and troubleshooting </a:t>
            </a:r>
            <a:r>
              <a:rPr lang="en"/>
              <a:t>difficult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Cultural Difference: Data scientists, engineers  UX designers, etc. They have different working culture, they focused on different aspects which introduce the challenges. ??? Any cooperation between people is hard, Idk why it mention that.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07769d5e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07769d5e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Experiment management:</a:t>
            </a:r>
            <a:endParaRPr b="1"/>
          </a:p>
          <a:p>
            <a:pPr indent="0" lvl="0" marL="0" rtl="0" algn="l">
              <a:spcBef>
                <a:spcPts val="0"/>
              </a:spcBef>
              <a:spcAft>
                <a:spcPts val="0"/>
              </a:spcAft>
              <a:buNone/>
            </a:pPr>
            <a:r>
              <a:rPr lang="en"/>
              <a:t>EST:(Real Estate Estimation) They did lots of experiments where try to improve the model. </a:t>
            </a:r>
            <a:r>
              <a:rPr lang="en">
                <a:solidFill>
                  <a:srgbClr val="FF0000"/>
                </a:solidFill>
              </a:rPr>
              <a:t>They made a mistake that data shuffle flag was toggled from false to true, where the performance get reduced dramatically. </a:t>
            </a:r>
            <a:r>
              <a:rPr lang="en"/>
              <a:t>It takes them several days to realize and resolve this problem. This shows That understanding differences between experiments is hard and it is influential on model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Limited Transparency: </a:t>
            </a:r>
            <a:endParaRPr b="1"/>
          </a:p>
          <a:p>
            <a:pPr indent="0" lvl="0" marL="0" rtl="0" algn="l">
              <a:spcBef>
                <a:spcPts val="0"/>
              </a:spcBef>
              <a:spcAft>
                <a:spcPts val="0"/>
              </a:spcAft>
              <a:buNone/>
            </a:pPr>
            <a:r>
              <a:rPr lang="en"/>
              <a:t>OIL Project since </a:t>
            </a:r>
            <a:r>
              <a:rPr lang="en">
                <a:solidFill>
                  <a:srgbClr val="FF0000"/>
                </a:solidFill>
              </a:rPr>
              <a:t>the data is noisy and system is not perfect</a:t>
            </a:r>
            <a:r>
              <a:rPr lang="en"/>
              <a:t>. Engineering tried to know why </a:t>
            </a:r>
            <a:r>
              <a:rPr lang="en">
                <a:solidFill>
                  <a:srgbClr val="FF0000"/>
                </a:solidFill>
              </a:rPr>
              <a:t>NN made such weird decisions</a:t>
            </a:r>
            <a:r>
              <a:rPr lang="en"/>
              <a:t>. But it is very hard to find a reasonable explanation. When you don’t know the problem, you will depends on experience/guess to resolve it. Especially their decision may end up  cost 1M dollars to drilling a well a hole. It is hard for them to actually make such decision.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Troubleshooting:</a:t>
            </a:r>
            <a:endParaRPr b="1"/>
          </a:p>
          <a:p>
            <a:pPr indent="0" lvl="0" marL="0" rtl="0" algn="l">
              <a:spcBef>
                <a:spcPts val="0"/>
              </a:spcBef>
              <a:spcAft>
                <a:spcPts val="0"/>
              </a:spcAft>
              <a:buNone/>
            </a:pPr>
            <a:r>
              <a:rPr lang="en"/>
              <a:t>Weather prediction system(WEA): they use</a:t>
            </a:r>
            <a:r>
              <a:rPr lang="en">
                <a:solidFill>
                  <a:srgbClr val="FF0000"/>
                </a:solidFill>
              </a:rPr>
              <a:t> autoencoder to compressed weather data</a:t>
            </a:r>
            <a:r>
              <a:rPr lang="en"/>
              <a:t>. In their early testing stage, it data quality was poor. There is not obvious explanation. They’ve tried hundreds of NN in 2 weeks. Because the lack of easy to use debugging tools for deep neural network. It tooks them long time to identify the error. The </a:t>
            </a:r>
            <a:r>
              <a:rPr lang="en">
                <a:solidFill>
                  <a:srgbClr val="FF0000"/>
                </a:solidFill>
              </a:rPr>
              <a:t>actually error is pooling error is too aggressive where loss the resolution </a:t>
            </a:r>
            <a:r>
              <a:rPr lang="en"/>
              <a:t>before data is encoded.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Resource Limitations:</a:t>
            </a:r>
            <a:endParaRPr b="1"/>
          </a:p>
          <a:p>
            <a:pPr indent="0" lvl="0" marL="0" rtl="0" algn="l">
              <a:spcBef>
                <a:spcPts val="0"/>
              </a:spcBef>
              <a:spcAft>
                <a:spcPts val="0"/>
              </a:spcAft>
              <a:buNone/>
            </a:pPr>
            <a:r>
              <a:rPr lang="en"/>
              <a:t>Media recommandation(REC):it needs Distributed data processing in order pre-process data before training the model. It takes hybrid approach. The DL approach </a:t>
            </a:r>
            <a:r>
              <a:rPr lang="en"/>
              <a:t>recommended</a:t>
            </a:r>
            <a:r>
              <a:rPr lang="en"/>
              <a:t> video only been viewed few times, and it is row media data. This requires it can process data at petabyte scale. Meanwhile, training a CNN is expensive. This demands lots of machines. This involves both big data problem and distributed DL training problem.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Effort Estimation: </a:t>
            </a:r>
            <a:endParaRPr b="1"/>
          </a:p>
          <a:p>
            <a:pPr indent="0" lvl="0" marL="0" rtl="0" algn="l">
              <a:spcBef>
                <a:spcPts val="0"/>
              </a:spcBef>
              <a:spcAft>
                <a:spcPts val="0"/>
              </a:spcAft>
              <a:buNone/>
            </a:pPr>
            <a:r>
              <a:rPr lang="en"/>
              <a:t>Poker Bot Identification(BOT): one big reason make its project got cancelled is they can;t estimate the time and resources required during the project. The management lost patience, and eventually cancelled the project. Until the working model is trained, it is hard to convince the client. It is hard to make the  project delivered on time.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Privacy and Safety:</a:t>
            </a:r>
            <a:endParaRPr b="1"/>
          </a:p>
          <a:p>
            <a:pPr indent="0" lvl="0" marL="0" rtl="0" algn="l">
              <a:spcBef>
                <a:spcPts val="0"/>
              </a:spcBef>
              <a:spcAft>
                <a:spcPts val="0"/>
              </a:spcAft>
              <a:buNone/>
            </a:pPr>
            <a:r>
              <a:rPr lang="en"/>
              <a:t>User </a:t>
            </a:r>
            <a:r>
              <a:rPr lang="en"/>
              <a:t>Retention</a:t>
            </a:r>
            <a:r>
              <a:rPr lang="en"/>
              <a:t> (RET): as the term of service agreement defined </a:t>
            </a:r>
            <a:r>
              <a:rPr lang="en"/>
              <a:t>between</a:t>
            </a:r>
            <a:r>
              <a:rPr lang="en"/>
              <a:t> the users and the company, they have to use the data anonymized and encrypted. This includes gender, agen, and city. If useful, it will affect the performance-&gt; hard to use encrypted data.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Cultural Difference and Logging:</a:t>
            </a:r>
            <a:endParaRPr b="1"/>
          </a:p>
          <a:p>
            <a:pPr indent="0" lvl="0" marL="0" rtl="0" algn="l">
              <a:spcBef>
                <a:spcPts val="0"/>
              </a:spcBef>
              <a:spcAft>
                <a:spcPts val="0"/>
              </a:spcAft>
              <a:buNone/>
            </a:pPr>
            <a:r>
              <a:rPr lang="en"/>
              <a:t>User Retention(RET): product owner push the change in time, as they need to do randomized tests(A/B tests) in a weekly manner. However, this will result product is release before all necessary logging fully implemented. Which generates </a:t>
            </a:r>
            <a:r>
              <a:rPr lang="en"/>
              <a:t>conflicts</a:t>
            </a:r>
            <a:r>
              <a:rPr lang="en"/>
              <a:t> between product owner and data scientists.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07769d5e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07769d5e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what DL have </a:t>
            </a:r>
            <a:r>
              <a:rPr lang="en"/>
              <a:t>achieved</a:t>
            </a:r>
            <a:r>
              <a:rPr lang="en"/>
              <a:t> so far in the world is really exciting. It still have many challenges need to resolved.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hard to </a:t>
            </a:r>
            <a:r>
              <a:rPr lang="en"/>
              <a:t>criticise</a:t>
            </a:r>
            <a:r>
              <a:rPr lang="en"/>
              <a:t> the paper, since it is abstract and high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paper is not resolving for a specific problem, but people who viewed this paper will have rough idea about what they gonna face while building a ML projects. </a:t>
            </a:r>
            <a:endParaRPr/>
          </a:p>
          <a:p>
            <a:pPr indent="0" lvl="0" marL="0" rtl="0" algn="l">
              <a:spcBef>
                <a:spcPts val="0"/>
              </a:spcBef>
              <a:spcAft>
                <a:spcPts val="0"/>
              </a:spcAft>
              <a:buNone/>
            </a:pPr>
            <a:r>
              <a:rPr lang="en"/>
              <a:t>It is a good </a:t>
            </a:r>
            <a:r>
              <a:rPr lang="en"/>
              <a:t>guide</a:t>
            </a:r>
            <a:r>
              <a:rPr lang="en"/>
              <a:t> for ML product manager. It is also gives researchers some thoughts or directions in their future work. They will know what challenges are unresolved.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Traditional SE tools are rarely helpful in DL development. If both ML and SE communities could work </a:t>
            </a:r>
            <a:r>
              <a:rPr lang="en"/>
              <a:t>together</a:t>
            </a:r>
            <a:r>
              <a:rPr lang="en"/>
              <a:t> to resolve the challenges. The power of DL will be more accessible for small </a:t>
            </a:r>
            <a:r>
              <a:rPr lang="en"/>
              <a:t>companies</a:t>
            </a:r>
            <a:r>
              <a:rPr lang="en"/>
              <a:t> or users.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f2eed34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f2eed34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Fist, </a:t>
            </a:r>
            <a:r>
              <a:rPr lang="en">
                <a:solidFill>
                  <a:schemeClr val="dk1"/>
                </a:solidFill>
              </a:rPr>
              <a:t>They compared ML/DL to software engineering and database technologies. It is still immature and in need of further work to facilitate development of the high quality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a:t>
            </a:r>
            <a:r>
              <a:rPr lang="en">
                <a:solidFill>
                  <a:schemeClr val="dk1"/>
                </a:solidFill>
              </a:rPr>
              <a:t>Applied interpretive research approach on these companies. </a:t>
            </a:r>
            <a:r>
              <a:rPr lang="en"/>
              <a:t>Discussed how and why they applied to the specific projects.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07769d5e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07769d5e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Difference is ML use data to generate code. Apparently this suggest the data should be tested as thoroughly as code. However, a lack of the best practices for how to do so. </a:t>
            </a:r>
            <a:endParaRPr/>
          </a:p>
          <a:p>
            <a:pPr indent="0" lvl="0" marL="0" rtl="0" algn="l">
              <a:spcBef>
                <a:spcPts val="0"/>
              </a:spcBef>
              <a:spcAft>
                <a:spcPts val="0"/>
              </a:spcAft>
              <a:buNone/>
            </a:pPr>
            <a:r>
              <a:rPr lang="en"/>
              <a:t>Your ml model testing score may lie to you when it runs on production, since we use the testing data. Reliability is a concern.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07769d5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07769d5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data technologies is combined with ML. especially on infrastructure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Variety</a:t>
            </a:r>
            <a:r>
              <a:rPr lang="en"/>
              <a:t> and data </a:t>
            </a:r>
            <a:r>
              <a:rPr lang="en"/>
              <a:t>integration</a:t>
            </a:r>
            <a:r>
              <a:rPr lang="en"/>
              <a:t> is usually underestimated.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07769d5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07769d5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22222"/>
                </a:solidFill>
                <a:highlight>
                  <a:srgbClr val="FFFFFF"/>
                </a:highlight>
              </a:rPr>
              <a:t>Technical debt is a concept in </a:t>
            </a:r>
            <a:r>
              <a:rPr lang="en" sz="1050" u="sng">
                <a:solidFill>
                  <a:srgbClr val="0B0080"/>
                </a:solidFill>
                <a:highlight>
                  <a:srgbClr val="FFFFFF"/>
                </a:highlight>
                <a:hlinkClick r:id="rId2"/>
              </a:rPr>
              <a:t>software development</a:t>
            </a:r>
            <a:r>
              <a:rPr lang="en" sz="1050">
                <a:solidFill>
                  <a:srgbClr val="222222"/>
                </a:solidFill>
                <a:highlight>
                  <a:srgbClr val="FFFFFF"/>
                </a:highlight>
              </a:rPr>
              <a:t> that reflects the implied cost of additional rework caused by choosing an easy solution now instead of using a better approach that would take longer.</a:t>
            </a:r>
            <a:endParaRPr sz="1050">
              <a:solidFill>
                <a:srgbClr val="222222"/>
              </a:solidFill>
              <a:highlight>
                <a:srgbClr val="FFFFFF"/>
              </a:highlight>
            </a:endParaRPr>
          </a:p>
          <a:p>
            <a:pPr indent="0" lvl="0" marL="0" rtl="0" algn="l">
              <a:spcBef>
                <a:spcPts val="0"/>
              </a:spcBef>
              <a:spcAft>
                <a:spcPts val="0"/>
              </a:spcAft>
              <a:buNone/>
            </a:pPr>
            <a:r>
              <a:t/>
            </a:r>
            <a:endParaRPr sz="1050">
              <a:solidFill>
                <a:srgbClr val="222222"/>
              </a:solidFill>
              <a:highlight>
                <a:srgbClr val="FFFFFF"/>
              </a:highlight>
            </a:endParaRPr>
          </a:p>
          <a:p>
            <a:pPr indent="0" lvl="0" marL="0" rtl="0" algn="l">
              <a:spcBef>
                <a:spcPts val="0"/>
              </a:spcBef>
              <a:spcAft>
                <a:spcPts val="0"/>
              </a:spcAft>
              <a:buNone/>
            </a:pPr>
            <a:r>
              <a:rPr lang="en" sz="1050">
                <a:solidFill>
                  <a:srgbClr val="FF0000"/>
                </a:solidFill>
                <a:highlight>
                  <a:srgbClr val="FFFFFF"/>
                </a:highlight>
              </a:rPr>
              <a:t>Transfer learning </a:t>
            </a:r>
            <a:r>
              <a:rPr lang="en" sz="1050">
                <a:solidFill>
                  <a:srgbClr val="222222"/>
                </a:solidFill>
                <a:highlight>
                  <a:srgbClr val="FFFFFF"/>
                </a:highlight>
              </a:rPr>
              <a:t>is reuse other models or a set of sub models to build new model. </a:t>
            </a:r>
            <a:endParaRPr sz="1050">
              <a:solidFill>
                <a:srgbClr val="222222"/>
              </a:solidFill>
              <a:highlight>
                <a:srgbClr val="FFFFFF"/>
              </a:highlight>
            </a:endParaRPr>
          </a:p>
          <a:p>
            <a:pPr indent="0" lvl="0" marL="0" rtl="0" algn="l">
              <a:spcBef>
                <a:spcPts val="0"/>
              </a:spcBef>
              <a:spcAft>
                <a:spcPts val="0"/>
              </a:spcAft>
              <a:buNone/>
            </a:pPr>
            <a:r>
              <a:t/>
            </a:r>
            <a:endParaRPr sz="1050">
              <a:solidFill>
                <a:srgbClr val="222222"/>
              </a:solidFill>
              <a:highlight>
                <a:srgbClr val="FFFFFF"/>
              </a:highlight>
            </a:endParaRPr>
          </a:p>
          <a:p>
            <a:pPr indent="0" lvl="0" marL="0" rtl="0" algn="l">
              <a:spcBef>
                <a:spcPts val="0"/>
              </a:spcBef>
              <a:spcAft>
                <a:spcPts val="0"/>
              </a:spcAft>
              <a:buNone/>
            </a:pPr>
            <a:r>
              <a:rPr lang="en" sz="1050">
                <a:solidFill>
                  <a:srgbClr val="FF0000"/>
                </a:solidFill>
                <a:highlight>
                  <a:srgbClr val="FFFFFF"/>
                </a:highlight>
              </a:rPr>
              <a:t>Data </a:t>
            </a:r>
            <a:r>
              <a:rPr lang="en" sz="1050">
                <a:solidFill>
                  <a:srgbClr val="FF0000"/>
                </a:solidFill>
                <a:highlight>
                  <a:srgbClr val="FFFFFF"/>
                </a:highlight>
              </a:rPr>
              <a:t>integration</a:t>
            </a:r>
            <a:r>
              <a:rPr lang="en" sz="1050">
                <a:solidFill>
                  <a:srgbClr val="FF0000"/>
                </a:solidFill>
                <a:highlight>
                  <a:srgbClr val="FFFFFF"/>
                </a:highlight>
              </a:rPr>
              <a:t>:</a:t>
            </a:r>
            <a:r>
              <a:rPr lang="en" sz="1050">
                <a:solidFill>
                  <a:srgbClr val="222222"/>
                </a:solidFill>
                <a:highlight>
                  <a:srgbClr val="FFFFFF"/>
                </a:highlight>
              </a:rPr>
              <a:t> being underestimated. </a:t>
            </a:r>
            <a:endParaRPr sz="1050">
              <a:solidFill>
                <a:srgbClr val="222222"/>
              </a:solidFill>
              <a:highlight>
                <a:srgbClr val="FFFFFF"/>
              </a:highlight>
            </a:endParaRPr>
          </a:p>
          <a:p>
            <a:pPr indent="0" lvl="0" marL="0" rtl="0" algn="l">
              <a:spcBef>
                <a:spcPts val="0"/>
              </a:spcBef>
              <a:spcAft>
                <a:spcPts val="0"/>
              </a:spcAft>
              <a:buNone/>
            </a:pPr>
            <a:r>
              <a:t/>
            </a:r>
            <a:endParaRPr sz="1050">
              <a:solidFill>
                <a:srgbClr val="222222"/>
              </a:solidFill>
              <a:highlight>
                <a:srgbClr val="FFFFFF"/>
              </a:highlight>
            </a:endParaRPr>
          </a:p>
          <a:p>
            <a:pPr indent="0" lvl="0" marL="0" rtl="0" algn="l">
              <a:spcBef>
                <a:spcPts val="0"/>
              </a:spcBef>
              <a:spcAft>
                <a:spcPts val="0"/>
              </a:spcAft>
              <a:buNone/>
            </a:pPr>
            <a:r>
              <a:rPr lang="en" sz="1050">
                <a:solidFill>
                  <a:srgbClr val="FF0000"/>
                </a:solidFill>
                <a:highlight>
                  <a:srgbClr val="FFFFFF"/>
                </a:highlight>
              </a:rPr>
              <a:t>Configuration</a:t>
            </a:r>
            <a:r>
              <a:rPr lang="en" sz="1050">
                <a:solidFill>
                  <a:srgbClr val="FF0000"/>
                </a:solidFill>
                <a:highlight>
                  <a:srgbClr val="FFFFFF"/>
                </a:highlight>
              </a:rPr>
              <a:t> management </a:t>
            </a:r>
            <a:r>
              <a:rPr lang="en" sz="1050">
                <a:solidFill>
                  <a:srgbClr val="222222"/>
                </a:solidFill>
                <a:highlight>
                  <a:srgbClr val="FFFFFF"/>
                </a:highlight>
              </a:rPr>
              <a:t>is usually not as concerned as other </a:t>
            </a:r>
            <a:endParaRPr sz="1050">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07769d5e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07769d5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07769d5e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07769d5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Estimated ultimate recovery is an approximation of the quantity of oil or gas that is potentially recoverable or has already been recovered from a reserve or well.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07769d5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07769d5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07769d5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07769d5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physical transport of data tapes </a:t>
            </a:r>
            <a:endParaRPr sz="10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_4">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0" y="981549"/>
            <a:ext cx="9144000" cy="708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 name="Google Shape;53;p13"/>
          <p:cNvPicPr preferRelativeResize="0"/>
          <p:nvPr/>
        </p:nvPicPr>
        <p:blipFill rotWithShape="1">
          <a:blip r:embed="rId2">
            <a:alphaModFix/>
          </a:blip>
          <a:srcRect b="38309" l="0" r="0" t="38312"/>
          <a:stretch/>
        </p:blipFill>
        <p:spPr>
          <a:xfrm>
            <a:off x="0" y="0"/>
            <a:ext cx="9144006" cy="981554"/>
          </a:xfrm>
          <a:prstGeom prst="rect">
            <a:avLst/>
          </a:prstGeom>
          <a:noFill/>
          <a:ln>
            <a:noFill/>
          </a:ln>
        </p:spPr>
      </p:pic>
      <p:sp>
        <p:nvSpPr>
          <p:cNvPr id="54" name="Google Shape;54;p13"/>
          <p:cNvSpPr txBox="1"/>
          <p:nvPr>
            <p:ph type="ctrTitle"/>
          </p:nvPr>
        </p:nvSpPr>
        <p:spPr>
          <a:xfrm>
            <a:off x="2938225" y="1478825"/>
            <a:ext cx="5379900" cy="10191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rgbClr val="212121"/>
              </a:buClr>
              <a:buSzPts val="2400"/>
              <a:buNone/>
              <a:defRPr b="1" sz="2400">
                <a:solidFill>
                  <a:srgbClr val="212121"/>
                </a:solidFill>
              </a:defRPr>
            </a:lvl1pPr>
            <a:lvl2pPr lvl="1" algn="l">
              <a:lnSpc>
                <a:spcPct val="100000"/>
              </a:lnSpc>
              <a:spcBef>
                <a:spcPts val="0"/>
              </a:spcBef>
              <a:spcAft>
                <a:spcPts val="0"/>
              </a:spcAft>
              <a:buClr>
                <a:srgbClr val="212121"/>
              </a:buClr>
              <a:buSzPts val="2400"/>
              <a:buNone/>
              <a:defRPr b="1" sz="2400">
                <a:solidFill>
                  <a:srgbClr val="212121"/>
                </a:solidFill>
              </a:defRPr>
            </a:lvl2pPr>
            <a:lvl3pPr lvl="2" algn="l">
              <a:lnSpc>
                <a:spcPct val="100000"/>
              </a:lnSpc>
              <a:spcBef>
                <a:spcPts val="0"/>
              </a:spcBef>
              <a:spcAft>
                <a:spcPts val="0"/>
              </a:spcAft>
              <a:buClr>
                <a:srgbClr val="212121"/>
              </a:buClr>
              <a:buSzPts val="2400"/>
              <a:buNone/>
              <a:defRPr b="1" sz="2400">
                <a:solidFill>
                  <a:srgbClr val="212121"/>
                </a:solidFill>
              </a:defRPr>
            </a:lvl3pPr>
            <a:lvl4pPr lvl="3" algn="l">
              <a:lnSpc>
                <a:spcPct val="100000"/>
              </a:lnSpc>
              <a:spcBef>
                <a:spcPts val="0"/>
              </a:spcBef>
              <a:spcAft>
                <a:spcPts val="0"/>
              </a:spcAft>
              <a:buClr>
                <a:srgbClr val="212121"/>
              </a:buClr>
              <a:buSzPts val="2400"/>
              <a:buNone/>
              <a:defRPr b="1" sz="2400">
                <a:solidFill>
                  <a:srgbClr val="212121"/>
                </a:solidFill>
              </a:defRPr>
            </a:lvl4pPr>
            <a:lvl5pPr lvl="4" algn="l">
              <a:lnSpc>
                <a:spcPct val="100000"/>
              </a:lnSpc>
              <a:spcBef>
                <a:spcPts val="0"/>
              </a:spcBef>
              <a:spcAft>
                <a:spcPts val="0"/>
              </a:spcAft>
              <a:buClr>
                <a:srgbClr val="212121"/>
              </a:buClr>
              <a:buSzPts val="2400"/>
              <a:buNone/>
              <a:defRPr b="1" sz="2400">
                <a:solidFill>
                  <a:srgbClr val="212121"/>
                </a:solidFill>
              </a:defRPr>
            </a:lvl5pPr>
            <a:lvl6pPr lvl="5" algn="l">
              <a:lnSpc>
                <a:spcPct val="100000"/>
              </a:lnSpc>
              <a:spcBef>
                <a:spcPts val="0"/>
              </a:spcBef>
              <a:spcAft>
                <a:spcPts val="0"/>
              </a:spcAft>
              <a:buClr>
                <a:srgbClr val="212121"/>
              </a:buClr>
              <a:buSzPts val="2400"/>
              <a:buNone/>
              <a:defRPr b="1" sz="2400">
                <a:solidFill>
                  <a:srgbClr val="212121"/>
                </a:solidFill>
              </a:defRPr>
            </a:lvl6pPr>
            <a:lvl7pPr lvl="6" algn="l">
              <a:lnSpc>
                <a:spcPct val="100000"/>
              </a:lnSpc>
              <a:spcBef>
                <a:spcPts val="0"/>
              </a:spcBef>
              <a:spcAft>
                <a:spcPts val="0"/>
              </a:spcAft>
              <a:buClr>
                <a:srgbClr val="212121"/>
              </a:buClr>
              <a:buSzPts val="2400"/>
              <a:buNone/>
              <a:defRPr b="1" sz="2400">
                <a:solidFill>
                  <a:srgbClr val="212121"/>
                </a:solidFill>
              </a:defRPr>
            </a:lvl7pPr>
            <a:lvl8pPr lvl="7" algn="l">
              <a:lnSpc>
                <a:spcPct val="100000"/>
              </a:lnSpc>
              <a:spcBef>
                <a:spcPts val="0"/>
              </a:spcBef>
              <a:spcAft>
                <a:spcPts val="0"/>
              </a:spcAft>
              <a:buClr>
                <a:srgbClr val="212121"/>
              </a:buClr>
              <a:buSzPts val="2400"/>
              <a:buNone/>
              <a:defRPr b="1" sz="2400">
                <a:solidFill>
                  <a:srgbClr val="212121"/>
                </a:solidFill>
              </a:defRPr>
            </a:lvl8pPr>
            <a:lvl9pPr lvl="8" algn="l">
              <a:lnSpc>
                <a:spcPct val="100000"/>
              </a:lnSpc>
              <a:spcBef>
                <a:spcPts val="0"/>
              </a:spcBef>
              <a:spcAft>
                <a:spcPts val="0"/>
              </a:spcAft>
              <a:buClr>
                <a:srgbClr val="212121"/>
              </a:buClr>
              <a:buSzPts val="2400"/>
              <a:buNone/>
              <a:defRPr b="1" sz="2400">
                <a:solidFill>
                  <a:srgbClr val="212121"/>
                </a:solidFill>
              </a:defRPr>
            </a:lvl9pPr>
          </a:lstStyle>
          <a:p/>
        </p:txBody>
      </p:sp>
      <p:sp>
        <p:nvSpPr>
          <p:cNvPr id="55" name="Google Shape;55;p13"/>
          <p:cNvSpPr txBox="1"/>
          <p:nvPr>
            <p:ph idx="1" type="body"/>
          </p:nvPr>
        </p:nvSpPr>
        <p:spPr>
          <a:xfrm>
            <a:off x="2938225" y="2602450"/>
            <a:ext cx="5387400" cy="17256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rgbClr val="212121"/>
              </a:buClr>
              <a:buSzPts val="1600"/>
              <a:buChar char="●"/>
              <a:defRPr sz="1600">
                <a:solidFill>
                  <a:srgbClr val="212121"/>
                </a:solidFill>
              </a:defRPr>
            </a:lvl1pPr>
            <a:lvl2pPr indent="-317500" lvl="1" marL="914400" algn="l">
              <a:lnSpc>
                <a:spcPct val="115000"/>
              </a:lnSpc>
              <a:spcBef>
                <a:spcPts val="1600"/>
              </a:spcBef>
              <a:spcAft>
                <a:spcPts val="0"/>
              </a:spcAft>
              <a:buClr>
                <a:srgbClr val="212121"/>
              </a:buClr>
              <a:buSzPts val="1400"/>
              <a:buChar char="○"/>
              <a:defRPr sz="1400">
                <a:solidFill>
                  <a:srgbClr val="212121"/>
                </a:solidFill>
              </a:defRPr>
            </a:lvl2pPr>
            <a:lvl3pPr indent="-317500" lvl="2" marL="1371600" algn="l">
              <a:lnSpc>
                <a:spcPct val="115000"/>
              </a:lnSpc>
              <a:spcBef>
                <a:spcPts val="1600"/>
              </a:spcBef>
              <a:spcAft>
                <a:spcPts val="0"/>
              </a:spcAft>
              <a:buClr>
                <a:srgbClr val="212121"/>
              </a:buClr>
              <a:buSzPts val="1400"/>
              <a:buChar char="■"/>
              <a:defRPr sz="1400">
                <a:solidFill>
                  <a:srgbClr val="212121"/>
                </a:solidFill>
              </a:defRPr>
            </a:lvl3pPr>
            <a:lvl4pPr indent="-317500" lvl="3" marL="1828800" algn="l">
              <a:lnSpc>
                <a:spcPct val="115000"/>
              </a:lnSpc>
              <a:spcBef>
                <a:spcPts val="1600"/>
              </a:spcBef>
              <a:spcAft>
                <a:spcPts val="0"/>
              </a:spcAft>
              <a:buClr>
                <a:srgbClr val="212121"/>
              </a:buClr>
              <a:buSzPts val="1400"/>
              <a:buChar char="●"/>
              <a:defRPr sz="1400">
                <a:solidFill>
                  <a:srgbClr val="212121"/>
                </a:solidFill>
              </a:defRPr>
            </a:lvl4pPr>
            <a:lvl5pPr indent="-317500" lvl="4" marL="2286000" algn="l">
              <a:lnSpc>
                <a:spcPct val="115000"/>
              </a:lnSpc>
              <a:spcBef>
                <a:spcPts val="1600"/>
              </a:spcBef>
              <a:spcAft>
                <a:spcPts val="0"/>
              </a:spcAft>
              <a:buClr>
                <a:srgbClr val="212121"/>
              </a:buClr>
              <a:buSzPts val="1400"/>
              <a:buChar char="○"/>
              <a:defRPr sz="1400">
                <a:solidFill>
                  <a:srgbClr val="212121"/>
                </a:solidFill>
              </a:defRPr>
            </a:lvl5pPr>
            <a:lvl6pPr indent="-317500" lvl="5" marL="2743200" algn="l">
              <a:lnSpc>
                <a:spcPct val="115000"/>
              </a:lnSpc>
              <a:spcBef>
                <a:spcPts val="1600"/>
              </a:spcBef>
              <a:spcAft>
                <a:spcPts val="0"/>
              </a:spcAft>
              <a:buClr>
                <a:srgbClr val="212121"/>
              </a:buClr>
              <a:buSzPts val="1400"/>
              <a:buChar char="■"/>
              <a:defRPr sz="1400">
                <a:solidFill>
                  <a:srgbClr val="212121"/>
                </a:solidFill>
              </a:defRPr>
            </a:lvl6pPr>
            <a:lvl7pPr indent="-317500" lvl="6" marL="3200400" algn="l">
              <a:lnSpc>
                <a:spcPct val="115000"/>
              </a:lnSpc>
              <a:spcBef>
                <a:spcPts val="1600"/>
              </a:spcBef>
              <a:spcAft>
                <a:spcPts val="0"/>
              </a:spcAft>
              <a:buClr>
                <a:srgbClr val="212121"/>
              </a:buClr>
              <a:buSzPts val="1400"/>
              <a:buChar char="●"/>
              <a:defRPr sz="1400">
                <a:solidFill>
                  <a:srgbClr val="212121"/>
                </a:solidFill>
              </a:defRPr>
            </a:lvl7pPr>
            <a:lvl8pPr indent="-317500" lvl="7" marL="3657600" algn="l">
              <a:lnSpc>
                <a:spcPct val="115000"/>
              </a:lnSpc>
              <a:spcBef>
                <a:spcPts val="1600"/>
              </a:spcBef>
              <a:spcAft>
                <a:spcPts val="0"/>
              </a:spcAft>
              <a:buClr>
                <a:srgbClr val="212121"/>
              </a:buClr>
              <a:buSzPts val="1400"/>
              <a:buChar char="○"/>
              <a:defRPr sz="1400">
                <a:solidFill>
                  <a:srgbClr val="212121"/>
                </a:solidFill>
              </a:defRPr>
            </a:lvl8pPr>
            <a:lvl9pPr indent="-317500" lvl="8" marL="4114800" algn="l">
              <a:lnSpc>
                <a:spcPct val="115000"/>
              </a:lnSpc>
              <a:spcBef>
                <a:spcPts val="1600"/>
              </a:spcBef>
              <a:spcAft>
                <a:spcPts val="1600"/>
              </a:spcAft>
              <a:buClr>
                <a:srgbClr val="212121"/>
              </a:buClr>
              <a:buSzPts val="1400"/>
              <a:buChar char="■"/>
              <a:defRPr sz="1400">
                <a:solidFill>
                  <a:srgbClr val="21212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5">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9144000" cy="18534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5400000">
            <a:off x="8350500" y="4274700"/>
            <a:ext cx="792600" cy="792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5400000">
            <a:off x="7289700" y="0"/>
            <a:ext cx="1853400" cy="1853400"/>
          </a:xfrm>
          <a:prstGeom prst="rtTriangle">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title"/>
          </p:nvPr>
        </p:nvSpPr>
        <p:spPr>
          <a:xfrm>
            <a:off x="311700" y="751700"/>
            <a:ext cx="6721500" cy="10074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63" name="Google Shape;63;p14"/>
          <p:cNvSpPr txBox="1"/>
          <p:nvPr>
            <p:ph idx="1" type="body"/>
          </p:nvPr>
        </p:nvSpPr>
        <p:spPr>
          <a:xfrm>
            <a:off x="311700" y="2069750"/>
            <a:ext cx="8520600" cy="2499300"/>
          </a:xfrm>
          <a:prstGeom prst="rect">
            <a:avLst/>
          </a:prstGeom>
          <a:noFill/>
        </p:spPr>
        <p:txBody>
          <a:bodyPr anchorCtr="0" anchor="t" bIns="91425" lIns="91425" spcFirstLastPara="1" rIns="91425" wrap="square" tIns="91425"/>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4" name="Google Shape;64;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Software Engineering Challenges of Deep Learning</a:t>
            </a:r>
            <a:endParaRPr/>
          </a:p>
        </p:txBody>
      </p:sp>
      <p:sp>
        <p:nvSpPr>
          <p:cNvPr id="70" name="Google Shape;70;p15"/>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paper of Anders Arpteg, Björn Brinne, Luka Crnkovic-Friis, Jan Bosch</a:t>
            </a:r>
            <a:endParaRPr/>
          </a:p>
          <a:p>
            <a:pPr indent="0" lvl="0" marL="0" rtl="0" algn="l">
              <a:spcBef>
                <a:spcPts val="1600"/>
              </a:spcBef>
              <a:spcAft>
                <a:spcPts val="1600"/>
              </a:spcAft>
              <a:buNone/>
            </a:pPr>
            <a:r>
              <a:rPr lang="en"/>
              <a:t>Presented by Yilin Han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CCF: </a:t>
            </a:r>
            <a:r>
              <a:rPr lang="en"/>
              <a:t>Credit</a:t>
            </a:r>
            <a:r>
              <a:rPr lang="en"/>
              <a:t> Card Fraud </a:t>
            </a:r>
            <a:r>
              <a:rPr lang="en"/>
              <a:t>Detection</a:t>
            </a:r>
            <a:endParaRPr/>
          </a:p>
        </p:txBody>
      </p:sp>
      <p:sp>
        <p:nvSpPr>
          <p:cNvPr id="124" name="Google Shape;124;p24"/>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Detecting credit card fraud to against money laundering. </a:t>
            </a:r>
            <a:endParaRPr/>
          </a:p>
          <a:p>
            <a:pPr indent="-342900" lvl="0" marL="457200" rtl="0" algn="l">
              <a:spcBef>
                <a:spcPts val="0"/>
              </a:spcBef>
              <a:spcAft>
                <a:spcPts val="0"/>
              </a:spcAft>
              <a:buSzPts val="1800"/>
              <a:buChar char="●"/>
            </a:pPr>
            <a:r>
              <a:rPr lang="en"/>
              <a:t>Significant time was spent on improving the model efficiency. </a:t>
            </a:r>
            <a:endParaRPr/>
          </a:p>
          <a:p>
            <a:pPr indent="-342900" lvl="0" marL="457200" rtl="0" algn="l">
              <a:spcBef>
                <a:spcPts val="0"/>
              </a:spcBef>
              <a:spcAft>
                <a:spcPts val="0"/>
              </a:spcAft>
              <a:buSzPts val="1800"/>
              <a:buChar char="●"/>
            </a:pPr>
            <a:r>
              <a:rPr lang="en"/>
              <a:t>Data: payment request data (method, amount location, etc.) and customer details (CRM, payment history, activity history). Post payment activities. </a:t>
            </a:r>
            <a:endParaRPr/>
          </a:p>
          <a:p>
            <a:pPr indent="-342900" lvl="0" marL="457200" rtl="0" algn="l">
              <a:spcBef>
                <a:spcPts val="0"/>
              </a:spcBef>
              <a:spcAft>
                <a:spcPts val="0"/>
              </a:spcAft>
              <a:buSzPts val="1800"/>
              <a:buChar char="●"/>
            </a:pPr>
            <a:r>
              <a:rPr lang="en"/>
              <a:t>Team: small </a:t>
            </a:r>
            <a:r>
              <a:rPr lang="en"/>
              <a:t>dedicated</a:t>
            </a:r>
            <a:r>
              <a:rPr lang="en"/>
              <a:t> analysis team in cooperate with different departments for data </a:t>
            </a:r>
            <a:r>
              <a:rPr lang="en"/>
              <a:t>integration</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BOT: Poker Bot Identification</a:t>
            </a:r>
            <a:endParaRPr/>
          </a:p>
        </p:txBody>
      </p:sp>
      <p:sp>
        <p:nvSpPr>
          <p:cNvPr id="130" name="Google Shape;130;p25"/>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is used to against automate game-playing bots. </a:t>
            </a:r>
            <a:endParaRPr/>
          </a:p>
          <a:p>
            <a:pPr indent="-342900" lvl="0" marL="457200" rtl="0" algn="l">
              <a:spcBef>
                <a:spcPts val="0"/>
              </a:spcBef>
              <a:spcAft>
                <a:spcPts val="0"/>
              </a:spcAft>
              <a:buSzPts val="1800"/>
              <a:buChar char="●"/>
            </a:pPr>
            <a:r>
              <a:rPr lang="en"/>
              <a:t>The project is </a:t>
            </a:r>
            <a:r>
              <a:rPr lang="en"/>
              <a:t>abandoned</a:t>
            </a:r>
            <a:r>
              <a:rPr lang="en"/>
              <a:t> due to </a:t>
            </a:r>
            <a:r>
              <a:rPr lang="en"/>
              <a:t>unpredictability</a:t>
            </a:r>
            <a:r>
              <a:rPr lang="en"/>
              <a:t> of efficiency. </a:t>
            </a:r>
            <a:endParaRPr/>
          </a:p>
          <a:p>
            <a:pPr indent="-342900" lvl="0" marL="457200" rtl="0" algn="l">
              <a:spcBef>
                <a:spcPts val="0"/>
              </a:spcBef>
              <a:spcAft>
                <a:spcPts val="0"/>
              </a:spcAft>
              <a:buSzPts val="1800"/>
              <a:buChar char="●"/>
            </a:pPr>
            <a:r>
              <a:rPr lang="en"/>
              <a:t>Data: game play activities, client technical details (IP)</a:t>
            </a:r>
            <a:endParaRPr/>
          </a:p>
          <a:p>
            <a:pPr indent="-342900" lvl="0" marL="457200" rtl="0" algn="l">
              <a:spcBef>
                <a:spcPts val="0"/>
              </a:spcBef>
              <a:spcAft>
                <a:spcPts val="0"/>
              </a:spcAft>
              <a:buSzPts val="1800"/>
              <a:buChar char="●"/>
            </a:pPr>
            <a:r>
              <a:rPr lang="en"/>
              <a:t>Team: 2-3 consultant and 1-2 internal experts.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REC: Media Recommandations</a:t>
            </a:r>
            <a:endParaRPr/>
          </a:p>
        </p:txBody>
      </p:sp>
      <p:sp>
        <p:nvSpPr>
          <p:cNvPr id="136" name="Google Shape;136;p26"/>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focused on the problem: how to give </a:t>
            </a:r>
            <a:r>
              <a:rPr lang="en"/>
              <a:t>recommendations</a:t>
            </a:r>
            <a:r>
              <a:rPr lang="en"/>
              <a:t> when only few people have seen or rated a newly released content. </a:t>
            </a:r>
            <a:endParaRPr/>
          </a:p>
          <a:p>
            <a:pPr indent="-342900" lvl="0" marL="457200" rtl="0" algn="l">
              <a:spcBef>
                <a:spcPts val="0"/>
              </a:spcBef>
              <a:spcAft>
                <a:spcPts val="0"/>
              </a:spcAft>
              <a:buSzPts val="1800"/>
              <a:buChar char="●"/>
            </a:pPr>
            <a:r>
              <a:rPr lang="en"/>
              <a:t>Hybrid methods: Deep convolutional network and filtering techniques (when sufficient user data exist). Choose the best of two methods. </a:t>
            </a:r>
            <a:endParaRPr/>
          </a:p>
          <a:p>
            <a:pPr indent="-342900" lvl="0" marL="457200" rtl="0" algn="l">
              <a:spcBef>
                <a:spcPts val="0"/>
              </a:spcBef>
              <a:spcAft>
                <a:spcPts val="0"/>
              </a:spcAft>
              <a:buSzPts val="1800"/>
              <a:buChar char="●"/>
            </a:pPr>
            <a:r>
              <a:rPr lang="en"/>
              <a:t>Data: raw media data to learn user preferences without having any user usage data.</a:t>
            </a:r>
            <a:endParaRPr/>
          </a:p>
          <a:p>
            <a:pPr indent="-342900" lvl="0" marL="457200" rtl="0" algn="l">
              <a:spcBef>
                <a:spcPts val="0"/>
              </a:spcBef>
              <a:spcAft>
                <a:spcPts val="0"/>
              </a:spcAft>
              <a:buSzPts val="1800"/>
              <a:buChar char="●"/>
            </a:pPr>
            <a:r>
              <a:rPr lang="en"/>
              <a:t>Team: a team of data </a:t>
            </a:r>
            <a:r>
              <a:rPr lang="en"/>
              <a:t>scientists</a:t>
            </a:r>
            <a:r>
              <a:rPr lang="en"/>
              <a:t> and large number of engineers.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Selected Challenges	</a:t>
            </a:r>
            <a:endParaRPr/>
          </a:p>
        </p:txBody>
      </p:sp>
      <p:sp>
        <p:nvSpPr>
          <p:cNvPr id="142" name="Google Shape;142;p27"/>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in the intersection between ML and SE.</a:t>
            </a:r>
            <a:endParaRPr/>
          </a:p>
          <a:p>
            <a:pPr indent="-342900" lvl="0" marL="457200" rtl="0" algn="l">
              <a:spcBef>
                <a:spcPts val="1600"/>
              </a:spcBef>
              <a:spcAft>
                <a:spcPts val="0"/>
              </a:spcAft>
              <a:buSzPts val="1800"/>
              <a:buChar char="●"/>
            </a:pPr>
            <a:r>
              <a:rPr lang="en"/>
              <a:t>Development Challenges</a:t>
            </a:r>
            <a:endParaRPr/>
          </a:p>
          <a:p>
            <a:pPr indent="-342900" lvl="0" marL="457200" rtl="0" algn="l">
              <a:spcBef>
                <a:spcPts val="0"/>
              </a:spcBef>
              <a:spcAft>
                <a:spcPts val="0"/>
              </a:spcAft>
              <a:buSzPts val="1800"/>
              <a:buChar char="●"/>
            </a:pPr>
            <a:r>
              <a:rPr lang="en"/>
              <a:t>Production Challenges</a:t>
            </a:r>
            <a:endParaRPr/>
          </a:p>
          <a:p>
            <a:pPr indent="-342900" lvl="0" marL="457200" rtl="0" algn="l">
              <a:spcBef>
                <a:spcPts val="0"/>
              </a:spcBef>
              <a:spcAft>
                <a:spcPts val="0"/>
              </a:spcAft>
              <a:buSzPts val="1800"/>
              <a:buChar char="●"/>
            </a:pPr>
            <a:r>
              <a:rPr lang="en"/>
              <a:t>Organizational Challenges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Development Challenges	</a:t>
            </a:r>
            <a:endParaRPr/>
          </a:p>
        </p:txBody>
      </p:sp>
      <p:sp>
        <p:nvSpPr>
          <p:cNvPr id="148" name="Google Shape;148;p28"/>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Experiment Management</a:t>
            </a:r>
            <a:endParaRPr/>
          </a:p>
          <a:p>
            <a:pPr indent="-342900" lvl="0" marL="457200" rtl="0" algn="l">
              <a:spcBef>
                <a:spcPts val="0"/>
              </a:spcBef>
              <a:spcAft>
                <a:spcPts val="0"/>
              </a:spcAft>
              <a:buSzPts val="1800"/>
              <a:buChar char="●"/>
            </a:pPr>
            <a:r>
              <a:rPr lang="en"/>
              <a:t>Limited Transparency</a:t>
            </a:r>
            <a:endParaRPr/>
          </a:p>
          <a:p>
            <a:pPr indent="-342900" lvl="0" marL="457200" rtl="0" algn="l">
              <a:spcBef>
                <a:spcPts val="0"/>
              </a:spcBef>
              <a:spcAft>
                <a:spcPts val="0"/>
              </a:spcAft>
              <a:buSzPts val="1800"/>
              <a:buChar char="●"/>
            </a:pPr>
            <a:r>
              <a:rPr lang="en"/>
              <a:t>Troubleshooting</a:t>
            </a:r>
            <a:endParaRPr/>
          </a:p>
          <a:p>
            <a:pPr indent="-342900" lvl="0" marL="457200" rtl="0" algn="l">
              <a:spcBef>
                <a:spcPts val="0"/>
              </a:spcBef>
              <a:spcAft>
                <a:spcPts val="0"/>
              </a:spcAft>
              <a:buSzPts val="1800"/>
              <a:buChar char="●"/>
            </a:pPr>
            <a:r>
              <a:rPr lang="en"/>
              <a:t>Resource Limitations</a:t>
            </a:r>
            <a:endParaRPr/>
          </a:p>
          <a:p>
            <a:pPr indent="-342900" lvl="0" marL="457200" rtl="0" algn="l">
              <a:spcBef>
                <a:spcPts val="0"/>
              </a:spcBef>
              <a:spcAft>
                <a:spcPts val="0"/>
              </a:spcAft>
              <a:buSzPts val="1800"/>
              <a:buChar char="●"/>
            </a:pPr>
            <a:r>
              <a:rPr lang="en"/>
              <a:t>Testing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Production Challenges	</a:t>
            </a:r>
            <a:endParaRPr/>
          </a:p>
        </p:txBody>
      </p:sp>
      <p:sp>
        <p:nvSpPr>
          <p:cNvPr id="154" name="Google Shape;154;p29"/>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Dependency Management</a:t>
            </a:r>
            <a:endParaRPr/>
          </a:p>
          <a:p>
            <a:pPr indent="-342900" lvl="0" marL="457200" rtl="0" algn="l">
              <a:spcBef>
                <a:spcPts val="0"/>
              </a:spcBef>
              <a:spcAft>
                <a:spcPts val="0"/>
              </a:spcAft>
              <a:buSzPts val="1800"/>
              <a:buChar char="●"/>
            </a:pPr>
            <a:r>
              <a:rPr lang="en"/>
              <a:t>Monitoring and Logging</a:t>
            </a:r>
            <a:endParaRPr/>
          </a:p>
          <a:p>
            <a:pPr indent="-342900" lvl="0" marL="457200" rtl="0" algn="l">
              <a:spcBef>
                <a:spcPts val="0"/>
              </a:spcBef>
              <a:spcAft>
                <a:spcPts val="0"/>
              </a:spcAft>
              <a:buSzPts val="1800"/>
              <a:buChar char="●"/>
            </a:pPr>
            <a:r>
              <a:rPr lang="en"/>
              <a:t>Unintended Feedback Loops</a:t>
            </a:r>
            <a:endParaRPr/>
          </a:p>
          <a:p>
            <a:pPr indent="-342900" lvl="0" marL="457200" rtl="0" algn="l">
              <a:spcBef>
                <a:spcPts val="0"/>
              </a:spcBef>
              <a:spcAft>
                <a:spcPts val="0"/>
              </a:spcAft>
              <a:buSzPts val="1800"/>
              <a:buChar char="●"/>
            </a:pPr>
            <a:r>
              <a:rPr lang="en"/>
              <a:t>Glue Code and Supporting System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Organizational Challenges</a:t>
            </a:r>
            <a:endParaRPr/>
          </a:p>
        </p:txBody>
      </p:sp>
      <p:sp>
        <p:nvSpPr>
          <p:cNvPr id="160" name="Google Shape;160;p30"/>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Effort Estimation</a:t>
            </a:r>
            <a:endParaRPr/>
          </a:p>
          <a:p>
            <a:pPr indent="-342900" lvl="0" marL="457200" rtl="0" algn="l">
              <a:spcBef>
                <a:spcPts val="0"/>
              </a:spcBef>
              <a:spcAft>
                <a:spcPts val="0"/>
              </a:spcAft>
              <a:buSzPts val="1800"/>
              <a:buChar char="●"/>
            </a:pPr>
            <a:r>
              <a:rPr lang="en"/>
              <a:t>Privacy and Data Safety</a:t>
            </a:r>
            <a:endParaRPr/>
          </a:p>
          <a:p>
            <a:pPr indent="-342900" lvl="0" marL="457200" rtl="0" algn="l">
              <a:spcBef>
                <a:spcPts val="0"/>
              </a:spcBef>
              <a:spcAft>
                <a:spcPts val="0"/>
              </a:spcAft>
              <a:buSzPts val="1800"/>
              <a:buChar char="●"/>
            </a:pPr>
            <a:r>
              <a:rPr lang="en"/>
              <a:t>Cultural Differences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Challenge Mapping</a:t>
            </a:r>
            <a:endParaRPr/>
          </a:p>
        </p:txBody>
      </p:sp>
      <p:sp>
        <p:nvSpPr>
          <p:cNvPr id="166" name="Google Shape;166;p31"/>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7" name="Google Shape;167;p31"/>
          <p:cNvPicPr preferRelativeResize="0"/>
          <p:nvPr/>
        </p:nvPicPr>
        <p:blipFill>
          <a:blip r:embed="rId3">
            <a:alphaModFix/>
          </a:blip>
          <a:stretch>
            <a:fillRect/>
          </a:stretch>
        </p:blipFill>
        <p:spPr>
          <a:xfrm>
            <a:off x="1366275" y="2069750"/>
            <a:ext cx="6082626" cy="273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73" name="Google Shape;173;p32"/>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Procedure</a:t>
            </a:r>
            <a:endParaRPr/>
          </a:p>
        </p:txBody>
      </p:sp>
      <p:sp>
        <p:nvSpPr>
          <p:cNvPr id="76" name="Google Shape;76;p16"/>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Compared ML/DL to software engineering and database technologies. </a:t>
            </a:r>
            <a:endParaRPr/>
          </a:p>
          <a:p>
            <a:pPr indent="-342900" lvl="0" marL="457200" rtl="0" algn="l">
              <a:spcBef>
                <a:spcPts val="0"/>
              </a:spcBef>
              <a:spcAft>
                <a:spcPts val="0"/>
              </a:spcAft>
              <a:buSzPts val="1800"/>
              <a:buChar char="●"/>
            </a:pPr>
            <a:r>
              <a:rPr lang="en"/>
              <a:t>7 projects</a:t>
            </a:r>
            <a:endParaRPr/>
          </a:p>
          <a:p>
            <a:pPr indent="-342900" lvl="0" marL="457200" rtl="0" algn="l">
              <a:spcBef>
                <a:spcPts val="0"/>
              </a:spcBef>
              <a:spcAft>
                <a:spcPts val="0"/>
              </a:spcAft>
              <a:buSzPts val="1800"/>
              <a:buChar char="●"/>
            </a:pPr>
            <a:r>
              <a:rPr lang="en"/>
              <a:t>12 main challenges are identified and classified into 3 areas:Development, Productions and organizational Challenges.</a:t>
            </a:r>
            <a:endParaRPr/>
          </a:p>
          <a:p>
            <a:pPr indent="-342900" lvl="0" marL="457200" rtl="0" algn="l">
              <a:spcBef>
                <a:spcPts val="0"/>
              </a:spcBef>
              <a:spcAft>
                <a:spcPts val="0"/>
              </a:spcAft>
              <a:buSzPts val="1800"/>
              <a:buChar char="●"/>
            </a:pPr>
            <a:r>
              <a:rPr lang="en"/>
              <a:t>Mapping the projects to challenges. </a:t>
            </a: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ML and SE</a:t>
            </a:r>
            <a:endParaRPr/>
          </a:p>
        </p:txBody>
      </p:sp>
      <p:sp>
        <p:nvSpPr>
          <p:cNvPr id="82" name="Google Shape;82;p17"/>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 is writing hard code rules. </a:t>
            </a:r>
            <a:endParaRPr/>
          </a:p>
          <a:p>
            <a:pPr indent="-342900" lvl="0" marL="457200" rtl="0" algn="l">
              <a:spcBef>
                <a:spcPts val="0"/>
              </a:spcBef>
              <a:spcAft>
                <a:spcPts val="0"/>
              </a:spcAft>
              <a:buSzPts val="1800"/>
              <a:buChar char="●"/>
            </a:pPr>
            <a:r>
              <a:rPr lang="en"/>
              <a:t>ML/DL is dependent on data from external world</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ML and Big Data</a:t>
            </a:r>
            <a:endParaRPr/>
          </a:p>
        </p:txBody>
      </p:sp>
      <p:sp>
        <p:nvSpPr>
          <p:cNvPr id="88" name="Google Shape;88;p18"/>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Many big data technologies can be used in ML.</a:t>
            </a:r>
            <a:endParaRPr/>
          </a:p>
          <a:p>
            <a:pPr indent="-342900" lvl="0" marL="457200" rtl="0" algn="l">
              <a:spcBef>
                <a:spcPts val="1600"/>
              </a:spcBef>
              <a:spcAft>
                <a:spcPts val="0"/>
              </a:spcAft>
              <a:buSzPts val="1800"/>
              <a:buChar char="●"/>
            </a:pPr>
            <a:r>
              <a:rPr lang="en"/>
              <a:t>Volume: large data need big data technologies</a:t>
            </a:r>
            <a:endParaRPr/>
          </a:p>
          <a:p>
            <a:pPr indent="-342900" lvl="0" marL="457200" rtl="0" algn="l">
              <a:spcBef>
                <a:spcPts val="0"/>
              </a:spcBef>
              <a:spcAft>
                <a:spcPts val="0"/>
              </a:spcAft>
              <a:buSzPts val="1800"/>
              <a:buChar char="●"/>
            </a:pPr>
            <a:r>
              <a:rPr lang="en"/>
              <a:t>Variety: how to integrate and transform multiple data sources is the main </a:t>
            </a:r>
            <a:r>
              <a:rPr lang="en"/>
              <a:t>challenge. Maybe hard to build such data pipelines. </a:t>
            </a:r>
            <a:endParaRPr/>
          </a:p>
          <a:p>
            <a:pPr indent="-342900" lvl="0" marL="457200" rtl="0" algn="l">
              <a:spcBef>
                <a:spcPts val="0"/>
              </a:spcBef>
              <a:spcAft>
                <a:spcPts val="0"/>
              </a:spcAft>
              <a:buSzPts val="1800"/>
              <a:buChar char="●"/>
            </a:pPr>
            <a:r>
              <a:rPr lang="en"/>
              <a:t>Velocity: ML may need big data </a:t>
            </a:r>
            <a:r>
              <a:rPr lang="en"/>
              <a:t>techniques</a:t>
            </a:r>
            <a:r>
              <a:rPr lang="en"/>
              <a:t> to support real-time or low latency environment, such as streaming processing. </a:t>
            </a:r>
            <a:endParaRPr/>
          </a:p>
          <a:p>
            <a:pPr indent="-342900" lvl="0" marL="457200" rtl="0" algn="l">
              <a:spcBef>
                <a:spcPts val="0"/>
              </a:spcBef>
              <a:spcAft>
                <a:spcPts val="0"/>
              </a:spcAft>
              <a:buSzPts val="1800"/>
              <a:buChar char="●"/>
            </a:pPr>
            <a:r>
              <a:rPr lang="en"/>
              <a:t>Requires distributed training algorithms or parallelism.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Technical</a:t>
            </a:r>
            <a:r>
              <a:rPr lang="en"/>
              <a:t> Debt	</a:t>
            </a:r>
            <a:endParaRPr/>
          </a:p>
        </p:txBody>
      </p:sp>
      <p:sp>
        <p:nvSpPr>
          <p:cNvPr id="94" name="Google Shape;94;p19"/>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ML create a new type of technical debt, since it relates to the changes to the external world.  </a:t>
            </a:r>
            <a:endParaRPr/>
          </a:p>
          <a:p>
            <a:pPr indent="-342900" lvl="0" marL="457200" rtl="0" algn="l">
              <a:spcBef>
                <a:spcPts val="0"/>
              </a:spcBef>
              <a:spcAft>
                <a:spcPts val="0"/>
              </a:spcAft>
              <a:buSzPts val="1800"/>
              <a:buChar char="●"/>
            </a:pPr>
            <a:r>
              <a:rPr lang="en"/>
              <a:t>Debt from “transfer learning”: add external dependencies on the data, but also training on external model </a:t>
            </a:r>
            <a:r>
              <a:rPr lang="en"/>
              <a:t>separately</a:t>
            </a:r>
            <a:r>
              <a:rPr lang="en"/>
              <a:t> may change the configuration over time. </a:t>
            </a:r>
            <a:endParaRPr/>
          </a:p>
          <a:p>
            <a:pPr indent="-342900" lvl="0" marL="457200" rtl="0" algn="l">
              <a:spcBef>
                <a:spcPts val="0"/>
              </a:spcBef>
              <a:spcAft>
                <a:spcPts val="0"/>
              </a:spcAft>
              <a:buSzPts val="1800"/>
              <a:buChar char="●"/>
            </a:pPr>
            <a:r>
              <a:rPr lang="en"/>
              <a:t>Debt from pipelines change: add and remove field is a costly work to keep a ML system up to date. Hard to monitor and log. </a:t>
            </a:r>
            <a:endParaRPr/>
          </a:p>
          <a:p>
            <a:pPr indent="-342900" lvl="0" marL="457200" rtl="0" algn="l">
              <a:spcBef>
                <a:spcPts val="0"/>
              </a:spcBef>
              <a:spcAft>
                <a:spcPts val="0"/>
              </a:spcAft>
              <a:buSzPts val="1800"/>
              <a:buChar char="●"/>
            </a:pPr>
            <a:r>
              <a:rPr lang="en"/>
              <a:t>Configuration management: usually ML system can hardly given same </a:t>
            </a:r>
            <a:r>
              <a:rPr lang="en"/>
              <a:t>quality</a:t>
            </a:r>
            <a:r>
              <a:rPr lang="en"/>
              <a:t> control as software code. Configuration changes should be supervised and tested.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EST: Real Estate Valuation</a:t>
            </a:r>
            <a:endParaRPr/>
          </a:p>
        </p:txBody>
      </p:sp>
      <p:sp>
        <p:nvSpPr>
          <p:cNvPr id="100" name="Google Shape;100;p20"/>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NN project used by Swedish banks for more than 10 years. </a:t>
            </a:r>
            <a:endParaRPr/>
          </a:p>
          <a:p>
            <a:pPr indent="-342900" lvl="0" marL="457200" rtl="0" algn="l">
              <a:spcBef>
                <a:spcPts val="0"/>
              </a:spcBef>
              <a:spcAft>
                <a:spcPts val="0"/>
              </a:spcAft>
              <a:buSzPts val="1800"/>
              <a:buChar char="●"/>
            </a:pPr>
            <a:r>
              <a:rPr lang="en"/>
              <a:t>Supporting loan issuing decision that </a:t>
            </a:r>
            <a:r>
              <a:rPr lang="en"/>
              <a:t>sales price is reasonably close to the market value. </a:t>
            </a:r>
            <a:endParaRPr/>
          </a:p>
          <a:p>
            <a:pPr indent="0" lvl="0" marL="0" rtl="0" algn="l">
              <a:spcBef>
                <a:spcPts val="1600"/>
              </a:spcBef>
              <a:spcAft>
                <a:spcPts val="0"/>
              </a:spcAft>
              <a:buNone/>
            </a:pPr>
            <a:r>
              <a:rPr lang="en"/>
              <a:t>Data: historial sales. Information about individual properties, demographics, and geography. </a:t>
            </a:r>
            <a:endParaRPr/>
          </a:p>
          <a:p>
            <a:pPr indent="0" lvl="0" marL="0" rtl="0" algn="l">
              <a:spcBef>
                <a:spcPts val="1600"/>
              </a:spcBef>
              <a:spcAft>
                <a:spcPts val="1600"/>
              </a:spcAft>
              <a:buNone/>
            </a:pPr>
            <a:r>
              <a:rPr lang="en"/>
              <a:t>Team: 4 data scientists, and two backend developers.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OIL</a:t>
            </a:r>
            <a:endParaRPr/>
          </a:p>
        </p:txBody>
      </p:sp>
      <p:sp>
        <p:nvSpPr>
          <p:cNvPr id="106" name="Google Shape;106;p21"/>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Predicting Oil and Gas Recovery Potentials (EUR)</a:t>
            </a:r>
            <a:endParaRPr/>
          </a:p>
          <a:p>
            <a:pPr indent="-342900" lvl="0" marL="457200" rtl="0" algn="l">
              <a:spcBef>
                <a:spcPts val="0"/>
              </a:spcBef>
              <a:spcAft>
                <a:spcPts val="0"/>
              </a:spcAft>
              <a:buSzPts val="1800"/>
              <a:buChar char="●"/>
            </a:pPr>
            <a:r>
              <a:rPr lang="en"/>
              <a:t>DL model to predicting EUR base on geological information</a:t>
            </a:r>
            <a:endParaRPr/>
          </a:p>
          <a:p>
            <a:pPr indent="-342900" lvl="0" marL="457200" rtl="0" algn="l">
              <a:spcBef>
                <a:spcPts val="0"/>
              </a:spcBef>
              <a:spcAft>
                <a:spcPts val="0"/>
              </a:spcAft>
              <a:buSzPts val="1800"/>
              <a:buChar char="●"/>
            </a:pPr>
            <a:r>
              <a:rPr lang="en"/>
              <a:t>Data:high resolution geological maps, and oil/gas wells information.</a:t>
            </a:r>
            <a:endParaRPr/>
          </a:p>
          <a:p>
            <a:pPr indent="-342900" lvl="0" marL="457200" rtl="0" algn="l">
              <a:spcBef>
                <a:spcPts val="0"/>
              </a:spcBef>
              <a:spcAft>
                <a:spcPts val="0"/>
              </a:spcAft>
              <a:buSzPts val="1800"/>
              <a:buChar char="●"/>
            </a:pPr>
            <a:r>
              <a:rPr lang="en"/>
              <a:t>Team: two data </a:t>
            </a:r>
            <a:r>
              <a:rPr lang="en"/>
              <a:t>scientist</a:t>
            </a:r>
            <a:r>
              <a:rPr lang="en"/>
              <a:t>/developers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RET: Predicting User Retention</a:t>
            </a:r>
            <a:endParaRPr/>
          </a:p>
        </p:txBody>
      </p:sp>
      <p:sp>
        <p:nvSpPr>
          <p:cNvPr id="112" name="Google Shape;112;p22"/>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median-streaming service company analyze percentage of users will remain active two weeks after registration</a:t>
            </a:r>
            <a:endParaRPr/>
          </a:p>
          <a:p>
            <a:pPr indent="-342900" lvl="0" marL="457200" rtl="0" algn="l">
              <a:spcBef>
                <a:spcPts val="0"/>
              </a:spcBef>
              <a:spcAft>
                <a:spcPts val="0"/>
              </a:spcAft>
              <a:buSzPts val="1800"/>
              <a:buChar char="●"/>
            </a:pPr>
            <a:r>
              <a:rPr lang="en"/>
              <a:t>Difficulty is each user only have small amount of available data. </a:t>
            </a:r>
            <a:endParaRPr/>
          </a:p>
          <a:p>
            <a:pPr indent="-342900" lvl="0" marL="457200" rtl="0" algn="l">
              <a:spcBef>
                <a:spcPts val="0"/>
              </a:spcBef>
              <a:spcAft>
                <a:spcPts val="0"/>
              </a:spcAft>
              <a:buSzPts val="1800"/>
              <a:buChar char="●"/>
            </a:pPr>
            <a:r>
              <a:rPr lang="en"/>
              <a:t>Predictions are tracked on dashboard. </a:t>
            </a:r>
            <a:endParaRPr/>
          </a:p>
          <a:p>
            <a:pPr indent="-342900" lvl="0" marL="457200" rtl="0" algn="l">
              <a:spcBef>
                <a:spcPts val="0"/>
              </a:spcBef>
              <a:spcAft>
                <a:spcPts val="0"/>
              </a:spcAft>
              <a:buSzPts val="1800"/>
              <a:buChar char="●"/>
            </a:pPr>
            <a:r>
              <a:rPr lang="en"/>
              <a:t>Data: media </a:t>
            </a:r>
            <a:r>
              <a:rPr lang="en"/>
              <a:t>consumption</a:t>
            </a:r>
            <a:r>
              <a:rPr lang="en"/>
              <a:t>, client interaction, and user demographics. Big data problem with </a:t>
            </a:r>
            <a:r>
              <a:rPr lang="en"/>
              <a:t>terabytes</a:t>
            </a:r>
            <a:r>
              <a:rPr lang="en"/>
              <a:t> of data to process. </a:t>
            </a:r>
            <a:endParaRPr/>
          </a:p>
          <a:p>
            <a:pPr indent="-342900" lvl="0" marL="457200" rtl="0" algn="l">
              <a:spcBef>
                <a:spcPts val="0"/>
              </a:spcBef>
              <a:spcAft>
                <a:spcPts val="0"/>
              </a:spcAft>
              <a:buSzPts val="1800"/>
              <a:buChar char="●"/>
            </a:pPr>
            <a:r>
              <a:rPr lang="en"/>
              <a:t>Team: multiple teams, 4-10 people each.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751700"/>
            <a:ext cx="67215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WEA: Weather Forecasting</a:t>
            </a:r>
            <a:endParaRPr/>
          </a:p>
        </p:txBody>
      </p:sp>
      <p:sp>
        <p:nvSpPr>
          <p:cNvPr id="118" name="Google Shape;118;p23"/>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Government project. The goal is to building better wind turbine generator predictions. </a:t>
            </a:r>
            <a:endParaRPr/>
          </a:p>
          <a:p>
            <a:pPr indent="-342900" lvl="0" marL="457200" rtl="0" algn="l">
              <a:spcBef>
                <a:spcPts val="0"/>
              </a:spcBef>
              <a:spcAft>
                <a:spcPts val="0"/>
              </a:spcAft>
              <a:buSzPts val="1800"/>
              <a:buChar char="●"/>
            </a:pPr>
            <a:r>
              <a:rPr lang="en"/>
              <a:t>Requires</a:t>
            </a:r>
            <a:r>
              <a:rPr lang="en"/>
              <a:t> supercomputers. Expensive to make a prediction, and inaccurate. </a:t>
            </a:r>
            <a:endParaRPr/>
          </a:p>
          <a:p>
            <a:pPr indent="-342900" lvl="0" marL="457200" rtl="0" algn="l">
              <a:spcBef>
                <a:spcPts val="0"/>
              </a:spcBef>
              <a:spcAft>
                <a:spcPts val="0"/>
              </a:spcAft>
              <a:buSzPts val="1800"/>
              <a:buChar char="●"/>
            </a:pPr>
            <a:r>
              <a:rPr lang="en"/>
              <a:t>Data: &gt; 1 TB. 12 years of data. consisted of satellite images, meteorological observations and topological maps. Some data is hard to access (tape).</a:t>
            </a:r>
            <a:endParaRPr/>
          </a:p>
          <a:p>
            <a:pPr indent="-342900" lvl="0" marL="457200" rtl="0" algn="l">
              <a:spcBef>
                <a:spcPts val="0"/>
              </a:spcBef>
              <a:spcAft>
                <a:spcPts val="0"/>
              </a:spcAft>
              <a:buSzPts val="1800"/>
              <a:buChar char="●"/>
            </a:pPr>
            <a:r>
              <a:rPr lang="en"/>
              <a:t>Team: 3 data </a:t>
            </a:r>
            <a:r>
              <a:rPr lang="en"/>
              <a:t>scientist</a:t>
            </a:r>
            <a:r>
              <a:rPr lang="en"/>
              <a:t>. two developers and a number of meteorologists.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