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9" r:id="rId4"/>
    <p:sldId id="273" r:id="rId5"/>
    <p:sldId id="274" r:id="rId6"/>
    <p:sldId id="275" r:id="rId7"/>
    <p:sldId id="276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2" r:id="rId17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127"/>
  </p:normalViewPr>
  <p:slideViewPr>
    <p:cSldViewPr snapToGrid="0" snapToObjects="1">
      <p:cViewPr>
        <p:scale>
          <a:sx n="130" d="100"/>
          <a:sy n="130" d="100"/>
        </p:scale>
        <p:origin x="1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457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2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2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160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150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61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3cf72b6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3cf72b6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45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c3cf72b6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c3cf72b6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CA" sz="3000" b="0" i="0" u="none" strike="noStrike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505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88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0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0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49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fat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3600" dirty="0" err="1"/>
              <a:t>Springrobot</a:t>
            </a:r>
            <a:r>
              <a:rPr lang="en-CA" sz="3600" dirty="0"/>
              <a:t>: A prototype autonomous vehicle and its algorithms for lane detection.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00047"/>
            <a:ext cx="81231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Presented by Mohammad </a:t>
            </a:r>
            <a:r>
              <a:rPr lang="en" b="1" dirty="0" err="1"/>
              <a:t>Rashidujjaman</a:t>
            </a:r>
            <a:r>
              <a:rPr lang="en" b="1" dirty="0"/>
              <a:t> Rifat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Ph.D</a:t>
            </a:r>
            <a:r>
              <a:rPr lang="en" sz="1800" dirty="0"/>
              <a:t> Student,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Department of Computer Science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University of Toronto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hlinkClick r:id="rId3"/>
              </a:rPr>
              <a:t>rifat@cs.</a:t>
            </a:r>
            <a:r>
              <a:rPr lang="en-CA" sz="1800" dirty="0">
                <a:hlinkClick r:id="rId3"/>
              </a:rPr>
              <a:t>t</a:t>
            </a:r>
            <a:r>
              <a:rPr lang="en" sz="1800" dirty="0">
                <a:hlinkClick r:id="rId3"/>
              </a:rPr>
              <a:t>oronto.edu</a:t>
            </a:r>
            <a:endParaRPr lang="en" sz="1800" dirty="0"/>
          </a:p>
          <a:p>
            <a:pPr marL="0" lvl="0" indent="0"/>
            <a:r>
              <a:rPr lang="en-CA" sz="1800" dirty="0"/>
              <a:t>http://</a:t>
            </a:r>
            <a:r>
              <a:rPr lang="en-CA" sz="1800" dirty="0" err="1"/>
              <a:t>www.dgp.toronto.edu</a:t>
            </a:r>
            <a:r>
              <a:rPr lang="en-CA" sz="1800" dirty="0"/>
              <a:t>/~</a:t>
            </a:r>
            <a:r>
              <a:rPr lang="en-CA" sz="1800" dirty="0" err="1"/>
              <a:t>rifat</a:t>
            </a:r>
            <a:r>
              <a:rPr lang="en-CA" sz="1800" dirty="0"/>
              <a:t>/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CA" sz="1600" dirty="0"/>
              <a:t>Problem of HT: high computational cost</a:t>
            </a:r>
          </a:p>
          <a:p>
            <a:r>
              <a:rPr lang="en-CA" dirty="0"/>
              <a:t>Advantages of the RHT: high parameter resolution, infinite scope of the parameter space, small storage requirements, and high speed.</a:t>
            </a:r>
          </a:p>
          <a:p>
            <a:pPr lvl="1"/>
            <a:r>
              <a:rPr lang="en-CA" dirty="0"/>
              <a:t>Problems of RHT:  the entire process has to be repeated for every combination of the discrete parameter values</a:t>
            </a:r>
          </a:p>
          <a:p>
            <a:pPr lvl="1"/>
            <a:endParaRPr lang="en-CA" dirty="0"/>
          </a:p>
          <a:p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Adaptive Randomized HT</a:t>
            </a:r>
          </a:p>
        </p:txBody>
      </p:sp>
    </p:spTree>
    <p:extLst>
      <p:ext uri="{BB962C8B-B14F-4D97-AF65-F5344CB8AC3E}">
        <p14:creationId xmlns:p14="http://schemas.microsoft.com/office/powerpoint/2010/main" val="131744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CA" sz="1600" dirty="0"/>
              <a:t>Adaptive RHT: Combines advantages for both HT and RHT</a:t>
            </a:r>
          </a:p>
          <a:p>
            <a:r>
              <a:rPr lang="en-CA" dirty="0"/>
              <a:t>Reduction of 3-D Parametric Space to the 2-D and the One-Dimensional (1-D) Space</a:t>
            </a:r>
          </a:p>
          <a:p>
            <a:pPr lvl="1"/>
            <a:r>
              <a:rPr lang="en-CA" dirty="0"/>
              <a:t>Take the derivative of the curve of image space</a:t>
            </a:r>
          </a:p>
          <a:p>
            <a:pPr lvl="1"/>
            <a:r>
              <a:rPr lang="en-CA" dirty="0"/>
              <a:t>Relationship among points of the road feature, local feature, and local feature tangent</a:t>
            </a:r>
          </a:p>
          <a:p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Adaptive Randomized HT (cont.)</a:t>
            </a:r>
          </a:p>
        </p:txBody>
      </p:sp>
    </p:spTree>
    <p:extLst>
      <p:ext uri="{BB962C8B-B14F-4D97-AF65-F5344CB8AC3E}">
        <p14:creationId xmlns:p14="http://schemas.microsoft.com/office/powerpoint/2010/main" val="234899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CA" dirty="0"/>
              <a:t>Using </a:t>
            </a:r>
            <a:r>
              <a:rPr lang="en-CA" dirty="0" err="1"/>
              <a:t>Graylevel</a:t>
            </a:r>
            <a:r>
              <a:rPr lang="en-CA" dirty="0"/>
              <a:t> Edge Maps Instead of Binary-Level Edge Maps</a:t>
            </a:r>
          </a:p>
          <a:p>
            <a:pPr lvl="1"/>
            <a:r>
              <a:rPr lang="en-CA" dirty="0"/>
              <a:t>In RHT based on a binary edge map, every edge pixel is sampled uniformly, without considering its probability of being on a certain curve.</a:t>
            </a:r>
          </a:p>
          <a:p>
            <a:pPr lvl="1"/>
            <a:r>
              <a:rPr lang="en-CA" dirty="0"/>
              <a:t>In the ARHT,  pixels with larger gradient magnitudes are sampled more frequently.</a:t>
            </a:r>
          </a:p>
          <a:p>
            <a:endParaRPr lang="en-CA" dirty="0"/>
          </a:p>
          <a:p>
            <a:endParaRPr lang="en-CA" dirty="0"/>
          </a:p>
          <a:p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Adaptive Randomized HT (cont.)</a:t>
            </a:r>
          </a:p>
        </p:txBody>
      </p:sp>
    </p:spTree>
    <p:extLst>
      <p:ext uri="{BB962C8B-B14F-4D97-AF65-F5344CB8AC3E}">
        <p14:creationId xmlns:p14="http://schemas.microsoft.com/office/powerpoint/2010/main" val="261406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CA" dirty="0"/>
              <a:t>Determining Parameters Coarsely and Increasing Quantized Accuracy Relatively by the Multiresolution Strategy</a:t>
            </a:r>
          </a:p>
          <a:p>
            <a:pPr lvl="1"/>
            <a:r>
              <a:rPr lang="en-CA" dirty="0"/>
              <a:t>Multiresolution strategy to achieve an accurate solution</a:t>
            </a:r>
          </a:p>
          <a:p>
            <a:pPr lvl="1"/>
            <a:r>
              <a:rPr lang="en-CA" dirty="0"/>
              <a:t>Locating global optima with a lower resolution images</a:t>
            </a:r>
          </a:p>
          <a:p>
            <a:endParaRPr lang="en-CA" dirty="0"/>
          </a:p>
          <a:p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Adaptive Randomized HT (cont.)</a:t>
            </a:r>
          </a:p>
        </p:txBody>
      </p:sp>
    </p:spTree>
    <p:extLst>
      <p:ext uri="{BB962C8B-B14F-4D97-AF65-F5344CB8AC3E}">
        <p14:creationId xmlns:p14="http://schemas.microsoft.com/office/powerpoint/2010/main" val="309239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865538-6CCD-FD4E-B414-F98282A4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452"/>
            <a:ext cx="6938566" cy="4317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4015C-4E73-7247-8404-1896F120942B}"/>
              </a:ext>
            </a:extLst>
          </p:cNvPr>
          <p:cNvSpPr txBox="1"/>
          <p:nvPr/>
        </p:nvSpPr>
        <p:spPr>
          <a:xfrm>
            <a:off x="7207045" y="1632155"/>
            <a:ext cx="1730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Adaptive Randomized HT in a Nutshell</a:t>
            </a:r>
          </a:p>
        </p:txBody>
      </p:sp>
    </p:spTree>
    <p:extLst>
      <p:ext uri="{BB962C8B-B14F-4D97-AF65-F5344CB8AC3E}">
        <p14:creationId xmlns:p14="http://schemas.microsoft.com/office/powerpoint/2010/main" val="75559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7561006" y="2048530"/>
            <a:ext cx="1582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Experiment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53ED9-EF83-7546-861A-E124F42C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777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br>
              <a:rPr lang="en" dirty="0"/>
            </a:br>
            <a:br>
              <a:rPr lang="en" dirty="0"/>
            </a:br>
            <a:r>
              <a:rPr lang="en" dirty="0"/>
              <a:t>Question?</a:t>
            </a:r>
            <a:endParaRPr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2026235"/>
            <a:ext cx="8520600" cy="2899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What do you think overall about the prototype and their techniques?</a:t>
            </a:r>
          </a:p>
          <a:p>
            <a:r>
              <a:rPr lang="en-US" sz="1600" dirty="0"/>
              <a:t>Do you know any better method than this?</a:t>
            </a:r>
          </a:p>
          <a:p>
            <a:r>
              <a:rPr lang="en-US" sz="1600" dirty="0"/>
              <a:t>Do you think it is experimentally sound and efficient?</a:t>
            </a:r>
          </a:p>
          <a:p>
            <a:r>
              <a:rPr lang="en-US" sz="1600" dirty="0"/>
              <a:t>Do you suggest any methodological changes that might make it more robust and efficient?</a:t>
            </a:r>
          </a:p>
          <a:p>
            <a:r>
              <a:rPr lang="en-US" sz="1600" dirty="0"/>
              <a:t>Do you know any alternative method that you think are better than this? Please feel free to share with all of us.</a:t>
            </a:r>
          </a:p>
          <a:p>
            <a:r>
              <a:rPr lang="en-US" sz="1600" dirty="0"/>
              <a:t>What lane detection algorithm are used mostly in practices? Do you want to share if you know about any and contrast this method?</a:t>
            </a:r>
          </a:p>
        </p:txBody>
      </p:sp>
    </p:spTree>
    <p:extLst>
      <p:ext uri="{BB962C8B-B14F-4D97-AF65-F5344CB8AC3E}">
        <p14:creationId xmlns:p14="http://schemas.microsoft.com/office/powerpoint/2010/main" val="93527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5B276-A052-984B-A1B1-EC4E93DF88E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050216" y="640997"/>
            <a:ext cx="2356036" cy="1221890"/>
          </a:xfrm>
        </p:spPr>
        <p:txBody>
          <a:bodyPr/>
          <a:lstStyle/>
          <a:p>
            <a:pPr marL="1143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Qing Li, Ph.D.</a:t>
            </a:r>
          </a:p>
          <a:p>
            <a:pPr marL="114300" indent="0">
              <a:buNone/>
            </a:pPr>
            <a:r>
              <a:rPr lang="en-CA" sz="1200" dirty="0">
                <a:solidFill>
                  <a:schemeClr val="tx1"/>
                </a:solidFill>
              </a:rPr>
              <a:t>The Institute of Artificial Intelligence and Robotics, </a:t>
            </a:r>
          </a:p>
          <a:p>
            <a:pPr marL="114300" indent="0">
              <a:buNone/>
            </a:pPr>
            <a:r>
              <a:rPr lang="en-CA" sz="1200" dirty="0">
                <a:solidFill>
                  <a:schemeClr val="tx1"/>
                </a:solidFill>
              </a:rPr>
              <a:t>Xi’an </a:t>
            </a:r>
            <a:r>
              <a:rPr lang="en-CA" sz="1200" dirty="0" err="1">
                <a:solidFill>
                  <a:schemeClr val="tx1"/>
                </a:solidFill>
              </a:rPr>
              <a:t>Jiaotong</a:t>
            </a:r>
            <a:r>
              <a:rPr lang="en-CA" sz="1200" dirty="0">
                <a:solidFill>
                  <a:schemeClr val="tx1"/>
                </a:solidFill>
              </a:rPr>
              <a:t> University, Xi’an, China.</a:t>
            </a:r>
          </a:p>
          <a:p>
            <a:pPr marL="11430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0A420-C654-9047-883A-0D4FEC6EA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5" y="259119"/>
            <a:ext cx="1709571" cy="2139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06C7D-3412-2E4B-BA6E-A74DE51C5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67" y="1441467"/>
            <a:ext cx="1727114" cy="2214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BAE063-A433-5945-A198-0666A17EE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68" y="2548592"/>
            <a:ext cx="1732680" cy="231024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C75703-910F-784F-9209-4F4E26C317D9}"/>
              </a:ext>
            </a:extLst>
          </p:cNvPr>
          <p:cNvSpPr txBox="1">
            <a:spLocks/>
          </p:cNvSpPr>
          <p:nvPr/>
        </p:nvSpPr>
        <p:spPr>
          <a:xfrm>
            <a:off x="6604005" y="1702168"/>
            <a:ext cx="2356036" cy="169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None/>
            </a:pPr>
            <a:r>
              <a:rPr lang="en-CA" sz="1600" dirty="0"/>
              <a:t>Nanning Zheng</a:t>
            </a:r>
            <a:endParaRPr lang="en-US" sz="9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CA" sz="1100" dirty="0"/>
              <a:t>Professor and the Director of the Institute of Artificial Intelligence and Robotics</a:t>
            </a:r>
          </a:p>
          <a:p>
            <a:pPr marL="114300" indent="0">
              <a:buNone/>
            </a:pPr>
            <a:endParaRPr lang="en-CA" sz="1100" dirty="0"/>
          </a:p>
          <a:p>
            <a:pPr marL="114300" indent="0">
              <a:buNone/>
            </a:pPr>
            <a:r>
              <a:rPr lang="en-CA" sz="1100" dirty="0"/>
              <a:t>Xi’an </a:t>
            </a:r>
            <a:r>
              <a:rPr lang="en-CA" sz="1100" dirty="0" err="1"/>
              <a:t>Jiaotong</a:t>
            </a:r>
            <a:r>
              <a:rPr lang="en-CA" sz="1100" dirty="0"/>
              <a:t> University</a:t>
            </a:r>
          </a:p>
          <a:p>
            <a:pPr marL="114300" indent="0">
              <a:buFont typeface="Proxima Nova"/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B5E9A-59F7-EA44-A3D8-86B872FF2F9E}"/>
              </a:ext>
            </a:extLst>
          </p:cNvPr>
          <p:cNvSpPr txBox="1">
            <a:spLocks/>
          </p:cNvSpPr>
          <p:nvPr/>
        </p:nvSpPr>
        <p:spPr>
          <a:xfrm>
            <a:off x="1995948" y="3182636"/>
            <a:ext cx="2356036" cy="122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14300" indent="0">
              <a:buFont typeface="Proxima Nova"/>
              <a:buNone/>
            </a:pPr>
            <a:r>
              <a:rPr lang="en-US" sz="1400" dirty="0">
                <a:solidFill>
                  <a:schemeClr val="tx1"/>
                </a:solidFill>
              </a:rPr>
              <a:t>Hong Cheng, </a:t>
            </a:r>
            <a:r>
              <a:rPr lang="en-US" sz="1400" dirty="0" err="1">
                <a:solidFill>
                  <a:schemeClr val="tx1"/>
                </a:solidFill>
              </a:rPr>
              <a:t>Ph.D</a:t>
            </a:r>
            <a:endParaRPr lang="en-US" sz="1400" dirty="0">
              <a:solidFill>
                <a:schemeClr val="tx1"/>
              </a:solidFill>
            </a:endParaRPr>
          </a:p>
          <a:p>
            <a:pPr marL="114300" indent="0">
              <a:buFont typeface="Proxima Nova"/>
              <a:buNone/>
            </a:pPr>
            <a:r>
              <a:rPr lang="en-CA" sz="1200" dirty="0">
                <a:solidFill>
                  <a:schemeClr val="tx1"/>
                </a:solidFill>
              </a:rPr>
              <a:t>Lecturer</a:t>
            </a:r>
          </a:p>
          <a:p>
            <a:pPr marL="114300" indent="0">
              <a:buFont typeface="Proxima Nova"/>
              <a:buNone/>
            </a:pPr>
            <a:r>
              <a:rPr lang="en-CA" sz="1200" dirty="0">
                <a:solidFill>
                  <a:schemeClr val="tx1"/>
                </a:solidFill>
              </a:rPr>
              <a:t>The Institute of Artificial Intelligence and Robotics, </a:t>
            </a:r>
          </a:p>
          <a:p>
            <a:pPr marL="114300" indent="0">
              <a:buFont typeface="Proxima Nova"/>
              <a:buNone/>
            </a:pPr>
            <a:r>
              <a:rPr lang="en-CA" sz="1200" dirty="0">
                <a:solidFill>
                  <a:schemeClr val="tx1"/>
                </a:solidFill>
              </a:rPr>
              <a:t>Xi’an </a:t>
            </a:r>
            <a:r>
              <a:rPr lang="en-CA" sz="1200" dirty="0" err="1">
                <a:solidFill>
                  <a:schemeClr val="tx1"/>
                </a:solidFill>
              </a:rPr>
              <a:t>Jiaotong</a:t>
            </a:r>
            <a:r>
              <a:rPr lang="en-CA" sz="1200" dirty="0">
                <a:solidFill>
                  <a:schemeClr val="tx1"/>
                </a:solidFill>
              </a:rPr>
              <a:t> University, Xi’an, China.</a:t>
            </a:r>
          </a:p>
          <a:p>
            <a:pPr marL="114300" indent="0">
              <a:buFont typeface="Proxima Nova"/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CA" sz="2400" dirty="0"/>
              <a:t>The paper is about…</a:t>
            </a:r>
            <a:endParaRPr lang="en-CA"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8520600" cy="3642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 err="1"/>
              <a:t>SpringRobot</a:t>
            </a:r>
            <a:r>
              <a:rPr lang="en-US" dirty="0"/>
              <a:t>: an autonomous vehicle project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Safety warning and driver’s assistant system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Automatic pilot for rural and urban traffic environment</a:t>
            </a:r>
          </a:p>
          <a:p>
            <a:r>
              <a:rPr lang="en-US" dirty="0"/>
              <a:t>High precise digital map and a combination of sensors</a:t>
            </a:r>
          </a:p>
          <a:p>
            <a:r>
              <a:rPr lang="en-US" dirty="0"/>
              <a:t>The architecture and strategy of the system</a:t>
            </a:r>
          </a:p>
          <a:p>
            <a:r>
              <a:rPr lang="en-US" dirty="0"/>
              <a:t>Lane detection</a:t>
            </a:r>
          </a:p>
          <a:p>
            <a:pPr lvl="1"/>
            <a:r>
              <a:rPr lang="en-US" dirty="0"/>
              <a:t>Model for image boundaries</a:t>
            </a:r>
          </a:p>
          <a:p>
            <a:pPr lvl="1"/>
            <a:r>
              <a:rPr lang="en-US" dirty="0"/>
              <a:t>Color feature selection and image preprocessing</a:t>
            </a:r>
          </a:p>
          <a:p>
            <a:pPr lvl="1"/>
            <a:r>
              <a:rPr lang="en-US" dirty="0"/>
              <a:t>Adaptive randomized HT</a:t>
            </a:r>
          </a:p>
          <a:p>
            <a:r>
              <a:rPr lang="en-US" dirty="0"/>
              <a:t>Experimental result</a:t>
            </a:r>
          </a:p>
          <a:p>
            <a:pPr lvl="1"/>
            <a:endParaRPr lang="en-US" dirty="0"/>
          </a:p>
          <a:p>
            <a:endParaRPr lang="en-CA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D6135-2EE1-614A-8F45-07053817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" y="0"/>
            <a:ext cx="9141599" cy="5143500"/>
          </a:xfrm>
          <a:prstGeom prst="rect">
            <a:avLst/>
          </a:prstGeom>
        </p:spPr>
      </p:pic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-CA" dirty="0"/>
              <a:t>Background: China’s investment</a:t>
            </a:r>
          </a:p>
          <a:p>
            <a:r>
              <a:rPr lang="en-CA" dirty="0"/>
              <a:t>Chinese government has been increasing funding for improving the traffic infrastructure</a:t>
            </a:r>
          </a:p>
          <a:p>
            <a:r>
              <a:rPr lang="en-CA" dirty="0"/>
              <a:t>Enforcing traffic laws</a:t>
            </a:r>
          </a:p>
          <a:p>
            <a:r>
              <a:rPr lang="en-CA" dirty="0"/>
              <a:t>Educating drivers</a:t>
            </a:r>
          </a:p>
          <a:p>
            <a:endParaRPr lang="en-CA" dirty="0"/>
          </a:p>
          <a:p>
            <a:pPr marL="11430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67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3C503-ABC6-A745-9D93-10FA43160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9"/>
            <a:ext cx="9144000" cy="5134942"/>
          </a:xfrm>
          <a:prstGeom prst="rect">
            <a:avLst/>
          </a:prstGeom>
        </p:spPr>
      </p:pic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5008326" y="409567"/>
            <a:ext cx="3837000" cy="3695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-CA" sz="1600" dirty="0">
                <a:solidFill>
                  <a:schemeClr val="bg1"/>
                </a:solidFill>
              </a:rPr>
              <a:t>Lane changing: problems of state of the art</a:t>
            </a:r>
          </a:p>
          <a:p>
            <a:r>
              <a:rPr lang="en-CA" sz="1600" dirty="0">
                <a:solidFill>
                  <a:schemeClr val="bg1"/>
                </a:solidFill>
              </a:rPr>
              <a:t>B-snake based lane model</a:t>
            </a:r>
          </a:p>
          <a:p>
            <a:r>
              <a:rPr lang="en-CA" sz="1600" dirty="0">
                <a:solidFill>
                  <a:schemeClr val="bg1"/>
                </a:solidFill>
              </a:rPr>
              <a:t>Using steerable filters to provide robustness to illumination changes and shadows and perform well in picking out both circular reflector road markings</a:t>
            </a:r>
          </a:p>
          <a:p>
            <a:r>
              <a:rPr lang="en-CA" sz="1600" dirty="0">
                <a:solidFill>
                  <a:schemeClr val="bg1"/>
                </a:solidFill>
              </a:rPr>
              <a:t>Hough transform based</a:t>
            </a:r>
          </a:p>
          <a:p>
            <a:endParaRPr lang="en-CA" sz="1600" dirty="0"/>
          </a:p>
          <a:p>
            <a:pPr marL="114300" indent="0">
              <a:buNone/>
            </a:pPr>
            <a:endParaRPr lang="en-CA" sz="16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92082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A84AB-70AD-EE44-8714-AE1294AB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24" y="0"/>
            <a:ext cx="6388161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6E8C4-185B-DE41-8FB4-1F87147E9785}"/>
              </a:ext>
            </a:extLst>
          </p:cNvPr>
          <p:cNvSpPr txBox="1"/>
          <p:nvPr/>
        </p:nvSpPr>
        <p:spPr>
          <a:xfrm>
            <a:off x="6840638" y="2002420"/>
            <a:ext cx="216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System Architecture - </a:t>
            </a:r>
            <a:r>
              <a:rPr lang="en-US" sz="2400" b="1" dirty="0" err="1">
                <a:solidFill>
                  <a:schemeClr val="bg1"/>
                </a:solidFill>
              </a:rPr>
              <a:t>Springrobot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1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CA" sz="1400" dirty="0"/>
              <a:t>Making assumption of the road structure in real world</a:t>
            </a:r>
          </a:p>
          <a:p>
            <a:pPr lvl="1"/>
            <a:r>
              <a:rPr lang="en-CA" sz="1100" dirty="0"/>
              <a:t>Transforming 3-D images to 2-D ones</a:t>
            </a:r>
          </a:p>
          <a:p>
            <a:r>
              <a:rPr lang="en-CA" sz="1400" dirty="0"/>
              <a:t> A circular arc with curvature is approximated by a parabola of the form</a:t>
            </a:r>
          </a:p>
          <a:p>
            <a:pPr marL="114300" indent="0">
              <a:buNone/>
            </a:pPr>
            <a:r>
              <a:rPr lang="en-CA" sz="1400" dirty="0"/>
              <a:t>	x=0.5k’y</a:t>
            </a:r>
            <a:r>
              <a:rPr lang="en-CA" sz="1400" baseline="30000" dirty="0"/>
              <a:t>2</a:t>
            </a:r>
            <a:r>
              <a:rPr lang="en-CA" sz="1400" dirty="0"/>
              <a:t>+myb’</a:t>
            </a:r>
          </a:p>
          <a:p>
            <a:r>
              <a:rPr lang="en-CA" sz="1400" dirty="0"/>
              <a:t>The circular arcs in the ground plane are transformed into a curve in the image plane</a:t>
            </a:r>
          </a:p>
          <a:p>
            <a:pPr lvl="1"/>
            <a:r>
              <a:rPr lang="en-CA" sz="1100" dirty="0"/>
              <a:t>U=k/(v-</a:t>
            </a:r>
            <a:r>
              <a:rPr lang="en-CA" sz="1100" dirty="0" err="1"/>
              <a:t>hz</a:t>
            </a:r>
            <a:r>
              <a:rPr lang="en-CA" sz="1100" dirty="0"/>
              <a:t>)+b(v-</a:t>
            </a:r>
            <a:r>
              <a:rPr lang="en-CA" sz="1100" dirty="0" err="1"/>
              <a:t>hz</a:t>
            </a:r>
            <a:r>
              <a:rPr lang="en-CA" sz="1100" dirty="0"/>
              <a:t>)+</a:t>
            </a:r>
            <a:r>
              <a:rPr lang="en-CA" sz="1100" dirty="0" err="1"/>
              <a:t>vp</a:t>
            </a:r>
            <a:endParaRPr lang="en-CA" sz="1100" dirty="0"/>
          </a:p>
          <a:p>
            <a:r>
              <a:rPr lang="en-CA" sz="1400" dirty="0"/>
              <a:t>Now the problem is reduced to estimate parameters k, v, and </a:t>
            </a:r>
            <a:r>
              <a:rPr lang="en-CA" sz="1400" dirty="0" err="1"/>
              <a:t>vp</a:t>
            </a:r>
            <a:r>
              <a:rPr lang="en-CA" sz="1400" dirty="0"/>
              <a:t> for the left and right lane boundaries</a:t>
            </a:r>
          </a:p>
          <a:p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Model of Lane Boundaries</a:t>
            </a:r>
          </a:p>
        </p:txBody>
      </p:sp>
    </p:spTree>
    <p:extLst>
      <p:ext uri="{BB962C8B-B14F-4D97-AF65-F5344CB8AC3E}">
        <p14:creationId xmlns:p14="http://schemas.microsoft.com/office/powerpoint/2010/main" val="218065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CA" sz="1600" dirty="0"/>
              <a:t>Challenge of lane detection: distinguish the lane from the surrounding environment</a:t>
            </a:r>
          </a:p>
          <a:p>
            <a:pPr lvl="1">
              <a:lnSpc>
                <a:spcPct val="100000"/>
              </a:lnSpc>
            </a:pPr>
            <a:r>
              <a:rPr lang="en-CA" sz="1200" dirty="0"/>
              <a:t>Distinct lane: simple detector</a:t>
            </a:r>
          </a:p>
          <a:p>
            <a:pPr lvl="1">
              <a:lnSpc>
                <a:spcPct val="100000"/>
              </a:lnSpc>
            </a:pPr>
            <a:r>
              <a:rPr lang="en-CA" sz="1200" dirty="0"/>
              <a:t>Low contrast or camouflage: needs a great deal of prior knowledge of the road: not generalizable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A wide range of feature used including color, texture, and shape</a:t>
            </a:r>
          </a:p>
          <a:p>
            <a:pPr lvl="1">
              <a:lnSpc>
                <a:spcPct val="100000"/>
              </a:lnSpc>
            </a:pPr>
            <a:r>
              <a:rPr lang="en-CA" sz="1200" dirty="0"/>
              <a:t>Each feature has a lot of parameters to tune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The paper use color in lane marking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Color Feature Selection and Image Preprocessing</a:t>
            </a:r>
          </a:p>
        </p:txBody>
      </p:sp>
    </p:spTree>
    <p:extLst>
      <p:ext uri="{BB962C8B-B14F-4D97-AF65-F5344CB8AC3E}">
        <p14:creationId xmlns:p14="http://schemas.microsoft.com/office/powerpoint/2010/main" val="112222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CA" sz="1600" dirty="0"/>
              <a:t>The set of color candidate features are composed of linear combinations of red, green, blue (RGB) channel values.</a:t>
            </a:r>
          </a:p>
          <a:p>
            <a:pPr lvl="1"/>
            <a:r>
              <a:rPr lang="en-CA" sz="1200" dirty="0"/>
              <a:t>F={w1R+w2G+w3B}, </a:t>
            </a:r>
            <a:r>
              <a:rPr lang="en-CA" sz="1200" dirty="0" err="1"/>
              <a:t>w</a:t>
            </a:r>
            <a:r>
              <a:rPr lang="en-CA" sz="1200" baseline="-25000" dirty="0" err="1"/>
              <a:t>i</a:t>
            </a:r>
            <a:r>
              <a:rPr lang="en-CA" sz="1200" dirty="0"/>
              <a:t>={-2,-1,0,1,2}</a:t>
            </a:r>
          </a:p>
          <a:p>
            <a:r>
              <a:rPr lang="en-CA" sz="1600" dirty="0"/>
              <a:t>All features are normalized into the range of 0– 255.</a:t>
            </a:r>
          </a:p>
          <a:p>
            <a:r>
              <a:rPr lang="en-CA" sz="1600" dirty="0"/>
              <a:t>The best values for lane detection by experiments, w1=1, w2=1, w3=0.</a:t>
            </a:r>
          </a:p>
          <a:p>
            <a:r>
              <a:rPr lang="en-CA" sz="1600" dirty="0"/>
              <a:t>Edge information: The gradient values of input image are calculated using 3*3 Sobel operator with a low threshold</a:t>
            </a:r>
          </a:p>
          <a:p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96DA8-9C5F-134A-B8FA-4AACD25BE6D7}"/>
              </a:ext>
            </a:extLst>
          </p:cNvPr>
          <p:cNvSpPr txBox="1"/>
          <p:nvPr/>
        </p:nvSpPr>
        <p:spPr>
          <a:xfrm>
            <a:off x="578734" y="1898248"/>
            <a:ext cx="3391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Color Feature Selection and Image Preprocessing (cont.)</a:t>
            </a:r>
          </a:p>
        </p:txBody>
      </p:sp>
    </p:spTree>
    <p:extLst>
      <p:ext uri="{BB962C8B-B14F-4D97-AF65-F5344CB8AC3E}">
        <p14:creationId xmlns:p14="http://schemas.microsoft.com/office/powerpoint/2010/main" val="3731031319"/>
      </p:ext>
    </p:extLst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690</Words>
  <Application>Microsoft Macintosh PowerPoint</Application>
  <PresentationFormat>On-screen Show (16:9)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Proxima Nova</vt:lpstr>
      <vt:lpstr>Georgia</vt:lpstr>
      <vt:lpstr>Spearmint</vt:lpstr>
      <vt:lpstr>Springrobot: A prototype autonomous vehicle and its algorithms for lane detection.</vt:lpstr>
      <vt:lpstr>PowerPoint Presentation</vt:lpstr>
      <vt:lpstr>The paper is about…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Question?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learning, social learning and the governance of self-driving cars</dc:title>
  <cp:lastModifiedBy>Mohammad Rashidujjaman Rifat</cp:lastModifiedBy>
  <cp:revision>104</cp:revision>
  <dcterms:modified xsi:type="dcterms:W3CDTF">2019-04-01T04:33:44Z</dcterms:modified>
</cp:coreProperties>
</file>