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75" r:id="rId4"/>
    <p:sldId id="264" r:id="rId5"/>
    <p:sldId id="276" r:id="rId6"/>
    <p:sldId id="257" r:id="rId7"/>
    <p:sldId id="260" r:id="rId8"/>
    <p:sldId id="268" r:id="rId9"/>
    <p:sldId id="270" r:id="rId10"/>
    <p:sldId id="267" r:id="rId11"/>
    <p:sldId id="271" r:id="rId12"/>
    <p:sldId id="272" r:id="rId13"/>
    <p:sldId id="274" r:id="rId14"/>
    <p:sldId id="269" r:id="rId15"/>
    <p:sldId id="265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68" autoAdjust="0"/>
  </p:normalViewPr>
  <p:slideViewPr>
    <p:cSldViewPr snapToGrid="0">
      <p:cViewPr>
        <p:scale>
          <a:sx n="88" d="100"/>
          <a:sy n="88" d="100"/>
        </p:scale>
        <p:origin x="4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E042A-39B3-4C27-858B-E20F8FC7612D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02D3F-9F4D-4D7E-93F1-79248D0B91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024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setting and discussing technological challenges of MC-IOT</a:t>
            </a:r>
          </a:p>
          <a:p>
            <a:r>
              <a:rPr lang="en-CA" dirty="0"/>
              <a:t>critically analysing model-driven engineering as a possible candidate methodology to better support the adoption of MC-IOT.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684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9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4522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Failure of Mission-critical systems can cause significant economic, human, or environmental losses. </a:t>
            </a:r>
          </a:p>
          <a:p>
            <a:endParaRPr lang="en-CA" dirty="0"/>
          </a:p>
          <a:p>
            <a:r>
              <a:rPr lang="en-CA" dirty="0"/>
              <a:t>In the article they explored project of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Smart energy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Smart Living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Smart transportation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Smart cities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Smart Healthcare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Smart learning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/>
              <a:t>Security systems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23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Thinks – large variety of devices hosting a number of Resources and running different IoT Applications</a:t>
            </a:r>
          </a:p>
          <a:p>
            <a:r>
              <a:rPr lang="en-CA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1352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1459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view MC-IoT systems as a specialization of dynamically adaptive systems (DASs)</a:t>
            </a:r>
          </a:p>
          <a:p>
            <a:r>
              <a:rPr lang="en-CA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A MODEL@RUN.TIME?</a:t>
            </a:r>
            <a:endParaRPr lang="en-CA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MDE, a model is an abstraction or reduced representation of a system that is built for specific purposes. </a:t>
            </a:r>
            <a:r>
              <a:rPr lang="en-CA" dirty="0"/>
              <a:t>The </a:t>
            </a:r>
            <a:r>
              <a:rPr lang="en-CA" dirty="0" err="1"/>
              <a:t>models@run.time</a:t>
            </a:r>
            <a:r>
              <a:rPr lang="en-CA" dirty="0"/>
              <a:t> community shares this view of what constitutes a model and seeks an understanding of the roles that such models can play at runtime.</a:t>
            </a:r>
          </a:p>
          <a:p>
            <a:endParaRPr lang="en-CA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02D3F-9F4D-4D7E-93F1-79248D0B919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62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74D12-9643-4893-9315-886E20503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59F114-7E19-44FE-BC5B-669599B48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6ED06-0083-415E-9EA2-1DF50CBD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E11FA-DAEE-4C15-BADB-4A3A3BF9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3353E-0D5D-4D6F-B95F-3D1BA649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652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36C6E-6B1C-44B0-A07C-4B9498566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CFF3B-98CB-40B0-881D-8AC15CD75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80C9E-38C6-407B-A093-E8ACA1E8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178C1-4D99-4581-BF86-57A33FCD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22D87-42E6-4B75-9307-930EFC8E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221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B7BE4B-7D88-4E68-BFC9-992B400BE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F3DFF8-B157-49F9-AACC-621B2949C9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0767E-6A08-45EA-9EF4-AF0F38E7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069F8-66A1-4549-9E97-C19A0721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9395F-9CC9-4421-BB20-13DCA0D5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57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207F-83B8-4FA9-9A36-39A4B1F20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EE1C1-D188-4FF2-8007-BEC7197AA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A9498-5455-412D-9C9B-3F88A5CE2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98311-7554-4774-935A-9FBC9A15A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0356A-219B-42B9-A181-60A937B7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232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4FFA7-D23F-45EA-BB8D-6187AECC3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EF0DD-F56F-4899-BAE4-DE3BA5D32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552CB-5F3B-4DBE-B3E9-56223768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416DB-27AF-40F7-9581-6553B221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8485-774F-47F3-87A2-A88DF0E2E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09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1957-DD78-4205-B074-1BFAB5ADF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437EE-4656-42AD-82AF-C1C4D31F3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950A4-975D-4F5F-9398-006DE7A62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0A7C5-018A-4785-A8BA-09888FCB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A3258-A45E-4C08-B93E-A224EF6D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3AB9F-1F88-4077-BDEC-11EA6220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98B00-8E3C-4444-80EC-9A4B78C7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AB44A-C89D-4D97-AB86-46A66872F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C1774-D089-4548-8805-74D03F2D6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48E3D-BDA3-43B3-B958-8AF3A204C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140E1-08AC-4A27-8E5B-CA20F1CCF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DE1EEE-08AC-4667-9FC9-B375BEE6C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09EF2-6E1E-4511-847C-75A4EAD7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C8BCEC-B44E-4544-AD06-C30A5CA6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826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02D92-480E-4E2A-91B6-D4126BFCF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F56FB6-A4B7-48B6-92C0-9BB46FED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6D6D6-7ECD-4C49-A6B2-1160E50B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64749-278B-4D53-A1E5-37F13BA2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722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A7BD58-8926-4D86-9D8E-8B37A805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8E811-4219-4387-9F26-39AD79BB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F3A08-9CF1-45A4-9E0B-BB8EC057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170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30BA-CBC1-4566-8015-710D0D0C2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DC9F3-AC7F-439A-AC03-D78AA144C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6288B-1A95-4600-9243-F8D2FB1E5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A1C1A9-DD33-4AB6-9138-2999EDAB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90F5E-EB91-4517-AEED-30B23A07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D7533-27E1-4B30-8FBA-BB6B0461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302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55F4-348D-4FD9-A98C-A5D5DF49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0EF7B-7900-4424-A1A6-37ACD865F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D0F8C-EB2D-4FFA-96FE-67D8B5F46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00891-E068-4CEE-AB9B-619BB237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90733-A80F-4C85-92E7-35CBBDC28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3B29B-3848-4E6F-8B36-DFC16CED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618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24C51D-2045-46A7-9AA0-CFC6BBBCB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866F8-AF03-454D-85AF-66C2DDCBE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D0190-42C9-43C3-9F01-C72A82579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F08B-E576-4405-8C2C-44F5B60511AB}" type="datetimeFigureOut">
              <a:rPr lang="en-CA" smtClean="0"/>
              <a:t>2018-03-12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E7B6B-099D-4630-B9DD-636036AD6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01225-5BA3-4AA3-A402-EDC3E416B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B45E9-0542-4FAA-B262-57A46722D42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65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5F57-95C0-4B67-9992-B1F47C2C8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chemeClr val="accent5"/>
          </a:solidFill>
        </p:spPr>
        <p:txBody>
          <a:bodyPr anchor="ctr">
            <a:normAutofit/>
          </a:bodyPr>
          <a:lstStyle/>
          <a:p>
            <a:r>
              <a:rPr lang="en-CA" sz="5400" dirty="0"/>
              <a:t>Model-Driven Engineering for </a:t>
            </a:r>
            <a:br>
              <a:rPr lang="en-CA" sz="5400" dirty="0"/>
            </a:br>
            <a:r>
              <a:rPr lang="en-CA" sz="5400" dirty="0"/>
              <a:t>Mission-Critical IoT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39571-4147-4BFD-A369-3265E5F794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CSC2125 –Topics in Software Engineering, Or Aharoni</a:t>
            </a:r>
          </a:p>
        </p:txBody>
      </p:sp>
    </p:spTree>
    <p:extLst>
      <p:ext uri="{BB962C8B-B14F-4D97-AF65-F5344CB8AC3E}">
        <p14:creationId xmlns:p14="http://schemas.microsoft.com/office/powerpoint/2010/main" val="213456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CA" sz="4000" dirty="0"/>
              <a:t>	Applying MDE: </a:t>
            </a:r>
            <a:r>
              <a:rPr lang="en-US" sz="4000" dirty="0"/>
              <a:t>Context Awareness and Uncertainty</a:t>
            </a:r>
            <a:r>
              <a:rPr lang="en-CA" sz="4000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A8A9DC-D506-4E48-A9AD-48D8B8A7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Drones can suddenly crash or battery failure, or something blocking camera movement or view. </a:t>
            </a:r>
          </a:p>
          <a:p>
            <a:r>
              <a:rPr lang="en-US" dirty="0"/>
              <a:t>MC-IoT systems will need more powerful, fully automated mechanisms for selecting the most suitable configuration, as well as self-reconfiguration capabilities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12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CA" sz="4000" dirty="0"/>
              <a:t>	Applying MDE: </a:t>
            </a:r>
            <a:r>
              <a:rPr lang="en-US" sz="4000" dirty="0"/>
              <a:t>Dynamic Discoverability of Resources</a:t>
            </a:r>
            <a:endParaRPr lang="en-C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A8A9DC-D506-4E48-A9AD-48D8B8A7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drones &amp; sensors might be added to increase surveillance possibilities.</a:t>
            </a:r>
          </a:p>
          <a:p>
            <a:r>
              <a:rPr lang="en-US" dirty="0"/>
              <a:t>Using Service-oriented modeling and service-oriented architectures (SOAs) allows to define the use of models and model transformations for identifying, specifying, realizing, composing, and orchestrating services. </a:t>
            </a:r>
          </a:p>
          <a:p>
            <a:r>
              <a:rPr lang="en-US" dirty="0"/>
              <a:t>This could be done by using WADE (Workflows and Agents Development Environment) platform.</a:t>
            </a:r>
          </a:p>
          <a:p>
            <a:pPr lvl="1"/>
            <a:r>
              <a:rPr lang="en-US" dirty="0"/>
              <a:t>WADE – domain independent platform, build on open </a:t>
            </a:r>
            <a:r>
              <a:rPr lang="en-US"/>
              <a:t>source middleware (JADE 5).</a:t>
            </a:r>
            <a:endParaRPr lang="en-US" dirty="0"/>
          </a:p>
          <a:p>
            <a:pPr lvl="1"/>
            <a:r>
              <a:rPr lang="en-US" dirty="0"/>
              <a:t>But it would require global standards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</a:t>
            </a:r>
            <a:r>
              <a:rPr lang="en-CA" sz="4000" dirty="0"/>
              <a:t>Applying MDE: </a:t>
            </a:r>
            <a:r>
              <a:rPr lang="en-US" sz="4000" dirty="0"/>
              <a:t>Reusability</a:t>
            </a:r>
            <a:r>
              <a:rPr lang="en-CA" sz="4000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A8A9DC-D506-4E48-A9AD-48D8B8A7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MDE usually is combined with Component-Based Software Engineering </a:t>
            </a:r>
          </a:p>
          <a:p>
            <a:pPr lvl="1"/>
            <a:r>
              <a:rPr lang="en-US" dirty="0"/>
              <a:t>Allowing to define reusable replaceable model entities throughout the system</a:t>
            </a:r>
          </a:p>
          <a:p>
            <a:r>
              <a:rPr lang="en-US" dirty="0"/>
              <a:t>Involved entities can be modeled as different components, which can be manipulated through dedicated model transformation and analysis tools</a:t>
            </a:r>
          </a:p>
          <a:p>
            <a:r>
              <a:rPr lang="en-US" dirty="0"/>
              <a:t>“MC-IoT systems have an inherent issue in trading off the use of components, which is common in other domains, with the system’s high variability and the need for self-adaptation.”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45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</a:t>
            </a:r>
            <a:r>
              <a:rPr lang="en-CA" sz="4000" dirty="0"/>
              <a:t>Applying MDE: </a:t>
            </a:r>
            <a:r>
              <a:rPr lang="en-US" sz="4000" dirty="0"/>
              <a:t>Security and Trust</a:t>
            </a:r>
            <a:endParaRPr lang="en-C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A8A9DC-D506-4E48-A9AD-48D8B8A7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Model-driven mechanisms grant access on the basis of trust established through negotiation between the service requester and the service provider.</a:t>
            </a:r>
          </a:p>
          <a:p>
            <a:r>
              <a:rPr lang="en-US" dirty="0"/>
              <a:t>service providers might not know the service requesters’ identity in advance owing to ubiquitous and emergent services.</a:t>
            </a:r>
          </a:p>
          <a:p>
            <a:r>
              <a:rPr lang="en-US" dirty="0"/>
              <a:t>In the surveillance system example</a:t>
            </a:r>
          </a:p>
          <a:p>
            <a:pPr lvl="1"/>
            <a:r>
              <a:rPr lang="en-US" dirty="0"/>
              <a:t>MDE facilitates the definition and enforcement of user-friendly, precise, and effective security and privacy specification policies. </a:t>
            </a:r>
          </a:p>
          <a:p>
            <a:pPr lvl="1"/>
            <a:r>
              <a:rPr lang="en-US" dirty="0"/>
              <a:t>MDE also looks at how violation of policies may affect the system’s parts.</a:t>
            </a:r>
          </a:p>
        </p:txBody>
      </p:sp>
    </p:spTree>
    <p:extLst>
      <p:ext uri="{BB962C8B-B14F-4D97-AF65-F5344CB8AC3E}">
        <p14:creationId xmlns:p14="http://schemas.microsoft.com/office/powerpoint/2010/main" val="2076829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0A344-3152-47C2-BB5B-41DE245BA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3029"/>
            <a:ext cx="5181600" cy="5893934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5"/>
                </a:solidFill>
              </a:rPr>
              <a:t>Strengths</a:t>
            </a:r>
          </a:p>
          <a:p>
            <a:r>
              <a:rPr lang="en-US" dirty="0"/>
              <a:t>Provide global idea how to look at MC-IoT</a:t>
            </a:r>
          </a:p>
          <a:p>
            <a:r>
              <a:rPr lang="en-US" dirty="0"/>
              <a:t>Provided an example of surveillance system as a walk through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E8FC3-3B11-4CB4-99D2-2AC1B2C9A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3029"/>
            <a:ext cx="5181600" cy="5893934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>
                <a:solidFill>
                  <a:schemeClr val="accent5"/>
                </a:solidFill>
              </a:rPr>
              <a:t>Weaknesses</a:t>
            </a:r>
          </a:p>
          <a:p>
            <a:r>
              <a:rPr lang="en-US" dirty="0"/>
              <a:t>Solutions stayed at a high level and in some case it needs to get  into further detail. </a:t>
            </a:r>
          </a:p>
          <a:p>
            <a:r>
              <a:rPr lang="en-US" dirty="0"/>
              <a:t>How to implement the ideas.</a:t>
            </a:r>
          </a:p>
          <a:p>
            <a:r>
              <a:rPr lang="en-US" dirty="0"/>
              <a:t>Comparison in different IoT area of industry (finance, health, etc.)</a:t>
            </a:r>
          </a:p>
          <a:p>
            <a:r>
              <a:rPr lang="en-US" dirty="0"/>
              <a:t>MDE and </a:t>
            </a:r>
            <a:r>
              <a:rPr lang="en-CA" dirty="0"/>
              <a:t>DSMLs only</a:t>
            </a:r>
            <a:endParaRPr lang="en-US" dirty="0"/>
          </a:p>
          <a:p>
            <a:r>
              <a:rPr lang="en-US" dirty="0"/>
              <a:t>The solution relays on different research that were made but it did not explain why they decide to use 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6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9E62-C865-4095-98E4-D90C5A985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</a:t>
            </a:r>
            <a:r>
              <a:rPr lang="en-CA" sz="4000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B61A0-F2C7-4F26-8E81-CD6829121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Setting and discussing technological challenges of MC-IOT</a:t>
            </a:r>
          </a:p>
          <a:p>
            <a:r>
              <a:rPr lang="en-CA" dirty="0"/>
              <a:t>Critically analysing model-driven engineering as a possible candidate methodology to better support the adoption of MC-IOT.</a:t>
            </a:r>
          </a:p>
        </p:txBody>
      </p:sp>
    </p:spTree>
    <p:extLst>
      <p:ext uri="{BB962C8B-B14F-4D97-AF65-F5344CB8AC3E}">
        <p14:creationId xmlns:p14="http://schemas.microsoft.com/office/powerpoint/2010/main" val="1708094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C556B-40CF-4AC9-A8F7-52C995E56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9037-03D5-4BFD-815A-5DDBF346B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 good taxonomy paper?</a:t>
            </a:r>
            <a:endParaRPr lang="en-CA" dirty="0"/>
          </a:p>
          <a:p>
            <a:r>
              <a:rPr lang="en-CA" dirty="0"/>
              <a:t>Why did they use MDE?</a:t>
            </a:r>
          </a:p>
          <a:p>
            <a:r>
              <a:rPr lang="en-CA" dirty="0"/>
              <a:t>Is there any other Modeling platform can we use?</a:t>
            </a:r>
          </a:p>
          <a:p>
            <a:r>
              <a:rPr lang="en-US" dirty="0"/>
              <a:t>Any metrics for the quantifiable criteria?</a:t>
            </a:r>
            <a:endParaRPr lang="en-CA" dirty="0"/>
          </a:p>
          <a:p>
            <a:pPr lvl="1"/>
            <a:r>
              <a:rPr lang="en-CA" dirty="0"/>
              <a:t>Are we developing correct system?</a:t>
            </a:r>
          </a:p>
          <a:p>
            <a:pPr lvl="1"/>
            <a:r>
              <a:rPr lang="en-CA" dirty="0"/>
              <a:t>Is it performing the way it should?</a:t>
            </a:r>
          </a:p>
          <a:p>
            <a:pPr lvl="1"/>
            <a:r>
              <a:rPr lang="en-CA" dirty="0"/>
              <a:t>Dose it comply with standards?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178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C757-B132-4AE9-B6EC-0176DDAC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252960" cy="1124041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</a:t>
            </a:r>
            <a:r>
              <a:rPr lang="en-CA" sz="4000" dirty="0"/>
              <a:t>Internet of Things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01932-BED4-4DEE-A7BC-CAF7843C3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791038" cy="4351338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Connect Smart object from different domain</a:t>
            </a:r>
          </a:p>
          <a:p>
            <a:pPr lvl="1"/>
            <a:r>
              <a:rPr lang="en-CA" dirty="0"/>
              <a:t>Software/ Application</a:t>
            </a:r>
          </a:p>
          <a:p>
            <a:pPr lvl="1"/>
            <a:r>
              <a:rPr lang="en-CA" dirty="0"/>
              <a:t>Hardware </a:t>
            </a:r>
          </a:p>
          <a:p>
            <a:pPr lvl="1"/>
            <a:r>
              <a:rPr lang="en-CA" dirty="0"/>
              <a:t>Protocols</a:t>
            </a:r>
          </a:p>
          <a:p>
            <a:pPr lvl="1"/>
            <a:r>
              <a:rPr lang="en-CA" dirty="0"/>
              <a:t>Storage</a:t>
            </a:r>
          </a:p>
          <a:p>
            <a:pPr lvl="1"/>
            <a:r>
              <a:rPr lang="en-CA" dirty="0"/>
              <a:t>Users</a:t>
            </a:r>
          </a:p>
          <a:p>
            <a:pPr lvl="1"/>
            <a:r>
              <a:rPr lang="en-CA" dirty="0"/>
              <a:t>Security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D4469E2-DF8D-4966-B1E8-655E8875AB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816" y="2318326"/>
            <a:ext cx="4976875" cy="3604746"/>
          </a:xfrm>
        </p:spPr>
      </p:pic>
    </p:spTree>
    <p:extLst>
      <p:ext uri="{BB962C8B-B14F-4D97-AF65-F5344CB8AC3E}">
        <p14:creationId xmlns:p14="http://schemas.microsoft.com/office/powerpoint/2010/main" val="274882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8EC6-714E-420B-8B77-1A1D10482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</a:t>
            </a:r>
            <a:r>
              <a:rPr lang="en-CA" sz="4000" dirty="0"/>
              <a:t>Model Driven Engineering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55203-7CC7-4CB3-AEB7-E75565BDE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98574" cy="4351338"/>
          </a:xfrm>
        </p:spPr>
        <p:txBody>
          <a:bodyPr/>
          <a:lstStyle/>
          <a:p>
            <a:r>
              <a:rPr lang="en-CA" dirty="0"/>
              <a:t>The model in terms of the user's domain, abstracting away software-technology concepts</a:t>
            </a:r>
          </a:p>
          <a:p>
            <a:r>
              <a:rPr lang="en-CA" dirty="0"/>
              <a:t>MDE helps in tackling challenges and supporting the lifecycle of IoT system.</a:t>
            </a:r>
          </a:p>
        </p:txBody>
      </p:sp>
      <p:pic>
        <p:nvPicPr>
          <p:cNvPr id="1026" name="Picture 2" descr="Image result for Model Driven Engineer in IoT">
            <a:extLst>
              <a:ext uri="{FF2B5EF4-FFF2-40B4-BE49-F238E27FC236}">
                <a16:creationId xmlns:a16="http://schemas.microsoft.com/office/drawing/2014/main" id="{0B3ACA86-6111-485A-8F3D-04475E9EA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491" y="557320"/>
            <a:ext cx="4363064" cy="2269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g. 3. MDE4IoT framework">
            <a:extLst>
              <a:ext uri="{FF2B5EF4-FFF2-40B4-BE49-F238E27FC236}">
                <a16:creationId xmlns:a16="http://schemas.microsoft.com/office/drawing/2014/main" id="{58511BE0-18D9-4573-A7D5-8AA43968E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741" y="3019745"/>
            <a:ext cx="3368286" cy="342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94AAAF-A116-4E5C-9557-29552BEC9ACF}"/>
              </a:ext>
            </a:extLst>
          </p:cNvPr>
          <p:cNvSpPr txBox="1"/>
          <p:nvPr/>
        </p:nvSpPr>
        <p:spPr>
          <a:xfrm>
            <a:off x="501445" y="5279923"/>
            <a:ext cx="128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Metadata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96FDAC-91EF-4E8B-947F-E7867778C036}"/>
              </a:ext>
            </a:extLst>
          </p:cNvPr>
          <p:cNvSpPr txBox="1"/>
          <p:nvPr/>
        </p:nvSpPr>
        <p:spPr>
          <a:xfrm>
            <a:off x="4533711" y="5279923"/>
            <a:ext cx="201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Transformation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99BB5-EDA2-4FF3-8A95-F107331483DF}"/>
              </a:ext>
            </a:extLst>
          </p:cNvPr>
          <p:cNvSpPr txBox="1"/>
          <p:nvPr/>
        </p:nvSpPr>
        <p:spPr>
          <a:xfrm>
            <a:off x="2730908" y="5279923"/>
            <a:ext cx="128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Model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9B0B80-9C71-451C-AFB2-26B004F748DD}"/>
              </a:ext>
            </a:extLst>
          </p:cNvPr>
          <p:cNvCxnSpPr/>
          <p:nvPr/>
        </p:nvCxnSpPr>
        <p:spPr>
          <a:xfrm>
            <a:off x="1637071" y="5464589"/>
            <a:ext cx="973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AE2521-F0A6-4F57-9FAB-7D3ABD326888}"/>
              </a:ext>
            </a:extLst>
          </p:cNvPr>
          <p:cNvCxnSpPr/>
          <p:nvPr/>
        </p:nvCxnSpPr>
        <p:spPr>
          <a:xfrm>
            <a:off x="3527321" y="5462443"/>
            <a:ext cx="973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E0171DC-62CE-45EA-AF79-36F7FEA2DE62}"/>
              </a:ext>
            </a:extLst>
          </p:cNvPr>
          <p:cNvSpPr/>
          <p:nvPr/>
        </p:nvSpPr>
        <p:spPr>
          <a:xfrm>
            <a:off x="4980039" y="6363589"/>
            <a:ext cx="7211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MDE4IoT: Supporting the Internet of Things with Model-Driven Engineering</a:t>
            </a:r>
          </a:p>
        </p:txBody>
      </p:sp>
    </p:spTree>
    <p:extLst>
      <p:ext uri="{BB962C8B-B14F-4D97-AF65-F5344CB8AC3E}">
        <p14:creationId xmlns:p14="http://schemas.microsoft.com/office/powerpoint/2010/main" val="383191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5655B-10BD-4A04-BB5A-809B69FD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en-CA" sz="4000" dirty="0"/>
              <a:t>Characteristics of mission critical in IoT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11CF6-3F7B-4337-A86D-9314146C7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370" y="1690688"/>
            <a:ext cx="7763950" cy="5167312"/>
          </a:xfrm>
        </p:spPr>
        <p:txBody>
          <a:bodyPr>
            <a:noAutofit/>
          </a:bodyPr>
          <a:lstStyle/>
          <a:p>
            <a:r>
              <a:rPr lang="en-CA" sz="2400" b="1" dirty="0">
                <a:solidFill>
                  <a:schemeClr val="accent5"/>
                </a:solidFill>
              </a:rPr>
              <a:t>Dependability</a:t>
            </a:r>
          </a:p>
          <a:p>
            <a:pPr lvl="1"/>
            <a:r>
              <a:rPr lang="en-CA" sz="2000" dirty="0"/>
              <a:t>User can trust a system (reliability and availability).</a:t>
            </a:r>
          </a:p>
          <a:p>
            <a:pPr lvl="2"/>
            <a:r>
              <a:rPr lang="en-CA" dirty="0"/>
              <a:t>Max availability - 98.57%, </a:t>
            </a:r>
          </a:p>
          <a:p>
            <a:pPr lvl="2"/>
            <a:r>
              <a:rPr lang="en-CA" dirty="0"/>
              <a:t>Probability of failure - 0.45% </a:t>
            </a:r>
          </a:p>
          <a:p>
            <a:r>
              <a:rPr lang="en-CA" sz="2400" b="1" dirty="0">
                <a:solidFill>
                  <a:schemeClr val="accent5"/>
                </a:solidFill>
              </a:rPr>
              <a:t>Safety</a:t>
            </a:r>
          </a:p>
          <a:p>
            <a:pPr lvl="1"/>
            <a:r>
              <a:rPr lang="en-CA" sz="2000" dirty="0"/>
              <a:t>Ability to detect and prevent unintended behavior</a:t>
            </a:r>
            <a:r>
              <a:rPr lang="en-CA" dirty="0"/>
              <a:t>.</a:t>
            </a:r>
          </a:p>
          <a:p>
            <a:r>
              <a:rPr lang="en-CA" sz="2400" b="1" dirty="0">
                <a:solidFill>
                  <a:schemeClr val="accent5"/>
                </a:solidFill>
              </a:rPr>
              <a:t>Security</a:t>
            </a:r>
          </a:p>
          <a:p>
            <a:pPr lvl="1"/>
            <a:r>
              <a:rPr lang="en-CA" sz="2000" dirty="0"/>
              <a:t>Deal with malicious attacks, system-level trust, and privacy.</a:t>
            </a:r>
          </a:p>
          <a:p>
            <a:pPr lvl="1"/>
            <a:r>
              <a:rPr lang="en-CA" sz="2000" dirty="0"/>
              <a:t>Solutions: encryptions, communication protocols, and sensor data protection.</a:t>
            </a:r>
          </a:p>
          <a:p>
            <a:r>
              <a:rPr lang="en-CA" sz="2400" b="1" dirty="0">
                <a:solidFill>
                  <a:schemeClr val="accent5"/>
                </a:solidFill>
              </a:rPr>
              <a:t>Real-time System</a:t>
            </a:r>
          </a:p>
          <a:p>
            <a:pPr lvl="1"/>
            <a:r>
              <a:rPr lang="en-CA" sz="2000" dirty="0"/>
              <a:t>IoT system’s correctness relies on the system components’ functional behavior, ex. output, and the timing of their action, how long is the information is available. 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850E2AE-4C02-4500-9ADB-FF6BFF986EB7}"/>
              </a:ext>
            </a:extLst>
          </p:cNvPr>
          <p:cNvGrpSpPr/>
          <p:nvPr/>
        </p:nvGrpSpPr>
        <p:grpSpPr>
          <a:xfrm>
            <a:off x="7811589" y="2025967"/>
            <a:ext cx="4045131" cy="3686855"/>
            <a:chOff x="7006590" y="2105978"/>
            <a:chExt cx="4655820" cy="360616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4A9155A-1378-47D1-9D7C-D55B7E6320D9}"/>
                </a:ext>
              </a:extLst>
            </p:cNvPr>
            <p:cNvSpPr/>
            <p:nvPr/>
          </p:nvSpPr>
          <p:spPr>
            <a:xfrm>
              <a:off x="8162924" y="3337560"/>
              <a:ext cx="2580689" cy="1143000"/>
            </a:xfrm>
            <a:prstGeom prst="ellipse">
              <a:avLst/>
            </a:prstGeom>
            <a:solidFill>
              <a:schemeClr val="accent5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b="1" dirty="0">
                  <a:solidFill>
                    <a:schemeClr val="tx1"/>
                  </a:solidFill>
                </a:rPr>
                <a:t>MC-IoT characteristics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9E48446-BB98-43E4-9353-84832923ED09}"/>
                </a:ext>
              </a:extLst>
            </p:cNvPr>
            <p:cNvSpPr/>
            <p:nvPr/>
          </p:nvSpPr>
          <p:spPr>
            <a:xfrm>
              <a:off x="7006590" y="2105978"/>
              <a:ext cx="2034540" cy="64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/>
                <a:t>Dependability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9C1D3042-4AAC-4D80-8345-32C7E31B2FD7}"/>
                </a:ext>
              </a:extLst>
            </p:cNvPr>
            <p:cNvSpPr/>
            <p:nvPr/>
          </p:nvSpPr>
          <p:spPr>
            <a:xfrm>
              <a:off x="7006590" y="5072062"/>
              <a:ext cx="2034540" cy="64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/>
                <a:t>Security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085001EF-75B9-441C-BFFC-BD8F329F5A57}"/>
                </a:ext>
              </a:extLst>
            </p:cNvPr>
            <p:cNvSpPr/>
            <p:nvPr/>
          </p:nvSpPr>
          <p:spPr>
            <a:xfrm>
              <a:off x="9627870" y="5072062"/>
              <a:ext cx="2034540" cy="64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/>
                <a:t>Real-Time System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96EB5C0-7AF9-4203-832A-B12315FE1740}"/>
                </a:ext>
              </a:extLst>
            </p:cNvPr>
            <p:cNvSpPr/>
            <p:nvPr/>
          </p:nvSpPr>
          <p:spPr>
            <a:xfrm>
              <a:off x="9620250" y="2105978"/>
              <a:ext cx="2034540" cy="6400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/>
                <a:t>Safety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FA449A1-FE16-4BA9-995E-4B7E6CF74E6D}"/>
                </a:ext>
              </a:extLst>
            </p:cNvPr>
            <p:cNvCxnSpPr>
              <a:cxnSpLocks/>
              <a:stCxn id="7" idx="2"/>
              <a:endCxn id="6" idx="1"/>
            </p:cNvCxnSpPr>
            <p:nvPr/>
          </p:nvCxnSpPr>
          <p:spPr>
            <a:xfrm>
              <a:off x="8023860" y="2746058"/>
              <a:ext cx="516998" cy="7588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749D5CD-02AE-45E1-AAE9-0BF2900D3BC1}"/>
                </a:ext>
              </a:extLst>
            </p:cNvPr>
            <p:cNvCxnSpPr>
              <a:cxnSpLocks/>
              <a:stCxn id="10" idx="2"/>
              <a:endCxn id="6" idx="7"/>
            </p:cNvCxnSpPr>
            <p:nvPr/>
          </p:nvCxnSpPr>
          <p:spPr>
            <a:xfrm flipH="1">
              <a:off x="10365680" y="2746058"/>
              <a:ext cx="271839" cy="7588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3635185-BA35-4013-A676-B0C18DD919A8}"/>
                </a:ext>
              </a:extLst>
            </p:cNvPr>
            <p:cNvCxnSpPr>
              <a:cxnSpLocks/>
              <a:stCxn id="6" idx="5"/>
              <a:endCxn id="9" idx="0"/>
            </p:cNvCxnSpPr>
            <p:nvPr/>
          </p:nvCxnSpPr>
          <p:spPr>
            <a:xfrm>
              <a:off x="10365680" y="4313172"/>
              <a:ext cx="279460" cy="7588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97FD073-B120-48A6-8940-35C12AD27F1E}"/>
                </a:ext>
              </a:extLst>
            </p:cNvPr>
            <p:cNvCxnSpPr>
              <a:cxnSpLocks/>
              <a:stCxn id="8" idx="0"/>
              <a:endCxn id="6" idx="3"/>
            </p:cNvCxnSpPr>
            <p:nvPr/>
          </p:nvCxnSpPr>
          <p:spPr>
            <a:xfrm flipV="1">
              <a:off x="8023860" y="4313172"/>
              <a:ext cx="516998" cy="7588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853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FE8A2-87F7-4437-AF13-044E88C36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1153030"/>
          </a:xfrm>
          <a:solidFill>
            <a:schemeClr val="accent5"/>
          </a:solidFill>
        </p:spPr>
        <p:txBody>
          <a:bodyPr/>
          <a:lstStyle/>
          <a:p>
            <a:r>
              <a:rPr lang="en-CA" dirty="0"/>
              <a:t>	</a:t>
            </a:r>
            <a:r>
              <a:rPr lang="en-CA" sz="4000" dirty="0"/>
              <a:t>Concept model of mission-critical IoT system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A324713-5648-41D9-984D-A8036DCF93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811384" y="1741254"/>
            <a:ext cx="8843554" cy="446102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041DFB-F500-4EE8-9EE0-6F8DCD66FB9A}"/>
              </a:ext>
            </a:extLst>
          </p:cNvPr>
          <p:cNvSpPr/>
          <p:nvPr/>
        </p:nvSpPr>
        <p:spPr>
          <a:xfrm>
            <a:off x="8548331" y="1518155"/>
            <a:ext cx="2239338" cy="4252912"/>
          </a:xfrm>
          <a:prstGeom prst="rect">
            <a:avLst/>
          </a:prstGeom>
          <a:solidFill>
            <a:schemeClr val="accent6">
              <a:alpha val="3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87CD53-C66B-4E51-A099-92FF6564B535}"/>
              </a:ext>
            </a:extLst>
          </p:cNvPr>
          <p:cNvSpPr txBox="1"/>
          <p:nvPr/>
        </p:nvSpPr>
        <p:spPr>
          <a:xfrm>
            <a:off x="8875086" y="1518155"/>
            <a:ext cx="1696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/>
              <a:t>Device Context 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77836763-7FD6-49D1-891E-91802F192D3F}"/>
              </a:ext>
            </a:extLst>
          </p:cNvPr>
          <p:cNvSpPr/>
          <p:nvPr/>
        </p:nvSpPr>
        <p:spPr>
          <a:xfrm>
            <a:off x="6723849" y="1472935"/>
            <a:ext cx="1132266" cy="386080"/>
          </a:xfrm>
          <a:prstGeom prst="wedgeRoundRectCallout">
            <a:avLst>
              <a:gd name="adj1" fmla="val -104985"/>
              <a:gd name="adj2" fmla="val 10573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tx1"/>
                </a:solidFill>
              </a:rPr>
              <a:t>Sensor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0F20A120-465E-4ED4-846C-6FEF7D99BD14}"/>
              </a:ext>
            </a:extLst>
          </p:cNvPr>
          <p:cNvSpPr/>
          <p:nvPr/>
        </p:nvSpPr>
        <p:spPr>
          <a:xfrm>
            <a:off x="3317496" y="1472935"/>
            <a:ext cx="1305849" cy="386080"/>
          </a:xfrm>
          <a:prstGeom prst="wedgeRoundRectCallout">
            <a:avLst>
              <a:gd name="adj1" fmla="val 88015"/>
              <a:gd name="adj2" fmla="val 9896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tx1"/>
                </a:solidFill>
              </a:rPr>
              <a:t>computation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342B1F1D-DC6D-4CA1-A0C4-1F02DCBAA8A8}"/>
              </a:ext>
            </a:extLst>
          </p:cNvPr>
          <p:cNvSpPr/>
          <p:nvPr/>
        </p:nvSpPr>
        <p:spPr>
          <a:xfrm>
            <a:off x="505535" y="3579880"/>
            <a:ext cx="1305849" cy="1195546"/>
          </a:xfrm>
          <a:prstGeom prst="wedgeRoundRectCallout">
            <a:avLst>
              <a:gd name="adj1" fmla="val 278523"/>
              <a:gd name="adj2" fmla="val 3545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tx1"/>
                </a:solidFill>
              </a:rPr>
              <a:t>IoT Application Communicate by protocols </a:t>
            </a:r>
          </a:p>
        </p:txBody>
      </p:sp>
    </p:spTree>
    <p:extLst>
      <p:ext uri="{BB962C8B-B14F-4D97-AF65-F5344CB8AC3E}">
        <p14:creationId xmlns:p14="http://schemas.microsoft.com/office/powerpoint/2010/main" val="10515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D3E21-CF7E-467D-9250-052B47CFF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6075"/>
            <a:ext cx="12192000" cy="132556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CA" dirty="0"/>
              <a:t>	</a:t>
            </a:r>
            <a:r>
              <a:rPr lang="en-CA" sz="4000" dirty="0"/>
              <a:t>MC- IoT system  Challenges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6C7D96C-3EA9-49A9-96D6-63A3150DBB73}"/>
              </a:ext>
            </a:extLst>
          </p:cNvPr>
          <p:cNvSpPr/>
          <p:nvPr/>
        </p:nvSpPr>
        <p:spPr>
          <a:xfrm>
            <a:off x="5249863" y="1547895"/>
            <a:ext cx="1422277" cy="1427019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>
                <a:solidFill>
                  <a:schemeClr val="bg1"/>
                </a:solidFill>
              </a:rPr>
              <a:t>MC –IoT System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DBAAB56-F78F-4AFB-8FF3-774D247C4CA7}"/>
              </a:ext>
            </a:extLst>
          </p:cNvPr>
          <p:cNvSpPr/>
          <p:nvPr/>
        </p:nvSpPr>
        <p:spPr>
          <a:xfrm>
            <a:off x="326743" y="3251363"/>
            <a:ext cx="1624336" cy="6927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Heterogeneity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24D2BC7-C389-480D-B988-F73EC7B5BACA}"/>
              </a:ext>
            </a:extLst>
          </p:cNvPr>
          <p:cNvSpPr/>
          <p:nvPr/>
        </p:nvSpPr>
        <p:spPr>
          <a:xfrm>
            <a:off x="2053754" y="3229032"/>
            <a:ext cx="2153310" cy="6927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Large scale &amp; Emergent properties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41685FF-F0AB-4F04-B038-150F01922F8C}"/>
              </a:ext>
            </a:extLst>
          </p:cNvPr>
          <p:cNvSpPr/>
          <p:nvPr/>
        </p:nvSpPr>
        <p:spPr>
          <a:xfrm>
            <a:off x="9909064" y="3225796"/>
            <a:ext cx="1727200" cy="6927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Security and Trust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1FD78A5-4375-44C0-9340-E8299402E24C}"/>
              </a:ext>
            </a:extLst>
          </p:cNvPr>
          <p:cNvSpPr/>
          <p:nvPr/>
        </p:nvSpPr>
        <p:spPr>
          <a:xfrm>
            <a:off x="8045631" y="3225796"/>
            <a:ext cx="1727200" cy="6927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Reusability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573ED3-50F4-4DEF-9154-655AED445964}"/>
              </a:ext>
            </a:extLst>
          </p:cNvPr>
          <p:cNvSpPr/>
          <p:nvPr/>
        </p:nvSpPr>
        <p:spPr>
          <a:xfrm>
            <a:off x="6000206" y="3225797"/>
            <a:ext cx="1812664" cy="6927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Dynamic environment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BC4EA0F-8C23-43EA-8467-C9D476D34CD3}"/>
              </a:ext>
            </a:extLst>
          </p:cNvPr>
          <p:cNvSpPr/>
          <p:nvPr/>
        </p:nvSpPr>
        <p:spPr>
          <a:xfrm>
            <a:off x="4308763" y="3229031"/>
            <a:ext cx="1652239" cy="69272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Context Awareness  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9351DC4-73BD-4CAE-995D-337B9A588336}"/>
              </a:ext>
            </a:extLst>
          </p:cNvPr>
          <p:cNvSpPr/>
          <p:nvPr/>
        </p:nvSpPr>
        <p:spPr>
          <a:xfrm>
            <a:off x="282869" y="4220495"/>
            <a:ext cx="1668210" cy="247639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Platform Neutrality </a:t>
            </a:r>
            <a:r>
              <a:rPr lang="en-CA" sz="1400" dirty="0">
                <a:solidFill>
                  <a:schemeClr val="tx1"/>
                </a:solidFill>
              </a:rPr>
              <a:t>(Protocols, HW, SW, etc.)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07FAD1F-47B6-4231-9CC2-CDC73FDAB1D8}"/>
              </a:ext>
            </a:extLst>
          </p:cNvPr>
          <p:cNvSpPr/>
          <p:nvPr/>
        </p:nvSpPr>
        <p:spPr>
          <a:xfrm>
            <a:off x="4354516" y="4247946"/>
            <a:ext cx="1652239" cy="237380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Dynamic context changes</a:t>
            </a:r>
          </a:p>
          <a:p>
            <a:pPr algn="ctr"/>
            <a:r>
              <a:rPr lang="en-CA" sz="1600" dirty="0">
                <a:solidFill>
                  <a:schemeClr val="tx1"/>
                </a:solidFill>
              </a:rPr>
              <a:t>leads to runtime failure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F3B1C23-6175-4976-BDF0-E32406253C18}"/>
              </a:ext>
            </a:extLst>
          </p:cNvPr>
          <p:cNvSpPr/>
          <p:nvPr/>
        </p:nvSpPr>
        <p:spPr>
          <a:xfrm>
            <a:off x="2050503" y="4247946"/>
            <a:ext cx="2212765" cy="237380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1600" b="1" i="1" dirty="0">
                <a:solidFill>
                  <a:schemeClr val="tx1"/>
                </a:solidFill>
              </a:rPr>
              <a:t>Large scale</a:t>
            </a:r>
          </a:p>
          <a:p>
            <a:pPr algn="ctr"/>
            <a:r>
              <a:rPr lang="en-CA" sz="1400" dirty="0">
                <a:solidFill>
                  <a:schemeClr val="tx1"/>
                </a:solidFill>
              </a:rPr>
              <a:t>Manually identify critical section is complex and hard to follow</a:t>
            </a:r>
          </a:p>
          <a:p>
            <a:pPr algn="ctr"/>
            <a:r>
              <a:rPr lang="en-CA" sz="1600" b="1" i="1" dirty="0">
                <a:solidFill>
                  <a:schemeClr val="tx1"/>
                </a:solidFill>
              </a:rPr>
              <a:t>Emergent properties </a:t>
            </a:r>
            <a:r>
              <a:rPr lang="en-CA" sz="1600" dirty="0">
                <a:solidFill>
                  <a:schemeClr val="tx1"/>
                </a:solidFill>
              </a:rPr>
              <a:t>compromise system safety</a:t>
            </a:r>
          </a:p>
          <a:p>
            <a:pPr algn="ctr"/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B8BAC89-2577-4CA5-A495-4F8F7294BD4F}"/>
              </a:ext>
            </a:extLst>
          </p:cNvPr>
          <p:cNvSpPr/>
          <p:nvPr/>
        </p:nvSpPr>
        <p:spPr>
          <a:xfrm>
            <a:off x="6085137" y="4263068"/>
            <a:ext cx="1727200" cy="235868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New system ,unknown, recovered devices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EA890D7-027D-45AC-936E-A7F9D21D752C}"/>
              </a:ext>
            </a:extLst>
          </p:cNvPr>
          <p:cNvSpPr/>
          <p:nvPr/>
        </p:nvSpPr>
        <p:spPr>
          <a:xfrm>
            <a:off x="9920550" y="4278192"/>
            <a:ext cx="1727200" cy="235868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Decentralize architecture </a:t>
            </a:r>
          </a:p>
          <a:p>
            <a:pPr algn="ctr"/>
            <a:endParaRPr lang="en-CA" sz="1600" dirty="0">
              <a:solidFill>
                <a:schemeClr val="tx1"/>
              </a:solidFill>
            </a:endParaRPr>
          </a:p>
          <a:p>
            <a:pPr algn="ctr"/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CC58120-DB60-44DD-A1AF-D356386B32F9}"/>
              </a:ext>
            </a:extLst>
          </p:cNvPr>
          <p:cNvSpPr/>
          <p:nvPr/>
        </p:nvSpPr>
        <p:spPr>
          <a:xfrm>
            <a:off x="8045631" y="4278191"/>
            <a:ext cx="1727200" cy="235868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Program, protocols,  support reusability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0B62E88-6B64-465E-AFBC-86FC37F652DF}"/>
              </a:ext>
            </a:extLst>
          </p:cNvPr>
          <p:cNvSpPr/>
          <p:nvPr/>
        </p:nvSpPr>
        <p:spPr>
          <a:xfrm>
            <a:off x="344398" y="5922583"/>
            <a:ext cx="1576396" cy="49790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 standardization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00ACB1B-D861-4DCE-AD90-0BF1511F7238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3130409" y="2309626"/>
            <a:ext cx="2230878" cy="919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BE50B9E-4B1B-4F12-B5B7-895CCEE3D729}"/>
              </a:ext>
            </a:extLst>
          </p:cNvPr>
          <p:cNvCxnSpPr>
            <a:cxnSpLocks/>
            <a:stCxn id="4" idx="3"/>
            <a:endCxn id="14" idx="0"/>
          </p:cNvCxnSpPr>
          <p:nvPr/>
        </p:nvCxnSpPr>
        <p:spPr>
          <a:xfrm flipH="1">
            <a:off x="5134883" y="2765932"/>
            <a:ext cx="323268" cy="4630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E8693A4-EAB3-4EB8-8388-83660FD4DD87}"/>
              </a:ext>
            </a:extLst>
          </p:cNvPr>
          <p:cNvCxnSpPr>
            <a:cxnSpLocks/>
            <a:stCxn id="4" idx="5"/>
            <a:endCxn id="13" idx="0"/>
          </p:cNvCxnSpPr>
          <p:nvPr/>
        </p:nvCxnSpPr>
        <p:spPr>
          <a:xfrm>
            <a:off x="6463852" y="2765932"/>
            <a:ext cx="442686" cy="45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060A5E2-8670-4113-A340-EA9B58275119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687315" y="2348545"/>
            <a:ext cx="2221916" cy="87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7B99D4E-6DD4-438E-A9DA-9D8CE9956737}"/>
              </a:ext>
            </a:extLst>
          </p:cNvPr>
          <p:cNvCxnSpPr>
            <a:cxnSpLocks/>
            <a:stCxn id="4" idx="6"/>
            <a:endCxn id="11" idx="0"/>
          </p:cNvCxnSpPr>
          <p:nvPr/>
        </p:nvCxnSpPr>
        <p:spPr>
          <a:xfrm>
            <a:off x="6672140" y="2261405"/>
            <a:ext cx="4100524" cy="964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8A03A3A-676F-48DE-A7CF-4B7A924AA982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flipH="1">
            <a:off x="1138911" y="2261405"/>
            <a:ext cx="4110952" cy="989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1959F5A-A90B-4BB1-B33C-F5C5D060617D}"/>
              </a:ext>
            </a:extLst>
          </p:cNvPr>
          <p:cNvSpPr/>
          <p:nvPr/>
        </p:nvSpPr>
        <p:spPr>
          <a:xfrm>
            <a:off x="2163418" y="6053591"/>
            <a:ext cx="2000550" cy="49790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 Automatic scale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AFB3A26-340E-4CFB-A953-29DD8253523F}"/>
              </a:ext>
            </a:extLst>
          </p:cNvPr>
          <p:cNvSpPr/>
          <p:nvPr/>
        </p:nvSpPr>
        <p:spPr>
          <a:xfrm>
            <a:off x="4385125" y="5922583"/>
            <a:ext cx="1595503" cy="49790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 Manage and detect actions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9371A66F-D7B8-496C-B9AD-C40F8EC38C84}"/>
              </a:ext>
            </a:extLst>
          </p:cNvPr>
          <p:cNvSpPr/>
          <p:nvPr/>
        </p:nvSpPr>
        <p:spPr>
          <a:xfrm>
            <a:off x="6173591" y="5686697"/>
            <a:ext cx="1568329" cy="73378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 Identify communication and adjust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5DEEA28-F55C-49A3-B853-9918F8D066EF}"/>
              </a:ext>
            </a:extLst>
          </p:cNvPr>
          <p:cNvSpPr/>
          <p:nvPr/>
        </p:nvSpPr>
        <p:spPr>
          <a:xfrm>
            <a:off x="8133699" y="5686697"/>
            <a:ext cx="1568329" cy="73378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Semantic reusability 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11781D4B-3699-4AD7-B3F3-F5C196C7F703}"/>
              </a:ext>
            </a:extLst>
          </p:cNvPr>
          <p:cNvSpPr/>
          <p:nvPr/>
        </p:nvSpPr>
        <p:spPr>
          <a:xfrm>
            <a:off x="10032818" y="5417820"/>
            <a:ext cx="1568329" cy="100266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Efficient privacy and trust management   </a:t>
            </a:r>
          </a:p>
        </p:txBody>
      </p:sp>
    </p:spTree>
    <p:extLst>
      <p:ext uri="{BB962C8B-B14F-4D97-AF65-F5344CB8AC3E}">
        <p14:creationId xmlns:p14="http://schemas.microsoft.com/office/powerpoint/2010/main" val="95993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831376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CA" dirty="0"/>
              <a:t>	</a:t>
            </a:r>
            <a:r>
              <a:rPr lang="en-CA" sz="4000" dirty="0"/>
              <a:t>Study Case: Applying MDE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BED71-54D3-484E-8820-51DFB042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Smart surveillance system that aims to detect intruders </a:t>
            </a:r>
          </a:p>
          <a:p>
            <a:r>
              <a:rPr lang="en-CA" dirty="0"/>
              <a:t>Drones;</a:t>
            </a:r>
          </a:p>
          <a:p>
            <a:r>
              <a:rPr lang="en-CA" dirty="0"/>
              <a:t>Moving cameras;</a:t>
            </a:r>
          </a:p>
          <a:p>
            <a:r>
              <a:rPr lang="en-CA" dirty="0"/>
              <a:t>Fixed sensors; and</a:t>
            </a:r>
          </a:p>
          <a:p>
            <a:r>
              <a:rPr lang="en-CA" dirty="0"/>
              <a:t>Human guards observing the entire system.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276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831376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CA" dirty="0"/>
              <a:t>	</a:t>
            </a:r>
            <a:r>
              <a:rPr lang="en-CA" sz="4000" dirty="0"/>
              <a:t>Applying MDE: Heterogeneity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BED71-54D3-484E-8820-51DFB042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6202680" cy="4484451"/>
          </a:xfrm>
        </p:spPr>
        <p:txBody>
          <a:bodyPr/>
          <a:lstStyle/>
          <a:p>
            <a:r>
              <a:rPr lang="en-CA" dirty="0"/>
              <a:t>Domain-Specific Modeling Language (DSMLs)</a:t>
            </a:r>
          </a:p>
          <a:p>
            <a:pPr lvl="1"/>
            <a:r>
              <a:rPr lang="en-US" dirty="0"/>
              <a:t>use the same abstract modeling language to configure the surveillance system’s drones and sensors and specify their behavior, no matter who made them</a:t>
            </a:r>
          </a:p>
          <a:p>
            <a:pPr lvl="1"/>
            <a:r>
              <a:rPr lang="en-CA" dirty="0"/>
              <a:t>one place heterogeneous systems</a:t>
            </a:r>
            <a:endParaRPr lang="en-US" dirty="0"/>
          </a:p>
          <a:p>
            <a:r>
              <a:rPr lang="en-US" dirty="0"/>
              <a:t>Models can become complex and hard to grasp, even for experts. </a:t>
            </a:r>
            <a:endParaRPr lang="en-CA" dirty="0"/>
          </a:p>
          <a:p>
            <a:r>
              <a:rPr lang="en-US" dirty="0"/>
              <a:t>Currently no precise way to verify the consistency of the implicit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A7554-9868-4E36-9D71-EBB8BAF67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6550" y="2941320"/>
            <a:ext cx="5230655" cy="3089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51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85FC9-99D9-46DC-8C77-65D83617F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CA" sz="4200" dirty="0"/>
              <a:t>	</a:t>
            </a:r>
            <a:r>
              <a:rPr lang="en-CA" sz="4000" dirty="0"/>
              <a:t>Applying MDE: </a:t>
            </a:r>
            <a:r>
              <a:rPr lang="en-US" sz="4000" dirty="0"/>
              <a:t>Large-Scale and Emergent Properties</a:t>
            </a:r>
            <a:r>
              <a:rPr lang="en-CA" sz="4000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A8A9DC-D506-4E48-A9AD-48D8B8A7E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MC-IoT systems can reach the size of tens or hundreds of distributed things.</a:t>
            </a:r>
          </a:p>
          <a:p>
            <a:r>
              <a:rPr lang="en-US" dirty="0"/>
              <a:t>How can you deal with a suspicious behavior of a single device -  camera, drone, or a sensor – and it became unavailable when it is need.</a:t>
            </a:r>
          </a:p>
          <a:p>
            <a:r>
              <a:rPr lang="en-US" dirty="0"/>
              <a:t> </a:t>
            </a:r>
            <a:r>
              <a:rPr lang="en-US" dirty="0" err="1"/>
              <a:t>Models@runtime</a:t>
            </a:r>
            <a:r>
              <a:rPr lang="en-US" dirty="0"/>
              <a:t> techniques allows to reallocate the functionality of each device.</a:t>
            </a:r>
          </a:p>
          <a:p>
            <a:pPr lvl="1"/>
            <a:r>
              <a:rPr lang="en-US" dirty="0"/>
              <a:t>Uses abstractions of the runtime system and environment to effectively manage the complexity of evolving behaviors during execution</a:t>
            </a:r>
          </a:p>
        </p:txBody>
      </p:sp>
    </p:spTree>
    <p:extLst>
      <p:ext uri="{BB962C8B-B14F-4D97-AF65-F5344CB8AC3E}">
        <p14:creationId xmlns:p14="http://schemas.microsoft.com/office/powerpoint/2010/main" val="411067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1009</Words>
  <Application>Microsoft Office PowerPoint</Application>
  <PresentationFormat>Widescreen</PresentationFormat>
  <Paragraphs>146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Model-Driven Engineering for  Mission-Critical IoT Systems</vt:lpstr>
      <vt:lpstr> Internet of Things </vt:lpstr>
      <vt:lpstr> Model Driven Engineering </vt:lpstr>
      <vt:lpstr>Characteristics of mission critical in IoT systems</vt:lpstr>
      <vt:lpstr> Concept model of mission-critical IoT system</vt:lpstr>
      <vt:lpstr> MC- IoT system  Challenges </vt:lpstr>
      <vt:lpstr> Study Case: Applying MDE </vt:lpstr>
      <vt:lpstr> Applying MDE: Heterogeneity  </vt:lpstr>
      <vt:lpstr> Applying MDE: Large-Scale and Emergent Properties </vt:lpstr>
      <vt:lpstr> Applying MDE: Context Awareness and Uncertainty </vt:lpstr>
      <vt:lpstr> Applying MDE: Dynamic Discoverability of Resources</vt:lpstr>
      <vt:lpstr> Applying MDE: Reusability </vt:lpstr>
      <vt:lpstr> Applying MDE: Security and Trust</vt:lpstr>
      <vt:lpstr>PowerPoint Presentation</vt:lpstr>
      <vt:lpstr> Conclusion </vt:lpstr>
      <vt:lpstr>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Aharoni</dc:creator>
  <cp:lastModifiedBy>Aharoni</cp:lastModifiedBy>
  <cp:revision>95</cp:revision>
  <dcterms:created xsi:type="dcterms:W3CDTF">2018-03-10T23:33:10Z</dcterms:created>
  <dcterms:modified xsi:type="dcterms:W3CDTF">2018-03-12T15:17:27Z</dcterms:modified>
</cp:coreProperties>
</file>