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31"/>
  </p:normalViewPr>
  <p:slideViewPr>
    <p:cSldViewPr snapToGrid="0" snapToObjects="1">
      <p:cViewPr varScale="1">
        <p:scale>
          <a:sx n="108" d="100"/>
          <a:sy n="108" d="100"/>
        </p:scale>
        <p:origin x="120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16B18-7726-0147-82C6-BCB459DA1A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54ED24-39BE-6849-851A-86DC4C6E89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3B649-CE96-A441-9610-1280CA979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4832-17BF-4541-B412-B47BBD477BAC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8F964-425C-6945-B359-939D314B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0AE53-83FE-9847-8769-317EBBA11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4436-0C79-2342-B96D-97AEF5920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2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37CF9-AD7D-704D-90A5-A24BCF23A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2173B7-C214-3741-931B-9CF428950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CAB0D-0E91-CA4A-B236-BFC30BE16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4832-17BF-4541-B412-B47BBD477BAC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C5577-CB2D-814A-9093-F801E47C0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D57BA-921E-9948-8B25-1B1E2C310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4436-0C79-2342-B96D-97AEF5920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78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DEC799-3AC1-3348-A77E-EDA2021D81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3CC58C-912B-7343-B641-A6B72D617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9A6B2-CF69-9E44-A793-FF0643564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4832-17BF-4541-B412-B47BBD477BAC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CBDE2-BB7F-6D47-9E7B-D9F921D05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D8E52-F37F-DC4A-A07C-F6BD040E7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4436-0C79-2342-B96D-97AEF5920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00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B6FF9-7759-9A4C-8B76-EE605E6FE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B07D4-46DF-E44F-8AF5-5A0B8F8FB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865D9A-FDDB-DA43-B8F1-AAC4B3906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4832-17BF-4541-B412-B47BBD477BAC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BFD96-39AF-AD45-A4DA-70BCBD916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05036-75ED-4F41-B493-106A5DE61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4436-0C79-2342-B96D-97AEF5920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2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57C27-6341-8B41-BB3D-2B5922558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196436-E63E-924E-A4C0-6972344DD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5978-2211-174E-BAC6-E8FCAE856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4832-17BF-4541-B412-B47BBD477BAC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E34E7-37F6-D743-8546-5B90B6EF6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675E1-CAEE-F74F-B516-C0E50C70E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4436-0C79-2342-B96D-97AEF5920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45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BC087-A3FF-0B4C-85BE-3DFCF36FC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74DC7-532E-B24B-B9FE-87712F0C92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D54360-FC47-4842-803D-0341C949EA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40A920-7F4B-9A42-9885-C6952FC46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4832-17BF-4541-B412-B47BBD477BAC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B8D51F-3B1F-3446-A930-6B55638F3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1C230E-DC61-FD41-9E4D-AB0BCD891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4436-0C79-2342-B96D-97AEF5920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12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C311F-A566-A443-8007-2B1EA90D1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766FF0-BB2B-7346-9097-94101884E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35F9E9-310B-7C4C-994F-12AE22B6B2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14EBFB-8B73-1B43-98BC-2281E909AC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59976E-825C-E74F-A7DA-3BCB26A21C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4482D5-CED6-7443-800F-5FCD9ECA7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4832-17BF-4541-B412-B47BBD477BAC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5BFB42-ED31-0E4E-804D-08F309703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0EDD64-0C24-3B46-988F-B2C7C63C7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4436-0C79-2342-B96D-97AEF5920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14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BADC2-68B6-BD4F-AC51-9B46E181D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F5BEDF-544A-A548-AA5C-F7935BB85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4832-17BF-4541-B412-B47BBD477BAC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EA027C-3639-2447-A1EC-E1474051A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88A66D-B38F-084C-B537-F13796EBD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4436-0C79-2342-B96D-97AEF5920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79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9556C5-21B0-F241-A449-3FD1CC28D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4832-17BF-4541-B412-B47BBD477BAC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17104C-899C-7D45-9A71-9A04163A9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C8E2BF-3AE8-924B-80F8-85D77D82B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4436-0C79-2342-B96D-97AEF5920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C340D-683C-E048-A982-E7FB688D0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0B938-F5A0-D44E-9F0A-0BF733BAD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737C94-FF99-5744-AF5F-AF2246412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C2767-5209-7446-BFAB-6D0D87430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4832-17BF-4541-B412-B47BBD477BAC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F6F26D-74E3-8346-BF1A-A8D6D9E6D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FEEA28-7798-E342-8412-84B181183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4436-0C79-2342-B96D-97AEF5920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32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8C9DD-8CD5-6F44-8B36-A1A3929A9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3F4B2E-14A2-864D-B9F4-84C008A83A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13D37C-9D97-1F42-B6D5-38E0501C08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5149B8-262A-2B46-B75D-FB2D21906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4832-17BF-4541-B412-B47BBD477BAC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975B52-73DB-4F49-A8FC-87AA7D4C5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4A0ED6-54C3-554E-882D-F3949DCE1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4436-0C79-2342-B96D-97AEF5920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520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F70CED-68F4-9D46-AB04-4DB94EA83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69E6D2-16CE-C54A-9426-0B5F62145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69817-EF0B-6347-95A9-18C87206BE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D4832-17BF-4541-B412-B47BBD477BAC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7949C-9359-4D49-9E62-B30D57161A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67A4F-959F-8542-9D8A-0D8DA9A25C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64436-0C79-2342-B96D-97AEF5920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32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6583E-F0D2-F64D-8740-EFD807ED28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err="1">
                <a:solidFill>
                  <a:schemeClr val="accent1"/>
                </a:solidFill>
              </a:rPr>
              <a:t>CloudSim</a:t>
            </a:r>
            <a:r>
              <a:rPr lang="en-US" sz="3600" dirty="0">
                <a:solidFill>
                  <a:schemeClr val="accent1"/>
                </a:solidFill>
              </a:rPr>
              <a:t>: a toolkit for modeling and simulation of cloud</a:t>
            </a:r>
            <a:r>
              <a:rPr lang="ar-SA" sz="3600" dirty="0">
                <a:solidFill>
                  <a:schemeClr val="accent1"/>
                </a:solidFill>
              </a:rPr>
              <a:t> </a:t>
            </a:r>
            <a:r>
              <a:rPr lang="en-US" sz="3600" dirty="0">
                <a:solidFill>
                  <a:schemeClr val="accent1"/>
                </a:solidFill>
              </a:rPr>
              <a:t>computing environments and evaluation of resource</a:t>
            </a:r>
            <a:r>
              <a:rPr lang="ar-SA" sz="3600" dirty="0">
                <a:solidFill>
                  <a:schemeClr val="accent1"/>
                </a:solidFill>
              </a:rPr>
              <a:t> </a:t>
            </a:r>
            <a:r>
              <a:rPr lang="en-US" sz="3600" dirty="0">
                <a:solidFill>
                  <a:schemeClr val="accent1"/>
                </a:solidFill>
              </a:rPr>
              <a:t>provisioning algorithms</a:t>
            </a:r>
            <a:br>
              <a:rPr lang="en-US" dirty="0"/>
            </a:br>
            <a:r>
              <a:rPr lang="en-US" sz="3100" dirty="0" err="1"/>
              <a:t>Calheiros</a:t>
            </a:r>
            <a:r>
              <a:rPr lang="ar-SA" sz="3100" dirty="0"/>
              <a:t> </a:t>
            </a:r>
            <a:r>
              <a:rPr lang="en-CA" sz="3100" dirty="0"/>
              <a:t>et al. - </a:t>
            </a:r>
            <a:r>
              <a:rPr lang="en-US" sz="3100" dirty="0" err="1"/>
              <a:t>Softw</a:t>
            </a:r>
            <a:r>
              <a:rPr lang="en-US" sz="3100" dirty="0"/>
              <a:t>. </a:t>
            </a:r>
            <a:r>
              <a:rPr lang="en-US" sz="3100" dirty="0" err="1"/>
              <a:t>Pract</a:t>
            </a:r>
            <a:r>
              <a:rPr lang="en-US" sz="3100" dirty="0"/>
              <a:t>. </a:t>
            </a:r>
            <a:r>
              <a:rPr lang="en-US" sz="3100" dirty="0" err="1"/>
              <a:t>Exper</a:t>
            </a:r>
            <a:r>
              <a:rPr lang="en-US" sz="3100" dirty="0"/>
              <a:t>. 2011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FEB0DB-766E-0E4F-8DD3-A44F17C0D0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7800"/>
            <a:ext cx="9144000" cy="1270000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Presented by Ramy Shahin</a:t>
            </a:r>
          </a:p>
          <a:p>
            <a:pPr algn="l"/>
            <a:r>
              <a:rPr lang="en-US" sz="2000" dirty="0"/>
              <a:t>March 12</a:t>
            </a:r>
            <a:r>
              <a:rPr lang="en-US" sz="2000" baseline="30000" dirty="0"/>
              <a:t>th</a:t>
            </a:r>
            <a:r>
              <a:rPr lang="en-US" sz="2000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4027323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AA375-B179-41C0-B62E-0AD660FDC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4A378-F748-4180-B652-05F0B9C7F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Modeling and Simulation: What would make a modeling notation/environment more suitable for simulation?</a:t>
            </a:r>
          </a:p>
          <a:p>
            <a:r>
              <a:rPr lang="en-CA" dirty="0"/>
              <a:t>Domain-Specific Modeling: Taking </a:t>
            </a:r>
            <a:r>
              <a:rPr lang="en-CA" dirty="0" err="1"/>
              <a:t>CloudSim</a:t>
            </a:r>
            <a:r>
              <a:rPr lang="en-CA" dirty="0"/>
              <a:t> as an example, how much of such a system can be built on top of a general-purpose modeling system? What pieces would require a DSL?</a:t>
            </a:r>
          </a:p>
          <a:p>
            <a:r>
              <a:rPr lang="en-CA" dirty="0"/>
              <a:t>Model/Simulator modularity and interoperability: network topology simulator, cloud simulator, provisioning simulator, federation simulator, </a:t>
            </a:r>
            <a:r>
              <a:rPr lang="en-CA" dirty="0" err="1"/>
              <a:t>etc</a:t>
            </a:r>
            <a:r>
              <a:rPr lang="en-CA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08430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27ADB-CE31-6343-B376-64A9347FF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Computing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ABAA09-E099-E94C-A2C0-63544C10E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1449916"/>
            <a:ext cx="8191500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952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D040E-FC93-E140-9DE6-50A34FD89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Federation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EB0ED7-54A2-FE42-9CE4-F92CCCBC9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50" y="1229784"/>
            <a:ext cx="834390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737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12C5A-2CD6-7B41-B914-F7078EE9C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CloudSim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1109D6-6781-8C4C-939A-59FA83574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750" y="1524000"/>
            <a:ext cx="7556500" cy="5029200"/>
          </a:xfrm>
          <a:prstGeom prst="rect">
            <a:avLst/>
          </a:prstGeom>
        </p:spPr>
      </p:pic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66831142-7F32-4E96-9B7B-3461AA181115}"/>
              </a:ext>
            </a:extLst>
          </p:cNvPr>
          <p:cNvSpPr/>
          <p:nvPr/>
        </p:nvSpPr>
        <p:spPr>
          <a:xfrm>
            <a:off x="9962147" y="5582653"/>
            <a:ext cx="1957137" cy="657726"/>
          </a:xfrm>
          <a:prstGeom prst="wedgeRectCallout">
            <a:avLst>
              <a:gd name="adj1" fmla="val -60587"/>
              <a:gd name="adj2" fmla="val 673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Discrete Event Simulation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8CBC5112-CB88-4763-996C-A23B5DFF4250}"/>
              </a:ext>
            </a:extLst>
          </p:cNvPr>
          <p:cNvSpPr/>
          <p:nvPr/>
        </p:nvSpPr>
        <p:spPr>
          <a:xfrm>
            <a:off x="79899" y="3866148"/>
            <a:ext cx="2396971" cy="657726"/>
          </a:xfrm>
          <a:prstGeom prst="wedgeRectCallout">
            <a:avLst>
              <a:gd name="adj1" fmla="val 61544"/>
              <a:gd name="adj2" fmla="val 881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Resource Management Simulation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EDEF0F65-0992-4570-97F5-E90DFC108C94}"/>
              </a:ext>
            </a:extLst>
          </p:cNvPr>
          <p:cNvSpPr/>
          <p:nvPr/>
        </p:nvSpPr>
        <p:spPr>
          <a:xfrm>
            <a:off x="9962146" y="1690688"/>
            <a:ext cx="1957137" cy="657726"/>
          </a:xfrm>
          <a:prstGeom prst="wedgeRectCallout">
            <a:avLst>
              <a:gd name="adj1" fmla="val -60587"/>
              <a:gd name="adj2" fmla="val 673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Simulation Scenarios</a:t>
            </a:r>
          </a:p>
        </p:txBody>
      </p:sp>
    </p:spTree>
    <p:extLst>
      <p:ext uri="{BB962C8B-B14F-4D97-AF65-F5344CB8AC3E}">
        <p14:creationId xmlns:p14="http://schemas.microsoft.com/office/powerpoint/2010/main" val="236858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CC19F-D83A-446F-AFD1-F36D41050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CloudSim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3F534-84F6-4FE6-89DD-C7A5B2FFF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Different aspects are modeled and simulated:</a:t>
            </a:r>
          </a:p>
          <a:p>
            <a:pPr lvl="1"/>
            <a:r>
              <a:rPr lang="en-CA" dirty="0"/>
              <a:t>VM allocation</a:t>
            </a:r>
          </a:p>
          <a:p>
            <a:pPr lvl="1"/>
            <a:r>
              <a:rPr lang="en-CA" dirty="0"/>
              <a:t>The cloud market</a:t>
            </a:r>
          </a:p>
          <a:p>
            <a:pPr lvl="1"/>
            <a:r>
              <a:rPr lang="en-CA" dirty="0"/>
              <a:t>Network behavior</a:t>
            </a:r>
          </a:p>
          <a:p>
            <a:pPr lvl="1"/>
            <a:r>
              <a:rPr lang="en-CA" dirty="0"/>
              <a:t>Federations of clouds</a:t>
            </a:r>
          </a:p>
          <a:p>
            <a:pPr lvl="1"/>
            <a:r>
              <a:rPr lang="en-CA" dirty="0"/>
              <a:t>Dynamic workloads</a:t>
            </a:r>
          </a:p>
          <a:p>
            <a:pPr lvl="1"/>
            <a:r>
              <a:rPr lang="en-CA" dirty="0"/>
              <a:t>Data center power consumption</a:t>
            </a:r>
          </a:p>
          <a:p>
            <a:pPr lvl="1"/>
            <a:r>
              <a:rPr lang="en-CA" dirty="0"/>
              <a:t>Dynamic entity creation</a:t>
            </a:r>
          </a:p>
        </p:txBody>
      </p:sp>
    </p:spTree>
    <p:extLst>
      <p:ext uri="{BB962C8B-B14F-4D97-AF65-F5344CB8AC3E}">
        <p14:creationId xmlns:p14="http://schemas.microsoft.com/office/powerpoint/2010/main" val="1092951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0E5FD-2234-2F4A-BDEB-4A4F98E58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Provisioning Policies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052D8E-B130-8248-B100-5F91C62A5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2101850"/>
            <a:ext cx="6781800" cy="2349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67BA05-8FF0-6644-A8E4-15F649418AAD}"/>
              </a:ext>
            </a:extLst>
          </p:cNvPr>
          <p:cNvSpPr txBox="1"/>
          <p:nvPr/>
        </p:nvSpPr>
        <p:spPr>
          <a:xfrm>
            <a:off x="101600" y="2445603"/>
            <a:ext cx="2959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Space-shared for VMs</a:t>
            </a:r>
          </a:p>
          <a:p>
            <a:r>
              <a:rPr lang="en-US" sz="2400" dirty="0"/>
              <a:t>Space-shared for tasks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677B15-B79E-634C-92CC-D957E2716897}"/>
              </a:ext>
            </a:extLst>
          </p:cNvPr>
          <p:cNvSpPr txBox="1"/>
          <p:nvPr/>
        </p:nvSpPr>
        <p:spPr>
          <a:xfrm>
            <a:off x="9232900" y="2445602"/>
            <a:ext cx="2959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Space-shared for VMs</a:t>
            </a:r>
          </a:p>
          <a:p>
            <a:r>
              <a:rPr lang="en-US" sz="2400" dirty="0"/>
              <a:t>Time-shared for tasks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120A9E-906C-A043-A9BD-8527C2BF802E}"/>
              </a:ext>
            </a:extLst>
          </p:cNvPr>
          <p:cNvSpPr txBox="1"/>
          <p:nvPr/>
        </p:nvSpPr>
        <p:spPr>
          <a:xfrm>
            <a:off x="101600" y="3448476"/>
            <a:ext cx="2959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Time-shared for VMs</a:t>
            </a:r>
          </a:p>
          <a:p>
            <a:r>
              <a:rPr lang="en-US" sz="2400" dirty="0"/>
              <a:t>Space-shared for tasks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B53C8C-CD8E-7747-A462-3F001C9F7647}"/>
              </a:ext>
            </a:extLst>
          </p:cNvPr>
          <p:cNvSpPr txBox="1"/>
          <p:nvPr/>
        </p:nvSpPr>
        <p:spPr>
          <a:xfrm>
            <a:off x="9232900" y="3448475"/>
            <a:ext cx="2959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Time-shared for VMs</a:t>
            </a:r>
          </a:p>
          <a:p>
            <a:r>
              <a:rPr lang="en-US" sz="2400" dirty="0"/>
              <a:t>Time-shared for tasks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E0E47B-17C7-4391-BF59-3CCDA704C6E4}"/>
              </a:ext>
            </a:extLst>
          </p:cNvPr>
          <p:cNvSpPr txBox="1"/>
          <p:nvPr/>
        </p:nvSpPr>
        <p:spPr>
          <a:xfrm>
            <a:off x="676182" y="5051395"/>
            <a:ext cx="10839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Each of vm1 and vm2 require 2 cores:</a:t>
            </a:r>
          </a:p>
          <a:p>
            <a:r>
              <a:rPr lang="en-CA" dirty="0"/>
              <a:t>- t1, t2, t3, t4 run on vm1</a:t>
            </a:r>
          </a:p>
          <a:p>
            <a:r>
              <a:rPr lang="en-CA" dirty="0"/>
              <a:t>- t5, t6, t7, t8 run on vm2</a:t>
            </a:r>
          </a:p>
        </p:txBody>
      </p:sp>
    </p:spTree>
    <p:extLst>
      <p:ext uri="{BB962C8B-B14F-4D97-AF65-F5344CB8AC3E}">
        <p14:creationId xmlns:p14="http://schemas.microsoft.com/office/powerpoint/2010/main" val="407199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46B51-E46F-FE4B-A24E-E1A511C31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Communication Flow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941BC6-A5D2-F54C-9E63-32E91E208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950" y="2941139"/>
            <a:ext cx="9436100" cy="2692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6A41CB-F97D-4AC4-8CB1-0DF82234B0F0}"/>
              </a:ext>
            </a:extLst>
          </p:cNvPr>
          <p:cNvSpPr txBox="1"/>
          <p:nvPr/>
        </p:nvSpPr>
        <p:spPr>
          <a:xfrm>
            <a:off x="838199" y="1729078"/>
            <a:ext cx="84744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/>
              <a:t>Network topology description in BRITE format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800" dirty="0"/>
              <a:t>Latency matrix generated per scenario</a:t>
            </a:r>
          </a:p>
        </p:txBody>
      </p:sp>
    </p:spTree>
    <p:extLst>
      <p:ext uri="{BB962C8B-B14F-4D97-AF65-F5344CB8AC3E}">
        <p14:creationId xmlns:p14="http://schemas.microsoft.com/office/powerpoint/2010/main" val="955133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5F763-F27D-4007-B4BE-9FDEDBBD4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Overhead Evaluation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02BE20-3905-43C0-93CB-B28E3EDF0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428" y="1910639"/>
            <a:ext cx="10987144" cy="418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574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2D4E9-3501-4668-9101-8141FF603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Federation Case Study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8BE034-28C6-48C7-975C-F93490920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4433551" cy="30855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A9FF97-0BBF-462C-A223-1B2AA2580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662" y="4909352"/>
            <a:ext cx="9210675" cy="15144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4275A2-121B-400C-92EA-D8F2270408C0}"/>
              </a:ext>
            </a:extLst>
          </p:cNvPr>
          <p:cNvSpPr txBox="1"/>
          <p:nvPr/>
        </p:nvSpPr>
        <p:spPr>
          <a:xfrm>
            <a:off x="6520031" y="2661830"/>
            <a:ext cx="4833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/>
              <a:t>Workload migration scenario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/>
              <a:t>25 VMs with 1 cloudlet each</a:t>
            </a:r>
          </a:p>
        </p:txBody>
      </p:sp>
    </p:spTree>
    <p:extLst>
      <p:ext uri="{BB962C8B-B14F-4D97-AF65-F5344CB8AC3E}">
        <p14:creationId xmlns:p14="http://schemas.microsoft.com/office/powerpoint/2010/main" val="39912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223</Words>
  <Application>Microsoft Office PowerPoint</Application>
  <PresentationFormat>Widescreen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CloudSim: a toolkit for modeling and simulation of cloud computing environments and evaluation of resource provisioning algorithms Calheiros et al. - Softw. Pract. Exper. 2011</vt:lpstr>
      <vt:lpstr>Cloud Computing</vt:lpstr>
      <vt:lpstr>Cloud Federation</vt:lpstr>
      <vt:lpstr>CloudSim</vt:lpstr>
      <vt:lpstr>CloudSim</vt:lpstr>
      <vt:lpstr>Provisioning Policies</vt:lpstr>
      <vt:lpstr>Network Communication Flow</vt:lpstr>
      <vt:lpstr>Overhead Evaluation</vt:lpstr>
      <vt:lpstr>Federation Case Study</vt:lpstr>
      <vt:lpstr>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CloudSim: a toolkit for modeling and simulation of cloud computing environments and evaluation of resource provisioning algorithms Calheiros et al. - Softw. Pract. Exper. 2011</dc:title>
  <dc:creator>Ramy Shahin</dc:creator>
  <cp:lastModifiedBy>Ramy Shahin</cp:lastModifiedBy>
  <cp:revision>10</cp:revision>
  <dcterms:created xsi:type="dcterms:W3CDTF">2018-03-11T20:21:44Z</dcterms:created>
  <dcterms:modified xsi:type="dcterms:W3CDTF">2018-03-12T15:13:38Z</dcterms:modified>
</cp:coreProperties>
</file>