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436" autoAdjust="0"/>
  </p:normalViewPr>
  <p:slideViewPr>
    <p:cSldViewPr snapToGrid="0">
      <p:cViewPr>
        <p:scale>
          <a:sx n="75" d="100"/>
          <a:sy n="75" d="100"/>
        </p:scale>
        <p:origin x="1896" y="492"/>
      </p:cViewPr>
      <p:guideLst/>
    </p:cSldViewPr>
  </p:slideViewPr>
  <p:outlineViewPr>
    <p:cViewPr>
      <p:scale>
        <a:sx n="33" d="100"/>
        <a:sy n="33" d="100"/>
      </p:scale>
      <p:origin x="0" y="-8976"/>
    </p:cViewPr>
  </p:outlineViewPr>
  <p:notesTextViewPr>
    <p:cViewPr>
      <p:scale>
        <a:sx n="1" d="1"/>
        <a:sy n="1" d="1"/>
      </p:scale>
      <p:origin x="0" y="0"/>
    </p:cViewPr>
  </p:notesTextViewPr>
  <p:notesViewPr>
    <p:cSldViewPr snapToGrid="0">
      <p:cViewPr>
        <p:scale>
          <a:sx n="125" d="100"/>
          <a:sy n="125" d="100"/>
        </p:scale>
        <p:origin x="301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F3C07-9510-4D08-83A5-57E7D6AD982C}" type="datetimeFigureOut">
              <a:rPr lang="en-CA" smtClean="0"/>
              <a:t>05/03/18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DD3FE-76E9-4B52-8039-5B8E32DAD031}" type="slidenum">
              <a:rPr lang="en-CA" smtClean="0"/>
              <a:t>‹#›</a:t>
            </a:fld>
            <a:endParaRPr lang="en-CA"/>
          </a:p>
        </p:txBody>
      </p:sp>
    </p:spTree>
    <p:extLst>
      <p:ext uri="{BB962C8B-B14F-4D97-AF65-F5344CB8AC3E}">
        <p14:creationId xmlns:p14="http://schemas.microsoft.com/office/powerpoint/2010/main" val="2758814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9DD3FE-76E9-4B52-8039-5B8E32DAD031}" type="slidenum">
              <a:rPr lang="en-CA" smtClean="0"/>
              <a:t>15</a:t>
            </a:fld>
            <a:endParaRPr lang="en-CA"/>
          </a:p>
        </p:txBody>
      </p:sp>
    </p:spTree>
    <p:extLst>
      <p:ext uri="{BB962C8B-B14F-4D97-AF65-F5344CB8AC3E}">
        <p14:creationId xmlns:p14="http://schemas.microsoft.com/office/powerpoint/2010/main" val="81301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9DD3FE-76E9-4B52-8039-5B8E32DAD031}" type="slidenum">
              <a:rPr lang="en-CA" smtClean="0"/>
              <a:t>25</a:t>
            </a:fld>
            <a:endParaRPr lang="en-CA"/>
          </a:p>
        </p:txBody>
      </p:sp>
    </p:spTree>
    <p:extLst>
      <p:ext uri="{BB962C8B-B14F-4D97-AF65-F5344CB8AC3E}">
        <p14:creationId xmlns:p14="http://schemas.microsoft.com/office/powerpoint/2010/main" val="144024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9DD3FE-76E9-4B52-8039-5B8E32DAD031}" type="slidenum">
              <a:rPr lang="en-CA" smtClean="0"/>
              <a:t>16</a:t>
            </a:fld>
            <a:endParaRPr lang="en-CA"/>
          </a:p>
        </p:txBody>
      </p:sp>
    </p:spTree>
    <p:extLst>
      <p:ext uri="{BB962C8B-B14F-4D97-AF65-F5344CB8AC3E}">
        <p14:creationId xmlns:p14="http://schemas.microsoft.com/office/powerpoint/2010/main" val="217987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9DD3FE-76E9-4B52-8039-5B8E32DAD031}" type="slidenum">
              <a:rPr lang="en-CA" smtClean="0"/>
              <a:t>17</a:t>
            </a:fld>
            <a:endParaRPr lang="en-CA"/>
          </a:p>
        </p:txBody>
      </p:sp>
    </p:spTree>
    <p:extLst>
      <p:ext uri="{BB962C8B-B14F-4D97-AF65-F5344CB8AC3E}">
        <p14:creationId xmlns:p14="http://schemas.microsoft.com/office/powerpoint/2010/main" val="375588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that this definition is silent on two points. First, it does not require that the target feature model be identical to the source feature model; they just need to be equivalent, i.e., have the same set of valid configurations. However, since R is only defined for the domain model, i.e., it does not manipulate features, a reasonable expectation is that it should leave the feature model unchanged. Second, the above definition does not specify exactly how the domain model should change, as long as the set of products is as required. The same set of products can be represented by different domain models and presence condition [36]. A reasonable expectation here is that the domain model should change as little as possible. These “expectations” are not part of the correctness condition since they are not required to preserve the semantics of R; yet, they are “nice to have” properties for an implementation of lifting – see Sec. 4.5.</a:t>
            </a:r>
          </a:p>
        </p:txBody>
      </p:sp>
      <p:sp>
        <p:nvSpPr>
          <p:cNvPr id="4" name="Slide Number Placeholder 3"/>
          <p:cNvSpPr>
            <a:spLocks noGrp="1"/>
          </p:cNvSpPr>
          <p:nvPr>
            <p:ph type="sldNum" sz="quarter" idx="10"/>
          </p:nvPr>
        </p:nvSpPr>
        <p:spPr/>
        <p:txBody>
          <a:bodyPr/>
          <a:lstStyle/>
          <a:p>
            <a:fld id="{E09DD3FE-76E9-4B52-8039-5B8E32DAD031}" type="slidenum">
              <a:rPr lang="en-CA" smtClean="0"/>
              <a:t>18</a:t>
            </a:fld>
            <a:endParaRPr lang="en-CA"/>
          </a:p>
        </p:txBody>
      </p:sp>
    </p:spTree>
    <p:extLst>
      <p:ext uri="{BB962C8B-B14F-4D97-AF65-F5344CB8AC3E}">
        <p14:creationId xmlns:p14="http://schemas.microsoft.com/office/powerpoint/2010/main" val="164766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general algorithm of a rule application for a lifted rule is given in Fig. 6. In this algorithm, Steps 2-3 check the applicability condition, Steps 4-7 handle elements added by R ↑ , while Steps 8-12 handle elements deleted by R ↑ . Specifically, Step 5 adds each new element to the domain model of P 0 , and Step 6 sets its presence condition to </a:t>
            </a:r>
            <a:r>
              <a:rPr lang="en-CA" dirty="0" err="1"/>
              <a:t>Φapply</a:t>
            </a:r>
            <a:r>
              <a:rPr lang="en-CA" dirty="0"/>
              <a:t> since such elements are added only to those products where R was applicable. For deletion, Step 9 sets the presence condition as </a:t>
            </a:r>
            <a:r>
              <a:rPr lang="en-CA" dirty="0" err="1"/>
              <a:t>φd</a:t>
            </a:r>
            <a:r>
              <a:rPr lang="en-CA" dirty="0"/>
              <a:t> ∧ ¬</a:t>
            </a:r>
            <a:r>
              <a:rPr lang="en-CA" dirty="0" err="1"/>
              <a:t>Φapply</a:t>
            </a:r>
            <a:r>
              <a:rPr lang="en-CA" dirty="0"/>
              <a:t> to guarantee that the element will be absent, i.e., it is deleted “virtually” in the products where R was applicable, and that it remains intact in all other products where it occurred previously. Step 10 checks whether the element is now present in any product and if not, it deletes it “actually” by removing it from the domain model. </a:t>
            </a:r>
          </a:p>
        </p:txBody>
      </p:sp>
      <p:sp>
        <p:nvSpPr>
          <p:cNvPr id="4" name="Slide Number Placeholder 3"/>
          <p:cNvSpPr>
            <a:spLocks noGrp="1"/>
          </p:cNvSpPr>
          <p:nvPr>
            <p:ph type="sldNum" sz="quarter" idx="10"/>
          </p:nvPr>
        </p:nvSpPr>
        <p:spPr/>
        <p:txBody>
          <a:bodyPr/>
          <a:lstStyle/>
          <a:p>
            <a:fld id="{E09DD3FE-76E9-4B52-8039-5B8E32DAD031}" type="slidenum">
              <a:rPr lang="en-CA" smtClean="0"/>
              <a:t>19</a:t>
            </a:fld>
            <a:endParaRPr lang="en-CA"/>
          </a:p>
        </p:txBody>
      </p:sp>
    </p:spTree>
    <p:extLst>
      <p:ext uri="{BB962C8B-B14F-4D97-AF65-F5344CB8AC3E}">
        <p14:creationId xmlns:p14="http://schemas.microsoft.com/office/powerpoint/2010/main" val="152185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9DD3FE-76E9-4B52-8039-5B8E32DAD031}" type="slidenum">
              <a:rPr lang="en-CA" smtClean="0"/>
              <a:t>20</a:t>
            </a:fld>
            <a:endParaRPr lang="en-CA"/>
          </a:p>
        </p:txBody>
      </p:sp>
    </p:spTree>
    <p:extLst>
      <p:ext uri="{BB962C8B-B14F-4D97-AF65-F5344CB8AC3E}">
        <p14:creationId xmlns:p14="http://schemas.microsoft.com/office/powerpoint/2010/main" val="2352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9DD3FE-76E9-4B52-8039-5B8E32DAD031}" type="slidenum">
              <a:rPr lang="en-CA" smtClean="0"/>
              <a:t>21</a:t>
            </a:fld>
            <a:endParaRPr lang="en-CA"/>
          </a:p>
        </p:txBody>
      </p:sp>
    </p:spTree>
    <p:extLst>
      <p:ext uri="{BB962C8B-B14F-4D97-AF65-F5344CB8AC3E}">
        <p14:creationId xmlns:p14="http://schemas.microsoft.com/office/powerpoint/2010/main" val="119231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9DD3FE-76E9-4B52-8039-5B8E32DAD031}" type="slidenum">
              <a:rPr lang="en-CA" smtClean="0"/>
              <a:t>22</a:t>
            </a:fld>
            <a:endParaRPr lang="en-CA"/>
          </a:p>
        </p:txBody>
      </p:sp>
    </p:spTree>
    <p:extLst>
      <p:ext uri="{BB962C8B-B14F-4D97-AF65-F5344CB8AC3E}">
        <p14:creationId xmlns:p14="http://schemas.microsoft.com/office/powerpoint/2010/main" val="1926554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9DD3FE-76E9-4B52-8039-5B8E32DAD031}" type="slidenum">
              <a:rPr lang="en-CA" smtClean="0"/>
              <a:t>23</a:t>
            </a:fld>
            <a:endParaRPr lang="en-CA"/>
          </a:p>
        </p:txBody>
      </p:sp>
    </p:spTree>
    <p:extLst>
      <p:ext uri="{BB962C8B-B14F-4D97-AF65-F5344CB8AC3E}">
        <p14:creationId xmlns:p14="http://schemas.microsoft.com/office/powerpoint/2010/main" val="126257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AD68-1890-40BF-9F4B-60D2D3741C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337C136-496E-4C83-AB31-134CFF4BA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FE90B74-32AE-4E88-A4C6-3772F28F74EE}"/>
              </a:ext>
            </a:extLst>
          </p:cNvPr>
          <p:cNvSpPr>
            <a:spLocks noGrp="1"/>
          </p:cNvSpPr>
          <p:nvPr>
            <p:ph type="dt" sz="half" idx="10"/>
          </p:nvPr>
        </p:nvSpPr>
        <p:spPr/>
        <p:txBody>
          <a:bodyPr/>
          <a:lstStyle/>
          <a:p>
            <a:fld id="{A6C5CD5D-162F-480C-9E0D-DEB72FD0DDF5}" type="datetime1">
              <a:rPr lang="en-CA" smtClean="0"/>
              <a:t>05/03/18</a:t>
            </a:fld>
            <a:endParaRPr lang="en-CA"/>
          </a:p>
        </p:txBody>
      </p:sp>
      <p:sp>
        <p:nvSpPr>
          <p:cNvPr id="5" name="Footer Placeholder 4">
            <a:extLst>
              <a:ext uri="{FF2B5EF4-FFF2-40B4-BE49-F238E27FC236}">
                <a16:creationId xmlns:a16="http://schemas.microsoft.com/office/drawing/2014/main" id="{F08D27E2-7992-4F40-841B-CBF3A95088E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9AC48A6-563D-4778-8CA1-184B1BC90CF8}"/>
              </a:ext>
            </a:extLst>
          </p:cNvPr>
          <p:cNvSpPr>
            <a:spLocks noGrp="1"/>
          </p:cNvSpPr>
          <p:nvPr>
            <p:ph type="sldNum" sz="quarter" idx="12"/>
          </p:nvPr>
        </p:nvSpPr>
        <p:spPr/>
        <p:txBody>
          <a:bodyPr/>
          <a:lstStyle/>
          <a:p>
            <a:fld id="{0063D73C-4519-44B9-BF53-3E909AAF1612}" type="slidenum">
              <a:rPr lang="en-CA" smtClean="0"/>
              <a:t>‹#›</a:t>
            </a:fld>
            <a:endParaRPr lang="en-CA"/>
          </a:p>
        </p:txBody>
      </p:sp>
    </p:spTree>
    <p:extLst>
      <p:ext uri="{BB962C8B-B14F-4D97-AF65-F5344CB8AC3E}">
        <p14:creationId xmlns:p14="http://schemas.microsoft.com/office/powerpoint/2010/main" val="205477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3CD0-AD58-41BC-9709-29706093621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A06FC4E-4F77-4DAC-BA95-37EAEAF275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DCF7740-E558-47D5-B2BD-A5B36124CEE9}"/>
              </a:ext>
            </a:extLst>
          </p:cNvPr>
          <p:cNvSpPr>
            <a:spLocks noGrp="1"/>
          </p:cNvSpPr>
          <p:nvPr>
            <p:ph type="dt" sz="half" idx="10"/>
          </p:nvPr>
        </p:nvSpPr>
        <p:spPr/>
        <p:txBody>
          <a:bodyPr/>
          <a:lstStyle/>
          <a:p>
            <a:fld id="{1A6792B2-CBE6-4022-84FD-8DC5F2D611E6}" type="datetime1">
              <a:rPr lang="en-CA" smtClean="0"/>
              <a:t>05/03/18</a:t>
            </a:fld>
            <a:endParaRPr lang="en-CA"/>
          </a:p>
        </p:txBody>
      </p:sp>
      <p:sp>
        <p:nvSpPr>
          <p:cNvPr id="5" name="Footer Placeholder 4">
            <a:extLst>
              <a:ext uri="{FF2B5EF4-FFF2-40B4-BE49-F238E27FC236}">
                <a16:creationId xmlns:a16="http://schemas.microsoft.com/office/drawing/2014/main" id="{641982E0-CED7-40CE-A8D7-EA687CCEC54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ACAB761-4187-4D22-850F-444DF0748266}"/>
              </a:ext>
            </a:extLst>
          </p:cNvPr>
          <p:cNvSpPr>
            <a:spLocks noGrp="1"/>
          </p:cNvSpPr>
          <p:nvPr>
            <p:ph type="sldNum" sz="quarter" idx="12"/>
          </p:nvPr>
        </p:nvSpPr>
        <p:spPr/>
        <p:txBody>
          <a:bodyPr/>
          <a:lstStyle/>
          <a:p>
            <a:fld id="{0063D73C-4519-44B9-BF53-3E909AAF1612}" type="slidenum">
              <a:rPr lang="en-CA" smtClean="0"/>
              <a:t>‹#›</a:t>
            </a:fld>
            <a:endParaRPr lang="en-CA"/>
          </a:p>
        </p:txBody>
      </p:sp>
    </p:spTree>
    <p:extLst>
      <p:ext uri="{BB962C8B-B14F-4D97-AF65-F5344CB8AC3E}">
        <p14:creationId xmlns:p14="http://schemas.microsoft.com/office/powerpoint/2010/main" val="271749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FF5A45-2869-4CA3-8A1E-0853D8CE5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F221B2C-4EEA-4124-8620-C7A3D5D063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C6DF8C-D3F5-48A3-8E49-09363C5F90C6}"/>
              </a:ext>
            </a:extLst>
          </p:cNvPr>
          <p:cNvSpPr>
            <a:spLocks noGrp="1"/>
          </p:cNvSpPr>
          <p:nvPr>
            <p:ph type="dt" sz="half" idx="10"/>
          </p:nvPr>
        </p:nvSpPr>
        <p:spPr/>
        <p:txBody>
          <a:bodyPr/>
          <a:lstStyle/>
          <a:p>
            <a:fld id="{57383219-9825-4E3C-86EC-80F824206E15}" type="datetime1">
              <a:rPr lang="en-CA" smtClean="0"/>
              <a:t>05/03/18</a:t>
            </a:fld>
            <a:endParaRPr lang="en-CA"/>
          </a:p>
        </p:txBody>
      </p:sp>
      <p:sp>
        <p:nvSpPr>
          <p:cNvPr id="5" name="Footer Placeholder 4">
            <a:extLst>
              <a:ext uri="{FF2B5EF4-FFF2-40B4-BE49-F238E27FC236}">
                <a16:creationId xmlns:a16="http://schemas.microsoft.com/office/drawing/2014/main" id="{4C738997-B3C0-4249-9D3C-01977C4A968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545CEB6-07A1-488C-9407-FA0691B85E39}"/>
              </a:ext>
            </a:extLst>
          </p:cNvPr>
          <p:cNvSpPr>
            <a:spLocks noGrp="1"/>
          </p:cNvSpPr>
          <p:nvPr>
            <p:ph type="sldNum" sz="quarter" idx="12"/>
          </p:nvPr>
        </p:nvSpPr>
        <p:spPr/>
        <p:txBody>
          <a:bodyPr/>
          <a:lstStyle/>
          <a:p>
            <a:fld id="{0063D73C-4519-44B9-BF53-3E909AAF1612}" type="slidenum">
              <a:rPr lang="en-CA" smtClean="0"/>
              <a:t>‹#›</a:t>
            </a:fld>
            <a:endParaRPr lang="en-CA"/>
          </a:p>
        </p:txBody>
      </p:sp>
    </p:spTree>
    <p:extLst>
      <p:ext uri="{BB962C8B-B14F-4D97-AF65-F5344CB8AC3E}">
        <p14:creationId xmlns:p14="http://schemas.microsoft.com/office/powerpoint/2010/main" val="41456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68F9-E58B-4533-8B88-3EA424AF3C9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9D7E421-E9CE-457F-8D8F-8B49B588D3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FCA4E7-68E0-4C22-9A9F-1234D8BEDA14}"/>
              </a:ext>
            </a:extLst>
          </p:cNvPr>
          <p:cNvSpPr>
            <a:spLocks noGrp="1"/>
          </p:cNvSpPr>
          <p:nvPr>
            <p:ph type="dt" sz="half" idx="10"/>
          </p:nvPr>
        </p:nvSpPr>
        <p:spPr/>
        <p:txBody>
          <a:bodyPr/>
          <a:lstStyle/>
          <a:p>
            <a:fld id="{46916C08-BDC6-4BFA-81AB-10F17CF10804}" type="datetime1">
              <a:rPr lang="en-CA" smtClean="0"/>
              <a:t>05/03/18</a:t>
            </a:fld>
            <a:endParaRPr lang="en-CA"/>
          </a:p>
        </p:txBody>
      </p:sp>
      <p:sp>
        <p:nvSpPr>
          <p:cNvPr id="5" name="Footer Placeholder 4">
            <a:extLst>
              <a:ext uri="{FF2B5EF4-FFF2-40B4-BE49-F238E27FC236}">
                <a16:creationId xmlns:a16="http://schemas.microsoft.com/office/drawing/2014/main" id="{D881717D-CF3A-4C28-8667-EE127337E07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28CD3CA-9B71-4AD2-BD35-3EF0D145A72E}"/>
              </a:ext>
            </a:extLst>
          </p:cNvPr>
          <p:cNvSpPr>
            <a:spLocks noGrp="1"/>
          </p:cNvSpPr>
          <p:nvPr>
            <p:ph type="sldNum" sz="quarter" idx="12"/>
          </p:nvPr>
        </p:nvSpPr>
        <p:spPr/>
        <p:txBody>
          <a:bodyPr/>
          <a:lstStyle/>
          <a:p>
            <a:fld id="{0063D73C-4519-44B9-BF53-3E909AAF1612}" type="slidenum">
              <a:rPr lang="en-CA" smtClean="0"/>
              <a:t>‹#›</a:t>
            </a:fld>
            <a:endParaRPr lang="en-CA"/>
          </a:p>
        </p:txBody>
      </p:sp>
    </p:spTree>
    <p:extLst>
      <p:ext uri="{BB962C8B-B14F-4D97-AF65-F5344CB8AC3E}">
        <p14:creationId xmlns:p14="http://schemas.microsoft.com/office/powerpoint/2010/main" val="140818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7946-6691-4497-BC84-A55244047F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D05F006-BFDB-4231-9B46-2F9973F269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ADA301-638B-48F1-8FA2-73CFA7413031}"/>
              </a:ext>
            </a:extLst>
          </p:cNvPr>
          <p:cNvSpPr>
            <a:spLocks noGrp="1"/>
          </p:cNvSpPr>
          <p:nvPr>
            <p:ph type="dt" sz="half" idx="10"/>
          </p:nvPr>
        </p:nvSpPr>
        <p:spPr/>
        <p:txBody>
          <a:bodyPr/>
          <a:lstStyle/>
          <a:p>
            <a:fld id="{E6770062-E75E-4C57-A4B8-A2F3DA923BF7}" type="datetime1">
              <a:rPr lang="en-CA" smtClean="0"/>
              <a:t>05/03/18</a:t>
            </a:fld>
            <a:endParaRPr lang="en-CA"/>
          </a:p>
        </p:txBody>
      </p:sp>
      <p:sp>
        <p:nvSpPr>
          <p:cNvPr id="5" name="Footer Placeholder 4">
            <a:extLst>
              <a:ext uri="{FF2B5EF4-FFF2-40B4-BE49-F238E27FC236}">
                <a16:creationId xmlns:a16="http://schemas.microsoft.com/office/drawing/2014/main" id="{A16CF5E8-2F20-4909-9896-D4ED1D09937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64DFC8-D41B-4817-8D37-361F0E83D601}"/>
              </a:ext>
            </a:extLst>
          </p:cNvPr>
          <p:cNvSpPr>
            <a:spLocks noGrp="1"/>
          </p:cNvSpPr>
          <p:nvPr>
            <p:ph type="sldNum" sz="quarter" idx="12"/>
          </p:nvPr>
        </p:nvSpPr>
        <p:spPr/>
        <p:txBody>
          <a:bodyPr/>
          <a:lstStyle/>
          <a:p>
            <a:fld id="{0063D73C-4519-44B9-BF53-3E909AAF1612}" type="slidenum">
              <a:rPr lang="en-CA" smtClean="0"/>
              <a:t>‹#›</a:t>
            </a:fld>
            <a:endParaRPr lang="en-CA"/>
          </a:p>
        </p:txBody>
      </p:sp>
    </p:spTree>
    <p:extLst>
      <p:ext uri="{BB962C8B-B14F-4D97-AF65-F5344CB8AC3E}">
        <p14:creationId xmlns:p14="http://schemas.microsoft.com/office/powerpoint/2010/main" val="134780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C5D7-85EF-4DC3-96F2-4E7617BAF9B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4607B7D-33B8-4FED-8EA5-E1818A0A4C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EC3956D-8715-4A65-8A81-9D56C6A7C9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36580AB-D86E-46AA-B281-0BB9E76AD4DF}"/>
              </a:ext>
            </a:extLst>
          </p:cNvPr>
          <p:cNvSpPr>
            <a:spLocks noGrp="1"/>
          </p:cNvSpPr>
          <p:nvPr>
            <p:ph type="dt" sz="half" idx="10"/>
          </p:nvPr>
        </p:nvSpPr>
        <p:spPr/>
        <p:txBody>
          <a:bodyPr/>
          <a:lstStyle/>
          <a:p>
            <a:fld id="{833BD9FA-7156-4025-9971-553245C4E472}" type="datetime1">
              <a:rPr lang="en-CA" smtClean="0"/>
              <a:t>05/03/18</a:t>
            </a:fld>
            <a:endParaRPr lang="en-CA"/>
          </a:p>
        </p:txBody>
      </p:sp>
      <p:sp>
        <p:nvSpPr>
          <p:cNvPr id="6" name="Footer Placeholder 5">
            <a:extLst>
              <a:ext uri="{FF2B5EF4-FFF2-40B4-BE49-F238E27FC236}">
                <a16:creationId xmlns:a16="http://schemas.microsoft.com/office/drawing/2014/main" id="{8B6C3F24-CDA7-4038-B97E-6D054A66065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0149956-B828-465E-AB34-2B262379AC72}"/>
              </a:ext>
            </a:extLst>
          </p:cNvPr>
          <p:cNvSpPr>
            <a:spLocks noGrp="1"/>
          </p:cNvSpPr>
          <p:nvPr>
            <p:ph type="sldNum" sz="quarter" idx="12"/>
          </p:nvPr>
        </p:nvSpPr>
        <p:spPr/>
        <p:txBody>
          <a:bodyPr/>
          <a:lstStyle/>
          <a:p>
            <a:fld id="{0063D73C-4519-44B9-BF53-3E909AAF1612}" type="slidenum">
              <a:rPr lang="en-CA" smtClean="0"/>
              <a:t>‹#›</a:t>
            </a:fld>
            <a:endParaRPr lang="en-CA"/>
          </a:p>
        </p:txBody>
      </p:sp>
    </p:spTree>
    <p:extLst>
      <p:ext uri="{BB962C8B-B14F-4D97-AF65-F5344CB8AC3E}">
        <p14:creationId xmlns:p14="http://schemas.microsoft.com/office/powerpoint/2010/main" val="267840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4DED-A6ED-4F19-B7E2-692B450AF28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6D9D46C-0718-4D38-9382-E106C87AA7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0592B33-0348-48D3-97A8-163005BC8A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63A271B-73E9-4AF9-A508-D73F7ADE69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37D5CB-5C2A-4E54-8C84-9E60C164B6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F482651-1F68-4832-97B6-75586B005BB7}"/>
              </a:ext>
            </a:extLst>
          </p:cNvPr>
          <p:cNvSpPr>
            <a:spLocks noGrp="1"/>
          </p:cNvSpPr>
          <p:nvPr>
            <p:ph type="dt" sz="half" idx="10"/>
          </p:nvPr>
        </p:nvSpPr>
        <p:spPr/>
        <p:txBody>
          <a:bodyPr/>
          <a:lstStyle/>
          <a:p>
            <a:fld id="{2BFDF18D-CCE2-4E32-B71C-962F57025923}" type="datetime1">
              <a:rPr lang="en-CA" smtClean="0"/>
              <a:t>05/03/18</a:t>
            </a:fld>
            <a:endParaRPr lang="en-CA"/>
          </a:p>
        </p:txBody>
      </p:sp>
      <p:sp>
        <p:nvSpPr>
          <p:cNvPr id="8" name="Footer Placeholder 7">
            <a:extLst>
              <a:ext uri="{FF2B5EF4-FFF2-40B4-BE49-F238E27FC236}">
                <a16:creationId xmlns:a16="http://schemas.microsoft.com/office/drawing/2014/main" id="{98DEDFE5-CC2A-4A80-BBC6-ECB7856232F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B2FF10F-5B51-4F3E-BDEC-76AE587D6DA0}"/>
              </a:ext>
            </a:extLst>
          </p:cNvPr>
          <p:cNvSpPr>
            <a:spLocks noGrp="1"/>
          </p:cNvSpPr>
          <p:nvPr>
            <p:ph type="sldNum" sz="quarter" idx="12"/>
          </p:nvPr>
        </p:nvSpPr>
        <p:spPr/>
        <p:txBody>
          <a:bodyPr/>
          <a:lstStyle/>
          <a:p>
            <a:fld id="{0063D73C-4519-44B9-BF53-3E909AAF1612}" type="slidenum">
              <a:rPr lang="en-CA" smtClean="0"/>
              <a:t>‹#›</a:t>
            </a:fld>
            <a:endParaRPr lang="en-CA"/>
          </a:p>
        </p:txBody>
      </p:sp>
    </p:spTree>
    <p:extLst>
      <p:ext uri="{BB962C8B-B14F-4D97-AF65-F5344CB8AC3E}">
        <p14:creationId xmlns:p14="http://schemas.microsoft.com/office/powerpoint/2010/main" val="58952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475C-2C7B-46FD-9945-0704A8293BA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24B506C-8B33-4759-B1D1-C6C05263A20A}"/>
              </a:ext>
            </a:extLst>
          </p:cNvPr>
          <p:cNvSpPr>
            <a:spLocks noGrp="1"/>
          </p:cNvSpPr>
          <p:nvPr>
            <p:ph type="dt" sz="half" idx="10"/>
          </p:nvPr>
        </p:nvSpPr>
        <p:spPr/>
        <p:txBody>
          <a:bodyPr/>
          <a:lstStyle/>
          <a:p>
            <a:fld id="{136F3F6A-3FA8-4962-A629-AC547E35A451}" type="datetime1">
              <a:rPr lang="en-CA" smtClean="0"/>
              <a:t>05/03/18</a:t>
            </a:fld>
            <a:endParaRPr lang="en-CA"/>
          </a:p>
        </p:txBody>
      </p:sp>
      <p:sp>
        <p:nvSpPr>
          <p:cNvPr id="4" name="Footer Placeholder 3">
            <a:extLst>
              <a:ext uri="{FF2B5EF4-FFF2-40B4-BE49-F238E27FC236}">
                <a16:creationId xmlns:a16="http://schemas.microsoft.com/office/drawing/2014/main" id="{335C619D-D73E-4113-AEC9-FADC1679031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5D6D822-1DCA-4ABC-8420-AB990AF7DF73}"/>
              </a:ext>
            </a:extLst>
          </p:cNvPr>
          <p:cNvSpPr>
            <a:spLocks noGrp="1"/>
          </p:cNvSpPr>
          <p:nvPr>
            <p:ph type="sldNum" sz="quarter" idx="12"/>
          </p:nvPr>
        </p:nvSpPr>
        <p:spPr/>
        <p:txBody>
          <a:bodyPr/>
          <a:lstStyle/>
          <a:p>
            <a:fld id="{0063D73C-4519-44B9-BF53-3E909AAF1612}" type="slidenum">
              <a:rPr lang="en-CA" smtClean="0"/>
              <a:t>‹#›</a:t>
            </a:fld>
            <a:endParaRPr lang="en-CA"/>
          </a:p>
        </p:txBody>
      </p:sp>
    </p:spTree>
    <p:extLst>
      <p:ext uri="{BB962C8B-B14F-4D97-AF65-F5344CB8AC3E}">
        <p14:creationId xmlns:p14="http://schemas.microsoft.com/office/powerpoint/2010/main" val="37326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8801D5-D306-4E30-9896-A27317E25927}"/>
              </a:ext>
            </a:extLst>
          </p:cNvPr>
          <p:cNvSpPr>
            <a:spLocks noGrp="1"/>
          </p:cNvSpPr>
          <p:nvPr>
            <p:ph type="dt" sz="half" idx="10"/>
          </p:nvPr>
        </p:nvSpPr>
        <p:spPr/>
        <p:txBody>
          <a:bodyPr/>
          <a:lstStyle/>
          <a:p>
            <a:fld id="{B01F0C92-BF08-416B-9C32-10B4B15881CC}" type="datetime1">
              <a:rPr lang="en-CA" smtClean="0"/>
              <a:t>05/03/18</a:t>
            </a:fld>
            <a:endParaRPr lang="en-CA"/>
          </a:p>
        </p:txBody>
      </p:sp>
      <p:sp>
        <p:nvSpPr>
          <p:cNvPr id="3" name="Footer Placeholder 2">
            <a:extLst>
              <a:ext uri="{FF2B5EF4-FFF2-40B4-BE49-F238E27FC236}">
                <a16:creationId xmlns:a16="http://schemas.microsoft.com/office/drawing/2014/main" id="{3AF1E7BB-D284-4124-945B-F2F9C86BCE9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088C8B0-C634-4F10-B8D6-F8C5444815FE}"/>
              </a:ext>
            </a:extLst>
          </p:cNvPr>
          <p:cNvSpPr>
            <a:spLocks noGrp="1"/>
          </p:cNvSpPr>
          <p:nvPr>
            <p:ph type="sldNum" sz="quarter" idx="12"/>
          </p:nvPr>
        </p:nvSpPr>
        <p:spPr/>
        <p:txBody>
          <a:bodyPr/>
          <a:lstStyle/>
          <a:p>
            <a:fld id="{0063D73C-4519-44B9-BF53-3E909AAF1612}" type="slidenum">
              <a:rPr lang="en-CA" smtClean="0"/>
              <a:t>‹#›</a:t>
            </a:fld>
            <a:endParaRPr lang="en-CA"/>
          </a:p>
        </p:txBody>
      </p:sp>
    </p:spTree>
    <p:extLst>
      <p:ext uri="{BB962C8B-B14F-4D97-AF65-F5344CB8AC3E}">
        <p14:creationId xmlns:p14="http://schemas.microsoft.com/office/powerpoint/2010/main" val="345840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45B3-80B1-47DE-8251-C6119EE4F5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324D197-380D-4D55-B7DA-1484BFA2A7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7D4595C-C894-4180-A297-42BDF9E29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54673F-7AC6-4D3C-BA6C-72DEC7FF92B9}"/>
              </a:ext>
            </a:extLst>
          </p:cNvPr>
          <p:cNvSpPr>
            <a:spLocks noGrp="1"/>
          </p:cNvSpPr>
          <p:nvPr>
            <p:ph type="dt" sz="half" idx="10"/>
          </p:nvPr>
        </p:nvSpPr>
        <p:spPr/>
        <p:txBody>
          <a:bodyPr/>
          <a:lstStyle/>
          <a:p>
            <a:fld id="{A7F6ACC6-150F-47D3-B314-C7B9B9462042}" type="datetime1">
              <a:rPr lang="en-CA" smtClean="0"/>
              <a:t>05/03/18</a:t>
            </a:fld>
            <a:endParaRPr lang="en-CA"/>
          </a:p>
        </p:txBody>
      </p:sp>
      <p:sp>
        <p:nvSpPr>
          <p:cNvPr id="6" name="Footer Placeholder 5">
            <a:extLst>
              <a:ext uri="{FF2B5EF4-FFF2-40B4-BE49-F238E27FC236}">
                <a16:creationId xmlns:a16="http://schemas.microsoft.com/office/drawing/2014/main" id="{1E9087C0-79F1-4A49-8EB7-A19A1CEF92F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1949E09-0B50-45A8-A00F-5E85703281A4}"/>
              </a:ext>
            </a:extLst>
          </p:cNvPr>
          <p:cNvSpPr>
            <a:spLocks noGrp="1"/>
          </p:cNvSpPr>
          <p:nvPr>
            <p:ph type="sldNum" sz="quarter" idx="12"/>
          </p:nvPr>
        </p:nvSpPr>
        <p:spPr/>
        <p:txBody>
          <a:bodyPr/>
          <a:lstStyle/>
          <a:p>
            <a:fld id="{0063D73C-4519-44B9-BF53-3E909AAF1612}" type="slidenum">
              <a:rPr lang="en-CA" smtClean="0"/>
              <a:t>‹#›</a:t>
            </a:fld>
            <a:endParaRPr lang="en-CA"/>
          </a:p>
        </p:txBody>
      </p:sp>
    </p:spTree>
    <p:extLst>
      <p:ext uri="{BB962C8B-B14F-4D97-AF65-F5344CB8AC3E}">
        <p14:creationId xmlns:p14="http://schemas.microsoft.com/office/powerpoint/2010/main" val="283708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FBBD-F066-4A3A-99E4-9A9A108F3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B0766B1-B32C-44A3-B08C-73A826F55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2F48F7E-FC09-4DDA-949C-E7E9F16F4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148F14-30D6-489A-A3A9-6EAE06F637D4}"/>
              </a:ext>
            </a:extLst>
          </p:cNvPr>
          <p:cNvSpPr>
            <a:spLocks noGrp="1"/>
          </p:cNvSpPr>
          <p:nvPr>
            <p:ph type="dt" sz="half" idx="10"/>
          </p:nvPr>
        </p:nvSpPr>
        <p:spPr/>
        <p:txBody>
          <a:bodyPr/>
          <a:lstStyle/>
          <a:p>
            <a:fld id="{7336217A-B996-4587-B481-F934E25FB274}" type="datetime1">
              <a:rPr lang="en-CA" smtClean="0"/>
              <a:t>05/03/18</a:t>
            </a:fld>
            <a:endParaRPr lang="en-CA"/>
          </a:p>
        </p:txBody>
      </p:sp>
      <p:sp>
        <p:nvSpPr>
          <p:cNvPr id="6" name="Footer Placeholder 5">
            <a:extLst>
              <a:ext uri="{FF2B5EF4-FFF2-40B4-BE49-F238E27FC236}">
                <a16:creationId xmlns:a16="http://schemas.microsoft.com/office/drawing/2014/main" id="{0E504B26-1DB8-41D6-983A-715E3420BE2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12E734-15C8-4338-8F9F-4F3DF8C28E30}"/>
              </a:ext>
            </a:extLst>
          </p:cNvPr>
          <p:cNvSpPr>
            <a:spLocks noGrp="1"/>
          </p:cNvSpPr>
          <p:nvPr>
            <p:ph type="sldNum" sz="quarter" idx="12"/>
          </p:nvPr>
        </p:nvSpPr>
        <p:spPr/>
        <p:txBody>
          <a:bodyPr/>
          <a:lstStyle/>
          <a:p>
            <a:fld id="{0063D73C-4519-44B9-BF53-3E909AAF1612}" type="slidenum">
              <a:rPr lang="en-CA" smtClean="0"/>
              <a:t>‹#›</a:t>
            </a:fld>
            <a:endParaRPr lang="en-CA"/>
          </a:p>
        </p:txBody>
      </p:sp>
    </p:spTree>
    <p:extLst>
      <p:ext uri="{BB962C8B-B14F-4D97-AF65-F5344CB8AC3E}">
        <p14:creationId xmlns:p14="http://schemas.microsoft.com/office/powerpoint/2010/main" val="211891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0ACCA0-D40C-4468-BB5C-CC33E2F30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1F6F65A-870C-456C-BDF0-6BC77994FA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0F27146-CB18-4C4D-A249-9FDE76E91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DC605-905F-4434-95F7-5778C84CEB2B}" type="datetime1">
              <a:rPr lang="en-CA" smtClean="0"/>
              <a:t>05/03/18</a:t>
            </a:fld>
            <a:endParaRPr lang="en-CA"/>
          </a:p>
        </p:txBody>
      </p:sp>
      <p:sp>
        <p:nvSpPr>
          <p:cNvPr id="5" name="Footer Placeholder 4">
            <a:extLst>
              <a:ext uri="{FF2B5EF4-FFF2-40B4-BE49-F238E27FC236}">
                <a16:creationId xmlns:a16="http://schemas.microsoft.com/office/drawing/2014/main" id="{60AE1AAF-4E82-4479-AACF-AC972D1C4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2B0401E-7B2E-4D1C-81BE-046AED4FE3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3D73C-4519-44B9-BF53-3E909AAF1612}" type="slidenum">
              <a:rPr lang="en-CA" smtClean="0"/>
              <a:t>‹#›</a:t>
            </a:fld>
            <a:endParaRPr lang="en-CA"/>
          </a:p>
        </p:txBody>
      </p:sp>
    </p:spTree>
    <p:extLst>
      <p:ext uri="{BB962C8B-B14F-4D97-AF65-F5344CB8AC3E}">
        <p14:creationId xmlns:p14="http://schemas.microsoft.com/office/powerpoint/2010/main" val="4291474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B581-A0A6-495B-93FD-087082F99C90}"/>
              </a:ext>
            </a:extLst>
          </p:cNvPr>
          <p:cNvSpPr>
            <a:spLocks noGrp="1"/>
          </p:cNvSpPr>
          <p:nvPr>
            <p:ph type="ctrTitle"/>
          </p:nvPr>
        </p:nvSpPr>
        <p:spPr/>
        <p:txBody>
          <a:bodyPr>
            <a:normAutofit/>
          </a:bodyPr>
          <a:lstStyle/>
          <a:p>
            <a:r>
              <a:rPr lang="en-CA" dirty="0"/>
              <a:t>Lifting Model Transformation to Product Lines</a:t>
            </a:r>
          </a:p>
        </p:txBody>
      </p:sp>
      <p:sp>
        <p:nvSpPr>
          <p:cNvPr id="3" name="Subtitle 2">
            <a:extLst>
              <a:ext uri="{FF2B5EF4-FFF2-40B4-BE49-F238E27FC236}">
                <a16:creationId xmlns:a16="http://schemas.microsoft.com/office/drawing/2014/main" id="{7DAA04BB-2065-4EDD-8305-3863FFB6CA1B}"/>
              </a:ext>
            </a:extLst>
          </p:cNvPr>
          <p:cNvSpPr>
            <a:spLocks noGrp="1"/>
          </p:cNvSpPr>
          <p:nvPr>
            <p:ph type="subTitle" idx="1"/>
          </p:nvPr>
        </p:nvSpPr>
        <p:spPr/>
        <p:txBody>
          <a:bodyPr/>
          <a:lstStyle/>
          <a:p>
            <a:pPr algn="l"/>
            <a:r>
              <a:rPr lang="en-CA" dirty="0"/>
              <a:t>Authors: Rick </a:t>
            </a:r>
            <a:r>
              <a:rPr lang="en-CA" dirty="0" err="1"/>
              <a:t>Salay</a:t>
            </a:r>
            <a:r>
              <a:rPr lang="en-CA" dirty="0"/>
              <a:t>, Michalis </a:t>
            </a:r>
            <a:r>
              <a:rPr lang="en-CA" dirty="0" err="1"/>
              <a:t>Famelis</a:t>
            </a:r>
            <a:r>
              <a:rPr lang="en-CA" dirty="0"/>
              <a:t>, Julia Rubin, Alessio Di Sandro, Marsha </a:t>
            </a:r>
            <a:r>
              <a:rPr lang="en-CA" dirty="0" err="1"/>
              <a:t>Chechik</a:t>
            </a:r>
            <a:endParaRPr lang="en-CA" dirty="0"/>
          </a:p>
          <a:p>
            <a:pPr algn="l"/>
            <a:r>
              <a:rPr lang="en-CA" dirty="0"/>
              <a:t>Presenter: Mikhail Berezovskiy</a:t>
            </a:r>
          </a:p>
        </p:txBody>
      </p:sp>
      <p:sp>
        <p:nvSpPr>
          <p:cNvPr id="4" name="Slide Number Placeholder 3">
            <a:extLst>
              <a:ext uri="{FF2B5EF4-FFF2-40B4-BE49-F238E27FC236}">
                <a16:creationId xmlns:a16="http://schemas.microsoft.com/office/drawing/2014/main" id="{259251C6-887A-4E7A-B8A0-D11727AD78F5}"/>
              </a:ext>
            </a:extLst>
          </p:cNvPr>
          <p:cNvSpPr>
            <a:spLocks noGrp="1"/>
          </p:cNvSpPr>
          <p:nvPr>
            <p:ph type="sldNum" sz="quarter" idx="12"/>
          </p:nvPr>
        </p:nvSpPr>
        <p:spPr/>
        <p:txBody>
          <a:bodyPr/>
          <a:lstStyle/>
          <a:p>
            <a:fld id="{0063D73C-4519-44B9-BF53-3E909AAF1612}" type="slidenum">
              <a:rPr lang="en-CA" smtClean="0"/>
              <a:t>1</a:t>
            </a:fld>
            <a:endParaRPr lang="en-CA"/>
          </a:p>
        </p:txBody>
      </p:sp>
    </p:spTree>
    <p:extLst>
      <p:ext uri="{BB962C8B-B14F-4D97-AF65-F5344CB8AC3E}">
        <p14:creationId xmlns:p14="http://schemas.microsoft.com/office/powerpoint/2010/main" val="314350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46F7-6021-4569-81DC-38D80845F4D0}"/>
              </a:ext>
            </a:extLst>
          </p:cNvPr>
          <p:cNvSpPr>
            <a:spLocks noGrp="1"/>
          </p:cNvSpPr>
          <p:nvPr>
            <p:ph type="title"/>
          </p:nvPr>
        </p:nvSpPr>
        <p:spPr/>
        <p:txBody>
          <a:bodyPr/>
          <a:lstStyle/>
          <a:p>
            <a:r>
              <a:rPr lang="en-CA" dirty="0"/>
              <a:t>Product lines (more)</a:t>
            </a:r>
          </a:p>
        </p:txBody>
      </p:sp>
      <p:sp>
        <p:nvSpPr>
          <p:cNvPr id="3" name="Content Placeholder 2">
            <a:extLst>
              <a:ext uri="{FF2B5EF4-FFF2-40B4-BE49-F238E27FC236}">
                <a16:creationId xmlns:a16="http://schemas.microsoft.com/office/drawing/2014/main" id="{9BBE7B7D-61E1-488A-A867-98AD53505280}"/>
              </a:ext>
            </a:extLst>
          </p:cNvPr>
          <p:cNvSpPr>
            <a:spLocks noGrp="1"/>
          </p:cNvSpPr>
          <p:nvPr>
            <p:ph idx="1"/>
          </p:nvPr>
        </p:nvSpPr>
        <p:spPr/>
        <p:txBody>
          <a:bodyPr>
            <a:normAutofit lnSpcReduction="10000"/>
          </a:bodyPr>
          <a:lstStyle/>
          <a:p>
            <a:pPr marL="0" indent="0">
              <a:buNone/>
            </a:pPr>
            <a:r>
              <a:rPr lang="en-CA" b="1" dirty="0"/>
              <a:t>Definition 1 (Product Line). </a:t>
            </a:r>
          </a:p>
          <a:p>
            <a:pPr marL="0" indent="0">
              <a:buNone/>
            </a:pPr>
            <a:r>
              <a:rPr lang="en-CA" dirty="0"/>
              <a:t>A product line P consists of the following parts: </a:t>
            </a:r>
          </a:p>
          <a:p>
            <a:pPr marL="514350" indent="-514350">
              <a:buFont typeface="+mj-lt"/>
              <a:buAutoNum type="arabicPeriod"/>
            </a:pPr>
            <a:r>
              <a:rPr lang="en-CA" sz="2400" dirty="0"/>
              <a:t>A feature model that consists of a set of features and a propositional formula ΦP defined over these features to specify the relationships between them. </a:t>
            </a:r>
          </a:p>
          <a:p>
            <a:pPr marL="514350" indent="-514350">
              <a:buFont typeface="+mj-lt"/>
              <a:buAutoNum type="arabicPeriod"/>
            </a:pPr>
            <a:r>
              <a:rPr lang="en-CA" sz="2400" dirty="0"/>
              <a:t>A domain model consisting of a set of model elements. </a:t>
            </a:r>
          </a:p>
          <a:p>
            <a:pPr marL="514350" indent="-514350">
              <a:buFont typeface="+mj-lt"/>
              <a:buAutoNum type="arabicPeriod"/>
            </a:pPr>
            <a:r>
              <a:rPr lang="en-CA" sz="2400" dirty="0"/>
              <a:t>A mapping from the feature model to the domain model consisting of pairs {E, </a:t>
            </a:r>
            <a:r>
              <a:rPr lang="en-CA" sz="2400" dirty="0" err="1"/>
              <a:t>φE</a:t>
            </a:r>
            <a:r>
              <a:rPr lang="en-CA" sz="2400" dirty="0"/>
              <a:t>} mapping a domain model element E to a propositional formula </a:t>
            </a:r>
            <a:r>
              <a:rPr lang="en-CA" sz="2400" dirty="0" err="1"/>
              <a:t>φE</a:t>
            </a:r>
            <a:r>
              <a:rPr lang="en-CA" sz="2400" dirty="0"/>
              <a:t> over features. The formula </a:t>
            </a:r>
            <a:r>
              <a:rPr lang="en-CA" sz="2400" dirty="0" err="1"/>
              <a:t>φE</a:t>
            </a:r>
            <a:r>
              <a:rPr lang="en-CA" sz="2400" dirty="0"/>
              <a:t> is referred to as the presence condition of the element E. </a:t>
            </a:r>
          </a:p>
          <a:p>
            <a:pPr marL="0" indent="0">
              <a:buNone/>
            </a:pPr>
            <a:endParaRPr lang="en-CA" sz="2400" dirty="0"/>
          </a:p>
          <a:p>
            <a:pPr marL="0" indent="0" algn="ctr">
              <a:buNone/>
            </a:pPr>
            <a:r>
              <a:rPr lang="en-CA" sz="2400" dirty="0"/>
              <a:t>Example: </a:t>
            </a:r>
            <a:r>
              <a:rPr lang="el-GR" sz="2400" dirty="0"/>
              <a:t>Φ</a:t>
            </a:r>
            <a:r>
              <a:rPr lang="en-CA" sz="2400" dirty="0"/>
              <a:t>W = Wash∧¬(</a:t>
            </a:r>
            <a:r>
              <a:rPr lang="en-CA" sz="2400" dirty="0" err="1"/>
              <a:t>Heat∧Delay</a:t>
            </a:r>
            <a:r>
              <a:rPr lang="en-CA" sz="2400" dirty="0"/>
              <a:t>)</a:t>
            </a:r>
          </a:p>
        </p:txBody>
      </p:sp>
      <p:sp>
        <p:nvSpPr>
          <p:cNvPr id="4" name="Slide Number Placeholder 3">
            <a:extLst>
              <a:ext uri="{FF2B5EF4-FFF2-40B4-BE49-F238E27FC236}">
                <a16:creationId xmlns:a16="http://schemas.microsoft.com/office/drawing/2014/main" id="{657E2A06-984F-465D-8D9C-0656E47A3582}"/>
              </a:ext>
            </a:extLst>
          </p:cNvPr>
          <p:cNvSpPr>
            <a:spLocks noGrp="1"/>
          </p:cNvSpPr>
          <p:nvPr>
            <p:ph type="sldNum" sz="quarter" idx="12"/>
          </p:nvPr>
        </p:nvSpPr>
        <p:spPr/>
        <p:txBody>
          <a:bodyPr/>
          <a:lstStyle/>
          <a:p>
            <a:fld id="{0063D73C-4519-44B9-BF53-3E909AAF1612}" type="slidenum">
              <a:rPr lang="en-CA" smtClean="0"/>
              <a:t>10</a:t>
            </a:fld>
            <a:endParaRPr lang="en-CA"/>
          </a:p>
        </p:txBody>
      </p:sp>
    </p:spTree>
    <p:extLst>
      <p:ext uri="{BB962C8B-B14F-4D97-AF65-F5344CB8AC3E}">
        <p14:creationId xmlns:p14="http://schemas.microsoft.com/office/powerpoint/2010/main" val="397969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46F7-6021-4569-81DC-38D80845F4D0}"/>
              </a:ext>
            </a:extLst>
          </p:cNvPr>
          <p:cNvSpPr>
            <a:spLocks noGrp="1"/>
          </p:cNvSpPr>
          <p:nvPr>
            <p:ph type="title"/>
          </p:nvPr>
        </p:nvSpPr>
        <p:spPr/>
        <p:txBody>
          <a:bodyPr/>
          <a:lstStyle/>
          <a:p>
            <a:r>
              <a:rPr lang="en-CA" dirty="0"/>
              <a:t>Product lines (more)</a:t>
            </a:r>
          </a:p>
        </p:txBody>
      </p:sp>
      <p:sp>
        <p:nvSpPr>
          <p:cNvPr id="3" name="Content Placeholder 2">
            <a:extLst>
              <a:ext uri="{FF2B5EF4-FFF2-40B4-BE49-F238E27FC236}">
                <a16:creationId xmlns:a16="http://schemas.microsoft.com/office/drawing/2014/main" id="{9BBE7B7D-61E1-488A-A867-98AD53505280}"/>
              </a:ext>
            </a:extLst>
          </p:cNvPr>
          <p:cNvSpPr>
            <a:spLocks noGrp="1"/>
          </p:cNvSpPr>
          <p:nvPr>
            <p:ph idx="1"/>
          </p:nvPr>
        </p:nvSpPr>
        <p:spPr/>
        <p:txBody>
          <a:bodyPr>
            <a:normAutofit/>
          </a:bodyPr>
          <a:lstStyle/>
          <a:p>
            <a:pPr marL="0" indent="0">
              <a:buNone/>
            </a:pPr>
            <a:r>
              <a:rPr lang="en-CA" b="1" dirty="0"/>
              <a:t>Definition 2 (Feature Configuration). </a:t>
            </a:r>
          </a:p>
          <a:p>
            <a:pPr marL="0" indent="0">
              <a:buNone/>
            </a:pPr>
            <a:r>
              <a:rPr lang="en-CA" b="1" dirty="0"/>
              <a:t>A valid feature configuration ρ of a product line P is a subset of its features that satisfies ΦP </a:t>
            </a:r>
          </a:p>
          <a:p>
            <a:pPr marL="0" indent="0">
              <a:buNone/>
            </a:pPr>
            <a:r>
              <a:rPr lang="en-CA" dirty="0"/>
              <a:t>i.e., ΦP evaluates to true when each variable f of ΦP is substituted by true when f ∈ ρ and by false otherwise. </a:t>
            </a:r>
          </a:p>
          <a:p>
            <a:pPr marL="0" indent="0">
              <a:buNone/>
            </a:pPr>
            <a:r>
              <a:rPr lang="en-CA" dirty="0"/>
              <a:t>The set of all valid configurations in P is denoted by </a:t>
            </a:r>
            <a:r>
              <a:rPr lang="en-CA" dirty="0" err="1"/>
              <a:t>Conf</a:t>
            </a:r>
            <a:r>
              <a:rPr lang="en-CA" dirty="0"/>
              <a:t>(P).</a:t>
            </a:r>
            <a:endParaRPr lang="en-CA" sz="2400" dirty="0"/>
          </a:p>
        </p:txBody>
      </p:sp>
      <p:sp>
        <p:nvSpPr>
          <p:cNvPr id="4" name="Slide Number Placeholder 3">
            <a:extLst>
              <a:ext uri="{FF2B5EF4-FFF2-40B4-BE49-F238E27FC236}">
                <a16:creationId xmlns:a16="http://schemas.microsoft.com/office/drawing/2014/main" id="{657E2A06-984F-465D-8D9C-0656E47A3582}"/>
              </a:ext>
            </a:extLst>
          </p:cNvPr>
          <p:cNvSpPr>
            <a:spLocks noGrp="1"/>
          </p:cNvSpPr>
          <p:nvPr>
            <p:ph type="sldNum" sz="quarter" idx="12"/>
          </p:nvPr>
        </p:nvSpPr>
        <p:spPr/>
        <p:txBody>
          <a:bodyPr/>
          <a:lstStyle/>
          <a:p>
            <a:fld id="{0063D73C-4519-44B9-BF53-3E909AAF1612}" type="slidenum">
              <a:rPr lang="en-CA" smtClean="0"/>
              <a:t>11</a:t>
            </a:fld>
            <a:endParaRPr lang="en-CA"/>
          </a:p>
        </p:txBody>
      </p:sp>
    </p:spTree>
    <p:extLst>
      <p:ext uri="{BB962C8B-B14F-4D97-AF65-F5344CB8AC3E}">
        <p14:creationId xmlns:p14="http://schemas.microsoft.com/office/powerpoint/2010/main" val="5397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46F7-6021-4569-81DC-38D80845F4D0}"/>
              </a:ext>
            </a:extLst>
          </p:cNvPr>
          <p:cNvSpPr>
            <a:spLocks noGrp="1"/>
          </p:cNvSpPr>
          <p:nvPr>
            <p:ph type="title"/>
          </p:nvPr>
        </p:nvSpPr>
        <p:spPr/>
        <p:txBody>
          <a:bodyPr/>
          <a:lstStyle/>
          <a:p>
            <a:r>
              <a:rPr lang="en-CA" dirty="0"/>
              <a:t>Product lines (more)</a:t>
            </a:r>
          </a:p>
        </p:txBody>
      </p:sp>
      <p:sp>
        <p:nvSpPr>
          <p:cNvPr id="3" name="Content Placeholder 2">
            <a:extLst>
              <a:ext uri="{FF2B5EF4-FFF2-40B4-BE49-F238E27FC236}">
                <a16:creationId xmlns:a16="http://schemas.microsoft.com/office/drawing/2014/main" id="{9BBE7B7D-61E1-488A-A867-98AD53505280}"/>
              </a:ext>
            </a:extLst>
          </p:cNvPr>
          <p:cNvSpPr>
            <a:spLocks noGrp="1"/>
          </p:cNvSpPr>
          <p:nvPr>
            <p:ph idx="1"/>
          </p:nvPr>
        </p:nvSpPr>
        <p:spPr/>
        <p:txBody>
          <a:bodyPr>
            <a:normAutofit fontScale="92500" lnSpcReduction="10000"/>
          </a:bodyPr>
          <a:lstStyle/>
          <a:p>
            <a:pPr marL="0" indent="0">
              <a:buNone/>
            </a:pPr>
            <a:r>
              <a:rPr lang="en-CA" b="1" dirty="0"/>
              <a:t>Definition 3 (Product Derivation). </a:t>
            </a:r>
          </a:p>
          <a:p>
            <a:pPr marL="0" indent="0">
              <a:buNone/>
            </a:pPr>
            <a:r>
              <a:rPr lang="en-CA" dirty="0"/>
              <a:t>A product M is derived from the product line P under the feature configuration ρ if M contains those and only those elements from the domain model whose presence conditions are satisfied for the features in ρ.</a:t>
            </a:r>
          </a:p>
          <a:p>
            <a:pPr marL="0" indent="0">
              <a:buNone/>
            </a:pPr>
            <a:endParaRPr lang="en-CA" sz="2400" b="1" dirty="0"/>
          </a:p>
          <a:p>
            <a:pPr marL="0" indent="0">
              <a:buNone/>
            </a:pPr>
            <a:r>
              <a:rPr lang="en-CA" sz="2400" b="1" dirty="0"/>
              <a:t>Keep in mind:</a:t>
            </a:r>
          </a:p>
          <a:p>
            <a:pPr marL="0" indent="0">
              <a:buNone/>
            </a:pPr>
            <a:r>
              <a:rPr lang="en-CA" sz="2400" dirty="0"/>
              <a:t>P – product line</a:t>
            </a:r>
          </a:p>
          <a:p>
            <a:pPr marL="0" indent="0">
              <a:buNone/>
            </a:pPr>
            <a:r>
              <a:rPr lang="en-CA" sz="2400" dirty="0"/>
              <a:t>ΦP – propositional formula, relationship between features</a:t>
            </a:r>
          </a:p>
          <a:p>
            <a:pPr marL="0" indent="0">
              <a:buNone/>
            </a:pPr>
            <a:r>
              <a:rPr lang="en-CA" sz="2400" dirty="0"/>
              <a:t>ρ – feature configuration for specific product</a:t>
            </a:r>
          </a:p>
          <a:p>
            <a:pPr marL="0" indent="0">
              <a:buNone/>
            </a:pPr>
            <a:r>
              <a:rPr lang="en-CA" sz="2400" dirty="0"/>
              <a:t>M – product from product line P</a:t>
            </a:r>
          </a:p>
          <a:p>
            <a:pPr marL="0" indent="0">
              <a:buNone/>
            </a:pPr>
            <a:r>
              <a:rPr lang="en-CA" sz="2400" dirty="0" err="1"/>
              <a:t>Conf</a:t>
            </a:r>
            <a:r>
              <a:rPr lang="en-CA" sz="2400" dirty="0"/>
              <a:t>(P) – set of all valid configurations in P</a:t>
            </a:r>
          </a:p>
        </p:txBody>
      </p:sp>
      <p:sp>
        <p:nvSpPr>
          <p:cNvPr id="4" name="Slide Number Placeholder 3">
            <a:extLst>
              <a:ext uri="{FF2B5EF4-FFF2-40B4-BE49-F238E27FC236}">
                <a16:creationId xmlns:a16="http://schemas.microsoft.com/office/drawing/2014/main" id="{657E2A06-984F-465D-8D9C-0656E47A3582}"/>
              </a:ext>
            </a:extLst>
          </p:cNvPr>
          <p:cNvSpPr>
            <a:spLocks noGrp="1"/>
          </p:cNvSpPr>
          <p:nvPr>
            <p:ph type="sldNum" sz="quarter" idx="12"/>
          </p:nvPr>
        </p:nvSpPr>
        <p:spPr/>
        <p:txBody>
          <a:bodyPr/>
          <a:lstStyle/>
          <a:p>
            <a:fld id="{0063D73C-4519-44B9-BF53-3E909AAF1612}" type="slidenum">
              <a:rPr lang="en-CA" smtClean="0"/>
              <a:t>12</a:t>
            </a:fld>
            <a:endParaRPr lang="en-CA"/>
          </a:p>
        </p:txBody>
      </p:sp>
    </p:spTree>
    <p:extLst>
      <p:ext uri="{BB962C8B-B14F-4D97-AF65-F5344CB8AC3E}">
        <p14:creationId xmlns:p14="http://schemas.microsoft.com/office/powerpoint/2010/main" val="76130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778C5-7537-4946-83C7-4D519CCC0E8E}"/>
              </a:ext>
            </a:extLst>
          </p:cNvPr>
          <p:cNvSpPr>
            <a:spLocks noGrp="1"/>
          </p:cNvSpPr>
          <p:nvPr>
            <p:ph type="title"/>
          </p:nvPr>
        </p:nvSpPr>
        <p:spPr/>
        <p:txBody>
          <a:bodyPr/>
          <a:lstStyle/>
          <a:p>
            <a:r>
              <a:rPr lang="en-CA" dirty="0"/>
              <a:t>Model Transformations (More)</a:t>
            </a:r>
          </a:p>
        </p:txBody>
      </p:sp>
      <p:sp>
        <p:nvSpPr>
          <p:cNvPr id="3" name="Content Placeholder 2">
            <a:extLst>
              <a:ext uri="{FF2B5EF4-FFF2-40B4-BE49-F238E27FC236}">
                <a16:creationId xmlns:a16="http://schemas.microsoft.com/office/drawing/2014/main" id="{F3948FE0-DC91-47D3-9DC0-A0D37F7EED80}"/>
              </a:ext>
            </a:extLst>
          </p:cNvPr>
          <p:cNvSpPr>
            <a:spLocks noGrp="1"/>
          </p:cNvSpPr>
          <p:nvPr>
            <p:ph idx="1"/>
          </p:nvPr>
        </p:nvSpPr>
        <p:spPr>
          <a:xfrm>
            <a:off x="838200" y="1825625"/>
            <a:ext cx="10515600" cy="4351338"/>
          </a:xfrm>
        </p:spPr>
        <p:txBody>
          <a:bodyPr>
            <a:normAutofit fontScale="85000" lnSpcReduction="20000"/>
          </a:bodyPr>
          <a:lstStyle/>
          <a:p>
            <a:pPr marL="0" indent="0">
              <a:buNone/>
            </a:pPr>
            <a:r>
              <a:rPr lang="en-CA" b="1" dirty="0"/>
              <a:t>Definition 4 (Transformation rule). </a:t>
            </a:r>
          </a:p>
          <a:p>
            <a:r>
              <a:rPr lang="en-CA" dirty="0"/>
              <a:t>A transformation rule R is a tuple R = [{NAC},LHS,RHS], </a:t>
            </a:r>
          </a:p>
          <a:p>
            <a:r>
              <a:rPr lang="en-CA" dirty="0"/>
              <a:t>where LHS and RHS are the typed graphs called the left-hand and the right-hand sides of the rule, respectively, and {NAC} represents a (potentially empty) set of typed graphs called the negative application conditions.</a:t>
            </a:r>
          </a:p>
          <a:p>
            <a:pPr marL="0" indent="0">
              <a:buNone/>
            </a:pPr>
            <a:endParaRPr lang="en-CA" dirty="0"/>
          </a:p>
          <a:p>
            <a:pPr marL="0" indent="0">
              <a:buNone/>
            </a:pPr>
            <a:r>
              <a:rPr lang="en-CA" b="1" dirty="0"/>
              <a:t>Cr </a:t>
            </a:r>
            <a:r>
              <a:rPr lang="en-CA" dirty="0"/>
              <a:t>: The set of model elements that are present both in the LHS and the RHS, i.e., </a:t>
            </a:r>
            <a:r>
              <a:rPr lang="en-CA" b="1" dirty="0"/>
              <a:t>remain unaffected by the rule</a:t>
            </a:r>
            <a:r>
              <a:rPr lang="en-CA" dirty="0"/>
              <a:t>. </a:t>
            </a:r>
          </a:p>
          <a:p>
            <a:pPr marL="0" indent="0">
              <a:buNone/>
            </a:pPr>
            <a:r>
              <a:rPr lang="en-CA" b="1" dirty="0" err="1"/>
              <a:t>Dr</a:t>
            </a:r>
            <a:r>
              <a:rPr lang="en-CA" b="1" dirty="0"/>
              <a:t> </a:t>
            </a:r>
            <a:r>
              <a:rPr lang="en-CA" dirty="0"/>
              <a:t>: The set of elements in the LHS that are absent in the RHS, i.e., </a:t>
            </a:r>
            <a:r>
              <a:rPr lang="en-CA" b="1" dirty="0"/>
              <a:t>deleted by the rule. </a:t>
            </a:r>
          </a:p>
          <a:p>
            <a:pPr marL="0" indent="0">
              <a:buNone/>
            </a:pPr>
            <a:r>
              <a:rPr lang="en-CA" b="1" dirty="0" err="1"/>
              <a:t>Ar</a:t>
            </a:r>
            <a:r>
              <a:rPr lang="en-CA" b="1" dirty="0"/>
              <a:t> </a:t>
            </a:r>
            <a:r>
              <a:rPr lang="en-CA" dirty="0"/>
              <a:t>: The set of elements present in the RHS but absent in the LHS, i.e., a</a:t>
            </a:r>
            <a:r>
              <a:rPr lang="en-CA" b="1" dirty="0"/>
              <a:t>dded by the rule.</a:t>
            </a:r>
          </a:p>
          <a:p>
            <a:pPr marL="0" indent="0">
              <a:buNone/>
            </a:pPr>
            <a:r>
              <a:rPr lang="en-CA" b="1" dirty="0" err="1"/>
              <a:t>Nr</a:t>
            </a:r>
            <a:r>
              <a:rPr lang="en-CA" b="1" dirty="0"/>
              <a:t> </a:t>
            </a:r>
            <a:r>
              <a:rPr lang="en-CA" dirty="0"/>
              <a:t>: The set of elements present in any NAC, but not those present in Cr </a:t>
            </a:r>
          </a:p>
        </p:txBody>
      </p:sp>
      <p:sp>
        <p:nvSpPr>
          <p:cNvPr id="4" name="Slide Number Placeholder 3">
            <a:extLst>
              <a:ext uri="{FF2B5EF4-FFF2-40B4-BE49-F238E27FC236}">
                <a16:creationId xmlns:a16="http://schemas.microsoft.com/office/drawing/2014/main" id="{BE192DEF-FAE2-4CA1-94DF-33C1E1AD21AD}"/>
              </a:ext>
            </a:extLst>
          </p:cNvPr>
          <p:cNvSpPr>
            <a:spLocks noGrp="1"/>
          </p:cNvSpPr>
          <p:nvPr>
            <p:ph type="sldNum" sz="quarter" idx="12"/>
          </p:nvPr>
        </p:nvSpPr>
        <p:spPr/>
        <p:txBody>
          <a:bodyPr/>
          <a:lstStyle/>
          <a:p>
            <a:fld id="{0063D73C-4519-44B9-BF53-3E909AAF1612}" type="slidenum">
              <a:rPr lang="en-CA" smtClean="0"/>
              <a:t>13</a:t>
            </a:fld>
            <a:endParaRPr lang="en-CA"/>
          </a:p>
        </p:txBody>
      </p:sp>
    </p:spTree>
    <p:extLst>
      <p:ext uri="{BB962C8B-B14F-4D97-AF65-F5344CB8AC3E}">
        <p14:creationId xmlns:p14="http://schemas.microsoft.com/office/powerpoint/2010/main" val="1852171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778C5-7537-4946-83C7-4D519CCC0E8E}"/>
              </a:ext>
            </a:extLst>
          </p:cNvPr>
          <p:cNvSpPr>
            <a:spLocks noGrp="1"/>
          </p:cNvSpPr>
          <p:nvPr>
            <p:ph type="title"/>
          </p:nvPr>
        </p:nvSpPr>
        <p:spPr/>
        <p:txBody>
          <a:bodyPr/>
          <a:lstStyle/>
          <a:p>
            <a:r>
              <a:rPr lang="en-CA" dirty="0"/>
              <a:t>Model Transformations (More)</a:t>
            </a:r>
          </a:p>
        </p:txBody>
      </p:sp>
      <p:sp>
        <p:nvSpPr>
          <p:cNvPr id="3" name="Content Placeholder 2">
            <a:extLst>
              <a:ext uri="{FF2B5EF4-FFF2-40B4-BE49-F238E27FC236}">
                <a16:creationId xmlns:a16="http://schemas.microsoft.com/office/drawing/2014/main" id="{F3948FE0-DC91-47D3-9DC0-A0D37F7EED80}"/>
              </a:ext>
            </a:extLst>
          </p:cNvPr>
          <p:cNvSpPr>
            <a:spLocks noGrp="1"/>
          </p:cNvSpPr>
          <p:nvPr>
            <p:ph idx="1"/>
          </p:nvPr>
        </p:nvSpPr>
        <p:spPr>
          <a:xfrm>
            <a:off x="838200" y="1825625"/>
            <a:ext cx="10515600" cy="4351338"/>
          </a:xfrm>
        </p:spPr>
        <p:txBody>
          <a:bodyPr>
            <a:normAutofit/>
          </a:bodyPr>
          <a:lstStyle/>
          <a:p>
            <a:pPr marL="0" indent="0">
              <a:buNone/>
            </a:pPr>
            <a:r>
              <a:rPr lang="en-CA" sz="2400" b="1" dirty="0"/>
              <a:t>Definition 5 (Matching site). </a:t>
            </a:r>
          </a:p>
          <a:p>
            <a:pPr marL="0" indent="0">
              <a:buNone/>
            </a:pPr>
            <a:r>
              <a:rPr lang="en-CA" sz="2400" dirty="0"/>
              <a:t>A matching site of a transformation rule R in a model M is a tuple K = [N,C,D], </a:t>
            </a:r>
          </a:p>
          <a:p>
            <a:pPr marL="0" indent="0">
              <a:buNone/>
            </a:pPr>
            <a:r>
              <a:rPr lang="en-CA" sz="2400" dirty="0"/>
              <a:t>where C and D are matches of the parts Cr and </a:t>
            </a:r>
            <a:r>
              <a:rPr lang="en-CA" sz="2400" dirty="0" err="1"/>
              <a:t>Dr</a:t>
            </a:r>
            <a:r>
              <a:rPr lang="en-CA" sz="2400" dirty="0"/>
              <a:t> of the LHS of R in M, and N is the set of all matches of NACs in M relative to C and D.</a:t>
            </a:r>
          </a:p>
          <a:p>
            <a:pPr marL="0" indent="0">
              <a:buNone/>
            </a:pPr>
            <a:endParaRPr lang="en-CA" sz="2400" dirty="0"/>
          </a:p>
          <a:p>
            <a:pPr marL="0" indent="0">
              <a:buNone/>
            </a:pPr>
            <a:r>
              <a:rPr lang="en-CA" sz="2400" dirty="0"/>
              <a:t>C – constants, no changes in LHS and RHS</a:t>
            </a:r>
          </a:p>
          <a:p>
            <a:pPr marL="0" indent="0">
              <a:buNone/>
            </a:pPr>
            <a:r>
              <a:rPr lang="en-CA" sz="2400" dirty="0"/>
              <a:t>D – deleted items</a:t>
            </a:r>
          </a:p>
          <a:p>
            <a:pPr marL="0" indent="0">
              <a:buNone/>
            </a:pPr>
            <a:r>
              <a:rPr lang="en-CA" sz="2400" dirty="0"/>
              <a:t>N – all matches of negative application conditions</a:t>
            </a:r>
          </a:p>
        </p:txBody>
      </p:sp>
      <p:sp>
        <p:nvSpPr>
          <p:cNvPr id="4" name="Slide Number Placeholder 3">
            <a:extLst>
              <a:ext uri="{FF2B5EF4-FFF2-40B4-BE49-F238E27FC236}">
                <a16:creationId xmlns:a16="http://schemas.microsoft.com/office/drawing/2014/main" id="{BE192DEF-FAE2-4CA1-94DF-33C1E1AD21AD}"/>
              </a:ext>
            </a:extLst>
          </p:cNvPr>
          <p:cNvSpPr>
            <a:spLocks noGrp="1"/>
          </p:cNvSpPr>
          <p:nvPr>
            <p:ph type="sldNum" sz="quarter" idx="12"/>
          </p:nvPr>
        </p:nvSpPr>
        <p:spPr/>
        <p:txBody>
          <a:bodyPr/>
          <a:lstStyle/>
          <a:p>
            <a:fld id="{0063D73C-4519-44B9-BF53-3E909AAF1612}" type="slidenum">
              <a:rPr lang="en-CA" smtClean="0"/>
              <a:t>14</a:t>
            </a:fld>
            <a:endParaRPr lang="en-CA"/>
          </a:p>
        </p:txBody>
      </p:sp>
    </p:spTree>
    <p:extLst>
      <p:ext uri="{BB962C8B-B14F-4D97-AF65-F5344CB8AC3E}">
        <p14:creationId xmlns:p14="http://schemas.microsoft.com/office/powerpoint/2010/main" val="3496485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778C5-7537-4946-83C7-4D519CCC0E8E}"/>
              </a:ext>
            </a:extLst>
          </p:cNvPr>
          <p:cNvSpPr>
            <a:spLocks noGrp="1"/>
          </p:cNvSpPr>
          <p:nvPr>
            <p:ph type="title"/>
          </p:nvPr>
        </p:nvSpPr>
        <p:spPr/>
        <p:txBody>
          <a:bodyPr/>
          <a:lstStyle/>
          <a:p>
            <a:r>
              <a:rPr lang="en-CA"/>
              <a:t>Model Transformations (More)</a:t>
            </a:r>
            <a:endParaRPr lang="en-CA" dirty="0"/>
          </a:p>
        </p:txBody>
      </p:sp>
      <p:pic>
        <p:nvPicPr>
          <p:cNvPr id="5" name="Content Placeholder 4">
            <a:extLst>
              <a:ext uri="{FF2B5EF4-FFF2-40B4-BE49-F238E27FC236}">
                <a16:creationId xmlns:a16="http://schemas.microsoft.com/office/drawing/2014/main" id="{63D8CF3A-6DF9-4A9A-8EF6-2AFF781B13C0}"/>
              </a:ext>
            </a:extLst>
          </p:cNvPr>
          <p:cNvPicPr>
            <a:picLocks noGrp="1" noChangeAspect="1"/>
          </p:cNvPicPr>
          <p:nvPr>
            <p:ph idx="1"/>
          </p:nvPr>
        </p:nvPicPr>
        <p:blipFill>
          <a:blip r:embed="rId3"/>
          <a:stretch>
            <a:fillRect/>
          </a:stretch>
        </p:blipFill>
        <p:spPr>
          <a:xfrm>
            <a:off x="838200" y="2553807"/>
            <a:ext cx="10515600" cy="3939068"/>
          </a:xfrm>
          <a:prstGeom prst="rect">
            <a:avLst/>
          </a:prstGeom>
        </p:spPr>
      </p:pic>
      <p:sp>
        <p:nvSpPr>
          <p:cNvPr id="4" name="Slide Number Placeholder 3">
            <a:extLst>
              <a:ext uri="{FF2B5EF4-FFF2-40B4-BE49-F238E27FC236}">
                <a16:creationId xmlns:a16="http://schemas.microsoft.com/office/drawing/2014/main" id="{BE192DEF-FAE2-4CA1-94DF-33C1E1AD21AD}"/>
              </a:ext>
            </a:extLst>
          </p:cNvPr>
          <p:cNvSpPr>
            <a:spLocks noGrp="1"/>
          </p:cNvSpPr>
          <p:nvPr>
            <p:ph type="sldNum" sz="quarter" idx="12"/>
          </p:nvPr>
        </p:nvSpPr>
        <p:spPr/>
        <p:txBody>
          <a:bodyPr/>
          <a:lstStyle/>
          <a:p>
            <a:fld id="{0063D73C-4519-44B9-BF53-3E909AAF1612}" type="slidenum">
              <a:rPr lang="en-CA" smtClean="0"/>
              <a:t>15</a:t>
            </a:fld>
            <a:endParaRPr lang="en-CA"/>
          </a:p>
        </p:txBody>
      </p:sp>
      <p:sp>
        <p:nvSpPr>
          <p:cNvPr id="7" name="Rectangle 6">
            <a:extLst>
              <a:ext uri="{FF2B5EF4-FFF2-40B4-BE49-F238E27FC236}">
                <a16:creationId xmlns:a16="http://schemas.microsoft.com/office/drawing/2014/main" id="{2E40EB2A-48DE-4CBB-BC47-A5CA198174AF}"/>
              </a:ext>
            </a:extLst>
          </p:cNvPr>
          <p:cNvSpPr/>
          <p:nvPr/>
        </p:nvSpPr>
        <p:spPr>
          <a:xfrm>
            <a:off x="838200" y="1565742"/>
            <a:ext cx="7772400" cy="584775"/>
          </a:xfrm>
          <a:prstGeom prst="rect">
            <a:avLst/>
          </a:prstGeom>
        </p:spPr>
        <p:txBody>
          <a:bodyPr wrap="square">
            <a:spAutoFit/>
          </a:bodyPr>
          <a:lstStyle/>
          <a:p>
            <a:r>
              <a:rPr lang="en-CA" sz="3200" dirty="0"/>
              <a:t>Matching rule K = [N,C,D]</a:t>
            </a:r>
          </a:p>
        </p:txBody>
      </p:sp>
      <p:sp>
        <p:nvSpPr>
          <p:cNvPr id="10" name="Rectangle: Rounded Corners 9">
            <a:extLst>
              <a:ext uri="{FF2B5EF4-FFF2-40B4-BE49-F238E27FC236}">
                <a16:creationId xmlns:a16="http://schemas.microsoft.com/office/drawing/2014/main" id="{76DEFBF0-D2CC-4AAE-BBAA-7234E9A08509}"/>
              </a:ext>
            </a:extLst>
          </p:cNvPr>
          <p:cNvSpPr/>
          <p:nvPr/>
        </p:nvSpPr>
        <p:spPr>
          <a:xfrm>
            <a:off x="838200" y="2463800"/>
            <a:ext cx="4292600" cy="41275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Rounded Corners 14">
            <a:extLst>
              <a:ext uri="{FF2B5EF4-FFF2-40B4-BE49-F238E27FC236}">
                <a16:creationId xmlns:a16="http://schemas.microsoft.com/office/drawing/2014/main" id="{69F3D531-081D-4886-B717-90618A7850C3}"/>
              </a:ext>
            </a:extLst>
          </p:cNvPr>
          <p:cNvSpPr/>
          <p:nvPr/>
        </p:nvSpPr>
        <p:spPr>
          <a:xfrm>
            <a:off x="5130800" y="2411412"/>
            <a:ext cx="2946402" cy="195738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Rounded Corners 15">
            <a:extLst>
              <a:ext uri="{FF2B5EF4-FFF2-40B4-BE49-F238E27FC236}">
                <a16:creationId xmlns:a16="http://schemas.microsoft.com/office/drawing/2014/main" id="{18064BAA-E07C-415E-8D34-82666C5465D4}"/>
              </a:ext>
            </a:extLst>
          </p:cNvPr>
          <p:cNvSpPr/>
          <p:nvPr/>
        </p:nvSpPr>
        <p:spPr>
          <a:xfrm>
            <a:off x="1130300" y="3073321"/>
            <a:ext cx="596900" cy="555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N</a:t>
            </a:r>
          </a:p>
        </p:txBody>
      </p:sp>
      <p:sp>
        <p:nvSpPr>
          <p:cNvPr id="17" name="Rectangle: Rounded Corners 16">
            <a:extLst>
              <a:ext uri="{FF2B5EF4-FFF2-40B4-BE49-F238E27FC236}">
                <a16:creationId xmlns:a16="http://schemas.microsoft.com/office/drawing/2014/main" id="{F1EC9138-FC0E-4B08-A508-FC43AED77DB0}"/>
              </a:ext>
            </a:extLst>
          </p:cNvPr>
          <p:cNvSpPr/>
          <p:nvPr/>
        </p:nvSpPr>
        <p:spPr>
          <a:xfrm>
            <a:off x="6305551" y="2474913"/>
            <a:ext cx="596900" cy="555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C</a:t>
            </a:r>
          </a:p>
        </p:txBody>
      </p:sp>
      <p:sp>
        <p:nvSpPr>
          <p:cNvPr id="18" name="Rectangle: Rounded Corners 17">
            <a:extLst>
              <a:ext uri="{FF2B5EF4-FFF2-40B4-BE49-F238E27FC236}">
                <a16:creationId xmlns:a16="http://schemas.microsoft.com/office/drawing/2014/main" id="{0BE1D507-5C28-4257-BF45-CB6C3A5C4E94}"/>
              </a:ext>
            </a:extLst>
          </p:cNvPr>
          <p:cNvSpPr/>
          <p:nvPr/>
        </p:nvSpPr>
        <p:spPr>
          <a:xfrm>
            <a:off x="7480302" y="5446713"/>
            <a:ext cx="596900" cy="496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D</a:t>
            </a:r>
          </a:p>
        </p:txBody>
      </p:sp>
    </p:spTree>
    <p:extLst>
      <p:ext uri="{BB962C8B-B14F-4D97-AF65-F5344CB8AC3E}">
        <p14:creationId xmlns:p14="http://schemas.microsoft.com/office/powerpoint/2010/main" val="387421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778C5-7537-4946-83C7-4D519CCC0E8E}"/>
              </a:ext>
            </a:extLst>
          </p:cNvPr>
          <p:cNvSpPr>
            <a:spLocks noGrp="1"/>
          </p:cNvSpPr>
          <p:nvPr>
            <p:ph type="title"/>
          </p:nvPr>
        </p:nvSpPr>
        <p:spPr/>
        <p:txBody>
          <a:bodyPr/>
          <a:lstStyle/>
          <a:p>
            <a:r>
              <a:rPr lang="en-CA" dirty="0"/>
              <a:t>Model Transformations (More)</a:t>
            </a:r>
          </a:p>
        </p:txBody>
      </p:sp>
      <p:sp>
        <p:nvSpPr>
          <p:cNvPr id="4" name="Slide Number Placeholder 3">
            <a:extLst>
              <a:ext uri="{FF2B5EF4-FFF2-40B4-BE49-F238E27FC236}">
                <a16:creationId xmlns:a16="http://schemas.microsoft.com/office/drawing/2014/main" id="{BE192DEF-FAE2-4CA1-94DF-33C1E1AD21AD}"/>
              </a:ext>
            </a:extLst>
          </p:cNvPr>
          <p:cNvSpPr>
            <a:spLocks noGrp="1"/>
          </p:cNvSpPr>
          <p:nvPr>
            <p:ph type="sldNum" sz="quarter" idx="12"/>
          </p:nvPr>
        </p:nvSpPr>
        <p:spPr/>
        <p:txBody>
          <a:bodyPr/>
          <a:lstStyle/>
          <a:p>
            <a:fld id="{0063D73C-4519-44B9-BF53-3E909AAF1612}" type="slidenum">
              <a:rPr lang="en-CA" smtClean="0"/>
              <a:t>16</a:t>
            </a:fld>
            <a:endParaRPr lang="en-CA"/>
          </a:p>
        </p:txBody>
      </p:sp>
      <p:sp>
        <p:nvSpPr>
          <p:cNvPr id="6" name="Content Placeholder 5">
            <a:extLst>
              <a:ext uri="{FF2B5EF4-FFF2-40B4-BE49-F238E27FC236}">
                <a16:creationId xmlns:a16="http://schemas.microsoft.com/office/drawing/2014/main" id="{B869EB55-FBBE-4B96-89FB-24809B8C01DC}"/>
              </a:ext>
            </a:extLst>
          </p:cNvPr>
          <p:cNvSpPr>
            <a:spLocks noGrp="1"/>
          </p:cNvSpPr>
          <p:nvPr>
            <p:ph idx="1"/>
          </p:nvPr>
        </p:nvSpPr>
        <p:spPr>
          <a:xfrm>
            <a:off x="838200" y="1690688"/>
            <a:ext cx="10363200" cy="1155700"/>
          </a:xfrm>
        </p:spPr>
        <p:txBody>
          <a:bodyPr>
            <a:normAutofit fontScale="85000" lnSpcReduction="20000"/>
          </a:bodyPr>
          <a:lstStyle/>
          <a:p>
            <a:pPr marL="0" indent="0">
              <a:buNone/>
            </a:pPr>
            <a:r>
              <a:rPr lang="en-CA" b="1" dirty="0"/>
              <a:t>Definition 6 (Applicability condition). </a:t>
            </a:r>
          </a:p>
          <a:p>
            <a:pPr marL="0" indent="0">
              <a:buNone/>
            </a:pPr>
            <a:r>
              <a:rPr lang="en-CA" dirty="0"/>
              <a:t>Given a transformation rule R, a model M, and a matching site </a:t>
            </a:r>
          </a:p>
          <a:p>
            <a:pPr marL="0" indent="0">
              <a:buNone/>
            </a:pPr>
            <a:r>
              <a:rPr lang="en-CA" dirty="0"/>
              <a:t>K = [N, C, D], R is applicable at K </a:t>
            </a:r>
            <a:r>
              <a:rPr lang="en-CA" dirty="0" err="1"/>
              <a:t>iff</a:t>
            </a:r>
            <a:r>
              <a:rPr lang="en-CA" dirty="0"/>
              <a:t> N is empty</a:t>
            </a:r>
          </a:p>
          <a:p>
            <a:pPr marL="0" indent="0">
              <a:buNone/>
            </a:pPr>
            <a:endParaRPr lang="en-CA" dirty="0"/>
          </a:p>
        </p:txBody>
      </p:sp>
      <p:pic>
        <p:nvPicPr>
          <p:cNvPr id="7" name="Picture 6">
            <a:extLst>
              <a:ext uri="{FF2B5EF4-FFF2-40B4-BE49-F238E27FC236}">
                <a16:creationId xmlns:a16="http://schemas.microsoft.com/office/drawing/2014/main" id="{8D2847D9-8A9A-4616-8678-119284339A96}"/>
              </a:ext>
            </a:extLst>
          </p:cNvPr>
          <p:cNvPicPr>
            <a:picLocks noChangeAspect="1"/>
          </p:cNvPicPr>
          <p:nvPr/>
        </p:nvPicPr>
        <p:blipFill>
          <a:blip r:embed="rId3"/>
          <a:stretch>
            <a:fillRect/>
          </a:stretch>
        </p:blipFill>
        <p:spPr>
          <a:xfrm>
            <a:off x="838200" y="3197177"/>
            <a:ext cx="6334125" cy="2808383"/>
          </a:xfrm>
          <a:prstGeom prst="rect">
            <a:avLst/>
          </a:prstGeom>
        </p:spPr>
      </p:pic>
    </p:spTree>
    <p:extLst>
      <p:ext uri="{BB962C8B-B14F-4D97-AF65-F5344CB8AC3E}">
        <p14:creationId xmlns:p14="http://schemas.microsoft.com/office/powerpoint/2010/main" val="1118904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AD44-5BC3-4FE6-A952-C1B5F32DD14C}"/>
              </a:ext>
            </a:extLst>
          </p:cNvPr>
          <p:cNvSpPr>
            <a:spLocks noGrp="1"/>
          </p:cNvSpPr>
          <p:nvPr>
            <p:ph type="title"/>
          </p:nvPr>
        </p:nvSpPr>
        <p:spPr/>
        <p:txBody>
          <a:bodyPr/>
          <a:lstStyle/>
          <a:p>
            <a:r>
              <a:rPr lang="en-CA" dirty="0"/>
              <a:t>Approach. Correctness criteria</a:t>
            </a:r>
          </a:p>
        </p:txBody>
      </p:sp>
      <p:pic>
        <p:nvPicPr>
          <p:cNvPr id="5" name="Content Placeholder 4">
            <a:extLst>
              <a:ext uri="{FF2B5EF4-FFF2-40B4-BE49-F238E27FC236}">
                <a16:creationId xmlns:a16="http://schemas.microsoft.com/office/drawing/2014/main" id="{E740AFB6-34D4-4DF6-8EAE-FB29398678BA}"/>
              </a:ext>
            </a:extLst>
          </p:cNvPr>
          <p:cNvPicPr>
            <a:picLocks noGrp="1" noChangeAspect="1"/>
          </p:cNvPicPr>
          <p:nvPr>
            <p:ph idx="1"/>
          </p:nvPr>
        </p:nvPicPr>
        <p:blipFill>
          <a:blip r:embed="rId3"/>
          <a:stretch>
            <a:fillRect/>
          </a:stretch>
        </p:blipFill>
        <p:spPr>
          <a:xfrm>
            <a:off x="1697154" y="3937457"/>
            <a:ext cx="4200525" cy="2324100"/>
          </a:xfrm>
          <a:prstGeom prst="rect">
            <a:avLst/>
          </a:prstGeom>
        </p:spPr>
      </p:pic>
      <p:sp>
        <p:nvSpPr>
          <p:cNvPr id="4" name="Slide Number Placeholder 3">
            <a:extLst>
              <a:ext uri="{FF2B5EF4-FFF2-40B4-BE49-F238E27FC236}">
                <a16:creationId xmlns:a16="http://schemas.microsoft.com/office/drawing/2014/main" id="{B80EB8A8-68C5-4B2A-9B0C-37CD4A123A7F}"/>
              </a:ext>
            </a:extLst>
          </p:cNvPr>
          <p:cNvSpPr>
            <a:spLocks noGrp="1"/>
          </p:cNvSpPr>
          <p:nvPr>
            <p:ph type="sldNum" sz="quarter" idx="12"/>
          </p:nvPr>
        </p:nvSpPr>
        <p:spPr/>
        <p:txBody>
          <a:bodyPr/>
          <a:lstStyle/>
          <a:p>
            <a:fld id="{0063D73C-4519-44B9-BF53-3E909AAF1612}" type="slidenum">
              <a:rPr lang="en-CA" smtClean="0"/>
              <a:t>17</a:t>
            </a:fld>
            <a:endParaRPr lang="en-CA"/>
          </a:p>
        </p:txBody>
      </p:sp>
      <p:sp>
        <p:nvSpPr>
          <p:cNvPr id="6" name="Rectangle 5">
            <a:extLst>
              <a:ext uri="{FF2B5EF4-FFF2-40B4-BE49-F238E27FC236}">
                <a16:creationId xmlns:a16="http://schemas.microsoft.com/office/drawing/2014/main" id="{7FF4E73B-F3CE-4EFE-89FF-D79B274CE848}"/>
              </a:ext>
            </a:extLst>
          </p:cNvPr>
          <p:cNvSpPr/>
          <p:nvPr/>
        </p:nvSpPr>
        <p:spPr>
          <a:xfrm>
            <a:off x="838199" y="1690688"/>
            <a:ext cx="10953751" cy="2246769"/>
          </a:xfrm>
          <a:prstGeom prst="rect">
            <a:avLst/>
          </a:prstGeom>
        </p:spPr>
        <p:txBody>
          <a:bodyPr wrap="square">
            <a:spAutoFit/>
          </a:bodyPr>
          <a:lstStyle/>
          <a:p>
            <a:r>
              <a:rPr lang="en-CA" sz="2000" b="1" dirty="0"/>
              <a:t>Definition 7 (Correctness of lifting). </a:t>
            </a:r>
          </a:p>
          <a:p>
            <a:endParaRPr lang="en-CA" sz="2000" dirty="0"/>
          </a:p>
          <a:p>
            <a:r>
              <a:rPr lang="en-CA" sz="2000" dirty="0"/>
              <a:t>Let a rule R and a product line P be given. </a:t>
            </a:r>
          </a:p>
          <a:p>
            <a:r>
              <a:rPr lang="en-CA" sz="2000" dirty="0"/>
              <a:t>R ↑ is a correct lifting of R </a:t>
            </a:r>
            <a:r>
              <a:rPr lang="en-CA" sz="2000" dirty="0" err="1"/>
              <a:t>iff</a:t>
            </a:r>
            <a:r>
              <a:rPr lang="en-CA" sz="2000" dirty="0"/>
              <a:t> </a:t>
            </a:r>
          </a:p>
          <a:p>
            <a:pPr marL="342900" indent="-342900">
              <a:buFont typeface="+mj-lt"/>
              <a:buAutoNum type="arabicPeriod"/>
            </a:pPr>
            <a:r>
              <a:rPr lang="en-CA" sz="2000" dirty="0"/>
              <a:t>For all rule applications P R↑⇒ P’ , </a:t>
            </a:r>
            <a:r>
              <a:rPr lang="en-CA" sz="2000" dirty="0" err="1"/>
              <a:t>Conf</a:t>
            </a:r>
            <a:r>
              <a:rPr lang="en-CA" sz="2000" dirty="0"/>
              <a:t>(P’) = </a:t>
            </a:r>
            <a:r>
              <a:rPr lang="en-CA" sz="2000" dirty="0" err="1"/>
              <a:t>Conf</a:t>
            </a:r>
            <a:r>
              <a:rPr lang="en-CA" sz="2000" dirty="0"/>
              <a:t>(P) </a:t>
            </a:r>
          </a:p>
          <a:p>
            <a:pPr marL="342900" indent="-342900">
              <a:buFont typeface="+mj-lt"/>
              <a:buAutoNum type="arabicPeriod"/>
            </a:pPr>
            <a:r>
              <a:rPr lang="en-CA" sz="2000" dirty="0"/>
              <a:t>For all configurations ρ in </a:t>
            </a:r>
            <a:r>
              <a:rPr lang="en-CA" sz="2000" dirty="0" err="1"/>
              <a:t>Conf</a:t>
            </a:r>
            <a:r>
              <a:rPr lang="en-CA" sz="2000" dirty="0"/>
              <a:t>(P), M R⇒ M’ , where M is derived from P, and M’ is derived from P’ under ρ</a:t>
            </a:r>
          </a:p>
        </p:txBody>
      </p:sp>
      <p:sp>
        <p:nvSpPr>
          <p:cNvPr id="3" name="Rectangle 2">
            <a:extLst>
              <a:ext uri="{FF2B5EF4-FFF2-40B4-BE49-F238E27FC236}">
                <a16:creationId xmlns:a16="http://schemas.microsoft.com/office/drawing/2014/main" id="{F313E2A8-43F2-48E1-813C-BED21C0F8129}"/>
              </a:ext>
            </a:extLst>
          </p:cNvPr>
          <p:cNvSpPr/>
          <p:nvPr/>
        </p:nvSpPr>
        <p:spPr>
          <a:xfrm>
            <a:off x="5897679" y="3937457"/>
            <a:ext cx="6096000" cy="1754326"/>
          </a:xfrm>
          <a:prstGeom prst="rect">
            <a:avLst/>
          </a:prstGeom>
        </p:spPr>
        <p:txBody>
          <a:bodyPr>
            <a:spAutoFit/>
          </a:bodyPr>
          <a:lstStyle/>
          <a:p>
            <a:r>
              <a:rPr lang="en-CA" b="1" dirty="0"/>
              <a:t>Still keeping in mind?</a:t>
            </a:r>
          </a:p>
          <a:p>
            <a:r>
              <a:rPr lang="en-CA" dirty="0"/>
              <a:t>P – product line</a:t>
            </a:r>
          </a:p>
          <a:p>
            <a:r>
              <a:rPr lang="en-CA" dirty="0"/>
              <a:t>ΦP – propositional formula, relationship between features</a:t>
            </a:r>
          </a:p>
          <a:p>
            <a:r>
              <a:rPr lang="en-CA" dirty="0"/>
              <a:t>ρ – feature configuration for specific product</a:t>
            </a:r>
          </a:p>
          <a:p>
            <a:r>
              <a:rPr lang="en-CA" dirty="0"/>
              <a:t>M – product from product line P</a:t>
            </a:r>
          </a:p>
          <a:p>
            <a:r>
              <a:rPr lang="en-CA" dirty="0" err="1"/>
              <a:t>Conf</a:t>
            </a:r>
            <a:r>
              <a:rPr lang="en-CA" dirty="0"/>
              <a:t>(P) – set of all valid configurations in P</a:t>
            </a:r>
          </a:p>
        </p:txBody>
      </p:sp>
    </p:spTree>
    <p:extLst>
      <p:ext uri="{BB962C8B-B14F-4D97-AF65-F5344CB8AC3E}">
        <p14:creationId xmlns:p14="http://schemas.microsoft.com/office/powerpoint/2010/main" val="283382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E1A0-3B17-469C-B8EC-317E1B9C1054}"/>
              </a:ext>
            </a:extLst>
          </p:cNvPr>
          <p:cNvSpPr>
            <a:spLocks noGrp="1"/>
          </p:cNvSpPr>
          <p:nvPr>
            <p:ph type="title"/>
          </p:nvPr>
        </p:nvSpPr>
        <p:spPr/>
        <p:txBody>
          <a:bodyPr/>
          <a:lstStyle/>
          <a:p>
            <a:r>
              <a:rPr lang="en-CA" dirty="0"/>
              <a:t>Approach. Lifting algorithm</a:t>
            </a:r>
          </a:p>
        </p:txBody>
      </p:sp>
      <p:sp>
        <p:nvSpPr>
          <p:cNvPr id="4" name="Slide Number Placeholder 3">
            <a:extLst>
              <a:ext uri="{FF2B5EF4-FFF2-40B4-BE49-F238E27FC236}">
                <a16:creationId xmlns:a16="http://schemas.microsoft.com/office/drawing/2014/main" id="{1BB90759-45FB-4F2B-992F-60D8749056D9}"/>
              </a:ext>
            </a:extLst>
          </p:cNvPr>
          <p:cNvSpPr>
            <a:spLocks noGrp="1"/>
          </p:cNvSpPr>
          <p:nvPr>
            <p:ph type="sldNum" sz="quarter" idx="12"/>
          </p:nvPr>
        </p:nvSpPr>
        <p:spPr/>
        <p:txBody>
          <a:bodyPr/>
          <a:lstStyle/>
          <a:p>
            <a:fld id="{0063D73C-4519-44B9-BF53-3E909AAF1612}" type="slidenum">
              <a:rPr lang="en-CA" smtClean="0"/>
              <a:t>18</a:t>
            </a:fld>
            <a:endParaRPr lang="en-CA"/>
          </a:p>
        </p:txBody>
      </p:sp>
      <p:pic>
        <p:nvPicPr>
          <p:cNvPr id="9" name="Picture 8">
            <a:extLst>
              <a:ext uri="{FF2B5EF4-FFF2-40B4-BE49-F238E27FC236}">
                <a16:creationId xmlns:a16="http://schemas.microsoft.com/office/drawing/2014/main" id="{3DBA5374-E12E-434F-80E4-77B1A61FEAB5}"/>
              </a:ext>
            </a:extLst>
          </p:cNvPr>
          <p:cNvPicPr>
            <a:picLocks noChangeAspect="1"/>
          </p:cNvPicPr>
          <p:nvPr/>
        </p:nvPicPr>
        <p:blipFill>
          <a:blip r:embed="rId3"/>
          <a:stretch>
            <a:fillRect/>
          </a:stretch>
        </p:blipFill>
        <p:spPr>
          <a:xfrm>
            <a:off x="2800350" y="1690688"/>
            <a:ext cx="6591300" cy="1740660"/>
          </a:xfrm>
          <a:prstGeom prst="rect">
            <a:avLst/>
          </a:prstGeom>
        </p:spPr>
      </p:pic>
      <p:sp>
        <p:nvSpPr>
          <p:cNvPr id="11" name="Rectangle 10">
            <a:extLst>
              <a:ext uri="{FF2B5EF4-FFF2-40B4-BE49-F238E27FC236}">
                <a16:creationId xmlns:a16="http://schemas.microsoft.com/office/drawing/2014/main" id="{DD61F7D7-5096-48B9-A873-3FB588FB8671}"/>
              </a:ext>
            </a:extLst>
          </p:cNvPr>
          <p:cNvSpPr/>
          <p:nvPr/>
        </p:nvSpPr>
        <p:spPr>
          <a:xfrm>
            <a:off x="838200" y="3700353"/>
            <a:ext cx="10515600" cy="1754326"/>
          </a:xfrm>
          <a:prstGeom prst="rect">
            <a:avLst/>
          </a:prstGeom>
        </p:spPr>
        <p:txBody>
          <a:bodyPr wrap="square">
            <a:spAutoFit/>
          </a:bodyPr>
          <a:lstStyle/>
          <a:p>
            <a:pPr marL="285750" indent="-285750">
              <a:buFont typeface="Arial" panose="020B0604020202020204" pitchFamily="34" charset="0"/>
              <a:buChar char="•"/>
            </a:pPr>
            <a:r>
              <a:rPr lang="en-CA" dirty="0"/>
              <a:t>Here, </a:t>
            </a:r>
            <a:r>
              <a:rPr lang="en-CA" dirty="0" err="1"/>
              <a:t>φN</a:t>
            </a:r>
            <a:r>
              <a:rPr lang="en-CA" dirty="0"/>
              <a:t> and C is the conjunction of the presence conditions for elements in C; similarly for </a:t>
            </a:r>
            <a:r>
              <a:rPr lang="en-CA" dirty="0" err="1"/>
              <a:t>φC</a:t>
            </a:r>
            <a:r>
              <a:rPr lang="en-CA" dirty="0"/>
              <a:t> and N and </a:t>
            </a:r>
            <a:r>
              <a:rPr lang="en-CA" dirty="0" err="1"/>
              <a:t>φD</a:t>
            </a:r>
            <a:r>
              <a:rPr lang="en-CA" dirty="0"/>
              <a:t> and D .</a:t>
            </a:r>
          </a:p>
          <a:p>
            <a:pPr marL="285750" indent="-285750">
              <a:buFont typeface="Arial" panose="020B0604020202020204" pitchFamily="34" charset="0"/>
              <a:buChar char="•"/>
            </a:pPr>
            <a:r>
              <a:rPr lang="en-CA" dirty="0"/>
              <a:t>This definition says that R ↑ is applicable </a:t>
            </a:r>
            <a:r>
              <a:rPr lang="en-CA" dirty="0" err="1"/>
              <a:t>iff</a:t>
            </a:r>
            <a:r>
              <a:rPr lang="en-CA" dirty="0"/>
              <a:t> the presence conditions guarantee that at this matching site, the rule R matches in at least one product of P.</a:t>
            </a:r>
          </a:p>
          <a:p>
            <a:pPr marL="285750" indent="-285750">
              <a:buFont typeface="Arial" panose="020B0604020202020204" pitchFamily="34" charset="0"/>
              <a:buChar char="•"/>
            </a:pPr>
            <a:r>
              <a:rPr lang="en-CA" dirty="0"/>
              <a:t>Specifically, it checks that there exists a product such that all elements of C and D are present and not all elements in any NAC match are present.</a:t>
            </a:r>
          </a:p>
        </p:txBody>
      </p:sp>
    </p:spTree>
    <p:extLst>
      <p:ext uri="{BB962C8B-B14F-4D97-AF65-F5344CB8AC3E}">
        <p14:creationId xmlns:p14="http://schemas.microsoft.com/office/powerpoint/2010/main" val="1084695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E1A0-3B17-469C-B8EC-317E1B9C1054}"/>
              </a:ext>
            </a:extLst>
          </p:cNvPr>
          <p:cNvSpPr>
            <a:spLocks noGrp="1"/>
          </p:cNvSpPr>
          <p:nvPr>
            <p:ph type="title"/>
          </p:nvPr>
        </p:nvSpPr>
        <p:spPr/>
        <p:txBody>
          <a:bodyPr/>
          <a:lstStyle/>
          <a:p>
            <a:r>
              <a:rPr lang="en-CA" dirty="0"/>
              <a:t>Approach. Lifting algorithm</a:t>
            </a:r>
          </a:p>
        </p:txBody>
      </p:sp>
      <p:sp>
        <p:nvSpPr>
          <p:cNvPr id="4" name="Slide Number Placeholder 3">
            <a:extLst>
              <a:ext uri="{FF2B5EF4-FFF2-40B4-BE49-F238E27FC236}">
                <a16:creationId xmlns:a16="http://schemas.microsoft.com/office/drawing/2014/main" id="{1BB90759-45FB-4F2B-992F-60D8749056D9}"/>
              </a:ext>
            </a:extLst>
          </p:cNvPr>
          <p:cNvSpPr>
            <a:spLocks noGrp="1"/>
          </p:cNvSpPr>
          <p:nvPr>
            <p:ph type="sldNum" sz="quarter" idx="12"/>
          </p:nvPr>
        </p:nvSpPr>
        <p:spPr/>
        <p:txBody>
          <a:bodyPr/>
          <a:lstStyle/>
          <a:p>
            <a:fld id="{0063D73C-4519-44B9-BF53-3E909AAF1612}" type="slidenum">
              <a:rPr lang="en-CA" smtClean="0"/>
              <a:t>19</a:t>
            </a:fld>
            <a:endParaRPr lang="en-CA"/>
          </a:p>
        </p:txBody>
      </p:sp>
      <p:pic>
        <p:nvPicPr>
          <p:cNvPr id="6" name="Content Placeholder 4">
            <a:extLst>
              <a:ext uri="{FF2B5EF4-FFF2-40B4-BE49-F238E27FC236}">
                <a16:creationId xmlns:a16="http://schemas.microsoft.com/office/drawing/2014/main" id="{E1E7ACBE-6837-41DE-BE36-D89D168470D9}"/>
              </a:ext>
            </a:extLst>
          </p:cNvPr>
          <p:cNvPicPr>
            <a:picLocks noGrp="1" noChangeAspect="1"/>
          </p:cNvPicPr>
          <p:nvPr>
            <p:ph idx="1"/>
          </p:nvPr>
        </p:nvPicPr>
        <p:blipFill>
          <a:blip r:embed="rId3"/>
          <a:stretch>
            <a:fillRect/>
          </a:stretch>
        </p:blipFill>
        <p:spPr>
          <a:xfrm>
            <a:off x="3241986" y="1690688"/>
            <a:ext cx="5708028" cy="4351338"/>
          </a:xfrm>
          <a:prstGeom prst="rect">
            <a:avLst/>
          </a:prstGeom>
        </p:spPr>
      </p:pic>
    </p:spTree>
    <p:extLst>
      <p:ext uri="{BB962C8B-B14F-4D97-AF65-F5344CB8AC3E}">
        <p14:creationId xmlns:p14="http://schemas.microsoft.com/office/powerpoint/2010/main" val="177279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11A1-4A2E-401A-A2D5-1272BB3BD7DD}"/>
              </a:ext>
            </a:extLst>
          </p:cNvPr>
          <p:cNvSpPr>
            <a:spLocks noGrp="1"/>
          </p:cNvSpPr>
          <p:nvPr>
            <p:ph type="title"/>
          </p:nvPr>
        </p:nvSpPr>
        <p:spPr/>
        <p:txBody>
          <a:bodyPr/>
          <a:lstStyle/>
          <a:p>
            <a:r>
              <a:rPr lang="en-CA" dirty="0"/>
              <a:t>Content</a:t>
            </a:r>
          </a:p>
        </p:txBody>
      </p:sp>
      <p:sp>
        <p:nvSpPr>
          <p:cNvPr id="3" name="Content Placeholder 2">
            <a:extLst>
              <a:ext uri="{FF2B5EF4-FFF2-40B4-BE49-F238E27FC236}">
                <a16:creationId xmlns:a16="http://schemas.microsoft.com/office/drawing/2014/main" id="{DB859D30-57B8-430B-9062-34AF246A9E61}"/>
              </a:ext>
            </a:extLst>
          </p:cNvPr>
          <p:cNvSpPr>
            <a:spLocks noGrp="1"/>
          </p:cNvSpPr>
          <p:nvPr>
            <p:ph idx="1"/>
          </p:nvPr>
        </p:nvSpPr>
        <p:spPr/>
        <p:txBody>
          <a:bodyPr/>
          <a:lstStyle/>
          <a:p>
            <a:r>
              <a:rPr lang="en-CA" dirty="0"/>
              <a:t>What is Model Transformation and Product Lines</a:t>
            </a:r>
          </a:p>
          <a:p>
            <a:r>
              <a:rPr lang="en-CA" dirty="0"/>
              <a:t>Introduction and motivation to “lifting” transformations into SPL</a:t>
            </a:r>
          </a:p>
          <a:p>
            <a:r>
              <a:rPr lang="en-CA" dirty="0"/>
              <a:t>More about Transformations and Product Lines</a:t>
            </a:r>
          </a:p>
          <a:p>
            <a:r>
              <a:rPr lang="en-CA" dirty="0"/>
              <a:t>Approach to “lifting”</a:t>
            </a:r>
          </a:p>
          <a:p>
            <a:r>
              <a:rPr lang="en-CA" dirty="0"/>
              <a:t>Case study</a:t>
            </a:r>
          </a:p>
          <a:p>
            <a:r>
              <a:rPr lang="en-CA" dirty="0"/>
              <a:t>Evaluation and results</a:t>
            </a:r>
          </a:p>
          <a:p>
            <a:r>
              <a:rPr lang="en-CA" dirty="0"/>
              <a:t>Conclusion</a:t>
            </a:r>
          </a:p>
        </p:txBody>
      </p:sp>
      <p:sp>
        <p:nvSpPr>
          <p:cNvPr id="4" name="Slide Number Placeholder 3">
            <a:extLst>
              <a:ext uri="{FF2B5EF4-FFF2-40B4-BE49-F238E27FC236}">
                <a16:creationId xmlns:a16="http://schemas.microsoft.com/office/drawing/2014/main" id="{1A8757BA-35AF-441B-A5BC-3E207985D90B}"/>
              </a:ext>
            </a:extLst>
          </p:cNvPr>
          <p:cNvSpPr>
            <a:spLocks noGrp="1"/>
          </p:cNvSpPr>
          <p:nvPr>
            <p:ph type="sldNum" sz="quarter" idx="12"/>
          </p:nvPr>
        </p:nvSpPr>
        <p:spPr/>
        <p:txBody>
          <a:bodyPr/>
          <a:lstStyle/>
          <a:p>
            <a:fld id="{0063D73C-4519-44B9-BF53-3E909AAF1612}" type="slidenum">
              <a:rPr lang="en-CA" smtClean="0"/>
              <a:t>2</a:t>
            </a:fld>
            <a:endParaRPr lang="en-CA"/>
          </a:p>
        </p:txBody>
      </p:sp>
    </p:spTree>
    <p:extLst>
      <p:ext uri="{BB962C8B-B14F-4D97-AF65-F5344CB8AC3E}">
        <p14:creationId xmlns:p14="http://schemas.microsoft.com/office/powerpoint/2010/main" val="1178716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116B-5F91-4AB8-B48B-D4F819F7A79B}"/>
              </a:ext>
            </a:extLst>
          </p:cNvPr>
          <p:cNvSpPr>
            <a:spLocks noGrp="1"/>
          </p:cNvSpPr>
          <p:nvPr>
            <p:ph type="title"/>
          </p:nvPr>
        </p:nvSpPr>
        <p:spPr/>
        <p:txBody>
          <a:bodyPr/>
          <a:lstStyle/>
          <a:p>
            <a:r>
              <a:rPr lang="en-CA" dirty="0"/>
              <a:t>Approach. Illustration</a:t>
            </a:r>
          </a:p>
        </p:txBody>
      </p:sp>
      <p:sp>
        <p:nvSpPr>
          <p:cNvPr id="4" name="Slide Number Placeholder 3">
            <a:extLst>
              <a:ext uri="{FF2B5EF4-FFF2-40B4-BE49-F238E27FC236}">
                <a16:creationId xmlns:a16="http://schemas.microsoft.com/office/drawing/2014/main" id="{3B116426-4CEB-4C67-89D2-0AEA33B2D898}"/>
              </a:ext>
            </a:extLst>
          </p:cNvPr>
          <p:cNvSpPr>
            <a:spLocks noGrp="1"/>
          </p:cNvSpPr>
          <p:nvPr>
            <p:ph type="sldNum" sz="quarter" idx="12"/>
          </p:nvPr>
        </p:nvSpPr>
        <p:spPr/>
        <p:txBody>
          <a:bodyPr/>
          <a:lstStyle/>
          <a:p>
            <a:fld id="{0063D73C-4519-44B9-BF53-3E909AAF1612}" type="slidenum">
              <a:rPr lang="en-CA" smtClean="0"/>
              <a:t>20</a:t>
            </a:fld>
            <a:endParaRPr lang="en-CA"/>
          </a:p>
        </p:txBody>
      </p:sp>
      <p:pic>
        <p:nvPicPr>
          <p:cNvPr id="6" name="Picture 5">
            <a:extLst>
              <a:ext uri="{FF2B5EF4-FFF2-40B4-BE49-F238E27FC236}">
                <a16:creationId xmlns:a16="http://schemas.microsoft.com/office/drawing/2014/main" id="{5DC9C2A8-73E6-4670-B1B5-6F6F90594C79}"/>
              </a:ext>
            </a:extLst>
          </p:cNvPr>
          <p:cNvPicPr>
            <a:picLocks noChangeAspect="1"/>
          </p:cNvPicPr>
          <p:nvPr/>
        </p:nvPicPr>
        <p:blipFill>
          <a:blip r:embed="rId3"/>
          <a:stretch>
            <a:fillRect/>
          </a:stretch>
        </p:blipFill>
        <p:spPr>
          <a:xfrm>
            <a:off x="838200" y="1847851"/>
            <a:ext cx="5279519" cy="3450586"/>
          </a:xfrm>
          <a:prstGeom prst="rect">
            <a:avLst/>
          </a:prstGeom>
        </p:spPr>
      </p:pic>
      <p:pic>
        <p:nvPicPr>
          <p:cNvPr id="9" name="Content Placeholder 8">
            <a:extLst>
              <a:ext uri="{FF2B5EF4-FFF2-40B4-BE49-F238E27FC236}">
                <a16:creationId xmlns:a16="http://schemas.microsoft.com/office/drawing/2014/main" id="{5BCD949B-B3CB-46CD-B2DA-21A1ED51246D}"/>
              </a:ext>
            </a:extLst>
          </p:cNvPr>
          <p:cNvPicPr>
            <a:picLocks noGrp="1" noChangeAspect="1"/>
          </p:cNvPicPr>
          <p:nvPr>
            <p:ph idx="1"/>
          </p:nvPr>
        </p:nvPicPr>
        <p:blipFill>
          <a:blip r:embed="rId4"/>
          <a:stretch>
            <a:fillRect/>
          </a:stretch>
        </p:blipFill>
        <p:spPr>
          <a:xfrm>
            <a:off x="6117719" y="1822450"/>
            <a:ext cx="5426587" cy="3501387"/>
          </a:xfrm>
          <a:prstGeom prst="rect">
            <a:avLst/>
          </a:prstGeom>
        </p:spPr>
      </p:pic>
      <p:sp>
        <p:nvSpPr>
          <p:cNvPr id="10" name="Arrow: Right 9">
            <a:extLst>
              <a:ext uri="{FF2B5EF4-FFF2-40B4-BE49-F238E27FC236}">
                <a16:creationId xmlns:a16="http://schemas.microsoft.com/office/drawing/2014/main" id="{79FF5C91-898E-46A4-8179-C089224A6848}"/>
              </a:ext>
            </a:extLst>
          </p:cNvPr>
          <p:cNvSpPr/>
          <p:nvPr/>
        </p:nvSpPr>
        <p:spPr>
          <a:xfrm>
            <a:off x="5519549" y="4432618"/>
            <a:ext cx="1196340"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217369A1-F003-407A-BB47-F927791A5B8B}"/>
              </a:ext>
            </a:extLst>
          </p:cNvPr>
          <p:cNvSpPr/>
          <p:nvPr/>
        </p:nvSpPr>
        <p:spPr>
          <a:xfrm>
            <a:off x="1836420" y="2773680"/>
            <a:ext cx="1722120" cy="655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6341CCA4-7775-49F7-A068-52A38E644024}"/>
              </a:ext>
            </a:extLst>
          </p:cNvPr>
          <p:cNvSpPr/>
          <p:nvPr/>
        </p:nvSpPr>
        <p:spPr>
          <a:xfrm>
            <a:off x="6954778" y="2781300"/>
            <a:ext cx="1722120" cy="655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7F80EB0A-7C78-4102-97A2-A3069DF9C2F7}"/>
              </a:ext>
            </a:extLst>
          </p:cNvPr>
          <p:cNvSpPr/>
          <p:nvPr/>
        </p:nvSpPr>
        <p:spPr>
          <a:xfrm>
            <a:off x="9385558" y="3771900"/>
            <a:ext cx="1722120" cy="655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0D6A0CB6-5944-47C6-B6E6-2BCCD0CB425E}"/>
              </a:ext>
            </a:extLst>
          </p:cNvPr>
          <p:cNvSpPr/>
          <p:nvPr/>
        </p:nvSpPr>
        <p:spPr>
          <a:xfrm>
            <a:off x="9846574" y="2773680"/>
            <a:ext cx="1722120" cy="655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06D8F6AA-E852-4549-A200-3CAE4CC2B7CC}"/>
              </a:ext>
            </a:extLst>
          </p:cNvPr>
          <p:cNvSpPr/>
          <p:nvPr/>
        </p:nvSpPr>
        <p:spPr>
          <a:xfrm>
            <a:off x="6872486" y="3481070"/>
            <a:ext cx="2402582" cy="1095058"/>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4CE4B782-D80C-471E-A4E3-775921C3EF50}"/>
              </a:ext>
            </a:extLst>
          </p:cNvPr>
          <p:cNvSpPr/>
          <p:nvPr/>
        </p:nvSpPr>
        <p:spPr>
          <a:xfrm>
            <a:off x="1715641" y="3345816"/>
            <a:ext cx="2402582" cy="136112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2EC72500-ADDF-49EB-94DE-71FC1314F5BC}"/>
              </a:ext>
            </a:extLst>
          </p:cNvPr>
          <p:cNvSpPr/>
          <p:nvPr/>
        </p:nvSpPr>
        <p:spPr>
          <a:xfrm>
            <a:off x="4173274" y="2811780"/>
            <a:ext cx="2065223" cy="655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4415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049B-A032-469F-8749-1966E8FB0CC6}"/>
              </a:ext>
            </a:extLst>
          </p:cNvPr>
          <p:cNvSpPr>
            <a:spLocks noGrp="1"/>
          </p:cNvSpPr>
          <p:nvPr>
            <p:ph type="title"/>
          </p:nvPr>
        </p:nvSpPr>
        <p:spPr/>
        <p:txBody>
          <a:bodyPr/>
          <a:lstStyle/>
          <a:p>
            <a:r>
              <a:rPr lang="en-CA" dirty="0"/>
              <a:t>Approach. Analysis</a:t>
            </a:r>
          </a:p>
        </p:txBody>
      </p:sp>
      <p:sp>
        <p:nvSpPr>
          <p:cNvPr id="3" name="Content Placeholder 2">
            <a:extLst>
              <a:ext uri="{FF2B5EF4-FFF2-40B4-BE49-F238E27FC236}">
                <a16:creationId xmlns:a16="http://schemas.microsoft.com/office/drawing/2014/main" id="{45041F00-8FC9-4329-B58F-8A3ECCD0C5CF}"/>
              </a:ext>
            </a:extLst>
          </p:cNvPr>
          <p:cNvSpPr>
            <a:spLocks noGrp="1"/>
          </p:cNvSpPr>
          <p:nvPr>
            <p:ph idx="1"/>
          </p:nvPr>
        </p:nvSpPr>
        <p:spPr/>
        <p:txBody>
          <a:bodyPr/>
          <a:lstStyle/>
          <a:p>
            <a:r>
              <a:rPr lang="en-CA" b="1" dirty="0"/>
              <a:t>Correctness</a:t>
            </a:r>
          </a:p>
          <a:p>
            <a:pPr lvl="1"/>
            <a:r>
              <a:rPr lang="en-CA" dirty="0" err="1"/>
              <a:t>Conf</a:t>
            </a:r>
            <a:r>
              <a:rPr lang="en-CA" dirty="0"/>
              <a:t>(P’) = </a:t>
            </a:r>
            <a:r>
              <a:rPr lang="en-CA" dirty="0" err="1"/>
              <a:t>Conf</a:t>
            </a:r>
            <a:r>
              <a:rPr lang="en-CA" dirty="0"/>
              <a:t>(P) is satisfied</a:t>
            </a:r>
          </a:p>
          <a:p>
            <a:pPr lvl="1"/>
            <a:r>
              <a:rPr lang="en-CA" dirty="0"/>
              <a:t>For any configuration ρ in P that derives a product M, if R is applied to M to produce M’ then M’ is the product derived from P’ under ρ</a:t>
            </a:r>
          </a:p>
          <a:p>
            <a:pPr lvl="1"/>
            <a:r>
              <a:rPr lang="en-CA" dirty="0"/>
              <a:t>Matching site K = [N, C, D] since by transitivity, if the rule is correct when applied to each site, then the application to any sequence of sites is also correct. Which is proved to be correct</a:t>
            </a:r>
          </a:p>
        </p:txBody>
      </p:sp>
      <p:sp>
        <p:nvSpPr>
          <p:cNvPr id="4" name="Slide Number Placeholder 3">
            <a:extLst>
              <a:ext uri="{FF2B5EF4-FFF2-40B4-BE49-F238E27FC236}">
                <a16:creationId xmlns:a16="http://schemas.microsoft.com/office/drawing/2014/main" id="{3BED8641-C3C5-4569-BF0B-F68967A086F9}"/>
              </a:ext>
            </a:extLst>
          </p:cNvPr>
          <p:cNvSpPr>
            <a:spLocks noGrp="1"/>
          </p:cNvSpPr>
          <p:nvPr>
            <p:ph type="sldNum" sz="quarter" idx="12"/>
          </p:nvPr>
        </p:nvSpPr>
        <p:spPr/>
        <p:txBody>
          <a:bodyPr/>
          <a:lstStyle/>
          <a:p>
            <a:fld id="{0063D73C-4519-44B9-BF53-3E909AAF1612}" type="slidenum">
              <a:rPr lang="en-CA" smtClean="0"/>
              <a:t>21</a:t>
            </a:fld>
            <a:endParaRPr lang="en-CA"/>
          </a:p>
        </p:txBody>
      </p:sp>
    </p:spTree>
    <p:extLst>
      <p:ext uri="{BB962C8B-B14F-4D97-AF65-F5344CB8AC3E}">
        <p14:creationId xmlns:p14="http://schemas.microsoft.com/office/powerpoint/2010/main" val="721285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049B-A032-469F-8749-1966E8FB0CC6}"/>
              </a:ext>
            </a:extLst>
          </p:cNvPr>
          <p:cNvSpPr>
            <a:spLocks noGrp="1"/>
          </p:cNvSpPr>
          <p:nvPr>
            <p:ph type="title"/>
          </p:nvPr>
        </p:nvSpPr>
        <p:spPr/>
        <p:txBody>
          <a:bodyPr/>
          <a:lstStyle/>
          <a:p>
            <a:r>
              <a:rPr lang="en-CA" dirty="0"/>
              <a:t>Approach. Analysis</a:t>
            </a:r>
          </a:p>
        </p:txBody>
      </p:sp>
      <p:sp>
        <p:nvSpPr>
          <p:cNvPr id="3" name="Content Placeholder 2">
            <a:extLst>
              <a:ext uri="{FF2B5EF4-FFF2-40B4-BE49-F238E27FC236}">
                <a16:creationId xmlns:a16="http://schemas.microsoft.com/office/drawing/2014/main" id="{45041F00-8FC9-4329-B58F-8A3ECCD0C5CF}"/>
              </a:ext>
            </a:extLst>
          </p:cNvPr>
          <p:cNvSpPr>
            <a:spLocks noGrp="1"/>
          </p:cNvSpPr>
          <p:nvPr>
            <p:ph idx="1"/>
          </p:nvPr>
        </p:nvSpPr>
        <p:spPr/>
        <p:txBody>
          <a:bodyPr/>
          <a:lstStyle/>
          <a:p>
            <a:r>
              <a:rPr lang="en-CA" b="1" dirty="0"/>
              <a:t>Termination</a:t>
            </a:r>
          </a:p>
          <a:p>
            <a:pPr lvl="1"/>
            <a:r>
              <a:rPr lang="en-CA" dirty="0"/>
              <a:t>An application of a set of classical rules on an input model always terminates, then so does the set of the corresponding lifted rules.</a:t>
            </a:r>
          </a:p>
          <a:p>
            <a:r>
              <a:rPr lang="en-CA" b="1" dirty="0"/>
              <a:t>Confluence</a:t>
            </a:r>
          </a:p>
          <a:p>
            <a:pPr lvl="1"/>
            <a:r>
              <a:rPr lang="en-CA" dirty="0"/>
              <a:t>Repeatedly applying lifted rules to a product line P has the same effect as repeatedly applying the corresponding classical rules to each product of P.</a:t>
            </a:r>
          </a:p>
          <a:p>
            <a:pPr lvl="1"/>
            <a:r>
              <a:rPr lang="en-CA" dirty="0"/>
              <a:t>It always produces product lines with the same set of products.</a:t>
            </a:r>
          </a:p>
        </p:txBody>
      </p:sp>
      <p:sp>
        <p:nvSpPr>
          <p:cNvPr id="4" name="Slide Number Placeholder 3">
            <a:extLst>
              <a:ext uri="{FF2B5EF4-FFF2-40B4-BE49-F238E27FC236}">
                <a16:creationId xmlns:a16="http://schemas.microsoft.com/office/drawing/2014/main" id="{3BED8641-C3C5-4569-BF0B-F68967A086F9}"/>
              </a:ext>
            </a:extLst>
          </p:cNvPr>
          <p:cNvSpPr>
            <a:spLocks noGrp="1"/>
          </p:cNvSpPr>
          <p:nvPr>
            <p:ph type="sldNum" sz="quarter" idx="12"/>
          </p:nvPr>
        </p:nvSpPr>
        <p:spPr/>
        <p:txBody>
          <a:bodyPr/>
          <a:lstStyle/>
          <a:p>
            <a:fld id="{0063D73C-4519-44B9-BF53-3E909AAF1612}" type="slidenum">
              <a:rPr lang="en-CA" smtClean="0"/>
              <a:t>22</a:t>
            </a:fld>
            <a:endParaRPr lang="en-CA"/>
          </a:p>
        </p:txBody>
      </p:sp>
    </p:spTree>
    <p:extLst>
      <p:ext uri="{BB962C8B-B14F-4D97-AF65-F5344CB8AC3E}">
        <p14:creationId xmlns:p14="http://schemas.microsoft.com/office/powerpoint/2010/main" val="221642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049B-A032-469F-8749-1966E8FB0CC6}"/>
              </a:ext>
            </a:extLst>
          </p:cNvPr>
          <p:cNvSpPr>
            <a:spLocks noGrp="1"/>
          </p:cNvSpPr>
          <p:nvPr>
            <p:ph type="title"/>
          </p:nvPr>
        </p:nvSpPr>
        <p:spPr/>
        <p:txBody>
          <a:bodyPr/>
          <a:lstStyle/>
          <a:p>
            <a:r>
              <a:rPr lang="en-CA" dirty="0"/>
              <a:t>Approach. Minimality</a:t>
            </a:r>
          </a:p>
        </p:txBody>
      </p:sp>
      <p:sp>
        <p:nvSpPr>
          <p:cNvPr id="3" name="Content Placeholder 2">
            <a:extLst>
              <a:ext uri="{FF2B5EF4-FFF2-40B4-BE49-F238E27FC236}">
                <a16:creationId xmlns:a16="http://schemas.microsoft.com/office/drawing/2014/main" id="{45041F00-8FC9-4329-B58F-8A3ECCD0C5CF}"/>
              </a:ext>
            </a:extLst>
          </p:cNvPr>
          <p:cNvSpPr>
            <a:spLocks noGrp="1"/>
          </p:cNvSpPr>
          <p:nvPr>
            <p:ph idx="1"/>
          </p:nvPr>
        </p:nvSpPr>
        <p:spPr>
          <a:xfrm>
            <a:off x="838200" y="1825625"/>
            <a:ext cx="6896100" cy="4351338"/>
          </a:xfrm>
        </p:spPr>
        <p:txBody>
          <a:bodyPr/>
          <a:lstStyle/>
          <a:p>
            <a:r>
              <a:rPr lang="en-CA" b="1" dirty="0"/>
              <a:t>Domain model minimality</a:t>
            </a:r>
          </a:p>
          <a:p>
            <a:pPr lvl="1"/>
            <a:r>
              <a:rPr lang="en-CA" dirty="0"/>
              <a:t>The conclusion is that if the domain model was minimal initially then it will remain so after the lifted rule application.</a:t>
            </a:r>
          </a:p>
          <a:p>
            <a:r>
              <a:rPr lang="en-CA" b="1" dirty="0"/>
              <a:t>Feature model minimality</a:t>
            </a:r>
          </a:p>
          <a:p>
            <a:pPr lvl="1"/>
            <a:r>
              <a:rPr lang="en-CA" dirty="0"/>
              <a:t>A feature is “superfluous” if selecting it does not affect the derived products. A feature model containing superfluous features is not minimal.</a:t>
            </a:r>
          </a:p>
        </p:txBody>
      </p:sp>
      <p:sp>
        <p:nvSpPr>
          <p:cNvPr id="4" name="Slide Number Placeholder 3">
            <a:extLst>
              <a:ext uri="{FF2B5EF4-FFF2-40B4-BE49-F238E27FC236}">
                <a16:creationId xmlns:a16="http://schemas.microsoft.com/office/drawing/2014/main" id="{3BED8641-C3C5-4569-BF0B-F68967A086F9}"/>
              </a:ext>
            </a:extLst>
          </p:cNvPr>
          <p:cNvSpPr>
            <a:spLocks noGrp="1"/>
          </p:cNvSpPr>
          <p:nvPr>
            <p:ph type="sldNum" sz="quarter" idx="12"/>
          </p:nvPr>
        </p:nvSpPr>
        <p:spPr/>
        <p:txBody>
          <a:bodyPr/>
          <a:lstStyle/>
          <a:p>
            <a:fld id="{0063D73C-4519-44B9-BF53-3E909AAF1612}" type="slidenum">
              <a:rPr lang="en-CA" smtClean="0"/>
              <a:t>23</a:t>
            </a:fld>
            <a:endParaRPr lang="en-CA"/>
          </a:p>
        </p:txBody>
      </p:sp>
      <p:pic>
        <p:nvPicPr>
          <p:cNvPr id="5" name="Content Placeholder 8">
            <a:extLst>
              <a:ext uri="{FF2B5EF4-FFF2-40B4-BE49-F238E27FC236}">
                <a16:creationId xmlns:a16="http://schemas.microsoft.com/office/drawing/2014/main" id="{075E54E3-5C4F-4FEA-87BC-3F589E8620CE}"/>
              </a:ext>
            </a:extLst>
          </p:cNvPr>
          <p:cNvPicPr>
            <a:picLocks noChangeAspect="1"/>
          </p:cNvPicPr>
          <p:nvPr/>
        </p:nvPicPr>
        <p:blipFill>
          <a:blip r:embed="rId3"/>
          <a:stretch>
            <a:fillRect/>
          </a:stretch>
        </p:blipFill>
        <p:spPr>
          <a:xfrm>
            <a:off x="7734300" y="2406506"/>
            <a:ext cx="3962406" cy="2556656"/>
          </a:xfrm>
          <a:prstGeom prst="rect">
            <a:avLst/>
          </a:prstGeom>
        </p:spPr>
      </p:pic>
      <p:sp>
        <p:nvSpPr>
          <p:cNvPr id="6" name="Oval 5">
            <a:extLst>
              <a:ext uri="{FF2B5EF4-FFF2-40B4-BE49-F238E27FC236}">
                <a16:creationId xmlns:a16="http://schemas.microsoft.com/office/drawing/2014/main" id="{1430244B-9F1F-43B4-90FB-5E5E79651D62}"/>
              </a:ext>
            </a:extLst>
          </p:cNvPr>
          <p:cNvSpPr/>
          <p:nvPr/>
        </p:nvSpPr>
        <p:spPr>
          <a:xfrm>
            <a:off x="9867900" y="3429000"/>
            <a:ext cx="1828806" cy="10432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1051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D69F-C734-48ED-BDFC-331B3D7C66DF}"/>
              </a:ext>
            </a:extLst>
          </p:cNvPr>
          <p:cNvSpPr>
            <a:spLocks noGrp="1"/>
          </p:cNvSpPr>
          <p:nvPr>
            <p:ph type="title"/>
          </p:nvPr>
        </p:nvSpPr>
        <p:spPr>
          <a:xfrm>
            <a:off x="838200" y="365125"/>
            <a:ext cx="6223000" cy="1325563"/>
          </a:xfrm>
        </p:spPr>
        <p:txBody>
          <a:bodyPr/>
          <a:lstStyle/>
          <a:p>
            <a:r>
              <a:rPr lang="en-CA" dirty="0"/>
              <a:t>Tools support and application. Case study</a:t>
            </a:r>
          </a:p>
        </p:txBody>
      </p:sp>
      <p:sp>
        <p:nvSpPr>
          <p:cNvPr id="3" name="Content Placeholder 2">
            <a:extLst>
              <a:ext uri="{FF2B5EF4-FFF2-40B4-BE49-F238E27FC236}">
                <a16:creationId xmlns:a16="http://schemas.microsoft.com/office/drawing/2014/main" id="{DA77D255-5314-4539-8CA7-FE1A14C6BD84}"/>
              </a:ext>
            </a:extLst>
          </p:cNvPr>
          <p:cNvSpPr>
            <a:spLocks noGrp="1"/>
          </p:cNvSpPr>
          <p:nvPr>
            <p:ph idx="1"/>
          </p:nvPr>
        </p:nvSpPr>
        <p:spPr>
          <a:xfrm>
            <a:off x="838200" y="2489199"/>
            <a:ext cx="5689600" cy="3687763"/>
          </a:xfrm>
        </p:spPr>
        <p:txBody>
          <a:bodyPr/>
          <a:lstStyle/>
          <a:p>
            <a:r>
              <a:rPr lang="en-CA" dirty="0"/>
              <a:t>Tools: </a:t>
            </a:r>
            <a:r>
              <a:rPr lang="en-CA" dirty="0" err="1"/>
              <a:t>Henshin</a:t>
            </a:r>
            <a:r>
              <a:rPr lang="en-CA" dirty="0"/>
              <a:t>, Z3 SMT, Model Management Tool Framework (MMTF), SAT solving techniques.</a:t>
            </a:r>
          </a:p>
          <a:p>
            <a:r>
              <a:rPr lang="en-CA" dirty="0"/>
              <a:t>Application: Car Crash Management software product line case study, referred to as </a:t>
            </a:r>
            <a:r>
              <a:rPr lang="en-CA" dirty="0" err="1"/>
              <a:t>bCMS</a:t>
            </a:r>
            <a:r>
              <a:rPr lang="en-CA" dirty="0"/>
              <a:t>-SPL</a:t>
            </a:r>
          </a:p>
        </p:txBody>
      </p:sp>
      <p:sp>
        <p:nvSpPr>
          <p:cNvPr id="4" name="Slide Number Placeholder 3">
            <a:extLst>
              <a:ext uri="{FF2B5EF4-FFF2-40B4-BE49-F238E27FC236}">
                <a16:creationId xmlns:a16="http://schemas.microsoft.com/office/drawing/2014/main" id="{DEB38173-E2BC-45E5-B46D-7EAE111AF8D8}"/>
              </a:ext>
            </a:extLst>
          </p:cNvPr>
          <p:cNvSpPr>
            <a:spLocks noGrp="1"/>
          </p:cNvSpPr>
          <p:nvPr>
            <p:ph type="sldNum" sz="quarter" idx="12"/>
          </p:nvPr>
        </p:nvSpPr>
        <p:spPr/>
        <p:txBody>
          <a:bodyPr/>
          <a:lstStyle/>
          <a:p>
            <a:fld id="{0063D73C-4519-44B9-BF53-3E909AAF1612}" type="slidenum">
              <a:rPr lang="en-CA" smtClean="0"/>
              <a:t>24</a:t>
            </a:fld>
            <a:endParaRPr lang="en-CA"/>
          </a:p>
        </p:txBody>
      </p:sp>
      <p:pic>
        <p:nvPicPr>
          <p:cNvPr id="5" name="Picture 4">
            <a:extLst>
              <a:ext uri="{FF2B5EF4-FFF2-40B4-BE49-F238E27FC236}">
                <a16:creationId xmlns:a16="http://schemas.microsoft.com/office/drawing/2014/main" id="{EE1DFDED-B180-42E5-810D-24B7172DC6E8}"/>
              </a:ext>
            </a:extLst>
          </p:cNvPr>
          <p:cNvPicPr>
            <a:picLocks noChangeAspect="1"/>
          </p:cNvPicPr>
          <p:nvPr/>
        </p:nvPicPr>
        <p:blipFill>
          <a:blip r:embed="rId2"/>
          <a:stretch>
            <a:fillRect/>
          </a:stretch>
        </p:blipFill>
        <p:spPr>
          <a:xfrm>
            <a:off x="7061200" y="333056"/>
            <a:ext cx="4481900" cy="6023294"/>
          </a:xfrm>
          <a:prstGeom prst="rect">
            <a:avLst/>
          </a:prstGeom>
        </p:spPr>
      </p:pic>
    </p:spTree>
    <p:extLst>
      <p:ext uri="{BB962C8B-B14F-4D97-AF65-F5344CB8AC3E}">
        <p14:creationId xmlns:p14="http://schemas.microsoft.com/office/powerpoint/2010/main" val="1861585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D69F-C734-48ED-BDFC-331B3D7C66DF}"/>
              </a:ext>
            </a:extLst>
          </p:cNvPr>
          <p:cNvSpPr>
            <a:spLocks noGrp="1"/>
          </p:cNvSpPr>
          <p:nvPr>
            <p:ph type="title"/>
          </p:nvPr>
        </p:nvSpPr>
        <p:spPr>
          <a:xfrm>
            <a:off x="838200" y="365125"/>
            <a:ext cx="6223000" cy="1325563"/>
          </a:xfrm>
        </p:spPr>
        <p:txBody>
          <a:bodyPr/>
          <a:lstStyle/>
          <a:p>
            <a:r>
              <a:rPr lang="en-CA" dirty="0"/>
              <a:t>Tools support and application. Case study</a:t>
            </a:r>
          </a:p>
        </p:txBody>
      </p:sp>
      <p:sp>
        <p:nvSpPr>
          <p:cNvPr id="3" name="Content Placeholder 2">
            <a:extLst>
              <a:ext uri="{FF2B5EF4-FFF2-40B4-BE49-F238E27FC236}">
                <a16:creationId xmlns:a16="http://schemas.microsoft.com/office/drawing/2014/main" id="{DA77D255-5314-4539-8CA7-FE1A14C6BD84}"/>
              </a:ext>
            </a:extLst>
          </p:cNvPr>
          <p:cNvSpPr>
            <a:spLocks noGrp="1"/>
          </p:cNvSpPr>
          <p:nvPr>
            <p:ph idx="1"/>
          </p:nvPr>
        </p:nvSpPr>
        <p:spPr>
          <a:xfrm>
            <a:off x="747712" y="3149600"/>
            <a:ext cx="10515600" cy="2493962"/>
          </a:xfrm>
        </p:spPr>
        <p:txBody>
          <a:bodyPr/>
          <a:lstStyle/>
          <a:p>
            <a:pPr marL="0" indent="0">
              <a:buNone/>
            </a:pPr>
            <a:r>
              <a:rPr lang="en-CA" dirty="0"/>
              <a:t>Conclusion:</a:t>
            </a:r>
          </a:p>
          <a:p>
            <a:pPr marL="457200" lvl="1" indent="0">
              <a:buNone/>
            </a:pPr>
            <a:r>
              <a:rPr lang="en-CA" dirty="0"/>
              <a:t>Lifting the rules in the </a:t>
            </a:r>
            <a:r>
              <a:rPr lang="en-CA" dirty="0" err="1"/>
              <a:t>bCMS</a:t>
            </a:r>
            <a:r>
              <a:rPr lang="en-CA" dirty="0"/>
              <a:t>-SPL case study leads to a </a:t>
            </a:r>
          </a:p>
          <a:p>
            <a:pPr marL="457200" lvl="1" indent="0" algn="ctr">
              <a:buNone/>
            </a:pPr>
            <a:r>
              <a:rPr lang="en-CA" b="1" dirty="0"/>
              <a:t>2-3 orders of magnitude improvement in performance </a:t>
            </a:r>
          </a:p>
          <a:p>
            <a:pPr marL="457200" lvl="1" indent="0">
              <a:buNone/>
            </a:pPr>
            <a:r>
              <a:rPr lang="en-CA" dirty="0"/>
              <a:t>if compared to the classical application over all products.</a:t>
            </a:r>
          </a:p>
        </p:txBody>
      </p:sp>
      <p:sp>
        <p:nvSpPr>
          <p:cNvPr id="4" name="Slide Number Placeholder 3">
            <a:extLst>
              <a:ext uri="{FF2B5EF4-FFF2-40B4-BE49-F238E27FC236}">
                <a16:creationId xmlns:a16="http://schemas.microsoft.com/office/drawing/2014/main" id="{DEB38173-E2BC-45E5-B46D-7EAE111AF8D8}"/>
              </a:ext>
            </a:extLst>
          </p:cNvPr>
          <p:cNvSpPr>
            <a:spLocks noGrp="1"/>
          </p:cNvSpPr>
          <p:nvPr>
            <p:ph type="sldNum" sz="quarter" idx="12"/>
          </p:nvPr>
        </p:nvSpPr>
        <p:spPr/>
        <p:txBody>
          <a:bodyPr/>
          <a:lstStyle/>
          <a:p>
            <a:fld id="{0063D73C-4519-44B9-BF53-3E909AAF1612}" type="slidenum">
              <a:rPr lang="en-CA" smtClean="0"/>
              <a:t>25</a:t>
            </a:fld>
            <a:endParaRPr lang="en-CA"/>
          </a:p>
        </p:txBody>
      </p:sp>
      <p:pic>
        <p:nvPicPr>
          <p:cNvPr id="6" name="Picture 5">
            <a:extLst>
              <a:ext uri="{FF2B5EF4-FFF2-40B4-BE49-F238E27FC236}">
                <a16:creationId xmlns:a16="http://schemas.microsoft.com/office/drawing/2014/main" id="{E3206BF5-A248-4D41-8A72-25B090110653}"/>
              </a:ext>
            </a:extLst>
          </p:cNvPr>
          <p:cNvPicPr>
            <a:picLocks noChangeAspect="1"/>
          </p:cNvPicPr>
          <p:nvPr/>
        </p:nvPicPr>
        <p:blipFill>
          <a:blip r:embed="rId3"/>
          <a:stretch>
            <a:fillRect/>
          </a:stretch>
        </p:blipFill>
        <p:spPr>
          <a:xfrm>
            <a:off x="657225" y="1690688"/>
            <a:ext cx="10696575" cy="1133475"/>
          </a:xfrm>
          <a:prstGeom prst="rect">
            <a:avLst/>
          </a:prstGeom>
        </p:spPr>
      </p:pic>
    </p:spTree>
    <p:extLst>
      <p:ext uri="{BB962C8B-B14F-4D97-AF65-F5344CB8AC3E}">
        <p14:creationId xmlns:p14="http://schemas.microsoft.com/office/powerpoint/2010/main" val="1975298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F192-F0BD-4518-9EA6-E432401D26B1}"/>
              </a:ext>
            </a:extLst>
          </p:cNvPr>
          <p:cNvSpPr>
            <a:spLocks noGrp="1"/>
          </p:cNvSpPr>
          <p:nvPr>
            <p:ph type="title"/>
          </p:nvPr>
        </p:nvSpPr>
        <p:spPr/>
        <p:txBody>
          <a:bodyPr/>
          <a:lstStyle/>
          <a:p>
            <a:r>
              <a:rPr lang="en-CA" dirty="0"/>
              <a:t>Evaluation. Methodology</a:t>
            </a:r>
          </a:p>
        </p:txBody>
      </p:sp>
      <p:sp>
        <p:nvSpPr>
          <p:cNvPr id="3" name="Content Placeholder 2">
            <a:extLst>
              <a:ext uri="{FF2B5EF4-FFF2-40B4-BE49-F238E27FC236}">
                <a16:creationId xmlns:a16="http://schemas.microsoft.com/office/drawing/2014/main" id="{4DA161B8-52B5-48BE-8302-9E9E66330C37}"/>
              </a:ext>
            </a:extLst>
          </p:cNvPr>
          <p:cNvSpPr>
            <a:spLocks noGrp="1"/>
          </p:cNvSpPr>
          <p:nvPr>
            <p:ph idx="1"/>
          </p:nvPr>
        </p:nvSpPr>
        <p:spPr/>
        <p:txBody>
          <a:bodyPr/>
          <a:lstStyle/>
          <a:p>
            <a:r>
              <a:rPr lang="en-CA" dirty="0"/>
              <a:t>Approach performs as well as the traditional graph transformations.</a:t>
            </a:r>
          </a:p>
          <a:p>
            <a:r>
              <a:rPr lang="en-CA" dirty="0"/>
              <a:t>Generation random but realistic inputs to a SAT solver to measure the time required to check SAT and UNSAT.</a:t>
            </a:r>
          </a:p>
          <a:p>
            <a:r>
              <a:rPr lang="en-CA" dirty="0"/>
              <a:t>Varying the Feature Model. Using S.P.L.O.T. (software product line online tool)</a:t>
            </a:r>
          </a:p>
          <a:p>
            <a:r>
              <a:rPr lang="en-CA" dirty="0"/>
              <a:t>Varying the Transformation Rule. </a:t>
            </a:r>
          </a:p>
          <a:p>
            <a:r>
              <a:rPr lang="en-CA" dirty="0"/>
              <a:t>Generating inputs.</a:t>
            </a:r>
          </a:p>
          <a:p>
            <a:r>
              <a:rPr lang="en-CA" dirty="0"/>
              <a:t>Calibrating input generation.</a:t>
            </a:r>
          </a:p>
        </p:txBody>
      </p:sp>
      <p:sp>
        <p:nvSpPr>
          <p:cNvPr id="4" name="Slide Number Placeholder 3">
            <a:extLst>
              <a:ext uri="{FF2B5EF4-FFF2-40B4-BE49-F238E27FC236}">
                <a16:creationId xmlns:a16="http://schemas.microsoft.com/office/drawing/2014/main" id="{383F82AD-A29E-4EA3-B73A-86463F3F1083}"/>
              </a:ext>
            </a:extLst>
          </p:cNvPr>
          <p:cNvSpPr>
            <a:spLocks noGrp="1"/>
          </p:cNvSpPr>
          <p:nvPr>
            <p:ph type="sldNum" sz="quarter" idx="12"/>
          </p:nvPr>
        </p:nvSpPr>
        <p:spPr/>
        <p:txBody>
          <a:bodyPr/>
          <a:lstStyle/>
          <a:p>
            <a:fld id="{0063D73C-4519-44B9-BF53-3E909AAF1612}" type="slidenum">
              <a:rPr lang="en-CA" smtClean="0"/>
              <a:t>26</a:t>
            </a:fld>
            <a:endParaRPr lang="en-CA"/>
          </a:p>
        </p:txBody>
      </p:sp>
    </p:spTree>
    <p:extLst>
      <p:ext uri="{BB962C8B-B14F-4D97-AF65-F5344CB8AC3E}">
        <p14:creationId xmlns:p14="http://schemas.microsoft.com/office/powerpoint/2010/main" val="433001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F192-F0BD-4518-9EA6-E432401D26B1}"/>
              </a:ext>
            </a:extLst>
          </p:cNvPr>
          <p:cNvSpPr>
            <a:spLocks noGrp="1"/>
          </p:cNvSpPr>
          <p:nvPr>
            <p:ph type="title"/>
          </p:nvPr>
        </p:nvSpPr>
        <p:spPr/>
        <p:txBody>
          <a:bodyPr/>
          <a:lstStyle/>
          <a:p>
            <a:r>
              <a:rPr lang="en-CA" dirty="0"/>
              <a:t>Evaluation. Results</a:t>
            </a:r>
          </a:p>
        </p:txBody>
      </p:sp>
      <p:sp>
        <p:nvSpPr>
          <p:cNvPr id="4" name="Slide Number Placeholder 3">
            <a:extLst>
              <a:ext uri="{FF2B5EF4-FFF2-40B4-BE49-F238E27FC236}">
                <a16:creationId xmlns:a16="http://schemas.microsoft.com/office/drawing/2014/main" id="{383F82AD-A29E-4EA3-B73A-86463F3F1083}"/>
              </a:ext>
            </a:extLst>
          </p:cNvPr>
          <p:cNvSpPr>
            <a:spLocks noGrp="1"/>
          </p:cNvSpPr>
          <p:nvPr>
            <p:ph type="sldNum" sz="quarter" idx="12"/>
          </p:nvPr>
        </p:nvSpPr>
        <p:spPr/>
        <p:txBody>
          <a:bodyPr/>
          <a:lstStyle/>
          <a:p>
            <a:fld id="{0063D73C-4519-44B9-BF53-3E909AAF1612}" type="slidenum">
              <a:rPr lang="en-CA" smtClean="0"/>
              <a:t>27</a:t>
            </a:fld>
            <a:endParaRPr lang="en-CA"/>
          </a:p>
        </p:txBody>
      </p:sp>
      <p:pic>
        <p:nvPicPr>
          <p:cNvPr id="7" name="Picture 6">
            <a:extLst>
              <a:ext uri="{FF2B5EF4-FFF2-40B4-BE49-F238E27FC236}">
                <a16:creationId xmlns:a16="http://schemas.microsoft.com/office/drawing/2014/main" id="{5A663D84-2698-40A8-8B03-8EBC3D506073}"/>
              </a:ext>
            </a:extLst>
          </p:cNvPr>
          <p:cNvPicPr>
            <a:picLocks noChangeAspect="1"/>
          </p:cNvPicPr>
          <p:nvPr/>
        </p:nvPicPr>
        <p:blipFill>
          <a:blip r:embed="rId2"/>
          <a:stretch>
            <a:fillRect/>
          </a:stretch>
        </p:blipFill>
        <p:spPr>
          <a:xfrm>
            <a:off x="838200" y="1690688"/>
            <a:ext cx="7077075" cy="2009775"/>
          </a:xfrm>
          <a:prstGeom prst="rect">
            <a:avLst/>
          </a:prstGeom>
        </p:spPr>
      </p:pic>
      <p:pic>
        <p:nvPicPr>
          <p:cNvPr id="8" name="Picture 7">
            <a:extLst>
              <a:ext uri="{FF2B5EF4-FFF2-40B4-BE49-F238E27FC236}">
                <a16:creationId xmlns:a16="http://schemas.microsoft.com/office/drawing/2014/main" id="{0340FF1D-558A-4BB6-AED8-614DB4078A5F}"/>
              </a:ext>
            </a:extLst>
          </p:cNvPr>
          <p:cNvPicPr>
            <a:picLocks noChangeAspect="1"/>
          </p:cNvPicPr>
          <p:nvPr/>
        </p:nvPicPr>
        <p:blipFill>
          <a:blip r:embed="rId3"/>
          <a:stretch>
            <a:fillRect/>
          </a:stretch>
        </p:blipFill>
        <p:spPr>
          <a:xfrm>
            <a:off x="7974013" y="795337"/>
            <a:ext cx="3655002" cy="5743575"/>
          </a:xfrm>
          <a:prstGeom prst="rect">
            <a:avLst/>
          </a:prstGeom>
        </p:spPr>
      </p:pic>
      <p:sp>
        <p:nvSpPr>
          <p:cNvPr id="9" name="Rectangle 8">
            <a:extLst>
              <a:ext uri="{FF2B5EF4-FFF2-40B4-BE49-F238E27FC236}">
                <a16:creationId xmlns:a16="http://schemas.microsoft.com/office/drawing/2014/main" id="{5FCD173B-5437-470C-B50E-4AAD13B4DEEA}"/>
              </a:ext>
            </a:extLst>
          </p:cNvPr>
          <p:cNvSpPr/>
          <p:nvPr/>
        </p:nvSpPr>
        <p:spPr>
          <a:xfrm>
            <a:off x="838200" y="3805535"/>
            <a:ext cx="7077074" cy="1754326"/>
          </a:xfrm>
          <a:prstGeom prst="rect">
            <a:avLst/>
          </a:prstGeom>
        </p:spPr>
        <p:txBody>
          <a:bodyPr wrap="square">
            <a:spAutoFit/>
          </a:bodyPr>
          <a:lstStyle/>
          <a:p>
            <a:r>
              <a:rPr lang="en-CA" dirty="0"/>
              <a:t>The experiments show that the time required to check the satisfiability of the formulas grows at most linearly for all models, and logarithmically for small to medium sized product lines. </a:t>
            </a:r>
          </a:p>
          <a:p>
            <a:endParaRPr lang="en-CA" dirty="0"/>
          </a:p>
          <a:p>
            <a:r>
              <a:rPr lang="en-CA" dirty="0"/>
              <a:t>Preliminary results allow us to conclude that approach scales well as the size of the product line and the rules increases.</a:t>
            </a:r>
          </a:p>
        </p:txBody>
      </p:sp>
    </p:spTree>
    <p:extLst>
      <p:ext uri="{BB962C8B-B14F-4D97-AF65-F5344CB8AC3E}">
        <p14:creationId xmlns:p14="http://schemas.microsoft.com/office/powerpoint/2010/main" val="688852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341B-DEB6-4ADA-A0BE-3708371A5EBC}"/>
              </a:ext>
            </a:extLst>
          </p:cNvPr>
          <p:cNvSpPr>
            <a:spLocks noGrp="1"/>
          </p:cNvSpPr>
          <p:nvPr>
            <p:ph type="title"/>
          </p:nvPr>
        </p:nvSpPr>
        <p:spPr/>
        <p:txBody>
          <a:bodyPr/>
          <a:lstStyle/>
          <a:p>
            <a:r>
              <a:rPr lang="en-CA" dirty="0"/>
              <a:t>CONCLUSION</a:t>
            </a:r>
          </a:p>
        </p:txBody>
      </p:sp>
      <p:sp>
        <p:nvSpPr>
          <p:cNvPr id="3" name="Content Placeholder 2">
            <a:extLst>
              <a:ext uri="{FF2B5EF4-FFF2-40B4-BE49-F238E27FC236}">
                <a16:creationId xmlns:a16="http://schemas.microsoft.com/office/drawing/2014/main" id="{83A65E39-2B8D-414C-9A22-FF06EFDBC1F3}"/>
              </a:ext>
            </a:extLst>
          </p:cNvPr>
          <p:cNvSpPr>
            <a:spLocks noGrp="1"/>
          </p:cNvSpPr>
          <p:nvPr>
            <p:ph idx="1"/>
          </p:nvPr>
        </p:nvSpPr>
        <p:spPr>
          <a:xfrm>
            <a:off x="838200" y="1822450"/>
            <a:ext cx="10515600" cy="4351338"/>
          </a:xfrm>
        </p:spPr>
        <p:txBody>
          <a:bodyPr/>
          <a:lstStyle/>
          <a:p>
            <a:r>
              <a:rPr lang="en-CA" dirty="0"/>
              <a:t>In this paper were introduced an algorithm and tools for automatically lifting classical model transformations to product lines</a:t>
            </a:r>
          </a:p>
          <a:p>
            <a:endParaRPr lang="en-CA" dirty="0"/>
          </a:p>
          <a:p>
            <a:r>
              <a:rPr lang="en-CA" dirty="0"/>
              <a:t>This allows transformations to be reused with no additional development effort, and maintains a clear separation of concerns between the transformation definition and variability management.</a:t>
            </a:r>
          </a:p>
          <a:p>
            <a:endParaRPr lang="en-CA" dirty="0"/>
          </a:p>
          <a:p>
            <a:r>
              <a:rPr lang="en-CA" dirty="0"/>
              <a:t>The initial experiments with the technique showed that it scales well.</a:t>
            </a:r>
          </a:p>
        </p:txBody>
      </p:sp>
      <p:sp>
        <p:nvSpPr>
          <p:cNvPr id="4" name="Slide Number Placeholder 3">
            <a:extLst>
              <a:ext uri="{FF2B5EF4-FFF2-40B4-BE49-F238E27FC236}">
                <a16:creationId xmlns:a16="http://schemas.microsoft.com/office/drawing/2014/main" id="{EBFF8340-FBEA-45D3-9EEA-D573EC0E9995}"/>
              </a:ext>
            </a:extLst>
          </p:cNvPr>
          <p:cNvSpPr>
            <a:spLocks noGrp="1"/>
          </p:cNvSpPr>
          <p:nvPr>
            <p:ph type="sldNum" sz="quarter" idx="12"/>
          </p:nvPr>
        </p:nvSpPr>
        <p:spPr/>
        <p:txBody>
          <a:bodyPr/>
          <a:lstStyle/>
          <a:p>
            <a:fld id="{0063D73C-4519-44B9-BF53-3E909AAF1612}" type="slidenum">
              <a:rPr lang="en-CA" smtClean="0"/>
              <a:t>28</a:t>
            </a:fld>
            <a:endParaRPr lang="en-CA"/>
          </a:p>
        </p:txBody>
      </p:sp>
    </p:spTree>
    <p:extLst>
      <p:ext uri="{BB962C8B-B14F-4D97-AF65-F5344CB8AC3E}">
        <p14:creationId xmlns:p14="http://schemas.microsoft.com/office/powerpoint/2010/main" val="315018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4C3D26-11CC-4677-8634-D0990A8DF0C9}"/>
              </a:ext>
            </a:extLst>
          </p:cNvPr>
          <p:cNvSpPr>
            <a:spLocks noGrp="1"/>
          </p:cNvSpPr>
          <p:nvPr>
            <p:ph type="ctrTitle"/>
          </p:nvPr>
        </p:nvSpPr>
        <p:spPr/>
        <p:txBody>
          <a:bodyPr/>
          <a:lstStyle/>
          <a:p>
            <a:r>
              <a:rPr lang="en-CA" dirty="0"/>
              <a:t>Thank you!</a:t>
            </a:r>
          </a:p>
        </p:txBody>
      </p:sp>
      <p:sp>
        <p:nvSpPr>
          <p:cNvPr id="4" name="Slide Number Placeholder 3">
            <a:extLst>
              <a:ext uri="{FF2B5EF4-FFF2-40B4-BE49-F238E27FC236}">
                <a16:creationId xmlns:a16="http://schemas.microsoft.com/office/drawing/2014/main" id="{86EAC154-5B68-4D20-A75E-761794DD6C20}"/>
              </a:ext>
            </a:extLst>
          </p:cNvPr>
          <p:cNvSpPr>
            <a:spLocks noGrp="1"/>
          </p:cNvSpPr>
          <p:nvPr>
            <p:ph type="sldNum" sz="quarter" idx="12"/>
          </p:nvPr>
        </p:nvSpPr>
        <p:spPr/>
        <p:txBody>
          <a:bodyPr/>
          <a:lstStyle/>
          <a:p>
            <a:fld id="{0063D73C-4519-44B9-BF53-3E909AAF1612}" type="slidenum">
              <a:rPr lang="en-CA" smtClean="0"/>
              <a:t>29</a:t>
            </a:fld>
            <a:endParaRPr lang="en-CA"/>
          </a:p>
        </p:txBody>
      </p:sp>
    </p:spTree>
    <p:extLst>
      <p:ext uri="{BB962C8B-B14F-4D97-AF65-F5344CB8AC3E}">
        <p14:creationId xmlns:p14="http://schemas.microsoft.com/office/powerpoint/2010/main" val="2207695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DE23-B676-41B8-BBDA-3B6AD916377D}"/>
              </a:ext>
            </a:extLst>
          </p:cNvPr>
          <p:cNvSpPr>
            <a:spLocks noGrp="1"/>
          </p:cNvSpPr>
          <p:nvPr>
            <p:ph type="title"/>
          </p:nvPr>
        </p:nvSpPr>
        <p:spPr/>
        <p:txBody>
          <a:bodyPr/>
          <a:lstStyle/>
          <a:p>
            <a:r>
              <a:rPr lang="en-CA" dirty="0"/>
              <a:t>What is Model Transformation?</a:t>
            </a:r>
          </a:p>
        </p:txBody>
      </p:sp>
      <p:sp>
        <p:nvSpPr>
          <p:cNvPr id="3" name="Content Placeholder 2">
            <a:extLst>
              <a:ext uri="{FF2B5EF4-FFF2-40B4-BE49-F238E27FC236}">
                <a16:creationId xmlns:a16="http://schemas.microsoft.com/office/drawing/2014/main" id="{359EE561-5B19-42C9-865C-3F0A8CC160C9}"/>
              </a:ext>
            </a:extLst>
          </p:cNvPr>
          <p:cNvSpPr>
            <a:spLocks noGrp="1"/>
          </p:cNvSpPr>
          <p:nvPr>
            <p:ph idx="1"/>
          </p:nvPr>
        </p:nvSpPr>
        <p:spPr>
          <a:xfrm>
            <a:off x="1173760" y="4324321"/>
            <a:ext cx="10515600" cy="2168554"/>
          </a:xfrm>
        </p:spPr>
        <p:txBody>
          <a:bodyPr>
            <a:normAutofit lnSpcReduction="10000"/>
          </a:bodyPr>
          <a:lstStyle/>
          <a:p>
            <a:pPr marL="0" indent="0">
              <a:buNone/>
            </a:pPr>
            <a:r>
              <a:rPr lang="en-CA" sz="1800" u="sng" dirty="0"/>
              <a:t>Wiki:</a:t>
            </a:r>
          </a:p>
          <a:p>
            <a:r>
              <a:rPr lang="en-CA" sz="1800" dirty="0"/>
              <a:t>A </a:t>
            </a:r>
            <a:r>
              <a:rPr lang="en-CA" sz="1800" b="1" dirty="0"/>
              <a:t>model transformation</a:t>
            </a:r>
            <a:r>
              <a:rPr lang="en-CA" sz="1800" dirty="0"/>
              <a:t>, in model-driven engineering, is an automated way of modifying and creating models. </a:t>
            </a:r>
          </a:p>
          <a:p>
            <a:r>
              <a:rPr lang="en-CA" sz="1800" dirty="0"/>
              <a:t>An example use of model transformation is ensuring that a family of models is consistent, in a precise sense which the software engineer can define. </a:t>
            </a:r>
          </a:p>
          <a:p>
            <a:r>
              <a:rPr lang="en-CA" sz="1800" dirty="0"/>
              <a:t>The </a:t>
            </a:r>
            <a:r>
              <a:rPr lang="en-CA" sz="2000" b="1" dirty="0"/>
              <a:t>aim</a:t>
            </a:r>
            <a:r>
              <a:rPr lang="en-CA" sz="1800" dirty="0"/>
              <a:t> of using a model transformation is to save effort and reduce errors by automating the building and modification of models where possible.</a:t>
            </a:r>
          </a:p>
        </p:txBody>
      </p:sp>
      <p:sp>
        <p:nvSpPr>
          <p:cNvPr id="6" name="Slide Number Placeholder 5">
            <a:extLst>
              <a:ext uri="{FF2B5EF4-FFF2-40B4-BE49-F238E27FC236}">
                <a16:creationId xmlns:a16="http://schemas.microsoft.com/office/drawing/2014/main" id="{391FD7E6-BD25-4157-B654-BF78E753A998}"/>
              </a:ext>
            </a:extLst>
          </p:cNvPr>
          <p:cNvSpPr>
            <a:spLocks noGrp="1"/>
          </p:cNvSpPr>
          <p:nvPr>
            <p:ph type="sldNum" sz="quarter" idx="12"/>
          </p:nvPr>
        </p:nvSpPr>
        <p:spPr/>
        <p:txBody>
          <a:bodyPr/>
          <a:lstStyle/>
          <a:p>
            <a:fld id="{0063D73C-4519-44B9-BF53-3E909AAF1612}" type="slidenum">
              <a:rPr lang="en-CA" smtClean="0"/>
              <a:t>3</a:t>
            </a:fld>
            <a:endParaRPr lang="en-CA"/>
          </a:p>
        </p:txBody>
      </p:sp>
      <p:pic>
        <p:nvPicPr>
          <p:cNvPr id="5" name="Picture 4">
            <a:extLst>
              <a:ext uri="{FF2B5EF4-FFF2-40B4-BE49-F238E27FC236}">
                <a16:creationId xmlns:a16="http://schemas.microsoft.com/office/drawing/2014/main" id="{752C475A-F651-4836-A097-B9CB1DA30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5102" y="1423506"/>
            <a:ext cx="6164232" cy="2900815"/>
          </a:xfrm>
          <a:prstGeom prst="rect">
            <a:avLst/>
          </a:prstGeom>
        </p:spPr>
      </p:pic>
    </p:spTree>
    <p:extLst>
      <p:ext uri="{BB962C8B-B14F-4D97-AF65-F5344CB8AC3E}">
        <p14:creationId xmlns:p14="http://schemas.microsoft.com/office/powerpoint/2010/main" val="3972250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78A7-5C93-4BCC-B9D9-AFE942FA0A3D}"/>
              </a:ext>
            </a:extLst>
          </p:cNvPr>
          <p:cNvSpPr>
            <a:spLocks noGrp="1"/>
          </p:cNvSpPr>
          <p:nvPr>
            <p:ph type="title"/>
          </p:nvPr>
        </p:nvSpPr>
        <p:spPr/>
        <p:txBody>
          <a:bodyPr/>
          <a:lstStyle/>
          <a:p>
            <a:r>
              <a:rPr lang="en-CA" dirty="0"/>
              <a:t>Question #1</a:t>
            </a:r>
          </a:p>
        </p:txBody>
      </p:sp>
      <p:sp>
        <p:nvSpPr>
          <p:cNvPr id="3" name="Content Placeholder 2">
            <a:extLst>
              <a:ext uri="{FF2B5EF4-FFF2-40B4-BE49-F238E27FC236}">
                <a16:creationId xmlns:a16="http://schemas.microsoft.com/office/drawing/2014/main" id="{9BD903D8-283B-4862-98E3-2AA6D149B365}"/>
              </a:ext>
            </a:extLst>
          </p:cNvPr>
          <p:cNvSpPr>
            <a:spLocks noGrp="1"/>
          </p:cNvSpPr>
          <p:nvPr>
            <p:ph idx="1"/>
          </p:nvPr>
        </p:nvSpPr>
        <p:spPr>
          <a:xfrm>
            <a:off x="838200" y="1825625"/>
            <a:ext cx="10629900" cy="1394463"/>
          </a:xfrm>
        </p:spPr>
        <p:txBody>
          <a:bodyPr/>
          <a:lstStyle/>
          <a:p>
            <a:r>
              <a:rPr lang="en-CA" b="1" dirty="0"/>
              <a:t>Feature model minimality. </a:t>
            </a:r>
            <a:r>
              <a:rPr lang="en-CA" dirty="0"/>
              <a:t>A feature is “superfluous” if selecting it does not affect the derived products. A feature model containing superfluous features is not minimal.</a:t>
            </a:r>
          </a:p>
          <a:p>
            <a:endParaRPr lang="en-CA" dirty="0"/>
          </a:p>
        </p:txBody>
      </p:sp>
      <p:sp>
        <p:nvSpPr>
          <p:cNvPr id="4" name="Slide Number Placeholder 3">
            <a:extLst>
              <a:ext uri="{FF2B5EF4-FFF2-40B4-BE49-F238E27FC236}">
                <a16:creationId xmlns:a16="http://schemas.microsoft.com/office/drawing/2014/main" id="{5F6C103B-FA44-41D0-8643-0CCFC75B8B12}"/>
              </a:ext>
            </a:extLst>
          </p:cNvPr>
          <p:cNvSpPr>
            <a:spLocks noGrp="1"/>
          </p:cNvSpPr>
          <p:nvPr>
            <p:ph type="sldNum" sz="quarter" idx="12"/>
          </p:nvPr>
        </p:nvSpPr>
        <p:spPr/>
        <p:txBody>
          <a:bodyPr/>
          <a:lstStyle/>
          <a:p>
            <a:fld id="{0063D73C-4519-44B9-BF53-3E909AAF1612}" type="slidenum">
              <a:rPr lang="en-CA" smtClean="0"/>
              <a:t>30</a:t>
            </a:fld>
            <a:endParaRPr lang="en-CA"/>
          </a:p>
        </p:txBody>
      </p:sp>
      <p:pic>
        <p:nvPicPr>
          <p:cNvPr id="5" name="Content Placeholder 8">
            <a:extLst>
              <a:ext uri="{FF2B5EF4-FFF2-40B4-BE49-F238E27FC236}">
                <a16:creationId xmlns:a16="http://schemas.microsoft.com/office/drawing/2014/main" id="{C85180C6-6D7E-4A56-B3C8-B028CA671530}"/>
              </a:ext>
            </a:extLst>
          </p:cNvPr>
          <p:cNvPicPr>
            <a:picLocks noChangeAspect="1"/>
          </p:cNvPicPr>
          <p:nvPr/>
        </p:nvPicPr>
        <p:blipFill>
          <a:blip r:embed="rId2"/>
          <a:stretch>
            <a:fillRect/>
          </a:stretch>
        </p:blipFill>
        <p:spPr>
          <a:xfrm>
            <a:off x="5897306" y="3220088"/>
            <a:ext cx="5426587" cy="3501387"/>
          </a:xfrm>
          <a:prstGeom prst="rect">
            <a:avLst/>
          </a:prstGeom>
        </p:spPr>
      </p:pic>
      <p:sp>
        <p:nvSpPr>
          <p:cNvPr id="6" name="TextBox 5">
            <a:extLst>
              <a:ext uri="{FF2B5EF4-FFF2-40B4-BE49-F238E27FC236}">
                <a16:creationId xmlns:a16="http://schemas.microsoft.com/office/drawing/2014/main" id="{1D773E30-52EA-4C29-B487-455B7E53C9E7}"/>
              </a:ext>
            </a:extLst>
          </p:cNvPr>
          <p:cNvSpPr txBox="1"/>
          <p:nvPr/>
        </p:nvSpPr>
        <p:spPr>
          <a:xfrm>
            <a:off x="868107" y="3543300"/>
            <a:ext cx="4884992" cy="1569660"/>
          </a:xfrm>
          <a:prstGeom prst="rect">
            <a:avLst/>
          </a:prstGeom>
          <a:noFill/>
        </p:spPr>
        <p:txBody>
          <a:bodyPr wrap="square" rtlCol="0">
            <a:spAutoFit/>
          </a:bodyPr>
          <a:lstStyle/>
          <a:p>
            <a:pPr marL="285750" indent="-285750">
              <a:buFont typeface="Arial" panose="020B0604020202020204" pitchFamily="34" charset="0"/>
              <a:buChar char="•"/>
            </a:pPr>
            <a:r>
              <a:rPr lang="en-CA" sz="2400" dirty="0"/>
              <a:t>Can “superfluous” features cause problems?</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Can we handle “superfluous-</a:t>
            </a:r>
            <a:r>
              <a:rPr lang="en-CA" sz="2400" dirty="0" err="1"/>
              <a:t>ity</a:t>
            </a:r>
            <a:r>
              <a:rPr lang="en-CA" sz="2400" dirty="0"/>
              <a:t>”?</a:t>
            </a:r>
          </a:p>
        </p:txBody>
      </p:sp>
    </p:spTree>
    <p:extLst>
      <p:ext uri="{BB962C8B-B14F-4D97-AF65-F5344CB8AC3E}">
        <p14:creationId xmlns:p14="http://schemas.microsoft.com/office/powerpoint/2010/main" val="2596621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80F8-AC15-4F83-BBE4-B2292899C8D9}"/>
              </a:ext>
            </a:extLst>
          </p:cNvPr>
          <p:cNvSpPr>
            <a:spLocks noGrp="1"/>
          </p:cNvSpPr>
          <p:nvPr>
            <p:ph type="title"/>
          </p:nvPr>
        </p:nvSpPr>
        <p:spPr/>
        <p:txBody>
          <a:bodyPr/>
          <a:lstStyle/>
          <a:p>
            <a:r>
              <a:rPr lang="en-CA" dirty="0"/>
              <a:t>Question #2</a:t>
            </a:r>
          </a:p>
        </p:txBody>
      </p:sp>
      <p:sp>
        <p:nvSpPr>
          <p:cNvPr id="3" name="Content Placeholder 2">
            <a:extLst>
              <a:ext uri="{FF2B5EF4-FFF2-40B4-BE49-F238E27FC236}">
                <a16:creationId xmlns:a16="http://schemas.microsoft.com/office/drawing/2014/main" id="{C557887B-4B5E-4556-83B0-B7FEFCFFE451}"/>
              </a:ext>
            </a:extLst>
          </p:cNvPr>
          <p:cNvSpPr>
            <a:spLocks noGrp="1"/>
          </p:cNvSpPr>
          <p:nvPr>
            <p:ph idx="1"/>
          </p:nvPr>
        </p:nvSpPr>
        <p:spPr/>
        <p:txBody>
          <a:bodyPr/>
          <a:lstStyle/>
          <a:p>
            <a:pPr marL="0" indent="0">
              <a:buNone/>
            </a:pPr>
            <a:r>
              <a:rPr lang="en-CA" i="1" dirty="0"/>
              <a:t>“While lifting a transformation is useful, doing so manually is hard and </a:t>
            </a:r>
            <a:r>
              <a:rPr lang="en-CA" b="1" i="1" dirty="0"/>
              <a:t>error prone</a:t>
            </a:r>
            <a:r>
              <a:rPr lang="en-CA" i="1" dirty="0"/>
              <a:t> because the lifted transformation must correctly address SPLE constructs and consider all possible product variants derived from the product line model”</a:t>
            </a:r>
          </a:p>
          <a:p>
            <a:endParaRPr lang="en-CA" dirty="0"/>
          </a:p>
          <a:p>
            <a:r>
              <a:rPr lang="en-CA" dirty="0"/>
              <a:t>While transformation of single product can conflict with product line, inaccurate change of entire product line can break everything?</a:t>
            </a:r>
          </a:p>
          <a:p>
            <a:r>
              <a:rPr lang="en-CA" dirty="0"/>
              <a:t>Does it mean that we need more restrictions and conditions to change entire product line than change single products?</a:t>
            </a:r>
          </a:p>
        </p:txBody>
      </p:sp>
      <p:sp>
        <p:nvSpPr>
          <p:cNvPr id="4" name="Slide Number Placeholder 3">
            <a:extLst>
              <a:ext uri="{FF2B5EF4-FFF2-40B4-BE49-F238E27FC236}">
                <a16:creationId xmlns:a16="http://schemas.microsoft.com/office/drawing/2014/main" id="{E21D32A5-7BAD-4A52-AD51-79D07C4D9F83}"/>
              </a:ext>
            </a:extLst>
          </p:cNvPr>
          <p:cNvSpPr>
            <a:spLocks noGrp="1"/>
          </p:cNvSpPr>
          <p:nvPr>
            <p:ph type="sldNum" sz="quarter" idx="12"/>
          </p:nvPr>
        </p:nvSpPr>
        <p:spPr/>
        <p:txBody>
          <a:bodyPr/>
          <a:lstStyle/>
          <a:p>
            <a:fld id="{0063D73C-4519-44B9-BF53-3E909AAF1612}" type="slidenum">
              <a:rPr lang="en-CA" smtClean="0"/>
              <a:t>31</a:t>
            </a:fld>
            <a:endParaRPr lang="en-CA"/>
          </a:p>
        </p:txBody>
      </p:sp>
    </p:spTree>
    <p:extLst>
      <p:ext uri="{BB962C8B-B14F-4D97-AF65-F5344CB8AC3E}">
        <p14:creationId xmlns:p14="http://schemas.microsoft.com/office/powerpoint/2010/main" val="100127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9F08-05CA-42C2-B2B9-EA2687E8D041}"/>
              </a:ext>
            </a:extLst>
          </p:cNvPr>
          <p:cNvSpPr>
            <a:spLocks noGrp="1"/>
          </p:cNvSpPr>
          <p:nvPr>
            <p:ph type="title"/>
          </p:nvPr>
        </p:nvSpPr>
        <p:spPr/>
        <p:txBody>
          <a:bodyPr/>
          <a:lstStyle/>
          <a:p>
            <a:r>
              <a:rPr lang="en-CA" dirty="0"/>
              <a:t>What is Software Product Lines?</a:t>
            </a:r>
          </a:p>
        </p:txBody>
      </p:sp>
      <p:sp>
        <p:nvSpPr>
          <p:cNvPr id="3" name="Content Placeholder 2">
            <a:extLst>
              <a:ext uri="{FF2B5EF4-FFF2-40B4-BE49-F238E27FC236}">
                <a16:creationId xmlns:a16="http://schemas.microsoft.com/office/drawing/2014/main" id="{34D5B109-5D21-423F-94AF-4DC21AFD4140}"/>
              </a:ext>
            </a:extLst>
          </p:cNvPr>
          <p:cNvSpPr>
            <a:spLocks noGrp="1"/>
          </p:cNvSpPr>
          <p:nvPr>
            <p:ph idx="1"/>
          </p:nvPr>
        </p:nvSpPr>
        <p:spPr>
          <a:xfrm>
            <a:off x="701179" y="2845425"/>
            <a:ext cx="5394821" cy="2335315"/>
          </a:xfrm>
        </p:spPr>
        <p:txBody>
          <a:bodyPr>
            <a:normAutofit/>
          </a:bodyPr>
          <a:lstStyle/>
          <a:p>
            <a:pPr marL="0" indent="0">
              <a:buNone/>
            </a:pPr>
            <a:r>
              <a:rPr lang="en-CA" sz="2000" dirty="0"/>
              <a:t>A software product line is a </a:t>
            </a:r>
          </a:p>
          <a:p>
            <a:pPr marL="0" indent="0">
              <a:buNone/>
            </a:pPr>
            <a:r>
              <a:rPr lang="en-CA" sz="2000" b="1" dirty="0"/>
              <a:t>set of software-intensive systems that share a common, managed set of features satisfying the specific needs</a:t>
            </a:r>
          </a:p>
          <a:p>
            <a:pPr marL="0" indent="0">
              <a:buNone/>
            </a:pPr>
            <a:r>
              <a:rPr lang="en-CA" sz="2000" dirty="0"/>
              <a:t>of a particular market segment or mission and that are developed from a common set of core assets in a prescribed way.</a:t>
            </a:r>
          </a:p>
          <a:p>
            <a:pPr marL="0" indent="0">
              <a:buNone/>
            </a:pPr>
            <a:endParaRPr lang="en-CA" sz="2000" dirty="0"/>
          </a:p>
        </p:txBody>
      </p:sp>
      <p:sp>
        <p:nvSpPr>
          <p:cNvPr id="7" name="Slide Number Placeholder 6">
            <a:extLst>
              <a:ext uri="{FF2B5EF4-FFF2-40B4-BE49-F238E27FC236}">
                <a16:creationId xmlns:a16="http://schemas.microsoft.com/office/drawing/2014/main" id="{7547172A-06AB-47C4-9C39-37E891104BEC}"/>
              </a:ext>
            </a:extLst>
          </p:cNvPr>
          <p:cNvSpPr>
            <a:spLocks noGrp="1"/>
          </p:cNvSpPr>
          <p:nvPr>
            <p:ph type="sldNum" sz="quarter" idx="12"/>
          </p:nvPr>
        </p:nvSpPr>
        <p:spPr/>
        <p:txBody>
          <a:bodyPr/>
          <a:lstStyle/>
          <a:p>
            <a:fld id="{0063D73C-4519-44B9-BF53-3E909AAF1612}" type="slidenum">
              <a:rPr lang="en-CA" smtClean="0"/>
              <a:t>4</a:t>
            </a:fld>
            <a:endParaRPr lang="en-CA"/>
          </a:p>
        </p:txBody>
      </p:sp>
      <p:pic>
        <p:nvPicPr>
          <p:cNvPr id="6" name="Picture 5">
            <a:extLst>
              <a:ext uri="{FF2B5EF4-FFF2-40B4-BE49-F238E27FC236}">
                <a16:creationId xmlns:a16="http://schemas.microsoft.com/office/drawing/2014/main" id="{C85236E4-BDAF-435F-88D9-44BF23505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23174"/>
            <a:ext cx="5573086" cy="4179815"/>
          </a:xfrm>
          <a:prstGeom prst="rect">
            <a:avLst/>
          </a:prstGeom>
        </p:spPr>
      </p:pic>
    </p:spTree>
    <p:extLst>
      <p:ext uri="{BB962C8B-B14F-4D97-AF65-F5344CB8AC3E}">
        <p14:creationId xmlns:p14="http://schemas.microsoft.com/office/powerpoint/2010/main" val="738875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25C1-96B8-4635-9CA1-36976E7D1E77}"/>
              </a:ext>
            </a:extLst>
          </p:cNvPr>
          <p:cNvSpPr>
            <a:spLocks noGrp="1"/>
          </p:cNvSpPr>
          <p:nvPr>
            <p:ph type="title"/>
          </p:nvPr>
        </p:nvSpPr>
        <p:spPr>
          <a:xfrm>
            <a:off x="838200" y="365125"/>
            <a:ext cx="10515600" cy="1325563"/>
          </a:xfrm>
        </p:spPr>
        <p:txBody>
          <a:bodyPr/>
          <a:lstStyle/>
          <a:p>
            <a:r>
              <a:rPr lang="en-CA" dirty="0"/>
              <a:t>Introduction to “lifting”</a:t>
            </a:r>
          </a:p>
        </p:txBody>
      </p:sp>
      <p:sp>
        <p:nvSpPr>
          <p:cNvPr id="4" name="Slide Number Placeholder 3">
            <a:extLst>
              <a:ext uri="{FF2B5EF4-FFF2-40B4-BE49-F238E27FC236}">
                <a16:creationId xmlns:a16="http://schemas.microsoft.com/office/drawing/2014/main" id="{2E42E03F-90D3-41C7-840B-8E3862270606}"/>
              </a:ext>
            </a:extLst>
          </p:cNvPr>
          <p:cNvSpPr>
            <a:spLocks noGrp="1"/>
          </p:cNvSpPr>
          <p:nvPr>
            <p:ph type="sldNum" sz="quarter" idx="12"/>
          </p:nvPr>
        </p:nvSpPr>
        <p:spPr/>
        <p:txBody>
          <a:bodyPr/>
          <a:lstStyle/>
          <a:p>
            <a:fld id="{0063D73C-4519-44B9-BF53-3E909AAF1612}" type="slidenum">
              <a:rPr lang="en-CA" smtClean="0"/>
              <a:t>5</a:t>
            </a:fld>
            <a:endParaRPr lang="en-CA"/>
          </a:p>
        </p:txBody>
      </p:sp>
      <p:sp>
        <p:nvSpPr>
          <p:cNvPr id="5" name="Rectangle: Rounded Corners 4">
            <a:extLst>
              <a:ext uri="{FF2B5EF4-FFF2-40B4-BE49-F238E27FC236}">
                <a16:creationId xmlns:a16="http://schemas.microsoft.com/office/drawing/2014/main" id="{C48C85F8-538D-4ECD-B0FF-7849524F82FD}"/>
              </a:ext>
            </a:extLst>
          </p:cNvPr>
          <p:cNvSpPr/>
          <p:nvPr/>
        </p:nvSpPr>
        <p:spPr>
          <a:xfrm>
            <a:off x="838198" y="1695218"/>
            <a:ext cx="4244831" cy="3576376"/>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r>
              <a:rPr lang="en-CA" dirty="0"/>
              <a:t>Product Line</a:t>
            </a:r>
          </a:p>
        </p:txBody>
      </p:sp>
      <p:sp>
        <p:nvSpPr>
          <p:cNvPr id="6" name="Rectangle: Rounded Corners 5">
            <a:extLst>
              <a:ext uri="{FF2B5EF4-FFF2-40B4-BE49-F238E27FC236}">
                <a16:creationId xmlns:a16="http://schemas.microsoft.com/office/drawing/2014/main" id="{74BA1D4E-6D03-4127-9551-9DE287546C9B}"/>
              </a:ext>
            </a:extLst>
          </p:cNvPr>
          <p:cNvSpPr/>
          <p:nvPr/>
        </p:nvSpPr>
        <p:spPr>
          <a:xfrm>
            <a:off x="1115038" y="2990645"/>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Product line architecture</a:t>
            </a:r>
          </a:p>
        </p:txBody>
      </p:sp>
      <p:sp>
        <p:nvSpPr>
          <p:cNvPr id="7" name="Rectangle: Rounded Corners 6">
            <a:extLst>
              <a:ext uri="{FF2B5EF4-FFF2-40B4-BE49-F238E27FC236}">
                <a16:creationId xmlns:a16="http://schemas.microsoft.com/office/drawing/2014/main" id="{C8BBEAB5-F4C9-4D7C-85D8-890E2D75CE25}"/>
              </a:ext>
            </a:extLst>
          </p:cNvPr>
          <p:cNvSpPr/>
          <p:nvPr/>
        </p:nvSpPr>
        <p:spPr>
          <a:xfrm>
            <a:off x="3237450" y="1900748"/>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Product 1</a:t>
            </a:r>
          </a:p>
        </p:txBody>
      </p:sp>
      <p:sp>
        <p:nvSpPr>
          <p:cNvPr id="8" name="Rectangle: Rounded Corners 7">
            <a:extLst>
              <a:ext uri="{FF2B5EF4-FFF2-40B4-BE49-F238E27FC236}">
                <a16:creationId xmlns:a16="http://schemas.microsoft.com/office/drawing/2014/main" id="{3537C341-938A-4F8E-9A7F-0FE5C76773C5}"/>
              </a:ext>
            </a:extLst>
          </p:cNvPr>
          <p:cNvSpPr/>
          <p:nvPr/>
        </p:nvSpPr>
        <p:spPr>
          <a:xfrm>
            <a:off x="3237450" y="2990645"/>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Product 2</a:t>
            </a:r>
          </a:p>
        </p:txBody>
      </p:sp>
      <p:sp>
        <p:nvSpPr>
          <p:cNvPr id="9" name="Rectangle: Rounded Corners 8">
            <a:extLst>
              <a:ext uri="{FF2B5EF4-FFF2-40B4-BE49-F238E27FC236}">
                <a16:creationId xmlns:a16="http://schemas.microsoft.com/office/drawing/2014/main" id="{DCF8EA48-A7F3-48E7-81EC-E55DE5F34E9C}"/>
              </a:ext>
            </a:extLst>
          </p:cNvPr>
          <p:cNvSpPr/>
          <p:nvPr/>
        </p:nvSpPr>
        <p:spPr>
          <a:xfrm>
            <a:off x="3237450" y="4080543"/>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Product n</a:t>
            </a:r>
          </a:p>
        </p:txBody>
      </p:sp>
      <p:cxnSp>
        <p:nvCxnSpPr>
          <p:cNvPr id="11" name="Straight Arrow Connector 10">
            <a:extLst>
              <a:ext uri="{FF2B5EF4-FFF2-40B4-BE49-F238E27FC236}">
                <a16:creationId xmlns:a16="http://schemas.microsoft.com/office/drawing/2014/main" id="{609DA50B-5C49-4D21-A4F4-16A149A24AEE}"/>
              </a:ext>
            </a:extLst>
          </p:cNvPr>
          <p:cNvCxnSpPr>
            <a:stCxn id="6" idx="3"/>
            <a:endCxn id="7" idx="1"/>
          </p:cNvCxnSpPr>
          <p:nvPr/>
        </p:nvCxnSpPr>
        <p:spPr>
          <a:xfrm flipV="1">
            <a:off x="2675389" y="2391504"/>
            <a:ext cx="562061" cy="1089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A9FA6ED-8091-4054-A167-5C69783BF3AA}"/>
              </a:ext>
            </a:extLst>
          </p:cNvPr>
          <p:cNvCxnSpPr>
            <a:endCxn id="8" idx="1"/>
          </p:cNvCxnSpPr>
          <p:nvPr/>
        </p:nvCxnSpPr>
        <p:spPr>
          <a:xfrm>
            <a:off x="2700555" y="3481401"/>
            <a:ext cx="5368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20604E4-0477-4884-B3D0-7DD00DF0959E}"/>
              </a:ext>
            </a:extLst>
          </p:cNvPr>
          <p:cNvCxnSpPr>
            <a:stCxn id="6" idx="3"/>
          </p:cNvCxnSpPr>
          <p:nvPr/>
        </p:nvCxnSpPr>
        <p:spPr>
          <a:xfrm>
            <a:off x="2675389" y="3481401"/>
            <a:ext cx="562061" cy="1089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C8B71917-324E-437E-86AB-98C747C0F7C8}"/>
              </a:ext>
            </a:extLst>
          </p:cNvPr>
          <p:cNvSpPr/>
          <p:nvPr/>
        </p:nvSpPr>
        <p:spPr>
          <a:xfrm>
            <a:off x="7108969" y="1690688"/>
            <a:ext cx="4244831" cy="3576376"/>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r>
              <a:rPr lang="en-CA" dirty="0"/>
              <a:t>Model Transformation</a:t>
            </a:r>
          </a:p>
        </p:txBody>
      </p:sp>
      <p:sp>
        <p:nvSpPr>
          <p:cNvPr id="17" name="Rectangle: Rounded Corners 16">
            <a:extLst>
              <a:ext uri="{FF2B5EF4-FFF2-40B4-BE49-F238E27FC236}">
                <a16:creationId xmlns:a16="http://schemas.microsoft.com/office/drawing/2014/main" id="{A8355DC8-0A46-49AC-AD01-D8DD05FACC4D}"/>
              </a:ext>
            </a:extLst>
          </p:cNvPr>
          <p:cNvSpPr/>
          <p:nvPr/>
        </p:nvSpPr>
        <p:spPr>
          <a:xfrm>
            <a:off x="7385809" y="2568736"/>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Model of product 1</a:t>
            </a:r>
          </a:p>
        </p:txBody>
      </p:sp>
      <p:sp>
        <p:nvSpPr>
          <p:cNvPr id="18" name="Rectangle: Rounded Corners 17">
            <a:extLst>
              <a:ext uri="{FF2B5EF4-FFF2-40B4-BE49-F238E27FC236}">
                <a16:creationId xmlns:a16="http://schemas.microsoft.com/office/drawing/2014/main" id="{49601A3D-B080-45D2-AD3D-F6D39D4A945F}"/>
              </a:ext>
            </a:extLst>
          </p:cNvPr>
          <p:cNvSpPr/>
          <p:nvPr/>
        </p:nvSpPr>
        <p:spPr>
          <a:xfrm>
            <a:off x="7385809" y="3677481"/>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Model of product n</a:t>
            </a:r>
          </a:p>
        </p:txBody>
      </p:sp>
      <p:sp>
        <p:nvSpPr>
          <p:cNvPr id="19" name="Rectangle: Rounded Corners 18">
            <a:extLst>
              <a:ext uri="{FF2B5EF4-FFF2-40B4-BE49-F238E27FC236}">
                <a16:creationId xmlns:a16="http://schemas.microsoft.com/office/drawing/2014/main" id="{14C13E6D-E498-48D1-9C4B-C9CD2EBBF0FC}"/>
              </a:ext>
            </a:extLst>
          </p:cNvPr>
          <p:cNvSpPr/>
          <p:nvPr/>
        </p:nvSpPr>
        <p:spPr>
          <a:xfrm>
            <a:off x="9509622" y="2568736"/>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Target Model of product 1</a:t>
            </a:r>
          </a:p>
        </p:txBody>
      </p:sp>
      <p:sp>
        <p:nvSpPr>
          <p:cNvPr id="20" name="Rectangle: Rounded Corners 19">
            <a:extLst>
              <a:ext uri="{FF2B5EF4-FFF2-40B4-BE49-F238E27FC236}">
                <a16:creationId xmlns:a16="http://schemas.microsoft.com/office/drawing/2014/main" id="{C46051BC-7EBE-47AB-898C-AD1EA2CD8235}"/>
              </a:ext>
            </a:extLst>
          </p:cNvPr>
          <p:cNvSpPr/>
          <p:nvPr/>
        </p:nvSpPr>
        <p:spPr>
          <a:xfrm>
            <a:off x="9509622" y="3677481"/>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Target Model of product n</a:t>
            </a:r>
          </a:p>
        </p:txBody>
      </p:sp>
      <p:cxnSp>
        <p:nvCxnSpPr>
          <p:cNvPr id="22" name="Straight Arrow Connector 21">
            <a:extLst>
              <a:ext uri="{FF2B5EF4-FFF2-40B4-BE49-F238E27FC236}">
                <a16:creationId xmlns:a16="http://schemas.microsoft.com/office/drawing/2014/main" id="{50C6635D-E993-4FBA-BFAD-7C26FB54DDBA}"/>
              </a:ext>
            </a:extLst>
          </p:cNvPr>
          <p:cNvCxnSpPr>
            <a:stCxn id="17" idx="3"/>
            <a:endCxn id="19" idx="1"/>
          </p:cNvCxnSpPr>
          <p:nvPr/>
        </p:nvCxnSpPr>
        <p:spPr>
          <a:xfrm>
            <a:off x="8946160" y="3059492"/>
            <a:ext cx="5634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5436349-EA9F-4AF6-BF13-E8A0FAF4ADA0}"/>
              </a:ext>
            </a:extLst>
          </p:cNvPr>
          <p:cNvCxnSpPr>
            <a:stCxn id="18" idx="3"/>
            <a:endCxn id="20" idx="1"/>
          </p:cNvCxnSpPr>
          <p:nvPr/>
        </p:nvCxnSpPr>
        <p:spPr>
          <a:xfrm>
            <a:off x="8946160" y="4168237"/>
            <a:ext cx="5634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75D09E61-F1CD-4681-B0C9-2B9C5C52F780}"/>
              </a:ext>
            </a:extLst>
          </p:cNvPr>
          <p:cNvSpPr/>
          <p:nvPr/>
        </p:nvSpPr>
        <p:spPr>
          <a:xfrm>
            <a:off x="5083027" y="2337894"/>
            <a:ext cx="2022445" cy="2457009"/>
          </a:xfrm>
          <a:custGeom>
            <a:avLst/>
            <a:gdLst>
              <a:gd name="connsiteX0" fmla="*/ 0 w 2038525"/>
              <a:gd name="connsiteY0" fmla="*/ 1048041 h 2457009"/>
              <a:gd name="connsiteX1" fmla="*/ 293615 w 2038525"/>
              <a:gd name="connsiteY1" fmla="*/ 662147 h 2457009"/>
              <a:gd name="connsiteX2" fmla="*/ 704676 w 2038525"/>
              <a:gd name="connsiteY2" fmla="*/ 343365 h 2457009"/>
              <a:gd name="connsiteX3" fmla="*/ 1073791 w 2038525"/>
              <a:gd name="connsiteY3" fmla="*/ 578257 h 2457009"/>
              <a:gd name="connsiteX4" fmla="*/ 973123 w 2038525"/>
              <a:gd name="connsiteY4" fmla="*/ 846705 h 2457009"/>
              <a:gd name="connsiteX5" fmla="*/ 461395 w 2038525"/>
              <a:gd name="connsiteY5" fmla="*/ 922206 h 2457009"/>
              <a:gd name="connsiteX6" fmla="*/ 352338 w 2038525"/>
              <a:gd name="connsiteY6" fmla="*/ 1106764 h 2457009"/>
              <a:gd name="connsiteX7" fmla="*/ 444617 w 2038525"/>
              <a:gd name="connsiteY7" fmla="*/ 1383600 h 2457009"/>
              <a:gd name="connsiteX8" fmla="*/ 889233 w 2038525"/>
              <a:gd name="connsiteY8" fmla="*/ 1534602 h 2457009"/>
              <a:gd name="connsiteX9" fmla="*/ 1208015 w 2038525"/>
              <a:gd name="connsiteY9" fmla="*/ 1467490 h 2457009"/>
              <a:gd name="connsiteX10" fmla="*/ 1375795 w 2038525"/>
              <a:gd name="connsiteY10" fmla="*/ 1199043 h 2457009"/>
              <a:gd name="connsiteX11" fmla="*/ 1459685 w 2038525"/>
              <a:gd name="connsiteY11" fmla="*/ 880261 h 2457009"/>
              <a:gd name="connsiteX12" fmla="*/ 1359017 w 2038525"/>
              <a:gd name="connsiteY12" fmla="*/ 469200 h 2457009"/>
              <a:gd name="connsiteX13" fmla="*/ 981512 w 2038525"/>
              <a:gd name="connsiteY13" fmla="*/ 125252 h 2457009"/>
              <a:gd name="connsiteX14" fmla="*/ 427839 w 2038525"/>
              <a:gd name="connsiteY14" fmla="*/ 7806 h 2457009"/>
              <a:gd name="connsiteX15" fmla="*/ 377505 w 2038525"/>
              <a:gd name="connsiteY15" fmla="*/ 318199 h 2457009"/>
              <a:gd name="connsiteX16" fmla="*/ 578841 w 2038525"/>
              <a:gd name="connsiteY16" fmla="*/ 578257 h 2457009"/>
              <a:gd name="connsiteX17" fmla="*/ 1208015 w 2038525"/>
              <a:gd name="connsiteY17" fmla="*/ 905428 h 2457009"/>
              <a:gd name="connsiteX18" fmla="*/ 1535186 w 2038525"/>
              <a:gd name="connsiteY18" fmla="*/ 955762 h 2457009"/>
              <a:gd name="connsiteX19" fmla="*/ 1652632 w 2038525"/>
              <a:gd name="connsiteY19" fmla="*/ 1207432 h 2457009"/>
              <a:gd name="connsiteX20" fmla="*/ 1585520 w 2038525"/>
              <a:gd name="connsiteY20" fmla="*/ 1668826 h 2457009"/>
              <a:gd name="connsiteX21" fmla="*/ 1224793 w 2038525"/>
              <a:gd name="connsiteY21" fmla="*/ 1954052 h 2457009"/>
              <a:gd name="connsiteX22" fmla="*/ 855678 w 2038525"/>
              <a:gd name="connsiteY22" fmla="*/ 2037942 h 2457009"/>
              <a:gd name="connsiteX23" fmla="*/ 570452 w 2038525"/>
              <a:gd name="connsiteY23" fmla="*/ 1912107 h 2457009"/>
              <a:gd name="connsiteX24" fmla="*/ 461395 w 2038525"/>
              <a:gd name="connsiteY24" fmla="*/ 1534602 h 2457009"/>
              <a:gd name="connsiteX25" fmla="*/ 838900 w 2038525"/>
              <a:gd name="connsiteY25" fmla="*/ 1282932 h 2457009"/>
              <a:gd name="connsiteX26" fmla="*/ 1325461 w 2038525"/>
              <a:gd name="connsiteY26" fmla="*/ 1425545 h 2457009"/>
              <a:gd name="connsiteX27" fmla="*/ 1551964 w 2038525"/>
              <a:gd name="connsiteY27" fmla="*/ 1979219 h 2457009"/>
              <a:gd name="connsiteX28" fmla="*/ 1249960 w 2038525"/>
              <a:gd name="connsiteY28" fmla="*/ 2407057 h 2457009"/>
              <a:gd name="connsiteX29" fmla="*/ 780177 w 2038525"/>
              <a:gd name="connsiteY29" fmla="*/ 2390279 h 2457009"/>
              <a:gd name="connsiteX30" fmla="*/ 587230 w 2038525"/>
              <a:gd name="connsiteY30" fmla="*/ 1886940 h 2457009"/>
              <a:gd name="connsiteX31" fmla="*/ 906011 w 2038525"/>
              <a:gd name="connsiteY31" fmla="*/ 1115153 h 2457009"/>
              <a:gd name="connsiteX32" fmla="*/ 1510019 w 2038525"/>
              <a:gd name="connsiteY32" fmla="*/ 603424 h 2457009"/>
              <a:gd name="connsiteX33" fmla="*/ 1753300 w 2038525"/>
              <a:gd name="connsiteY33" fmla="*/ 578257 h 2457009"/>
              <a:gd name="connsiteX34" fmla="*/ 2038525 w 2038525"/>
              <a:gd name="connsiteY34" fmla="*/ 1182265 h 245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38525" h="2457009">
                <a:moveTo>
                  <a:pt x="0" y="1048041"/>
                </a:moveTo>
                <a:cubicBezTo>
                  <a:pt x="88084" y="913817"/>
                  <a:pt x="176169" y="779593"/>
                  <a:pt x="293615" y="662147"/>
                </a:cubicBezTo>
                <a:cubicBezTo>
                  <a:pt x="411061" y="544701"/>
                  <a:pt x="574647" y="357347"/>
                  <a:pt x="704676" y="343365"/>
                </a:cubicBezTo>
                <a:cubicBezTo>
                  <a:pt x="834705" y="329383"/>
                  <a:pt x="1029050" y="494367"/>
                  <a:pt x="1073791" y="578257"/>
                </a:cubicBezTo>
                <a:cubicBezTo>
                  <a:pt x="1118532" y="662147"/>
                  <a:pt x="1075189" y="789380"/>
                  <a:pt x="973123" y="846705"/>
                </a:cubicBezTo>
                <a:cubicBezTo>
                  <a:pt x="871057" y="904030"/>
                  <a:pt x="564859" y="878863"/>
                  <a:pt x="461395" y="922206"/>
                </a:cubicBezTo>
                <a:cubicBezTo>
                  <a:pt x="357931" y="965549"/>
                  <a:pt x="355134" y="1029865"/>
                  <a:pt x="352338" y="1106764"/>
                </a:cubicBezTo>
                <a:cubicBezTo>
                  <a:pt x="349542" y="1183663"/>
                  <a:pt x="355135" y="1312294"/>
                  <a:pt x="444617" y="1383600"/>
                </a:cubicBezTo>
                <a:cubicBezTo>
                  <a:pt x="534100" y="1454906"/>
                  <a:pt x="762000" y="1520620"/>
                  <a:pt x="889233" y="1534602"/>
                </a:cubicBezTo>
                <a:cubicBezTo>
                  <a:pt x="1016466" y="1548584"/>
                  <a:pt x="1126921" y="1523416"/>
                  <a:pt x="1208015" y="1467490"/>
                </a:cubicBezTo>
                <a:cubicBezTo>
                  <a:pt x="1289109" y="1411564"/>
                  <a:pt x="1333850" y="1296914"/>
                  <a:pt x="1375795" y="1199043"/>
                </a:cubicBezTo>
                <a:cubicBezTo>
                  <a:pt x="1417740" y="1101172"/>
                  <a:pt x="1462481" y="1001901"/>
                  <a:pt x="1459685" y="880261"/>
                </a:cubicBezTo>
                <a:cubicBezTo>
                  <a:pt x="1456889" y="758620"/>
                  <a:pt x="1438712" y="595035"/>
                  <a:pt x="1359017" y="469200"/>
                </a:cubicBezTo>
                <a:cubicBezTo>
                  <a:pt x="1279322" y="343365"/>
                  <a:pt x="1136708" y="202151"/>
                  <a:pt x="981512" y="125252"/>
                </a:cubicBezTo>
                <a:cubicBezTo>
                  <a:pt x="826316" y="48353"/>
                  <a:pt x="528507" y="-24352"/>
                  <a:pt x="427839" y="7806"/>
                </a:cubicBezTo>
                <a:cubicBezTo>
                  <a:pt x="327171" y="39964"/>
                  <a:pt x="352338" y="223124"/>
                  <a:pt x="377505" y="318199"/>
                </a:cubicBezTo>
                <a:cubicBezTo>
                  <a:pt x="402672" y="413274"/>
                  <a:pt x="440423" y="480385"/>
                  <a:pt x="578841" y="578257"/>
                </a:cubicBezTo>
                <a:cubicBezTo>
                  <a:pt x="717259" y="676128"/>
                  <a:pt x="1048624" y="842511"/>
                  <a:pt x="1208015" y="905428"/>
                </a:cubicBezTo>
                <a:cubicBezTo>
                  <a:pt x="1367406" y="968345"/>
                  <a:pt x="1461083" y="905428"/>
                  <a:pt x="1535186" y="955762"/>
                </a:cubicBezTo>
                <a:cubicBezTo>
                  <a:pt x="1609289" y="1006096"/>
                  <a:pt x="1644243" y="1088588"/>
                  <a:pt x="1652632" y="1207432"/>
                </a:cubicBezTo>
                <a:cubicBezTo>
                  <a:pt x="1661021" y="1326276"/>
                  <a:pt x="1656826" y="1544390"/>
                  <a:pt x="1585520" y="1668826"/>
                </a:cubicBezTo>
                <a:cubicBezTo>
                  <a:pt x="1514214" y="1793262"/>
                  <a:pt x="1346433" y="1892533"/>
                  <a:pt x="1224793" y="1954052"/>
                </a:cubicBezTo>
                <a:cubicBezTo>
                  <a:pt x="1103153" y="2015571"/>
                  <a:pt x="964735" y="2044933"/>
                  <a:pt x="855678" y="2037942"/>
                </a:cubicBezTo>
                <a:cubicBezTo>
                  <a:pt x="746621" y="2030951"/>
                  <a:pt x="636166" y="1995997"/>
                  <a:pt x="570452" y="1912107"/>
                </a:cubicBezTo>
                <a:cubicBezTo>
                  <a:pt x="504738" y="1828217"/>
                  <a:pt x="416654" y="1639464"/>
                  <a:pt x="461395" y="1534602"/>
                </a:cubicBezTo>
                <a:cubicBezTo>
                  <a:pt x="506136" y="1429740"/>
                  <a:pt x="694889" y="1301108"/>
                  <a:pt x="838900" y="1282932"/>
                </a:cubicBezTo>
                <a:cubicBezTo>
                  <a:pt x="982911" y="1264756"/>
                  <a:pt x="1206617" y="1309497"/>
                  <a:pt x="1325461" y="1425545"/>
                </a:cubicBezTo>
                <a:cubicBezTo>
                  <a:pt x="1444305" y="1541593"/>
                  <a:pt x="1564548" y="1815634"/>
                  <a:pt x="1551964" y="1979219"/>
                </a:cubicBezTo>
                <a:cubicBezTo>
                  <a:pt x="1539381" y="2142804"/>
                  <a:pt x="1378591" y="2338547"/>
                  <a:pt x="1249960" y="2407057"/>
                </a:cubicBezTo>
                <a:cubicBezTo>
                  <a:pt x="1121329" y="2475567"/>
                  <a:pt x="890632" y="2476965"/>
                  <a:pt x="780177" y="2390279"/>
                </a:cubicBezTo>
                <a:cubicBezTo>
                  <a:pt x="669722" y="2303593"/>
                  <a:pt x="566258" y="2099461"/>
                  <a:pt x="587230" y="1886940"/>
                </a:cubicBezTo>
                <a:cubicBezTo>
                  <a:pt x="608202" y="1674419"/>
                  <a:pt x="752213" y="1329072"/>
                  <a:pt x="906011" y="1115153"/>
                </a:cubicBezTo>
                <a:cubicBezTo>
                  <a:pt x="1059809" y="901234"/>
                  <a:pt x="1368804" y="692907"/>
                  <a:pt x="1510019" y="603424"/>
                </a:cubicBezTo>
                <a:cubicBezTo>
                  <a:pt x="1651234" y="513941"/>
                  <a:pt x="1665216" y="481784"/>
                  <a:pt x="1753300" y="578257"/>
                </a:cubicBezTo>
                <a:cubicBezTo>
                  <a:pt x="1841384" y="674730"/>
                  <a:pt x="1986793" y="1073208"/>
                  <a:pt x="2038525" y="1182265"/>
                </a:cubicBezTo>
              </a:path>
            </a:pathLst>
          </a:cu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a:extLst>
              <a:ext uri="{FF2B5EF4-FFF2-40B4-BE49-F238E27FC236}">
                <a16:creationId xmlns:a16="http://schemas.microsoft.com/office/drawing/2014/main" id="{DFA01FBB-BFF2-49FE-8D8E-2698A3501CF5}"/>
              </a:ext>
            </a:extLst>
          </p:cNvPr>
          <p:cNvSpPr txBox="1"/>
          <p:nvPr/>
        </p:nvSpPr>
        <p:spPr>
          <a:xfrm>
            <a:off x="7053393" y="5271658"/>
            <a:ext cx="4348995" cy="646331"/>
          </a:xfrm>
          <a:prstGeom prst="rect">
            <a:avLst/>
          </a:prstGeom>
          <a:noFill/>
        </p:spPr>
        <p:txBody>
          <a:bodyPr wrap="square" rtlCol="0">
            <a:spAutoFit/>
          </a:bodyPr>
          <a:lstStyle/>
          <a:p>
            <a:pPr algn="ctr"/>
            <a:r>
              <a:rPr lang="en-CA" dirty="0"/>
              <a:t>Transformations are applicable for individual product</a:t>
            </a:r>
          </a:p>
        </p:txBody>
      </p:sp>
      <p:sp>
        <p:nvSpPr>
          <p:cNvPr id="27" name="TextBox 26">
            <a:extLst>
              <a:ext uri="{FF2B5EF4-FFF2-40B4-BE49-F238E27FC236}">
                <a16:creationId xmlns:a16="http://schemas.microsoft.com/office/drawing/2014/main" id="{53FBBD94-90FE-4A5E-B720-7695B4ADB78C}"/>
              </a:ext>
            </a:extLst>
          </p:cNvPr>
          <p:cNvSpPr txBox="1"/>
          <p:nvPr/>
        </p:nvSpPr>
        <p:spPr>
          <a:xfrm>
            <a:off x="789610" y="5225491"/>
            <a:ext cx="4283978" cy="369332"/>
          </a:xfrm>
          <a:prstGeom prst="rect">
            <a:avLst/>
          </a:prstGeom>
          <a:noFill/>
        </p:spPr>
        <p:txBody>
          <a:bodyPr wrap="square" rtlCol="0">
            <a:spAutoFit/>
          </a:bodyPr>
          <a:lstStyle/>
          <a:p>
            <a:pPr algn="ctr"/>
            <a:r>
              <a:rPr lang="en-CA" dirty="0"/>
              <a:t>A portfolio of products</a:t>
            </a:r>
          </a:p>
        </p:txBody>
      </p:sp>
      <p:sp>
        <p:nvSpPr>
          <p:cNvPr id="28" name="TextBox 27">
            <a:extLst>
              <a:ext uri="{FF2B5EF4-FFF2-40B4-BE49-F238E27FC236}">
                <a16:creationId xmlns:a16="http://schemas.microsoft.com/office/drawing/2014/main" id="{A566CF21-C91A-49FF-A5BA-0191A3B3FFB2}"/>
              </a:ext>
            </a:extLst>
          </p:cNvPr>
          <p:cNvSpPr txBox="1"/>
          <p:nvPr/>
        </p:nvSpPr>
        <p:spPr>
          <a:xfrm>
            <a:off x="5214800" y="4879022"/>
            <a:ext cx="1687939" cy="1477328"/>
          </a:xfrm>
          <a:prstGeom prst="rect">
            <a:avLst/>
          </a:prstGeom>
          <a:noFill/>
        </p:spPr>
        <p:txBody>
          <a:bodyPr wrap="square" rtlCol="0">
            <a:spAutoFit/>
          </a:bodyPr>
          <a:lstStyle/>
          <a:p>
            <a:pPr algn="ctr"/>
            <a:r>
              <a:rPr lang="en-CA" dirty="0"/>
              <a:t>Need to keep track on along with product line and kept up-to-date</a:t>
            </a:r>
          </a:p>
        </p:txBody>
      </p:sp>
    </p:spTree>
    <p:extLst>
      <p:ext uri="{BB962C8B-B14F-4D97-AF65-F5344CB8AC3E}">
        <p14:creationId xmlns:p14="http://schemas.microsoft.com/office/powerpoint/2010/main" val="335788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6" grpId="0" animBg="1"/>
      <p:bldP spid="17" grpId="0" animBg="1"/>
      <p:bldP spid="18" grpId="0" animBg="1"/>
      <p:bldP spid="19" grpId="0" animBg="1"/>
      <p:bldP spid="20" grpId="0" animBg="1"/>
      <p:bldP spid="25" grpId="0" animBg="1"/>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60D8-2FB3-453F-93E1-77CEA8BFD2B3}"/>
              </a:ext>
            </a:extLst>
          </p:cNvPr>
          <p:cNvSpPr>
            <a:spLocks noGrp="1"/>
          </p:cNvSpPr>
          <p:nvPr>
            <p:ph type="title"/>
          </p:nvPr>
        </p:nvSpPr>
        <p:spPr/>
        <p:txBody>
          <a:bodyPr/>
          <a:lstStyle/>
          <a:p>
            <a:r>
              <a:rPr lang="en-CA" dirty="0"/>
              <a:t>Introduction to “lifting”</a:t>
            </a:r>
          </a:p>
        </p:txBody>
      </p:sp>
      <p:sp>
        <p:nvSpPr>
          <p:cNvPr id="4" name="Slide Number Placeholder 3">
            <a:extLst>
              <a:ext uri="{FF2B5EF4-FFF2-40B4-BE49-F238E27FC236}">
                <a16:creationId xmlns:a16="http://schemas.microsoft.com/office/drawing/2014/main" id="{4199C4FE-5626-4A7D-8595-4D15356B1B7F}"/>
              </a:ext>
            </a:extLst>
          </p:cNvPr>
          <p:cNvSpPr>
            <a:spLocks noGrp="1"/>
          </p:cNvSpPr>
          <p:nvPr>
            <p:ph type="sldNum" sz="quarter" idx="12"/>
          </p:nvPr>
        </p:nvSpPr>
        <p:spPr/>
        <p:txBody>
          <a:bodyPr/>
          <a:lstStyle/>
          <a:p>
            <a:fld id="{0063D73C-4519-44B9-BF53-3E909AAF1612}" type="slidenum">
              <a:rPr lang="en-CA" smtClean="0"/>
              <a:t>6</a:t>
            </a:fld>
            <a:endParaRPr lang="en-CA"/>
          </a:p>
        </p:txBody>
      </p:sp>
      <p:sp>
        <p:nvSpPr>
          <p:cNvPr id="5" name="Rectangle: Rounded Corners 4">
            <a:extLst>
              <a:ext uri="{FF2B5EF4-FFF2-40B4-BE49-F238E27FC236}">
                <a16:creationId xmlns:a16="http://schemas.microsoft.com/office/drawing/2014/main" id="{A02C8DC6-D6EE-456B-A43B-DAB3031D6C05}"/>
              </a:ext>
            </a:extLst>
          </p:cNvPr>
          <p:cNvSpPr/>
          <p:nvPr/>
        </p:nvSpPr>
        <p:spPr>
          <a:xfrm>
            <a:off x="838198" y="1695218"/>
            <a:ext cx="4244831" cy="3576376"/>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r>
              <a:rPr lang="en-CA" dirty="0"/>
              <a:t>Product Line</a:t>
            </a:r>
          </a:p>
        </p:txBody>
      </p:sp>
      <p:sp>
        <p:nvSpPr>
          <p:cNvPr id="6" name="Rectangle: Rounded Corners 5">
            <a:extLst>
              <a:ext uri="{FF2B5EF4-FFF2-40B4-BE49-F238E27FC236}">
                <a16:creationId xmlns:a16="http://schemas.microsoft.com/office/drawing/2014/main" id="{52E92524-99B4-4BC2-9919-BE4C447E1571}"/>
              </a:ext>
            </a:extLst>
          </p:cNvPr>
          <p:cNvSpPr/>
          <p:nvPr/>
        </p:nvSpPr>
        <p:spPr>
          <a:xfrm>
            <a:off x="1115038" y="2990645"/>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Product line architecture</a:t>
            </a:r>
          </a:p>
        </p:txBody>
      </p:sp>
      <p:sp>
        <p:nvSpPr>
          <p:cNvPr id="7" name="Rectangle: Rounded Corners 6">
            <a:extLst>
              <a:ext uri="{FF2B5EF4-FFF2-40B4-BE49-F238E27FC236}">
                <a16:creationId xmlns:a16="http://schemas.microsoft.com/office/drawing/2014/main" id="{FFEA673A-4C01-40FA-BD39-2CED52F5EC77}"/>
              </a:ext>
            </a:extLst>
          </p:cNvPr>
          <p:cNvSpPr/>
          <p:nvPr/>
        </p:nvSpPr>
        <p:spPr>
          <a:xfrm>
            <a:off x="3237450" y="1900748"/>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Product 1</a:t>
            </a:r>
          </a:p>
        </p:txBody>
      </p:sp>
      <p:sp>
        <p:nvSpPr>
          <p:cNvPr id="8" name="Rectangle: Rounded Corners 7">
            <a:extLst>
              <a:ext uri="{FF2B5EF4-FFF2-40B4-BE49-F238E27FC236}">
                <a16:creationId xmlns:a16="http://schemas.microsoft.com/office/drawing/2014/main" id="{B870A336-2CB9-4A52-A96D-098877281DE9}"/>
              </a:ext>
            </a:extLst>
          </p:cNvPr>
          <p:cNvSpPr/>
          <p:nvPr/>
        </p:nvSpPr>
        <p:spPr>
          <a:xfrm>
            <a:off x="3237450" y="2990645"/>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Product 2</a:t>
            </a:r>
          </a:p>
        </p:txBody>
      </p:sp>
      <p:sp>
        <p:nvSpPr>
          <p:cNvPr id="9" name="Rectangle: Rounded Corners 8">
            <a:extLst>
              <a:ext uri="{FF2B5EF4-FFF2-40B4-BE49-F238E27FC236}">
                <a16:creationId xmlns:a16="http://schemas.microsoft.com/office/drawing/2014/main" id="{C18823A9-F032-4321-8095-C14B8A308C3D}"/>
              </a:ext>
            </a:extLst>
          </p:cNvPr>
          <p:cNvSpPr/>
          <p:nvPr/>
        </p:nvSpPr>
        <p:spPr>
          <a:xfrm>
            <a:off x="3237450" y="4080543"/>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Product n</a:t>
            </a:r>
          </a:p>
        </p:txBody>
      </p:sp>
      <p:cxnSp>
        <p:nvCxnSpPr>
          <p:cNvPr id="10" name="Straight Arrow Connector 9">
            <a:extLst>
              <a:ext uri="{FF2B5EF4-FFF2-40B4-BE49-F238E27FC236}">
                <a16:creationId xmlns:a16="http://schemas.microsoft.com/office/drawing/2014/main" id="{50B58213-C4F2-4AB9-8D95-5F6E8345B186}"/>
              </a:ext>
            </a:extLst>
          </p:cNvPr>
          <p:cNvCxnSpPr>
            <a:stCxn id="6" idx="3"/>
            <a:endCxn id="7" idx="1"/>
          </p:cNvCxnSpPr>
          <p:nvPr/>
        </p:nvCxnSpPr>
        <p:spPr>
          <a:xfrm flipV="1">
            <a:off x="2675389" y="2391504"/>
            <a:ext cx="562061" cy="1089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9335494-8DB9-4B5D-B07B-92408255716B}"/>
              </a:ext>
            </a:extLst>
          </p:cNvPr>
          <p:cNvCxnSpPr>
            <a:endCxn id="8" idx="1"/>
          </p:cNvCxnSpPr>
          <p:nvPr/>
        </p:nvCxnSpPr>
        <p:spPr>
          <a:xfrm>
            <a:off x="2700555" y="3481401"/>
            <a:ext cx="5368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327B992-D7B6-4210-98AA-617A1130F67D}"/>
              </a:ext>
            </a:extLst>
          </p:cNvPr>
          <p:cNvCxnSpPr>
            <a:stCxn id="6" idx="3"/>
          </p:cNvCxnSpPr>
          <p:nvPr/>
        </p:nvCxnSpPr>
        <p:spPr>
          <a:xfrm>
            <a:off x="2675389" y="3481401"/>
            <a:ext cx="562061" cy="1089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196217E0-1196-4782-A8D1-3697ECA119E4}"/>
              </a:ext>
            </a:extLst>
          </p:cNvPr>
          <p:cNvSpPr/>
          <p:nvPr/>
        </p:nvSpPr>
        <p:spPr>
          <a:xfrm>
            <a:off x="7134135" y="1693519"/>
            <a:ext cx="4244831" cy="4665662"/>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r>
              <a:rPr lang="en-CA" dirty="0"/>
              <a:t>Model Transformation</a:t>
            </a:r>
          </a:p>
        </p:txBody>
      </p:sp>
      <p:sp>
        <p:nvSpPr>
          <p:cNvPr id="14" name="Rectangle: Rounded Corners 13">
            <a:extLst>
              <a:ext uri="{FF2B5EF4-FFF2-40B4-BE49-F238E27FC236}">
                <a16:creationId xmlns:a16="http://schemas.microsoft.com/office/drawing/2014/main" id="{0BD2FDCE-83CB-4304-BBAB-8991344167E8}"/>
              </a:ext>
            </a:extLst>
          </p:cNvPr>
          <p:cNvSpPr/>
          <p:nvPr/>
        </p:nvSpPr>
        <p:spPr>
          <a:xfrm>
            <a:off x="7385809" y="2568736"/>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Model of product 1</a:t>
            </a:r>
          </a:p>
        </p:txBody>
      </p:sp>
      <p:sp>
        <p:nvSpPr>
          <p:cNvPr id="15" name="Rectangle: Rounded Corners 14">
            <a:extLst>
              <a:ext uri="{FF2B5EF4-FFF2-40B4-BE49-F238E27FC236}">
                <a16:creationId xmlns:a16="http://schemas.microsoft.com/office/drawing/2014/main" id="{960692A4-B68C-4CC2-A12B-82111F1E06A5}"/>
              </a:ext>
            </a:extLst>
          </p:cNvPr>
          <p:cNvSpPr/>
          <p:nvPr/>
        </p:nvSpPr>
        <p:spPr>
          <a:xfrm>
            <a:off x="7385809" y="3677481"/>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Model of product n</a:t>
            </a:r>
          </a:p>
        </p:txBody>
      </p:sp>
      <p:sp>
        <p:nvSpPr>
          <p:cNvPr id="16" name="Rectangle: Rounded Corners 15">
            <a:extLst>
              <a:ext uri="{FF2B5EF4-FFF2-40B4-BE49-F238E27FC236}">
                <a16:creationId xmlns:a16="http://schemas.microsoft.com/office/drawing/2014/main" id="{8AB05F76-7B07-4A1E-BF91-CA564B99DB58}"/>
              </a:ext>
            </a:extLst>
          </p:cNvPr>
          <p:cNvSpPr/>
          <p:nvPr/>
        </p:nvSpPr>
        <p:spPr>
          <a:xfrm>
            <a:off x="9509622" y="2568736"/>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Target Model of product 1</a:t>
            </a:r>
          </a:p>
        </p:txBody>
      </p:sp>
      <p:sp>
        <p:nvSpPr>
          <p:cNvPr id="17" name="Rectangle: Rounded Corners 16">
            <a:extLst>
              <a:ext uri="{FF2B5EF4-FFF2-40B4-BE49-F238E27FC236}">
                <a16:creationId xmlns:a16="http://schemas.microsoft.com/office/drawing/2014/main" id="{C1A13C1D-107F-4267-BDF6-071DD2C7D633}"/>
              </a:ext>
            </a:extLst>
          </p:cNvPr>
          <p:cNvSpPr/>
          <p:nvPr/>
        </p:nvSpPr>
        <p:spPr>
          <a:xfrm>
            <a:off x="9509622" y="3677481"/>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Target Model of product n</a:t>
            </a:r>
          </a:p>
        </p:txBody>
      </p:sp>
      <p:cxnSp>
        <p:nvCxnSpPr>
          <p:cNvPr id="18" name="Straight Arrow Connector 17">
            <a:extLst>
              <a:ext uri="{FF2B5EF4-FFF2-40B4-BE49-F238E27FC236}">
                <a16:creationId xmlns:a16="http://schemas.microsoft.com/office/drawing/2014/main" id="{9F189D00-094A-45D0-9507-E91E535F7CB4}"/>
              </a:ext>
            </a:extLst>
          </p:cNvPr>
          <p:cNvCxnSpPr>
            <a:stCxn id="14" idx="3"/>
            <a:endCxn id="16" idx="1"/>
          </p:cNvCxnSpPr>
          <p:nvPr/>
        </p:nvCxnSpPr>
        <p:spPr>
          <a:xfrm>
            <a:off x="8946160" y="3059492"/>
            <a:ext cx="5634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ED1564C-D131-4135-A0C3-E422450FF7E1}"/>
              </a:ext>
            </a:extLst>
          </p:cNvPr>
          <p:cNvCxnSpPr>
            <a:stCxn id="15" idx="3"/>
            <a:endCxn id="17" idx="1"/>
          </p:cNvCxnSpPr>
          <p:nvPr/>
        </p:nvCxnSpPr>
        <p:spPr>
          <a:xfrm>
            <a:off x="8946160" y="4168237"/>
            <a:ext cx="5634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6C0ED2D-5568-4F11-934F-249D00071FC7}"/>
              </a:ext>
            </a:extLst>
          </p:cNvPr>
          <p:cNvCxnSpPr>
            <a:stCxn id="7" idx="3"/>
            <a:endCxn id="14" idx="1"/>
          </p:cNvCxnSpPr>
          <p:nvPr/>
        </p:nvCxnSpPr>
        <p:spPr>
          <a:xfrm>
            <a:off x="4797801" y="2391504"/>
            <a:ext cx="2588008" cy="667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BD07EFC-08B6-4CD1-8193-B7E3B8003D5B}"/>
              </a:ext>
            </a:extLst>
          </p:cNvPr>
          <p:cNvCxnSpPr>
            <a:cxnSpLocks/>
            <a:stCxn id="9" idx="3"/>
            <a:endCxn id="15" idx="1"/>
          </p:cNvCxnSpPr>
          <p:nvPr/>
        </p:nvCxnSpPr>
        <p:spPr>
          <a:xfrm flipV="1">
            <a:off x="4797801" y="4168237"/>
            <a:ext cx="2588008" cy="403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20D5C0EC-C029-4DD2-B4D1-0614AC739C66}"/>
              </a:ext>
            </a:extLst>
          </p:cNvPr>
          <p:cNvSpPr/>
          <p:nvPr/>
        </p:nvSpPr>
        <p:spPr>
          <a:xfrm>
            <a:off x="7385809" y="4780689"/>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Model of product line</a:t>
            </a:r>
          </a:p>
        </p:txBody>
      </p:sp>
      <p:sp>
        <p:nvSpPr>
          <p:cNvPr id="28" name="Rectangle: Rounded Corners 27">
            <a:extLst>
              <a:ext uri="{FF2B5EF4-FFF2-40B4-BE49-F238E27FC236}">
                <a16:creationId xmlns:a16="http://schemas.microsoft.com/office/drawing/2014/main" id="{AABE8D32-A463-460C-B6B9-3EEEEEFBC032}"/>
              </a:ext>
            </a:extLst>
          </p:cNvPr>
          <p:cNvSpPr/>
          <p:nvPr/>
        </p:nvSpPr>
        <p:spPr>
          <a:xfrm>
            <a:off x="9509622" y="4780689"/>
            <a:ext cx="1560351" cy="98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Target Model of product line</a:t>
            </a:r>
          </a:p>
        </p:txBody>
      </p:sp>
      <p:cxnSp>
        <p:nvCxnSpPr>
          <p:cNvPr id="30" name="Straight Arrow Connector 29">
            <a:extLst>
              <a:ext uri="{FF2B5EF4-FFF2-40B4-BE49-F238E27FC236}">
                <a16:creationId xmlns:a16="http://schemas.microsoft.com/office/drawing/2014/main" id="{0BAA11D0-279A-4D06-922F-D0CCFF318551}"/>
              </a:ext>
            </a:extLst>
          </p:cNvPr>
          <p:cNvCxnSpPr>
            <a:stCxn id="27" idx="3"/>
            <a:endCxn id="28" idx="1"/>
          </p:cNvCxnSpPr>
          <p:nvPr/>
        </p:nvCxnSpPr>
        <p:spPr>
          <a:xfrm>
            <a:off x="8946160" y="5271445"/>
            <a:ext cx="5634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554A2B2-2F80-4A83-B0A1-1CA7CDE42C92}"/>
              </a:ext>
            </a:extLst>
          </p:cNvPr>
          <p:cNvCxnSpPr>
            <a:cxnSpLocks/>
            <a:endCxn id="27" idx="1"/>
          </p:cNvCxnSpPr>
          <p:nvPr/>
        </p:nvCxnSpPr>
        <p:spPr>
          <a:xfrm>
            <a:off x="4983061" y="4999839"/>
            <a:ext cx="2402748" cy="271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3BAAB9C-3142-4FBA-98D2-C15BF58E5ACF}"/>
              </a:ext>
            </a:extLst>
          </p:cNvPr>
          <p:cNvSpPr txBox="1"/>
          <p:nvPr/>
        </p:nvSpPr>
        <p:spPr>
          <a:xfrm>
            <a:off x="385894" y="5376819"/>
            <a:ext cx="6516845" cy="1200329"/>
          </a:xfrm>
          <a:prstGeom prst="rect">
            <a:avLst/>
          </a:prstGeom>
          <a:noFill/>
        </p:spPr>
        <p:txBody>
          <a:bodyPr wrap="square" rtlCol="0">
            <a:spAutoFit/>
          </a:bodyPr>
          <a:lstStyle/>
          <a:p>
            <a:r>
              <a:rPr lang="en-CA" dirty="0"/>
              <a:t>It’s often desired to apply transformation not only to single product but for entire product line</a:t>
            </a:r>
          </a:p>
          <a:p>
            <a:r>
              <a:rPr lang="en-CA" dirty="0"/>
              <a:t>Concept of “lifting” is integrate Models Transformations inside Product lines, make process automated, seamless and error free</a:t>
            </a:r>
          </a:p>
        </p:txBody>
      </p:sp>
    </p:spTree>
    <p:extLst>
      <p:ext uri="{BB962C8B-B14F-4D97-AF65-F5344CB8AC3E}">
        <p14:creationId xmlns:p14="http://schemas.microsoft.com/office/powerpoint/2010/main" val="268193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P spid="14" grpId="0" animBg="1"/>
      <p:bldP spid="15" grpId="0" animBg="1"/>
      <p:bldP spid="16" grpId="0" animBg="1"/>
      <p:bldP spid="17" grpId="0" animBg="1"/>
      <p:bldP spid="27" grpId="0" animBg="1"/>
      <p:bldP spid="28"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B37FE-2305-4C42-9F26-014F630B00AB}"/>
              </a:ext>
            </a:extLst>
          </p:cNvPr>
          <p:cNvSpPr>
            <a:spLocks noGrp="1"/>
          </p:cNvSpPr>
          <p:nvPr>
            <p:ph type="title"/>
          </p:nvPr>
        </p:nvSpPr>
        <p:spPr>
          <a:xfrm>
            <a:off x="838200" y="365125"/>
            <a:ext cx="10515600" cy="1325563"/>
          </a:xfrm>
        </p:spPr>
        <p:txBody>
          <a:bodyPr/>
          <a:lstStyle/>
          <a:p>
            <a:r>
              <a:rPr lang="en-CA" dirty="0"/>
              <a:t>Motivating example</a:t>
            </a:r>
          </a:p>
        </p:txBody>
      </p:sp>
      <p:sp>
        <p:nvSpPr>
          <p:cNvPr id="4" name="Slide Number Placeholder 3">
            <a:extLst>
              <a:ext uri="{FF2B5EF4-FFF2-40B4-BE49-F238E27FC236}">
                <a16:creationId xmlns:a16="http://schemas.microsoft.com/office/drawing/2014/main" id="{CD57014B-B069-4C68-B2ED-056D4E8BC768}"/>
              </a:ext>
            </a:extLst>
          </p:cNvPr>
          <p:cNvSpPr>
            <a:spLocks noGrp="1"/>
          </p:cNvSpPr>
          <p:nvPr>
            <p:ph type="sldNum" sz="quarter" idx="12"/>
          </p:nvPr>
        </p:nvSpPr>
        <p:spPr>
          <a:xfrm>
            <a:off x="8710573" y="6492875"/>
            <a:ext cx="2743200" cy="365125"/>
          </a:xfrm>
        </p:spPr>
        <p:txBody>
          <a:bodyPr/>
          <a:lstStyle/>
          <a:p>
            <a:fld id="{0063D73C-4519-44B9-BF53-3E909AAF1612}" type="slidenum">
              <a:rPr lang="en-CA" smtClean="0"/>
              <a:t>7</a:t>
            </a:fld>
            <a:endParaRPr lang="en-CA" dirty="0"/>
          </a:p>
        </p:txBody>
      </p:sp>
      <p:sp>
        <p:nvSpPr>
          <p:cNvPr id="9" name="Rectangle 8">
            <a:extLst>
              <a:ext uri="{FF2B5EF4-FFF2-40B4-BE49-F238E27FC236}">
                <a16:creationId xmlns:a16="http://schemas.microsoft.com/office/drawing/2014/main" id="{76B3BC62-C010-450C-A42F-FB8D37426828}"/>
              </a:ext>
            </a:extLst>
          </p:cNvPr>
          <p:cNvSpPr/>
          <p:nvPr/>
        </p:nvSpPr>
        <p:spPr>
          <a:xfrm>
            <a:off x="5246748" y="1499232"/>
            <a:ext cx="6493078" cy="4860926"/>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CA" dirty="0"/>
              <a:t>Domain Model</a:t>
            </a:r>
          </a:p>
        </p:txBody>
      </p:sp>
      <p:sp>
        <p:nvSpPr>
          <p:cNvPr id="32" name="Oval 31">
            <a:extLst>
              <a:ext uri="{FF2B5EF4-FFF2-40B4-BE49-F238E27FC236}">
                <a16:creationId xmlns:a16="http://schemas.microsoft.com/office/drawing/2014/main" id="{347E3D5B-6C90-49C9-A8D1-D9B5BE1D1ED9}"/>
              </a:ext>
            </a:extLst>
          </p:cNvPr>
          <p:cNvSpPr/>
          <p:nvPr/>
        </p:nvSpPr>
        <p:spPr>
          <a:xfrm>
            <a:off x="5318186" y="4260542"/>
            <a:ext cx="224403" cy="2193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 name="Oval 9">
            <a:extLst>
              <a:ext uri="{FF2B5EF4-FFF2-40B4-BE49-F238E27FC236}">
                <a16:creationId xmlns:a16="http://schemas.microsoft.com/office/drawing/2014/main" id="{B1897C93-CCCC-441E-B28C-C129E4B3CF4A}"/>
              </a:ext>
            </a:extLst>
          </p:cNvPr>
          <p:cNvSpPr/>
          <p:nvPr/>
        </p:nvSpPr>
        <p:spPr>
          <a:xfrm>
            <a:off x="5654790" y="2319498"/>
            <a:ext cx="159391" cy="1426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cxnSp>
        <p:nvCxnSpPr>
          <p:cNvPr id="12" name="Straight Arrow Connector 11">
            <a:extLst>
              <a:ext uri="{FF2B5EF4-FFF2-40B4-BE49-F238E27FC236}">
                <a16:creationId xmlns:a16="http://schemas.microsoft.com/office/drawing/2014/main" id="{B26C2E5F-58C8-4604-8063-EA6A5C654BD0}"/>
              </a:ext>
            </a:extLst>
          </p:cNvPr>
          <p:cNvCxnSpPr>
            <a:cxnSpLocks/>
            <a:stCxn id="10" idx="6"/>
          </p:cNvCxnSpPr>
          <p:nvPr/>
        </p:nvCxnSpPr>
        <p:spPr>
          <a:xfrm>
            <a:off x="5814181" y="2390804"/>
            <a:ext cx="46978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178B4B06-19FA-40FE-AD6C-B3763B160956}"/>
              </a:ext>
            </a:extLst>
          </p:cNvPr>
          <p:cNvSpPr/>
          <p:nvPr/>
        </p:nvSpPr>
        <p:spPr>
          <a:xfrm>
            <a:off x="6283965" y="2189468"/>
            <a:ext cx="1031846" cy="402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Locking</a:t>
            </a:r>
          </a:p>
        </p:txBody>
      </p:sp>
      <p:sp>
        <p:nvSpPr>
          <p:cNvPr id="15" name="Rectangle 14">
            <a:extLst>
              <a:ext uri="{FF2B5EF4-FFF2-40B4-BE49-F238E27FC236}">
                <a16:creationId xmlns:a16="http://schemas.microsoft.com/office/drawing/2014/main" id="{8FA00684-B76F-4183-9AD4-3BB91EA12ADA}"/>
              </a:ext>
            </a:extLst>
          </p:cNvPr>
          <p:cNvSpPr/>
          <p:nvPr/>
        </p:nvSpPr>
        <p:spPr>
          <a:xfrm>
            <a:off x="8762909" y="4015267"/>
            <a:ext cx="2743200" cy="6739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Washing</a:t>
            </a:r>
          </a:p>
          <a:p>
            <a:r>
              <a:rPr lang="en-CA" dirty="0"/>
              <a:t>entry / </a:t>
            </a:r>
            <a:r>
              <a:rPr lang="en-CA" dirty="0" err="1"/>
              <a:t>TempCheck</a:t>
            </a:r>
            <a:r>
              <a:rPr lang="en-CA" dirty="0"/>
              <a:t>()</a:t>
            </a:r>
          </a:p>
        </p:txBody>
      </p:sp>
      <p:sp>
        <p:nvSpPr>
          <p:cNvPr id="17" name="Rectangle 16">
            <a:extLst>
              <a:ext uri="{FF2B5EF4-FFF2-40B4-BE49-F238E27FC236}">
                <a16:creationId xmlns:a16="http://schemas.microsoft.com/office/drawing/2014/main" id="{E67C09D7-3609-4612-94AB-BC54F92D43F8}"/>
              </a:ext>
            </a:extLst>
          </p:cNvPr>
          <p:cNvSpPr/>
          <p:nvPr/>
        </p:nvSpPr>
        <p:spPr>
          <a:xfrm>
            <a:off x="9911505" y="2189468"/>
            <a:ext cx="1031846" cy="402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Waiting</a:t>
            </a:r>
          </a:p>
        </p:txBody>
      </p:sp>
      <p:cxnSp>
        <p:nvCxnSpPr>
          <p:cNvPr id="19" name="Straight Arrow Connector 18">
            <a:extLst>
              <a:ext uri="{FF2B5EF4-FFF2-40B4-BE49-F238E27FC236}">
                <a16:creationId xmlns:a16="http://schemas.microsoft.com/office/drawing/2014/main" id="{038D09C8-7E01-45AA-A4BF-D9371E71F63E}"/>
              </a:ext>
            </a:extLst>
          </p:cNvPr>
          <p:cNvCxnSpPr>
            <a:cxnSpLocks/>
          </p:cNvCxnSpPr>
          <p:nvPr/>
        </p:nvCxnSpPr>
        <p:spPr>
          <a:xfrm>
            <a:off x="7304542" y="2517572"/>
            <a:ext cx="25956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E185066C-D654-4184-93A5-FFE23420021F}"/>
              </a:ext>
            </a:extLst>
          </p:cNvPr>
          <p:cNvCxnSpPr>
            <a:cxnSpLocks/>
            <a:stCxn id="17" idx="2"/>
            <a:endCxn id="15" idx="0"/>
          </p:cNvCxnSpPr>
          <p:nvPr/>
        </p:nvCxnSpPr>
        <p:spPr>
          <a:xfrm flipH="1">
            <a:off x="10134509" y="2592140"/>
            <a:ext cx="292919" cy="14231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15AF5B35-D89F-48FB-B202-8E127AF75C24}"/>
              </a:ext>
            </a:extLst>
          </p:cNvPr>
          <p:cNvCxnSpPr>
            <a:cxnSpLocks/>
            <a:stCxn id="13" idx="2"/>
          </p:cNvCxnSpPr>
          <p:nvPr/>
        </p:nvCxnSpPr>
        <p:spPr>
          <a:xfrm>
            <a:off x="6799888" y="2592140"/>
            <a:ext cx="2571226" cy="14231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C12FEE60-1E0A-4EAA-A5A9-9D121C457EC2}"/>
              </a:ext>
            </a:extLst>
          </p:cNvPr>
          <p:cNvSpPr/>
          <p:nvPr/>
        </p:nvSpPr>
        <p:spPr>
          <a:xfrm>
            <a:off x="7489883" y="5718524"/>
            <a:ext cx="1031846" cy="402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Drying</a:t>
            </a:r>
          </a:p>
        </p:txBody>
      </p:sp>
      <p:sp>
        <p:nvSpPr>
          <p:cNvPr id="25" name="Oval 24">
            <a:extLst>
              <a:ext uri="{FF2B5EF4-FFF2-40B4-BE49-F238E27FC236}">
                <a16:creationId xmlns:a16="http://schemas.microsoft.com/office/drawing/2014/main" id="{4F1F2063-9B1A-4BA1-892A-6F707F2C1A06}"/>
              </a:ext>
            </a:extLst>
          </p:cNvPr>
          <p:cNvSpPr/>
          <p:nvPr/>
        </p:nvSpPr>
        <p:spPr>
          <a:xfrm>
            <a:off x="5350692" y="4298889"/>
            <a:ext cx="159391" cy="1426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B3BB67DE-8A43-4045-81E4-96371A9D81BC}"/>
              </a:ext>
            </a:extLst>
          </p:cNvPr>
          <p:cNvSpPr/>
          <p:nvPr/>
        </p:nvSpPr>
        <p:spPr>
          <a:xfrm>
            <a:off x="5979866" y="4168859"/>
            <a:ext cx="1128317" cy="402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Unlocking</a:t>
            </a:r>
          </a:p>
        </p:txBody>
      </p:sp>
      <p:pic>
        <p:nvPicPr>
          <p:cNvPr id="5" name="Content Placeholder 4">
            <a:extLst>
              <a:ext uri="{FF2B5EF4-FFF2-40B4-BE49-F238E27FC236}">
                <a16:creationId xmlns:a16="http://schemas.microsoft.com/office/drawing/2014/main" id="{5B6F73F3-F064-483D-8C31-8C88B47175A0}"/>
              </a:ext>
            </a:extLst>
          </p:cNvPr>
          <p:cNvPicPr>
            <a:picLocks noGrp="1" noChangeAspect="1"/>
          </p:cNvPicPr>
          <p:nvPr>
            <p:ph idx="1"/>
          </p:nvPr>
        </p:nvPicPr>
        <p:blipFill>
          <a:blip r:embed="rId2"/>
          <a:stretch>
            <a:fillRect/>
          </a:stretch>
        </p:blipFill>
        <p:spPr>
          <a:xfrm>
            <a:off x="645863" y="1499232"/>
            <a:ext cx="4539143" cy="1441114"/>
          </a:xfrm>
          <a:prstGeom prst="rect">
            <a:avLst/>
          </a:prstGeom>
        </p:spPr>
      </p:pic>
      <p:cxnSp>
        <p:nvCxnSpPr>
          <p:cNvPr id="35" name="Straight Arrow Connector 34">
            <a:extLst>
              <a:ext uri="{FF2B5EF4-FFF2-40B4-BE49-F238E27FC236}">
                <a16:creationId xmlns:a16="http://schemas.microsoft.com/office/drawing/2014/main" id="{DDE51A8E-3BC2-470A-A82A-94A1D70E62F8}"/>
              </a:ext>
            </a:extLst>
          </p:cNvPr>
          <p:cNvCxnSpPr>
            <a:stCxn id="27" idx="1"/>
          </p:cNvCxnSpPr>
          <p:nvPr/>
        </p:nvCxnSpPr>
        <p:spPr>
          <a:xfrm flipH="1">
            <a:off x="5542589" y="4370195"/>
            <a:ext cx="43727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572A2082-6201-421C-878E-ABF67D1FB6F3}"/>
              </a:ext>
            </a:extLst>
          </p:cNvPr>
          <p:cNvCxnSpPr>
            <a:stCxn id="15" idx="2"/>
            <a:endCxn id="24" idx="3"/>
          </p:cNvCxnSpPr>
          <p:nvPr/>
        </p:nvCxnSpPr>
        <p:spPr>
          <a:xfrm flipH="1">
            <a:off x="8521729" y="4689184"/>
            <a:ext cx="1612780" cy="12306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DB5F53F5-980A-4A60-8AD2-E1AF0BE88FDD}"/>
              </a:ext>
            </a:extLst>
          </p:cNvPr>
          <p:cNvCxnSpPr>
            <a:stCxn id="24" idx="1"/>
            <a:endCxn id="27" idx="2"/>
          </p:cNvCxnSpPr>
          <p:nvPr/>
        </p:nvCxnSpPr>
        <p:spPr>
          <a:xfrm flipH="1" flipV="1">
            <a:off x="6544025" y="4571531"/>
            <a:ext cx="945858" cy="13483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5586BD1D-F08F-4982-A444-076E70131DED}"/>
              </a:ext>
            </a:extLst>
          </p:cNvPr>
          <p:cNvCxnSpPr>
            <a:stCxn id="15" idx="1"/>
            <a:endCxn id="27" idx="3"/>
          </p:cNvCxnSpPr>
          <p:nvPr/>
        </p:nvCxnSpPr>
        <p:spPr>
          <a:xfrm flipH="1">
            <a:off x="7108183" y="4352226"/>
            <a:ext cx="1654726" cy="179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C48C4561-41F4-4CF4-A399-E57F55F0BF02}"/>
              </a:ext>
            </a:extLst>
          </p:cNvPr>
          <p:cNvSpPr/>
          <p:nvPr/>
        </p:nvSpPr>
        <p:spPr>
          <a:xfrm>
            <a:off x="9119445" y="5173081"/>
            <a:ext cx="545631"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Dry</a:t>
            </a:r>
          </a:p>
        </p:txBody>
      </p:sp>
      <p:sp>
        <p:nvSpPr>
          <p:cNvPr id="46" name="Rectangle 45">
            <a:extLst>
              <a:ext uri="{FF2B5EF4-FFF2-40B4-BE49-F238E27FC236}">
                <a16:creationId xmlns:a16="http://schemas.microsoft.com/office/drawing/2014/main" id="{1F077E8F-9E2E-479E-8C04-C19CE5B198DF}"/>
              </a:ext>
            </a:extLst>
          </p:cNvPr>
          <p:cNvSpPr/>
          <p:nvPr/>
        </p:nvSpPr>
        <p:spPr>
          <a:xfrm>
            <a:off x="6713554" y="5011014"/>
            <a:ext cx="545631"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Dry</a:t>
            </a:r>
          </a:p>
        </p:txBody>
      </p:sp>
      <p:sp>
        <p:nvSpPr>
          <p:cNvPr id="47" name="Rectangle 46">
            <a:extLst>
              <a:ext uri="{FF2B5EF4-FFF2-40B4-BE49-F238E27FC236}">
                <a16:creationId xmlns:a16="http://schemas.microsoft.com/office/drawing/2014/main" id="{316087C4-E603-4436-A4C3-3C40274D1E15}"/>
              </a:ext>
            </a:extLst>
          </p:cNvPr>
          <p:cNvSpPr/>
          <p:nvPr/>
        </p:nvSpPr>
        <p:spPr>
          <a:xfrm>
            <a:off x="7816008" y="1942425"/>
            <a:ext cx="687896"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Heat</a:t>
            </a:r>
          </a:p>
        </p:txBody>
      </p:sp>
      <p:sp>
        <p:nvSpPr>
          <p:cNvPr id="48" name="TextBox 47">
            <a:extLst>
              <a:ext uri="{FF2B5EF4-FFF2-40B4-BE49-F238E27FC236}">
                <a16:creationId xmlns:a16="http://schemas.microsoft.com/office/drawing/2014/main" id="{828AD03B-D5F4-43E7-9FE4-83BD46BE7453}"/>
              </a:ext>
            </a:extLst>
          </p:cNvPr>
          <p:cNvSpPr txBox="1"/>
          <p:nvPr/>
        </p:nvSpPr>
        <p:spPr>
          <a:xfrm>
            <a:off x="6420287" y="5330975"/>
            <a:ext cx="1300295" cy="338554"/>
          </a:xfrm>
          <a:prstGeom prst="rect">
            <a:avLst/>
          </a:prstGeom>
          <a:noFill/>
        </p:spPr>
        <p:txBody>
          <a:bodyPr wrap="square" rtlCol="0">
            <a:spAutoFit/>
          </a:bodyPr>
          <a:lstStyle/>
          <a:p>
            <a:r>
              <a:rPr lang="en-CA" sz="1600" dirty="0"/>
              <a:t>/</a:t>
            </a:r>
            <a:r>
              <a:rPr lang="en-CA" sz="1600" dirty="0" err="1"/>
              <a:t>QuickCool</a:t>
            </a:r>
            <a:r>
              <a:rPr lang="en-CA" sz="1600" dirty="0"/>
              <a:t>()</a:t>
            </a:r>
          </a:p>
        </p:txBody>
      </p:sp>
      <p:sp>
        <p:nvSpPr>
          <p:cNvPr id="49" name="TextBox 48">
            <a:extLst>
              <a:ext uri="{FF2B5EF4-FFF2-40B4-BE49-F238E27FC236}">
                <a16:creationId xmlns:a16="http://schemas.microsoft.com/office/drawing/2014/main" id="{9B22DBEF-A2BC-4F46-9A67-5DFD5C5C491D}"/>
              </a:ext>
            </a:extLst>
          </p:cNvPr>
          <p:cNvSpPr txBox="1"/>
          <p:nvPr/>
        </p:nvSpPr>
        <p:spPr>
          <a:xfrm>
            <a:off x="7203609" y="4350832"/>
            <a:ext cx="1300295" cy="338554"/>
          </a:xfrm>
          <a:prstGeom prst="rect">
            <a:avLst/>
          </a:prstGeom>
          <a:noFill/>
        </p:spPr>
        <p:txBody>
          <a:bodyPr wrap="square" rtlCol="0">
            <a:spAutoFit/>
          </a:bodyPr>
          <a:lstStyle/>
          <a:p>
            <a:r>
              <a:rPr lang="en-CA" sz="1600" dirty="0"/>
              <a:t>/</a:t>
            </a:r>
            <a:r>
              <a:rPr lang="en-CA" sz="1600" dirty="0" err="1"/>
              <a:t>QuickCool</a:t>
            </a:r>
            <a:r>
              <a:rPr lang="en-CA" sz="1600" dirty="0"/>
              <a:t>()</a:t>
            </a:r>
          </a:p>
        </p:txBody>
      </p:sp>
      <p:sp>
        <p:nvSpPr>
          <p:cNvPr id="50" name="Rectangle 49">
            <a:extLst>
              <a:ext uri="{FF2B5EF4-FFF2-40B4-BE49-F238E27FC236}">
                <a16:creationId xmlns:a16="http://schemas.microsoft.com/office/drawing/2014/main" id="{3CEAD967-1F93-4F65-B079-BEAA7A7532E6}"/>
              </a:ext>
            </a:extLst>
          </p:cNvPr>
          <p:cNvSpPr/>
          <p:nvPr/>
        </p:nvSpPr>
        <p:spPr>
          <a:xfrm>
            <a:off x="7437451" y="3972260"/>
            <a:ext cx="687896"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Heat</a:t>
            </a:r>
          </a:p>
        </p:txBody>
      </p:sp>
      <p:sp>
        <p:nvSpPr>
          <p:cNvPr id="51" name="Rectangle 50">
            <a:extLst>
              <a:ext uri="{FF2B5EF4-FFF2-40B4-BE49-F238E27FC236}">
                <a16:creationId xmlns:a16="http://schemas.microsoft.com/office/drawing/2014/main" id="{633C82B0-DF22-4CE1-A2A1-994FDA5AA450}"/>
              </a:ext>
            </a:extLst>
          </p:cNvPr>
          <p:cNvSpPr/>
          <p:nvPr/>
        </p:nvSpPr>
        <p:spPr>
          <a:xfrm>
            <a:off x="8391701" y="5984976"/>
            <a:ext cx="545631"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Dry</a:t>
            </a:r>
          </a:p>
        </p:txBody>
      </p:sp>
      <p:sp>
        <p:nvSpPr>
          <p:cNvPr id="52" name="Rectangle 51">
            <a:extLst>
              <a:ext uri="{FF2B5EF4-FFF2-40B4-BE49-F238E27FC236}">
                <a16:creationId xmlns:a16="http://schemas.microsoft.com/office/drawing/2014/main" id="{4A76EBB6-2E22-4116-AE08-5733F7970361}"/>
              </a:ext>
            </a:extLst>
          </p:cNvPr>
          <p:cNvSpPr/>
          <p:nvPr/>
        </p:nvSpPr>
        <p:spPr>
          <a:xfrm>
            <a:off x="10771030" y="4316262"/>
            <a:ext cx="687896"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Heat</a:t>
            </a:r>
          </a:p>
        </p:txBody>
      </p:sp>
      <p:sp>
        <p:nvSpPr>
          <p:cNvPr id="53" name="TextBox 52">
            <a:extLst>
              <a:ext uri="{FF2B5EF4-FFF2-40B4-BE49-F238E27FC236}">
                <a16:creationId xmlns:a16="http://schemas.microsoft.com/office/drawing/2014/main" id="{38ABBDA8-B1B9-47AA-8EE6-1258DE82ECA0}"/>
              </a:ext>
            </a:extLst>
          </p:cNvPr>
          <p:cNvSpPr txBox="1"/>
          <p:nvPr/>
        </p:nvSpPr>
        <p:spPr>
          <a:xfrm>
            <a:off x="8458028" y="1936733"/>
            <a:ext cx="1300295" cy="338554"/>
          </a:xfrm>
          <a:prstGeom prst="rect">
            <a:avLst/>
          </a:prstGeom>
          <a:noFill/>
        </p:spPr>
        <p:txBody>
          <a:bodyPr wrap="square" rtlCol="0">
            <a:spAutoFit/>
          </a:bodyPr>
          <a:lstStyle/>
          <a:p>
            <a:r>
              <a:rPr lang="en-CA" sz="1600" dirty="0" err="1"/>
              <a:t>HeaterOn</a:t>
            </a:r>
            <a:r>
              <a:rPr lang="en-CA" sz="1600" dirty="0"/>
              <a:t>()</a:t>
            </a:r>
          </a:p>
        </p:txBody>
      </p:sp>
      <p:sp>
        <p:nvSpPr>
          <p:cNvPr id="56" name="Rectangle 55">
            <a:extLst>
              <a:ext uri="{FF2B5EF4-FFF2-40B4-BE49-F238E27FC236}">
                <a16:creationId xmlns:a16="http://schemas.microsoft.com/office/drawing/2014/main" id="{1A11F981-3714-4492-B581-AF0C7B86DA2C}"/>
              </a:ext>
            </a:extLst>
          </p:cNvPr>
          <p:cNvSpPr/>
          <p:nvPr/>
        </p:nvSpPr>
        <p:spPr>
          <a:xfrm>
            <a:off x="10190179" y="1960679"/>
            <a:ext cx="1506344" cy="3288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Heat or Delay</a:t>
            </a:r>
          </a:p>
        </p:txBody>
      </p:sp>
      <p:sp>
        <p:nvSpPr>
          <p:cNvPr id="57" name="Rectangle 56">
            <a:extLst>
              <a:ext uri="{FF2B5EF4-FFF2-40B4-BE49-F238E27FC236}">
                <a16:creationId xmlns:a16="http://schemas.microsoft.com/office/drawing/2014/main" id="{34F35B3F-5046-490B-8913-2549DFB769CB}"/>
              </a:ext>
            </a:extLst>
          </p:cNvPr>
          <p:cNvSpPr/>
          <p:nvPr/>
        </p:nvSpPr>
        <p:spPr>
          <a:xfrm>
            <a:off x="10361806" y="3260564"/>
            <a:ext cx="1506344" cy="3288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Heat or Delay</a:t>
            </a:r>
          </a:p>
        </p:txBody>
      </p:sp>
      <p:sp>
        <p:nvSpPr>
          <p:cNvPr id="58" name="TextBox 57">
            <a:extLst>
              <a:ext uri="{FF2B5EF4-FFF2-40B4-BE49-F238E27FC236}">
                <a16:creationId xmlns:a16="http://schemas.microsoft.com/office/drawing/2014/main" id="{73264E0E-F1F8-490E-A0A5-844C3635EAE1}"/>
              </a:ext>
            </a:extLst>
          </p:cNvPr>
          <p:cNvSpPr txBox="1"/>
          <p:nvPr/>
        </p:nvSpPr>
        <p:spPr>
          <a:xfrm>
            <a:off x="10307885" y="3575431"/>
            <a:ext cx="1300295" cy="338554"/>
          </a:xfrm>
          <a:prstGeom prst="rect">
            <a:avLst/>
          </a:prstGeom>
          <a:noFill/>
        </p:spPr>
        <p:txBody>
          <a:bodyPr wrap="square" rtlCol="0">
            <a:spAutoFit/>
          </a:bodyPr>
          <a:lstStyle/>
          <a:p>
            <a:r>
              <a:rPr lang="en-CA" sz="1600" dirty="0"/>
              <a:t>/</a:t>
            </a:r>
            <a:r>
              <a:rPr lang="en-CA" sz="1600" dirty="0" err="1"/>
              <a:t>wash.start</a:t>
            </a:r>
            <a:r>
              <a:rPr lang="en-CA" sz="1600" dirty="0"/>
              <a:t>()</a:t>
            </a:r>
          </a:p>
        </p:txBody>
      </p:sp>
      <p:sp>
        <p:nvSpPr>
          <p:cNvPr id="59" name="Rectangle 58">
            <a:extLst>
              <a:ext uri="{FF2B5EF4-FFF2-40B4-BE49-F238E27FC236}">
                <a16:creationId xmlns:a16="http://schemas.microsoft.com/office/drawing/2014/main" id="{E82614ED-9FE1-4A7B-9C3E-9BA9BD6E6FA2}"/>
              </a:ext>
            </a:extLst>
          </p:cNvPr>
          <p:cNvSpPr/>
          <p:nvPr/>
        </p:nvSpPr>
        <p:spPr>
          <a:xfrm>
            <a:off x="9617542" y="2672822"/>
            <a:ext cx="687896"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Heat</a:t>
            </a:r>
          </a:p>
        </p:txBody>
      </p:sp>
      <p:sp>
        <p:nvSpPr>
          <p:cNvPr id="60" name="TextBox 59">
            <a:extLst>
              <a:ext uri="{FF2B5EF4-FFF2-40B4-BE49-F238E27FC236}">
                <a16:creationId xmlns:a16="http://schemas.microsoft.com/office/drawing/2014/main" id="{CEFE34DB-D0F1-432B-B3CE-8C2380089CE8}"/>
              </a:ext>
            </a:extLst>
          </p:cNvPr>
          <p:cNvSpPr txBox="1"/>
          <p:nvPr/>
        </p:nvSpPr>
        <p:spPr>
          <a:xfrm>
            <a:off x="10367086" y="2664811"/>
            <a:ext cx="1300295" cy="338554"/>
          </a:xfrm>
          <a:prstGeom prst="rect">
            <a:avLst/>
          </a:prstGeom>
          <a:noFill/>
        </p:spPr>
        <p:txBody>
          <a:bodyPr wrap="square" rtlCol="0">
            <a:spAutoFit/>
          </a:bodyPr>
          <a:lstStyle/>
          <a:p>
            <a:r>
              <a:rPr lang="en-CA" sz="1600" dirty="0"/>
              <a:t>/</a:t>
            </a:r>
            <a:r>
              <a:rPr lang="en-CA" sz="1600" dirty="0" err="1"/>
              <a:t>HeaterOff</a:t>
            </a:r>
            <a:r>
              <a:rPr lang="en-CA" sz="1600" dirty="0"/>
              <a:t>()</a:t>
            </a:r>
          </a:p>
        </p:txBody>
      </p:sp>
      <p:sp>
        <p:nvSpPr>
          <p:cNvPr id="61" name="Rectangle 60">
            <a:extLst>
              <a:ext uri="{FF2B5EF4-FFF2-40B4-BE49-F238E27FC236}">
                <a16:creationId xmlns:a16="http://schemas.microsoft.com/office/drawing/2014/main" id="{F0283961-EA0B-40D7-A70A-8ACE09A44811}"/>
              </a:ext>
            </a:extLst>
          </p:cNvPr>
          <p:cNvSpPr/>
          <p:nvPr/>
        </p:nvSpPr>
        <p:spPr>
          <a:xfrm>
            <a:off x="5998520" y="2921653"/>
            <a:ext cx="805690"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Delay</a:t>
            </a:r>
          </a:p>
        </p:txBody>
      </p:sp>
      <p:sp>
        <p:nvSpPr>
          <p:cNvPr id="62" name="TextBox 61">
            <a:extLst>
              <a:ext uri="{FF2B5EF4-FFF2-40B4-BE49-F238E27FC236}">
                <a16:creationId xmlns:a16="http://schemas.microsoft.com/office/drawing/2014/main" id="{F2193004-16C0-48EE-9678-B3D48FC90050}"/>
              </a:ext>
            </a:extLst>
          </p:cNvPr>
          <p:cNvSpPr txBox="1"/>
          <p:nvPr/>
        </p:nvSpPr>
        <p:spPr>
          <a:xfrm>
            <a:off x="6727443" y="2912789"/>
            <a:ext cx="1300295" cy="584775"/>
          </a:xfrm>
          <a:prstGeom prst="rect">
            <a:avLst/>
          </a:prstGeom>
          <a:noFill/>
        </p:spPr>
        <p:txBody>
          <a:bodyPr wrap="square" rtlCol="0">
            <a:spAutoFit/>
          </a:bodyPr>
          <a:lstStyle/>
          <a:p>
            <a:r>
              <a:rPr lang="en-CA" sz="1600" dirty="0"/>
              <a:t>/</a:t>
            </a:r>
            <a:r>
              <a:rPr lang="en-CA" sz="1600" dirty="0" err="1"/>
              <a:t>setDelay</a:t>
            </a:r>
            <a:r>
              <a:rPr lang="en-CA" sz="1600" dirty="0"/>
              <a:t>();</a:t>
            </a:r>
          </a:p>
          <a:p>
            <a:r>
              <a:rPr lang="en-CA" sz="1600" dirty="0" err="1"/>
              <a:t>wash.start</a:t>
            </a:r>
            <a:r>
              <a:rPr lang="en-CA" sz="1600" dirty="0"/>
              <a:t>()</a:t>
            </a:r>
          </a:p>
        </p:txBody>
      </p:sp>
      <p:sp>
        <p:nvSpPr>
          <p:cNvPr id="63" name="Rectangle 62">
            <a:extLst>
              <a:ext uri="{FF2B5EF4-FFF2-40B4-BE49-F238E27FC236}">
                <a16:creationId xmlns:a16="http://schemas.microsoft.com/office/drawing/2014/main" id="{F0CA6C56-232A-46F1-9841-BCA7228FA9AE}"/>
              </a:ext>
            </a:extLst>
          </p:cNvPr>
          <p:cNvSpPr/>
          <p:nvPr/>
        </p:nvSpPr>
        <p:spPr>
          <a:xfrm>
            <a:off x="7551755" y="1339878"/>
            <a:ext cx="687896"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Heat</a:t>
            </a:r>
          </a:p>
        </p:txBody>
      </p:sp>
      <p:sp>
        <p:nvSpPr>
          <p:cNvPr id="64" name="Rectangle 63">
            <a:extLst>
              <a:ext uri="{FF2B5EF4-FFF2-40B4-BE49-F238E27FC236}">
                <a16:creationId xmlns:a16="http://schemas.microsoft.com/office/drawing/2014/main" id="{83E7A8E9-B6DB-4947-88E4-C0E934B81410}"/>
              </a:ext>
            </a:extLst>
          </p:cNvPr>
          <p:cNvSpPr/>
          <p:nvPr/>
        </p:nvSpPr>
        <p:spPr>
          <a:xfrm>
            <a:off x="8647437" y="1335647"/>
            <a:ext cx="805690"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Delay</a:t>
            </a:r>
          </a:p>
        </p:txBody>
      </p:sp>
      <p:sp>
        <p:nvSpPr>
          <p:cNvPr id="65" name="TextBox 64">
            <a:extLst>
              <a:ext uri="{FF2B5EF4-FFF2-40B4-BE49-F238E27FC236}">
                <a16:creationId xmlns:a16="http://schemas.microsoft.com/office/drawing/2014/main" id="{F8BFF434-1977-451A-8904-A0F5F5F789F5}"/>
              </a:ext>
            </a:extLst>
          </p:cNvPr>
          <p:cNvSpPr txBox="1"/>
          <p:nvPr/>
        </p:nvSpPr>
        <p:spPr>
          <a:xfrm>
            <a:off x="7193255" y="1608067"/>
            <a:ext cx="2808914" cy="338554"/>
          </a:xfrm>
          <a:prstGeom prst="rect">
            <a:avLst/>
          </a:prstGeom>
          <a:noFill/>
        </p:spPr>
        <p:txBody>
          <a:bodyPr wrap="square" rtlCol="0">
            <a:spAutoFit/>
          </a:bodyPr>
          <a:lstStyle/>
          <a:p>
            <a:r>
              <a:rPr lang="en-CA" sz="1600" dirty="0"/>
              <a:t>[</a:t>
            </a:r>
            <a:r>
              <a:rPr lang="en-CA" sz="1600" dirty="0" err="1"/>
              <a:t>heatEnabled</a:t>
            </a:r>
            <a:r>
              <a:rPr lang="en-CA" sz="1600" dirty="0"/>
              <a:t>; </a:t>
            </a:r>
            <a:r>
              <a:rPr lang="en-CA" sz="1600" dirty="0" err="1"/>
              <a:t>delayEnabled</a:t>
            </a:r>
            <a:r>
              <a:rPr lang="en-CA" sz="1600" dirty="0"/>
              <a:t>] /</a:t>
            </a:r>
          </a:p>
        </p:txBody>
      </p:sp>
      <p:sp>
        <p:nvSpPr>
          <p:cNvPr id="66" name="TextBox 65">
            <a:extLst>
              <a:ext uri="{FF2B5EF4-FFF2-40B4-BE49-F238E27FC236}">
                <a16:creationId xmlns:a16="http://schemas.microsoft.com/office/drawing/2014/main" id="{48B914ED-4FFE-4F5B-AE9F-5C124C90CAD0}"/>
              </a:ext>
            </a:extLst>
          </p:cNvPr>
          <p:cNvSpPr txBox="1"/>
          <p:nvPr/>
        </p:nvSpPr>
        <p:spPr>
          <a:xfrm>
            <a:off x="616803" y="2999993"/>
            <a:ext cx="4460764" cy="1200329"/>
          </a:xfrm>
          <a:prstGeom prst="rect">
            <a:avLst/>
          </a:prstGeom>
          <a:noFill/>
        </p:spPr>
        <p:txBody>
          <a:bodyPr wrap="square" rtlCol="0">
            <a:spAutoFit/>
          </a:bodyPr>
          <a:lstStyle/>
          <a:p>
            <a:r>
              <a:rPr lang="en-CA" dirty="0"/>
              <a:t>Here is an example of washing machine state controller with 3 simple states: heat, delay, and dry.</a:t>
            </a:r>
          </a:p>
          <a:p>
            <a:r>
              <a:rPr lang="en-CA" dirty="0"/>
              <a:t>While heat and delay are mutually exclusive.</a:t>
            </a:r>
          </a:p>
        </p:txBody>
      </p:sp>
    </p:spTree>
    <p:extLst>
      <p:ext uri="{BB962C8B-B14F-4D97-AF65-F5344CB8AC3E}">
        <p14:creationId xmlns:p14="http://schemas.microsoft.com/office/powerpoint/2010/main" val="161062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2" grpId="0" animBg="1"/>
      <p:bldP spid="10" grpId="0" animBg="1"/>
      <p:bldP spid="13" grpId="0" animBg="1"/>
      <p:bldP spid="15" grpId="0" animBg="1"/>
      <p:bldP spid="17" grpId="0" animBg="1"/>
      <p:bldP spid="24" grpId="0" animBg="1"/>
      <p:bldP spid="25" grpId="0" animBg="1"/>
      <p:bldP spid="27" grpId="0" animBg="1"/>
      <p:bldP spid="45" grpId="0" animBg="1"/>
      <p:bldP spid="46" grpId="0" animBg="1"/>
      <p:bldP spid="47" grpId="0" animBg="1"/>
      <p:bldP spid="48" grpId="0"/>
      <p:bldP spid="49" grpId="0"/>
      <p:bldP spid="50" grpId="0" animBg="1"/>
      <p:bldP spid="51" grpId="0" animBg="1"/>
      <p:bldP spid="52" grpId="0" animBg="1"/>
      <p:bldP spid="53" grpId="0"/>
      <p:bldP spid="56" grpId="0" animBg="1"/>
      <p:bldP spid="57" grpId="0" animBg="1"/>
      <p:bldP spid="58" grpId="0"/>
      <p:bldP spid="59" grpId="0" animBg="1"/>
      <p:bldP spid="60" grpId="0"/>
      <p:bldP spid="61" grpId="0" animBg="1"/>
      <p:bldP spid="62" grpId="0"/>
      <p:bldP spid="63" grpId="0" animBg="1"/>
      <p:bldP spid="64" grpId="0" animBg="1"/>
      <p:bldP spid="65"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B37FE-2305-4C42-9F26-014F630B00AB}"/>
              </a:ext>
            </a:extLst>
          </p:cNvPr>
          <p:cNvSpPr>
            <a:spLocks noGrp="1"/>
          </p:cNvSpPr>
          <p:nvPr>
            <p:ph type="title"/>
          </p:nvPr>
        </p:nvSpPr>
        <p:spPr>
          <a:xfrm>
            <a:off x="838200" y="365125"/>
            <a:ext cx="10515600" cy="1325563"/>
          </a:xfrm>
        </p:spPr>
        <p:txBody>
          <a:bodyPr/>
          <a:lstStyle/>
          <a:p>
            <a:r>
              <a:rPr lang="en-CA" dirty="0"/>
              <a:t>Motivating example</a:t>
            </a:r>
          </a:p>
        </p:txBody>
      </p:sp>
      <p:pic>
        <p:nvPicPr>
          <p:cNvPr id="7" name="Content Placeholder 6">
            <a:extLst>
              <a:ext uri="{FF2B5EF4-FFF2-40B4-BE49-F238E27FC236}">
                <a16:creationId xmlns:a16="http://schemas.microsoft.com/office/drawing/2014/main" id="{C7E42DBA-1FC8-45A1-9496-11B2687C8F9F}"/>
              </a:ext>
            </a:extLst>
          </p:cNvPr>
          <p:cNvPicPr>
            <a:picLocks noGrp="1" noChangeAspect="1"/>
          </p:cNvPicPr>
          <p:nvPr>
            <p:ph idx="1"/>
          </p:nvPr>
        </p:nvPicPr>
        <p:blipFill>
          <a:blip r:embed="rId2"/>
          <a:stretch>
            <a:fillRect/>
          </a:stretch>
        </p:blipFill>
        <p:spPr>
          <a:xfrm>
            <a:off x="5953125" y="1690688"/>
            <a:ext cx="5981456" cy="2777105"/>
          </a:xfrm>
          <a:prstGeom prst="rect">
            <a:avLst/>
          </a:prstGeom>
        </p:spPr>
      </p:pic>
      <p:sp>
        <p:nvSpPr>
          <p:cNvPr id="8" name="TextBox 7">
            <a:extLst>
              <a:ext uri="{FF2B5EF4-FFF2-40B4-BE49-F238E27FC236}">
                <a16:creationId xmlns:a16="http://schemas.microsoft.com/office/drawing/2014/main" id="{9289136B-27A1-4263-8246-FD3440D8B878}"/>
              </a:ext>
            </a:extLst>
          </p:cNvPr>
          <p:cNvSpPr txBox="1"/>
          <p:nvPr/>
        </p:nvSpPr>
        <p:spPr>
          <a:xfrm>
            <a:off x="590551" y="1690688"/>
            <a:ext cx="5048250" cy="2585323"/>
          </a:xfrm>
          <a:prstGeom prst="rect">
            <a:avLst/>
          </a:prstGeom>
          <a:noFill/>
        </p:spPr>
        <p:txBody>
          <a:bodyPr wrap="square" rtlCol="0">
            <a:spAutoFit/>
          </a:bodyPr>
          <a:lstStyle/>
          <a:p>
            <a:r>
              <a:rPr lang="en-CA" dirty="0"/>
              <a:t>And now we want apply a rule of “fold incoming actions” for our state machine.</a:t>
            </a:r>
          </a:p>
          <a:p>
            <a:r>
              <a:rPr lang="en-CA" dirty="0"/>
              <a:t>Which means If LHS has same transition action (“/a”) then we move action “/a” into state “x” and get “x entry /a”</a:t>
            </a:r>
          </a:p>
          <a:p>
            <a:endParaRPr lang="en-CA" dirty="0"/>
          </a:p>
          <a:p>
            <a:r>
              <a:rPr lang="en-CA" dirty="0"/>
              <a:t>We have 2 NAC (negative application conditions)</a:t>
            </a:r>
          </a:p>
          <a:p>
            <a:pPr marL="342900" indent="-342900">
              <a:buAutoNum type="arabicPeriod"/>
            </a:pPr>
            <a:r>
              <a:rPr lang="en-CA" dirty="0"/>
              <a:t>If state is already entered action “a”</a:t>
            </a:r>
          </a:p>
          <a:p>
            <a:pPr marL="342900" indent="-342900">
              <a:buAutoNum type="arabicPeriod"/>
            </a:pPr>
            <a:r>
              <a:rPr lang="en-CA" dirty="0"/>
              <a:t>If there more than 2 incoming transactions</a:t>
            </a:r>
          </a:p>
        </p:txBody>
      </p:sp>
      <p:sp>
        <p:nvSpPr>
          <p:cNvPr id="11" name="TextBox 10">
            <a:extLst>
              <a:ext uri="{FF2B5EF4-FFF2-40B4-BE49-F238E27FC236}">
                <a16:creationId xmlns:a16="http://schemas.microsoft.com/office/drawing/2014/main" id="{22908CE7-8FC3-4A57-9D2C-7851FA7A9E84}"/>
              </a:ext>
            </a:extLst>
          </p:cNvPr>
          <p:cNvSpPr txBox="1"/>
          <p:nvPr/>
        </p:nvSpPr>
        <p:spPr>
          <a:xfrm>
            <a:off x="1581150" y="4983104"/>
            <a:ext cx="9029700" cy="523220"/>
          </a:xfrm>
          <a:prstGeom prst="rect">
            <a:avLst/>
          </a:prstGeom>
          <a:noFill/>
        </p:spPr>
        <p:txBody>
          <a:bodyPr wrap="square" rtlCol="0">
            <a:spAutoFit/>
          </a:bodyPr>
          <a:lstStyle/>
          <a:p>
            <a:pPr algn="ctr"/>
            <a:r>
              <a:rPr lang="en-CA" sz="2800" dirty="0"/>
              <a:t>Not motivated yet to lift transformations into product lines?</a:t>
            </a:r>
          </a:p>
        </p:txBody>
      </p:sp>
    </p:spTree>
    <p:extLst>
      <p:ext uri="{BB962C8B-B14F-4D97-AF65-F5344CB8AC3E}">
        <p14:creationId xmlns:p14="http://schemas.microsoft.com/office/powerpoint/2010/main" val="8413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6790-ACE5-4BAD-A411-63932D7B3836}"/>
              </a:ext>
            </a:extLst>
          </p:cNvPr>
          <p:cNvSpPr>
            <a:spLocks noGrp="1"/>
          </p:cNvSpPr>
          <p:nvPr>
            <p:ph type="title"/>
          </p:nvPr>
        </p:nvSpPr>
        <p:spPr/>
        <p:txBody>
          <a:bodyPr/>
          <a:lstStyle/>
          <a:p>
            <a:r>
              <a:rPr lang="en-CA" dirty="0"/>
              <a:t>Motivating example</a:t>
            </a:r>
          </a:p>
        </p:txBody>
      </p:sp>
      <p:sp>
        <p:nvSpPr>
          <p:cNvPr id="3" name="Content Placeholder 2">
            <a:extLst>
              <a:ext uri="{FF2B5EF4-FFF2-40B4-BE49-F238E27FC236}">
                <a16:creationId xmlns:a16="http://schemas.microsoft.com/office/drawing/2014/main" id="{F0D5DD0B-14AF-4A1C-B1CB-6B48E6066F66}"/>
              </a:ext>
            </a:extLst>
          </p:cNvPr>
          <p:cNvSpPr>
            <a:spLocks noGrp="1"/>
          </p:cNvSpPr>
          <p:nvPr>
            <p:ph idx="1"/>
          </p:nvPr>
        </p:nvSpPr>
        <p:spPr>
          <a:xfrm>
            <a:off x="838200" y="1825625"/>
            <a:ext cx="4363845" cy="4351338"/>
          </a:xfrm>
        </p:spPr>
        <p:txBody>
          <a:bodyPr>
            <a:normAutofit/>
          </a:bodyPr>
          <a:lstStyle/>
          <a:p>
            <a:pPr marL="0" indent="0">
              <a:buNone/>
            </a:pPr>
            <a:r>
              <a:rPr lang="en-CA" sz="2000" dirty="0"/>
              <a:t>The “fold incoming action” rule is applicable to an arbitrary state machine, it is hardly applicable for entire product line because:</a:t>
            </a:r>
          </a:p>
          <a:p>
            <a:pPr marL="514350" indent="-514350">
              <a:buAutoNum type="arabicPeriod"/>
            </a:pPr>
            <a:r>
              <a:rPr lang="en-CA" sz="2000" dirty="0"/>
              <a:t>It may miss valid application of the rule. State has entry action.</a:t>
            </a:r>
          </a:p>
          <a:p>
            <a:pPr marL="514350" indent="-514350">
              <a:buAutoNum type="arabicPeriod"/>
            </a:pPr>
            <a:r>
              <a:rPr lang="en-CA" sz="2000" dirty="0"/>
              <a:t>It may cause inappropriate application of the rule.</a:t>
            </a:r>
          </a:p>
          <a:p>
            <a:pPr marL="514350" indent="-514350">
              <a:buAutoNum type="arabicPeriod"/>
            </a:pPr>
            <a:r>
              <a:rPr lang="en-CA" sz="2000" dirty="0"/>
              <a:t>The presence conditions may be affected by rule applications.</a:t>
            </a:r>
          </a:p>
        </p:txBody>
      </p:sp>
      <p:sp>
        <p:nvSpPr>
          <p:cNvPr id="4" name="Slide Number Placeholder 3">
            <a:extLst>
              <a:ext uri="{FF2B5EF4-FFF2-40B4-BE49-F238E27FC236}">
                <a16:creationId xmlns:a16="http://schemas.microsoft.com/office/drawing/2014/main" id="{CD1FEE51-20E2-4494-AD59-21ECED442384}"/>
              </a:ext>
            </a:extLst>
          </p:cNvPr>
          <p:cNvSpPr>
            <a:spLocks noGrp="1"/>
          </p:cNvSpPr>
          <p:nvPr>
            <p:ph type="sldNum" sz="quarter" idx="12"/>
          </p:nvPr>
        </p:nvSpPr>
        <p:spPr/>
        <p:txBody>
          <a:bodyPr/>
          <a:lstStyle/>
          <a:p>
            <a:fld id="{0063D73C-4519-44B9-BF53-3E909AAF1612}" type="slidenum">
              <a:rPr lang="en-CA" smtClean="0"/>
              <a:t>9</a:t>
            </a:fld>
            <a:endParaRPr lang="en-CA"/>
          </a:p>
        </p:txBody>
      </p:sp>
      <p:sp>
        <p:nvSpPr>
          <p:cNvPr id="5" name="Rectangle 4">
            <a:extLst>
              <a:ext uri="{FF2B5EF4-FFF2-40B4-BE49-F238E27FC236}">
                <a16:creationId xmlns:a16="http://schemas.microsoft.com/office/drawing/2014/main" id="{2D8D8D27-A103-42E5-940D-611EFC328F67}"/>
              </a:ext>
            </a:extLst>
          </p:cNvPr>
          <p:cNvSpPr/>
          <p:nvPr/>
        </p:nvSpPr>
        <p:spPr>
          <a:xfrm>
            <a:off x="5246748" y="1499232"/>
            <a:ext cx="6493078" cy="4860926"/>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CA" dirty="0"/>
              <a:t>Domain Model</a:t>
            </a:r>
          </a:p>
        </p:txBody>
      </p:sp>
      <p:sp>
        <p:nvSpPr>
          <p:cNvPr id="6" name="Oval 5">
            <a:extLst>
              <a:ext uri="{FF2B5EF4-FFF2-40B4-BE49-F238E27FC236}">
                <a16:creationId xmlns:a16="http://schemas.microsoft.com/office/drawing/2014/main" id="{B00D6499-D905-474F-ACEE-43CD57728DF3}"/>
              </a:ext>
            </a:extLst>
          </p:cNvPr>
          <p:cNvSpPr/>
          <p:nvPr/>
        </p:nvSpPr>
        <p:spPr>
          <a:xfrm>
            <a:off x="5318186" y="4260542"/>
            <a:ext cx="224403" cy="2193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 name="Oval 6">
            <a:extLst>
              <a:ext uri="{FF2B5EF4-FFF2-40B4-BE49-F238E27FC236}">
                <a16:creationId xmlns:a16="http://schemas.microsoft.com/office/drawing/2014/main" id="{F03361D4-E8F7-45D2-A3AD-84AD06663735}"/>
              </a:ext>
            </a:extLst>
          </p:cNvPr>
          <p:cNvSpPr/>
          <p:nvPr/>
        </p:nvSpPr>
        <p:spPr>
          <a:xfrm>
            <a:off x="5654790" y="2319498"/>
            <a:ext cx="159391" cy="1426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cxnSp>
        <p:nvCxnSpPr>
          <p:cNvPr id="8" name="Straight Arrow Connector 7">
            <a:extLst>
              <a:ext uri="{FF2B5EF4-FFF2-40B4-BE49-F238E27FC236}">
                <a16:creationId xmlns:a16="http://schemas.microsoft.com/office/drawing/2014/main" id="{C30222FE-7C9C-4CBF-A755-C944EDD7CD5F}"/>
              </a:ext>
            </a:extLst>
          </p:cNvPr>
          <p:cNvCxnSpPr>
            <a:cxnSpLocks/>
            <a:stCxn id="7" idx="6"/>
          </p:cNvCxnSpPr>
          <p:nvPr/>
        </p:nvCxnSpPr>
        <p:spPr>
          <a:xfrm>
            <a:off x="5814181" y="2390804"/>
            <a:ext cx="46978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106CE0A8-6937-43DF-838F-EECEB8F1F9AE}"/>
              </a:ext>
            </a:extLst>
          </p:cNvPr>
          <p:cNvSpPr/>
          <p:nvPr/>
        </p:nvSpPr>
        <p:spPr>
          <a:xfrm>
            <a:off x="6283965" y="2189468"/>
            <a:ext cx="1031846" cy="402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Locking</a:t>
            </a:r>
          </a:p>
        </p:txBody>
      </p:sp>
      <p:sp>
        <p:nvSpPr>
          <p:cNvPr id="10" name="Rectangle 9">
            <a:extLst>
              <a:ext uri="{FF2B5EF4-FFF2-40B4-BE49-F238E27FC236}">
                <a16:creationId xmlns:a16="http://schemas.microsoft.com/office/drawing/2014/main" id="{78B0C87B-F3DD-4509-A452-FD4EF8E4BAA3}"/>
              </a:ext>
            </a:extLst>
          </p:cNvPr>
          <p:cNvSpPr/>
          <p:nvPr/>
        </p:nvSpPr>
        <p:spPr>
          <a:xfrm>
            <a:off x="8762909" y="4015267"/>
            <a:ext cx="2743200" cy="6739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Washing</a:t>
            </a:r>
          </a:p>
          <a:p>
            <a:r>
              <a:rPr lang="en-CA" dirty="0"/>
              <a:t>entry / </a:t>
            </a:r>
            <a:r>
              <a:rPr lang="en-CA" dirty="0" err="1"/>
              <a:t>TempCheck</a:t>
            </a:r>
            <a:r>
              <a:rPr lang="en-CA" dirty="0"/>
              <a:t>()</a:t>
            </a:r>
          </a:p>
        </p:txBody>
      </p:sp>
      <p:sp>
        <p:nvSpPr>
          <p:cNvPr id="11" name="Rectangle 10">
            <a:extLst>
              <a:ext uri="{FF2B5EF4-FFF2-40B4-BE49-F238E27FC236}">
                <a16:creationId xmlns:a16="http://schemas.microsoft.com/office/drawing/2014/main" id="{304BFADD-F19C-4C81-A600-BA5CEB6C3371}"/>
              </a:ext>
            </a:extLst>
          </p:cNvPr>
          <p:cNvSpPr/>
          <p:nvPr/>
        </p:nvSpPr>
        <p:spPr>
          <a:xfrm>
            <a:off x="9911505" y="2189468"/>
            <a:ext cx="1031846" cy="402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Waiting</a:t>
            </a:r>
          </a:p>
        </p:txBody>
      </p:sp>
      <p:cxnSp>
        <p:nvCxnSpPr>
          <p:cNvPr id="12" name="Straight Arrow Connector 11">
            <a:extLst>
              <a:ext uri="{FF2B5EF4-FFF2-40B4-BE49-F238E27FC236}">
                <a16:creationId xmlns:a16="http://schemas.microsoft.com/office/drawing/2014/main" id="{75DEBBBE-43D7-47F7-A212-CF2934907881}"/>
              </a:ext>
            </a:extLst>
          </p:cNvPr>
          <p:cNvCxnSpPr>
            <a:cxnSpLocks/>
          </p:cNvCxnSpPr>
          <p:nvPr/>
        </p:nvCxnSpPr>
        <p:spPr>
          <a:xfrm>
            <a:off x="7304542" y="2517572"/>
            <a:ext cx="25956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A9FD3F3-364B-460A-8AB4-52C2D818CAF0}"/>
              </a:ext>
            </a:extLst>
          </p:cNvPr>
          <p:cNvCxnSpPr>
            <a:cxnSpLocks/>
            <a:stCxn id="11" idx="2"/>
            <a:endCxn id="10" idx="0"/>
          </p:cNvCxnSpPr>
          <p:nvPr/>
        </p:nvCxnSpPr>
        <p:spPr>
          <a:xfrm flipH="1">
            <a:off x="10134509" y="2592140"/>
            <a:ext cx="292919" cy="14231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6253AF4-072A-4D84-B0B3-E49610907A0F}"/>
              </a:ext>
            </a:extLst>
          </p:cNvPr>
          <p:cNvCxnSpPr>
            <a:cxnSpLocks/>
            <a:stCxn id="9" idx="2"/>
          </p:cNvCxnSpPr>
          <p:nvPr/>
        </p:nvCxnSpPr>
        <p:spPr>
          <a:xfrm>
            <a:off x="6799888" y="2592140"/>
            <a:ext cx="2571226" cy="14231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6E18E9B3-44C8-4268-935C-5C67B7BC23B0}"/>
              </a:ext>
            </a:extLst>
          </p:cNvPr>
          <p:cNvSpPr/>
          <p:nvPr/>
        </p:nvSpPr>
        <p:spPr>
          <a:xfrm>
            <a:off x="7489883" y="5718524"/>
            <a:ext cx="1031846" cy="402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Drying</a:t>
            </a:r>
          </a:p>
        </p:txBody>
      </p:sp>
      <p:sp>
        <p:nvSpPr>
          <p:cNvPr id="16" name="Oval 15">
            <a:extLst>
              <a:ext uri="{FF2B5EF4-FFF2-40B4-BE49-F238E27FC236}">
                <a16:creationId xmlns:a16="http://schemas.microsoft.com/office/drawing/2014/main" id="{FA506C52-307A-4B5F-8445-14807B4E7613}"/>
              </a:ext>
            </a:extLst>
          </p:cNvPr>
          <p:cNvSpPr/>
          <p:nvPr/>
        </p:nvSpPr>
        <p:spPr>
          <a:xfrm>
            <a:off x="5350692" y="4298889"/>
            <a:ext cx="159391" cy="1426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BF94F18A-82E9-4C21-AAF4-423196C04716}"/>
              </a:ext>
            </a:extLst>
          </p:cNvPr>
          <p:cNvSpPr/>
          <p:nvPr/>
        </p:nvSpPr>
        <p:spPr>
          <a:xfrm>
            <a:off x="5979866" y="4168859"/>
            <a:ext cx="1128317" cy="402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Unlocking</a:t>
            </a:r>
          </a:p>
        </p:txBody>
      </p:sp>
      <p:cxnSp>
        <p:nvCxnSpPr>
          <p:cNvPr id="18" name="Straight Arrow Connector 17">
            <a:extLst>
              <a:ext uri="{FF2B5EF4-FFF2-40B4-BE49-F238E27FC236}">
                <a16:creationId xmlns:a16="http://schemas.microsoft.com/office/drawing/2014/main" id="{376EDF57-6490-4221-81A4-90818ABE5844}"/>
              </a:ext>
            </a:extLst>
          </p:cNvPr>
          <p:cNvCxnSpPr>
            <a:stCxn id="17" idx="1"/>
          </p:cNvCxnSpPr>
          <p:nvPr/>
        </p:nvCxnSpPr>
        <p:spPr>
          <a:xfrm flipH="1">
            <a:off x="5542589" y="4370195"/>
            <a:ext cx="43727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29E35FD2-B286-4C2F-AD44-9143C8F774D7}"/>
              </a:ext>
            </a:extLst>
          </p:cNvPr>
          <p:cNvCxnSpPr>
            <a:stCxn id="10" idx="2"/>
            <a:endCxn id="15" idx="3"/>
          </p:cNvCxnSpPr>
          <p:nvPr/>
        </p:nvCxnSpPr>
        <p:spPr>
          <a:xfrm flipH="1">
            <a:off x="8521729" y="4689184"/>
            <a:ext cx="1612780" cy="12306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FA25E91D-6F3F-4E8A-A78B-7E04EF838B60}"/>
              </a:ext>
            </a:extLst>
          </p:cNvPr>
          <p:cNvCxnSpPr>
            <a:stCxn id="15" idx="1"/>
            <a:endCxn id="17" idx="2"/>
          </p:cNvCxnSpPr>
          <p:nvPr/>
        </p:nvCxnSpPr>
        <p:spPr>
          <a:xfrm flipH="1" flipV="1">
            <a:off x="6544025" y="4571531"/>
            <a:ext cx="945858" cy="13483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2909BC77-3657-44DC-AC79-0F19D1C2D534}"/>
              </a:ext>
            </a:extLst>
          </p:cNvPr>
          <p:cNvCxnSpPr>
            <a:stCxn id="10" idx="1"/>
            <a:endCxn id="17" idx="3"/>
          </p:cNvCxnSpPr>
          <p:nvPr/>
        </p:nvCxnSpPr>
        <p:spPr>
          <a:xfrm flipH="1">
            <a:off x="7108183" y="4352226"/>
            <a:ext cx="1654726" cy="179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CD3CE7EE-36B1-4FB6-B2C8-B3B98CFE9D33}"/>
              </a:ext>
            </a:extLst>
          </p:cNvPr>
          <p:cNvSpPr/>
          <p:nvPr/>
        </p:nvSpPr>
        <p:spPr>
          <a:xfrm>
            <a:off x="9119445" y="5173081"/>
            <a:ext cx="545631"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Dry</a:t>
            </a:r>
          </a:p>
        </p:txBody>
      </p:sp>
      <p:sp>
        <p:nvSpPr>
          <p:cNvPr id="23" name="Rectangle 22">
            <a:extLst>
              <a:ext uri="{FF2B5EF4-FFF2-40B4-BE49-F238E27FC236}">
                <a16:creationId xmlns:a16="http://schemas.microsoft.com/office/drawing/2014/main" id="{F08733A1-3E6A-443E-AD56-DAC23003C3C6}"/>
              </a:ext>
            </a:extLst>
          </p:cNvPr>
          <p:cNvSpPr/>
          <p:nvPr/>
        </p:nvSpPr>
        <p:spPr>
          <a:xfrm>
            <a:off x="6713554" y="5011014"/>
            <a:ext cx="545631"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Dry</a:t>
            </a:r>
          </a:p>
        </p:txBody>
      </p:sp>
      <p:sp>
        <p:nvSpPr>
          <p:cNvPr id="24" name="Rectangle 23">
            <a:extLst>
              <a:ext uri="{FF2B5EF4-FFF2-40B4-BE49-F238E27FC236}">
                <a16:creationId xmlns:a16="http://schemas.microsoft.com/office/drawing/2014/main" id="{1B561EE5-42F9-4A1F-8477-428F52B646E9}"/>
              </a:ext>
            </a:extLst>
          </p:cNvPr>
          <p:cNvSpPr/>
          <p:nvPr/>
        </p:nvSpPr>
        <p:spPr>
          <a:xfrm>
            <a:off x="7816008" y="1942425"/>
            <a:ext cx="687896"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Heat</a:t>
            </a:r>
          </a:p>
        </p:txBody>
      </p:sp>
      <p:sp>
        <p:nvSpPr>
          <p:cNvPr id="25" name="TextBox 24">
            <a:extLst>
              <a:ext uri="{FF2B5EF4-FFF2-40B4-BE49-F238E27FC236}">
                <a16:creationId xmlns:a16="http://schemas.microsoft.com/office/drawing/2014/main" id="{CDA3F1AA-0A8C-4DDB-980D-E13E2BE4FDCF}"/>
              </a:ext>
            </a:extLst>
          </p:cNvPr>
          <p:cNvSpPr txBox="1"/>
          <p:nvPr/>
        </p:nvSpPr>
        <p:spPr>
          <a:xfrm>
            <a:off x="6420287" y="5330975"/>
            <a:ext cx="1300295" cy="338554"/>
          </a:xfrm>
          <a:prstGeom prst="rect">
            <a:avLst/>
          </a:prstGeom>
          <a:noFill/>
        </p:spPr>
        <p:txBody>
          <a:bodyPr wrap="square" rtlCol="0">
            <a:spAutoFit/>
          </a:bodyPr>
          <a:lstStyle/>
          <a:p>
            <a:r>
              <a:rPr lang="en-CA" sz="1600" dirty="0"/>
              <a:t>/</a:t>
            </a:r>
            <a:r>
              <a:rPr lang="en-CA" sz="1600" dirty="0" err="1"/>
              <a:t>QuickCool</a:t>
            </a:r>
            <a:r>
              <a:rPr lang="en-CA" sz="1600" dirty="0"/>
              <a:t>()</a:t>
            </a:r>
          </a:p>
        </p:txBody>
      </p:sp>
      <p:sp>
        <p:nvSpPr>
          <p:cNvPr id="26" name="TextBox 25">
            <a:extLst>
              <a:ext uri="{FF2B5EF4-FFF2-40B4-BE49-F238E27FC236}">
                <a16:creationId xmlns:a16="http://schemas.microsoft.com/office/drawing/2014/main" id="{1A39B99A-CEC3-4771-BF19-A7851EEF97E0}"/>
              </a:ext>
            </a:extLst>
          </p:cNvPr>
          <p:cNvSpPr txBox="1"/>
          <p:nvPr/>
        </p:nvSpPr>
        <p:spPr>
          <a:xfrm>
            <a:off x="7203609" y="4350832"/>
            <a:ext cx="1300295" cy="338554"/>
          </a:xfrm>
          <a:prstGeom prst="rect">
            <a:avLst/>
          </a:prstGeom>
          <a:noFill/>
        </p:spPr>
        <p:txBody>
          <a:bodyPr wrap="square" rtlCol="0">
            <a:spAutoFit/>
          </a:bodyPr>
          <a:lstStyle/>
          <a:p>
            <a:r>
              <a:rPr lang="en-CA" sz="1600" dirty="0"/>
              <a:t>/</a:t>
            </a:r>
            <a:r>
              <a:rPr lang="en-CA" sz="1600" dirty="0" err="1"/>
              <a:t>QuickCool</a:t>
            </a:r>
            <a:r>
              <a:rPr lang="en-CA" sz="1600" dirty="0"/>
              <a:t>()</a:t>
            </a:r>
          </a:p>
        </p:txBody>
      </p:sp>
      <p:sp>
        <p:nvSpPr>
          <p:cNvPr id="27" name="Rectangle 26">
            <a:extLst>
              <a:ext uri="{FF2B5EF4-FFF2-40B4-BE49-F238E27FC236}">
                <a16:creationId xmlns:a16="http://schemas.microsoft.com/office/drawing/2014/main" id="{8E859ECA-27C3-4E46-B221-48492598200F}"/>
              </a:ext>
            </a:extLst>
          </p:cNvPr>
          <p:cNvSpPr/>
          <p:nvPr/>
        </p:nvSpPr>
        <p:spPr>
          <a:xfrm>
            <a:off x="7437451" y="3972260"/>
            <a:ext cx="687896"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Heat</a:t>
            </a:r>
          </a:p>
        </p:txBody>
      </p:sp>
      <p:sp>
        <p:nvSpPr>
          <p:cNvPr id="28" name="Rectangle 27">
            <a:extLst>
              <a:ext uri="{FF2B5EF4-FFF2-40B4-BE49-F238E27FC236}">
                <a16:creationId xmlns:a16="http://schemas.microsoft.com/office/drawing/2014/main" id="{87142713-5C0B-4B91-8C50-94275E33FB37}"/>
              </a:ext>
            </a:extLst>
          </p:cNvPr>
          <p:cNvSpPr/>
          <p:nvPr/>
        </p:nvSpPr>
        <p:spPr>
          <a:xfrm>
            <a:off x="8391701" y="5984976"/>
            <a:ext cx="545631"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Dry</a:t>
            </a:r>
          </a:p>
        </p:txBody>
      </p:sp>
      <p:sp>
        <p:nvSpPr>
          <p:cNvPr id="29" name="Rectangle 28">
            <a:extLst>
              <a:ext uri="{FF2B5EF4-FFF2-40B4-BE49-F238E27FC236}">
                <a16:creationId xmlns:a16="http://schemas.microsoft.com/office/drawing/2014/main" id="{5C938753-6DA1-435D-8248-A54D401A7943}"/>
              </a:ext>
            </a:extLst>
          </p:cNvPr>
          <p:cNvSpPr/>
          <p:nvPr/>
        </p:nvSpPr>
        <p:spPr>
          <a:xfrm>
            <a:off x="10771030" y="4316262"/>
            <a:ext cx="687896"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Heat</a:t>
            </a:r>
          </a:p>
        </p:txBody>
      </p:sp>
      <p:sp>
        <p:nvSpPr>
          <p:cNvPr id="30" name="TextBox 29">
            <a:extLst>
              <a:ext uri="{FF2B5EF4-FFF2-40B4-BE49-F238E27FC236}">
                <a16:creationId xmlns:a16="http://schemas.microsoft.com/office/drawing/2014/main" id="{8E129706-4518-4E02-8EDE-1B7113BB9C10}"/>
              </a:ext>
            </a:extLst>
          </p:cNvPr>
          <p:cNvSpPr txBox="1"/>
          <p:nvPr/>
        </p:nvSpPr>
        <p:spPr>
          <a:xfrm>
            <a:off x="8458028" y="1936733"/>
            <a:ext cx="1300295" cy="338554"/>
          </a:xfrm>
          <a:prstGeom prst="rect">
            <a:avLst/>
          </a:prstGeom>
          <a:noFill/>
        </p:spPr>
        <p:txBody>
          <a:bodyPr wrap="square" rtlCol="0">
            <a:spAutoFit/>
          </a:bodyPr>
          <a:lstStyle/>
          <a:p>
            <a:r>
              <a:rPr lang="en-CA" sz="1600" dirty="0" err="1"/>
              <a:t>HeaterOn</a:t>
            </a:r>
            <a:r>
              <a:rPr lang="en-CA" sz="1600" dirty="0"/>
              <a:t>()</a:t>
            </a:r>
          </a:p>
        </p:txBody>
      </p:sp>
      <p:sp>
        <p:nvSpPr>
          <p:cNvPr id="31" name="Rectangle 30">
            <a:extLst>
              <a:ext uri="{FF2B5EF4-FFF2-40B4-BE49-F238E27FC236}">
                <a16:creationId xmlns:a16="http://schemas.microsoft.com/office/drawing/2014/main" id="{9BAA3F8D-8C9C-4378-9F4F-A58067888563}"/>
              </a:ext>
            </a:extLst>
          </p:cNvPr>
          <p:cNvSpPr/>
          <p:nvPr/>
        </p:nvSpPr>
        <p:spPr>
          <a:xfrm>
            <a:off x="10190179" y="1960679"/>
            <a:ext cx="1506344" cy="3288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Heat or Delay</a:t>
            </a:r>
          </a:p>
        </p:txBody>
      </p:sp>
      <p:sp>
        <p:nvSpPr>
          <p:cNvPr id="32" name="Rectangle 31">
            <a:extLst>
              <a:ext uri="{FF2B5EF4-FFF2-40B4-BE49-F238E27FC236}">
                <a16:creationId xmlns:a16="http://schemas.microsoft.com/office/drawing/2014/main" id="{2199C739-DC90-4D6D-A950-369F5F29A272}"/>
              </a:ext>
            </a:extLst>
          </p:cNvPr>
          <p:cNvSpPr/>
          <p:nvPr/>
        </p:nvSpPr>
        <p:spPr>
          <a:xfrm>
            <a:off x="10361806" y="3260564"/>
            <a:ext cx="1506344" cy="3288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Heat or Delay</a:t>
            </a:r>
          </a:p>
        </p:txBody>
      </p:sp>
      <p:sp>
        <p:nvSpPr>
          <p:cNvPr id="33" name="TextBox 32">
            <a:extLst>
              <a:ext uri="{FF2B5EF4-FFF2-40B4-BE49-F238E27FC236}">
                <a16:creationId xmlns:a16="http://schemas.microsoft.com/office/drawing/2014/main" id="{B792D60D-340F-4F29-A78D-27742F123393}"/>
              </a:ext>
            </a:extLst>
          </p:cNvPr>
          <p:cNvSpPr txBox="1"/>
          <p:nvPr/>
        </p:nvSpPr>
        <p:spPr>
          <a:xfrm>
            <a:off x="10307885" y="3575431"/>
            <a:ext cx="1300295" cy="338554"/>
          </a:xfrm>
          <a:prstGeom prst="rect">
            <a:avLst/>
          </a:prstGeom>
          <a:noFill/>
        </p:spPr>
        <p:txBody>
          <a:bodyPr wrap="square" rtlCol="0">
            <a:spAutoFit/>
          </a:bodyPr>
          <a:lstStyle/>
          <a:p>
            <a:r>
              <a:rPr lang="en-CA" sz="1600" dirty="0"/>
              <a:t>/</a:t>
            </a:r>
            <a:r>
              <a:rPr lang="en-CA" sz="1600" dirty="0" err="1"/>
              <a:t>wash.start</a:t>
            </a:r>
            <a:r>
              <a:rPr lang="en-CA" sz="1600" dirty="0"/>
              <a:t>()</a:t>
            </a:r>
          </a:p>
        </p:txBody>
      </p:sp>
      <p:sp>
        <p:nvSpPr>
          <p:cNvPr id="34" name="Rectangle 33">
            <a:extLst>
              <a:ext uri="{FF2B5EF4-FFF2-40B4-BE49-F238E27FC236}">
                <a16:creationId xmlns:a16="http://schemas.microsoft.com/office/drawing/2014/main" id="{D62A4C0E-E11F-4482-A9A9-46CBB975669E}"/>
              </a:ext>
            </a:extLst>
          </p:cNvPr>
          <p:cNvSpPr/>
          <p:nvPr/>
        </p:nvSpPr>
        <p:spPr>
          <a:xfrm>
            <a:off x="9617542" y="2672822"/>
            <a:ext cx="687896"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Heat</a:t>
            </a:r>
          </a:p>
        </p:txBody>
      </p:sp>
      <p:sp>
        <p:nvSpPr>
          <p:cNvPr id="35" name="TextBox 34">
            <a:extLst>
              <a:ext uri="{FF2B5EF4-FFF2-40B4-BE49-F238E27FC236}">
                <a16:creationId xmlns:a16="http://schemas.microsoft.com/office/drawing/2014/main" id="{BC553F84-EA2E-4AAB-BBA3-A295BC25E574}"/>
              </a:ext>
            </a:extLst>
          </p:cNvPr>
          <p:cNvSpPr txBox="1"/>
          <p:nvPr/>
        </p:nvSpPr>
        <p:spPr>
          <a:xfrm>
            <a:off x="10367086" y="2664811"/>
            <a:ext cx="1300295" cy="338554"/>
          </a:xfrm>
          <a:prstGeom prst="rect">
            <a:avLst/>
          </a:prstGeom>
          <a:noFill/>
        </p:spPr>
        <p:txBody>
          <a:bodyPr wrap="square" rtlCol="0">
            <a:spAutoFit/>
          </a:bodyPr>
          <a:lstStyle/>
          <a:p>
            <a:r>
              <a:rPr lang="en-CA" sz="1600" dirty="0"/>
              <a:t>/</a:t>
            </a:r>
            <a:r>
              <a:rPr lang="en-CA" sz="1600" dirty="0" err="1"/>
              <a:t>HeaterOff</a:t>
            </a:r>
            <a:r>
              <a:rPr lang="en-CA" sz="1600" dirty="0"/>
              <a:t>()</a:t>
            </a:r>
          </a:p>
        </p:txBody>
      </p:sp>
      <p:sp>
        <p:nvSpPr>
          <p:cNvPr id="36" name="Rectangle 35">
            <a:extLst>
              <a:ext uri="{FF2B5EF4-FFF2-40B4-BE49-F238E27FC236}">
                <a16:creationId xmlns:a16="http://schemas.microsoft.com/office/drawing/2014/main" id="{AB89DFD8-6671-47CA-BD5E-B8413C293623}"/>
              </a:ext>
            </a:extLst>
          </p:cNvPr>
          <p:cNvSpPr/>
          <p:nvPr/>
        </p:nvSpPr>
        <p:spPr>
          <a:xfrm>
            <a:off x="5998520" y="2921653"/>
            <a:ext cx="805690"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Delay</a:t>
            </a:r>
          </a:p>
        </p:txBody>
      </p:sp>
      <p:sp>
        <p:nvSpPr>
          <p:cNvPr id="37" name="TextBox 36">
            <a:extLst>
              <a:ext uri="{FF2B5EF4-FFF2-40B4-BE49-F238E27FC236}">
                <a16:creationId xmlns:a16="http://schemas.microsoft.com/office/drawing/2014/main" id="{0EC27EDC-0473-4822-904C-F400CF1BC20C}"/>
              </a:ext>
            </a:extLst>
          </p:cNvPr>
          <p:cNvSpPr txBox="1"/>
          <p:nvPr/>
        </p:nvSpPr>
        <p:spPr>
          <a:xfrm>
            <a:off x="6727443" y="2912789"/>
            <a:ext cx="1300295" cy="584775"/>
          </a:xfrm>
          <a:prstGeom prst="rect">
            <a:avLst/>
          </a:prstGeom>
          <a:noFill/>
        </p:spPr>
        <p:txBody>
          <a:bodyPr wrap="square" rtlCol="0">
            <a:spAutoFit/>
          </a:bodyPr>
          <a:lstStyle/>
          <a:p>
            <a:r>
              <a:rPr lang="en-CA" sz="1600" dirty="0"/>
              <a:t>/</a:t>
            </a:r>
            <a:r>
              <a:rPr lang="en-CA" sz="1600" dirty="0" err="1"/>
              <a:t>setDelay</a:t>
            </a:r>
            <a:r>
              <a:rPr lang="en-CA" sz="1600" dirty="0"/>
              <a:t>();</a:t>
            </a:r>
          </a:p>
          <a:p>
            <a:r>
              <a:rPr lang="en-CA" sz="1600" dirty="0" err="1"/>
              <a:t>wash.start</a:t>
            </a:r>
            <a:r>
              <a:rPr lang="en-CA" sz="1600" dirty="0"/>
              <a:t>()</a:t>
            </a:r>
          </a:p>
        </p:txBody>
      </p:sp>
      <p:sp>
        <p:nvSpPr>
          <p:cNvPr id="38" name="Rectangle 37">
            <a:extLst>
              <a:ext uri="{FF2B5EF4-FFF2-40B4-BE49-F238E27FC236}">
                <a16:creationId xmlns:a16="http://schemas.microsoft.com/office/drawing/2014/main" id="{979B7F5A-4CB1-45B4-97A9-8F429606BA91}"/>
              </a:ext>
            </a:extLst>
          </p:cNvPr>
          <p:cNvSpPr/>
          <p:nvPr/>
        </p:nvSpPr>
        <p:spPr>
          <a:xfrm>
            <a:off x="7551755" y="1339878"/>
            <a:ext cx="687896"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Heat</a:t>
            </a:r>
          </a:p>
        </p:txBody>
      </p:sp>
      <p:sp>
        <p:nvSpPr>
          <p:cNvPr id="39" name="Rectangle 38">
            <a:extLst>
              <a:ext uri="{FF2B5EF4-FFF2-40B4-BE49-F238E27FC236}">
                <a16:creationId xmlns:a16="http://schemas.microsoft.com/office/drawing/2014/main" id="{D9A941EC-1FB3-44BB-92EF-884B5098BFB3}"/>
              </a:ext>
            </a:extLst>
          </p:cNvPr>
          <p:cNvSpPr/>
          <p:nvPr/>
        </p:nvSpPr>
        <p:spPr>
          <a:xfrm>
            <a:off x="8647437" y="1335647"/>
            <a:ext cx="805690" cy="327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Delay</a:t>
            </a:r>
          </a:p>
        </p:txBody>
      </p:sp>
      <p:sp>
        <p:nvSpPr>
          <p:cNvPr id="40" name="TextBox 39">
            <a:extLst>
              <a:ext uri="{FF2B5EF4-FFF2-40B4-BE49-F238E27FC236}">
                <a16:creationId xmlns:a16="http://schemas.microsoft.com/office/drawing/2014/main" id="{ED8E5489-8B9E-42A0-B972-D1F59FE670E3}"/>
              </a:ext>
            </a:extLst>
          </p:cNvPr>
          <p:cNvSpPr txBox="1"/>
          <p:nvPr/>
        </p:nvSpPr>
        <p:spPr>
          <a:xfrm>
            <a:off x="7193255" y="1608067"/>
            <a:ext cx="2808914" cy="338554"/>
          </a:xfrm>
          <a:prstGeom prst="rect">
            <a:avLst/>
          </a:prstGeom>
          <a:noFill/>
        </p:spPr>
        <p:txBody>
          <a:bodyPr wrap="square" rtlCol="0">
            <a:spAutoFit/>
          </a:bodyPr>
          <a:lstStyle/>
          <a:p>
            <a:r>
              <a:rPr lang="en-CA" sz="1600" dirty="0"/>
              <a:t>[</a:t>
            </a:r>
            <a:r>
              <a:rPr lang="en-CA" sz="1600" dirty="0" err="1"/>
              <a:t>heatEnabled</a:t>
            </a:r>
            <a:r>
              <a:rPr lang="en-CA" sz="1600" dirty="0"/>
              <a:t>; </a:t>
            </a:r>
            <a:r>
              <a:rPr lang="en-CA" sz="1600" dirty="0" err="1"/>
              <a:t>delayEnabled</a:t>
            </a:r>
            <a:r>
              <a:rPr lang="en-CA" sz="1600" dirty="0"/>
              <a:t>] /</a:t>
            </a:r>
          </a:p>
        </p:txBody>
      </p:sp>
      <p:sp>
        <p:nvSpPr>
          <p:cNvPr id="41" name="Oval 40">
            <a:extLst>
              <a:ext uri="{FF2B5EF4-FFF2-40B4-BE49-F238E27FC236}">
                <a16:creationId xmlns:a16="http://schemas.microsoft.com/office/drawing/2014/main" id="{AFB7F871-510A-45BD-823D-642E13EEE365}"/>
              </a:ext>
            </a:extLst>
          </p:cNvPr>
          <p:cNvSpPr/>
          <p:nvPr/>
        </p:nvSpPr>
        <p:spPr>
          <a:xfrm>
            <a:off x="8391700" y="3510991"/>
            <a:ext cx="3471863" cy="14231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TextBox 41">
            <a:extLst>
              <a:ext uri="{FF2B5EF4-FFF2-40B4-BE49-F238E27FC236}">
                <a16:creationId xmlns:a16="http://schemas.microsoft.com/office/drawing/2014/main" id="{21731D6F-1E1B-4DCF-96FB-279EFC0B1432}"/>
              </a:ext>
            </a:extLst>
          </p:cNvPr>
          <p:cNvSpPr txBox="1"/>
          <p:nvPr/>
        </p:nvSpPr>
        <p:spPr>
          <a:xfrm>
            <a:off x="9453127" y="3535277"/>
            <a:ext cx="629206" cy="369332"/>
          </a:xfrm>
          <a:prstGeom prst="rect">
            <a:avLst/>
          </a:prstGeom>
          <a:noFill/>
        </p:spPr>
        <p:txBody>
          <a:bodyPr wrap="square" rtlCol="0">
            <a:spAutoFit/>
          </a:bodyPr>
          <a:lstStyle/>
          <a:p>
            <a:r>
              <a:rPr lang="en-CA" dirty="0"/>
              <a:t>#1,3</a:t>
            </a:r>
          </a:p>
        </p:txBody>
      </p:sp>
      <p:sp>
        <p:nvSpPr>
          <p:cNvPr id="44" name="Oval 43">
            <a:extLst>
              <a:ext uri="{FF2B5EF4-FFF2-40B4-BE49-F238E27FC236}">
                <a16:creationId xmlns:a16="http://schemas.microsoft.com/office/drawing/2014/main" id="{65DBDEF2-ED24-420E-8828-21FFA70D174B}"/>
              </a:ext>
            </a:extLst>
          </p:cNvPr>
          <p:cNvSpPr/>
          <p:nvPr/>
        </p:nvSpPr>
        <p:spPr>
          <a:xfrm>
            <a:off x="5715965" y="3662177"/>
            <a:ext cx="2813227" cy="21318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TextBox 44">
            <a:extLst>
              <a:ext uri="{FF2B5EF4-FFF2-40B4-BE49-F238E27FC236}">
                <a16:creationId xmlns:a16="http://schemas.microsoft.com/office/drawing/2014/main" id="{661A9CD7-3986-4307-9EEF-EF19D9B8E6C1}"/>
              </a:ext>
            </a:extLst>
          </p:cNvPr>
          <p:cNvSpPr txBox="1"/>
          <p:nvPr/>
        </p:nvSpPr>
        <p:spPr>
          <a:xfrm>
            <a:off x="6786383" y="3659080"/>
            <a:ext cx="502030" cy="369332"/>
          </a:xfrm>
          <a:prstGeom prst="rect">
            <a:avLst/>
          </a:prstGeom>
          <a:noFill/>
        </p:spPr>
        <p:txBody>
          <a:bodyPr wrap="square" rtlCol="0">
            <a:spAutoFit/>
          </a:bodyPr>
          <a:lstStyle/>
          <a:p>
            <a:r>
              <a:rPr lang="en-CA" dirty="0"/>
              <a:t>#2</a:t>
            </a:r>
          </a:p>
        </p:txBody>
      </p:sp>
    </p:spTree>
    <p:extLst>
      <p:ext uri="{BB962C8B-B14F-4D97-AF65-F5344CB8AC3E}">
        <p14:creationId xmlns:p14="http://schemas.microsoft.com/office/powerpoint/2010/main" val="118676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5" grpId="0" animBg="1"/>
      <p:bldP spid="16" grpId="0" animBg="1"/>
      <p:bldP spid="17" grpId="0" animBg="1"/>
      <p:bldP spid="22" grpId="0" animBg="1"/>
      <p:bldP spid="23" grpId="0" animBg="1"/>
      <p:bldP spid="24" grpId="0" animBg="1"/>
      <p:bldP spid="25" grpId="0"/>
      <p:bldP spid="26" grpId="0"/>
      <p:bldP spid="27" grpId="0" animBg="1"/>
      <p:bldP spid="28" grpId="0" animBg="1"/>
      <p:bldP spid="29" grpId="0" animBg="1"/>
      <p:bldP spid="30" grpId="0"/>
      <p:bldP spid="31" grpId="0" animBg="1"/>
      <p:bldP spid="32" grpId="0" animBg="1"/>
      <p:bldP spid="33" grpId="0"/>
      <p:bldP spid="34" grpId="0" animBg="1"/>
      <p:bldP spid="35" grpId="0"/>
      <p:bldP spid="36" grpId="0" animBg="1"/>
      <p:bldP spid="37" grpId="0"/>
      <p:bldP spid="38" grpId="0" animBg="1"/>
      <p:bldP spid="39" grpId="0" animBg="1"/>
      <p:bldP spid="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593</TotalTime>
  <Words>2391</Words>
  <Application>Microsoft Office PowerPoint</Application>
  <PresentationFormat>Widescreen</PresentationFormat>
  <Paragraphs>283</Paragraphs>
  <Slides>31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Lifting Model Transformation to Product Lines</vt:lpstr>
      <vt:lpstr>Content</vt:lpstr>
      <vt:lpstr>What is Model Transformation?</vt:lpstr>
      <vt:lpstr>What is Software Product Lines?</vt:lpstr>
      <vt:lpstr>Introduction to “lifting”</vt:lpstr>
      <vt:lpstr>Introduction to “lifting”</vt:lpstr>
      <vt:lpstr>Motivating example</vt:lpstr>
      <vt:lpstr>Motivating example</vt:lpstr>
      <vt:lpstr>Motivating example</vt:lpstr>
      <vt:lpstr>Product lines (more)</vt:lpstr>
      <vt:lpstr>Product lines (more)</vt:lpstr>
      <vt:lpstr>Product lines (more)</vt:lpstr>
      <vt:lpstr>Model Transformations (More)</vt:lpstr>
      <vt:lpstr>Model Transformations (More)</vt:lpstr>
      <vt:lpstr>Model Transformations (More)</vt:lpstr>
      <vt:lpstr>Model Transformations (More)</vt:lpstr>
      <vt:lpstr>Approach. Correctness criteria</vt:lpstr>
      <vt:lpstr>Approach. Lifting algorithm</vt:lpstr>
      <vt:lpstr>Approach. Lifting algorithm</vt:lpstr>
      <vt:lpstr>Approach. Illustration</vt:lpstr>
      <vt:lpstr>Approach. Analysis</vt:lpstr>
      <vt:lpstr>Approach. Analysis</vt:lpstr>
      <vt:lpstr>Approach. Minimality</vt:lpstr>
      <vt:lpstr>Tools support and application. Case study</vt:lpstr>
      <vt:lpstr>Tools support and application. Case study</vt:lpstr>
      <vt:lpstr>Evaluation. Methodology</vt:lpstr>
      <vt:lpstr>Evaluation. Results</vt:lpstr>
      <vt:lpstr>CONCLUSION</vt:lpstr>
      <vt:lpstr>Thank you!</vt:lpstr>
      <vt:lpstr>Question #1</vt:lpstr>
      <vt:lpstr>Question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Lifting Model Transformation to Product Lines</dc:title>
  <dc:creator>Mikhail Berezovskiy</dc:creator>
  <cp:lastModifiedBy>Mikhail Berezovskiy</cp:lastModifiedBy>
  <cp:revision>122</cp:revision>
  <dcterms:created xsi:type="dcterms:W3CDTF">2018-03-04T23:33:06Z</dcterms:created>
  <dcterms:modified xsi:type="dcterms:W3CDTF">2018-03-05T17:21:55Z</dcterms:modified>
</cp:coreProperties>
</file>