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8" r:id="rId2"/>
    <p:sldId id="259" r:id="rId3"/>
    <p:sldId id="260" r:id="rId4"/>
    <p:sldId id="261" r:id="rId5"/>
    <p:sldId id="262" r:id="rId6"/>
    <p:sldId id="268" r:id="rId7"/>
    <p:sldId id="269" r:id="rId8"/>
    <p:sldId id="270" r:id="rId9"/>
    <p:sldId id="271" r:id="rId10"/>
    <p:sldId id="263" r:id="rId11"/>
    <p:sldId id="273" r:id="rId12"/>
    <p:sldId id="272" r:id="rId13"/>
    <p:sldId id="274" r:id="rId14"/>
    <p:sldId id="264" r:id="rId15"/>
    <p:sldId id="275" r:id="rId16"/>
    <p:sldId id="277" r:id="rId17"/>
    <p:sldId id="278" r:id="rId18"/>
    <p:sldId id="276" r:id="rId19"/>
    <p:sldId id="265" r:id="rId20"/>
    <p:sldId id="290" r:id="rId21"/>
    <p:sldId id="266" r:id="rId22"/>
    <p:sldId id="267" r:id="rId23"/>
    <p:sldId id="279" r:id="rId24"/>
    <p:sldId id="281" r:id="rId25"/>
    <p:sldId id="280" r:id="rId26"/>
    <p:sldId id="282" r:id="rId27"/>
    <p:sldId id="283" r:id="rId28"/>
    <p:sldId id="284" r:id="rId29"/>
    <p:sldId id="291" r:id="rId30"/>
    <p:sldId id="287" r:id="rId31"/>
    <p:sldId id="289" r:id="rId32"/>
    <p:sldId id="288" r:id="rId33"/>
    <p:sldId id="286" r:id="rId34"/>
    <p:sldId id="28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9" autoAdjust="0"/>
    <p:restoredTop sz="85696" autoAdjust="0"/>
  </p:normalViewPr>
  <p:slideViewPr>
    <p:cSldViewPr snapToGrid="0">
      <p:cViewPr varScale="1">
        <p:scale>
          <a:sx n="62" d="100"/>
          <a:sy n="62" d="100"/>
        </p:scale>
        <p:origin x="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0561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a:t>
            </a:r>
            <a:r>
              <a:rPr lang="en-CA" dirty="0" err="1"/>
              <a:t>StageCast</a:t>
            </a:r>
            <a:r>
              <a:rPr lang="en-CA" dirty="0"/>
              <a:t> and the example of developing a </a:t>
            </a:r>
            <a:r>
              <a:rPr lang="en-CA" dirty="0" err="1"/>
              <a:t>PacMan</a:t>
            </a:r>
            <a:r>
              <a:rPr lang="en-CA" dirty="0"/>
              <a:t> game to illustrate these points</a:t>
            </a:r>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87891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Similar to the simple case will go through the same three steps of find, delete and paste to go from one state to the next having applied the rules – in this case the </a:t>
            </a:r>
            <a:r>
              <a:rPr lang="en-CA" dirty="0" err="1"/>
              <a:t>SuperPM</a:t>
            </a:r>
            <a:r>
              <a:rPr lang="en-CA" dirty="0"/>
              <a:t> rule which kills al the ghosts in the vicinity of Pacman</a:t>
            </a:r>
          </a:p>
        </p:txBody>
      </p:sp>
      <p:sp>
        <p:nvSpPr>
          <p:cNvPr id="4" name="Slide Number Placeholder 3"/>
          <p:cNvSpPr>
            <a:spLocks noGrp="1"/>
          </p:cNvSpPr>
          <p:nvPr>
            <p:ph type="sldNum" sz="quarter" idx="10"/>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365177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the graph transformation rule check for empty marble fields</a:t>
            </a:r>
          </a:p>
          <a:p>
            <a:r>
              <a:rPr lang="en-CA" dirty="0"/>
              <a:t>Here the application of the rule depends on the graph G and the chosen occurrence</a:t>
            </a:r>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425905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metamodel level </a:t>
            </a:r>
          </a:p>
          <a:p>
            <a:r>
              <a:rPr lang="en-CA" dirty="0"/>
              <a:t>Generalizes the pre-defined gluing conditions of algebraic (true or false) approach</a:t>
            </a:r>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4225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 global level, control structures lead to programmed graph transformations</a:t>
            </a:r>
          </a:p>
        </p:txBody>
      </p:sp>
      <p:sp>
        <p:nvSpPr>
          <p:cNvPr id="4" name="Slide Number Placeholder 3"/>
          <p:cNvSpPr>
            <a:spLocks noGrp="1"/>
          </p:cNvSpPr>
          <p:nvPr>
            <p:ph type="sldNum" sz="quarter" idx="10"/>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385451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 global level, control structures lead to programmed graph transformations</a:t>
            </a:r>
          </a:p>
          <a:p>
            <a:r>
              <a:rPr lang="en-CA" dirty="0"/>
              <a:t>Can also have node-label controlled (NLC)</a:t>
            </a:r>
          </a:p>
          <a:p>
            <a:r>
              <a:rPr lang="en-CA" dirty="0"/>
              <a:t>Double pushout graph rewriting (DPO graph rewriting): deletion and addition. After a match from the left hand to G is fixed, noted and edges that are not in the right hand side are deleted. Right hand side is then glued in</a:t>
            </a:r>
          </a:p>
        </p:txBody>
      </p:sp>
      <p:sp>
        <p:nvSpPr>
          <p:cNvPr id="4" name="Slide Number Placeholder 3"/>
          <p:cNvSpPr>
            <a:spLocks noGrp="1"/>
          </p:cNvSpPr>
          <p:nvPr>
            <p:ph type="sldNum" sz="quarter" idx="10"/>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179714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 global level, control structures lead to programmed graph transformations</a:t>
            </a:r>
          </a:p>
        </p:txBody>
      </p:sp>
      <p:sp>
        <p:nvSpPr>
          <p:cNvPr id="4" name="Slide Number Placeholder 3"/>
          <p:cNvSpPr>
            <a:spLocks noGrp="1"/>
          </p:cNvSpPr>
          <p:nvPr>
            <p:ph type="sldNum" sz="quarter" idx="10"/>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379054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you could put these types together to create a graph</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66029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could then create rules as needed based on two different instances of a graph that would relate to </a:t>
            </a:r>
            <a:r>
              <a:rPr lang="en-CA" dirty="0" err="1"/>
              <a:t>eachother</a:t>
            </a:r>
            <a:endParaRPr lang="en-CA"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37156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Deletes this edge b/c it no longer exists in R while it did in L</a:t>
            </a:r>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94606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Similarly with the Marble</a:t>
            </a:r>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18214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Deletes this edge and vertex b/c it no longer exists in R while it did in L</a:t>
            </a:r>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356389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174885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know I’ve asked this question before, but it’s a good question so I’ll ask it again!</a:t>
            </a:r>
          </a:p>
          <a:p>
            <a:r>
              <a:rPr lang="en-CA" dirty="0"/>
              <a:t>What do you see?</a:t>
            </a:r>
          </a:p>
          <a:p>
            <a:r>
              <a:rPr lang="en-CA" dirty="0"/>
              <a:t>So depending on what features you focus on you can see a few different things. You can either see an old couple facing </a:t>
            </a:r>
            <a:r>
              <a:rPr lang="en-CA" dirty="0" err="1"/>
              <a:t>eachother</a:t>
            </a:r>
            <a:r>
              <a:rPr lang="en-CA" dirty="0"/>
              <a:t>, you can see two </a:t>
            </a:r>
            <a:r>
              <a:rPr lang="en-CA" dirty="0" err="1"/>
              <a:t>ppl</a:t>
            </a:r>
            <a:r>
              <a:rPr lang="en-CA" dirty="0"/>
              <a:t> singing and playing music together, Or you see a golden vase in the centre.</a:t>
            </a:r>
          </a:p>
          <a:p>
            <a:r>
              <a:rPr lang="en-CA" dirty="0"/>
              <a:t>Obviously this is an optical illusion and they are interesting in many ways but the point I want to make here with this example that relates to this topic is that your mind transforms images so seamlessly and quickly that you could see any one of the possible illusions at any given time. This </a:t>
            </a:r>
            <a:r>
              <a:rPr lang="en-CA" dirty="0" err="1"/>
              <a:t>ofcourse</a:t>
            </a:r>
            <a:r>
              <a:rPr lang="en-CA" dirty="0"/>
              <a:t> can’t happen in code and you want to apply controls or constrains to limit variability in interpretation.</a:t>
            </a:r>
          </a:p>
          <a:p>
            <a:r>
              <a:rPr lang="en-CA" dirty="0"/>
              <a:t>e.g. fix the elements to a given feature. Beard not guitar, etc.</a:t>
            </a:r>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58018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Similar to the simple case will go through the same three steps of find, delete and paste to go from one state to the next having applied the rules – in this case the </a:t>
            </a:r>
            <a:r>
              <a:rPr lang="en-CA" dirty="0" err="1"/>
              <a:t>SuperPM</a:t>
            </a:r>
            <a:r>
              <a:rPr lang="en-CA" dirty="0"/>
              <a:t> rule which kills al the ghosts in the vicinity of Pacman</a:t>
            </a:r>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53731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2/12/2018</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834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9459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2/12/2018</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9812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9298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2/12/2018</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85802"/>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858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1366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2174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448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6242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0848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2/12/2018</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8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rikinux.blogspot.com/2010/08/solucion-pacman-no-encuentra-wine-oy.html"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5BA332-743B-47CA-A26A-612B441C1B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C11EBC8E-474B-4959-BDBE-ED4FA17305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B43093BA-D7C0-401B-9B54-E2965B1493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205983" y="3558171"/>
            <a:ext cx="465734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63305" y="643467"/>
            <a:ext cx="6231263" cy="5560026"/>
          </a:xfrm>
        </p:spPr>
        <p:txBody>
          <a:bodyPr anchor="ctr">
            <a:normAutofit/>
          </a:bodyPr>
          <a:lstStyle/>
          <a:p>
            <a:pPr algn="r"/>
            <a:r>
              <a:rPr lang="en-US" sz="4400" dirty="0"/>
              <a:t>Graph transformation in a Nutshell</a:t>
            </a:r>
          </a:p>
        </p:txBody>
      </p:sp>
      <p:sp>
        <p:nvSpPr>
          <p:cNvPr id="3" name="Content Placeholder 2"/>
          <p:cNvSpPr>
            <a:spLocks noGrp="1"/>
          </p:cNvSpPr>
          <p:nvPr>
            <p:ph type="subTitle" idx="1"/>
          </p:nvPr>
        </p:nvSpPr>
        <p:spPr>
          <a:xfrm>
            <a:off x="7856387" y="643468"/>
            <a:ext cx="3689098" cy="5560026"/>
          </a:xfrm>
        </p:spPr>
        <p:txBody>
          <a:bodyPr anchor="ctr">
            <a:normAutofit/>
          </a:bodyPr>
          <a:lstStyle/>
          <a:p>
            <a:r>
              <a:rPr lang="en-CA" sz="2800" dirty="0"/>
              <a:t>Author: </a:t>
            </a:r>
          </a:p>
          <a:p>
            <a:r>
              <a:rPr lang="en-CA" sz="2800" dirty="0"/>
              <a:t>Reiko </a:t>
            </a:r>
            <a:r>
              <a:rPr lang="en-CA" sz="2800" dirty="0" err="1"/>
              <a:t>Heckel</a:t>
            </a:r>
            <a:endParaRPr lang="en-CA" sz="2800" dirty="0"/>
          </a:p>
          <a:p>
            <a:endParaRPr lang="en-CA" sz="2800" dirty="0"/>
          </a:p>
          <a:p>
            <a:r>
              <a:rPr lang="en-CA" sz="2800" dirty="0"/>
              <a:t>Presented by : </a:t>
            </a:r>
          </a:p>
          <a:p>
            <a:r>
              <a:rPr lang="en-CA" sz="2800" dirty="0"/>
              <a:t>Azadeh Assadi</a:t>
            </a:r>
            <a:endParaRPr sz="2800" dirty="0"/>
          </a:p>
        </p:txBody>
      </p:sp>
    </p:spTree>
    <p:extLst>
      <p:ext uri="{BB962C8B-B14F-4D97-AF65-F5344CB8AC3E}">
        <p14:creationId xmlns:p14="http://schemas.microsoft.com/office/powerpoint/2010/main" val="26798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E232EE-B512-46E5-A5BD-10F13D7778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AFD176-D4C4-45B9-8D6E-C25F94C5CB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title="Horizontal Rule Line">
            <a:extLst>
              <a:ext uri="{FF2B5EF4-FFF2-40B4-BE49-F238E27FC236}">
                <a16:creationId xmlns:a16="http://schemas.microsoft.com/office/drawing/2014/main" id="{E85B2D6B-877E-4599-A643-756FB860130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7534656"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6" title="Page Number Shape">
            <a:extLst>
              <a:ext uri="{FF2B5EF4-FFF2-40B4-BE49-F238E27FC236}">
                <a16:creationId xmlns:a16="http://schemas.microsoft.com/office/drawing/2014/main" id="{9514E575-433A-4266-8C2D-C2BD62D81B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pic>
        <p:nvPicPr>
          <p:cNvPr id="16" name="Content Placeholder 3">
            <a:extLst>
              <a:ext uri="{FF2B5EF4-FFF2-40B4-BE49-F238E27FC236}">
                <a16:creationId xmlns:a16="http://schemas.microsoft.com/office/drawing/2014/main" id="{AE55461B-ED97-40E6-9077-A6F82220246C}"/>
              </a:ext>
            </a:extLst>
          </p:cNvPr>
          <p:cNvPicPr>
            <a:picLocks noChangeAspect="1"/>
          </p:cNvPicPr>
          <p:nvPr/>
        </p:nvPicPr>
        <p:blipFill>
          <a:blip r:embed="rId3"/>
          <a:stretch>
            <a:fillRect/>
          </a:stretch>
        </p:blipFill>
        <p:spPr>
          <a:xfrm>
            <a:off x="4660364" y="3632583"/>
            <a:ext cx="6938512" cy="1878837"/>
          </a:xfrm>
          <a:prstGeom prst="rect">
            <a:avLst/>
          </a:prstGeom>
        </p:spPr>
      </p:pic>
      <p:sp>
        <p:nvSpPr>
          <p:cNvPr id="2" name="Title 1"/>
          <p:cNvSpPr>
            <a:spLocks noGrp="1"/>
          </p:cNvSpPr>
          <p:nvPr>
            <p:ph type="title"/>
          </p:nvPr>
        </p:nvSpPr>
        <p:spPr>
          <a:xfrm>
            <a:off x="960120" y="434101"/>
            <a:ext cx="6574535" cy="1232750"/>
          </a:xfrm>
        </p:spPr>
        <p:txBody>
          <a:bodyPr anchor="b">
            <a:normAutofit/>
          </a:bodyPr>
          <a:lstStyle/>
          <a:p>
            <a:r>
              <a:rPr lang="en-US" sz="3900">
                <a:solidFill>
                  <a:schemeClr val="bg1"/>
                </a:solidFill>
              </a:rPr>
              <a:t>Rules and Transformations</a:t>
            </a:r>
          </a:p>
        </p:txBody>
      </p:sp>
      <p:sp>
        <p:nvSpPr>
          <p:cNvPr id="18" name="Content Placeholder 17"/>
          <p:cNvSpPr>
            <a:spLocks noGrp="1"/>
          </p:cNvSpPr>
          <p:nvPr>
            <p:ph idx="1"/>
          </p:nvPr>
        </p:nvSpPr>
        <p:spPr>
          <a:xfrm>
            <a:off x="960120" y="2762501"/>
            <a:ext cx="3469129" cy="3498599"/>
          </a:xfrm>
        </p:spPr>
        <p:txBody>
          <a:bodyPr>
            <a:normAutofit/>
          </a:bodyPr>
          <a:lstStyle/>
          <a:p>
            <a:r>
              <a:rPr lang="en-US" dirty="0"/>
              <a:t>Rules can be created as one graph instance is transformed into another specific graph instance</a:t>
            </a:r>
          </a:p>
          <a:p>
            <a:r>
              <a:rPr lang="en-US" dirty="0"/>
              <a:t>In this case, this is how the Collect rule would be created</a:t>
            </a:r>
          </a:p>
        </p:txBody>
      </p:sp>
    </p:spTree>
    <p:extLst>
      <p:ext uri="{BB962C8B-B14F-4D97-AF65-F5344CB8AC3E}">
        <p14:creationId xmlns:p14="http://schemas.microsoft.com/office/powerpoint/2010/main" val="71433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E232EE-B512-46E5-A5BD-10F13D7778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AFD176-D4C4-45B9-8D6E-C25F94C5CB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title="Horizontal Rule Line">
            <a:extLst>
              <a:ext uri="{FF2B5EF4-FFF2-40B4-BE49-F238E27FC236}">
                <a16:creationId xmlns:a16="http://schemas.microsoft.com/office/drawing/2014/main" id="{E85B2D6B-877E-4599-A643-756FB860130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7534656"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6" title="Page Number Shape">
            <a:extLst>
              <a:ext uri="{FF2B5EF4-FFF2-40B4-BE49-F238E27FC236}">
                <a16:creationId xmlns:a16="http://schemas.microsoft.com/office/drawing/2014/main" id="{9514E575-433A-4266-8C2D-C2BD62D81B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pic>
        <p:nvPicPr>
          <p:cNvPr id="7" name="Content Placeholder 3">
            <a:extLst>
              <a:ext uri="{FF2B5EF4-FFF2-40B4-BE49-F238E27FC236}">
                <a16:creationId xmlns:a16="http://schemas.microsoft.com/office/drawing/2014/main" id="{8CF10786-1CC5-4BE2-BD52-E8D62110DACA}"/>
              </a:ext>
            </a:extLst>
          </p:cNvPr>
          <p:cNvPicPr>
            <a:picLocks noChangeAspect="1"/>
          </p:cNvPicPr>
          <p:nvPr/>
        </p:nvPicPr>
        <p:blipFill>
          <a:blip r:embed="rId2"/>
          <a:stretch>
            <a:fillRect/>
          </a:stretch>
        </p:blipFill>
        <p:spPr>
          <a:xfrm>
            <a:off x="5754867" y="2822702"/>
            <a:ext cx="6233138" cy="3498599"/>
          </a:xfrm>
          <a:prstGeom prst="rect">
            <a:avLst/>
          </a:prstGeom>
        </p:spPr>
      </p:pic>
      <p:sp>
        <p:nvSpPr>
          <p:cNvPr id="2" name="Title 1">
            <a:extLst>
              <a:ext uri="{FF2B5EF4-FFF2-40B4-BE49-F238E27FC236}">
                <a16:creationId xmlns:a16="http://schemas.microsoft.com/office/drawing/2014/main" id="{83855BDE-D417-44D1-BA3E-258369BFCE6C}"/>
              </a:ext>
            </a:extLst>
          </p:cNvPr>
          <p:cNvSpPr>
            <a:spLocks noGrp="1"/>
          </p:cNvSpPr>
          <p:nvPr>
            <p:ph type="title"/>
          </p:nvPr>
        </p:nvSpPr>
        <p:spPr>
          <a:xfrm>
            <a:off x="960120" y="434101"/>
            <a:ext cx="6574535" cy="1232750"/>
          </a:xfrm>
        </p:spPr>
        <p:txBody>
          <a:bodyPr anchor="b">
            <a:normAutofit/>
          </a:bodyPr>
          <a:lstStyle/>
          <a:p>
            <a:r>
              <a:rPr lang="en-CA" sz="3900">
                <a:solidFill>
                  <a:schemeClr val="bg1"/>
                </a:solidFill>
              </a:rPr>
              <a:t>Rules and Transformations</a:t>
            </a:r>
          </a:p>
        </p:txBody>
      </p:sp>
      <p:sp>
        <p:nvSpPr>
          <p:cNvPr id="9" name="Content Placeholder 8"/>
          <p:cNvSpPr>
            <a:spLocks noGrp="1"/>
          </p:cNvSpPr>
          <p:nvPr>
            <p:ph idx="1"/>
          </p:nvPr>
        </p:nvSpPr>
        <p:spPr>
          <a:xfrm>
            <a:off x="960120" y="2762501"/>
            <a:ext cx="3877351" cy="3498599"/>
          </a:xfrm>
        </p:spPr>
        <p:txBody>
          <a:bodyPr>
            <a:normAutofit/>
          </a:bodyPr>
          <a:lstStyle/>
          <a:p>
            <a:r>
              <a:rPr lang="en-US" dirty="0"/>
              <a:t>Which can be generalized to this. </a:t>
            </a:r>
          </a:p>
          <a:p>
            <a:r>
              <a:rPr lang="en-US" dirty="0"/>
              <a:t>The </a:t>
            </a:r>
            <a:r>
              <a:rPr lang="en-US" dirty="0" err="1"/>
              <a:t>PacMan</a:t>
            </a:r>
            <a:r>
              <a:rPr lang="en-US" dirty="0"/>
              <a:t> has two rules, collect(p) and </a:t>
            </a:r>
            <a:r>
              <a:rPr lang="en-US" dirty="0" err="1"/>
              <a:t>movePM</a:t>
            </a:r>
            <a:r>
              <a:rPr lang="en-US" dirty="0"/>
              <a:t>(p) rules</a:t>
            </a:r>
          </a:p>
        </p:txBody>
      </p:sp>
    </p:spTree>
    <p:extLst>
      <p:ext uri="{BB962C8B-B14F-4D97-AF65-F5344CB8AC3E}">
        <p14:creationId xmlns:p14="http://schemas.microsoft.com/office/powerpoint/2010/main" val="261428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69C9DF7-74C8-4F5C-B5B7-4E51ECE21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F90CCA-C2FA-41B1-AE81-67DC467E34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51967EE5-2075-4573-AE19-C4D28E276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C4353A75-FFE1-403B-BAAC-E7CB1DC7793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generated with high confidence">
            <a:extLst>
              <a:ext uri="{FF2B5EF4-FFF2-40B4-BE49-F238E27FC236}">
                <a16:creationId xmlns:a16="http://schemas.microsoft.com/office/drawing/2014/main" id="{9C2F2F38-900A-4F64-A599-CCE13CF42FC7}"/>
              </a:ext>
            </a:extLst>
          </p:cNvPr>
          <p:cNvPicPr>
            <a:picLocks noChangeAspect="1"/>
          </p:cNvPicPr>
          <p:nvPr/>
        </p:nvPicPr>
        <p:blipFill>
          <a:blip r:embed="rId2"/>
          <a:stretch>
            <a:fillRect/>
          </a:stretch>
        </p:blipFill>
        <p:spPr>
          <a:xfrm>
            <a:off x="633999" y="854232"/>
            <a:ext cx="3681275" cy="4823060"/>
          </a:xfrm>
          <a:prstGeom prst="rect">
            <a:avLst/>
          </a:prstGeom>
        </p:spPr>
      </p:pic>
      <p:sp>
        <p:nvSpPr>
          <p:cNvPr id="2" name="Title 1"/>
          <p:cNvSpPr>
            <a:spLocks noGrp="1"/>
          </p:cNvSpPr>
          <p:nvPr>
            <p:ph type="title"/>
          </p:nvPr>
        </p:nvSpPr>
        <p:spPr>
          <a:xfrm>
            <a:off x="5181600" y="559678"/>
            <a:ext cx="6248398" cy="1484275"/>
          </a:xfrm>
        </p:spPr>
        <p:txBody>
          <a:bodyPr>
            <a:normAutofit/>
          </a:bodyPr>
          <a:lstStyle/>
          <a:p>
            <a:pPr algn="l"/>
            <a:r>
              <a:rPr lang="en-US">
                <a:solidFill>
                  <a:schemeClr val="bg2"/>
                </a:solidFill>
              </a:rPr>
              <a:t>Rules and Transformations</a:t>
            </a:r>
          </a:p>
        </p:txBody>
      </p:sp>
      <p:sp>
        <p:nvSpPr>
          <p:cNvPr id="18" name="Content Placeholder 17"/>
          <p:cNvSpPr>
            <a:spLocks noGrp="1"/>
          </p:cNvSpPr>
          <p:nvPr>
            <p:ph idx="1"/>
          </p:nvPr>
        </p:nvSpPr>
        <p:spPr>
          <a:xfrm>
            <a:off x="5181600" y="2394305"/>
            <a:ext cx="6248398" cy="2931932"/>
          </a:xfrm>
        </p:spPr>
        <p:txBody>
          <a:bodyPr>
            <a:normAutofit/>
          </a:bodyPr>
          <a:lstStyle/>
          <a:p>
            <a:r>
              <a:rPr lang="en-US">
                <a:solidFill>
                  <a:schemeClr val="bg2"/>
                </a:solidFill>
              </a:rPr>
              <a:t>Rules can be created as one graph instance is transformed into another specific graph instance</a:t>
            </a:r>
          </a:p>
          <a:p>
            <a:r>
              <a:rPr lang="en-US">
                <a:solidFill>
                  <a:schemeClr val="bg2"/>
                </a:solidFill>
              </a:rPr>
              <a:t>And this would make the Kill rule</a:t>
            </a:r>
          </a:p>
        </p:txBody>
      </p:sp>
    </p:spTree>
    <p:extLst>
      <p:ext uri="{BB962C8B-B14F-4D97-AF65-F5344CB8AC3E}">
        <p14:creationId xmlns:p14="http://schemas.microsoft.com/office/powerpoint/2010/main" val="17699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FBC8A7B-9E5A-4B09-9C33-C600BD17CD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BB015B5-4A87-4EA6-8B82-41210F3BE9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12191998"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title="Page Number Shape">
            <a:extLst>
              <a:ext uri="{FF2B5EF4-FFF2-40B4-BE49-F238E27FC236}">
                <a16:creationId xmlns:a16="http://schemas.microsoft.com/office/drawing/2014/main" id="{3C34EE6D-3EF3-46CE-B8E1-B95710DC99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2021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9" name="Straight Connector 48" title="Horizontal Rule Line">
            <a:extLst>
              <a:ext uri="{FF2B5EF4-FFF2-40B4-BE49-F238E27FC236}">
                <a16:creationId xmlns:a16="http://schemas.microsoft.com/office/drawing/2014/main" id="{4F8C9297-DB30-4147-8E63-D99C33793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199730"/>
            <a:ext cx="10241280"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social media post&#10;&#10;Description generated with very high confidence">
            <a:extLst>
              <a:ext uri="{FF2B5EF4-FFF2-40B4-BE49-F238E27FC236}">
                <a16:creationId xmlns:a16="http://schemas.microsoft.com/office/drawing/2014/main" id="{E224B782-212F-4F9A-827F-C396E5F2F114}"/>
              </a:ext>
            </a:extLst>
          </p:cNvPr>
          <p:cNvPicPr>
            <a:picLocks noChangeAspect="1"/>
          </p:cNvPicPr>
          <p:nvPr/>
        </p:nvPicPr>
        <p:blipFill>
          <a:blip r:embed="rId2"/>
          <a:stretch>
            <a:fillRect/>
          </a:stretch>
        </p:blipFill>
        <p:spPr>
          <a:xfrm>
            <a:off x="6412594" y="836703"/>
            <a:ext cx="5525870" cy="3059625"/>
          </a:xfrm>
          <a:prstGeom prst="rect">
            <a:avLst/>
          </a:prstGeom>
        </p:spPr>
      </p:pic>
      <p:sp>
        <p:nvSpPr>
          <p:cNvPr id="2" name="Title 1"/>
          <p:cNvSpPr>
            <a:spLocks noGrp="1"/>
          </p:cNvSpPr>
          <p:nvPr>
            <p:ph type="title"/>
          </p:nvPr>
        </p:nvSpPr>
        <p:spPr>
          <a:xfrm>
            <a:off x="840509" y="4747491"/>
            <a:ext cx="9400770" cy="1273806"/>
          </a:xfrm>
        </p:spPr>
        <p:txBody>
          <a:bodyPr anchor="b">
            <a:normAutofit/>
          </a:bodyPr>
          <a:lstStyle/>
          <a:p>
            <a:r>
              <a:rPr lang="en-US">
                <a:solidFill>
                  <a:schemeClr val="bg1"/>
                </a:solidFill>
              </a:rPr>
              <a:t>Rules and Transformations</a:t>
            </a:r>
          </a:p>
        </p:txBody>
      </p:sp>
      <p:sp>
        <p:nvSpPr>
          <p:cNvPr id="18" name="Content Placeholder 17"/>
          <p:cNvSpPr>
            <a:spLocks noGrp="1"/>
          </p:cNvSpPr>
          <p:nvPr>
            <p:ph idx="1"/>
          </p:nvPr>
        </p:nvSpPr>
        <p:spPr>
          <a:xfrm>
            <a:off x="804334" y="804334"/>
            <a:ext cx="5291665" cy="3429338"/>
          </a:xfrm>
        </p:spPr>
        <p:txBody>
          <a:bodyPr>
            <a:normAutofit/>
          </a:bodyPr>
          <a:lstStyle/>
          <a:p>
            <a:r>
              <a:rPr lang="en-US" dirty="0"/>
              <a:t>Which can be generalized to this. </a:t>
            </a:r>
          </a:p>
          <a:p>
            <a:r>
              <a:rPr lang="en-US" dirty="0"/>
              <a:t>The ghosts therefore can have two rules, kill(g) and </a:t>
            </a:r>
            <a:r>
              <a:rPr lang="en-US" dirty="0" err="1"/>
              <a:t>moveGhost</a:t>
            </a:r>
            <a:r>
              <a:rPr lang="en-US" dirty="0"/>
              <a:t>(g) rules</a:t>
            </a:r>
          </a:p>
        </p:txBody>
      </p:sp>
    </p:spTree>
    <p:extLst>
      <p:ext uri="{BB962C8B-B14F-4D97-AF65-F5344CB8AC3E}">
        <p14:creationId xmlns:p14="http://schemas.microsoft.com/office/powerpoint/2010/main" val="296129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8" name="Straight Connector 21"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25E7FD-C073-4DBC-B0BD-B3A5261C7E29}"/>
              </a:ext>
            </a:extLst>
          </p:cNvPr>
          <p:cNvPicPr>
            <a:picLocks noChangeAspect="1"/>
          </p:cNvPicPr>
          <p:nvPr/>
        </p:nvPicPr>
        <p:blipFill>
          <a:blip r:embed="rId2"/>
          <a:stretch>
            <a:fillRect/>
          </a:stretch>
        </p:blipFill>
        <p:spPr>
          <a:xfrm>
            <a:off x="636915" y="1082335"/>
            <a:ext cx="6915663" cy="4386039"/>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3500"/>
              <a:t>Rules and Transformations</a:t>
            </a:r>
          </a:p>
        </p:txBody>
      </p:sp>
      <p:sp>
        <p:nvSpPr>
          <p:cNvPr id="3" name="Content Placeholder 2"/>
          <p:cNvSpPr>
            <a:spLocks noGrp="1"/>
          </p:cNvSpPr>
          <p:nvPr>
            <p:ph idx="1"/>
          </p:nvPr>
        </p:nvSpPr>
        <p:spPr>
          <a:xfrm>
            <a:off x="7872618" y="1828498"/>
            <a:ext cx="3684644" cy="4386039"/>
          </a:xfrm>
        </p:spPr>
        <p:txBody>
          <a:bodyPr>
            <a:normAutofit/>
          </a:bodyPr>
          <a:lstStyle/>
          <a:p>
            <a:r>
              <a:rPr lang="en-CA" dirty="0"/>
              <a:t>Rules generate transformations by replacing in a given graph an occurrence of the one state with another.</a:t>
            </a:r>
          </a:p>
          <a:p>
            <a:r>
              <a:rPr lang="en-CA" dirty="0"/>
              <a:t>3 steps to go from Pre-state G to post-state H </a:t>
            </a:r>
          </a:p>
          <a:p>
            <a:pPr lvl="1"/>
            <a:r>
              <a:rPr lang="en-CA" i="1" dirty="0"/>
              <a:t>Find </a:t>
            </a:r>
            <a:r>
              <a:rPr lang="en-CA" dirty="0"/>
              <a:t>an occurrence </a:t>
            </a:r>
            <a:r>
              <a:rPr lang="en-CA" dirty="0" err="1"/>
              <a:t>oL</a:t>
            </a:r>
            <a:r>
              <a:rPr lang="en-CA" dirty="0"/>
              <a:t> of the left hand side L in the given graph G</a:t>
            </a:r>
          </a:p>
        </p:txBody>
      </p:sp>
      <p:sp>
        <p:nvSpPr>
          <p:cNvPr id="5" name="Oval 4">
            <a:extLst>
              <a:ext uri="{FF2B5EF4-FFF2-40B4-BE49-F238E27FC236}">
                <a16:creationId xmlns:a16="http://schemas.microsoft.com/office/drawing/2014/main" id="{B0644A05-F6BE-4244-815B-FDB7B2199DC2}"/>
              </a:ext>
            </a:extLst>
          </p:cNvPr>
          <p:cNvSpPr/>
          <p:nvPr/>
        </p:nvSpPr>
        <p:spPr>
          <a:xfrm>
            <a:off x="1200150" y="1606817"/>
            <a:ext cx="228600" cy="44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F7B42819-A5E5-4F50-89FE-7F0B55AA669A}"/>
              </a:ext>
            </a:extLst>
          </p:cNvPr>
          <p:cNvSpPr/>
          <p:nvPr/>
        </p:nvSpPr>
        <p:spPr>
          <a:xfrm>
            <a:off x="1619250" y="3799836"/>
            <a:ext cx="400050" cy="334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6C2E3A63-7FDE-416A-8212-ED33D0F3B957}"/>
              </a:ext>
            </a:extLst>
          </p:cNvPr>
          <p:cNvCxnSpPr/>
          <p:nvPr/>
        </p:nvCxnSpPr>
        <p:spPr>
          <a:xfrm flipH="1" flipV="1">
            <a:off x="1428750" y="1828498"/>
            <a:ext cx="6972300" cy="2476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672030-19D6-4578-974C-ED5A675A512A}"/>
              </a:ext>
            </a:extLst>
          </p:cNvPr>
          <p:cNvCxnSpPr>
            <a:cxnSpLocks/>
          </p:cNvCxnSpPr>
          <p:nvPr/>
        </p:nvCxnSpPr>
        <p:spPr>
          <a:xfrm flipH="1" flipV="1">
            <a:off x="2019300" y="4133850"/>
            <a:ext cx="6381750"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2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8" name="Straight Connector 21"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25E7FD-C073-4DBC-B0BD-B3A5261C7E29}"/>
              </a:ext>
            </a:extLst>
          </p:cNvPr>
          <p:cNvPicPr>
            <a:picLocks noChangeAspect="1"/>
          </p:cNvPicPr>
          <p:nvPr/>
        </p:nvPicPr>
        <p:blipFill>
          <a:blip r:embed="rId3"/>
          <a:stretch>
            <a:fillRect/>
          </a:stretch>
        </p:blipFill>
        <p:spPr>
          <a:xfrm>
            <a:off x="636915" y="1082335"/>
            <a:ext cx="6915663" cy="4386039"/>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3500"/>
              <a:t>Rules and Transformations</a:t>
            </a:r>
          </a:p>
        </p:txBody>
      </p:sp>
      <p:sp>
        <p:nvSpPr>
          <p:cNvPr id="3" name="Content Placeholder 2"/>
          <p:cNvSpPr>
            <a:spLocks noGrp="1"/>
          </p:cNvSpPr>
          <p:nvPr>
            <p:ph idx="1"/>
          </p:nvPr>
        </p:nvSpPr>
        <p:spPr>
          <a:xfrm>
            <a:off x="7872618" y="1828498"/>
            <a:ext cx="3684644" cy="4386039"/>
          </a:xfrm>
        </p:spPr>
        <p:txBody>
          <a:bodyPr>
            <a:normAutofit/>
          </a:bodyPr>
          <a:lstStyle/>
          <a:p>
            <a:r>
              <a:rPr lang="en-CA" dirty="0"/>
              <a:t>Rules generate transformations by replacing in a given graph an occurrence of the one state with another.</a:t>
            </a:r>
          </a:p>
          <a:p>
            <a:r>
              <a:rPr lang="en-CA" dirty="0"/>
              <a:t>3 steps to go from Pre-state G to post-state H </a:t>
            </a:r>
          </a:p>
          <a:p>
            <a:pPr lvl="1"/>
            <a:r>
              <a:rPr lang="en-CA" i="1" dirty="0"/>
              <a:t>Find </a:t>
            </a:r>
            <a:r>
              <a:rPr lang="en-CA" dirty="0"/>
              <a:t>an occurrence </a:t>
            </a:r>
            <a:r>
              <a:rPr lang="en-CA" dirty="0" err="1"/>
              <a:t>oL</a:t>
            </a:r>
            <a:r>
              <a:rPr lang="en-CA" dirty="0"/>
              <a:t> of the left hand side L in the given graph G</a:t>
            </a:r>
          </a:p>
          <a:p>
            <a:pPr lvl="1"/>
            <a:r>
              <a:rPr lang="en-CA" i="1" dirty="0"/>
              <a:t>Delete </a:t>
            </a:r>
            <a:r>
              <a:rPr lang="en-CA" dirty="0"/>
              <a:t>from G all vertices and edges matched by L/R</a:t>
            </a:r>
          </a:p>
        </p:txBody>
      </p:sp>
      <p:sp>
        <p:nvSpPr>
          <p:cNvPr id="8" name="Oval 7">
            <a:extLst>
              <a:ext uri="{FF2B5EF4-FFF2-40B4-BE49-F238E27FC236}">
                <a16:creationId xmlns:a16="http://schemas.microsoft.com/office/drawing/2014/main" id="{33C34B19-CC6A-4A1D-90FB-C386C92B0242}"/>
              </a:ext>
            </a:extLst>
          </p:cNvPr>
          <p:cNvSpPr/>
          <p:nvPr/>
        </p:nvSpPr>
        <p:spPr>
          <a:xfrm>
            <a:off x="1200150" y="1606817"/>
            <a:ext cx="228600" cy="44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A668800-F5CE-48C4-87EB-405DF000D80E}"/>
              </a:ext>
            </a:extLst>
          </p:cNvPr>
          <p:cNvSpPr/>
          <p:nvPr/>
        </p:nvSpPr>
        <p:spPr>
          <a:xfrm>
            <a:off x="1619250" y="3799836"/>
            <a:ext cx="400050" cy="334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a:extLst>
              <a:ext uri="{FF2B5EF4-FFF2-40B4-BE49-F238E27FC236}">
                <a16:creationId xmlns:a16="http://schemas.microsoft.com/office/drawing/2014/main" id="{B4428E3F-9B45-4881-8635-8972EB30ACDA}"/>
              </a:ext>
            </a:extLst>
          </p:cNvPr>
          <p:cNvCxnSpPr>
            <a:cxnSpLocks/>
          </p:cNvCxnSpPr>
          <p:nvPr/>
        </p:nvCxnSpPr>
        <p:spPr>
          <a:xfrm flipH="1">
            <a:off x="1619250" y="3562350"/>
            <a:ext cx="4000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74BB38-BBC2-45E1-98FA-2E10EECBE103}"/>
              </a:ext>
            </a:extLst>
          </p:cNvPr>
          <p:cNvCxnSpPr/>
          <p:nvPr/>
        </p:nvCxnSpPr>
        <p:spPr>
          <a:xfrm flipH="1" flipV="1">
            <a:off x="2019300" y="4133850"/>
            <a:ext cx="6400800" cy="12467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6503B0-3530-474D-852B-93F44C00DC7D}"/>
              </a:ext>
            </a:extLst>
          </p:cNvPr>
          <p:cNvCxnSpPr>
            <a:cxnSpLocks/>
          </p:cNvCxnSpPr>
          <p:nvPr/>
        </p:nvCxnSpPr>
        <p:spPr>
          <a:xfrm flipH="1" flipV="1">
            <a:off x="5695950" y="1828498"/>
            <a:ext cx="2724150" cy="355208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97AC14-95E1-4732-8E66-48EB1C7DC512}"/>
              </a:ext>
            </a:extLst>
          </p:cNvPr>
          <p:cNvCxnSpPr>
            <a:cxnSpLocks/>
          </p:cNvCxnSpPr>
          <p:nvPr/>
        </p:nvCxnSpPr>
        <p:spPr>
          <a:xfrm flipH="1">
            <a:off x="5429250" y="1606817"/>
            <a:ext cx="400050" cy="4433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47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8" name="Straight Connector 21"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25E7FD-C073-4DBC-B0BD-B3A5261C7E29}"/>
              </a:ext>
            </a:extLst>
          </p:cNvPr>
          <p:cNvPicPr>
            <a:picLocks noChangeAspect="1"/>
          </p:cNvPicPr>
          <p:nvPr/>
        </p:nvPicPr>
        <p:blipFill>
          <a:blip r:embed="rId3"/>
          <a:stretch>
            <a:fillRect/>
          </a:stretch>
        </p:blipFill>
        <p:spPr>
          <a:xfrm>
            <a:off x="636915" y="1082335"/>
            <a:ext cx="6915663" cy="4386039"/>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3500"/>
              <a:t>Rules and Transformations</a:t>
            </a:r>
          </a:p>
        </p:txBody>
      </p:sp>
      <p:sp>
        <p:nvSpPr>
          <p:cNvPr id="3" name="Content Placeholder 2"/>
          <p:cNvSpPr>
            <a:spLocks noGrp="1"/>
          </p:cNvSpPr>
          <p:nvPr>
            <p:ph idx="1"/>
          </p:nvPr>
        </p:nvSpPr>
        <p:spPr>
          <a:xfrm>
            <a:off x="7872618" y="1828498"/>
            <a:ext cx="3684644" cy="4386039"/>
          </a:xfrm>
        </p:spPr>
        <p:txBody>
          <a:bodyPr>
            <a:normAutofit/>
          </a:bodyPr>
          <a:lstStyle/>
          <a:p>
            <a:r>
              <a:rPr lang="en-CA" dirty="0"/>
              <a:t>Rules generate transformations by replacing in a given graph an occurrence of the one state with another.</a:t>
            </a:r>
          </a:p>
          <a:p>
            <a:r>
              <a:rPr lang="en-CA" dirty="0"/>
              <a:t>3 steps to go from Pre-state G to post-state H </a:t>
            </a:r>
          </a:p>
          <a:p>
            <a:pPr lvl="1"/>
            <a:r>
              <a:rPr lang="en-CA" i="1" dirty="0"/>
              <a:t>Find </a:t>
            </a:r>
            <a:r>
              <a:rPr lang="en-CA" dirty="0"/>
              <a:t>an occurrence </a:t>
            </a:r>
            <a:r>
              <a:rPr lang="en-CA" dirty="0" err="1"/>
              <a:t>oL</a:t>
            </a:r>
            <a:r>
              <a:rPr lang="en-CA" dirty="0"/>
              <a:t> of the left hand side L in the given graph G</a:t>
            </a:r>
          </a:p>
        </p:txBody>
      </p:sp>
      <p:sp>
        <p:nvSpPr>
          <p:cNvPr id="5" name="Oval 4">
            <a:extLst>
              <a:ext uri="{FF2B5EF4-FFF2-40B4-BE49-F238E27FC236}">
                <a16:creationId xmlns:a16="http://schemas.microsoft.com/office/drawing/2014/main" id="{B0644A05-F6BE-4244-815B-FDB7B2199DC2}"/>
              </a:ext>
            </a:extLst>
          </p:cNvPr>
          <p:cNvSpPr/>
          <p:nvPr/>
        </p:nvSpPr>
        <p:spPr>
          <a:xfrm>
            <a:off x="2038350" y="1219200"/>
            <a:ext cx="1104900" cy="830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F7B42819-A5E5-4F50-89FE-7F0B55AA669A}"/>
              </a:ext>
            </a:extLst>
          </p:cNvPr>
          <p:cNvSpPr/>
          <p:nvPr/>
        </p:nvSpPr>
        <p:spPr>
          <a:xfrm>
            <a:off x="1619250" y="3235487"/>
            <a:ext cx="1524000" cy="44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6C2E3A63-7FDE-416A-8212-ED33D0F3B957}"/>
              </a:ext>
            </a:extLst>
          </p:cNvPr>
          <p:cNvCxnSpPr>
            <a:cxnSpLocks/>
            <a:endCxn id="5" idx="6"/>
          </p:cNvCxnSpPr>
          <p:nvPr/>
        </p:nvCxnSpPr>
        <p:spPr>
          <a:xfrm flipH="1" flipV="1">
            <a:off x="3143250" y="1634690"/>
            <a:ext cx="5257800" cy="2670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672030-19D6-4578-974C-ED5A675A512A}"/>
              </a:ext>
            </a:extLst>
          </p:cNvPr>
          <p:cNvCxnSpPr>
            <a:cxnSpLocks/>
            <a:endCxn id="16" idx="6"/>
          </p:cNvCxnSpPr>
          <p:nvPr/>
        </p:nvCxnSpPr>
        <p:spPr>
          <a:xfrm flipH="1" flipV="1">
            <a:off x="3143250" y="3457168"/>
            <a:ext cx="5257800" cy="848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34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8" name="Straight Connector 21"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25E7FD-C073-4DBC-B0BD-B3A5261C7E29}"/>
              </a:ext>
            </a:extLst>
          </p:cNvPr>
          <p:cNvPicPr>
            <a:picLocks noChangeAspect="1"/>
          </p:cNvPicPr>
          <p:nvPr/>
        </p:nvPicPr>
        <p:blipFill>
          <a:blip r:embed="rId3"/>
          <a:stretch>
            <a:fillRect/>
          </a:stretch>
        </p:blipFill>
        <p:spPr>
          <a:xfrm>
            <a:off x="636915" y="1082335"/>
            <a:ext cx="6915663" cy="4386039"/>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3500"/>
              <a:t>Rules and Transformations</a:t>
            </a:r>
          </a:p>
        </p:txBody>
      </p:sp>
      <p:sp>
        <p:nvSpPr>
          <p:cNvPr id="3" name="Content Placeholder 2"/>
          <p:cNvSpPr>
            <a:spLocks noGrp="1"/>
          </p:cNvSpPr>
          <p:nvPr>
            <p:ph idx="1"/>
          </p:nvPr>
        </p:nvSpPr>
        <p:spPr>
          <a:xfrm>
            <a:off x="7872618" y="1828498"/>
            <a:ext cx="3684644" cy="4386039"/>
          </a:xfrm>
        </p:spPr>
        <p:txBody>
          <a:bodyPr>
            <a:normAutofit/>
          </a:bodyPr>
          <a:lstStyle/>
          <a:p>
            <a:r>
              <a:rPr lang="en-CA" dirty="0"/>
              <a:t>Rules generate transformations by replacing in a given graph an occurrence of the one state with another.</a:t>
            </a:r>
          </a:p>
          <a:p>
            <a:r>
              <a:rPr lang="en-CA" dirty="0"/>
              <a:t>3 steps to go from Pre-state G to post-state H </a:t>
            </a:r>
          </a:p>
          <a:p>
            <a:pPr lvl="1"/>
            <a:r>
              <a:rPr lang="en-CA" i="1" dirty="0"/>
              <a:t>Find </a:t>
            </a:r>
            <a:r>
              <a:rPr lang="en-CA" dirty="0"/>
              <a:t>an occurrence </a:t>
            </a:r>
            <a:r>
              <a:rPr lang="en-CA" dirty="0" err="1"/>
              <a:t>oL</a:t>
            </a:r>
            <a:r>
              <a:rPr lang="en-CA" dirty="0"/>
              <a:t> of the left hand side L in the given graph G</a:t>
            </a:r>
          </a:p>
          <a:p>
            <a:pPr lvl="1"/>
            <a:r>
              <a:rPr lang="en-CA" i="1" dirty="0"/>
              <a:t>Delete </a:t>
            </a:r>
            <a:r>
              <a:rPr lang="en-CA" dirty="0"/>
              <a:t>from G all vertices and edges matched by L/R</a:t>
            </a:r>
          </a:p>
        </p:txBody>
      </p:sp>
      <p:sp>
        <p:nvSpPr>
          <p:cNvPr id="8" name="Oval 7">
            <a:extLst>
              <a:ext uri="{FF2B5EF4-FFF2-40B4-BE49-F238E27FC236}">
                <a16:creationId xmlns:a16="http://schemas.microsoft.com/office/drawing/2014/main" id="{33C34B19-CC6A-4A1D-90FB-C386C92B0242}"/>
              </a:ext>
            </a:extLst>
          </p:cNvPr>
          <p:cNvSpPr/>
          <p:nvPr/>
        </p:nvSpPr>
        <p:spPr>
          <a:xfrm>
            <a:off x="1943100" y="1262918"/>
            <a:ext cx="1143000" cy="80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A668800-F5CE-48C4-87EB-405DF000D80E}"/>
              </a:ext>
            </a:extLst>
          </p:cNvPr>
          <p:cNvSpPr/>
          <p:nvPr/>
        </p:nvSpPr>
        <p:spPr>
          <a:xfrm>
            <a:off x="1619250" y="3220880"/>
            <a:ext cx="1466850" cy="44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a:extLst>
              <a:ext uri="{FF2B5EF4-FFF2-40B4-BE49-F238E27FC236}">
                <a16:creationId xmlns:a16="http://schemas.microsoft.com/office/drawing/2014/main" id="{B4428E3F-9B45-4881-8635-8972EB30ACDA}"/>
              </a:ext>
            </a:extLst>
          </p:cNvPr>
          <p:cNvCxnSpPr>
            <a:cxnSpLocks/>
          </p:cNvCxnSpPr>
          <p:nvPr/>
        </p:nvCxnSpPr>
        <p:spPr>
          <a:xfrm flipH="1">
            <a:off x="2152650" y="3067050"/>
            <a:ext cx="4000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74BB38-BBC2-45E1-98FA-2E10EECBE103}"/>
              </a:ext>
            </a:extLst>
          </p:cNvPr>
          <p:cNvCxnSpPr>
            <a:cxnSpLocks/>
          </p:cNvCxnSpPr>
          <p:nvPr/>
        </p:nvCxnSpPr>
        <p:spPr>
          <a:xfrm flipH="1" flipV="1">
            <a:off x="3086100" y="3504489"/>
            <a:ext cx="5416681" cy="18760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6503B0-3530-474D-852B-93F44C00DC7D}"/>
              </a:ext>
            </a:extLst>
          </p:cNvPr>
          <p:cNvCxnSpPr>
            <a:cxnSpLocks/>
            <a:endCxn id="17" idx="6"/>
          </p:cNvCxnSpPr>
          <p:nvPr/>
        </p:nvCxnSpPr>
        <p:spPr>
          <a:xfrm flipH="1" flipV="1">
            <a:off x="6937440" y="694138"/>
            <a:ext cx="1482660" cy="468644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20CB18F-C938-48C8-BC2E-CCB5C0175619}"/>
              </a:ext>
            </a:extLst>
          </p:cNvPr>
          <p:cNvSpPr/>
          <p:nvPr/>
        </p:nvSpPr>
        <p:spPr>
          <a:xfrm>
            <a:off x="5794440" y="291133"/>
            <a:ext cx="1143000" cy="80600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a:extLst>
              <a:ext uri="{FF2B5EF4-FFF2-40B4-BE49-F238E27FC236}">
                <a16:creationId xmlns:a16="http://schemas.microsoft.com/office/drawing/2014/main" id="{AC00654C-2C76-456C-B0EC-E30B88B7ECAF}"/>
              </a:ext>
            </a:extLst>
          </p:cNvPr>
          <p:cNvCxnSpPr>
            <a:stCxn id="17" idx="4"/>
          </p:cNvCxnSpPr>
          <p:nvPr/>
        </p:nvCxnSpPr>
        <p:spPr>
          <a:xfrm>
            <a:off x="6365940" y="1097142"/>
            <a:ext cx="137739" cy="929928"/>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5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8" name="Straight Connector 21"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25E7FD-C073-4DBC-B0BD-B3A5261C7E29}"/>
              </a:ext>
            </a:extLst>
          </p:cNvPr>
          <p:cNvPicPr>
            <a:picLocks noChangeAspect="1"/>
          </p:cNvPicPr>
          <p:nvPr/>
        </p:nvPicPr>
        <p:blipFill>
          <a:blip r:embed="rId3"/>
          <a:stretch>
            <a:fillRect/>
          </a:stretch>
        </p:blipFill>
        <p:spPr>
          <a:xfrm>
            <a:off x="636915" y="1082335"/>
            <a:ext cx="6915663" cy="4386039"/>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3500"/>
              <a:t>Rules and Transformations</a:t>
            </a:r>
          </a:p>
        </p:txBody>
      </p:sp>
      <p:sp>
        <p:nvSpPr>
          <p:cNvPr id="3" name="Content Placeholder 2"/>
          <p:cNvSpPr>
            <a:spLocks noGrp="1"/>
          </p:cNvSpPr>
          <p:nvPr>
            <p:ph idx="1"/>
          </p:nvPr>
        </p:nvSpPr>
        <p:spPr>
          <a:xfrm>
            <a:off x="7872618" y="1828498"/>
            <a:ext cx="3684644" cy="4386039"/>
          </a:xfrm>
        </p:spPr>
        <p:txBody>
          <a:bodyPr>
            <a:normAutofit fontScale="92500" lnSpcReduction="10000"/>
          </a:bodyPr>
          <a:lstStyle/>
          <a:p>
            <a:r>
              <a:rPr lang="en-CA" dirty="0"/>
              <a:t>Rules generate transformations by replacing in a given graph an occurrence of the one state with another.</a:t>
            </a:r>
          </a:p>
          <a:p>
            <a:r>
              <a:rPr lang="en-CA" dirty="0"/>
              <a:t>3 steps to go from Pre-state G to post-state H </a:t>
            </a:r>
          </a:p>
          <a:p>
            <a:pPr lvl="1"/>
            <a:r>
              <a:rPr lang="en-CA" i="1" dirty="0"/>
              <a:t>Find </a:t>
            </a:r>
            <a:r>
              <a:rPr lang="en-CA" dirty="0"/>
              <a:t>an occurrence </a:t>
            </a:r>
            <a:r>
              <a:rPr lang="en-CA" dirty="0" err="1"/>
              <a:t>oL</a:t>
            </a:r>
            <a:r>
              <a:rPr lang="en-CA" dirty="0"/>
              <a:t> of the left hand side L in the given graph G</a:t>
            </a:r>
          </a:p>
          <a:p>
            <a:pPr lvl="1"/>
            <a:r>
              <a:rPr lang="en-CA" i="1" dirty="0"/>
              <a:t>Delete </a:t>
            </a:r>
            <a:r>
              <a:rPr lang="en-CA" dirty="0"/>
              <a:t>from G all vertices and edges matched by L/R</a:t>
            </a:r>
          </a:p>
          <a:p>
            <a:pPr lvl="1"/>
            <a:r>
              <a:rPr lang="en-CA" i="1" dirty="0"/>
              <a:t>Paste </a:t>
            </a:r>
            <a:r>
              <a:rPr lang="en-CA" dirty="0"/>
              <a:t>to the result a copy of R/L, to arrive at H</a:t>
            </a:r>
            <a:endParaRPr lang="en-CA" i="1" dirty="0"/>
          </a:p>
        </p:txBody>
      </p:sp>
      <p:sp>
        <p:nvSpPr>
          <p:cNvPr id="5" name="Oval 4">
            <a:extLst>
              <a:ext uri="{FF2B5EF4-FFF2-40B4-BE49-F238E27FC236}">
                <a16:creationId xmlns:a16="http://schemas.microsoft.com/office/drawing/2014/main" id="{3A7AB6B8-7E41-40AB-9FA9-B5C3BDDE6F06}"/>
              </a:ext>
            </a:extLst>
          </p:cNvPr>
          <p:cNvSpPr/>
          <p:nvPr/>
        </p:nvSpPr>
        <p:spPr>
          <a:xfrm>
            <a:off x="5676900" y="1082335"/>
            <a:ext cx="1695450" cy="95601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EA40CCEF-D581-4F89-829E-CBC29E4A5967}"/>
              </a:ext>
            </a:extLst>
          </p:cNvPr>
          <p:cNvSpPr/>
          <p:nvPr/>
        </p:nvSpPr>
        <p:spPr>
          <a:xfrm>
            <a:off x="5950419" y="2970252"/>
            <a:ext cx="1695450" cy="95601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16D7CF33-DEEB-48C0-93D2-4DA1E5805567}"/>
              </a:ext>
            </a:extLst>
          </p:cNvPr>
          <p:cNvCxnSpPr>
            <a:endCxn id="9" idx="4"/>
          </p:cNvCxnSpPr>
          <p:nvPr/>
        </p:nvCxnSpPr>
        <p:spPr>
          <a:xfrm flipH="1" flipV="1">
            <a:off x="6798144" y="3926267"/>
            <a:ext cx="1564806" cy="161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0FCCE0-6DFC-492C-BD84-6170EFFE9FEC}"/>
              </a:ext>
            </a:extLst>
          </p:cNvPr>
          <p:cNvCxnSpPr>
            <a:cxnSpLocks/>
            <a:endCxn id="5" idx="6"/>
          </p:cNvCxnSpPr>
          <p:nvPr/>
        </p:nvCxnSpPr>
        <p:spPr>
          <a:xfrm flipH="1" flipV="1">
            <a:off x="7372350" y="1560343"/>
            <a:ext cx="1025656" cy="4058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398D2B-A7A2-433E-96A5-D48DCF19B482}"/>
              </a:ext>
            </a:extLst>
          </p:cNvPr>
          <p:cNvSpPr/>
          <p:nvPr/>
        </p:nvSpPr>
        <p:spPr>
          <a:xfrm>
            <a:off x="3162299" y="2476499"/>
            <a:ext cx="1050795" cy="34290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a:extLst>
              <a:ext uri="{FF2B5EF4-FFF2-40B4-BE49-F238E27FC236}">
                <a16:creationId xmlns:a16="http://schemas.microsoft.com/office/drawing/2014/main" id="{9630FDEE-23CC-448E-8152-8A39094A8AA3}"/>
              </a:ext>
            </a:extLst>
          </p:cNvPr>
          <p:cNvCxnSpPr>
            <a:cxnSpLocks/>
            <a:endCxn id="15" idx="4"/>
          </p:cNvCxnSpPr>
          <p:nvPr/>
        </p:nvCxnSpPr>
        <p:spPr>
          <a:xfrm flipH="1" flipV="1">
            <a:off x="3687697" y="2819400"/>
            <a:ext cx="4710309" cy="273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04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3D8311-E1A0-4D29-9039-FADC7F7C22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0800000" flipV="1">
            <a:off x="633999" y="1798196"/>
            <a:ext cx="4001315" cy="2935133"/>
          </a:xfrm>
          <a:prstGeom prst="rect">
            <a:avLst/>
          </a:prstGeom>
        </p:spPr>
      </p:pic>
      <p:sp>
        <p:nvSpPr>
          <p:cNvPr id="2" name="Title 1"/>
          <p:cNvSpPr>
            <a:spLocks noGrp="1"/>
          </p:cNvSpPr>
          <p:nvPr>
            <p:ph type="title"/>
          </p:nvPr>
        </p:nvSpPr>
        <p:spPr>
          <a:xfrm>
            <a:off x="4955354" y="620721"/>
            <a:ext cx="6593180" cy="1651140"/>
          </a:xfrm>
        </p:spPr>
        <p:txBody>
          <a:bodyPr>
            <a:normAutofit/>
          </a:bodyPr>
          <a:lstStyle/>
          <a:p>
            <a:pPr algn="l"/>
            <a:r>
              <a:rPr lang="en-US"/>
              <a:t>Rules and Transformations</a:t>
            </a:r>
          </a:p>
        </p:txBody>
      </p:sp>
      <p:sp>
        <p:nvSpPr>
          <p:cNvPr id="3" name="Content Placeholder 2"/>
          <p:cNvSpPr>
            <a:spLocks noGrp="1"/>
          </p:cNvSpPr>
          <p:nvPr>
            <p:ph idx="1"/>
          </p:nvPr>
        </p:nvSpPr>
        <p:spPr>
          <a:xfrm>
            <a:off x="4955354" y="2422688"/>
            <a:ext cx="6593180" cy="3801533"/>
          </a:xfrm>
        </p:spPr>
        <p:txBody>
          <a:bodyPr>
            <a:normAutofit/>
          </a:bodyPr>
          <a:lstStyle/>
          <a:p>
            <a:r>
              <a:rPr lang="en-CA" dirty="0"/>
              <a:t>The total behavior of the game then is set by the set of all sequence of consecutive transformation steps G0 </a:t>
            </a:r>
            <a:r>
              <a:rPr lang="en-CA" dirty="0">
                <a:latin typeface="Century Gothic" panose="020B0502020202020204" pitchFamily="34" charset="0"/>
              </a:rPr>
              <a:t>→ </a:t>
            </a:r>
            <a:r>
              <a:rPr lang="en-CA" dirty="0" err="1">
                <a:latin typeface="Century Gothic" panose="020B0502020202020204" pitchFamily="34" charset="0"/>
              </a:rPr>
              <a:t>Gn</a:t>
            </a:r>
            <a:endParaRPr lang="en-CA" dirty="0">
              <a:latin typeface="Century Gothic" panose="020B0502020202020204" pitchFamily="34" charset="0"/>
            </a:endParaRPr>
          </a:p>
          <a:p>
            <a:r>
              <a:rPr lang="en-CA" dirty="0"/>
              <a:t>Based on the rules developed for the game and a valid instance graph G0</a:t>
            </a:r>
          </a:p>
          <a:p>
            <a:r>
              <a:rPr lang="en-CA" dirty="0"/>
              <a:t>Must also make sure that there are no dangling edges as a result of a deletion – i.e. valid transformations must be performed</a:t>
            </a:r>
          </a:p>
        </p:txBody>
      </p:sp>
      <p:sp>
        <p:nvSpPr>
          <p:cNvPr id="6" name="TextBox 5">
            <a:extLst>
              <a:ext uri="{FF2B5EF4-FFF2-40B4-BE49-F238E27FC236}">
                <a16:creationId xmlns:a16="http://schemas.microsoft.com/office/drawing/2014/main" id="{067712DC-F288-439C-97E7-262431B90EA7}"/>
              </a:ext>
            </a:extLst>
          </p:cNvPr>
          <p:cNvSpPr txBox="1"/>
          <p:nvPr/>
        </p:nvSpPr>
        <p:spPr>
          <a:xfrm>
            <a:off x="9824044" y="6657945"/>
            <a:ext cx="236795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frikinux.blogspot.com/2010/08/solucion-pacman-no-encuentra-wine-oy.html"/>
              </a:rPr>
              <a:t>This Photo</a:t>
            </a:r>
            <a:r>
              <a:rPr lang="en-CA" sz="700">
                <a:solidFill>
                  <a:srgbClr val="FFFFFF"/>
                </a:solidFill>
              </a:rPr>
              <a:t> by Unknown Author is licensed under </a:t>
            </a:r>
            <a:r>
              <a:rPr lang="en-CA" sz="700">
                <a:solidFill>
                  <a:srgbClr val="FFFFFF"/>
                </a:solidFill>
                <a:hlinkClick r:id="rId4" tooltip="https://creativecommons.org/licenses/by-sa/4.0/"/>
              </a:rPr>
              <a:t>CC BY-SA</a:t>
            </a:r>
            <a:endParaRPr lang="en-CA" sz="700">
              <a:solidFill>
                <a:srgbClr val="FFFFFF"/>
              </a:solidFill>
            </a:endParaRPr>
          </a:p>
        </p:txBody>
      </p:sp>
    </p:spTree>
    <p:extLst>
      <p:ext uri="{BB962C8B-B14F-4D97-AF65-F5344CB8AC3E}">
        <p14:creationId xmlns:p14="http://schemas.microsoft.com/office/powerpoint/2010/main" val="28450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4000"/>
              <a:t>Contents</a:t>
            </a:r>
          </a:p>
        </p:txBody>
      </p:sp>
      <p:sp>
        <p:nvSpPr>
          <p:cNvPr id="3" name="Content Placeholder 2"/>
          <p:cNvSpPr>
            <a:spLocks noGrp="1"/>
          </p:cNvSpPr>
          <p:nvPr>
            <p:ph type="body" idx="1"/>
          </p:nvPr>
        </p:nvSpPr>
        <p:spPr>
          <a:xfrm>
            <a:off x="4837551" y="643466"/>
            <a:ext cx="4799963" cy="4964126"/>
          </a:xfrm>
        </p:spPr>
        <p:txBody>
          <a:bodyPr>
            <a:normAutofit/>
          </a:bodyPr>
          <a:lstStyle/>
          <a:p>
            <a:r>
              <a:rPr lang="en-US" dirty="0"/>
              <a:t>Modeling</a:t>
            </a:r>
          </a:p>
          <a:p>
            <a:pPr lvl="1"/>
            <a:r>
              <a:rPr lang="en-US" sz="2000" dirty="0"/>
              <a:t>Generalization</a:t>
            </a:r>
          </a:p>
          <a:p>
            <a:pPr lvl="1"/>
            <a:r>
              <a:rPr lang="en-US" sz="2000" dirty="0"/>
              <a:t>Type and Instance Graphs</a:t>
            </a:r>
          </a:p>
          <a:p>
            <a:pPr lvl="1"/>
            <a:r>
              <a:rPr lang="en-US" sz="2000" dirty="0"/>
              <a:t>Rules and Transformations</a:t>
            </a:r>
          </a:p>
          <a:p>
            <a:r>
              <a:rPr lang="en-US" dirty="0"/>
              <a:t>Constraints</a:t>
            </a:r>
          </a:p>
          <a:p>
            <a:r>
              <a:rPr lang="en-US" dirty="0"/>
              <a:t>Multi-objects</a:t>
            </a:r>
          </a:p>
          <a:p>
            <a:r>
              <a:rPr lang="en-US" dirty="0"/>
              <a:t>Application Conditions</a:t>
            </a:r>
          </a:p>
          <a:p>
            <a:r>
              <a:rPr lang="en-US" dirty="0"/>
              <a:t>Control Conditions</a:t>
            </a:r>
          </a:p>
        </p:txBody>
      </p:sp>
    </p:spTree>
    <p:extLst>
      <p:ext uri="{BB962C8B-B14F-4D97-AF65-F5344CB8AC3E}">
        <p14:creationId xmlns:p14="http://schemas.microsoft.com/office/powerpoint/2010/main" val="339361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50" name="Straight Connector 49"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4AE7F72-7DE7-469B-884D-41DF6E3E29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138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4" name="Freeform 6" title="Page Number Shape">
            <a:extLst>
              <a:ext uri="{FF2B5EF4-FFF2-40B4-BE49-F238E27FC236}">
                <a16:creationId xmlns:a16="http://schemas.microsoft.com/office/drawing/2014/main" id="{676184BD-E35A-4076-A646-FB2CD92345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pic>
        <p:nvPicPr>
          <p:cNvPr id="23" name="Content Placeholder 19" descr="A tattoo on his neck&#10;&#10;Description generated with high confidence">
            <a:extLst>
              <a:ext uri="{FF2B5EF4-FFF2-40B4-BE49-F238E27FC236}">
                <a16:creationId xmlns:a16="http://schemas.microsoft.com/office/drawing/2014/main" id="{09003624-F1AC-4EE0-99A5-031F6E142DE4}"/>
              </a:ext>
            </a:extLst>
          </p:cNvPr>
          <p:cNvPicPr>
            <a:picLocks noChangeAspect="1"/>
          </p:cNvPicPr>
          <p:nvPr/>
        </p:nvPicPr>
        <p:blipFill rotWithShape="1">
          <a:blip r:embed="rId3"/>
          <a:srcRect t="3904" r="2" b="2"/>
          <a:stretch/>
        </p:blipFill>
        <p:spPr>
          <a:xfrm>
            <a:off x="20" y="10"/>
            <a:ext cx="7534635" cy="5412248"/>
          </a:xfrm>
          <a:prstGeom prst="rect">
            <a:avLst/>
          </a:prstGeom>
        </p:spPr>
      </p:pic>
      <p:cxnSp>
        <p:nvCxnSpPr>
          <p:cNvPr id="56" name="Straight Connector 55" title="Verticle Rule Line">
            <a:extLst>
              <a:ext uri="{FF2B5EF4-FFF2-40B4-BE49-F238E27FC236}">
                <a16:creationId xmlns:a16="http://schemas.microsoft.com/office/drawing/2014/main" id="{DAD3FAB1-4DDF-4AE7-8F23-1BD35D53325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4763"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CDD1B446-09C1-423C-89A0-45EBB763FA67}"/>
              </a:ext>
            </a:extLst>
          </p:cNvPr>
          <p:cNvSpPr>
            <a:spLocks noGrp="1"/>
          </p:cNvSpPr>
          <p:nvPr>
            <p:ph type="title"/>
          </p:nvPr>
        </p:nvSpPr>
        <p:spPr>
          <a:xfrm>
            <a:off x="8116716" y="1143293"/>
            <a:ext cx="3421691" cy="5100987"/>
          </a:xfrm>
        </p:spPr>
        <p:txBody>
          <a:bodyPr vert="horz" lIns="91440" tIns="45720" rIns="91440" bIns="45720" rtlCol="0" anchor="t">
            <a:normAutofit/>
          </a:bodyPr>
          <a:lstStyle/>
          <a:p>
            <a:pPr algn="l">
              <a:lnSpc>
                <a:spcPct val="85000"/>
              </a:lnSpc>
            </a:pPr>
            <a:r>
              <a:rPr lang="en-US" sz="3400" cap="all">
                <a:solidFill>
                  <a:schemeClr val="tx2"/>
                </a:solidFill>
              </a:rPr>
              <a:t>What Do You See?</a:t>
            </a:r>
          </a:p>
        </p:txBody>
      </p:sp>
    </p:spTree>
    <p:extLst>
      <p:ext uri="{BB962C8B-B14F-4D97-AF65-F5344CB8AC3E}">
        <p14:creationId xmlns:p14="http://schemas.microsoft.com/office/powerpoint/2010/main" val="10721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4000" dirty="0"/>
              <a:t>Constraints</a:t>
            </a:r>
          </a:p>
        </p:txBody>
      </p:sp>
      <p:sp>
        <p:nvSpPr>
          <p:cNvPr id="3" name="Content Placeholder 2"/>
          <p:cNvSpPr>
            <a:spLocks noGrp="1"/>
          </p:cNvSpPr>
          <p:nvPr>
            <p:ph idx="1"/>
          </p:nvPr>
        </p:nvSpPr>
        <p:spPr>
          <a:xfrm>
            <a:off x="4837551" y="643466"/>
            <a:ext cx="4799963" cy="4964126"/>
          </a:xfrm>
        </p:spPr>
        <p:txBody>
          <a:bodyPr>
            <a:normAutofit/>
          </a:bodyPr>
          <a:lstStyle/>
          <a:p>
            <a:r>
              <a:rPr lang="en-CA" dirty="0"/>
              <a:t>Dangling edge: caused by the fact that a node in a graph have an unknown number of connections</a:t>
            </a:r>
          </a:p>
          <a:p>
            <a:r>
              <a:rPr lang="en-CA" dirty="0"/>
              <a:t>Can constrain the number of connections</a:t>
            </a:r>
          </a:p>
          <a:p>
            <a:pPr lvl="1"/>
            <a:r>
              <a:rPr lang="en-CA" sz="2000" dirty="0"/>
              <a:t>E.g. each </a:t>
            </a:r>
            <a:r>
              <a:rPr lang="en-CA" sz="2000" i="1" dirty="0"/>
              <a:t>Ghost, Pacman, or marble </a:t>
            </a:r>
            <a:r>
              <a:rPr lang="en-CA" sz="2000" dirty="0"/>
              <a:t>vertex is linked to exactly one </a:t>
            </a:r>
            <a:r>
              <a:rPr lang="en-CA" sz="2000" i="1" dirty="0"/>
              <a:t>Field </a:t>
            </a:r>
            <a:r>
              <a:rPr lang="en-CA" sz="2000" dirty="0"/>
              <a:t>vertex</a:t>
            </a:r>
            <a:endParaRPr sz="2000" dirty="0"/>
          </a:p>
        </p:txBody>
      </p:sp>
      <p:pic>
        <p:nvPicPr>
          <p:cNvPr id="4" name="Picture 3">
            <a:extLst>
              <a:ext uri="{FF2B5EF4-FFF2-40B4-BE49-F238E27FC236}">
                <a16:creationId xmlns:a16="http://schemas.microsoft.com/office/drawing/2014/main" id="{BB9AEFC3-D5DF-4A22-B813-A10344F5BDAB}"/>
              </a:ext>
            </a:extLst>
          </p:cNvPr>
          <p:cNvPicPr>
            <a:picLocks noChangeAspect="1"/>
          </p:cNvPicPr>
          <p:nvPr/>
        </p:nvPicPr>
        <p:blipFill>
          <a:blip r:embed="rId2"/>
          <a:stretch>
            <a:fillRect/>
          </a:stretch>
        </p:blipFill>
        <p:spPr>
          <a:xfrm>
            <a:off x="5334000" y="3750733"/>
            <a:ext cx="4963114" cy="2138363"/>
          </a:xfrm>
          <a:prstGeom prst="rect">
            <a:avLst/>
          </a:prstGeom>
        </p:spPr>
      </p:pic>
    </p:spTree>
    <p:extLst>
      <p:ext uri="{BB962C8B-B14F-4D97-AF65-F5344CB8AC3E}">
        <p14:creationId xmlns:p14="http://schemas.microsoft.com/office/powerpoint/2010/main" val="352165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4000" dirty="0"/>
              <a:t>Constraints</a:t>
            </a:r>
          </a:p>
        </p:txBody>
      </p:sp>
      <p:sp>
        <p:nvSpPr>
          <p:cNvPr id="3" name="Content Placeholder 2"/>
          <p:cNvSpPr>
            <a:spLocks noGrp="1"/>
          </p:cNvSpPr>
          <p:nvPr>
            <p:ph type="body" idx="1"/>
          </p:nvPr>
        </p:nvSpPr>
        <p:spPr>
          <a:xfrm>
            <a:off x="4837551" y="643466"/>
            <a:ext cx="4799963" cy="4964126"/>
          </a:xfrm>
        </p:spPr>
        <p:txBody>
          <a:bodyPr>
            <a:normAutofit/>
          </a:bodyPr>
          <a:lstStyle/>
          <a:p>
            <a:r>
              <a:rPr lang="en-CA" dirty="0"/>
              <a:t>Can also represent more complex constraints as graphs – i.e. forbidden subgraph </a:t>
            </a:r>
          </a:p>
          <a:p>
            <a:r>
              <a:rPr lang="en-CA" dirty="0"/>
              <a:t>Therefore constraints restrict the set of admissible instance graphs that can be used to control the transformation process by ruling out transformations leading to non-admissible graphs</a:t>
            </a:r>
            <a:endParaRPr dirty="0"/>
          </a:p>
        </p:txBody>
      </p:sp>
      <p:pic>
        <p:nvPicPr>
          <p:cNvPr id="4" name="Picture 3">
            <a:extLst>
              <a:ext uri="{FF2B5EF4-FFF2-40B4-BE49-F238E27FC236}">
                <a16:creationId xmlns:a16="http://schemas.microsoft.com/office/drawing/2014/main" id="{C26B999B-1F0C-43D9-9C7D-D88B7705B5B6}"/>
              </a:ext>
            </a:extLst>
          </p:cNvPr>
          <p:cNvPicPr>
            <a:picLocks noChangeAspect="1"/>
          </p:cNvPicPr>
          <p:nvPr/>
        </p:nvPicPr>
        <p:blipFill>
          <a:blip r:embed="rId2"/>
          <a:stretch>
            <a:fillRect/>
          </a:stretch>
        </p:blipFill>
        <p:spPr>
          <a:xfrm>
            <a:off x="6367725" y="3750733"/>
            <a:ext cx="3444743" cy="2179327"/>
          </a:xfrm>
          <a:prstGeom prst="rect">
            <a:avLst/>
          </a:prstGeom>
        </p:spPr>
      </p:pic>
    </p:spTree>
    <p:extLst>
      <p:ext uri="{BB962C8B-B14F-4D97-AF65-F5344CB8AC3E}">
        <p14:creationId xmlns:p14="http://schemas.microsoft.com/office/powerpoint/2010/main" val="302426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20" name="Straight Connector 19"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8" name="Straight Connector 27"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generated with high confidence">
            <a:extLst>
              <a:ext uri="{FF2B5EF4-FFF2-40B4-BE49-F238E27FC236}">
                <a16:creationId xmlns:a16="http://schemas.microsoft.com/office/drawing/2014/main" id="{8986778E-26AD-46C3-9FF6-2965700DB2CD}"/>
              </a:ext>
            </a:extLst>
          </p:cNvPr>
          <p:cNvPicPr>
            <a:picLocks noChangeAspect="1"/>
          </p:cNvPicPr>
          <p:nvPr/>
        </p:nvPicPr>
        <p:blipFill>
          <a:blip r:embed="rId3"/>
          <a:stretch>
            <a:fillRect/>
          </a:stretch>
        </p:blipFill>
        <p:spPr>
          <a:xfrm>
            <a:off x="1130037" y="1122511"/>
            <a:ext cx="6099129" cy="5099272"/>
          </a:xfrm>
          <a:prstGeom prst="rect">
            <a:avLst/>
          </a:prstGeom>
        </p:spPr>
      </p:pic>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cap="all">
                <a:solidFill>
                  <a:schemeClr val="bg2"/>
                </a:solidFill>
              </a:rPr>
              <a:t>Multi-objects</a:t>
            </a:r>
          </a:p>
        </p:txBody>
      </p:sp>
      <p:sp>
        <p:nvSpPr>
          <p:cNvPr id="6" name="Oval 5">
            <a:extLst>
              <a:ext uri="{FF2B5EF4-FFF2-40B4-BE49-F238E27FC236}">
                <a16:creationId xmlns:a16="http://schemas.microsoft.com/office/drawing/2014/main" id="{EF2C5E9D-5A40-4854-810D-4579413B4FE7}"/>
              </a:ext>
            </a:extLst>
          </p:cNvPr>
          <p:cNvSpPr/>
          <p:nvPr/>
        </p:nvSpPr>
        <p:spPr>
          <a:xfrm>
            <a:off x="2647950" y="2533650"/>
            <a:ext cx="272415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6195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3" name="Straight Connector 42"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cap="all">
                <a:solidFill>
                  <a:schemeClr val="bg2"/>
                </a:solidFill>
              </a:rPr>
              <a:t>Multi-objects</a:t>
            </a:r>
          </a:p>
        </p:txBody>
      </p:sp>
      <p:pic>
        <p:nvPicPr>
          <p:cNvPr id="11" name="Picture 10">
            <a:extLst>
              <a:ext uri="{FF2B5EF4-FFF2-40B4-BE49-F238E27FC236}">
                <a16:creationId xmlns:a16="http://schemas.microsoft.com/office/drawing/2014/main" id="{295F0619-9DC8-4EAC-9C17-13B58ED82AD7}"/>
              </a:ext>
            </a:extLst>
          </p:cNvPr>
          <p:cNvPicPr>
            <a:picLocks noChangeAspect="1"/>
          </p:cNvPicPr>
          <p:nvPr/>
        </p:nvPicPr>
        <p:blipFill rotWithShape="1">
          <a:blip r:embed="rId3"/>
          <a:srcRect l="-5804" r="6862"/>
          <a:stretch/>
        </p:blipFill>
        <p:spPr>
          <a:xfrm>
            <a:off x="0" y="1624719"/>
            <a:ext cx="7212874" cy="3608561"/>
          </a:xfrm>
          <a:prstGeom prst="rect">
            <a:avLst/>
          </a:prstGeom>
        </p:spPr>
      </p:pic>
    </p:spTree>
    <p:extLst>
      <p:ext uri="{BB962C8B-B14F-4D97-AF65-F5344CB8AC3E}">
        <p14:creationId xmlns:p14="http://schemas.microsoft.com/office/powerpoint/2010/main" val="268806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3" name="Straight Connector 42"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A0E748-38A8-4ABC-983E-55846F88591E}"/>
              </a:ext>
            </a:extLst>
          </p:cNvPr>
          <p:cNvPicPr>
            <a:picLocks noChangeAspect="1"/>
          </p:cNvPicPr>
          <p:nvPr/>
        </p:nvPicPr>
        <p:blipFill>
          <a:blip r:embed="rId3"/>
          <a:stretch>
            <a:fillRect/>
          </a:stretch>
        </p:blipFill>
        <p:spPr>
          <a:xfrm>
            <a:off x="1128096" y="1852821"/>
            <a:ext cx="6103012" cy="3638652"/>
          </a:xfrm>
          <a:prstGeom prst="rect">
            <a:avLst/>
          </a:prstGeom>
        </p:spPr>
      </p:pic>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sz="3400" cap="all">
                <a:solidFill>
                  <a:schemeClr val="bg2"/>
                </a:solidFill>
              </a:rPr>
              <a:t>Application conditions</a:t>
            </a:r>
          </a:p>
        </p:txBody>
      </p:sp>
    </p:spTree>
    <p:extLst>
      <p:ext uri="{BB962C8B-B14F-4D97-AF65-F5344CB8AC3E}">
        <p14:creationId xmlns:p14="http://schemas.microsoft.com/office/powerpoint/2010/main" val="399024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3" name="Straight Connector 42"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sz="3400" cap="all">
                <a:solidFill>
                  <a:schemeClr val="bg2"/>
                </a:solidFill>
              </a:rPr>
              <a:t>Application conditions</a:t>
            </a:r>
          </a:p>
        </p:txBody>
      </p:sp>
      <p:pic>
        <p:nvPicPr>
          <p:cNvPr id="10" name="Picture 9">
            <a:extLst>
              <a:ext uri="{FF2B5EF4-FFF2-40B4-BE49-F238E27FC236}">
                <a16:creationId xmlns:a16="http://schemas.microsoft.com/office/drawing/2014/main" id="{4B8511B8-2391-49F8-8F27-7CEDAA60352C}"/>
              </a:ext>
            </a:extLst>
          </p:cNvPr>
          <p:cNvPicPr>
            <a:picLocks noChangeAspect="1"/>
          </p:cNvPicPr>
          <p:nvPr/>
        </p:nvPicPr>
        <p:blipFill>
          <a:blip r:embed="rId3"/>
          <a:stretch>
            <a:fillRect/>
          </a:stretch>
        </p:blipFill>
        <p:spPr>
          <a:xfrm>
            <a:off x="406198" y="2002486"/>
            <a:ext cx="6740181" cy="3403904"/>
          </a:xfrm>
          <a:prstGeom prst="rect">
            <a:avLst/>
          </a:prstGeom>
        </p:spPr>
      </p:pic>
    </p:spTree>
    <p:extLst>
      <p:ext uri="{BB962C8B-B14F-4D97-AF65-F5344CB8AC3E}">
        <p14:creationId xmlns:p14="http://schemas.microsoft.com/office/powerpoint/2010/main" val="64353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3" name="Straight Connector 42"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sz="3400" cap="all" dirty="0">
                <a:solidFill>
                  <a:schemeClr val="bg2"/>
                </a:solidFill>
              </a:rPr>
              <a:t>Control conditions</a:t>
            </a:r>
          </a:p>
        </p:txBody>
      </p:sp>
      <p:pic>
        <p:nvPicPr>
          <p:cNvPr id="11" name="Picture 10">
            <a:extLst>
              <a:ext uri="{FF2B5EF4-FFF2-40B4-BE49-F238E27FC236}">
                <a16:creationId xmlns:a16="http://schemas.microsoft.com/office/drawing/2014/main" id="{B1F9AFE6-315B-479E-872B-61939BF3A333}"/>
              </a:ext>
            </a:extLst>
          </p:cNvPr>
          <p:cNvPicPr>
            <a:picLocks noChangeAspect="1"/>
          </p:cNvPicPr>
          <p:nvPr/>
        </p:nvPicPr>
        <p:blipFill>
          <a:blip r:embed="rId3"/>
          <a:stretch>
            <a:fillRect/>
          </a:stretch>
        </p:blipFill>
        <p:spPr>
          <a:xfrm>
            <a:off x="1019460" y="1227665"/>
            <a:ext cx="6351622" cy="4402670"/>
          </a:xfrm>
          <a:prstGeom prst="rect">
            <a:avLst/>
          </a:prstGeom>
        </p:spPr>
      </p:pic>
    </p:spTree>
    <p:extLst>
      <p:ext uri="{BB962C8B-B14F-4D97-AF65-F5344CB8AC3E}">
        <p14:creationId xmlns:p14="http://schemas.microsoft.com/office/powerpoint/2010/main" val="153410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title="Page Number Shape">
            <a:extLst>
              <a:ext uri="{FF2B5EF4-FFF2-40B4-BE49-F238E27FC236}">
                <a16:creationId xmlns:a16="http://schemas.microsoft.com/office/drawing/2014/main" id="{49EC5C96-A5B7-48AF-865B-32EA92606F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title="Verticle Rule Line">
            <a:extLst>
              <a:ext uri="{FF2B5EF4-FFF2-40B4-BE49-F238E27FC236}">
                <a16:creationId xmlns:a16="http://schemas.microsoft.com/office/drawing/2014/main" id="{87D3361C-8AD4-4C09-8E01-4332488617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CB3501C-0BF6-4941-B958-27196AD9A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5D42485B-30FD-4C7E-978A-3962892E33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title="Page Number Shape">
            <a:extLst>
              <a:ext uri="{FF2B5EF4-FFF2-40B4-BE49-F238E27FC236}">
                <a16:creationId xmlns:a16="http://schemas.microsoft.com/office/drawing/2014/main" id="{97E55B52-5304-40DB-BE2D-8EEB104CA2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43" name="Straight Connector 42" title="Verticle Rule Line">
            <a:extLst>
              <a:ext uri="{FF2B5EF4-FFF2-40B4-BE49-F238E27FC236}">
                <a16:creationId xmlns:a16="http://schemas.microsoft.com/office/drawing/2014/main" id="{703E6347-0C1B-4131-8BB1-F198DEFDF8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88391" y="1143293"/>
            <a:ext cx="3350016" cy="4268965"/>
          </a:xfrm>
        </p:spPr>
        <p:txBody>
          <a:bodyPr vert="horz" lIns="91440" tIns="45720" rIns="91440" bIns="45720" rtlCol="0" anchor="t">
            <a:normAutofit/>
          </a:bodyPr>
          <a:lstStyle/>
          <a:p>
            <a:pPr algn="l">
              <a:lnSpc>
                <a:spcPct val="85000"/>
              </a:lnSpc>
            </a:pPr>
            <a:r>
              <a:rPr lang="en-US" sz="3400" cap="all" dirty="0">
                <a:solidFill>
                  <a:schemeClr val="bg2"/>
                </a:solidFill>
              </a:rPr>
              <a:t>Control conditions</a:t>
            </a:r>
          </a:p>
        </p:txBody>
      </p:sp>
      <p:pic>
        <p:nvPicPr>
          <p:cNvPr id="10" name="Picture 9">
            <a:extLst>
              <a:ext uri="{FF2B5EF4-FFF2-40B4-BE49-F238E27FC236}">
                <a16:creationId xmlns:a16="http://schemas.microsoft.com/office/drawing/2014/main" id="{12119262-12B7-45AA-9428-CD390C412857}"/>
              </a:ext>
            </a:extLst>
          </p:cNvPr>
          <p:cNvPicPr>
            <a:picLocks noChangeAspect="1"/>
          </p:cNvPicPr>
          <p:nvPr/>
        </p:nvPicPr>
        <p:blipFill>
          <a:blip r:embed="rId3"/>
          <a:stretch>
            <a:fillRect/>
          </a:stretch>
        </p:blipFill>
        <p:spPr>
          <a:xfrm>
            <a:off x="1019460" y="1328661"/>
            <a:ext cx="6415321" cy="4200678"/>
          </a:xfrm>
          <a:prstGeom prst="rect">
            <a:avLst/>
          </a:prstGeom>
        </p:spPr>
      </p:pic>
    </p:spTree>
    <p:extLst>
      <p:ext uri="{BB962C8B-B14F-4D97-AF65-F5344CB8AC3E}">
        <p14:creationId xmlns:p14="http://schemas.microsoft.com/office/powerpoint/2010/main" val="4573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B9FC6610-A5F8-45EA-B7D4-AFDF75D208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title="Verticle Rule Line">
            <a:extLst>
              <a:ext uri="{FF2B5EF4-FFF2-40B4-BE49-F238E27FC236}">
                <a16:creationId xmlns:a16="http://schemas.microsoft.com/office/drawing/2014/main" id="{4E9AB7A3-4EBC-40F6-99B4-4B1FE7F9DD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55BA332-743B-47CA-A26A-612B441C1B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6" title="Page Number Shape">
            <a:extLst>
              <a:ext uri="{FF2B5EF4-FFF2-40B4-BE49-F238E27FC236}">
                <a16:creationId xmlns:a16="http://schemas.microsoft.com/office/drawing/2014/main" id="{C11EBC8E-474B-4959-BDBE-ED4FA17305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8" name="Straight Connector 17" title="Verticle Rule Line">
            <a:extLst>
              <a:ext uri="{FF2B5EF4-FFF2-40B4-BE49-F238E27FC236}">
                <a16:creationId xmlns:a16="http://schemas.microsoft.com/office/drawing/2014/main" id="{B43093BA-D7C0-401B-9B54-E2965B1493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205983" y="3558171"/>
            <a:ext cx="465734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539EC36-84E2-4ECF-8379-9F5FB2EB69EE}"/>
              </a:ext>
            </a:extLst>
          </p:cNvPr>
          <p:cNvSpPr>
            <a:spLocks noGrp="1"/>
          </p:cNvSpPr>
          <p:nvPr>
            <p:ph type="title"/>
          </p:nvPr>
        </p:nvSpPr>
        <p:spPr>
          <a:xfrm>
            <a:off x="963305" y="643467"/>
            <a:ext cx="6231263" cy="5560026"/>
          </a:xfrm>
        </p:spPr>
        <p:txBody>
          <a:bodyPr vert="horz" lIns="91440" tIns="45720" rIns="91440" bIns="45720" rtlCol="0" anchor="ctr">
            <a:normAutofit/>
          </a:bodyPr>
          <a:lstStyle/>
          <a:p>
            <a:r>
              <a:rPr lang="en-US" sz="4400">
                <a:solidFill>
                  <a:schemeClr val="tx2"/>
                </a:solidFill>
              </a:rPr>
              <a:t>A Medical Application</a:t>
            </a:r>
          </a:p>
        </p:txBody>
      </p:sp>
      <p:sp>
        <p:nvSpPr>
          <p:cNvPr id="5" name="Text Placeholder 4">
            <a:extLst>
              <a:ext uri="{FF2B5EF4-FFF2-40B4-BE49-F238E27FC236}">
                <a16:creationId xmlns:a16="http://schemas.microsoft.com/office/drawing/2014/main" id="{2F3C020B-6288-4522-A7C9-5FC1E7891199}"/>
              </a:ext>
            </a:extLst>
          </p:cNvPr>
          <p:cNvSpPr>
            <a:spLocks noGrp="1"/>
          </p:cNvSpPr>
          <p:nvPr>
            <p:ph type="body" idx="1"/>
          </p:nvPr>
        </p:nvSpPr>
        <p:spPr>
          <a:xfrm>
            <a:off x="7856387" y="643468"/>
            <a:ext cx="3689098" cy="5560026"/>
          </a:xfrm>
        </p:spPr>
        <p:txBody>
          <a:bodyPr vert="horz" lIns="91440" tIns="45720" rIns="91440" bIns="45720" rtlCol="0" anchor="ctr">
            <a:normAutofit/>
          </a:bodyPr>
          <a:lstStyle/>
          <a:p>
            <a:pPr algn="l">
              <a:lnSpc>
                <a:spcPct val="114000"/>
              </a:lnSpc>
              <a:spcAft>
                <a:spcPts val="600"/>
              </a:spcAft>
            </a:pPr>
            <a:r>
              <a:rPr lang="en-US" sz="2800" dirty="0">
                <a:solidFill>
                  <a:schemeClr val="tx2"/>
                </a:solidFill>
              </a:rPr>
              <a:t>A Proof of Concept</a:t>
            </a:r>
          </a:p>
        </p:txBody>
      </p:sp>
    </p:spTree>
    <p:extLst>
      <p:ext uri="{BB962C8B-B14F-4D97-AF65-F5344CB8AC3E}">
        <p14:creationId xmlns:p14="http://schemas.microsoft.com/office/powerpoint/2010/main" val="27047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4000" dirty="0"/>
              <a:t>Modeling by example</a:t>
            </a:r>
          </a:p>
        </p:txBody>
      </p:sp>
      <p:sp>
        <p:nvSpPr>
          <p:cNvPr id="3" name="Content Placeholder 2"/>
          <p:cNvSpPr>
            <a:spLocks noGrp="1"/>
          </p:cNvSpPr>
          <p:nvPr>
            <p:ph idx="1"/>
          </p:nvPr>
        </p:nvSpPr>
        <p:spPr>
          <a:xfrm>
            <a:off x="4837551" y="643466"/>
            <a:ext cx="4799963" cy="4964126"/>
          </a:xfrm>
        </p:spPr>
        <p:txBody>
          <a:bodyPr>
            <a:normAutofit/>
          </a:bodyPr>
          <a:lstStyle/>
          <a:p>
            <a:r>
              <a:rPr lang="en-CA" sz="2400" dirty="0"/>
              <a:t>Modeling:</a:t>
            </a:r>
          </a:p>
          <a:p>
            <a:pPr lvl="1"/>
            <a:r>
              <a:rPr lang="en-CA" sz="2400" dirty="0"/>
              <a:t>Generalization</a:t>
            </a:r>
          </a:p>
          <a:p>
            <a:pPr lvl="1"/>
            <a:r>
              <a:rPr lang="en-CA" sz="2400" dirty="0"/>
              <a:t>Build models as representations of reality</a:t>
            </a:r>
          </a:p>
          <a:p>
            <a:pPr lvl="1"/>
            <a:r>
              <a:rPr lang="en-CA" sz="2400" dirty="0"/>
              <a:t>Rules and transformations</a:t>
            </a:r>
          </a:p>
        </p:txBody>
      </p:sp>
    </p:spTree>
    <p:extLst>
      <p:ext uri="{BB962C8B-B14F-4D97-AF65-F5344CB8AC3E}">
        <p14:creationId xmlns:p14="http://schemas.microsoft.com/office/powerpoint/2010/main" val="130142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94B9F-6C89-4A99-A07E-145695CB103D}"/>
              </a:ext>
            </a:extLst>
          </p:cNvPr>
          <p:cNvSpPr>
            <a:spLocks noGrp="1"/>
          </p:cNvSpPr>
          <p:nvPr>
            <p:ph type="title"/>
          </p:nvPr>
        </p:nvSpPr>
        <p:spPr/>
        <p:txBody>
          <a:bodyPr/>
          <a:lstStyle/>
          <a:p>
            <a:r>
              <a:rPr lang="en-CA" dirty="0"/>
              <a:t>A Medical Application</a:t>
            </a:r>
            <a:endParaRPr lang="en-CA" sz="4000" dirty="0"/>
          </a:p>
        </p:txBody>
      </p:sp>
      <p:pic>
        <p:nvPicPr>
          <p:cNvPr id="7" name="Content Placeholder 6">
            <a:extLst>
              <a:ext uri="{FF2B5EF4-FFF2-40B4-BE49-F238E27FC236}">
                <a16:creationId xmlns:a16="http://schemas.microsoft.com/office/drawing/2014/main" id="{75D8580D-9CA4-4D9A-88CD-556409AE149A}"/>
              </a:ext>
            </a:extLst>
          </p:cNvPr>
          <p:cNvPicPr>
            <a:picLocks noGrp="1" noChangeAspect="1"/>
          </p:cNvPicPr>
          <p:nvPr>
            <p:ph sz="half" idx="1"/>
          </p:nvPr>
        </p:nvPicPr>
        <p:blipFill>
          <a:blip r:embed="rId2"/>
          <a:stretch>
            <a:fillRect/>
          </a:stretch>
        </p:blipFill>
        <p:spPr>
          <a:xfrm>
            <a:off x="5181600" y="945256"/>
            <a:ext cx="6248400" cy="1679776"/>
          </a:xfrm>
          <a:prstGeom prst="rect">
            <a:avLst/>
          </a:prstGeom>
        </p:spPr>
      </p:pic>
      <p:pic>
        <p:nvPicPr>
          <p:cNvPr id="8" name="Content Placeholder 7">
            <a:extLst>
              <a:ext uri="{FF2B5EF4-FFF2-40B4-BE49-F238E27FC236}">
                <a16:creationId xmlns:a16="http://schemas.microsoft.com/office/drawing/2014/main" id="{EA069A0A-0D88-4817-BAF4-ACAE1431921E}"/>
              </a:ext>
            </a:extLst>
          </p:cNvPr>
          <p:cNvPicPr>
            <a:picLocks noGrp="1" noChangeAspect="1"/>
          </p:cNvPicPr>
          <p:nvPr>
            <p:ph sz="half" idx="2"/>
          </p:nvPr>
        </p:nvPicPr>
        <p:blipFill>
          <a:blip r:embed="rId3"/>
          <a:stretch>
            <a:fillRect/>
          </a:stretch>
        </p:blipFill>
        <p:spPr>
          <a:xfrm>
            <a:off x="6766866" y="3429000"/>
            <a:ext cx="257175" cy="1762125"/>
          </a:xfrm>
          <a:prstGeom prst="rect">
            <a:avLst/>
          </a:prstGeom>
        </p:spPr>
      </p:pic>
      <p:pic>
        <p:nvPicPr>
          <p:cNvPr id="9" name="Picture 8">
            <a:extLst>
              <a:ext uri="{FF2B5EF4-FFF2-40B4-BE49-F238E27FC236}">
                <a16:creationId xmlns:a16="http://schemas.microsoft.com/office/drawing/2014/main" id="{DF68CE6A-E2FE-4576-AB9E-CED2206B7152}"/>
              </a:ext>
            </a:extLst>
          </p:cNvPr>
          <p:cNvPicPr>
            <a:picLocks noChangeAspect="1"/>
          </p:cNvPicPr>
          <p:nvPr/>
        </p:nvPicPr>
        <p:blipFill>
          <a:blip r:embed="rId4"/>
          <a:stretch>
            <a:fillRect/>
          </a:stretch>
        </p:blipFill>
        <p:spPr>
          <a:xfrm>
            <a:off x="7367496" y="3409950"/>
            <a:ext cx="228600" cy="1781175"/>
          </a:xfrm>
          <a:prstGeom prst="rect">
            <a:avLst/>
          </a:prstGeom>
        </p:spPr>
      </p:pic>
      <p:pic>
        <p:nvPicPr>
          <p:cNvPr id="10" name="Picture 9">
            <a:extLst>
              <a:ext uri="{FF2B5EF4-FFF2-40B4-BE49-F238E27FC236}">
                <a16:creationId xmlns:a16="http://schemas.microsoft.com/office/drawing/2014/main" id="{4117C0EA-EBF4-4CF7-9923-4E68D33BA38D}"/>
              </a:ext>
            </a:extLst>
          </p:cNvPr>
          <p:cNvPicPr>
            <a:picLocks noChangeAspect="1"/>
          </p:cNvPicPr>
          <p:nvPr/>
        </p:nvPicPr>
        <p:blipFill>
          <a:blip r:embed="rId5"/>
          <a:stretch>
            <a:fillRect/>
          </a:stretch>
        </p:blipFill>
        <p:spPr>
          <a:xfrm>
            <a:off x="7924800" y="3424237"/>
            <a:ext cx="381000" cy="1752600"/>
          </a:xfrm>
          <a:prstGeom prst="rect">
            <a:avLst/>
          </a:prstGeom>
        </p:spPr>
      </p:pic>
      <p:sp>
        <p:nvSpPr>
          <p:cNvPr id="11" name="Callout: Bent Line 10">
            <a:extLst>
              <a:ext uri="{FF2B5EF4-FFF2-40B4-BE49-F238E27FC236}">
                <a16:creationId xmlns:a16="http://schemas.microsoft.com/office/drawing/2014/main" id="{EDABFE43-1628-4C07-9BBF-00F183CDAC37}"/>
              </a:ext>
            </a:extLst>
          </p:cNvPr>
          <p:cNvSpPr/>
          <p:nvPr/>
        </p:nvSpPr>
        <p:spPr>
          <a:xfrm>
            <a:off x="9082007" y="4804475"/>
            <a:ext cx="1673817" cy="1108269"/>
          </a:xfrm>
          <a:prstGeom prst="borderCallout2">
            <a:avLst>
              <a:gd name="adj1" fmla="val 53711"/>
              <a:gd name="adj2" fmla="val 0"/>
              <a:gd name="adj3" fmla="val 105452"/>
              <a:gd name="adj4" fmla="val -50000"/>
              <a:gd name="adj5" fmla="val 36985"/>
              <a:gd name="adj6" fmla="val -9851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a:t>Attributes 1-n</a:t>
            </a:r>
          </a:p>
        </p:txBody>
      </p:sp>
      <p:sp>
        <p:nvSpPr>
          <p:cNvPr id="12" name="Callout: Bent Line 11">
            <a:extLst>
              <a:ext uri="{FF2B5EF4-FFF2-40B4-BE49-F238E27FC236}">
                <a16:creationId xmlns:a16="http://schemas.microsoft.com/office/drawing/2014/main" id="{43787990-8617-4B4A-BB8D-0E77409A9EFF}"/>
              </a:ext>
            </a:extLst>
          </p:cNvPr>
          <p:cNvSpPr/>
          <p:nvPr/>
        </p:nvSpPr>
        <p:spPr>
          <a:xfrm>
            <a:off x="4692419" y="3600634"/>
            <a:ext cx="1673817" cy="1108269"/>
          </a:xfrm>
          <a:prstGeom prst="borderCallout2">
            <a:avLst>
              <a:gd name="adj1" fmla="val 99859"/>
              <a:gd name="adj2" fmla="val 53704"/>
              <a:gd name="adj3" fmla="val 182365"/>
              <a:gd name="adj4" fmla="val 50926"/>
              <a:gd name="adj5" fmla="val 143265"/>
              <a:gd name="adj6" fmla="val 1292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a:t>Attributes 1-n</a:t>
            </a:r>
          </a:p>
        </p:txBody>
      </p:sp>
      <p:sp>
        <p:nvSpPr>
          <p:cNvPr id="13" name="Callout: Bent Line 12">
            <a:extLst>
              <a:ext uri="{FF2B5EF4-FFF2-40B4-BE49-F238E27FC236}">
                <a16:creationId xmlns:a16="http://schemas.microsoft.com/office/drawing/2014/main" id="{AE45D00D-56E6-4332-AD71-B68D102981CE}"/>
              </a:ext>
            </a:extLst>
          </p:cNvPr>
          <p:cNvSpPr/>
          <p:nvPr/>
        </p:nvSpPr>
        <p:spPr>
          <a:xfrm>
            <a:off x="9795631" y="3082320"/>
            <a:ext cx="1673817" cy="1108269"/>
          </a:xfrm>
          <a:prstGeom prst="borderCallout2">
            <a:avLst>
              <a:gd name="adj1" fmla="val 53711"/>
              <a:gd name="adj2" fmla="val 0"/>
              <a:gd name="adj3" fmla="val -3625"/>
              <a:gd name="adj4" fmla="val -62037"/>
              <a:gd name="adj5" fmla="val 31391"/>
              <a:gd name="adj6" fmla="val -10314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a:t>Attributes 1-n</a:t>
            </a:r>
          </a:p>
        </p:txBody>
      </p:sp>
    </p:spTree>
    <p:extLst>
      <p:ext uri="{BB962C8B-B14F-4D97-AF65-F5344CB8AC3E}">
        <p14:creationId xmlns:p14="http://schemas.microsoft.com/office/powerpoint/2010/main" val="106430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94B9F-6C89-4A99-A07E-145695CB103D}"/>
              </a:ext>
            </a:extLst>
          </p:cNvPr>
          <p:cNvSpPr>
            <a:spLocks noGrp="1"/>
          </p:cNvSpPr>
          <p:nvPr>
            <p:ph type="title"/>
          </p:nvPr>
        </p:nvSpPr>
        <p:spPr/>
        <p:txBody>
          <a:bodyPr/>
          <a:lstStyle/>
          <a:p>
            <a:r>
              <a:rPr lang="en-CA" dirty="0"/>
              <a:t>A Medical Application</a:t>
            </a:r>
          </a:p>
        </p:txBody>
      </p:sp>
      <p:sp>
        <p:nvSpPr>
          <p:cNvPr id="6" name="Content Placeholder 5">
            <a:extLst>
              <a:ext uri="{FF2B5EF4-FFF2-40B4-BE49-F238E27FC236}">
                <a16:creationId xmlns:a16="http://schemas.microsoft.com/office/drawing/2014/main" id="{F26FB0C3-9F9C-424E-9552-B5287A61221F}"/>
              </a:ext>
            </a:extLst>
          </p:cNvPr>
          <p:cNvSpPr>
            <a:spLocks noGrp="1"/>
          </p:cNvSpPr>
          <p:nvPr>
            <p:ph sz="half" idx="2"/>
          </p:nvPr>
        </p:nvSpPr>
        <p:spPr>
          <a:xfrm>
            <a:off x="5181600" y="3022169"/>
            <a:ext cx="6248400" cy="3172526"/>
          </a:xfrm>
        </p:spPr>
        <p:txBody>
          <a:bodyPr>
            <a:normAutofit/>
          </a:bodyPr>
          <a:lstStyle/>
          <a:p>
            <a:r>
              <a:rPr lang="en-CA" dirty="0"/>
              <a:t>As long as all the attributes of each of these types are maintained and the concepts appear in this specific order in the transformation, the rhythm can be considered as sinus</a:t>
            </a:r>
          </a:p>
          <a:p>
            <a:r>
              <a:rPr lang="en-CA" dirty="0"/>
              <a:t>The details of each type is learned from the patient</a:t>
            </a:r>
          </a:p>
        </p:txBody>
      </p:sp>
      <p:pic>
        <p:nvPicPr>
          <p:cNvPr id="14" name="Content Placeholder 6">
            <a:extLst>
              <a:ext uri="{FF2B5EF4-FFF2-40B4-BE49-F238E27FC236}">
                <a16:creationId xmlns:a16="http://schemas.microsoft.com/office/drawing/2014/main" id="{CF829175-2E7A-43AC-BA1C-F2BF58A8E9ED}"/>
              </a:ext>
            </a:extLst>
          </p:cNvPr>
          <p:cNvPicPr>
            <a:picLocks noChangeAspect="1"/>
          </p:cNvPicPr>
          <p:nvPr/>
        </p:nvPicPr>
        <p:blipFill rotWithShape="1">
          <a:blip r:embed="rId2"/>
          <a:srcRect l="47540"/>
          <a:stretch/>
        </p:blipFill>
        <p:spPr>
          <a:xfrm>
            <a:off x="8152108" y="945256"/>
            <a:ext cx="3277892" cy="1679776"/>
          </a:xfrm>
          <a:prstGeom prst="rect">
            <a:avLst/>
          </a:prstGeom>
        </p:spPr>
      </p:pic>
      <p:pic>
        <p:nvPicPr>
          <p:cNvPr id="15" name="Content Placeholder 7">
            <a:extLst>
              <a:ext uri="{FF2B5EF4-FFF2-40B4-BE49-F238E27FC236}">
                <a16:creationId xmlns:a16="http://schemas.microsoft.com/office/drawing/2014/main" id="{AF7EC294-0076-4851-AA13-862897B0E842}"/>
              </a:ext>
            </a:extLst>
          </p:cNvPr>
          <p:cNvPicPr>
            <a:picLocks noChangeAspect="1"/>
          </p:cNvPicPr>
          <p:nvPr/>
        </p:nvPicPr>
        <p:blipFill>
          <a:blip r:embed="rId3"/>
          <a:stretch>
            <a:fillRect/>
          </a:stretch>
        </p:blipFill>
        <p:spPr>
          <a:xfrm>
            <a:off x="5150603" y="964306"/>
            <a:ext cx="257175" cy="1762125"/>
          </a:xfrm>
          <a:prstGeom prst="rect">
            <a:avLst/>
          </a:prstGeom>
        </p:spPr>
      </p:pic>
      <p:pic>
        <p:nvPicPr>
          <p:cNvPr id="16" name="Picture 15">
            <a:extLst>
              <a:ext uri="{FF2B5EF4-FFF2-40B4-BE49-F238E27FC236}">
                <a16:creationId xmlns:a16="http://schemas.microsoft.com/office/drawing/2014/main" id="{C0FCEB8B-648A-4034-85CF-7AC1AA4BCA77}"/>
              </a:ext>
            </a:extLst>
          </p:cNvPr>
          <p:cNvPicPr>
            <a:picLocks noChangeAspect="1"/>
          </p:cNvPicPr>
          <p:nvPr/>
        </p:nvPicPr>
        <p:blipFill>
          <a:blip r:embed="rId4"/>
          <a:stretch>
            <a:fillRect/>
          </a:stretch>
        </p:blipFill>
        <p:spPr>
          <a:xfrm>
            <a:off x="5751233" y="945256"/>
            <a:ext cx="228600" cy="1781175"/>
          </a:xfrm>
          <a:prstGeom prst="rect">
            <a:avLst/>
          </a:prstGeom>
        </p:spPr>
      </p:pic>
      <p:pic>
        <p:nvPicPr>
          <p:cNvPr id="17" name="Picture 16">
            <a:extLst>
              <a:ext uri="{FF2B5EF4-FFF2-40B4-BE49-F238E27FC236}">
                <a16:creationId xmlns:a16="http://schemas.microsoft.com/office/drawing/2014/main" id="{20B8E5FF-7C8E-47DD-A91D-EF5E2A156BAB}"/>
              </a:ext>
            </a:extLst>
          </p:cNvPr>
          <p:cNvPicPr>
            <a:picLocks noChangeAspect="1"/>
          </p:cNvPicPr>
          <p:nvPr/>
        </p:nvPicPr>
        <p:blipFill>
          <a:blip r:embed="rId5"/>
          <a:stretch>
            <a:fillRect/>
          </a:stretch>
        </p:blipFill>
        <p:spPr>
          <a:xfrm>
            <a:off x="6308537" y="959543"/>
            <a:ext cx="381000" cy="1752600"/>
          </a:xfrm>
          <a:prstGeom prst="rect">
            <a:avLst/>
          </a:prstGeom>
        </p:spPr>
      </p:pic>
      <p:pic>
        <p:nvPicPr>
          <p:cNvPr id="18" name="Graphic 17" descr="Arrow: Slight curve">
            <a:extLst>
              <a:ext uri="{FF2B5EF4-FFF2-40B4-BE49-F238E27FC236}">
                <a16:creationId xmlns:a16="http://schemas.microsoft.com/office/drawing/2014/main" id="{FFB3F9C4-3E43-443C-B4B5-89665A54D5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63622" y="1378643"/>
            <a:ext cx="914400" cy="914400"/>
          </a:xfrm>
          <a:prstGeom prst="rect">
            <a:avLst/>
          </a:prstGeom>
        </p:spPr>
      </p:pic>
    </p:spTree>
    <p:extLst>
      <p:ext uri="{BB962C8B-B14F-4D97-AF65-F5344CB8AC3E}">
        <p14:creationId xmlns:p14="http://schemas.microsoft.com/office/powerpoint/2010/main" val="300283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title="Page Number Shape">
            <a:extLst>
              <a:ext uri="{FF2B5EF4-FFF2-40B4-BE49-F238E27FC236}">
                <a16:creationId xmlns:a16="http://schemas.microsoft.com/office/drawing/2014/main" id="{7C52E073-00AA-404B-8C08-3689999350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0" name="Straight Connector 19" title="Horizontal Rule Line">
            <a:extLst>
              <a:ext uri="{FF2B5EF4-FFF2-40B4-BE49-F238E27FC236}">
                <a16:creationId xmlns:a16="http://schemas.microsoft.com/office/drawing/2014/main" id="{48485C5B-6E8B-4699-BB95-2E05F62E0DD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D468971-C877-490C-A224-A9DB02E329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title="Horizontal Rule Line">
            <a:extLst>
              <a:ext uri="{FF2B5EF4-FFF2-40B4-BE49-F238E27FC236}">
                <a16:creationId xmlns:a16="http://schemas.microsoft.com/office/drawing/2014/main" id="{A9AFE9AB-CAF1-47C5-A364-913772E791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Freeform 15" title="Page Number Shape">
            <a:extLst>
              <a:ext uri="{FF2B5EF4-FFF2-40B4-BE49-F238E27FC236}">
                <a16:creationId xmlns:a16="http://schemas.microsoft.com/office/drawing/2014/main" id="{ED49A97C-1047-4924-B2C1-4B0D6C8899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8504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8" name="Rectangle 27">
            <a:extLst>
              <a:ext uri="{FF2B5EF4-FFF2-40B4-BE49-F238E27FC236}">
                <a16:creationId xmlns:a16="http://schemas.microsoft.com/office/drawing/2014/main" id="{6E9B61A1-E2DA-49C5-94EB-32AA24305D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10" y="271576"/>
            <a:ext cx="3950912" cy="1574362"/>
          </a:xfrm>
          <a:prstGeom prst="rect">
            <a:avLst/>
          </a:prstGeom>
          <a:solidFill>
            <a:srgbClr val="FFFFFF"/>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7626908-04FF-489D-8D44-0DA9D37449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10" y="1906872"/>
            <a:ext cx="3950912" cy="1489775"/>
          </a:xfrm>
          <a:prstGeom prst="rect">
            <a:avLst/>
          </a:prstGeom>
          <a:solidFill>
            <a:srgbClr val="FFFFFF"/>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F1238-C801-44AF-A083-E4BEA4D08C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09" y="3457581"/>
            <a:ext cx="3950913" cy="1509648"/>
          </a:xfrm>
          <a:prstGeom prst="rect">
            <a:avLst/>
          </a:prstGeom>
          <a:solidFill>
            <a:srgbClr val="FFFFFF"/>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B8C02FD-FD07-4F82-B087-A013EE43C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09" y="5027778"/>
            <a:ext cx="3950913" cy="1558648"/>
          </a:xfrm>
          <a:prstGeom prst="rect">
            <a:avLst/>
          </a:prstGeom>
          <a:solidFill>
            <a:srgbClr val="FFFFFF"/>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FB2611-0741-4D91-801E-BD69F5D4D83A}"/>
              </a:ext>
            </a:extLst>
          </p:cNvPr>
          <p:cNvPicPr>
            <a:picLocks noChangeAspect="1"/>
          </p:cNvPicPr>
          <p:nvPr/>
        </p:nvPicPr>
        <p:blipFill rotWithShape="1">
          <a:blip r:embed="rId2"/>
          <a:srcRect/>
          <a:stretch/>
        </p:blipFill>
        <p:spPr>
          <a:xfrm>
            <a:off x="1166524" y="5077935"/>
            <a:ext cx="2804484" cy="1458332"/>
          </a:xfrm>
          <a:prstGeom prst="rect">
            <a:avLst/>
          </a:prstGeom>
          <a:ln w="38100">
            <a:noFill/>
          </a:ln>
        </p:spPr>
      </p:pic>
      <p:pic>
        <p:nvPicPr>
          <p:cNvPr id="6" name="Picture 5">
            <a:extLst>
              <a:ext uri="{FF2B5EF4-FFF2-40B4-BE49-F238E27FC236}">
                <a16:creationId xmlns:a16="http://schemas.microsoft.com/office/drawing/2014/main" id="{4E4D1649-11A7-4BB6-A3D9-DA66D5D3B887}"/>
              </a:ext>
            </a:extLst>
          </p:cNvPr>
          <p:cNvPicPr>
            <a:picLocks noChangeAspect="1"/>
          </p:cNvPicPr>
          <p:nvPr/>
        </p:nvPicPr>
        <p:blipFill>
          <a:blip r:embed="rId3"/>
          <a:stretch>
            <a:fillRect/>
          </a:stretch>
        </p:blipFill>
        <p:spPr>
          <a:xfrm>
            <a:off x="796026" y="3507741"/>
            <a:ext cx="3545479" cy="1409328"/>
          </a:xfrm>
          <a:prstGeom prst="rect">
            <a:avLst/>
          </a:prstGeom>
          <a:ln w="38100">
            <a:noFill/>
          </a:ln>
        </p:spPr>
      </p:pic>
      <p:pic>
        <p:nvPicPr>
          <p:cNvPr id="8" name="Picture 7">
            <a:extLst>
              <a:ext uri="{FF2B5EF4-FFF2-40B4-BE49-F238E27FC236}">
                <a16:creationId xmlns:a16="http://schemas.microsoft.com/office/drawing/2014/main" id="{34336CCE-ECD5-4317-8F32-248BCB90BED2}"/>
              </a:ext>
            </a:extLst>
          </p:cNvPr>
          <p:cNvPicPr>
            <a:picLocks noChangeAspect="1"/>
          </p:cNvPicPr>
          <p:nvPr/>
        </p:nvPicPr>
        <p:blipFill rotWithShape="1">
          <a:blip r:embed="rId4"/>
          <a:srcRect l="12001"/>
          <a:stretch/>
        </p:blipFill>
        <p:spPr>
          <a:xfrm>
            <a:off x="643468" y="1963465"/>
            <a:ext cx="3850596" cy="1376588"/>
          </a:xfrm>
          <a:prstGeom prst="rect">
            <a:avLst/>
          </a:prstGeom>
          <a:ln w="38100">
            <a:noFill/>
          </a:ln>
        </p:spPr>
      </p:pic>
      <p:pic>
        <p:nvPicPr>
          <p:cNvPr id="5" name="Content Placeholder 4">
            <a:extLst>
              <a:ext uri="{FF2B5EF4-FFF2-40B4-BE49-F238E27FC236}">
                <a16:creationId xmlns:a16="http://schemas.microsoft.com/office/drawing/2014/main" id="{B3B58437-653F-4A75-A6F1-80C9E3F0952D}"/>
              </a:ext>
            </a:extLst>
          </p:cNvPr>
          <p:cNvPicPr>
            <a:picLocks noGrp="1" noChangeAspect="1"/>
          </p:cNvPicPr>
          <p:nvPr>
            <p:ph sz="half" idx="1"/>
          </p:nvPr>
        </p:nvPicPr>
        <p:blipFill>
          <a:blip r:embed="rId5"/>
          <a:stretch>
            <a:fillRect/>
          </a:stretch>
        </p:blipFill>
        <p:spPr>
          <a:xfrm>
            <a:off x="1171566" y="321733"/>
            <a:ext cx="2794400" cy="1474046"/>
          </a:xfrm>
          <a:prstGeom prst="rect">
            <a:avLst/>
          </a:prstGeom>
          <a:ln w="38100">
            <a:noFill/>
          </a:ln>
        </p:spPr>
      </p:pic>
      <p:sp>
        <p:nvSpPr>
          <p:cNvPr id="2" name="Title 1">
            <a:extLst>
              <a:ext uri="{FF2B5EF4-FFF2-40B4-BE49-F238E27FC236}">
                <a16:creationId xmlns:a16="http://schemas.microsoft.com/office/drawing/2014/main" id="{6879951E-7D16-4E74-B6CA-6E2BA5792200}"/>
              </a:ext>
            </a:extLst>
          </p:cNvPr>
          <p:cNvSpPr>
            <a:spLocks noGrp="1"/>
          </p:cNvSpPr>
          <p:nvPr>
            <p:ph type="title"/>
          </p:nvPr>
        </p:nvSpPr>
        <p:spPr>
          <a:xfrm>
            <a:off x="5181600" y="559678"/>
            <a:ext cx="6248398" cy="1484275"/>
          </a:xfrm>
        </p:spPr>
        <p:txBody>
          <a:bodyPr vert="horz" lIns="91440" tIns="45720" rIns="91440" bIns="45720" rtlCol="0" anchor="t">
            <a:normAutofit/>
          </a:bodyPr>
          <a:lstStyle/>
          <a:p>
            <a:pPr algn="l"/>
            <a:r>
              <a:rPr lang="en-US">
                <a:solidFill>
                  <a:schemeClr val="tx2"/>
                </a:solidFill>
              </a:rPr>
              <a:t>A Medical Application</a:t>
            </a:r>
          </a:p>
        </p:txBody>
      </p:sp>
      <p:sp>
        <p:nvSpPr>
          <p:cNvPr id="4" name="Content Placeholder 3">
            <a:extLst>
              <a:ext uri="{FF2B5EF4-FFF2-40B4-BE49-F238E27FC236}">
                <a16:creationId xmlns:a16="http://schemas.microsoft.com/office/drawing/2014/main" id="{272DBC93-3511-43B0-9CF1-101E4F6DD177}"/>
              </a:ext>
            </a:extLst>
          </p:cNvPr>
          <p:cNvSpPr>
            <a:spLocks noGrp="1"/>
          </p:cNvSpPr>
          <p:nvPr>
            <p:ph sz="half" idx="2"/>
          </p:nvPr>
        </p:nvSpPr>
        <p:spPr>
          <a:xfrm>
            <a:off x="5181600" y="2394304"/>
            <a:ext cx="6248398" cy="3681029"/>
          </a:xfrm>
        </p:spPr>
        <p:txBody>
          <a:bodyPr vert="horz" lIns="91440" tIns="45720" rIns="91440" bIns="45720" rtlCol="0">
            <a:normAutofit/>
          </a:bodyPr>
          <a:lstStyle/>
          <a:p>
            <a:r>
              <a:rPr lang="en-US" dirty="0">
                <a:solidFill>
                  <a:schemeClr val="tx2"/>
                </a:solidFill>
              </a:rPr>
              <a:t>So when this rhythm appears, because its out of keeping with what is allowed or considered sinus, the rhythm gets labeled as pathological.</a:t>
            </a:r>
          </a:p>
          <a:p>
            <a:r>
              <a:rPr lang="en-US" sz="2000" dirty="0">
                <a:solidFill>
                  <a:schemeClr val="tx2"/>
                </a:solidFill>
              </a:rPr>
              <a:t>**In reality, the permutations of the acceptable variations in the attributes that fall within the realm of normal are nearly infinite </a:t>
            </a:r>
          </a:p>
          <a:p>
            <a:pPr lvl="1"/>
            <a:r>
              <a:rPr lang="en-US" sz="1600" dirty="0">
                <a:solidFill>
                  <a:schemeClr val="tx2"/>
                </a:solidFill>
              </a:rPr>
              <a:t>Therefore hard to analyze using this approach alone</a:t>
            </a:r>
          </a:p>
        </p:txBody>
      </p:sp>
    </p:spTree>
    <p:extLst>
      <p:ext uri="{BB962C8B-B14F-4D97-AF65-F5344CB8AC3E}">
        <p14:creationId xmlns:p14="http://schemas.microsoft.com/office/powerpoint/2010/main" val="1763333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DE175-5A61-4F20-834F-10AA9B2BE59B}"/>
              </a:ext>
            </a:extLst>
          </p:cNvPr>
          <p:cNvPicPr>
            <a:picLocks noChangeAspect="1"/>
          </p:cNvPicPr>
          <p:nvPr/>
        </p:nvPicPr>
        <p:blipFill>
          <a:blip r:embed="rId2"/>
          <a:stretch>
            <a:fillRect/>
          </a:stretch>
        </p:blipFill>
        <p:spPr>
          <a:xfrm>
            <a:off x="1173270" y="620720"/>
            <a:ext cx="2922772" cy="5290085"/>
          </a:xfrm>
          <a:prstGeom prst="rect">
            <a:avLst/>
          </a:prstGeom>
        </p:spPr>
      </p:pic>
      <p:sp>
        <p:nvSpPr>
          <p:cNvPr id="2" name="Title 1">
            <a:extLst>
              <a:ext uri="{FF2B5EF4-FFF2-40B4-BE49-F238E27FC236}">
                <a16:creationId xmlns:a16="http://schemas.microsoft.com/office/drawing/2014/main" id="{0F3BE6A8-C605-403A-81A1-CACBE94AA58E}"/>
              </a:ext>
            </a:extLst>
          </p:cNvPr>
          <p:cNvSpPr>
            <a:spLocks noGrp="1"/>
          </p:cNvSpPr>
          <p:nvPr>
            <p:ph type="title"/>
          </p:nvPr>
        </p:nvSpPr>
        <p:spPr>
          <a:xfrm>
            <a:off x="4955354" y="620721"/>
            <a:ext cx="6593180" cy="1651140"/>
          </a:xfrm>
        </p:spPr>
        <p:txBody>
          <a:bodyPr vert="horz" lIns="91440" tIns="45720" rIns="91440" bIns="45720" rtlCol="0">
            <a:normAutofit/>
          </a:bodyPr>
          <a:lstStyle/>
          <a:p>
            <a:pPr algn="l"/>
            <a:r>
              <a:rPr lang="en-US" cap="all"/>
              <a:t>For Discussion</a:t>
            </a:r>
          </a:p>
        </p:txBody>
      </p:sp>
      <p:sp>
        <p:nvSpPr>
          <p:cNvPr id="3" name="Content Placeholder 2">
            <a:extLst>
              <a:ext uri="{FF2B5EF4-FFF2-40B4-BE49-F238E27FC236}">
                <a16:creationId xmlns:a16="http://schemas.microsoft.com/office/drawing/2014/main" id="{9B9B17F5-F697-47AA-A0FB-2BAD160E8987}"/>
              </a:ext>
            </a:extLst>
          </p:cNvPr>
          <p:cNvSpPr>
            <a:spLocks noGrp="1"/>
          </p:cNvSpPr>
          <p:nvPr>
            <p:ph idx="1"/>
          </p:nvPr>
        </p:nvSpPr>
        <p:spPr>
          <a:xfrm>
            <a:off x="4955354" y="2422688"/>
            <a:ext cx="6593180" cy="3801533"/>
          </a:xfrm>
        </p:spPr>
        <p:txBody>
          <a:bodyPr vert="horz" lIns="91440" tIns="45720" rIns="91440" bIns="45720" rtlCol="0">
            <a:normAutofit/>
          </a:bodyPr>
          <a:lstStyle/>
          <a:p>
            <a:pPr marL="0" indent="0">
              <a:spcBef>
                <a:spcPts val="0"/>
              </a:spcBef>
              <a:spcAft>
                <a:spcPts val="600"/>
              </a:spcAft>
              <a:buNone/>
            </a:pPr>
            <a:r>
              <a:rPr lang="en-US" sz="2800" i="1" dirty="0"/>
              <a:t>Questions?</a:t>
            </a:r>
          </a:p>
          <a:p>
            <a:pPr marL="0" indent="0">
              <a:spcBef>
                <a:spcPts val="0"/>
              </a:spcBef>
              <a:spcAft>
                <a:spcPts val="600"/>
              </a:spcAft>
              <a:buNone/>
            </a:pPr>
            <a:endParaRPr lang="en-US" sz="2800" i="1" dirty="0"/>
          </a:p>
          <a:p>
            <a:pPr marL="0" indent="0">
              <a:spcBef>
                <a:spcPts val="0"/>
              </a:spcBef>
              <a:spcAft>
                <a:spcPts val="600"/>
              </a:spcAft>
              <a:buNone/>
            </a:pPr>
            <a:r>
              <a:rPr lang="en-US" sz="2800" i="1" dirty="0"/>
              <a:t>Where else could this be applied to?</a:t>
            </a:r>
          </a:p>
        </p:txBody>
      </p:sp>
    </p:spTree>
    <p:extLst>
      <p:ext uri="{BB962C8B-B14F-4D97-AF65-F5344CB8AC3E}">
        <p14:creationId xmlns:p14="http://schemas.microsoft.com/office/powerpoint/2010/main" val="391062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B0F80-1C8E-49FA-9B66-C9285753E2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reeform 6" title="Page Number Shape">
            <a:extLst>
              <a:ext uri="{FF2B5EF4-FFF2-40B4-BE49-F238E27FC236}">
                <a16:creationId xmlns:a16="http://schemas.microsoft.com/office/drawing/2014/main" id="{CEF2B853-4083-4B70-AC2A-F79D808093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2" name="Slide Number Placeholder 5">
            <a:extLst>
              <a:ext uri="{FF2B5EF4-FFF2-40B4-BE49-F238E27FC236}">
                <a16:creationId xmlns:a16="http://schemas.microsoft.com/office/drawing/2014/main" id="{2EAA7EA8-ADE5-4F54-92FD-B9674625A7EF}"/>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7047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p>
        </p:txBody>
      </p:sp>
      <p:cxnSp>
        <p:nvCxnSpPr>
          <p:cNvPr id="14" name="Straight Connector 13" title="Horizontal Rule Line">
            <a:extLst>
              <a:ext uri="{FF2B5EF4-FFF2-40B4-BE49-F238E27FC236}">
                <a16:creationId xmlns:a16="http://schemas.microsoft.com/office/drawing/2014/main" id="{D434EAAF-BF44-4CCC-84D4-105F3370AF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643466"/>
            <a:ext cx="3933390" cy="4937287"/>
          </a:xfrm>
        </p:spPr>
        <p:txBody>
          <a:bodyPr vert="horz" lIns="91440" tIns="45720" rIns="91440" bIns="45720" rtlCol="0" anchor="b">
            <a:normAutofit/>
          </a:bodyPr>
          <a:lstStyle/>
          <a:p>
            <a:pPr algn="l"/>
            <a:r>
              <a:rPr lang="en-US" sz="4100" cap="all" dirty="0"/>
              <a:t>Some Examples</a:t>
            </a:r>
          </a:p>
        </p:txBody>
      </p:sp>
      <p:sp>
        <p:nvSpPr>
          <p:cNvPr id="3" name="Content Placeholder 2">
            <a:extLst>
              <a:ext uri="{FF2B5EF4-FFF2-40B4-BE49-F238E27FC236}">
                <a16:creationId xmlns:a16="http://schemas.microsoft.com/office/drawing/2014/main" id="{2CB37EC6-069F-40E7-AD2C-D19EAAF465C2}"/>
              </a:ext>
            </a:extLst>
          </p:cNvPr>
          <p:cNvSpPr>
            <a:spLocks noGrp="1"/>
          </p:cNvSpPr>
          <p:nvPr>
            <p:ph idx="1"/>
          </p:nvPr>
        </p:nvSpPr>
        <p:spPr>
          <a:xfrm>
            <a:off x="4955354" y="643466"/>
            <a:ext cx="6593180" cy="4937287"/>
          </a:xfrm>
        </p:spPr>
        <p:txBody>
          <a:bodyPr>
            <a:normAutofit/>
          </a:bodyPr>
          <a:lstStyle/>
          <a:p>
            <a:r>
              <a:rPr lang="en-CA" dirty="0" err="1"/>
              <a:t>FuJaba</a:t>
            </a:r>
            <a:r>
              <a:rPr lang="en-CA" dirty="0"/>
              <a:t>: “from UML to JAVA And Back Again”</a:t>
            </a:r>
          </a:p>
          <a:p>
            <a:pPr lvl="1"/>
            <a:r>
              <a:rPr lang="en-CA" sz="2000" dirty="0"/>
              <a:t>Open source CAE tool providing developers with support for model-based software engineering and re-engineering</a:t>
            </a:r>
          </a:p>
          <a:p>
            <a:r>
              <a:rPr lang="en-CA" dirty="0" err="1"/>
              <a:t>Progres</a:t>
            </a:r>
            <a:r>
              <a:rPr lang="en-CA" dirty="0"/>
              <a:t>: for </a:t>
            </a:r>
            <a:r>
              <a:rPr lang="en-CA" dirty="0" err="1"/>
              <a:t>PROgrammed</a:t>
            </a:r>
            <a:r>
              <a:rPr lang="en-CA" dirty="0"/>
              <a:t> graph rewriting system</a:t>
            </a:r>
          </a:p>
          <a:p>
            <a:r>
              <a:rPr lang="en-CA" dirty="0"/>
              <a:t>AGG: “Attributed Graph Grammar” system</a:t>
            </a:r>
          </a:p>
          <a:p>
            <a:pPr lvl="1"/>
            <a:r>
              <a:rPr lang="en-CA" sz="2000" dirty="0"/>
              <a:t>Visual programming environment based on graph transformation and Java</a:t>
            </a:r>
          </a:p>
        </p:txBody>
      </p:sp>
    </p:spTree>
    <p:extLst>
      <p:ext uri="{BB962C8B-B14F-4D97-AF65-F5344CB8AC3E}">
        <p14:creationId xmlns:p14="http://schemas.microsoft.com/office/powerpoint/2010/main" val="15386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EBD1F-F2CD-40D6-86FB-8BADAE1A89CB}"/>
              </a:ext>
            </a:extLst>
          </p:cNvPr>
          <p:cNvPicPr>
            <a:picLocks noChangeAspect="1"/>
          </p:cNvPicPr>
          <p:nvPr/>
        </p:nvPicPr>
        <p:blipFill rotWithShape="1">
          <a:blip r:embed="rId2"/>
          <a:srcRect/>
          <a:stretch/>
        </p:blipFill>
        <p:spPr>
          <a:xfrm>
            <a:off x="4544132" y="559678"/>
            <a:ext cx="7647868" cy="5715985"/>
          </a:xfrm>
          <a:prstGeom prst="rect">
            <a:avLst/>
          </a:prstGeom>
        </p:spPr>
      </p:pic>
      <p:sp>
        <p:nvSpPr>
          <p:cNvPr id="2" name="Title 1"/>
          <p:cNvSpPr>
            <a:spLocks noGrp="1"/>
          </p:cNvSpPr>
          <p:nvPr>
            <p:ph type="title"/>
          </p:nvPr>
        </p:nvSpPr>
        <p:spPr>
          <a:xfrm>
            <a:off x="496529" y="559678"/>
            <a:ext cx="3833906" cy="797173"/>
          </a:xfrm>
        </p:spPr>
        <p:txBody>
          <a:bodyPr>
            <a:normAutofit/>
          </a:bodyPr>
          <a:lstStyle/>
          <a:p>
            <a:r>
              <a:rPr lang="en-US" sz="4000" dirty="0"/>
              <a:t>Generalization</a:t>
            </a:r>
          </a:p>
        </p:txBody>
      </p:sp>
      <p:sp>
        <p:nvSpPr>
          <p:cNvPr id="3" name="Content Placeholder 2"/>
          <p:cNvSpPr>
            <a:spLocks noGrp="1"/>
          </p:cNvSpPr>
          <p:nvPr>
            <p:ph idx="1"/>
          </p:nvPr>
        </p:nvSpPr>
        <p:spPr>
          <a:xfrm>
            <a:off x="496529" y="1356851"/>
            <a:ext cx="3833906" cy="4630993"/>
          </a:xfrm>
        </p:spPr>
        <p:txBody>
          <a:bodyPr>
            <a:noAutofit/>
          </a:bodyPr>
          <a:lstStyle/>
          <a:p>
            <a:pPr>
              <a:lnSpc>
                <a:spcPct val="102000"/>
              </a:lnSpc>
            </a:pPr>
            <a:r>
              <a:rPr lang="en-CA" b="1" dirty="0"/>
              <a:t>Behavioural Generalization:</a:t>
            </a:r>
          </a:p>
          <a:p>
            <a:pPr lvl="1">
              <a:lnSpc>
                <a:spcPct val="102000"/>
              </a:lnSpc>
            </a:pPr>
            <a:r>
              <a:rPr lang="en-CA" sz="2000" dirty="0"/>
              <a:t>Looking at extracting rules as it applies to the model and its scope</a:t>
            </a:r>
          </a:p>
          <a:p>
            <a:pPr lvl="2">
              <a:lnSpc>
                <a:spcPct val="102000"/>
              </a:lnSpc>
            </a:pPr>
            <a:r>
              <a:rPr lang="en-CA" sz="1800" dirty="0"/>
              <a:t>Rules are specifications of state transformations</a:t>
            </a:r>
            <a:endParaRPr lang="en-CA" dirty="0"/>
          </a:p>
          <a:p>
            <a:pPr>
              <a:lnSpc>
                <a:spcPct val="102000"/>
              </a:lnSpc>
            </a:pPr>
            <a:r>
              <a:rPr lang="en-CA" b="1" dirty="0"/>
              <a:t>Conceptual generalization:</a:t>
            </a:r>
          </a:p>
          <a:p>
            <a:pPr lvl="1">
              <a:lnSpc>
                <a:spcPct val="102000"/>
              </a:lnSpc>
            </a:pPr>
            <a:r>
              <a:rPr lang="en-CA" sz="2000" dirty="0"/>
              <a:t>Create types/concepts</a:t>
            </a:r>
          </a:p>
          <a:p>
            <a:pPr lvl="2">
              <a:lnSpc>
                <a:spcPct val="102000"/>
              </a:lnSpc>
            </a:pPr>
            <a:r>
              <a:rPr lang="en-CA" sz="2000" dirty="0"/>
              <a:t>Each with instances</a:t>
            </a:r>
          </a:p>
          <a:p>
            <a:pPr lvl="1">
              <a:lnSpc>
                <a:spcPct val="102000"/>
              </a:lnSpc>
            </a:pPr>
            <a:r>
              <a:rPr lang="en-CA" sz="2000" dirty="0"/>
              <a:t>Relationship between instance and the type/concept is defined</a:t>
            </a:r>
          </a:p>
        </p:txBody>
      </p:sp>
    </p:spTree>
    <p:extLst>
      <p:ext uri="{BB962C8B-B14F-4D97-AF65-F5344CB8AC3E}">
        <p14:creationId xmlns:p14="http://schemas.microsoft.com/office/powerpoint/2010/main" val="344005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id="{B751BB0F-B189-42B8-AF9C-3D72844A8493}"/>
              </a:ext>
            </a:extLst>
          </p:cNvPr>
          <p:cNvPicPr>
            <a:picLocks noChangeAspect="1"/>
          </p:cNvPicPr>
          <p:nvPr/>
        </p:nvPicPr>
        <p:blipFill rotWithShape="1">
          <a:blip r:embed="rId3"/>
          <a:srcRect l="5719" b="56329"/>
          <a:stretch/>
        </p:blipFill>
        <p:spPr>
          <a:xfrm>
            <a:off x="135411" y="2267948"/>
            <a:ext cx="7408389" cy="2322103"/>
          </a:xfrm>
          <a:prstGeom prst="rect">
            <a:avLst/>
          </a:prstGeom>
        </p:spPr>
      </p:pic>
      <p:sp>
        <p:nvSpPr>
          <p:cNvPr id="2" name="Title 1"/>
          <p:cNvSpPr>
            <a:spLocks noGrp="1"/>
          </p:cNvSpPr>
          <p:nvPr>
            <p:ph type="title"/>
          </p:nvPr>
        </p:nvSpPr>
        <p:spPr>
          <a:xfrm>
            <a:off x="7872618" y="663373"/>
            <a:ext cx="3684644" cy="1608487"/>
          </a:xfrm>
        </p:spPr>
        <p:txBody>
          <a:bodyPr vert="horz" lIns="91440" tIns="45720" rIns="91440" bIns="45720" rtlCol="0">
            <a:normAutofit/>
          </a:bodyPr>
          <a:lstStyle/>
          <a:p>
            <a:pPr algn="l"/>
            <a:r>
              <a:rPr lang="en-US" sz="3500" cap="all"/>
              <a:t>Type and Instance Graphs</a:t>
            </a:r>
          </a:p>
        </p:txBody>
      </p:sp>
      <p:sp>
        <p:nvSpPr>
          <p:cNvPr id="39" name="Content Placeholder 30"/>
          <p:cNvSpPr>
            <a:spLocks noGrp="1"/>
          </p:cNvSpPr>
          <p:nvPr>
            <p:ph idx="1"/>
          </p:nvPr>
        </p:nvSpPr>
        <p:spPr>
          <a:xfrm>
            <a:off x="7872618" y="2422689"/>
            <a:ext cx="3684644" cy="3791848"/>
          </a:xfrm>
        </p:spPr>
        <p:txBody>
          <a:bodyPr>
            <a:normAutofit/>
          </a:bodyPr>
          <a:lstStyle/>
          <a:p>
            <a:r>
              <a:rPr lang="en-US" dirty="0"/>
              <a:t>Graph = Vertices (V) + edges (E) where E has s(e) and t(e)</a:t>
            </a:r>
          </a:p>
        </p:txBody>
      </p:sp>
    </p:spTree>
    <p:extLst>
      <p:ext uri="{BB962C8B-B14F-4D97-AF65-F5344CB8AC3E}">
        <p14:creationId xmlns:p14="http://schemas.microsoft.com/office/powerpoint/2010/main" val="94825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id="{B751BB0F-B189-42B8-AF9C-3D72844A8493}"/>
              </a:ext>
            </a:extLst>
          </p:cNvPr>
          <p:cNvPicPr>
            <a:picLocks noChangeAspect="1"/>
          </p:cNvPicPr>
          <p:nvPr/>
        </p:nvPicPr>
        <p:blipFill rotWithShape="1">
          <a:blip r:embed="rId2"/>
          <a:srcRect l="5150" b="57425"/>
          <a:stretch/>
        </p:blipFill>
        <p:spPr>
          <a:xfrm>
            <a:off x="103970" y="2283295"/>
            <a:ext cx="7768648" cy="2359705"/>
          </a:xfrm>
          <a:prstGeom prst="rect">
            <a:avLst/>
          </a:prstGeom>
        </p:spPr>
      </p:pic>
      <p:sp>
        <p:nvSpPr>
          <p:cNvPr id="2" name="Title 1"/>
          <p:cNvSpPr>
            <a:spLocks noGrp="1"/>
          </p:cNvSpPr>
          <p:nvPr>
            <p:ph type="title"/>
          </p:nvPr>
        </p:nvSpPr>
        <p:spPr>
          <a:xfrm>
            <a:off x="7872618" y="663373"/>
            <a:ext cx="3684644" cy="1608487"/>
          </a:xfrm>
        </p:spPr>
        <p:txBody>
          <a:bodyPr vert="horz" lIns="91440" tIns="45720" rIns="91440" bIns="45720" rtlCol="0">
            <a:normAutofit/>
          </a:bodyPr>
          <a:lstStyle/>
          <a:p>
            <a:pPr algn="l"/>
            <a:r>
              <a:rPr lang="en-US" sz="3500" cap="all"/>
              <a:t>Type and Instance Graphs</a:t>
            </a:r>
          </a:p>
        </p:txBody>
      </p:sp>
      <p:sp>
        <p:nvSpPr>
          <p:cNvPr id="39" name="Content Placeholder 30"/>
          <p:cNvSpPr>
            <a:spLocks noGrp="1"/>
          </p:cNvSpPr>
          <p:nvPr>
            <p:ph idx="1"/>
          </p:nvPr>
        </p:nvSpPr>
        <p:spPr>
          <a:xfrm>
            <a:off x="7872618" y="2422689"/>
            <a:ext cx="3684644" cy="3791848"/>
          </a:xfrm>
        </p:spPr>
        <p:txBody>
          <a:bodyPr>
            <a:normAutofit/>
          </a:bodyPr>
          <a:lstStyle/>
          <a:p>
            <a:r>
              <a:rPr lang="en-US" dirty="0"/>
              <a:t>Graph = Vertices (V) + edges (E) where E has s(e) and t(e)</a:t>
            </a:r>
          </a:p>
          <a:p>
            <a:r>
              <a:rPr lang="en-US" dirty="0"/>
              <a:t>Vertices: </a:t>
            </a:r>
            <a:r>
              <a:rPr lang="en-US" i="1" dirty="0"/>
              <a:t>P:PacMan, G:Ghost, M:Marble, F1:field, F2:field, …</a:t>
            </a:r>
          </a:p>
          <a:p>
            <a:endParaRPr lang="en-US" dirty="0"/>
          </a:p>
        </p:txBody>
      </p:sp>
      <p:sp>
        <p:nvSpPr>
          <p:cNvPr id="3" name="Oval 2">
            <a:extLst>
              <a:ext uri="{FF2B5EF4-FFF2-40B4-BE49-F238E27FC236}">
                <a16:creationId xmlns:a16="http://schemas.microsoft.com/office/drawing/2014/main" id="{B0C055D0-3240-466C-8F3E-C9E2F1975CF7}"/>
              </a:ext>
            </a:extLst>
          </p:cNvPr>
          <p:cNvSpPr/>
          <p:nvPr/>
        </p:nvSpPr>
        <p:spPr>
          <a:xfrm>
            <a:off x="5074196" y="3311748"/>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Oval 14">
            <a:extLst>
              <a:ext uri="{FF2B5EF4-FFF2-40B4-BE49-F238E27FC236}">
                <a16:creationId xmlns:a16="http://schemas.microsoft.com/office/drawing/2014/main" id="{3CD28B25-8E47-4047-B21E-A50BE6D6799A}"/>
              </a:ext>
            </a:extLst>
          </p:cNvPr>
          <p:cNvSpPr/>
          <p:nvPr/>
        </p:nvSpPr>
        <p:spPr>
          <a:xfrm>
            <a:off x="3988294" y="3369987"/>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6" name="Oval 15">
            <a:extLst>
              <a:ext uri="{FF2B5EF4-FFF2-40B4-BE49-F238E27FC236}">
                <a16:creationId xmlns:a16="http://schemas.microsoft.com/office/drawing/2014/main" id="{E37DD348-09E8-48F3-882F-AA1761DD83FB}"/>
              </a:ext>
            </a:extLst>
          </p:cNvPr>
          <p:cNvSpPr/>
          <p:nvPr/>
        </p:nvSpPr>
        <p:spPr>
          <a:xfrm>
            <a:off x="5197662" y="2689613"/>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7" name="Oval 16">
            <a:extLst>
              <a:ext uri="{FF2B5EF4-FFF2-40B4-BE49-F238E27FC236}">
                <a16:creationId xmlns:a16="http://schemas.microsoft.com/office/drawing/2014/main" id="{2CD4CAAC-87FC-4C26-914E-C048C1953E3C}"/>
              </a:ext>
            </a:extLst>
          </p:cNvPr>
          <p:cNvSpPr/>
          <p:nvPr/>
        </p:nvSpPr>
        <p:spPr>
          <a:xfrm>
            <a:off x="5074196" y="4053064"/>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Oval 17">
            <a:extLst>
              <a:ext uri="{FF2B5EF4-FFF2-40B4-BE49-F238E27FC236}">
                <a16:creationId xmlns:a16="http://schemas.microsoft.com/office/drawing/2014/main" id="{E294A612-5051-46F4-A9E1-DCF1007B478E}"/>
              </a:ext>
            </a:extLst>
          </p:cNvPr>
          <p:cNvSpPr/>
          <p:nvPr/>
        </p:nvSpPr>
        <p:spPr>
          <a:xfrm>
            <a:off x="3988294" y="2686910"/>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Oval 18">
            <a:extLst>
              <a:ext uri="{FF2B5EF4-FFF2-40B4-BE49-F238E27FC236}">
                <a16:creationId xmlns:a16="http://schemas.microsoft.com/office/drawing/2014/main" id="{261E57E0-2E53-4FAF-91D8-9733E94E1F9A}"/>
              </a:ext>
            </a:extLst>
          </p:cNvPr>
          <p:cNvSpPr/>
          <p:nvPr/>
        </p:nvSpPr>
        <p:spPr>
          <a:xfrm>
            <a:off x="6387534" y="3758096"/>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Oval 19">
            <a:extLst>
              <a:ext uri="{FF2B5EF4-FFF2-40B4-BE49-F238E27FC236}">
                <a16:creationId xmlns:a16="http://schemas.microsoft.com/office/drawing/2014/main" id="{5E3FE390-5497-4CFD-9BE4-E02323DCFA95}"/>
              </a:ext>
            </a:extLst>
          </p:cNvPr>
          <p:cNvSpPr/>
          <p:nvPr/>
        </p:nvSpPr>
        <p:spPr>
          <a:xfrm>
            <a:off x="6284315" y="2981877"/>
            <a:ext cx="1209368" cy="58993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86095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id="{B751BB0F-B189-42B8-AF9C-3D72844A8493}"/>
              </a:ext>
            </a:extLst>
          </p:cNvPr>
          <p:cNvPicPr>
            <a:picLocks noChangeAspect="1"/>
          </p:cNvPicPr>
          <p:nvPr/>
        </p:nvPicPr>
        <p:blipFill rotWithShape="1">
          <a:blip r:embed="rId2"/>
          <a:srcRect l="5150" b="57425"/>
          <a:stretch/>
        </p:blipFill>
        <p:spPr>
          <a:xfrm>
            <a:off x="103970" y="2249147"/>
            <a:ext cx="7768648" cy="2359705"/>
          </a:xfrm>
          <a:prstGeom prst="rect">
            <a:avLst/>
          </a:prstGeom>
        </p:spPr>
      </p:pic>
      <p:sp>
        <p:nvSpPr>
          <p:cNvPr id="2" name="Title 1"/>
          <p:cNvSpPr>
            <a:spLocks noGrp="1"/>
          </p:cNvSpPr>
          <p:nvPr>
            <p:ph type="title"/>
          </p:nvPr>
        </p:nvSpPr>
        <p:spPr>
          <a:xfrm>
            <a:off x="7872618" y="663373"/>
            <a:ext cx="3684644" cy="1608487"/>
          </a:xfrm>
        </p:spPr>
        <p:txBody>
          <a:bodyPr vert="horz" lIns="91440" tIns="45720" rIns="91440" bIns="45720" rtlCol="0">
            <a:normAutofit/>
          </a:bodyPr>
          <a:lstStyle/>
          <a:p>
            <a:pPr algn="l"/>
            <a:r>
              <a:rPr lang="en-US" sz="3500" cap="all"/>
              <a:t>Type and Instance Graphs</a:t>
            </a:r>
          </a:p>
        </p:txBody>
      </p:sp>
      <p:sp>
        <p:nvSpPr>
          <p:cNvPr id="39" name="Content Placeholder 30"/>
          <p:cNvSpPr>
            <a:spLocks noGrp="1"/>
          </p:cNvSpPr>
          <p:nvPr>
            <p:ph idx="1"/>
          </p:nvPr>
        </p:nvSpPr>
        <p:spPr>
          <a:xfrm>
            <a:off x="7872618" y="2422689"/>
            <a:ext cx="3684644" cy="3791848"/>
          </a:xfrm>
        </p:spPr>
        <p:txBody>
          <a:bodyPr>
            <a:normAutofit/>
          </a:bodyPr>
          <a:lstStyle/>
          <a:p>
            <a:r>
              <a:rPr lang="en-US" dirty="0"/>
              <a:t>Graph = Vertices (V) + edges (E) where E has s(e) and t(e)</a:t>
            </a:r>
          </a:p>
          <a:p>
            <a:r>
              <a:rPr lang="en-US" dirty="0"/>
              <a:t>Edges: represent  the current location of a character/concept as well as the neighborhood relation of fields</a:t>
            </a:r>
            <a:endParaRPr lang="en-US" i="1" dirty="0"/>
          </a:p>
          <a:p>
            <a:endParaRPr lang="en-US" dirty="0"/>
          </a:p>
        </p:txBody>
      </p:sp>
      <p:sp>
        <p:nvSpPr>
          <p:cNvPr id="4" name="Oval 3">
            <a:extLst>
              <a:ext uri="{FF2B5EF4-FFF2-40B4-BE49-F238E27FC236}">
                <a16:creationId xmlns:a16="http://schemas.microsoft.com/office/drawing/2014/main" id="{94548C33-2E92-443F-B20E-CD6995131E11}"/>
              </a:ext>
            </a:extLst>
          </p:cNvPr>
          <p:cNvSpPr/>
          <p:nvPr/>
        </p:nvSpPr>
        <p:spPr>
          <a:xfrm>
            <a:off x="5377683" y="2986546"/>
            <a:ext cx="589936"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A06EEFE5-F03E-43E8-BF74-DE67016070A2}"/>
              </a:ext>
            </a:extLst>
          </p:cNvPr>
          <p:cNvSpPr/>
          <p:nvPr/>
        </p:nvSpPr>
        <p:spPr>
          <a:xfrm>
            <a:off x="4458929" y="3131574"/>
            <a:ext cx="589936"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7AD14DA6-0783-4472-8E67-7D8AF3F3EA6D}"/>
              </a:ext>
            </a:extLst>
          </p:cNvPr>
          <p:cNvSpPr/>
          <p:nvPr/>
        </p:nvSpPr>
        <p:spPr>
          <a:xfrm>
            <a:off x="5377683" y="3672307"/>
            <a:ext cx="589936"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DE6EBCA5-714F-4E89-BED5-74A779BF714E}"/>
              </a:ext>
            </a:extLst>
          </p:cNvPr>
          <p:cNvSpPr/>
          <p:nvPr/>
        </p:nvSpPr>
        <p:spPr>
          <a:xfrm>
            <a:off x="5958518" y="2874952"/>
            <a:ext cx="589936"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BF70F1E1-1DD6-405B-BE93-572A392159BC}"/>
              </a:ext>
            </a:extLst>
          </p:cNvPr>
          <p:cNvSpPr/>
          <p:nvPr/>
        </p:nvSpPr>
        <p:spPr>
          <a:xfrm>
            <a:off x="5958518" y="3550666"/>
            <a:ext cx="589936"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705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id="{B751BB0F-B189-42B8-AF9C-3D72844A8493}"/>
              </a:ext>
            </a:extLst>
          </p:cNvPr>
          <p:cNvPicPr>
            <a:picLocks noChangeAspect="1"/>
          </p:cNvPicPr>
          <p:nvPr/>
        </p:nvPicPr>
        <p:blipFill>
          <a:blip r:embed="rId2"/>
          <a:stretch>
            <a:fillRect/>
          </a:stretch>
        </p:blipFill>
        <p:spPr>
          <a:xfrm>
            <a:off x="636915" y="935469"/>
            <a:ext cx="6915663" cy="4679771"/>
          </a:xfrm>
          <a:prstGeom prst="rect">
            <a:avLst/>
          </a:prstGeom>
        </p:spPr>
      </p:pic>
      <p:sp>
        <p:nvSpPr>
          <p:cNvPr id="2" name="Title 1"/>
          <p:cNvSpPr>
            <a:spLocks noGrp="1"/>
          </p:cNvSpPr>
          <p:nvPr>
            <p:ph type="title"/>
          </p:nvPr>
        </p:nvSpPr>
        <p:spPr>
          <a:xfrm>
            <a:off x="7872618" y="663373"/>
            <a:ext cx="3684644" cy="1608487"/>
          </a:xfrm>
        </p:spPr>
        <p:txBody>
          <a:bodyPr vert="horz" lIns="91440" tIns="45720" rIns="91440" bIns="45720" rtlCol="0">
            <a:normAutofit/>
          </a:bodyPr>
          <a:lstStyle/>
          <a:p>
            <a:pPr algn="l"/>
            <a:r>
              <a:rPr lang="en-US" sz="3500" cap="all"/>
              <a:t>Type and Instance Graphs</a:t>
            </a:r>
          </a:p>
        </p:txBody>
      </p:sp>
      <p:sp>
        <p:nvSpPr>
          <p:cNvPr id="39" name="Content Placeholder 30"/>
          <p:cNvSpPr>
            <a:spLocks noGrp="1"/>
          </p:cNvSpPr>
          <p:nvPr>
            <p:ph idx="1"/>
          </p:nvPr>
        </p:nvSpPr>
        <p:spPr>
          <a:xfrm>
            <a:off x="7872618" y="2422689"/>
            <a:ext cx="3684644" cy="3791848"/>
          </a:xfrm>
        </p:spPr>
        <p:txBody>
          <a:bodyPr>
            <a:normAutofit/>
          </a:bodyPr>
          <a:lstStyle/>
          <a:p>
            <a:r>
              <a:rPr lang="en-US" i="1" dirty="0"/>
              <a:t>Type Graph:</a:t>
            </a:r>
            <a:r>
              <a:rPr lang="en-US" dirty="0"/>
              <a:t> the type(concept) level and its </a:t>
            </a:r>
            <a:r>
              <a:rPr lang="en-US" i="1" dirty="0"/>
              <a:t>instance graphs</a:t>
            </a:r>
            <a:r>
              <a:rPr lang="en-US" dirty="0"/>
              <a:t> the individual snapshots.</a:t>
            </a:r>
          </a:p>
          <a:p>
            <a:pPr lvl="1"/>
            <a:r>
              <a:rPr lang="en-US" i="1" dirty="0"/>
              <a:t>i.e. at any given instance, each of the concepts are associated to one Field</a:t>
            </a:r>
          </a:p>
        </p:txBody>
      </p:sp>
    </p:spTree>
    <p:extLst>
      <p:ext uri="{BB962C8B-B14F-4D97-AF65-F5344CB8AC3E}">
        <p14:creationId xmlns:p14="http://schemas.microsoft.com/office/powerpoint/2010/main" val="169123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12883E-84C3-42AD-B34A-4D24982515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title="Page Number Shape">
            <a:extLst>
              <a:ext uri="{FF2B5EF4-FFF2-40B4-BE49-F238E27FC236}">
                <a16:creationId xmlns:a16="http://schemas.microsoft.com/office/drawing/2014/main" id="{DC5B7347-E281-4E2C-A95E-6A4A263156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38" name="Straight Connector 37" title="Horizontal Rule Line">
            <a:extLst>
              <a:ext uri="{FF2B5EF4-FFF2-40B4-BE49-F238E27FC236}">
                <a16:creationId xmlns:a16="http://schemas.microsoft.com/office/drawing/2014/main" id="{25A28D78-0305-4DA2-A78C-EF9ADD3663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872618" y="663373"/>
            <a:ext cx="3684644" cy="1608487"/>
          </a:xfrm>
        </p:spPr>
        <p:txBody>
          <a:bodyPr vert="horz" lIns="91440" tIns="45720" rIns="91440" bIns="45720" rtlCol="0">
            <a:normAutofit/>
          </a:bodyPr>
          <a:lstStyle/>
          <a:p>
            <a:pPr algn="l"/>
            <a:r>
              <a:rPr lang="en-US" sz="3500" cap="all"/>
              <a:t>Type and Instance Graphs</a:t>
            </a:r>
          </a:p>
        </p:txBody>
      </p:sp>
      <p:sp>
        <p:nvSpPr>
          <p:cNvPr id="39" name="Content Placeholder 30"/>
          <p:cNvSpPr>
            <a:spLocks noGrp="1"/>
          </p:cNvSpPr>
          <p:nvPr>
            <p:ph idx="1"/>
          </p:nvPr>
        </p:nvSpPr>
        <p:spPr>
          <a:xfrm>
            <a:off x="7872618" y="2422689"/>
            <a:ext cx="3684644" cy="3791848"/>
          </a:xfrm>
        </p:spPr>
        <p:txBody>
          <a:bodyPr>
            <a:normAutofit/>
          </a:bodyPr>
          <a:lstStyle/>
          <a:p>
            <a:r>
              <a:rPr lang="en-US" dirty="0"/>
              <a:t>Vertices may contain attributes to store values of pre-defined data types</a:t>
            </a:r>
          </a:p>
          <a:p>
            <a:pPr lvl="1"/>
            <a:r>
              <a:rPr lang="en-US" dirty="0"/>
              <a:t>Attributes  (a) would have a type-level (T)  declaration (</a:t>
            </a:r>
            <a:r>
              <a:rPr lang="en-US" dirty="0" err="1"/>
              <a:t>a:T</a:t>
            </a:r>
            <a:r>
              <a:rPr lang="en-US" dirty="0"/>
              <a:t>)</a:t>
            </a:r>
          </a:p>
          <a:p>
            <a:pPr lvl="1"/>
            <a:r>
              <a:rPr lang="en-US" dirty="0"/>
              <a:t>And an instance-level occurrence or value (v)  (</a:t>
            </a:r>
            <a:r>
              <a:rPr lang="en-US" dirty="0" err="1"/>
              <a:t>a-v</a:t>
            </a:r>
            <a:r>
              <a:rPr lang="en-US" dirty="0"/>
              <a:t>)</a:t>
            </a:r>
          </a:p>
        </p:txBody>
      </p:sp>
      <p:pic>
        <p:nvPicPr>
          <p:cNvPr id="3" name="Picture 2">
            <a:extLst>
              <a:ext uri="{FF2B5EF4-FFF2-40B4-BE49-F238E27FC236}">
                <a16:creationId xmlns:a16="http://schemas.microsoft.com/office/drawing/2014/main" id="{9788A49B-5478-4D8A-B5D0-A04BD6B88FC3}"/>
              </a:ext>
            </a:extLst>
          </p:cNvPr>
          <p:cNvPicPr>
            <a:picLocks noChangeAspect="1"/>
          </p:cNvPicPr>
          <p:nvPr/>
        </p:nvPicPr>
        <p:blipFill>
          <a:blip r:embed="rId2"/>
          <a:stretch>
            <a:fillRect/>
          </a:stretch>
        </p:blipFill>
        <p:spPr>
          <a:xfrm>
            <a:off x="2765928" y="1678222"/>
            <a:ext cx="1904087" cy="1092509"/>
          </a:xfrm>
          <a:prstGeom prst="rect">
            <a:avLst/>
          </a:prstGeom>
        </p:spPr>
      </p:pic>
      <p:pic>
        <p:nvPicPr>
          <p:cNvPr id="4" name="Picture 3">
            <a:extLst>
              <a:ext uri="{FF2B5EF4-FFF2-40B4-BE49-F238E27FC236}">
                <a16:creationId xmlns:a16="http://schemas.microsoft.com/office/drawing/2014/main" id="{DA9B8BFC-D522-4965-B4BE-CA77D559EC84}"/>
              </a:ext>
            </a:extLst>
          </p:cNvPr>
          <p:cNvPicPr>
            <a:picLocks noChangeAspect="1"/>
          </p:cNvPicPr>
          <p:nvPr/>
        </p:nvPicPr>
        <p:blipFill>
          <a:blip r:embed="rId3"/>
          <a:stretch>
            <a:fillRect/>
          </a:stretch>
        </p:blipFill>
        <p:spPr>
          <a:xfrm>
            <a:off x="2765928" y="3429000"/>
            <a:ext cx="1904087" cy="1298241"/>
          </a:xfrm>
          <a:prstGeom prst="rect">
            <a:avLst/>
          </a:prstGeom>
        </p:spPr>
      </p:pic>
      <p:sp>
        <p:nvSpPr>
          <p:cNvPr id="5" name="Oval 4">
            <a:extLst>
              <a:ext uri="{FF2B5EF4-FFF2-40B4-BE49-F238E27FC236}">
                <a16:creationId xmlns:a16="http://schemas.microsoft.com/office/drawing/2014/main" id="{F40B3AA9-7C53-4E2F-B500-98E36C8877E7}"/>
              </a:ext>
            </a:extLst>
          </p:cNvPr>
          <p:cNvSpPr/>
          <p:nvPr/>
        </p:nvSpPr>
        <p:spPr>
          <a:xfrm>
            <a:off x="2765928" y="2169436"/>
            <a:ext cx="1275130" cy="546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C0F7308F-5F98-42D5-8A7C-4CC0ECB08F06}"/>
              </a:ext>
            </a:extLst>
          </p:cNvPr>
          <p:cNvSpPr/>
          <p:nvPr/>
        </p:nvSpPr>
        <p:spPr>
          <a:xfrm>
            <a:off x="2790530" y="4045485"/>
            <a:ext cx="1275130" cy="546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3F714CE2-1501-4D65-AEB6-6042671466A1}"/>
              </a:ext>
            </a:extLst>
          </p:cNvPr>
          <p:cNvSpPr/>
          <p:nvPr/>
        </p:nvSpPr>
        <p:spPr>
          <a:xfrm>
            <a:off x="3919384" y="2105535"/>
            <a:ext cx="750631" cy="54625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A4A62000-9EE7-4261-8390-DA03CDA9B016}"/>
              </a:ext>
            </a:extLst>
          </p:cNvPr>
          <p:cNvSpPr/>
          <p:nvPr/>
        </p:nvSpPr>
        <p:spPr>
          <a:xfrm>
            <a:off x="3908385" y="4045484"/>
            <a:ext cx="750631" cy="54625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345F91BB-B043-4E3B-8E9A-8E6FACF0F844}"/>
              </a:ext>
            </a:extLst>
          </p:cNvPr>
          <p:cNvCxnSpPr>
            <a:stCxn id="5" idx="4"/>
          </p:cNvCxnSpPr>
          <p:nvPr/>
        </p:nvCxnSpPr>
        <p:spPr>
          <a:xfrm>
            <a:off x="3403493" y="2715691"/>
            <a:ext cx="5032584" cy="10009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81E53E-425B-4A0D-8D93-6198085A1D38}"/>
              </a:ext>
            </a:extLst>
          </p:cNvPr>
          <p:cNvCxnSpPr>
            <a:cxnSpLocks/>
            <a:stCxn id="11" idx="4"/>
          </p:cNvCxnSpPr>
          <p:nvPr/>
        </p:nvCxnSpPr>
        <p:spPr>
          <a:xfrm flipV="1">
            <a:off x="3428095" y="3744349"/>
            <a:ext cx="5007982" cy="847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CF0EB2-EEA4-4D8C-AA22-D03FDB71C810}"/>
              </a:ext>
            </a:extLst>
          </p:cNvPr>
          <p:cNvCxnSpPr>
            <a:cxnSpLocks/>
            <a:stCxn id="12" idx="6"/>
          </p:cNvCxnSpPr>
          <p:nvPr/>
        </p:nvCxnSpPr>
        <p:spPr>
          <a:xfrm>
            <a:off x="4670015" y="2378663"/>
            <a:ext cx="3766062" cy="236390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F95949-F7E7-4DAB-9286-641DC9762840}"/>
              </a:ext>
            </a:extLst>
          </p:cNvPr>
          <p:cNvCxnSpPr>
            <a:cxnSpLocks/>
            <a:stCxn id="13" idx="6"/>
          </p:cNvCxnSpPr>
          <p:nvPr/>
        </p:nvCxnSpPr>
        <p:spPr>
          <a:xfrm>
            <a:off x="4659016" y="4318612"/>
            <a:ext cx="3777061" cy="48785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01494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Web31E7</Template>
  <TotalTime>975</TotalTime>
  <Words>1535</Words>
  <Application>Microsoft Office PowerPoint</Application>
  <PresentationFormat>Widescreen</PresentationFormat>
  <Paragraphs>158</Paragraphs>
  <Slides>34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Century Schoolbook</vt:lpstr>
      <vt:lpstr>Corbel</vt:lpstr>
      <vt:lpstr>Headlines</vt:lpstr>
      <vt:lpstr>Graph transformation in a Nutshell</vt:lpstr>
      <vt:lpstr>Contents</vt:lpstr>
      <vt:lpstr>Modeling by example</vt:lpstr>
      <vt:lpstr>Generalization</vt:lpstr>
      <vt:lpstr>Type and Instance Graphs</vt:lpstr>
      <vt:lpstr>Type and Instance Graphs</vt:lpstr>
      <vt:lpstr>Type and Instance Graphs</vt:lpstr>
      <vt:lpstr>Type and Instance Graphs</vt:lpstr>
      <vt:lpstr>Type and Instance Graphs</vt:lpstr>
      <vt:lpstr>Rules and Transformations</vt:lpstr>
      <vt:lpstr>Rules and Transformations</vt:lpstr>
      <vt:lpstr>Rules and Transformations</vt:lpstr>
      <vt:lpstr>Rules and Transformations</vt:lpstr>
      <vt:lpstr>Rules and Transformations</vt:lpstr>
      <vt:lpstr>Rules and Transformations</vt:lpstr>
      <vt:lpstr>Rules and Transformations</vt:lpstr>
      <vt:lpstr>Rules and Transformations</vt:lpstr>
      <vt:lpstr>Rules and Transformations</vt:lpstr>
      <vt:lpstr>Rules and Transformations</vt:lpstr>
      <vt:lpstr>What Do You See?</vt:lpstr>
      <vt:lpstr>Constraints</vt:lpstr>
      <vt:lpstr>Constraints</vt:lpstr>
      <vt:lpstr>Multi-objects</vt:lpstr>
      <vt:lpstr>Multi-objects</vt:lpstr>
      <vt:lpstr>Application conditions</vt:lpstr>
      <vt:lpstr>Application conditions</vt:lpstr>
      <vt:lpstr>Control conditions</vt:lpstr>
      <vt:lpstr>Control conditions</vt:lpstr>
      <vt:lpstr>A Medical Application</vt:lpstr>
      <vt:lpstr>A Medical Application</vt:lpstr>
      <vt:lpstr>A Medical Application</vt:lpstr>
      <vt:lpstr>A Medical Application</vt:lpstr>
      <vt:lpstr>For Discussion</vt:lpstr>
      <vt:lpstr>Some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transformation in a Nutshell</dc:title>
  <dc:creator>Azzy Assadi</dc:creator>
  <cp:lastModifiedBy>Azzy Assadi</cp:lastModifiedBy>
  <cp:revision>38</cp:revision>
  <dcterms:created xsi:type="dcterms:W3CDTF">2018-02-08T12:57:21Z</dcterms:created>
  <dcterms:modified xsi:type="dcterms:W3CDTF">2018-02-12T16:23:31Z</dcterms:modified>
</cp:coreProperties>
</file>