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59" r:id="rId22"/>
    <p:sldId id="284" r:id="rId23"/>
    <p:sldId id="285" r:id="rId24"/>
    <p:sldId id="286" r:id="rId25"/>
    <p:sldId id="260" r:id="rId26"/>
    <p:sldId id="261" r:id="rId27"/>
    <p:sldId id="26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31"/>
  </p:normalViewPr>
  <p:slideViewPr>
    <p:cSldViewPr snapToGrid="0" snapToObjects="1">
      <p:cViewPr varScale="1">
        <p:scale>
          <a:sx n="108" d="100"/>
          <a:sy n="108" d="100"/>
        </p:scale>
        <p:origin x="4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A5F70-6414-4E6B-9534-2874DE8B5F44}" type="datetimeFigureOut">
              <a:rPr lang="en-CA" smtClean="0"/>
              <a:t>2018-01-29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8627B-847B-42CF-A13D-3BD7E1CB61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687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450E-6272-447A-B9E2-518D74350A67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4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3D5-6D98-4EC5-A56D-36151CD7F16C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4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FFAA-61EC-4EDF-96D9-1168770F8633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3E08-02F1-49C6-BA4E-B700796036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2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92C1-6708-4493-9C73-AF86C23CAD0E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0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4113-45BE-4F94-9BDE-6C2177A7FA2B}" type="datetime1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D40D-7E0B-4C70-9587-412F7A264795}" type="datetime1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8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8995-11F0-4922-AA3D-D5E92C1D08CC}" type="datetime1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1D8B-B6F5-4350-9449-355762DCD2E6}" type="datetime1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B20C-42B6-4DDA-8728-BB9EE3322178}" type="datetime1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D271-543D-405F-90A4-22BFDF05D5B3}" type="datetime1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A7ED7-1890-427F-8085-E67566213CC7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41328-F1A6-6747-ADBC-8CFCF4D0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A General Framework for Formalizing UML</a:t>
            </a:r>
            <a:r>
              <a:rPr lang="ar-SA" sz="4900" dirty="0"/>
              <a:t> </a:t>
            </a:r>
            <a:r>
              <a:rPr lang="en-US" sz="4900" dirty="0"/>
              <a:t>with Formal Languages</a:t>
            </a:r>
            <a:br>
              <a:rPr lang="en-US" dirty="0"/>
            </a:br>
            <a:r>
              <a:rPr lang="en-US" sz="4000" dirty="0"/>
              <a:t>William E. </a:t>
            </a:r>
            <a:r>
              <a:rPr lang="en-US" sz="4000" dirty="0" err="1"/>
              <a:t>McUmber</a:t>
            </a:r>
            <a:r>
              <a:rPr lang="en-US" sz="4000" dirty="0"/>
              <a:t> and Betty H.C. Cheng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n-CA" dirty="0"/>
              <a:t>ICSE 2001</a:t>
            </a:r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n-CA" dirty="0"/>
              <a:t>Presented by Ramy Shahin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543F4-D8DC-4440-9144-EB7A64DB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10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056C-337D-4B03-9602-C244B39D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UML Models, Metamodels and </a:t>
            </a:r>
            <a:r>
              <a:rPr lang="en-CA" dirty="0" err="1"/>
              <a:t>Megamodels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E2ACEC-316D-4B3F-A9A6-245C42ADB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71854"/>
            <a:ext cx="5782001" cy="3759098"/>
          </a:xfrm>
          <a:prstGeom prst="rect">
            <a:avLst/>
          </a:prstGeom>
        </p:spPr>
      </p:pic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61BD3E31-FF18-4B20-B799-4F97E7F5F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201" y="1798537"/>
            <a:ext cx="4166461" cy="50594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0A5F157-ABDF-45E5-9086-5EE9051C238D}"/>
              </a:ext>
            </a:extLst>
          </p:cNvPr>
          <p:cNvSpPr txBox="1"/>
          <p:nvPr/>
        </p:nvSpPr>
        <p:spPr>
          <a:xfrm>
            <a:off x="8064890" y="1429205"/>
            <a:ext cx="127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Metamodel</a:t>
            </a:r>
            <a:endParaRPr lang="en-C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D54661-6F78-4DBB-B961-794007957070}"/>
              </a:ext>
            </a:extLst>
          </p:cNvPr>
          <p:cNvSpPr txBox="1"/>
          <p:nvPr/>
        </p:nvSpPr>
        <p:spPr>
          <a:xfrm>
            <a:off x="3332297" y="1429205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Model</a:t>
            </a:r>
            <a:endParaRPr lang="en-CA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9AFEB5-C92F-42E1-9999-5F55D6E03327}"/>
              </a:ext>
            </a:extLst>
          </p:cNvPr>
          <p:cNvSpPr/>
          <p:nvPr/>
        </p:nvSpPr>
        <p:spPr>
          <a:xfrm>
            <a:off x="1411550" y="2672180"/>
            <a:ext cx="466077" cy="2574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97D1398-C7EE-4326-B153-0E2DB9907E29}"/>
              </a:ext>
            </a:extLst>
          </p:cNvPr>
          <p:cNvSpPr/>
          <p:nvPr/>
        </p:nvSpPr>
        <p:spPr>
          <a:xfrm>
            <a:off x="6933460" y="3043038"/>
            <a:ext cx="783748" cy="3591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D94161-453B-4C0A-823E-9B0B2FCC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4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056C-337D-4B03-9602-C244B39D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Semantics?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E2ACEC-316D-4B3F-A9A6-245C42ADB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13897"/>
            <a:ext cx="3911353" cy="2542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AFBE25-1098-48F7-9042-70C7FB481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890" y="515233"/>
            <a:ext cx="3416925" cy="614024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EBA7D73-7374-4356-997C-E733C92E7262}"/>
              </a:ext>
            </a:extLst>
          </p:cNvPr>
          <p:cNvSpPr/>
          <p:nvPr/>
        </p:nvSpPr>
        <p:spPr>
          <a:xfrm>
            <a:off x="4909351" y="2967306"/>
            <a:ext cx="2256441" cy="580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9FBF9-AEDD-4F0A-BFD0-AA5871883DF0}"/>
              </a:ext>
            </a:extLst>
          </p:cNvPr>
          <p:cNvSpPr txBox="1"/>
          <p:nvPr/>
        </p:nvSpPr>
        <p:spPr>
          <a:xfrm>
            <a:off x="4039339" y="2597974"/>
            <a:ext cx="392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1"/>
                </a:solidFill>
              </a:rPr>
              <a:t>Syntactic, homomorphic transformation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ABC03-6741-4190-B04A-7A68D39A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40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056C-337D-4B03-9602-C244B39D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Semantics?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E2ACEC-316D-4B3F-A9A6-245C42ADB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13897"/>
            <a:ext cx="3911353" cy="2542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AFBE25-1098-48F7-9042-70C7FB481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890" y="515233"/>
            <a:ext cx="3416925" cy="614024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EBA7D73-7374-4356-997C-E733C92E7262}"/>
              </a:ext>
            </a:extLst>
          </p:cNvPr>
          <p:cNvSpPr/>
          <p:nvPr/>
        </p:nvSpPr>
        <p:spPr>
          <a:xfrm>
            <a:off x="4909351" y="2967306"/>
            <a:ext cx="2256441" cy="580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9FBF9-AEDD-4F0A-BFD0-AA5871883DF0}"/>
              </a:ext>
            </a:extLst>
          </p:cNvPr>
          <p:cNvSpPr txBox="1"/>
          <p:nvPr/>
        </p:nvSpPr>
        <p:spPr>
          <a:xfrm>
            <a:off x="4039339" y="2597974"/>
            <a:ext cx="392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1"/>
                </a:solidFill>
              </a:rPr>
              <a:t>Syntactic, homomorphic transformation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CF5988B-B99F-40C5-85C9-12834F3B23B4}"/>
              </a:ext>
            </a:extLst>
          </p:cNvPr>
          <p:cNvSpPr/>
          <p:nvPr/>
        </p:nvSpPr>
        <p:spPr>
          <a:xfrm>
            <a:off x="5202315" y="4998128"/>
            <a:ext cx="2530135" cy="1269507"/>
          </a:xfrm>
          <a:prstGeom prst="wedgeRoundRectCallout">
            <a:avLst>
              <a:gd name="adj1" fmla="val 53202"/>
              <a:gd name="adj2" fmla="val 673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We know the semantics of </a:t>
            </a:r>
            <a:r>
              <a:rPr lang="en-CA" dirty="0" err="1"/>
              <a:t>Promela</a:t>
            </a:r>
            <a:r>
              <a:rPr lang="en-CA" dirty="0"/>
              <a:t>!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53EB1B-962F-4794-8F76-D0F54142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5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7FF14-CB93-46CB-9A0B-BDD9BC51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85311-0F8F-46BF-8C71-5AC7A1C692A1}"/>
              </a:ext>
            </a:extLst>
          </p:cNvPr>
          <p:cNvSpPr/>
          <p:nvPr/>
        </p:nvSpPr>
        <p:spPr>
          <a:xfrm>
            <a:off x="1997476" y="4687409"/>
            <a:ext cx="2219417" cy="95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UML 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8DAC5E-6BBC-46BB-9A43-B2B1A25E8C4A}"/>
              </a:ext>
            </a:extLst>
          </p:cNvPr>
          <p:cNvSpPr/>
          <p:nvPr/>
        </p:nvSpPr>
        <p:spPr>
          <a:xfrm>
            <a:off x="8089038" y="4687409"/>
            <a:ext cx="2219417" cy="95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Promela</a:t>
            </a:r>
            <a:r>
              <a:rPr lang="en-CA" dirty="0"/>
              <a:t> Model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7C4D34-3A4C-4191-A8A4-7E16373BB61E}"/>
              </a:ext>
            </a:extLst>
          </p:cNvPr>
          <p:cNvCxnSpPr/>
          <p:nvPr/>
        </p:nvCxnSpPr>
        <p:spPr>
          <a:xfrm>
            <a:off x="4216893" y="5166803"/>
            <a:ext cx="3872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9F45A15-DA96-4F5D-AF0A-939E37D82BC3}"/>
              </a:ext>
            </a:extLst>
          </p:cNvPr>
          <p:cNvSpPr txBox="1"/>
          <p:nvPr/>
        </p:nvSpPr>
        <p:spPr>
          <a:xfrm>
            <a:off x="5225988" y="4797471"/>
            <a:ext cx="174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1"/>
                </a:solidFill>
              </a:rPr>
              <a:t>transformation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2FCDB9-3F87-479C-996C-4499A7E3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5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7FF14-CB93-46CB-9A0B-BDD9BC51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85311-0F8F-46BF-8C71-5AC7A1C692A1}"/>
              </a:ext>
            </a:extLst>
          </p:cNvPr>
          <p:cNvSpPr/>
          <p:nvPr/>
        </p:nvSpPr>
        <p:spPr>
          <a:xfrm>
            <a:off x="1997476" y="4687409"/>
            <a:ext cx="2219417" cy="95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UML 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8DAC5E-6BBC-46BB-9A43-B2B1A25E8C4A}"/>
              </a:ext>
            </a:extLst>
          </p:cNvPr>
          <p:cNvSpPr/>
          <p:nvPr/>
        </p:nvSpPr>
        <p:spPr>
          <a:xfrm>
            <a:off x="8089038" y="4687409"/>
            <a:ext cx="2219417" cy="95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Promela</a:t>
            </a:r>
            <a:r>
              <a:rPr lang="en-CA" dirty="0"/>
              <a:t> Model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7C4D34-3A4C-4191-A8A4-7E16373BB61E}"/>
              </a:ext>
            </a:extLst>
          </p:cNvPr>
          <p:cNvCxnSpPr/>
          <p:nvPr/>
        </p:nvCxnSpPr>
        <p:spPr>
          <a:xfrm>
            <a:off x="4216893" y="5166803"/>
            <a:ext cx="3872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9F45A15-DA96-4F5D-AF0A-939E37D82BC3}"/>
              </a:ext>
            </a:extLst>
          </p:cNvPr>
          <p:cNvSpPr txBox="1"/>
          <p:nvPr/>
        </p:nvSpPr>
        <p:spPr>
          <a:xfrm>
            <a:off x="5225988" y="4797471"/>
            <a:ext cx="174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1"/>
                </a:solidFill>
              </a:rPr>
              <a:t>transformation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5DAD2E-B8DB-4656-A7D5-63D2DB124E15}"/>
              </a:ext>
            </a:extLst>
          </p:cNvPr>
          <p:cNvSpPr/>
          <p:nvPr/>
        </p:nvSpPr>
        <p:spPr>
          <a:xfrm>
            <a:off x="1997475" y="2334827"/>
            <a:ext cx="2219417" cy="94991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UML Metamodel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3061F7-7591-4586-94FF-FB84D4583D8B}"/>
              </a:ext>
            </a:extLst>
          </p:cNvPr>
          <p:cNvSpPr/>
          <p:nvPr/>
        </p:nvSpPr>
        <p:spPr>
          <a:xfrm>
            <a:off x="8089037" y="2334827"/>
            <a:ext cx="2219417" cy="94991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Promela</a:t>
            </a:r>
            <a:r>
              <a:rPr lang="en-CA" dirty="0"/>
              <a:t> Metamodel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58F0AB-483F-42D0-AE07-ACF3121AFF0B}"/>
              </a:ext>
            </a:extLst>
          </p:cNvPr>
          <p:cNvCxnSpPr>
            <a:stCxn id="3" idx="2"/>
            <a:endCxn id="4" idx="0"/>
          </p:cNvCxnSpPr>
          <p:nvPr/>
        </p:nvCxnSpPr>
        <p:spPr>
          <a:xfrm>
            <a:off x="3107184" y="3284738"/>
            <a:ext cx="1" cy="140267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8B83AF-51CF-4C92-B3E5-54FACA80D7A9}"/>
              </a:ext>
            </a:extLst>
          </p:cNvPr>
          <p:cNvCxnSpPr/>
          <p:nvPr/>
        </p:nvCxnSpPr>
        <p:spPr>
          <a:xfrm>
            <a:off x="9226857" y="3284737"/>
            <a:ext cx="1" cy="140267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F691CA-7F92-4197-B65B-C4DC5A61C8A7}"/>
              </a:ext>
            </a:extLst>
          </p:cNvPr>
          <p:cNvCxnSpPr/>
          <p:nvPr/>
        </p:nvCxnSpPr>
        <p:spPr>
          <a:xfrm>
            <a:off x="4216892" y="2797945"/>
            <a:ext cx="38721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E494C5-8829-4959-B0F4-03F28379EC0B}"/>
              </a:ext>
            </a:extLst>
          </p:cNvPr>
          <p:cNvSpPr txBox="1"/>
          <p:nvPr/>
        </p:nvSpPr>
        <p:spPr>
          <a:xfrm>
            <a:off x="4882719" y="2428613"/>
            <a:ext cx="26189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6"/>
                </a:solidFill>
              </a:rPr>
              <a:t>Homomorphic mapping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60976-3493-4FDB-9813-8F316B7E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46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CC3F2-5249-4D3B-840A-66CD398C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Homomorphic Mappings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86C388-F173-4A71-8E52-947875642E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Homomorphic mappings preserve operations over algebras</a:t>
                </a:r>
              </a:p>
              <a:p>
                <a:r>
                  <a:rPr lang="en-CA" dirty="0"/>
                  <a:t>For algebra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dirty="0"/>
                  <a:t> with operation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CA" dirty="0"/>
                  <a:t> and algebra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dirty="0"/>
                  <a:t> with operation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CA" dirty="0"/>
                  <a:t>, a homomorphism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dirty="0"/>
                  <a:t> satisfies:</a:t>
                </a:r>
              </a:p>
              <a:p>
                <a:pPr marL="457200" lvl="1" indent="0">
                  <a:buNone/>
                </a:pPr>
                <a:endParaRPr lang="en-CA" dirty="0"/>
              </a:p>
              <a:p>
                <a:pPr marL="457200" lvl="1" indent="0">
                  <a:buNone/>
                </a:pPr>
                <a:r>
                  <a:rPr lang="en-CA" dirty="0"/>
                  <a:t>		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marL="457200" lvl="1" indent="0">
                  <a:buNone/>
                </a:pPr>
                <a:endParaRPr lang="en-CA" dirty="0"/>
              </a:p>
              <a:p>
                <a:r>
                  <a:rPr lang="en-CA" dirty="0"/>
                  <a:t>In our case, we want to preserve metamodel relationships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86C388-F173-4A71-8E52-947875642E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4DDD4-A321-4873-9B56-60414CC5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81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19107-0C0C-4D05-8059-D6A56933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UML Formalization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D39925-678B-4C8E-BED5-F79B5E440D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A UML formalization is a 4-tuple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where: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is the source metamodel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 is the target metamodel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is a homomorphism from S to T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dirty="0"/>
                  <a:t> is a set of formalization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D39925-678B-4C8E-BED5-F79B5E440D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CE678-F48D-4659-B0B0-6920FBC5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43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19107-0C0C-4D05-8059-D6A56933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UML Formalization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D39925-678B-4C8E-BED5-F79B5E440D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A UML formalization is a 4-tuple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where: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highlight>
                      <a:srgbClr val="FFFF00"/>
                    </a:highlight>
                  </a:rPr>
                  <a:t> is the source metamodel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 is the target metamodel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is a homomorphism from S to T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dirty="0"/>
                  <a:t> is a set of formalization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D39925-678B-4C8E-BED5-F79B5E440D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B71E28-D9C5-43B9-B597-D5C7FD1CE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180" y="2281084"/>
            <a:ext cx="3477598" cy="42229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B7D4E-83F9-465B-B745-30E94C17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93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19107-0C0C-4D05-8059-D6A56933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UML Formalization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D39925-678B-4C8E-BED5-F79B5E440D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A UML formalization is a 4-tuple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where: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is the source metamodel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>
                    <a:highlight>
                      <a:srgbClr val="FFFF00"/>
                    </a:highlight>
                  </a:rPr>
                  <a:t> is the target metamodel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is a homomorphism from S to T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dirty="0"/>
                  <a:t> is a set of formalization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D39925-678B-4C8E-BED5-F79B5E440D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3BEA73E-32E1-40A1-A52B-73AAE3652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389" y="2202913"/>
            <a:ext cx="3413223" cy="46550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3059E-C04F-44AE-8B26-E40015E0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95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19107-0C0C-4D05-8059-D6A56933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UML Formalization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D39925-678B-4C8E-BED5-F79B5E440D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A UML formalization is a 4-tuple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where: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is the source metamodel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 is the target metamodel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:</m:t>
                    </m:r>
                    <m:r>
                      <a:rPr lang="en-CA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>
                    <a:highlight>
                      <a:srgbClr val="FFFF00"/>
                    </a:highlight>
                  </a:rPr>
                  <a:t>is a homomorphism from S to T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dirty="0"/>
                  <a:t> is a set of formalization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D39925-678B-4C8E-BED5-F79B5E440D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8CB1E41-4D3D-4FEB-9F30-2A0BC22C8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502" y="2733368"/>
            <a:ext cx="4975882" cy="30309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F7739-7760-48D0-890D-475519C7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7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056C-337D-4B03-9602-C244B39D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UML Models, Metamodels and </a:t>
            </a:r>
            <a:r>
              <a:rPr lang="en-CA" dirty="0" err="1"/>
              <a:t>Megamodels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E2ACEC-316D-4B3F-A9A6-245C42ADB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526" y="1825625"/>
            <a:ext cx="6692947" cy="43513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229FC2-F47A-49CC-A16F-0CFB9641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67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19107-0C0C-4D05-8059-D6A56933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UML Formalization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D39925-678B-4C8E-BED5-F79B5E440D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A UML formalization is a 4-tuple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where: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is the source metamodel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 is the target metamodel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is a homomorphism from S to T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dirty="0">
                    <a:highlight>
                      <a:srgbClr val="FFFF00"/>
                    </a:highlight>
                  </a:rPr>
                  <a:t> is a set of formalization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D39925-678B-4C8E-BED5-F79B5E440D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C1A9E19-1F22-474C-BBE5-3A6FDCE45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632" y="2305971"/>
            <a:ext cx="3573983" cy="45520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37860-B203-47D7-B046-4E3BE1300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29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E6B7004-6FEA-4AFD-A430-525218B54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53226"/>
            <a:ext cx="3911353" cy="25429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D64B0A-5C5D-42B6-BA2B-515F309C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9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E6B7004-6FEA-4AFD-A430-525218B54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53226"/>
            <a:ext cx="3911353" cy="2542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015748-C225-42E2-837F-4F7082A72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433" y="2590800"/>
            <a:ext cx="2990850" cy="16764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1377DA-89DE-48A8-83D4-466D0B8CD658}"/>
              </a:ext>
            </a:extLst>
          </p:cNvPr>
          <p:cNvCxnSpPr>
            <a:stCxn id="5" idx="3"/>
          </p:cNvCxnSpPr>
          <p:nvPr/>
        </p:nvCxnSpPr>
        <p:spPr>
          <a:xfrm>
            <a:off x="4749553" y="3624686"/>
            <a:ext cx="2555815" cy="3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DFDFA97-FBA5-49B1-8DFF-CBAD10E70769}"/>
              </a:ext>
            </a:extLst>
          </p:cNvPr>
          <p:cNvSpPr txBox="1"/>
          <p:nvPr/>
        </p:nvSpPr>
        <p:spPr>
          <a:xfrm>
            <a:off x="4803208" y="3624685"/>
            <a:ext cx="250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1"/>
                </a:solidFill>
              </a:rPr>
              <a:t>Global declarations rule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0155F-5840-47B6-8432-9D4174C6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4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E6B7004-6FEA-4AFD-A430-525218B54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53226"/>
            <a:ext cx="3911353" cy="254291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1377DA-89DE-48A8-83D4-466D0B8CD658}"/>
              </a:ext>
            </a:extLst>
          </p:cNvPr>
          <p:cNvCxnSpPr>
            <a:stCxn id="5" idx="3"/>
          </p:cNvCxnSpPr>
          <p:nvPr/>
        </p:nvCxnSpPr>
        <p:spPr>
          <a:xfrm>
            <a:off x="4749553" y="3624686"/>
            <a:ext cx="2555815" cy="3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DFDFA97-FBA5-49B1-8DFF-CBAD10E70769}"/>
              </a:ext>
            </a:extLst>
          </p:cNvPr>
          <p:cNvSpPr txBox="1"/>
          <p:nvPr/>
        </p:nvSpPr>
        <p:spPr>
          <a:xfrm>
            <a:off x="4999854" y="3634517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>
                <a:solidFill>
                  <a:schemeClr val="accent1"/>
                </a:solidFill>
              </a:rPr>
              <a:t>ClassOne</a:t>
            </a:r>
            <a:r>
              <a:rPr lang="en-CA" dirty="0">
                <a:solidFill>
                  <a:schemeClr val="accent1"/>
                </a:solidFill>
              </a:rPr>
              <a:t> mapping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0D101E-E419-4C47-A99E-3A922DBD7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368" y="1256651"/>
            <a:ext cx="4457700" cy="5105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D6846D-3294-49BD-9A13-2FA3E2A9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15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E6B7004-6FEA-4AFD-A430-525218B54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53226"/>
            <a:ext cx="3911353" cy="254291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1377DA-89DE-48A8-83D4-466D0B8CD658}"/>
              </a:ext>
            </a:extLst>
          </p:cNvPr>
          <p:cNvCxnSpPr>
            <a:stCxn id="5" idx="3"/>
          </p:cNvCxnSpPr>
          <p:nvPr/>
        </p:nvCxnSpPr>
        <p:spPr>
          <a:xfrm>
            <a:off x="4749553" y="3624686"/>
            <a:ext cx="2555815" cy="3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DFDFA97-FBA5-49B1-8DFF-CBAD10E70769}"/>
              </a:ext>
            </a:extLst>
          </p:cNvPr>
          <p:cNvSpPr txBox="1"/>
          <p:nvPr/>
        </p:nvSpPr>
        <p:spPr>
          <a:xfrm>
            <a:off x="4999854" y="3634517"/>
            <a:ext cx="1913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>
                <a:solidFill>
                  <a:schemeClr val="accent1"/>
                </a:solidFill>
              </a:rPr>
              <a:t>ClassTwo</a:t>
            </a:r>
            <a:r>
              <a:rPr lang="en-CA" dirty="0">
                <a:solidFill>
                  <a:schemeClr val="accent1"/>
                </a:solidFill>
              </a:rPr>
              <a:t> mapping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1C0E6-A4CD-4DE0-86E7-D203DDFD3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5" y="3167792"/>
            <a:ext cx="2762250" cy="9334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A43FE-A106-4FF0-95D5-7D3A4D84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36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</a:t>
            </a:r>
            <a:r>
              <a:rPr lang="en-US" dirty="0" err="1"/>
              <a:t>Promela</a:t>
            </a:r>
            <a:r>
              <a:rPr lang="en-US" dirty="0"/>
              <a:t>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7394" y="1825625"/>
            <a:ext cx="3357212" cy="43513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B54ED9-8883-4E04-A5B0-590AA80D6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12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</a:t>
            </a:r>
            <a:r>
              <a:rPr lang="en-US" dirty="0" err="1"/>
              <a:t>Promela</a:t>
            </a:r>
            <a:r>
              <a:rPr lang="en-US" dirty="0"/>
              <a:t>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3300" y="3074194"/>
            <a:ext cx="5105400" cy="1854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0F3D68-325D-48EF-AEC4-30F920B88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25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33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/>
              <a:t>Questions and Discussion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21522A-0B97-4E5F-B9BA-D07F4A98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3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056C-337D-4B03-9602-C244B39D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UML Models, Metamodels and </a:t>
            </a:r>
            <a:r>
              <a:rPr lang="en-CA" dirty="0" err="1"/>
              <a:t>Megamodels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E2ACEC-316D-4B3F-A9A6-245C42ADB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526" y="1825625"/>
            <a:ext cx="6692947" cy="435133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23B3C8-1443-409C-AB31-83CD6BA245EF}"/>
              </a:ext>
            </a:extLst>
          </p:cNvPr>
          <p:cNvSpPr/>
          <p:nvPr/>
        </p:nvSpPr>
        <p:spPr>
          <a:xfrm>
            <a:off x="2576052" y="1825625"/>
            <a:ext cx="6508954" cy="17336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7FF83-2936-414C-B918-F7E06678CEC6}"/>
              </a:ext>
            </a:extLst>
          </p:cNvPr>
          <p:cNvSpPr txBox="1"/>
          <p:nvPr/>
        </p:nvSpPr>
        <p:spPr>
          <a:xfrm>
            <a:off x="9486122" y="2507785"/>
            <a:ext cx="176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Structural</a:t>
            </a:r>
            <a:r>
              <a:rPr lang="en-CA" dirty="0"/>
              <a:t> </a:t>
            </a:r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Model</a:t>
            </a:r>
            <a:endParaRPr lang="en-CA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46CDEB-DDF1-4A7F-B9F3-A8C193D633B7}"/>
              </a:ext>
            </a:extLst>
          </p:cNvPr>
          <p:cNvCxnSpPr>
            <a:stCxn id="5" idx="1"/>
          </p:cNvCxnSpPr>
          <p:nvPr/>
        </p:nvCxnSpPr>
        <p:spPr>
          <a:xfrm flipH="1">
            <a:off x="9085006" y="2692451"/>
            <a:ext cx="4011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F25A5-5B07-4447-975D-64743C15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7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056C-337D-4B03-9602-C244B39D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UML Models, Metamodels and </a:t>
            </a:r>
            <a:r>
              <a:rPr lang="en-CA" dirty="0" err="1"/>
              <a:t>Megamodels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E2ACEC-316D-4B3F-A9A6-245C42ADB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526" y="1825625"/>
            <a:ext cx="6692947" cy="435133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23B3C8-1443-409C-AB31-83CD6BA245EF}"/>
              </a:ext>
            </a:extLst>
          </p:cNvPr>
          <p:cNvSpPr/>
          <p:nvPr/>
        </p:nvSpPr>
        <p:spPr>
          <a:xfrm>
            <a:off x="2576052" y="1825625"/>
            <a:ext cx="6508954" cy="17336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7FF83-2936-414C-B918-F7E06678CEC6}"/>
              </a:ext>
            </a:extLst>
          </p:cNvPr>
          <p:cNvSpPr txBox="1"/>
          <p:nvPr/>
        </p:nvSpPr>
        <p:spPr>
          <a:xfrm>
            <a:off x="9486122" y="2507785"/>
            <a:ext cx="176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Structural</a:t>
            </a:r>
            <a:r>
              <a:rPr lang="en-CA" dirty="0"/>
              <a:t> </a:t>
            </a:r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Model</a:t>
            </a:r>
            <a:endParaRPr lang="en-CA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46CDEB-DDF1-4A7F-B9F3-A8C193D633B7}"/>
              </a:ext>
            </a:extLst>
          </p:cNvPr>
          <p:cNvCxnSpPr>
            <a:stCxn id="5" idx="1"/>
          </p:cNvCxnSpPr>
          <p:nvPr/>
        </p:nvCxnSpPr>
        <p:spPr>
          <a:xfrm flipH="1">
            <a:off x="9085006" y="2692451"/>
            <a:ext cx="4011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AE69C3-5304-4C9F-A422-551A9B988FA1}"/>
              </a:ext>
            </a:extLst>
          </p:cNvPr>
          <p:cNvSpPr/>
          <p:nvPr/>
        </p:nvSpPr>
        <p:spPr>
          <a:xfrm>
            <a:off x="2576052" y="3844031"/>
            <a:ext cx="6603459" cy="233293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4CF79-CDCE-4B02-8EF0-52DA4EDF74FB}"/>
              </a:ext>
            </a:extLst>
          </p:cNvPr>
          <p:cNvSpPr txBox="1"/>
          <p:nvPr/>
        </p:nvSpPr>
        <p:spPr>
          <a:xfrm>
            <a:off x="9586166" y="4861847"/>
            <a:ext cx="1833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Behavioral</a:t>
            </a:r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CA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Model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FDC80A-9011-47D7-9E3F-30BEE64D946D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9179512" y="5046513"/>
            <a:ext cx="4066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2107C7-8E9D-4117-8682-75EDCAFD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2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056C-337D-4B03-9602-C244B39D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UML Models, Metamodels and </a:t>
            </a:r>
            <a:r>
              <a:rPr lang="en-CA" dirty="0" err="1"/>
              <a:t>Megamodels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E2ACEC-316D-4B3F-A9A6-245C42ADB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526" y="1825625"/>
            <a:ext cx="6692947" cy="435133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23B3C8-1443-409C-AB31-83CD6BA245EF}"/>
              </a:ext>
            </a:extLst>
          </p:cNvPr>
          <p:cNvSpPr/>
          <p:nvPr/>
        </p:nvSpPr>
        <p:spPr>
          <a:xfrm>
            <a:off x="2576052" y="1825625"/>
            <a:ext cx="6508954" cy="17336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7FF83-2936-414C-B918-F7E06678CEC6}"/>
              </a:ext>
            </a:extLst>
          </p:cNvPr>
          <p:cNvSpPr txBox="1"/>
          <p:nvPr/>
        </p:nvSpPr>
        <p:spPr>
          <a:xfrm>
            <a:off x="9486122" y="2507785"/>
            <a:ext cx="176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Structural</a:t>
            </a:r>
            <a:r>
              <a:rPr lang="en-CA" dirty="0"/>
              <a:t> </a:t>
            </a:r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Model</a:t>
            </a:r>
            <a:endParaRPr lang="en-CA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46CDEB-DDF1-4A7F-B9F3-A8C193D633B7}"/>
              </a:ext>
            </a:extLst>
          </p:cNvPr>
          <p:cNvCxnSpPr>
            <a:stCxn id="5" idx="1"/>
          </p:cNvCxnSpPr>
          <p:nvPr/>
        </p:nvCxnSpPr>
        <p:spPr>
          <a:xfrm flipH="1">
            <a:off x="9085006" y="2692451"/>
            <a:ext cx="4011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AE69C3-5304-4C9F-A422-551A9B988FA1}"/>
              </a:ext>
            </a:extLst>
          </p:cNvPr>
          <p:cNvSpPr/>
          <p:nvPr/>
        </p:nvSpPr>
        <p:spPr>
          <a:xfrm>
            <a:off x="2576052" y="3844031"/>
            <a:ext cx="6603459" cy="233293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4CF79-CDCE-4B02-8EF0-52DA4EDF74FB}"/>
              </a:ext>
            </a:extLst>
          </p:cNvPr>
          <p:cNvSpPr txBox="1"/>
          <p:nvPr/>
        </p:nvSpPr>
        <p:spPr>
          <a:xfrm>
            <a:off x="9586166" y="4861847"/>
            <a:ext cx="1833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Behavioral</a:t>
            </a:r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CA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Model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FDC80A-9011-47D7-9E3F-30BEE64D946D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9179512" y="5046513"/>
            <a:ext cx="4066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0033A6-B9C0-41F1-8B26-C188333B2658}"/>
              </a:ext>
            </a:extLst>
          </p:cNvPr>
          <p:cNvSpPr/>
          <p:nvPr/>
        </p:nvSpPr>
        <p:spPr>
          <a:xfrm>
            <a:off x="2343705" y="1690688"/>
            <a:ext cx="7013359" cy="463021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C844F-3435-4FF9-94FD-EB9E70A62F9D}"/>
              </a:ext>
            </a:extLst>
          </p:cNvPr>
          <p:cNvSpPr txBox="1"/>
          <p:nvPr/>
        </p:nvSpPr>
        <p:spPr>
          <a:xfrm>
            <a:off x="588478" y="3474699"/>
            <a:ext cx="13494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Megamodel</a:t>
            </a:r>
            <a:endParaRPr lang="en-CA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2F7489-94B5-47A9-A986-D1DDCBDEA157}"/>
              </a:ext>
            </a:extLst>
          </p:cNvPr>
          <p:cNvCxnSpPr>
            <a:cxnSpLocks/>
          </p:cNvCxnSpPr>
          <p:nvPr/>
        </p:nvCxnSpPr>
        <p:spPr>
          <a:xfrm>
            <a:off x="1833579" y="3659365"/>
            <a:ext cx="51012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C6B1427-CAA8-4FB9-8EF9-E0A4F63E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9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056C-337D-4B03-9602-C244B39D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UML Models, Metamodels and </a:t>
            </a:r>
            <a:r>
              <a:rPr lang="en-CA" dirty="0" err="1"/>
              <a:t>Megamodels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E2ACEC-316D-4B3F-A9A6-245C42ADB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526" y="1825625"/>
            <a:ext cx="6692947" cy="435133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23B3C8-1443-409C-AB31-83CD6BA245EF}"/>
              </a:ext>
            </a:extLst>
          </p:cNvPr>
          <p:cNvSpPr/>
          <p:nvPr/>
        </p:nvSpPr>
        <p:spPr>
          <a:xfrm>
            <a:off x="2576052" y="1825625"/>
            <a:ext cx="6508954" cy="17336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7FF83-2936-414C-B918-F7E06678CEC6}"/>
              </a:ext>
            </a:extLst>
          </p:cNvPr>
          <p:cNvSpPr txBox="1"/>
          <p:nvPr/>
        </p:nvSpPr>
        <p:spPr>
          <a:xfrm>
            <a:off x="9486122" y="2507785"/>
            <a:ext cx="176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Structural</a:t>
            </a:r>
            <a:r>
              <a:rPr lang="en-CA" dirty="0"/>
              <a:t> </a:t>
            </a:r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Model</a:t>
            </a:r>
            <a:endParaRPr lang="en-CA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46CDEB-DDF1-4A7F-B9F3-A8C193D633B7}"/>
              </a:ext>
            </a:extLst>
          </p:cNvPr>
          <p:cNvCxnSpPr>
            <a:stCxn id="5" idx="1"/>
          </p:cNvCxnSpPr>
          <p:nvPr/>
        </p:nvCxnSpPr>
        <p:spPr>
          <a:xfrm flipH="1">
            <a:off x="9085006" y="2692451"/>
            <a:ext cx="4011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AE69C3-5304-4C9F-A422-551A9B988FA1}"/>
              </a:ext>
            </a:extLst>
          </p:cNvPr>
          <p:cNvSpPr/>
          <p:nvPr/>
        </p:nvSpPr>
        <p:spPr>
          <a:xfrm>
            <a:off x="2576052" y="3844031"/>
            <a:ext cx="6603459" cy="233293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4CF79-CDCE-4B02-8EF0-52DA4EDF74FB}"/>
              </a:ext>
            </a:extLst>
          </p:cNvPr>
          <p:cNvSpPr txBox="1"/>
          <p:nvPr/>
        </p:nvSpPr>
        <p:spPr>
          <a:xfrm>
            <a:off x="9586166" y="4861847"/>
            <a:ext cx="1833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Behavioral</a:t>
            </a:r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CA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Model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FDC80A-9011-47D7-9E3F-30BEE64D946D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9179512" y="5046513"/>
            <a:ext cx="4066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0033A6-B9C0-41F1-8B26-C188333B2658}"/>
              </a:ext>
            </a:extLst>
          </p:cNvPr>
          <p:cNvSpPr/>
          <p:nvPr/>
        </p:nvSpPr>
        <p:spPr>
          <a:xfrm>
            <a:off x="2343705" y="1690688"/>
            <a:ext cx="7013359" cy="463021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C844F-3435-4FF9-94FD-EB9E70A62F9D}"/>
              </a:ext>
            </a:extLst>
          </p:cNvPr>
          <p:cNvSpPr txBox="1"/>
          <p:nvPr/>
        </p:nvSpPr>
        <p:spPr>
          <a:xfrm>
            <a:off x="588478" y="3474699"/>
            <a:ext cx="13494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Megamodel</a:t>
            </a:r>
            <a:endParaRPr lang="en-CA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2F7489-94B5-47A9-A986-D1DDCBDEA157}"/>
              </a:ext>
            </a:extLst>
          </p:cNvPr>
          <p:cNvCxnSpPr>
            <a:cxnSpLocks/>
          </p:cNvCxnSpPr>
          <p:nvPr/>
        </p:nvCxnSpPr>
        <p:spPr>
          <a:xfrm>
            <a:off x="1833579" y="3659365"/>
            <a:ext cx="51012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0C9B0344-E9FF-49AF-BE79-E26AD60028B3}"/>
              </a:ext>
            </a:extLst>
          </p:cNvPr>
          <p:cNvSpPr/>
          <p:nvPr/>
        </p:nvSpPr>
        <p:spPr>
          <a:xfrm>
            <a:off x="9258480" y="1250200"/>
            <a:ext cx="2268794" cy="1082067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What does it mean???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6BA98A1-6A8E-4D42-900E-EEFB214A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8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056C-337D-4B03-9602-C244B39D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UML Models, Metamodels and </a:t>
            </a:r>
            <a:r>
              <a:rPr lang="en-CA" dirty="0" err="1"/>
              <a:t>Megamodels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E2ACEC-316D-4B3F-A9A6-245C42ADB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71854"/>
            <a:ext cx="5782001" cy="3759098"/>
          </a:xfrm>
          <a:prstGeom prst="rect">
            <a:avLst/>
          </a:prstGeom>
        </p:spPr>
      </p:pic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61BD3E31-FF18-4B20-B799-4F97E7F5F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201" y="1798537"/>
            <a:ext cx="4166461" cy="50594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0A5F157-ABDF-45E5-9086-5EE9051C238D}"/>
              </a:ext>
            </a:extLst>
          </p:cNvPr>
          <p:cNvSpPr txBox="1"/>
          <p:nvPr/>
        </p:nvSpPr>
        <p:spPr>
          <a:xfrm>
            <a:off x="8064890" y="1429205"/>
            <a:ext cx="127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Metamodel</a:t>
            </a:r>
            <a:endParaRPr lang="en-C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D54661-6F78-4DBB-B961-794007957070}"/>
              </a:ext>
            </a:extLst>
          </p:cNvPr>
          <p:cNvSpPr txBox="1"/>
          <p:nvPr/>
        </p:nvSpPr>
        <p:spPr>
          <a:xfrm>
            <a:off x="3332297" y="1429205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Model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74FE64-5B00-43DA-A8E2-1AD8A7AF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1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056C-337D-4B03-9602-C244B39D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UML Models, Metamodels and </a:t>
            </a:r>
            <a:r>
              <a:rPr lang="en-CA" dirty="0" err="1"/>
              <a:t>Megamodels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E2ACEC-316D-4B3F-A9A6-245C42ADB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71854"/>
            <a:ext cx="5782001" cy="3759098"/>
          </a:xfrm>
          <a:prstGeom prst="rect">
            <a:avLst/>
          </a:prstGeom>
        </p:spPr>
      </p:pic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61BD3E31-FF18-4B20-B799-4F97E7F5F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201" y="1798537"/>
            <a:ext cx="4166461" cy="50594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0A5F157-ABDF-45E5-9086-5EE9051C238D}"/>
              </a:ext>
            </a:extLst>
          </p:cNvPr>
          <p:cNvSpPr txBox="1"/>
          <p:nvPr/>
        </p:nvSpPr>
        <p:spPr>
          <a:xfrm>
            <a:off x="8064890" y="1429205"/>
            <a:ext cx="127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Metamodel</a:t>
            </a:r>
            <a:endParaRPr lang="en-C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D54661-6F78-4DBB-B961-794007957070}"/>
              </a:ext>
            </a:extLst>
          </p:cNvPr>
          <p:cNvSpPr txBox="1"/>
          <p:nvPr/>
        </p:nvSpPr>
        <p:spPr>
          <a:xfrm>
            <a:off x="3332297" y="1429205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Model</a:t>
            </a:r>
            <a:endParaRPr lang="en-CA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9AFEB5-C92F-42E1-9999-5F55D6E03327}"/>
              </a:ext>
            </a:extLst>
          </p:cNvPr>
          <p:cNvSpPr/>
          <p:nvPr/>
        </p:nvSpPr>
        <p:spPr>
          <a:xfrm>
            <a:off x="1154097" y="2171855"/>
            <a:ext cx="1535837" cy="10507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E99FE7-C3A5-4400-AD63-B5F27C40DB1F}"/>
              </a:ext>
            </a:extLst>
          </p:cNvPr>
          <p:cNvSpPr/>
          <p:nvPr/>
        </p:nvSpPr>
        <p:spPr>
          <a:xfrm>
            <a:off x="3887149" y="2123335"/>
            <a:ext cx="1599251" cy="14785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97D1398-C7EE-4326-B153-0E2DB9907E29}"/>
              </a:ext>
            </a:extLst>
          </p:cNvPr>
          <p:cNvSpPr/>
          <p:nvPr/>
        </p:nvSpPr>
        <p:spPr>
          <a:xfrm>
            <a:off x="7483876" y="2503503"/>
            <a:ext cx="581014" cy="3591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083545-8F54-4EF2-85A7-A880098D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3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056C-337D-4B03-9602-C244B39D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UML Models, Metamodels and </a:t>
            </a:r>
            <a:r>
              <a:rPr lang="en-CA" dirty="0" err="1"/>
              <a:t>Megamodels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E2ACEC-316D-4B3F-A9A6-245C42ADB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71854"/>
            <a:ext cx="5782001" cy="3759098"/>
          </a:xfrm>
          <a:prstGeom prst="rect">
            <a:avLst/>
          </a:prstGeom>
        </p:spPr>
      </p:pic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61BD3E31-FF18-4B20-B799-4F97E7F5F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201" y="1798537"/>
            <a:ext cx="4166461" cy="50594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0A5F157-ABDF-45E5-9086-5EE9051C238D}"/>
              </a:ext>
            </a:extLst>
          </p:cNvPr>
          <p:cNvSpPr txBox="1"/>
          <p:nvPr/>
        </p:nvSpPr>
        <p:spPr>
          <a:xfrm>
            <a:off x="8064890" y="1429205"/>
            <a:ext cx="127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Metamodel</a:t>
            </a:r>
            <a:endParaRPr lang="en-C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D54661-6F78-4DBB-B961-794007957070}"/>
              </a:ext>
            </a:extLst>
          </p:cNvPr>
          <p:cNvSpPr txBox="1"/>
          <p:nvPr/>
        </p:nvSpPr>
        <p:spPr>
          <a:xfrm>
            <a:off x="3332297" y="1429205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Model</a:t>
            </a:r>
            <a:endParaRPr lang="en-CA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9AFEB5-C92F-42E1-9999-5F55D6E03327}"/>
              </a:ext>
            </a:extLst>
          </p:cNvPr>
          <p:cNvSpPr/>
          <p:nvPr/>
        </p:nvSpPr>
        <p:spPr>
          <a:xfrm>
            <a:off x="2308195" y="2168680"/>
            <a:ext cx="1944209" cy="7609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97D1398-C7EE-4326-B153-0E2DB9907E29}"/>
              </a:ext>
            </a:extLst>
          </p:cNvPr>
          <p:cNvSpPr/>
          <p:nvPr/>
        </p:nvSpPr>
        <p:spPr>
          <a:xfrm>
            <a:off x="9378642" y="3043038"/>
            <a:ext cx="1097007" cy="3591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BD52D-FD56-4F23-B543-9A92B1E6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1328-F1A6-6747-ADBC-8CFCF4D069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11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452</Words>
  <Application>Microsoft Office PowerPoint</Application>
  <PresentationFormat>Widescreen</PresentationFormat>
  <Paragraphs>123</Paragraphs>
  <Slides>27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A General Framework for Formalizing UML with Formal Languages William E. McUmber and Betty H.C. Cheng</vt:lpstr>
      <vt:lpstr>UML Models, Metamodels and Megamodels</vt:lpstr>
      <vt:lpstr>UML Models, Metamodels and Megamodels</vt:lpstr>
      <vt:lpstr>UML Models, Metamodels and Megamodels</vt:lpstr>
      <vt:lpstr>UML Models, Metamodels and Megamodels</vt:lpstr>
      <vt:lpstr>UML Models, Metamodels and Megamodels</vt:lpstr>
      <vt:lpstr>UML Models, Metamodels and Megamodels</vt:lpstr>
      <vt:lpstr>UML Models, Metamodels and Megamodels</vt:lpstr>
      <vt:lpstr>UML Models, Metamodels and Megamodels</vt:lpstr>
      <vt:lpstr>UML Models, Metamodels and Megamodels</vt:lpstr>
      <vt:lpstr>Semantics?</vt:lpstr>
      <vt:lpstr>Semantics?</vt:lpstr>
      <vt:lpstr>Approach</vt:lpstr>
      <vt:lpstr>Approach</vt:lpstr>
      <vt:lpstr>Homomorphic Mappings</vt:lpstr>
      <vt:lpstr>UML Formalization</vt:lpstr>
      <vt:lpstr>UML Formalization</vt:lpstr>
      <vt:lpstr>UML Formalization</vt:lpstr>
      <vt:lpstr>UML Formalization</vt:lpstr>
      <vt:lpstr>UML Formalization</vt:lpstr>
      <vt:lpstr>Example</vt:lpstr>
      <vt:lpstr>Example</vt:lpstr>
      <vt:lpstr>Example</vt:lpstr>
      <vt:lpstr>Example</vt:lpstr>
      <vt:lpstr>Rule Promela 1</vt:lpstr>
      <vt:lpstr>Rule Promela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General Framework for Formalizing UML with Formal Languages William E. McUmber and Betty H.C. Cheng</dc:title>
  <dc:creator>Ramy Shahin</dc:creator>
  <cp:lastModifiedBy>Ramy Shahin</cp:lastModifiedBy>
  <cp:revision>14</cp:revision>
  <dcterms:created xsi:type="dcterms:W3CDTF">2018-01-28T23:36:13Z</dcterms:created>
  <dcterms:modified xsi:type="dcterms:W3CDTF">2018-01-29T08:04:25Z</dcterms:modified>
</cp:coreProperties>
</file>