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81616" autoAdjust="0"/>
  </p:normalViewPr>
  <p:slideViewPr>
    <p:cSldViewPr snapToGrid="0">
      <p:cViewPr varScale="1">
        <p:scale>
          <a:sx n="93" d="100"/>
          <a:sy n="93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DCF58-A5AE-4F2D-83B7-1A98CF5C75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6F47D3-3BBD-4DEC-A3AE-D9F21AAA1301}">
      <dgm:prSet phldrT="[Text]"/>
      <dgm:spPr/>
      <dgm:t>
        <a:bodyPr/>
        <a:lstStyle/>
        <a:p>
          <a:r>
            <a:rPr lang="en-CA" dirty="0"/>
            <a:t>Model construction</a:t>
          </a:r>
        </a:p>
      </dgm:t>
    </dgm:pt>
    <dgm:pt modelId="{2E491077-B9C1-46D9-845B-9CF4BA563E85}" type="parTrans" cxnId="{1D6E7BD2-FDF6-4782-A473-AB721A7E2065}">
      <dgm:prSet/>
      <dgm:spPr/>
      <dgm:t>
        <a:bodyPr/>
        <a:lstStyle/>
        <a:p>
          <a:endParaRPr lang="en-CA"/>
        </a:p>
      </dgm:t>
    </dgm:pt>
    <dgm:pt modelId="{A2A26B20-6564-406C-803E-DCBF61F207D2}" type="sibTrans" cxnId="{1D6E7BD2-FDF6-4782-A473-AB721A7E2065}">
      <dgm:prSet/>
      <dgm:spPr/>
      <dgm:t>
        <a:bodyPr/>
        <a:lstStyle/>
        <a:p>
          <a:endParaRPr lang="en-CA"/>
        </a:p>
      </dgm:t>
    </dgm:pt>
    <dgm:pt modelId="{826C26D6-4476-4554-B4D5-DFF5323D2C68}">
      <dgm:prSet phldrT="[Text]"/>
      <dgm:spPr/>
      <dgm:t>
        <a:bodyPr/>
        <a:lstStyle/>
        <a:p>
          <a:r>
            <a:rPr lang="en-CA" dirty="0"/>
            <a:t>Model search</a:t>
          </a:r>
        </a:p>
      </dgm:t>
    </dgm:pt>
    <dgm:pt modelId="{AFE43E80-A66D-4CB1-831A-A81DE594CB49}" type="parTrans" cxnId="{5F2FB127-73AA-4414-BF0C-B8D6714B4B32}">
      <dgm:prSet/>
      <dgm:spPr/>
      <dgm:t>
        <a:bodyPr/>
        <a:lstStyle/>
        <a:p>
          <a:endParaRPr lang="en-CA"/>
        </a:p>
      </dgm:t>
    </dgm:pt>
    <dgm:pt modelId="{8718A957-2228-4693-8586-C1A9B734D29B}" type="sibTrans" cxnId="{5F2FB127-73AA-4414-BF0C-B8D6714B4B32}">
      <dgm:prSet/>
      <dgm:spPr/>
      <dgm:t>
        <a:bodyPr/>
        <a:lstStyle/>
        <a:p>
          <a:endParaRPr lang="en-CA"/>
        </a:p>
      </dgm:t>
    </dgm:pt>
    <dgm:pt modelId="{5CF7B7C9-C9C5-4C28-A0B5-2A7F76428397}">
      <dgm:prSet phldrT="[Text]"/>
      <dgm:spPr/>
      <dgm:t>
        <a:bodyPr/>
        <a:lstStyle/>
        <a:p>
          <a:r>
            <a:rPr lang="en-CA" dirty="0"/>
            <a:t>Model fitness evaluation</a:t>
          </a:r>
        </a:p>
      </dgm:t>
    </dgm:pt>
    <dgm:pt modelId="{A5FC62CA-DBC0-445E-83CC-54110E27645E}" type="parTrans" cxnId="{D7EE0790-8185-4276-B061-D620D4C9BC3C}">
      <dgm:prSet/>
      <dgm:spPr/>
      <dgm:t>
        <a:bodyPr/>
        <a:lstStyle/>
        <a:p>
          <a:endParaRPr lang="en-CA"/>
        </a:p>
      </dgm:t>
    </dgm:pt>
    <dgm:pt modelId="{89E5A878-5058-4A3A-A925-776526A6246B}" type="sibTrans" cxnId="{D7EE0790-8185-4276-B061-D620D4C9BC3C}">
      <dgm:prSet/>
      <dgm:spPr/>
      <dgm:t>
        <a:bodyPr/>
        <a:lstStyle/>
        <a:p>
          <a:endParaRPr lang="en-CA"/>
        </a:p>
      </dgm:t>
    </dgm:pt>
    <dgm:pt modelId="{02AC477C-A68D-4B9F-AB0B-B956C3AB5352}">
      <dgm:prSet phldrT="[Text]"/>
      <dgm:spPr/>
      <dgm:t>
        <a:bodyPr/>
        <a:lstStyle/>
        <a:p>
          <a:r>
            <a:rPr lang="en-CA" dirty="0"/>
            <a:t>Model composition</a:t>
          </a:r>
        </a:p>
      </dgm:t>
    </dgm:pt>
    <dgm:pt modelId="{D5E3614F-CCBA-48EF-A1C7-3991EE0E2BFF}" type="parTrans" cxnId="{7B25CF1F-1D9E-4CE6-8192-AE4B3767DC37}">
      <dgm:prSet/>
      <dgm:spPr/>
      <dgm:t>
        <a:bodyPr/>
        <a:lstStyle/>
        <a:p>
          <a:endParaRPr lang="en-CA"/>
        </a:p>
      </dgm:t>
    </dgm:pt>
    <dgm:pt modelId="{CA930C01-3176-4189-844E-3CBDD46484C1}" type="sibTrans" cxnId="{7B25CF1F-1D9E-4CE6-8192-AE4B3767DC37}">
      <dgm:prSet/>
      <dgm:spPr/>
      <dgm:t>
        <a:bodyPr/>
        <a:lstStyle/>
        <a:p>
          <a:endParaRPr lang="en-CA"/>
        </a:p>
      </dgm:t>
    </dgm:pt>
    <dgm:pt modelId="{908D8B8D-BD95-4F73-8875-C5FED2DE2C52}">
      <dgm:prSet phldrT="[Text]"/>
      <dgm:spPr/>
      <dgm:t>
        <a:bodyPr/>
        <a:lstStyle/>
        <a:p>
          <a:r>
            <a:rPr lang="en-CA" dirty="0"/>
            <a:t>Model Evolution</a:t>
          </a:r>
        </a:p>
      </dgm:t>
    </dgm:pt>
    <dgm:pt modelId="{5349D520-0772-4F13-BDB9-0C49C4D98204}" type="parTrans" cxnId="{2C9B858F-BB8B-4FFB-94C8-F30D3243A351}">
      <dgm:prSet/>
      <dgm:spPr/>
      <dgm:t>
        <a:bodyPr/>
        <a:lstStyle/>
        <a:p>
          <a:endParaRPr lang="en-CA"/>
        </a:p>
      </dgm:t>
    </dgm:pt>
    <dgm:pt modelId="{EE4E39B1-583C-4BE7-B8AA-9A11E792CDF0}" type="sibTrans" cxnId="{2C9B858F-BB8B-4FFB-94C8-F30D3243A351}">
      <dgm:prSet/>
      <dgm:spPr/>
      <dgm:t>
        <a:bodyPr/>
        <a:lstStyle/>
        <a:p>
          <a:endParaRPr lang="en-CA"/>
        </a:p>
      </dgm:t>
    </dgm:pt>
    <dgm:pt modelId="{67B799DF-08B1-4754-B7B4-D978C2F22FCD}" type="pres">
      <dgm:prSet presAssocID="{294DCF58-A5AE-4F2D-83B7-1A98CF5C75DA}" presName="diagram" presStyleCnt="0">
        <dgm:presLayoutVars>
          <dgm:dir/>
          <dgm:resizeHandles val="exact"/>
        </dgm:presLayoutVars>
      </dgm:prSet>
      <dgm:spPr/>
    </dgm:pt>
    <dgm:pt modelId="{71243160-A98D-4680-84A4-50E5C03C7B38}" type="pres">
      <dgm:prSet presAssocID="{306F47D3-3BBD-4DEC-A3AE-D9F21AAA1301}" presName="node" presStyleLbl="node1" presStyleIdx="0" presStyleCnt="5">
        <dgm:presLayoutVars>
          <dgm:bulletEnabled val="1"/>
        </dgm:presLayoutVars>
      </dgm:prSet>
      <dgm:spPr/>
    </dgm:pt>
    <dgm:pt modelId="{5C2C1533-7B06-413C-A19E-79E4DAD04A95}" type="pres">
      <dgm:prSet presAssocID="{A2A26B20-6564-406C-803E-DCBF61F207D2}" presName="sibTrans" presStyleCnt="0"/>
      <dgm:spPr/>
    </dgm:pt>
    <dgm:pt modelId="{EEE84430-8A44-4A57-8D4B-B07273BA3BDF}" type="pres">
      <dgm:prSet presAssocID="{826C26D6-4476-4554-B4D5-DFF5323D2C68}" presName="node" presStyleLbl="node1" presStyleIdx="1" presStyleCnt="5">
        <dgm:presLayoutVars>
          <dgm:bulletEnabled val="1"/>
        </dgm:presLayoutVars>
      </dgm:prSet>
      <dgm:spPr/>
    </dgm:pt>
    <dgm:pt modelId="{CB905D31-0B17-4E4E-BDC8-72FC3F8524D5}" type="pres">
      <dgm:prSet presAssocID="{8718A957-2228-4693-8586-C1A9B734D29B}" presName="sibTrans" presStyleCnt="0"/>
      <dgm:spPr/>
    </dgm:pt>
    <dgm:pt modelId="{3C47F8C4-2AF1-4A93-B6B0-1EAB588D7AC4}" type="pres">
      <dgm:prSet presAssocID="{5CF7B7C9-C9C5-4C28-A0B5-2A7F76428397}" presName="node" presStyleLbl="node1" presStyleIdx="2" presStyleCnt="5">
        <dgm:presLayoutVars>
          <dgm:bulletEnabled val="1"/>
        </dgm:presLayoutVars>
      </dgm:prSet>
      <dgm:spPr/>
    </dgm:pt>
    <dgm:pt modelId="{9E7242B2-981E-4CA9-8A1C-98359BD49245}" type="pres">
      <dgm:prSet presAssocID="{89E5A878-5058-4A3A-A925-776526A6246B}" presName="sibTrans" presStyleCnt="0"/>
      <dgm:spPr/>
    </dgm:pt>
    <dgm:pt modelId="{4D88E4AB-2BFA-4141-9D0C-C7EA6210E52E}" type="pres">
      <dgm:prSet presAssocID="{02AC477C-A68D-4B9F-AB0B-B956C3AB5352}" presName="node" presStyleLbl="node1" presStyleIdx="3" presStyleCnt="5">
        <dgm:presLayoutVars>
          <dgm:bulletEnabled val="1"/>
        </dgm:presLayoutVars>
      </dgm:prSet>
      <dgm:spPr/>
    </dgm:pt>
    <dgm:pt modelId="{BF147A98-14B3-48E1-BA60-C31A3100F8F4}" type="pres">
      <dgm:prSet presAssocID="{CA930C01-3176-4189-844E-3CBDD46484C1}" presName="sibTrans" presStyleCnt="0"/>
      <dgm:spPr/>
    </dgm:pt>
    <dgm:pt modelId="{3812247C-A5CD-4F7D-A5E1-F2109797616F}" type="pres">
      <dgm:prSet presAssocID="{908D8B8D-BD95-4F73-8875-C5FED2DE2C52}" presName="node" presStyleLbl="node1" presStyleIdx="4" presStyleCnt="5">
        <dgm:presLayoutVars>
          <dgm:bulletEnabled val="1"/>
        </dgm:presLayoutVars>
      </dgm:prSet>
      <dgm:spPr/>
    </dgm:pt>
  </dgm:ptLst>
  <dgm:cxnLst>
    <dgm:cxn modelId="{7B25CF1F-1D9E-4CE6-8192-AE4B3767DC37}" srcId="{294DCF58-A5AE-4F2D-83B7-1A98CF5C75DA}" destId="{02AC477C-A68D-4B9F-AB0B-B956C3AB5352}" srcOrd="3" destOrd="0" parTransId="{D5E3614F-CCBA-48EF-A1C7-3991EE0E2BFF}" sibTransId="{CA930C01-3176-4189-844E-3CBDD46484C1}"/>
    <dgm:cxn modelId="{5F2FB127-73AA-4414-BF0C-B8D6714B4B32}" srcId="{294DCF58-A5AE-4F2D-83B7-1A98CF5C75DA}" destId="{826C26D6-4476-4554-B4D5-DFF5323D2C68}" srcOrd="1" destOrd="0" parTransId="{AFE43E80-A66D-4CB1-831A-A81DE594CB49}" sibTransId="{8718A957-2228-4693-8586-C1A9B734D29B}"/>
    <dgm:cxn modelId="{2C9B858F-BB8B-4FFB-94C8-F30D3243A351}" srcId="{294DCF58-A5AE-4F2D-83B7-1A98CF5C75DA}" destId="{908D8B8D-BD95-4F73-8875-C5FED2DE2C52}" srcOrd="4" destOrd="0" parTransId="{5349D520-0772-4F13-BDB9-0C49C4D98204}" sibTransId="{EE4E39B1-583C-4BE7-B8AA-9A11E792CDF0}"/>
    <dgm:cxn modelId="{D7EE0790-8185-4276-B061-D620D4C9BC3C}" srcId="{294DCF58-A5AE-4F2D-83B7-1A98CF5C75DA}" destId="{5CF7B7C9-C9C5-4C28-A0B5-2A7F76428397}" srcOrd="2" destOrd="0" parTransId="{A5FC62CA-DBC0-445E-83CC-54110E27645E}" sibTransId="{89E5A878-5058-4A3A-A925-776526A6246B}"/>
    <dgm:cxn modelId="{0D8CD2C9-1A54-4987-BACA-5EEC5015D7C8}" type="presOf" srcId="{306F47D3-3BBD-4DEC-A3AE-D9F21AAA1301}" destId="{71243160-A98D-4680-84A4-50E5C03C7B38}" srcOrd="0" destOrd="0" presId="urn:microsoft.com/office/officeart/2005/8/layout/default"/>
    <dgm:cxn modelId="{1D6E7BD2-FDF6-4782-A473-AB721A7E2065}" srcId="{294DCF58-A5AE-4F2D-83B7-1A98CF5C75DA}" destId="{306F47D3-3BBD-4DEC-A3AE-D9F21AAA1301}" srcOrd="0" destOrd="0" parTransId="{2E491077-B9C1-46D9-845B-9CF4BA563E85}" sibTransId="{A2A26B20-6564-406C-803E-DCBF61F207D2}"/>
    <dgm:cxn modelId="{98CB7AD3-F184-4555-A345-B5FA0BF7697B}" type="presOf" srcId="{5CF7B7C9-C9C5-4C28-A0B5-2A7F76428397}" destId="{3C47F8C4-2AF1-4A93-B6B0-1EAB588D7AC4}" srcOrd="0" destOrd="0" presId="urn:microsoft.com/office/officeart/2005/8/layout/default"/>
    <dgm:cxn modelId="{742358D4-E57E-40E6-BCC0-BFFC3378AD43}" type="presOf" srcId="{02AC477C-A68D-4B9F-AB0B-B956C3AB5352}" destId="{4D88E4AB-2BFA-4141-9D0C-C7EA6210E52E}" srcOrd="0" destOrd="0" presId="urn:microsoft.com/office/officeart/2005/8/layout/default"/>
    <dgm:cxn modelId="{995D27E4-5AF4-49D1-A352-CE67BB7480E6}" type="presOf" srcId="{826C26D6-4476-4554-B4D5-DFF5323D2C68}" destId="{EEE84430-8A44-4A57-8D4B-B07273BA3BDF}" srcOrd="0" destOrd="0" presId="urn:microsoft.com/office/officeart/2005/8/layout/default"/>
    <dgm:cxn modelId="{FA5A8EF5-2B6D-44A2-B974-DADCAA309E08}" type="presOf" srcId="{294DCF58-A5AE-4F2D-83B7-1A98CF5C75DA}" destId="{67B799DF-08B1-4754-B7B4-D978C2F22FCD}" srcOrd="0" destOrd="0" presId="urn:microsoft.com/office/officeart/2005/8/layout/default"/>
    <dgm:cxn modelId="{4D950EFB-406C-45EF-8DEF-CE9EDB30A348}" type="presOf" srcId="{908D8B8D-BD95-4F73-8875-C5FED2DE2C52}" destId="{3812247C-A5CD-4F7D-A5E1-F2109797616F}" srcOrd="0" destOrd="0" presId="urn:microsoft.com/office/officeart/2005/8/layout/default"/>
    <dgm:cxn modelId="{92A577C2-5D78-4229-B21E-4255453330A0}" type="presParOf" srcId="{67B799DF-08B1-4754-B7B4-D978C2F22FCD}" destId="{71243160-A98D-4680-84A4-50E5C03C7B38}" srcOrd="0" destOrd="0" presId="urn:microsoft.com/office/officeart/2005/8/layout/default"/>
    <dgm:cxn modelId="{03C12621-1E33-41CE-B983-13BD3589B3AC}" type="presParOf" srcId="{67B799DF-08B1-4754-B7B4-D978C2F22FCD}" destId="{5C2C1533-7B06-413C-A19E-79E4DAD04A95}" srcOrd="1" destOrd="0" presId="urn:microsoft.com/office/officeart/2005/8/layout/default"/>
    <dgm:cxn modelId="{2A31AC30-6D31-4673-9435-4F7664BC373D}" type="presParOf" srcId="{67B799DF-08B1-4754-B7B4-D978C2F22FCD}" destId="{EEE84430-8A44-4A57-8D4B-B07273BA3BDF}" srcOrd="2" destOrd="0" presId="urn:microsoft.com/office/officeart/2005/8/layout/default"/>
    <dgm:cxn modelId="{9B2A0865-E7F2-45A0-9F4B-B8B8771D6890}" type="presParOf" srcId="{67B799DF-08B1-4754-B7B4-D978C2F22FCD}" destId="{CB905D31-0B17-4E4E-BDC8-72FC3F8524D5}" srcOrd="3" destOrd="0" presId="urn:microsoft.com/office/officeart/2005/8/layout/default"/>
    <dgm:cxn modelId="{9427AAE2-8BF3-4F61-B4F7-86349B8EB7A0}" type="presParOf" srcId="{67B799DF-08B1-4754-B7B4-D978C2F22FCD}" destId="{3C47F8C4-2AF1-4A93-B6B0-1EAB588D7AC4}" srcOrd="4" destOrd="0" presId="urn:microsoft.com/office/officeart/2005/8/layout/default"/>
    <dgm:cxn modelId="{385EB8D6-F542-4DF8-B17B-9CF04E5DC7E2}" type="presParOf" srcId="{67B799DF-08B1-4754-B7B4-D978C2F22FCD}" destId="{9E7242B2-981E-4CA9-8A1C-98359BD49245}" srcOrd="5" destOrd="0" presId="urn:microsoft.com/office/officeart/2005/8/layout/default"/>
    <dgm:cxn modelId="{82AE4B1F-D5E3-44EC-B141-74A72805D448}" type="presParOf" srcId="{67B799DF-08B1-4754-B7B4-D978C2F22FCD}" destId="{4D88E4AB-2BFA-4141-9D0C-C7EA6210E52E}" srcOrd="6" destOrd="0" presId="urn:microsoft.com/office/officeart/2005/8/layout/default"/>
    <dgm:cxn modelId="{162D3494-2159-4017-8F9C-54A090D803F5}" type="presParOf" srcId="{67B799DF-08B1-4754-B7B4-D978C2F22FCD}" destId="{BF147A98-14B3-48E1-BA60-C31A3100F8F4}" srcOrd="7" destOrd="0" presId="urn:microsoft.com/office/officeart/2005/8/layout/default"/>
    <dgm:cxn modelId="{C8B44372-CAF8-41D5-8826-32610C62BB39}" type="presParOf" srcId="{67B799DF-08B1-4754-B7B4-D978C2F22FCD}" destId="{3812247C-A5CD-4F7D-A5E1-F2109797616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3160-A98D-4680-84A4-50E5C03C7B38}">
      <dsp:nvSpPr>
        <dsp:cNvPr id="0" name=""/>
        <dsp:cNvSpPr/>
      </dsp:nvSpPr>
      <dsp:spPr>
        <a:xfrm>
          <a:off x="3594" y="33637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Model construction</a:t>
          </a:r>
        </a:p>
      </dsp:txBody>
      <dsp:txXfrm>
        <a:off x="3594" y="336371"/>
        <a:ext cx="1946002" cy="1167601"/>
      </dsp:txXfrm>
    </dsp:sp>
    <dsp:sp modelId="{EEE84430-8A44-4A57-8D4B-B07273BA3BDF}">
      <dsp:nvSpPr>
        <dsp:cNvPr id="0" name=""/>
        <dsp:cNvSpPr/>
      </dsp:nvSpPr>
      <dsp:spPr>
        <a:xfrm>
          <a:off x="2144196" y="33637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Model search</a:t>
          </a:r>
        </a:p>
      </dsp:txBody>
      <dsp:txXfrm>
        <a:off x="2144196" y="336371"/>
        <a:ext cx="1946002" cy="1167601"/>
      </dsp:txXfrm>
    </dsp:sp>
    <dsp:sp modelId="{3C47F8C4-2AF1-4A93-B6B0-1EAB588D7AC4}">
      <dsp:nvSpPr>
        <dsp:cNvPr id="0" name=""/>
        <dsp:cNvSpPr/>
      </dsp:nvSpPr>
      <dsp:spPr>
        <a:xfrm>
          <a:off x="4284798" y="33637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Model fitness evaluation</a:t>
          </a:r>
        </a:p>
      </dsp:txBody>
      <dsp:txXfrm>
        <a:off x="4284798" y="336371"/>
        <a:ext cx="1946002" cy="1167601"/>
      </dsp:txXfrm>
    </dsp:sp>
    <dsp:sp modelId="{4D88E4AB-2BFA-4141-9D0C-C7EA6210E52E}">
      <dsp:nvSpPr>
        <dsp:cNvPr id="0" name=""/>
        <dsp:cNvSpPr/>
      </dsp:nvSpPr>
      <dsp:spPr>
        <a:xfrm>
          <a:off x="6425401" y="33637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Model composition</a:t>
          </a:r>
        </a:p>
      </dsp:txBody>
      <dsp:txXfrm>
        <a:off x="6425401" y="336371"/>
        <a:ext cx="1946002" cy="1167601"/>
      </dsp:txXfrm>
    </dsp:sp>
    <dsp:sp modelId="{3812247C-A5CD-4F7D-A5E1-F2109797616F}">
      <dsp:nvSpPr>
        <dsp:cNvPr id="0" name=""/>
        <dsp:cNvSpPr/>
      </dsp:nvSpPr>
      <dsp:spPr>
        <a:xfrm>
          <a:off x="8566003" y="336371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Model Evolution</a:t>
          </a:r>
        </a:p>
      </dsp:txBody>
      <dsp:txXfrm>
        <a:off x="8566003" y="336371"/>
        <a:ext cx="1946002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A544E-1540-4A20-815F-1FAAD19733BA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B4F8-5C90-4705-81EB-1A0A41101E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0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keywords for the preparation phase are: data sensing, acquisition, integration, transformation, semantic enrichment.</a:t>
            </a:r>
          </a:p>
          <a:p>
            <a:r>
              <a:rPr lang="en-CA" dirty="0"/>
              <a:t>The keywords for the analysis phase are: mining, learning, modeling, simulation, forecast. </a:t>
            </a:r>
          </a:p>
          <a:p>
            <a:r>
              <a:rPr lang="en-CA" dirty="0"/>
              <a:t>The keywords for the evaluation phase are: quality assessment, filtering, significance measurements, presentation, delivery, visualization.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B4F8-5C90-4705-81EB-1A0A41101EE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2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B4F8-5C90-4705-81EB-1A0A41101EE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13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B4F8-5C90-4705-81EB-1A0A41101EE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35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21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4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1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11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4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20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98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20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830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00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9CCA-D4BD-45B8-8805-67F5C04F46DE}" type="datetimeFigureOut">
              <a:rPr lang="en-CA" smtClean="0"/>
              <a:t>25/03/18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57EF-E9BA-4040-8ED7-B21EE6FF9E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5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33CD-630C-45BE-B6D5-316396182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Mega-modeling for </a:t>
            </a:r>
            <a:br>
              <a:rPr lang="nn-NO" dirty="0"/>
            </a:br>
            <a:r>
              <a:rPr lang="nn-NO" dirty="0"/>
              <a:t>Big Data Analytics 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9279E-D2E5-414D-A3E7-D32DD9D8E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CA" sz="2000" dirty="0"/>
          </a:p>
          <a:p>
            <a:pPr algn="l"/>
            <a:r>
              <a:rPr lang="en-CA" sz="2000" b="1" dirty="0"/>
              <a:t>Authors</a:t>
            </a:r>
            <a:r>
              <a:rPr lang="en-CA" sz="2000" dirty="0"/>
              <a:t>: </a:t>
            </a:r>
            <a:r>
              <a:rPr lang="it-IT" sz="2000" dirty="0"/>
              <a:t>Stefano Ceri, Emanuele Della Valle, Dino Pedreschi, and Roberto Trasarti</a:t>
            </a:r>
            <a:endParaRPr lang="en-CA" sz="2000" dirty="0"/>
          </a:p>
          <a:p>
            <a:pPr algn="l"/>
            <a:r>
              <a:rPr lang="en-CA" sz="2000" b="1" dirty="0"/>
              <a:t>Presenter</a:t>
            </a:r>
            <a:r>
              <a:rPr lang="en-CA" sz="2000" dirty="0"/>
              <a:t>: Mikhail Berezovskiy</a:t>
            </a:r>
          </a:p>
        </p:txBody>
      </p:sp>
    </p:spTree>
    <p:extLst>
      <p:ext uri="{BB962C8B-B14F-4D97-AF65-F5344CB8AC3E}">
        <p14:creationId xmlns:p14="http://schemas.microsoft.com/office/powerpoint/2010/main" val="2942392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EA39-63D6-41E3-ADBD-D386EBA5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Specific Composition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455492-C781-49E8-AF4E-53E656B0EEF4}"/>
              </a:ext>
            </a:extLst>
          </p:cNvPr>
          <p:cNvSpPr/>
          <p:nvPr/>
        </p:nvSpPr>
        <p:spPr>
          <a:xfrm>
            <a:off x="721693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What-if control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2CC235-91A4-4360-9B5E-2DC0EF0AB4C2}"/>
              </a:ext>
            </a:extLst>
          </p:cNvPr>
          <p:cNvSpPr/>
          <p:nvPr/>
        </p:nvSpPr>
        <p:spPr>
          <a:xfrm>
            <a:off x="4424414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Drift control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03F914B-7631-4DE8-88D4-9D37D3C52FAB}"/>
              </a:ext>
            </a:extLst>
          </p:cNvPr>
          <p:cNvSpPr/>
          <p:nvPr/>
        </p:nvSpPr>
        <p:spPr>
          <a:xfrm>
            <a:off x="8127135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Component-based graph decomp.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B67EE-6ADC-4825-92A1-013B7AE7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75573"/>
            <a:ext cx="3098995" cy="2347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D70E4-4140-4583-93DA-EA91D4897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264" y="2964887"/>
            <a:ext cx="2741472" cy="259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B07889-9AE0-452D-A951-01036B46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328" y="3429000"/>
            <a:ext cx="3086472" cy="19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3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A0AF-7D8C-4BC5-8730-A68BA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Management </a:t>
            </a:r>
            <a:br>
              <a:rPr lang="en-CA" dirty="0"/>
            </a:br>
            <a:r>
              <a:rPr lang="en-CA" dirty="0"/>
              <a:t>Mega-Schema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A400-991F-4173-8ED7-FAD45D2F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Define a unique mega-schema(?)</a:t>
            </a:r>
          </a:p>
          <a:p>
            <a:r>
              <a:rPr lang="en-CA" dirty="0"/>
              <a:t>Ontology-driven schema design and annotation methods (e.g. medicine and biology)</a:t>
            </a:r>
          </a:p>
          <a:p>
            <a:r>
              <a:rPr lang="en-CA" dirty="0"/>
              <a:t>“Global as view” (GAV) mapping is a belief of beneficial long-term data conversion complexity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Note from authors: </a:t>
            </a:r>
          </a:p>
          <a:p>
            <a:pPr marL="0" indent="0">
              <a:buNone/>
            </a:pPr>
            <a:r>
              <a:rPr lang="en-CA" i="1" dirty="0"/>
              <a:t>“We do not make assumption on the specific mega-schema syntax…”</a:t>
            </a:r>
          </a:p>
        </p:txBody>
      </p:sp>
    </p:spTree>
    <p:extLst>
      <p:ext uri="{BB962C8B-B14F-4D97-AF65-F5344CB8AC3E}">
        <p14:creationId xmlns:p14="http://schemas.microsoft.com/office/powerpoint/2010/main" val="365325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A0AF-7D8C-4BC5-8730-A68BA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Management </a:t>
            </a:r>
            <a:br>
              <a:rPr lang="en-CA" dirty="0"/>
            </a:br>
            <a:r>
              <a:rPr lang="en-CA" dirty="0"/>
              <a:t>Patterns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EA400-991F-4173-8ED7-FAD45D2F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87087" cy="28877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“Schema” of patterns reflects the underlying structure rather than its input and output data</a:t>
            </a:r>
          </a:p>
          <a:p>
            <a:endParaRPr lang="en-CA" i="1" dirty="0"/>
          </a:p>
          <a:p>
            <a:pPr marL="0" indent="0">
              <a:buNone/>
            </a:pPr>
            <a:r>
              <a:rPr lang="en-CA" sz="2000" dirty="0"/>
              <a:t>With following assumptions:</a:t>
            </a:r>
          </a:p>
          <a:p>
            <a:r>
              <a:rPr lang="en-CA" sz="2000" dirty="0"/>
              <a:t>There exists a finite number of pattern structures capable of describing all the forms of regularity</a:t>
            </a:r>
          </a:p>
          <a:p>
            <a:r>
              <a:rPr lang="en-CA" sz="2000" dirty="0"/>
              <a:t>Patterns to describe large numbers of Items, all with the same format</a:t>
            </a:r>
          </a:p>
          <a:p>
            <a:r>
              <a:rPr lang="en-CA" sz="2000" dirty="0"/>
              <a:t>Items are structured objects with a schema, and can be typed </a:t>
            </a:r>
          </a:p>
          <a:p>
            <a:r>
              <a:rPr lang="en-CA" sz="2000" dirty="0"/>
              <a:t>Patterns can be described by means of type constructors with Items and numerical attributes expressing their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E4B86-CD81-4DA2-BF93-17A8E541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41" y="4713401"/>
            <a:ext cx="7126959" cy="187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245CCD-AC8B-430E-B279-A65342A6D820}"/>
              </a:ext>
            </a:extLst>
          </p:cNvPr>
          <p:cNvSpPr txBox="1"/>
          <p:nvPr/>
        </p:nvSpPr>
        <p:spPr>
          <a:xfrm>
            <a:off x="3007150" y="5429841"/>
            <a:ext cx="266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Like this:</a:t>
            </a:r>
          </a:p>
        </p:txBody>
      </p:sp>
    </p:spTree>
    <p:extLst>
      <p:ext uri="{BB962C8B-B14F-4D97-AF65-F5344CB8AC3E}">
        <p14:creationId xmlns:p14="http://schemas.microsoft.com/office/powerpoint/2010/main" val="218023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855C-AEEF-4E0D-83BD-E879E1589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Example. </a:t>
            </a:r>
            <a:r>
              <a:rPr lang="en-CA" dirty="0" err="1"/>
              <a:t>Bottari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77175A-CFC9-43F0-9D08-F7F092893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884" y="1455403"/>
            <a:ext cx="7344916" cy="503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A61D3-981D-4563-97F5-04D6F742A9AA}"/>
              </a:ext>
            </a:extLst>
          </p:cNvPr>
          <p:cNvSpPr txBox="1"/>
          <p:nvPr/>
        </p:nvSpPr>
        <p:spPr>
          <a:xfrm>
            <a:off x="498835" y="3273183"/>
            <a:ext cx="3394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 augmented reality application for personalized points of interests and </a:t>
            </a:r>
            <a:r>
              <a:rPr lang="en-CA" dirty="0" err="1"/>
              <a:t>restaraunts</a:t>
            </a:r>
            <a:r>
              <a:rPr lang="en-CA" dirty="0"/>
              <a:t> in </a:t>
            </a:r>
            <a:r>
              <a:rPr lang="en-CA" dirty="0" err="1"/>
              <a:t>Seuol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40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E9C8-FF86-4244-AF76-4E99A04F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B75C5-B9B0-4B5A-8842-2BD5F48A8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Objective of this paper is to rise raise the interest of the community of scientific big data processing on model composition and reuse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Approach is very preliminary and needs formalizations and extinctions</a:t>
            </a:r>
          </a:p>
          <a:p>
            <a:endParaRPr lang="en-CA" dirty="0"/>
          </a:p>
          <a:p>
            <a:r>
              <a:rPr lang="en-CA" dirty="0"/>
              <a:t>Mega-models as a buildup on top of meta-models, with support of analytical and simulation processes</a:t>
            </a:r>
          </a:p>
        </p:txBody>
      </p:sp>
    </p:spTree>
    <p:extLst>
      <p:ext uri="{BB962C8B-B14F-4D97-AF65-F5344CB8AC3E}">
        <p14:creationId xmlns:p14="http://schemas.microsoft.com/office/powerpoint/2010/main" val="189021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2371-3043-4996-B088-5975D7B0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Drivers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9AB38B-9DB9-4855-BD2F-4A3A56A9457B}"/>
              </a:ext>
            </a:extLst>
          </p:cNvPr>
          <p:cNvSpPr/>
          <p:nvPr/>
        </p:nvSpPr>
        <p:spPr>
          <a:xfrm>
            <a:off x="838200" y="1753717"/>
            <a:ext cx="4355237" cy="1682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000" b="1" dirty="0"/>
              <a:t>Progress in many areas</a:t>
            </a:r>
            <a:r>
              <a:rPr lang="en-CA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en-CA" sz="2000" dirty="0"/>
              <a:t>Social and Economic resilience</a:t>
            </a:r>
          </a:p>
          <a:p>
            <a:pPr marL="285750" indent="-285750">
              <a:buFontTx/>
              <a:buChar char="-"/>
            </a:pPr>
            <a:r>
              <a:rPr lang="en-CA" sz="2000" dirty="0"/>
              <a:t>Health</a:t>
            </a:r>
          </a:p>
          <a:p>
            <a:pPr marL="285750" indent="-285750">
              <a:buFontTx/>
              <a:buChar char="-"/>
            </a:pPr>
            <a:r>
              <a:rPr lang="en-CA" sz="2000" dirty="0"/>
              <a:t>Transportation</a:t>
            </a:r>
          </a:p>
          <a:p>
            <a:pPr marL="285750" indent="-285750">
              <a:buFontTx/>
              <a:buChar char="-"/>
            </a:pPr>
            <a:r>
              <a:rPr lang="en-CA" sz="2000" dirty="0"/>
              <a:t>Energy management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BBC740-3014-4A5C-BCD9-07231F0F9739}"/>
              </a:ext>
            </a:extLst>
          </p:cNvPr>
          <p:cNvSpPr/>
          <p:nvPr/>
        </p:nvSpPr>
        <p:spPr>
          <a:xfrm>
            <a:off x="3858458" y="2934368"/>
            <a:ext cx="6270963" cy="1325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This challenge cannot be addressed by simply deploying currently available technology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1FFE93-9FCE-4B02-97F6-1216352B91FB}"/>
              </a:ext>
            </a:extLst>
          </p:cNvPr>
          <p:cNvSpPr/>
          <p:nvPr/>
        </p:nvSpPr>
        <p:spPr>
          <a:xfrm>
            <a:off x="1616985" y="4062784"/>
            <a:ext cx="5139893" cy="11074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/>
              <a:t>Modelling, as we know it today, is required to scale up to a higher level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757FEC-2ABF-4DE3-8CE6-5A666B5F5C54}"/>
              </a:ext>
            </a:extLst>
          </p:cNvPr>
          <p:cNvSpPr/>
          <p:nvPr/>
        </p:nvSpPr>
        <p:spPr>
          <a:xfrm>
            <a:off x="6454550" y="4845505"/>
            <a:ext cx="4589271" cy="11901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=&gt; MEGA MODELING</a:t>
            </a:r>
          </a:p>
        </p:txBody>
      </p:sp>
    </p:spTree>
    <p:extLst>
      <p:ext uri="{BB962C8B-B14F-4D97-AF65-F5344CB8AC3E}">
        <p14:creationId xmlns:p14="http://schemas.microsoft.com/office/powerpoint/2010/main" val="3106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081C-1FD9-4786-88E3-F1D72275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Mega-Modeling?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2949B7-14F5-4D86-9CEE-453D25224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60212"/>
              </p:ext>
            </p:extLst>
          </p:nvPr>
        </p:nvGraphicFramePr>
        <p:xfrm>
          <a:off x="838200" y="2576296"/>
          <a:ext cx="10515600" cy="184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8806EDD-ACEF-4E43-ABB6-55793D889A8E}"/>
              </a:ext>
            </a:extLst>
          </p:cNvPr>
          <p:cNvSpPr/>
          <p:nvPr/>
        </p:nvSpPr>
        <p:spPr>
          <a:xfrm>
            <a:off x="1012053" y="1825626"/>
            <a:ext cx="10040646" cy="61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Comprehensive theory 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D89DC-6D9A-40EF-A967-EA274F14A6B6}"/>
              </a:ext>
            </a:extLst>
          </p:cNvPr>
          <p:cNvSpPr/>
          <p:nvPr/>
        </p:nvSpPr>
        <p:spPr>
          <a:xfrm>
            <a:off x="1012053" y="4551578"/>
            <a:ext cx="10040646" cy="61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A new Model of Models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081314-4DBC-46C8-8EE6-C383BAC62E53}"/>
              </a:ext>
            </a:extLst>
          </p:cNvPr>
          <p:cNvSpPr/>
          <p:nvPr/>
        </p:nvSpPr>
        <p:spPr>
          <a:xfrm>
            <a:off x="9161017" y="5690586"/>
            <a:ext cx="2192783" cy="7046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A bit vague?</a:t>
            </a:r>
          </a:p>
        </p:txBody>
      </p:sp>
    </p:spTree>
    <p:extLst>
      <p:ext uri="{BB962C8B-B14F-4D97-AF65-F5344CB8AC3E}">
        <p14:creationId xmlns:p14="http://schemas.microsoft.com/office/powerpoint/2010/main" val="22357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B5ED-9FE8-4A88-9B7C-7FE09156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Pillars of the Mega-Modeling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BB7D18-E63F-4402-9362-828E7E853F4C}"/>
              </a:ext>
            </a:extLst>
          </p:cNvPr>
          <p:cNvSpPr/>
          <p:nvPr/>
        </p:nvSpPr>
        <p:spPr>
          <a:xfrm>
            <a:off x="4859784" y="1930385"/>
            <a:ext cx="4074851" cy="807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Model-Driven Engineering (MDE)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BFE956-94FF-444F-9260-A08705ED517E}"/>
              </a:ext>
            </a:extLst>
          </p:cNvPr>
          <p:cNvSpPr/>
          <p:nvPr/>
        </p:nvSpPr>
        <p:spPr>
          <a:xfrm>
            <a:off x="4859784" y="2832444"/>
            <a:ext cx="4074851" cy="807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Data mining and “big” data analytics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E28D00-C680-4231-9293-CD988E954F93}"/>
              </a:ext>
            </a:extLst>
          </p:cNvPr>
          <p:cNvSpPr/>
          <p:nvPr/>
        </p:nvSpPr>
        <p:spPr>
          <a:xfrm>
            <a:off x="2977719" y="1930385"/>
            <a:ext cx="1677880" cy="4070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Mega-Model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1AF54C-E69F-4F09-943F-2A938AEFC917}"/>
              </a:ext>
            </a:extLst>
          </p:cNvPr>
          <p:cNvSpPr/>
          <p:nvPr/>
        </p:nvSpPr>
        <p:spPr>
          <a:xfrm>
            <a:off x="4859783" y="4614842"/>
            <a:ext cx="4074851" cy="1325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Support of dynamic aspects related to:</a:t>
            </a:r>
          </a:p>
          <a:p>
            <a:pPr marL="285750" indent="-285750">
              <a:buFontTx/>
              <a:buChar char="-"/>
            </a:pPr>
            <a:r>
              <a:rPr lang="en-CA" dirty="0"/>
              <a:t>Inspection</a:t>
            </a:r>
          </a:p>
          <a:p>
            <a:pPr marL="285750" indent="-285750">
              <a:buFontTx/>
              <a:buChar char="-"/>
            </a:pPr>
            <a:r>
              <a:rPr lang="en-CA" dirty="0"/>
              <a:t>Adaptation</a:t>
            </a:r>
          </a:p>
          <a:p>
            <a:pPr marL="285750" indent="-285750">
              <a:buFontTx/>
              <a:buChar char="-"/>
            </a:pPr>
            <a:r>
              <a:rPr lang="en-CA" dirty="0"/>
              <a:t>Integration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D9F64B-5CD6-4AB2-B889-DD2D10340226}"/>
              </a:ext>
            </a:extLst>
          </p:cNvPr>
          <p:cNvSpPr/>
          <p:nvPr/>
        </p:nvSpPr>
        <p:spPr>
          <a:xfrm>
            <a:off x="4859783" y="3712783"/>
            <a:ext cx="4074851" cy="807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Integration of data patterns with data and queries</a:t>
            </a:r>
          </a:p>
        </p:txBody>
      </p:sp>
    </p:spTree>
    <p:extLst>
      <p:ext uri="{BB962C8B-B14F-4D97-AF65-F5344CB8AC3E}">
        <p14:creationId xmlns:p14="http://schemas.microsoft.com/office/powerpoint/2010/main" val="408765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B3BC-33B5-463C-8CCA-05989A7F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Mega-modules for </a:t>
            </a:r>
            <a:br>
              <a:rPr lang="en-CA" dirty="0"/>
            </a:br>
            <a:r>
              <a:rPr lang="en-CA" strike="sngStrike" dirty="0"/>
              <a:t>Scientific</a:t>
            </a:r>
            <a:r>
              <a:rPr lang="en-CA" dirty="0"/>
              <a:t> Big Data Processing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53651DF4-494C-4F27-8F79-F2D9F2A1167A}"/>
              </a:ext>
            </a:extLst>
          </p:cNvPr>
          <p:cNvSpPr/>
          <p:nvPr/>
        </p:nvSpPr>
        <p:spPr>
          <a:xfrm rot="5400000">
            <a:off x="5340330" y="2004706"/>
            <a:ext cx="1325564" cy="4316196"/>
          </a:xfrm>
          <a:prstGeom prst="can">
            <a:avLst>
              <a:gd name="adj" fmla="val 39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9371B-4392-495F-9C14-F1CF1D39BB45}"/>
              </a:ext>
            </a:extLst>
          </p:cNvPr>
          <p:cNvSpPr txBox="1"/>
          <p:nvPr/>
        </p:nvSpPr>
        <p:spPr>
          <a:xfrm>
            <a:off x="4834218" y="2845051"/>
            <a:ext cx="2161385" cy="51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Pipe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038E4BE-5022-42C6-B42F-AC03485A1C37}"/>
              </a:ext>
            </a:extLst>
          </p:cNvPr>
          <p:cNvSpPr/>
          <p:nvPr/>
        </p:nvSpPr>
        <p:spPr>
          <a:xfrm>
            <a:off x="3022020" y="3634576"/>
            <a:ext cx="630315" cy="417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5FB0DB-8B82-4E94-9983-C5B48743A756}"/>
              </a:ext>
            </a:extLst>
          </p:cNvPr>
          <p:cNvSpPr/>
          <p:nvPr/>
        </p:nvSpPr>
        <p:spPr>
          <a:xfrm>
            <a:off x="3022021" y="4238027"/>
            <a:ext cx="630315" cy="4172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26E7C-4CDC-42FF-9079-80271DB69077}"/>
              </a:ext>
            </a:extLst>
          </p:cNvPr>
          <p:cNvSpPr txBox="1"/>
          <p:nvPr/>
        </p:nvSpPr>
        <p:spPr>
          <a:xfrm>
            <a:off x="1189268" y="3643203"/>
            <a:ext cx="1640074" cy="4086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Input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AF9DE-B5D1-45F2-A02D-7BEF6EBB4B22}"/>
              </a:ext>
            </a:extLst>
          </p:cNvPr>
          <p:cNvSpPr txBox="1"/>
          <p:nvPr/>
        </p:nvSpPr>
        <p:spPr>
          <a:xfrm>
            <a:off x="1189268" y="4256136"/>
            <a:ext cx="1640074" cy="4086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Input Patterns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628A6-FDF8-440E-9EA5-74ADD41AE49D}"/>
              </a:ext>
            </a:extLst>
          </p:cNvPr>
          <p:cNvSpPr txBox="1"/>
          <p:nvPr/>
        </p:nvSpPr>
        <p:spPr>
          <a:xfrm>
            <a:off x="4834218" y="3643203"/>
            <a:ext cx="2161385" cy="10215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Data preparation</a:t>
            </a:r>
          </a:p>
          <a:p>
            <a:r>
              <a:rPr lang="en-CA" dirty="0"/>
              <a:t>Data analysis</a:t>
            </a:r>
          </a:p>
          <a:p>
            <a:r>
              <a:rPr lang="en-CA" dirty="0"/>
              <a:t>Data evaluation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C54F6C9-F1CE-41B8-BBF9-35EAD1267DF0}"/>
              </a:ext>
            </a:extLst>
          </p:cNvPr>
          <p:cNvSpPr/>
          <p:nvPr/>
        </p:nvSpPr>
        <p:spPr>
          <a:xfrm>
            <a:off x="7984432" y="3643203"/>
            <a:ext cx="630315" cy="4172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BE35DDA-0755-4DEA-BF72-207D07261152}"/>
              </a:ext>
            </a:extLst>
          </p:cNvPr>
          <p:cNvSpPr/>
          <p:nvPr/>
        </p:nvSpPr>
        <p:spPr>
          <a:xfrm>
            <a:off x="7984431" y="4264763"/>
            <a:ext cx="630315" cy="4172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27365F-2CC7-4534-A7B5-AF919F6FDFAB}"/>
              </a:ext>
            </a:extLst>
          </p:cNvPr>
          <p:cNvSpPr txBox="1"/>
          <p:nvPr/>
        </p:nvSpPr>
        <p:spPr>
          <a:xfrm>
            <a:off x="8917364" y="3643203"/>
            <a:ext cx="1780228" cy="4086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Output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2763C1-BDA2-4ACC-A649-031BDBF3FC5D}"/>
              </a:ext>
            </a:extLst>
          </p:cNvPr>
          <p:cNvSpPr txBox="1"/>
          <p:nvPr/>
        </p:nvSpPr>
        <p:spPr>
          <a:xfrm>
            <a:off x="8917364" y="4273390"/>
            <a:ext cx="1780228" cy="4086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/>
              <a:t>Output Patterns</a:t>
            </a:r>
          </a:p>
        </p:txBody>
      </p:sp>
    </p:spTree>
    <p:extLst>
      <p:ext uri="{BB962C8B-B14F-4D97-AF65-F5344CB8AC3E}">
        <p14:creationId xmlns:p14="http://schemas.microsoft.com/office/powerpoint/2010/main" val="120991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B3BC-33B5-463C-8CCA-05989A7F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Mega-modules for </a:t>
            </a:r>
            <a:br>
              <a:rPr lang="en-CA" dirty="0"/>
            </a:br>
            <a:r>
              <a:rPr lang="en-CA" dirty="0"/>
              <a:t>Scientific Big Data Processing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C88135-3CCE-4700-9D47-B0A3E636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916" y="2315673"/>
            <a:ext cx="7208168" cy="36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01CE-A34D-41EA-AAF3-F4ADE622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Example. M-Atlas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B075EE-C0DB-47BE-B6C6-6B8D42AB9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18" y="1690688"/>
            <a:ext cx="537736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6CB1D-0631-4269-BAAA-1A91328255AA}"/>
              </a:ext>
            </a:extLst>
          </p:cNvPr>
          <p:cNvSpPr txBox="1"/>
          <p:nvPr/>
        </p:nvSpPr>
        <p:spPr>
          <a:xfrm>
            <a:off x="838200" y="2527529"/>
            <a:ext cx="4749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M-Atlas – mobility data mining</a:t>
            </a:r>
          </a:p>
          <a:p>
            <a:endParaRPr lang="en-CA" sz="2400" dirty="0"/>
          </a:p>
          <a:p>
            <a:r>
              <a:rPr lang="en-CA" sz="2400" dirty="0"/>
              <a:t>It shows how big masses of people move from regions to regions</a:t>
            </a:r>
          </a:p>
          <a:p>
            <a:endParaRPr lang="en-CA" sz="2400" dirty="0"/>
          </a:p>
          <a:p>
            <a:r>
              <a:rPr lang="en-CA" sz="2400" dirty="0"/>
              <a:t>It’s a aggregated data from users movement trajectories</a:t>
            </a:r>
          </a:p>
        </p:txBody>
      </p:sp>
    </p:spTree>
    <p:extLst>
      <p:ext uri="{BB962C8B-B14F-4D97-AF65-F5344CB8AC3E}">
        <p14:creationId xmlns:p14="http://schemas.microsoft.com/office/powerpoint/2010/main" val="10452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A49293-173B-4DE3-AA88-E4733A53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2006467"/>
            <a:ext cx="7524750" cy="358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801CE-A34D-41EA-AAF3-F4ADE622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Example. M-Atlas with Mega-Model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513701-B645-497B-A42D-B96DC5FB3AF4}"/>
              </a:ext>
            </a:extLst>
          </p:cNvPr>
          <p:cNvSpPr/>
          <p:nvPr/>
        </p:nvSpPr>
        <p:spPr>
          <a:xfrm>
            <a:off x="111125" y="3798843"/>
            <a:ext cx="3987800" cy="787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Several observations of the positions assembled into a single trajectory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EB3E78-BF36-4800-B96E-436D15B77783}"/>
              </a:ext>
            </a:extLst>
          </p:cNvPr>
          <p:cNvSpPr/>
          <p:nvPr/>
        </p:nvSpPr>
        <p:spPr>
          <a:xfrm>
            <a:off x="4044950" y="5388152"/>
            <a:ext cx="3644900" cy="1004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Trajectories are assembled and reported as movements of groups of people (flocks)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10D54F-810E-493F-95B1-91FD07AE7714}"/>
              </a:ext>
            </a:extLst>
          </p:cNvPr>
          <p:cNvSpPr/>
          <p:nvPr/>
        </p:nvSpPr>
        <p:spPr>
          <a:xfrm>
            <a:off x="9312275" y="2847782"/>
            <a:ext cx="2743200" cy="1902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Reported flocks have a population above a given threshold and connect specific portions of territory</a:t>
            </a:r>
          </a:p>
        </p:txBody>
      </p:sp>
    </p:spTree>
    <p:extLst>
      <p:ext uri="{BB962C8B-B14F-4D97-AF65-F5344CB8AC3E}">
        <p14:creationId xmlns:p14="http://schemas.microsoft.com/office/powerpoint/2010/main" val="48410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EA39-63D6-41E3-ADBD-D386EBA5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General-Purpose Composition Abstractions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455492-C781-49E8-AF4E-53E656B0EEF4}"/>
              </a:ext>
            </a:extLst>
          </p:cNvPr>
          <p:cNvSpPr/>
          <p:nvPr/>
        </p:nvSpPr>
        <p:spPr>
          <a:xfrm>
            <a:off x="721693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Pipeline decomposition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9C6DEF-5AF2-459A-BBB3-C90B3A59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31" y="3389093"/>
            <a:ext cx="3060493" cy="201790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2CC235-91A4-4360-9B5E-2DC0EF0AB4C2}"/>
              </a:ext>
            </a:extLst>
          </p:cNvPr>
          <p:cNvSpPr/>
          <p:nvPr/>
        </p:nvSpPr>
        <p:spPr>
          <a:xfrm>
            <a:off x="4424414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Parallel decomposition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345B6E1-138F-4DD0-AAE9-8478A56A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83" y="3389093"/>
            <a:ext cx="3039317" cy="201790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03F914B-7631-4DE8-88D4-9D37D3C52FAB}"/>
              </a:ext>
            </a:extLst>
          </p:cNvPr>
          <p:cNvSpPr/>
          <p:nvPr/>
        </p:nvSpPr>
        <p:spPr>
          <a:xfrm>
            <a:off x="8127135" y="2236436"/>
            <a:ext cx="3343171" cy="3605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dirty="0"/>
              <a:t>Map-reduce decomposition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63433EE-9390-41E9-8B09-6083D2FE7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794" y="3389093"/>
            <a:ext cx="2869852" cy="20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91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509</Words>
  <Application>Microsoft Office PowerPoint</Application>
  <PresentationFormat>Widescreen</PresentationFormat>
  <Paragraphs>90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Mega-modeling for  Big Data Analytics </vt:lpstr>
      <vt:lpstr>Drivers</vt:lpstr>
      <vt:lpstr>What is Mega-Modeling?</vt:lpstr>
      <vt:lpstr>Pillars of the Mega-Modeling</vt:lpstr>
      <vt:lpstr>Mega-modules for  Scientific Big Data Processing</vt:lpstr>
      <vt:lpstr>Mega-modules for  Scientific Big Data Processing</vt:lpstr>
      <vt:lpstr>Example. M-Atlas</vt:lpstr>
      <vt:lpstr>Example. M-Atlas with Mega-Model</vt:lpstr>
      <vt:lpstr>General-Purpose Composition Abstractions</vt:lpstr>
      <vt:lpstr>Specific Composition Abstractions</vt:lpstr>
      <vt:lpstr>Data Management  Mega-Schema</vt:lpstr>
      <vt:lpstr>Data Management  Patterns Optimization</vt:lpstr>
      <vt:lpstr>Example. Bottari</vt:lpstr>
      <vt:lpstr>Conclusion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Mega-modeling for  Big Data Analytics </dc:title>
  <dc:creator>Mikhail Berezovskiy</dc:creator>
  <cp:lastModifiedBy>Mikhail Berezovskiy</cp:lastModifiedBy>
  <cp:revision>55</cp:revision>
  <dcterms:created xsi:type="dcterms:W3CDTF">2018-03-25T18:16:45Z</dcterms:created>
  <dcterms:modified xsi:type="dcterms:W3CDTF">2018-03-26T03:39:38Z</dcterms:modified>
</cp:coreProperties>
</file>