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8" r:id="rId3"/>
    <p:sldId id="257" r:id="rId4"/>
    <p:sldId id="262" r:id="rId5"/>
    <p:sldId id="272" r:id="rId6"/>
    <p:sldId id="260" r:id="rId7"/>
    <p:sldId id="275" r:id="rId8"/>
    <p:sldId id="265" r:id="rId9"/>
    <p:sldId id="263" r:id="rId10"/>
    <p:sldId id="264" r:id="rId11"/>
    <p:sldId id="269" r:id="rId12"/>
    <p:sldId id="270" r:id="rId13"/>
    <p:sldId id="274" r:id="rId14"/>
    <p:sldId id="271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82" autoAdjust="0"/>
  </p:normalViewPr>
  <p:slideViewPr>
    <p:cSldViewPr snapToGrid="0">
      <p:cViewPr>
        <p:scale>
          <a:sx n="66" d="100"/>
          <a:sy n="66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358E-8FAF-4319-B5F0-BD5E7CB13515}" type="datetimeFigureOut">
              <a:rPr lang="en-CA" smtClean="0"/>
              <a:t>2018-03-26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3D0EE-3943-4D75-850B-A407CF264C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85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Weave ML into Domain </a:t>
            </a:r>
            <a:r>
              <a:rPr lang="en-CA" dirty="0" err="1"/>
              <a:t>languadge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603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202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44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67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11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Paper : </a:t>
            </a:r>
          </a:p>
          <a:p>
            <a:r>
              <a:rPr lang="en-CA" dirty="0"/>
              <a:t>Very time that you google something you use ML algorithm.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040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Paper : </a:t>
            </a:r>
          </a:p>
          <a:p>
            <a:r>
              <a:rPr lang="en-CA" dirty="0"/>
              <a:t>Every time that you google something you use ML algorithm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750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Paper 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383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77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14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06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0EE-3943-4D75-850B-A407CF264CD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03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30F-05F5-4371-8782-1DDFBE86C585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75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C3AB-E6CF-485C-8839-6797D5A385CD}" type="datetime1">
              <a:rPr lang="en-CA" smtClean="0"/>
              <a:t>2018-03-26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91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61B-68DC-4430-887B-1654DA131189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30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C7FE-518F-47FB-A8DA-A01EAF9C5E1E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91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48C6-B9F7-4739-8706-0780AA032BFD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99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2F23-5907-4230-9FCA-10EDBC4608AA}" type="datetime1">
              <a:rPr lang="en-CA" smtClean="0"/>
              <a:t>2018-03-26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09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A7C-CCA7-4E88-B7BF-1FCA2D294996}" type="datetime1">
              <a:rPr lang="en-CA" smtClean="0"/>
              <a:t>2018-03-26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27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D78B-EF88-4F72-B461-13C3F27D1343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122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A89D-9CE0-4255-8BCB-2D4CD4C1D1A5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38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A2C-93C8-4F0B-AFAE-054554DC5536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37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BC94-FEC3-4A1D-9708-69A44685F78B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917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625-EBD5-4C60-A81D-B8BE43F450C2}" type="datetime1">
              <a:rPr lang="en-CA" smtClean="0"/>
              <a:t>2018-03-26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92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3628-AD9E-4297-8EA0-579070695B95}" type="datetime1">
              <a:rPr lang="en-CA" smtClean="0"/>
              <a:t>2018-03-26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61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9D44-D511-4B2A-8220-7EDCA637279A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48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DC92-5AEB-4104-8814-33C85E21BDA7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08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249-5884-4EE2-B14D-72C48AF8BACF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68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BCE9-19C9-42A3-BF9E-4A8CC3354EE9}" type="datetime1">
              <a:rPr lang="en-CA" smtClean="0"/>
              <a:t>2018-03-26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76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A1F830-E918-44E3-B015-CF5795185561}" type="datetime1">
              <a:rPr lang="en-CA" smtClean="0"/>
              <a:t>2018-03-26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0D58A-4DFB-4408-B574-6B310A72C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264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A85A-99BA-416F-ADF9-D45871A72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12" y="1359310"/>
            <a:ext cx="9827678" cy="2416277"/>
          </a:xfrm>
        </p:spPr>
        <p:txBody>
          <a:bodyPr anchor="t"/>
          <a:lstStyle/>
          <a:p>
            <a:r>
              <a:rPr lang="en-CA" sz="5400" dirty="0"/>
              <a:t>The next evolution of MDE -  </a:t>
            </a:r>
            <a:r>
              <a:rPr lang="en-CA" sz="4400" dirty="0"/>
              <a:t>a seamless integration of machine learning into domain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19003-6A57-4689-B9D6-ECCDF07F6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012" y="3686000"/>
            <a:ext cx="9994827" cy="522207"/>
          </a:xfrm>
        </p:spPr>
        <p:txBody>
          <a:bodyPr/>
          <a:lstStyle/>
          <a:p>
            <a:r>
              <a:rPr lang="en-CA" dirty="0"/>
              <a:t>By </a:t>
            </a:r>
            <a:r>
              <a:rPr lang="en-CA" dirty="0">
                <a:latin typeface="Agency FB" panose="020B0503020202020204" pitchFamily="34" charset="0"/>
              </a:rPr>
              <a:t>Thomas Hartmann, Assad </a:t>
            </a:r>
            <a:r>
              <a:rPr lang="en-CA" dirty="0" err="1">
                <a:latin typeface="Agency FB" panose="020B0503020202020204" pitchFamily="34" charset="0"/>
              </a:rPr>
              <a:t>Moawad</a:t>
            </a:r>
            <a:r>
              <a:rPr lang="en-CA" dirty="0">
                <a:latin typeface="Agency FB" panose="020B0503020202020204" pitchFamily="34" charset="0"/>
              </a:rPr>
              <a:t>, Francois Fouquet, Yves Le </a:t>
            </a:r>
            <a:r>
              <a:rPr lang="en-CA" dirty="0" err="1">
                <a:latin typeface="Agency FB" panose="020B0503020202020204" pitchFamily="34" charset="0"/>
              </a:rPr>
              <a:t>Traon</a:t>
            </a:r>
            <a:endParaRPr lang="en-CA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3124EE0-0691-402F-97A1-02CF9DDF998E}"/>
              </a:ext>
            </a:extLst>
          </p:cNvPr>
          <p:cNvSpPr txBox="1">
            <a:spLocks/>
          </p:cNvSpPr>
          <p:nvPr/>
        </p:nvSpPr>
        <p:spPr>
          <a:xfrm>
            <a:off x="624011" y="4650659"/>
            <a:ext cx="9994827" cy="522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dirty="0">
                <a:solidFill>
                  <a:schemeClr val="bg1"/>
                </a:solidFill>
              </a:rPr>
              <a:t>CSC2125 Computer software engineer – Or Aharoni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18C92-389A-4C98-BACB-0B3BE3C6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99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FCA183-D5AE-4196-A340-5B9C06E9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Microlearning Unit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CFF3B9-7285-4E55-8A52-7D64C0164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97" y="1564334"/>
            <a:ext cx="7859185" cy="2597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13DCC-C612-43CF-879C-21BD3B1CCBB8}"/>
              </a:ext>
            </a:extLst>
          </p:cNvPr>
          <p:cNvSpPr txBox="1"/>
          <p:nvPr/>
        </p:nvSpPr>
        <p:spPr>
          <a:xfrm>
            <a:off x="287295" y="2364124"/>
            <a:ext cx="273369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DBACA-B918-4926-967E-310B2C70FCB1}"/>
              </a:ext>
            </a:extLst>
          </p:cNvPr>
          <p:cNvSpPr txBox="1"/>
          <p:nvPr/>
        </p:nvSpPr>
        <p:spPr>
          <a:xfrm>
            <a:off x="287922" y="2664273"/>
            <a:ext cx="272149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Properties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D40807-1CAE-4816-8EC6-E459957078F8}"/>
              </a:ext>
            </a:extLst>
          </p:cNvPr>
          <p:cNvGrpSpPr/>
          <p:nvPr/>
        </p:nvGrpSpPr>
        <p:grpSpPr>
          <a:xfrm>
            <a:off x="8345347" y="3583455"/>
            <a:ext cx="3716698" cy="2931243"/>
            <a:chOff x="1887584" y="1565013"/>
            <a:chExt cx="7219950" cy="45624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87D358-2C08-45B1-A301-62EEB859B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7584" y="1565013"/>
              <a:ext cx="7219950" cy="45624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5E0278-D801-495E-B958-72463661E9F8}"/>
                </a:ext>
              </a:extLst>
            </p:cNvPr>
            <p:cNvSpPr/>
            <p:nvPr/>
          </p:nvSpPr>
          <p:spPr>
            <a:xfrm>
              <a:off x="1958009" y="1654468"/>
              <a:ext cx="1421296" cy="2484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2832F-9F40-402C-870B-B5F5D1F5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47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210A-2E93-41E6-ACE2-0528106A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Modeling Language -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B353D-CC55-49E6-B4D0-4D0181F8C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187614"/>
            <a:ext cx="4992688" cy="4060785"/>
          </a:xfrm>
        </p:spPr>
        <p:txBody>
          <a:bodyPr/>
          <a:lstStyle/>
          <a:p>
            <a:r>
              <a:rPr lang="en-CA" dirty="0"/>
              <a:t>The Syntax grammar reflect OO language.</a:t>
            </a:r>
          </a:p>
          <a:p>
            <a:r>
              <a:rPr lang="en-CA" dirty="0"/>
              <a:t> Taken from Meta-meta modeling.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D26B3F-AEDC-4F64-9AC0-5AF513DA2610}"/>
              </a:ext>
            </a:extLst>
          </p:cNvPr>
          <p:cNvGrpSpPr/>
          <p:nvPr/>
        </p:nvGrpSpPr>
        <p:grpSpPr>
          <a:xfrm>
            <a:off x="6204030" y="2187614"/>
            <a:ext cx="5509550" cy="4060785"/>
            <a:chOff x="1887584" y="1565013"/>
            <a:chExt cx="7219950" cy="4562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6DFEA6-CC91-423D-B1E7-8A6BDC484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7584" y="1565013"/>
              <a:ext cx="7219950" cy="45624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556D3D-A77D-4C52-B8C1-7B103B1DB6BB}"/>
                </a:ext>
              </a:extLst>
            </p:cNvPr>
            <p:cNvSpPr/>
            <p:nvPr/>
          </p:nvSpPr>
          <p:spPr>
            <a:xfrm>
              <a:off x="1958009" y="1654468"/>
              <a:ext cx="1421296" cy="2484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0D60A40-6853-4453-A4F1-649FC6451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394" y="3796587"/>
            <a:ext cx="4200525" cy="214312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93A564-9A15-46D6-94E8-E396546F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23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210A-2E93-41E6-ACE2-0528106A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Modeling Language - Semantic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47CA84-E6A7-46BA-B0DF-8D5D3EB2A9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10456" y="4025696"/>
            <a:ext cx="4381500" cy="20764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D26B3F-AEDC-4F64-9AC0-5AF513DA2610}"/>
              </a:ext>
            </a:extLst>
          </p:cNvPr>
          <p:cNvGrpSpPr/>
          <p:nvPr/>
        </p:nvGrpSpPr>
        <p:grpSpPr>
          <a:xfrm>
            <a:off x="6204030" y="2187614"/>
            <a:ext cx="5509550" cy="4060785"/>
            <a:chOff x="1887584" y="1565013"/>
            <a:chExt cx="7219950" cy="4562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6DFEA6-CC91-423D-B1E7-8A6BDC484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7584" y="1565013"/>
              <a:ext cx="7219950" cy="45624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556D3D-A77D-4C52-B8C1-7B103B1DB6BB}"/>
                </a:ext>
              </a:extLst>
            </p:cNvPr>
            <p:cNvSpPr/>
            <p:nvPr/>
          </p:nvSpPr>
          <p:spPr>
            <a:xfrm>
              <a:off x="1958009" y="1654468"/>
              <a:ext cx="1421296" cy="2484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0D9978-E6CF-4611-B0C5-80DCA5AAC880}"/>
              </a:ext>
            </a:extLst>
          </p:cNvPr>
          <p:cNvSpPr/>
          <p:nvPr/>
        </p:nvSpPr>
        <p:spPr>
          <a:xfrm>
            <a:off x="1851945" y="4939086"/>
            <a:ext cx="3125164" cy="1736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C0B44FDB-4432-402E-AE4C-F3D978EBF378}"/>
              </a:ext>
            </a:extLst>
          </p:cNvPr>
          <p:cNvSpPr/>
          <p:nvPr/>
        </p:nvSpPr>
        <p:spPr>
          <a:xfrm rot="16200000">
            <a:off x="1449048" y="4822905"/>
            <a:ext cx="653368" cy="19504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8297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F90A4848-72A2-4CD5-9C61-F2CB3656CDD4}"/>
              </a:ext>
            </a:extLst>
          </p:cNvPr>
          <p:cNvSpPr/>
          <p:nvPr/>
        </p:nvSpPr>
        <p:spPr>
          <a:xfrm rot="16200000">
            <a:off x="1252208" y="4941331"/>
            <a:ext cx="653368" cy="24518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8297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2BB87EE-A885-4B61-A3F7-063B565761B1}"/>
              </a:ext>
            </a:extLst>
          </p:cNvPr>
          <p:cNvSpPr txBox="1">
            <a:spLocks/>
          </p:cNvSpPr>
          <p:nvPr/>
        </p:nvSpPr>
        <p:spPr>
          <a:xfrm>
            <a:off x="804862" y="1398607"/>
            <a:ext cx="4992688" cy="4060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Wingdings 3" charset="2"/>
              <a:buChar char=""/>
            </a:pPr>
            <a:r>
              <a:rPr lang="en-CA" sz="2000" dirty="0">
                <a:solidFill>
                  <a:schemeClr val="tx1"/>
                </a:solidFill>
              </a:rPr>
              <a:t>The Modeling language follows the formal UML class diagram</a:t>
            </a:r>
          </a:p>
          <a:p>
            <a:pPr marL="342900" indent="-342900">
              <a:buFont typeface="Wingdings 3" charset="2"/>
              <a:buChar char=""/>
            </a:pPr>
            <a:r>
              <a:rPr lang="en-CA" sz="2000" dirty="0">
                <a:solidFill>
                  <a:schemeClr val="tx1"/>
                </a:solidFill>
              </a:rPr>
              <a:t>Extend the UML language on microlearning Units by adding two new kinds of properties: Learned and driven attributes and relations</a:t>
            </a:r>
          </a:p>
          <a:p>
            <a:endParaRPr lang="en-CA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DF5608F-809C-4261-9470-11AC68E6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516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72AC-77B9-4B85-9EFA-CC9CC2F6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65236"/>
            <a:ext cx="10326689" cy="1400530"/>
          </a:xfrm>
        </p:spPr>
        <p:txBody>
          <a:bodyPr/>
          <a:lstStyle/>
          <a:p>
            <a:r>
              <a:rPr lang="en-CA" dirty="0"/>
              <a:t>Evaluation on Testing data – Accuracy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A167B2-CD50-4331-89F5-C8802AD2F6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3722" y="1853248"/>
            <a:ext cx="6872479" cy="283898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2B25AD-17A2-4BE0-9AEA-3E25E800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319" y="1768715"/>
            <a:ext cx="4184403" cy="4200245"/>
          </a:xfrm>
        </p:spPr>
        <p:txBody>
          <a:bodyPr/>
          <a:lstStyle/>
          <a:p>
            <a:r>
              <a:rPr lang="en-CA" dirty="0"/>
              <a:t>The evaluation is based on more than  6 million records during the training, and more than 700,000 records on the testing. </a:t>
            </a:r>
          </a:p>
          <a:p>
            <a:r>
              <a:rPr lang="en-CA" dirty="0"/>
              <a:t>The training period was more than a year.</a:t>
            </a:r>
          </a:p>
          <a:p>
            <a:r>
              <a:rPr lang="en-CA" dirty="0"/>
              <a:t>The testing period 2 month.</a:t>
            </a:r>
          </a:p>
          <a:p>
            <a:r>
              <a:rPr lang="en-CA" dirty="0"/>
              <a:t>Evaluate : accuracy  and performance.</a:t>
            </a:r>
          </a:p>
          <a:p>
            <a:r>
              <a:rPr lang="en-CA" dirty="0"/>
              <a:t>2 concentrators, 300 smart meter</a:t>
            </a:r>
          </a:p>
          <a:p>
            <a:r>
              <a:rPr lang="en-CA" dirty="0"/>
              <a:t>Microlearning accuracy 85%, Coarse-grained learning 72%.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318A1-396B-4B16-BCA3-2F550BD0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35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E4BC-5B2E-4892-AEF7-91A99684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Performance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F45B6-D38D-499F-BFDA-8247C7B44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721" y="2316473"/>
            <a:ext cx="6928441" cy="2225053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86D12D6-2B00-416E-8390-B7C4205C0287}"/>
              </a:ext>
            </a:extLst>
          </p:cNvPr>
          <p:cNvSpPr txBox="1">
            <a:spLocks/>
          </p:cNvSpPr>
          <p:nvPr/>
        </p:nvSpPr>
        <p:spPr>
          <a:xfrm>
            <a:off x="819319" y="1768715"/>
            <a:ext cx="4184403" cy="42002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dirty="0"/>
              <a:t>Show time needed in seconds to load data, </a:t>
            </a:r>
            <a:r>
              <a:rPr lang="en-CA" dirty="0" err="1"/>
              <a:t>vrs</a:t>
            </a:r>
            <a:r>
              <a:rPr lang="en-CA" dirty="0"/>
              <a:t> time needed to perform the live profiling for different number of users and power records. </a:t>
            </a:r>
          </a:p>
          <a:p>
            <a:r>
              <a:rPr lang="en-CA" dirty="0"/>
              <a:t>Both learning and loading time are </a:t>
            </a:r>
            <a:r>
              <a:rPr lang="en-CA" dirty="0" err="1"/>
              <a:t>leanear</a:t>
            </a:r>
            <a:r>
              <a:rPr lang="en-CA" dirty="0"/>
              <a:t>.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4CEB37-BE2C-40E1-BEDC-CAD06133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89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CF024-49F6-42F9-8891-4AF6727BC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513522"/>
            <a:ext cx="4396338" cy="576262"/>
          </a:xfrm>
        </p:spPr>
        <p:txBody>
          <a:bodyPr/>
          <a:lstStyle/>
          <a:p>
            <a:r>
              <a:rPr lang="en-CA" b="1" dirty="0"/>
              <a:t>Strength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55F56D-5F0A-4099-BCD8-918141557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1089784"/>
            <a:ext cx="4396339" cy="5166554"/>
          </a:xfrm>
        </p:spPr>
        <p:txBody>
          <a:bodyPr/>
          <a:lstStyle/>
          <a:p>
            <a:r>
              <a:rPr lang="en-CA" dirty="0"/>
              <a:t>New approached of ML into domain modeling technique that is more accrued.</a:t>
            </a:r>
          </a:p>
          <a:p>
            <a:r>
              <a:rPr lang="en-CA" dirty="0"/>
              <a:t> Complete system and modeling language. </a:t>
            </a:r>
          </a:p>
          <a:p>
            <a:r>
              <a:rPr lang="en-CA" dirty="0"/>
              <a:t>Application for the approach that can be applied to different domains.</a:t>
            </a:r>
          </a:p>
          <a:p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640CD8-2CC5-4A09-B954-7ACF506BA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4" y="513522"/>
            <a:ext cx="4396339" cy="576262"/>
          </a:xfrm>
        </p:spPr>
        <p:txBody>
          <a:bodyPr/>
          <a:lstStyle/>
          <a:p>
            <a:r>
              <a:rPr lang="en-CA" b="1" dirty="0"/>
              <a:t>Weaknesses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C3D97B-D38D-4BF0-B576-D64C98205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1089784"/>
            <a:ext cx="4396339" cy="5166554"/>
          </a:xfrm>
        </p:spPr>
        <p:txBody>
          <a:bodyPr/>
          <a:lstStyle/>
          <a:p>
            <a:r>
              <a:rPr lang="en-CA" dirty="0"/>
              <a:t>Focused on the modeling in microlearning units.</a:t>
            </a:r>
          </a:p>
          <a:p>
            <a:r>
              <a:rPr lang="en-CA" dirty="0"/>
              <a:t> Lack of example in the paper. </a:t>
            </a:r>
          </a:p>
          <a:p>
            <a:r>
              <a:rPr lang="en-CA" dirty="0"/>
              <a:t>Run time environment integration. </a:t>
            </a:r>
          </a:p>
          <a:p>
            <a:r>
              <a:rPr lang="en-CA" dirty="0"/>
              <a:t>Not clear how learned and driven feature works. </a:t>
            </a:r>
          </a:p>
          <a:p>
            <a:r>
              <a:rPr lang="en-CA" dirty="0"/>
              <a:t>Don’t show the different ML algorithms. </a:t>
            </a:r>
          </a:p>
          <a:p>
            <a:r>
              <a:rPr lang="en-CA" dirty="0"/>
              <a:t>Don’t show the parameter that they use for the algorithm. </a:t>
            </a:r>
          </a:p>
          <a:p>
            <a:r>
              <a:rPr lang="en-CA" dirty="0"/>
              <a:t>Don’t show the modeling changes in the training set.</a:t>
            </a:r>
          </a:p>
          <a:p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011A31-39D0-4E0E-8952-E99B2346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90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F34857-9FAA-4E64-821C-FFE50556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2153AF-C5BA-442B-B96A-070C9F5F7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62609"/>
            <a:ext cx="8946541" cy="4195481"/>
          </a:xfrm>
        </p:spPr>
        <p:txBody>
          <a:bodyPr/>
          <a:lstStyle/>
          <a:p>
            <a:r>
              <a:rPr lang="en-CA" dirty="0"/>
              <a:t>In what cases microlearning approach is useful ? </a:t>
            </a:r>
          </a:p>
          <a:p>
            <a:r>
              <a:rPr lang="en-CA" dirty="0"/>
              <a:t>Do you think we need to implement this approach on all ML systems?</a:t>
            </a:r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E88EB4-E313-41D8-9F99-C0DB6709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884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8173-DC54-467C-92EA-5C70572B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B338A-0225-42C7-9743-1393C4186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1" y="2102910"/>
            <a:ext cx="4992689" cy="4195763"/>
          </a:xfrm>
        </p:spPr>
        <p:txBody>
          <a:bodyPr/>
          <a:lstStyle/>
          <a:p>
            <a:r>
              <a:rPr lang="en-CA" sz="2400" dirty="0"/>
              <a:t>Domain knowledge  -  is knowledge about the environment in which the target system operates. (ex. Overload)</a:t>
            </a:r>
          </a:p>
          <a:p>
            <a:r>
              <a:rPr lang="en-CA" sz="2400" dirty="0"/>
              <a:t>Known unknown – unpredictable events at design time </a:t>
            </a:r>
          </a:p>
          <a:p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FFDE4-C1D7-44BF-AA1D-A0821AC4D4D8}"/>
              </a:ext>
            </a:extLst>
          </p:cNvPr>
          <p:cNvSpPr/>
          <p:nvPr/>
        </p:nvSpPr>
        <p:spPr>
          <a:xfrm>
            <a:off x="3140242" y="90236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D5D9BA-74D6-45E7-A363-1765BBCF9D0A}"/>
              </a:ext>
            </a:extLst>
          </p:cNvPr>
          <p:cNvSpPr/>
          <p:nvPr/>
        </p:nvSpPr>
        <p:spPr>
          <a:xfrm>
            <a:off x="7974784" y="1372430"/>
            <a:ext cx="2280213" cy="10764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Intelligent Systems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4023D7-8834-4B28-98EA-5048A45E5C62}"/>
              </a:ext>
            </a:extLst>
          </p:cNvPr>
          <p:cNvSpPr/>
          <p:nvPr/>
        </p:nvSpPr>
        <p:spPr>
          <a:xfrm>
            <a:off x="9541543" y="3355353"/>
            <a:ext cx="1859515" cy="131951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Known Domain knowledge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0A246F-8021-48ED-8D5F-CAEEBC70293B}"/>
              </a:ext>
            </a:extLst>
          </p:cNvPr>
          <p:cNvSpPr/>
          <p:nvPr/>
        </p:nvSpPr>
        <p:spPr>
          <a:xfrm>
            <a:off x="6417267" y="3345367"/>
            <a:ext cx="1865303" cy="131951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Known Unknown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55B072-529C-4781-BE46-B4170F01EBAE}"/>
              </a:ext>
            </a:extLst>
          </p:cNvPr>
          <p:cNvCxnSpPr>
            <a:stCxn id="7" idx="3"/>
            <a:endCxn id="10" idx="0"/>
          </p:cNvCxnSpPr>
          <p:nvPr/>
        </p:nvCxnSpPr>
        <p:spPr>
          <a:xfrm flipH="1">
            <a:off x="7349919" y="2291233"/>
            <a:ext cx="958794" cy="1054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D125FF-A0F8-497C-98AF-35F1C36010D2}"/>
              </a:ext>
            </a:extLst>
          </p:cNvPr>
          <p:cNvCxnSpPr>
            <a:stCxn id="7" idx="5"/>
          </p:cNvCxnSpPr>
          <p:nvPr/>
        </p:nvCxnSpPr>
        <p:spPr>
          <a:xfrm>
            <a:off x="9921068" y="2291233"/>
            <a:ext cx="889682" cy="1054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8A1B2DF-74E1-4226-8350-F84DEB25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37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818B-2E6D-4D9D-94FB-ACBFC060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23221"/>
            <a:ext cx="9404723" cy="1400530"/>
          </a:xfrm>
        </p:spPr>
        <p:txBody>
          <a:bodyPr/>
          <a:lstStyle/>
          <a:p>
            <a:r>
              <a:rPr lang="en-CA" dirty="0"/>
              <a:t>Machine Learning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08665A-250C-44A6-9D8F-D13AB0D26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691451"/>
              </p:ext>
            </p:extLst>
          </p:nvPr>
        </p:nvGraphicFramePr>
        <p:xfrm>
          <a:off x="3075322" y="1823751"/>
          <a:ext cx="6635208" cy="387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604">
                  <a:extLst>
                    <a:ext uri="{9D8B030D-6E8A-4147-A177-3AD203B41FA5}">
                      <a16:colId xmlns:a16="http://schemas.microsoft.com/office/drawing/2014/main" val="210157571"/>
                    </a:ext>
                  </a:extLst>
                </a:gridCol>
                <a:gridCol w="3317604">
                  <a:extLst>
                    <a:ext uri="{9D8B030D-6E8A-4147-A177-3AD203B41FA5}">
                      <a16:colId xmlns:a16="http://schemas.microsoft.com/office/drawing/2014/main" val="2491413513"/>
                    </a:ext>
                  </a:extLst>
                </a:gridCol>
              </a:tblGrid>
              <a:tr h="1939589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bg1"/>
                          </a:solidFill>
                        </a:rPr>
                        <a:t>Supervised learning </a:t>
                      </a:r>
                      <a:endParaRPr lang="en-CA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rgbClr val="FF0000"/>
                          </a:solidFill>
                        </a:rPr>
                        <a:t>Unsupervised learning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662276"/>
                  </a:ext>
                </a:extLst>
              </a:tr>
              <a:tr h="1939589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accent2"/>
                          </a:solidFill>
                        </a:rPr>
                        <a:t>Online learning</a:t>
                      </a:r>
                      <a:endParaRPr lang="en-CA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accent5"/>
                          </a:solidFill>
                        </a:rPr>
                        <a:t>Reinforcement learning</a:t>
                      </a:r>
                      <a:endParaRPr lang="en-CA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51854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5E84F-3369-450C-856F-F7772493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6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818B-2E6D-4D9D-94FB-ACBFC060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Machine Learning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C5FE0-0673-4E9C-B611-18DCC19C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92825"/>
            <a:ext cx="10779952" cy="4719485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bg1"/>
                </a:solidFill>
              </a:rPr>
              <a:t>Supervised learning </a:t>
            </a:r>
            <a:r>
              <a:rPr lang="en-CA" dirty="0">
                <a:solidFill>
                  <a:schemeClr val="bg1"/>
                </a:solidFill>
              </a:rPr>
              <a:t>Given (x; y)	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	pairs learn a mapping from x to y. Example: Sentiment analysis.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b="1" dirty="0" err="1">
                <a:solidFill>
                  <a:schemeClr val="bg1"/>
                </a:solidFill>
              </a:rPr>
              <a:t>Classication</a:t>
            </a:r>
            <a:r>
              <a:rPr lang="en-CA" b="1" dirty="0">
                <a:solidFill>
                  <a:schemeClr val="bg1"/>
                </a:solidFill>
              </a:rPr>
              <a:t>: </a:t>
            </a:r>
            <a:r>
              <a:rPr lang="en-CA" dirty="0">
                <a:solidFill>
                  <a:schemeClr val="bg1"/>
                </a:solidFill>
              </a:rPr>
              <a:t>categorical output (object recognition, medical diagnosis)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bg1"/>
                </a:solidFill>
              </a:rPr>
              <a:t>Regression</a:t>
            </a:r>
            <a:r>
              <a:rPr lang="en-CA" dirty="0">
                <a:solidFill>
                  <a:schemeClr val="bg1"/>
                </a:solidFill>
              </a:rPr>
              <a:t>: real-valued output (predicting market prices, customer rating)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FF0000"/>
                </a:solidFill>
              </a:rPr>
              <a:t>Unsupervised learning</a:t>
            </a:r>
            <a:r>
              <a:rPr lang="en-CA" dirty="0">
                <a:solidFill>
                  <a:schemeClr val="bg1"/>
                </a:solidFill>
              </a:rPr>
              <a:t>. Given data points and some structure in the data. </a:t>
            </a:r>
          </a:p>
          <a:p>
            <a:pPr marL="457200" lvl="1" indent="0">
              <a:buNone/>
            </a:pPr>
            <a:r>
              <a:rPr lang="en-CA" dirty="0">
                <a:solidFill>
                  <a:schemeClr val="bg1"/>
                </a:solidFill>
              </a:rPr>
              <a:t>	Example: Dimensionality reduction.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2"/>
                </a:solidFill>
              </a:rPr>
              <a:t>Online learning</a:t>
            </a:r>
            <a:r>
              <a:rPr lang="en-CA" dirty="0">
                <a:solidFill>
                  <a:schemeClr val="bg1"/>
                </a:solidFill>
              </a:rPr>
              <a:t>. Supervised learning when the data is given sequentially, by an adversary, No separate train/test phases. Example: Spam </a:t>
            </a:r>
            <a:r>
              <a:rPr lang="en-CA" dirty="0" err="1">
                <a:solidFill>
                  <a:schemeClr val="bg1"/>
                </a:solidFill>
              </a:rPr>
              <a:t>ltering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5"/>
                </a:solidFill>
              </a:rPr>
              <a:t>Reinforcement learning</a:t>
            </a:r>
            <a:r>
              <a:rPr lang="en-CA" dirty="0">
                <a:solidFill>
                  <a:schemeClr val="bg1"/>
                </a:solidFill>
              </a:rPr>
              <a:t>. Learn actions to maximize future rewards. Delayed </a:t>
            </a:r>
            <a:r>
              <a:rPr lang="en-CA" dirty="0" err="1">
                <a:solidFill>
                  <a:schemeClr val="bg1"/>
                </a:solidFill>
              </a:rPr>
              <a:t>playos</a:t>
            </a:r>
            <a:r>
              <a:rPr lang="en-CA" dirty="0">
                <a:solidFill>
                  <a:schemeClr val="bg1"/>
                </a:solidFill>
              </a:rPr>
              <a:t>, agent controls what he sees. Example: Flying drones.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bg1"/>
                </a:solidFill>
              </a:rPr>
              <a:t>Various smaller categories</a:t>
            </a:r>
            <a:r>
              <a:rPr lang="en-CA" dirty="0">
                <a:solidFill>
                  <a:schemeClr val="bg1"/>
                </a:solidFill>
              </a:rPr>
              <a:t>, e.g. active learning, semi-supervised learning.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CD697-82F6-44B5-A0F8-70E8AA05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50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DC3B-4E99-4F67-BDDE-F1DE9B46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651E9-6B82-4197-A2A6-8FD98C776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Coarse –Grained : extracting commonalities over massive datasets in order to resolve unknown behaviors.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Fine- Grained:  apply learning algorithms only on a specific elements of the dataset.  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053EA-CB2D-4081-9E1F-64DCC492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364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818B-2E6D-4D9D-94FB-ACBFC060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Case – Smart Grid </a:t>
            </a:r>
          </a:p>
        </p:txBody>
      </p:sp>
      <p:pic>
        <p:nvPicPr>
          <p:cNvPr id="1026" name="Picture 2" descr="Image result for smart grid cyber physical system microlearning">
            <a:extLst>
              <a:ext uri="{FF2B5EF4-FFF2-40B4-BE49-F238E27FC236}">
                <a16:creationId xmlns:a16="http://schemas.microsoft.com/office/drawing/2014/main" id="{9EEBF7ED-9808-4700-85F0-3F86A1812E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1902" y="1554205"/>
            <a:ext cx="5833772" cy="31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69AD095-C5D5-445E-9A68-E50D250E6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561" y="1328877"/>
            <a:ext cx="4396341" cy="4200245"/>
          </a:xfrm>
        </p:spPr>
        <p:txBody>
          <a:bodyPr/>
          <a:lstStyle/>
          <a:p>
            <a:r>
              <a:rPr lang="en-CA" dirty="0"/>
              <a:t>Weave ML into Domain Modeling </a:t>
            </a:r>
          </a:p>
          <a:p>
            <a:r>
              <a:rPr lang="en-CA" dirty="0"/>
              <a:t>Smart Grid are installed at customer houses and constantly  measure electric consumption and regular report (Microlearning units)</a:t>
            </a:r>
          </a:p>
          <a:p>
            <a:r>
              <a:rPr lang="en-CA" dirty="0"/>
              <a:t>Concentrator meter sends its data depends on various conditions; e.g. distance\ signal strength</a:t>
            </a:r>
          </a:p>
          <a:p>
            <a:r>
              <a:rPr lang="en-CA" dirty="0"/>
              <a:t> 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CDF258-EC93-4A91-A32E-8B9F8D6F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31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470D-34B0-4CFA-9D5D-065D6806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Smart Grid</a:t>
            </a:r>
          </a:p>
        </p:txBody>
      </p:sp>
      <p:pic>
        <p:nvPicPr>
          <p:cNvPr id="5" name="Picture 4" descr="Image result for The next evolution of MADE - smart grid microlearning cps">
            <a:extLst>
              <a:ext uri="{FF2B5EF4-FFF2-40B4-BE49-F238E27FC236}">
                <a16:creationId xmlns:a16="http://schemas.microsoft.com/office/drawing/2014/main" id="{572C2F0C-1B55-47D7-A7F1-50B92779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2" y="1705279"/>
            <a:ext cx="4468672" cy="36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: Schematic representation of the smart grid communication infrastructure Â ">
            <a:extLst>
              <a:ext uri="{FF2B5EF4-FFF2-40B4-BE49-F238E27FC236}">
                <a16:creationId xmlns:a16="http://schemas.microsoft.com/office/drawing/2014/main" id="{573F8FD3-8166-4142-9237-4806D0E359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5279"/>
            <a:ext cx="4395788" cy="35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CC1BA-E987-473B-99B1-1F131B8C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8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FCA183-D5AE-4196-A340-5B9C06E9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67613" cy="1400530"/>
          </a:xfrm>
        </p:spPr>
        <p:txBody>
          <a:bodyPr/>
          <a:lstStyle/>
          <a:p>
            <a:r>
              <a:rPr lang="en-CA" dirty="0"/>
              <a:t>Relation between Meta Model, Model and Object Graph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1C7D8-3E1B-4CAD-87B9-6CB2BA75B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166" y="1992190"/>
            <a:ext cx="9291667" cy="40619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A26A58-2A9A-4348-A0E8-35933075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65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FCA183-D5AE-4196-A340-5B9C06E9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Meta-meta Model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F60853-CF9D-476F-97D2-25ACB235ED6B}"/>
              </a:ext>
            </a:extLst>
          </p:cNvPr>
          <p:cNvGrpSpPr/>
          <p:nvPr/>
        </p:nvGrpSpPr>
        <p:grpSpPr>
          <a:xfrm>
            <a:off x="1157468" y="1406371"/>
            <a:ext cx="6607402" cy="4465397"/>
            <a:chOff x="1887584" y="1565013"/>
            <a:chExt cx="7219950" cy="45624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50EEEC-727B-4486-9798-1174E0FE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7584" y="1565013"/>
              <a:ext cx="7219950" cy="456247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15EB14-6139-4CCC-B08E-28F517FA57EC}"/>
                </a:ext>
              </a:extLst>
            </p:cNvPr>
            <p:cNvSpPr/>
            <p:nvPr/>
          </p:nvSpPr>
          <p:spPr>
            <a:xfrm>
              <a:off x="1958009" y="1654468"/>
              <a:ext cx="1421296" cy="2484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0350F8A-A02B-478D-A917-5F410181E5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191"/>
          <a:stretch/>
        </p:blipFill>
        <p:spPr>
          <a:xfrm>
            <a:off x="9347975" y="1406371"/>
            <a:ext cx="1795110" cy="35983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FA152E-6E74-4D4F-93B8-2D5B5F605427}"/>
              </a:ext>
            </a:extLst>
          </p:cNvPr>
          <p:cNvSpPr txBox="1"/>
          <p:nvPr/>
        </p:nvSpPr>
        <p:spPr>
          <a:xfrm>
            <a:off x="4746586" y="4027136"/>
            <a:ext cx="128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Infer – do not have a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AC20F9-6260-40D4-8E14-8F6FDB97A510}"/>
              </a:ext>
            </a:extLst>
          </p:cNvPr>
          <p:cNvSpPr txBox="1"/>
          <p:nvPr/>
        </p:nvSpPr>
        <p:spPr>
          <a:xfrm>
            <a:off x="4649652" y="5313129"/>
            <a:ext cx="1397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infer + learned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5295FF-D7E0-4BAC-9307-DF8A159DFBE1}"/>
              </a:ext>
            </a:extLst>
          </p:cNvPr>
          <p:cNvSpPr txBox="1"/>
          <p:nvPr/>
        </p:nvSpPr>
        <p:spPr>
          <a:xfrm>
            <a:off x="4834846" y="3290500"/>
            <a:ext cx="218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Learning algorithm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58237E-8590-428E-B130-05C798B8790D}"/>
              </a:ext>
            </a:extLst>
          </p:cNvPr>
          <p:cNvSpPr txBox="1"/>
          <p:nvPr/>
        </p:nvSpPr>
        <p:spPr>
          <a:xfrm>
            <a:off x="1746335" y="3641963"/>
            <a:ext cx="157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Distinguish between state, learned, driven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96923D-F069-4C6F-B809-3D2B4ADE40B3}"/>
              </a:ext>
            </a:extLst>
          </p:cNvPr>
          <p:cNvCxnSpPr>
            <a:cxnSpLocks/>
          </p:cNvCxnSpPr>
          <p:nvPr/>
        </p:nvCxnSpPr>
        <p:spPr>
          <a:xfrm flipV="1">
            <a:off x="3136739" y="3854370"/>
            <a:ext cx="700229" cy="196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EDC7629-189E-4D5B-8F28-DD9F5550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D58A-4DFB-4408-B574-6B310A72C982}" type="slidenum">
              <a:rPr lang="en-CA" smtClean="0"/>
              <a:t>9</a:t>
            </a:fld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3CB5B4-17A0-49CA-A8E6-43EDB8E9398F}"/>
              </a:ext>
            </a:extLst>
          </p:cNvPr>
          <p:cNvSpPr txBox="1"/>
          <p:nvPr/>
        </p:nvSpPr>
        <p:spPr>
          <a:xfrm>
            <a:off x="7505811" y="4173756"/>
            <a:ext cx="165245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Allowed to access properties from other </a:t>
            </a:r>
            <a:r>
              <a:rPr lang="en-CA" sz="1200" dirty="0" err="1">
                <a:solidFill>
                  <a:srgbClr val="FF0000"/>
                </a:solidFill>
              </a:rPr>
              <a:t>Metaclass</a:t>
            </a:r>
            <a:r>
              <a:rPr lang="en-CA" sz="1200" dirty="0">
                <a:solidFill>
                  <a:srgbClr val="FF0000"/>
                </a:solidFill>
              </a:rPr>
              <a:t> or </a:t>
            </a:r>
            <a:r>
              <a:rPr lang="en-CA" sz="1200" dirty="0" err="1">
                <a:solidFill>
                  <a:srgbClr val="FF0000"/>
                </a:solidFill>
              </a:rPr>
              <a:t>Enum</a:t>
            </a:r>
            <a:endParaRPr lang="en-CA" sz="12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E20CF8-8BB1-4203-AA52-E424329D6FC7}"/>
              </a:ext>
            </a:extLst>
          </p:cNvPr>
          <p:cNvCxnSpPr/>
          <p:nvPr/>
        </p:nvCxnSpPr>
        <p:spPr>
          <a:xfrm flipH="1" flipV="1">
            <a:off x="7300998" y="4027136"/>
            <a:ext cx="504872" cy="13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006AA8-001E-4AA9-B42B-22B0D8293045}"/>
              </a:ext>
            </a:extLst>
          </p:cNvPr>
          <p:cNvSpPr txBox="1"/>
          <p:nvPr/>
        </p:nvSpPr>
        <p:spPr>
          <a:xfrm>
            <a:off x="7591389" y="3155291"/>
            <a:ext cx="136967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Algorithm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0D0D82A-73FA-4689-A6C3-9AAF04C2EA85}"/>
              </a:ext>
            </a:extLst>
          </p:cNvPr>
          <p:cNvCxnSpPr>
            <a:stCxn id="20" idx="1"/>
          </p:cNvCxnSpPr>
          <p:nvPr/>
        </p:nvCxnSpPr>
        <p:spPr>
          <a:xfrm flipH="1">
            <a:off x="7300998" y="3293791"/>
            <a:ext cx="290391" cy="2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28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4885</TotalTime>
  <Words>524</Words>
  <Application>Microsoft Office PowerPoint</Application>
  <PresentationFormat>Widescreen</PresentationFormat>
  <Paragraphs>110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Agency FB</vt:lpstr>
      <vt:lpstr>Arial</vt:lpstr>
      <vt:lpstr>Calibri</vt:lpstr>
      <vt:lpstr>Century Gothic</vt:lpstr>
      <vt:lpstr>Wingdings 3</vt:lpstr>
      <vt:lpstr>Ion</vt:lpstr>
      <vt:lpstr>The next evolution of MDE -  a seamless integration of machine learning into domain modeling</vt:lpstr>
      <vt:lpstr>Definitions</vt:lpstr>
      <vt:lpstr>Machine Learning </vt:lpstr>
      <vt:lpstr>Machine Learning Categories</vt:lpstr>
      <vt:lpstr>Learning Methods</vt:lpstr>
      <vt:lpstr>Study Case – Smart Grid </vt:lpstr>
      <vt:lpstr>Smart Grid</vt:lpstr>
      <vt:lpstr>Relation between Meta Model, Model and Object Graph </vt:lpstr>
      <vt:lpstr>Meta-meta Model</vt:lpstr>
      <vt:lpstr>Microlearning Unit</vt:lpstr>
      <vt:lpstr>Modeling Language - Syntax</vt:lpstr>
      <vt:lpstr>Modeling Language - Semantic</vt:lpstr>
      <vt:lpstr>Evaluation on Testing data – Accuracy </vt:lpstr>
      <vt:lpstr>Evaluation – Performance 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evolution of MDE -  a seamless integration of machine</dc:title>
  <dc:creator>Aharoni</dc:creator>
  <cp:lastModifiedBy>Aharoni</cp:lastModifiedBy>
  <cp:revision>67</cp:revision>
  <dcterms:created xsi:type="dcterms:W3CDTF">2018-03-18T20:17:16Z</dcterms:created>
  <dcterms:modified xsi:type="dcterms:W3CDTF">2018-03-26T16:25:41Z</dcterms:modified>
</cp:coreProperties>
</file>