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70" r:id="rId8"/>
    <p:sldId id="261" r:id="rId9"/>
    <p:sldId id="262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An Implementation of </a:t>
            </a:r>
            <a:r>
              <a:rPr lang="zh-CN" altLang="zh-CN" b="1" dirty="0" smtClean="0"/>
              <a:t/>
            </a:r>
            <a:br>
              <a:rPr lang="zh-CN" altLang="zh-CN" b="1" dirty="0" smtClean="0"/>
            </a:br>
            <a:r>
              <a:rPr lang="en-US" altLang="zh-CN" dirty="0" smtClean="0"/>
              <a:t>Entity-Relationship Diagram Merging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3861048"/>
            <a:ext cx="6100534" cy="1440160"/>
          </a:xfrm>
        </p:spPr>
        <p:txBody>
          <a:bodyPr>
            <a:normAutofit fontScale="55000" lnSpcReduction="20000"/>
          </a:bodyPr>
          <a:lstStyle/>
          <a:p>
            <a:endParaRPr lang="en-CA" altLang="zh-CN" dirty="0" smtClean="0"/>
          </a:p>
          <a:p>
            <a:r>
              <a:rPr lang="en-CA" altLang="zh-CN" dirty="0" err="1" smtClean="0"/>
              <a:t>Wentao</a:t>
            </a:r>
            <a:r>
              <a:rPr lang="en-CA" altLang="zh-CN" dirty="0" smtClean="0"/>
              <a:t> He</a:t>
            </a:r>
          </a:p>
          <a:p>
            <a:r>
              <a:rPr lang="en-US" altLang="zh-CN" dirty="0" smtClean="0"/>
              <a:t>Department of Computer Science</a:t>
            </a:r>
            <a:br>
              <a:rPr lang="en-US" altLang="zh-CN" dirty="0" smtClean="0"/>
            </a:br>
            <a:r>
              <a:rPr lang="en-US" altLang="zh-CN" dirty="0" smtClean="0"/>
              <a:t>University of Toronto </a:t>
            </a:r>
            <a:endParaRPr lang="zh-CN" altLang="zh-CN" dirty="0" smtClean="0"/>
          </a:p>
          <a:p>
            <a:r>
              <a:rPr lang="en-US" altLang="zh-CN" dirty="0" smtClean="0"/>
              <a:t>Toronto, ON, Canada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Unit/Integration Testing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altLang="zh-CN" dirty="0" smtClean="0"/>
          </a:p>
          <a:p>
            <a:r>
              <a:rPr lang="en-CA" altLang="zh-CN" dirty="0" smtClean="0"/>
              <a:t>Utilized JUnit framework to conduct unit testing. 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Executed end-to-end heavy </a:t>
            </a:r>
          </a:p>
          <a:p>
            <a:pPr>
              <a:buNone/>
            </a:pPr>
            <a:r>
              <a:rPr lang="en-CA" altLang="zh-CN" dirty="0" smtClean="0"/>
              <a:t>	type examples to conduct </a:t>
            </a:r>
          </a:p>
          <a:p>
            <a:pPr>
              <a:buNone/>
            </a:pPr>
            <a:r>
              <a:rPr lang="en-CA" altLang="zh-CN" dirty="0" smtClean="0"/>
              <a:t>	integration testing. </a:t>
            </a:r>
          </a:p>
          <a:p>
            <a:endParaRPr lang="en-CA" altLang="zh-CN" i="1" dirty="0" smtClean="0"/>
          </a:p>
          <a:p>
            <a:endParaRPr lang="en-CA" altLang="zh-CN" i="1" dirty="0" smtClean="0"/>
          </a:p>
          <a:p>
            <a:endParaRPr lang="en-CA" altLang="zh-CN" i="1" dirty="0" smtClean="0"/>
          </a:p>
          <a:p>
            <a:pPr>
              <a:buNone/>
            </a:pPr>
            <a:r>
              <a:rPr lang="en-CA" altLang="zh-CN" i="1" dirty="0" smtClean="0"/>
              <a:t>							</a:t>
            </a:r>
          </a:p>
          <a:p>
            <a:pPr>
              <a:buNone/>
            </a:pPr>
            <a:r>
              <a:rPr lang="en-CA" altLang="zh-CN" sz="2600" i="1" dirty="0" smtClean="0"/>
              <a:t>							To be demoed 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80928"/>
            <a:ext cx="3024336" cy="28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Performance Testing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sz="2400" dirty="0" smtClean="0"/>
              <a:t>Performance testing result: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5256584" cy="33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Future Improvements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Visualization:</a:t>
            </a:r>
          </a:p>
          <a:p>
            <a:pPr>
              <a:buNone/>
            </a:pPr>
            <a:r>
              <a:rPr lang="en-CA" altLang="zh-CN" dirty="0" smtClean="0"/>
              <a:t>	</a:t>
            </a:r>
            <a:r>
              <a:rPr lang="en-US" altLang="zh-CN" sz="2800" dirty="0" smtClean="0"/>
              <a:t>Conversion between ER model in MMTF and ER diagram is not implemented.</a:t>
            </a:r>
            <a:endParaRPr lang="en-CA" altLang="zh-CN" sz="2800" dirty="0" smtClean="0"/>
          </a:p>
          <a:p>
            <a:endParaRPr lang="en-CA" altLang="zh-CN" dirty="0" smtClean="0"/>
          </a:p>
          <a:p>
            <a:r>
              <a:rPr lang="en-CA" altLang="zh-CN" dirty="0" smtClean="0"/>
              <a:t>Validations</a:t>
            </a:r>
          </a:p>
          <a:p>
            <a:pPr>
              <a:buNone/>
            </a:pPr>
            <a:r>
              <a:rPr lang="en-US" altLang="zh-CN" sz="2800" dirty="0" smtClean="0"/>
              <a:t>	Current operator is not mature in catching all possible validation errors.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Conclusion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sz="3000" dirty="0" smtClean="0"/>
              <a:t>In terms of quality, I believe the merge operator is good, because unit testing, integration testing and performance testing have all been conducted, and results come as expected.</a:t>
            </a:r>
          </a:p>
          <a:p>
            <a:endParaRPr lang="en-CA" altLang="zh-CN" sz="3000" dirty="0" smtClean="0"/>
          </a:p>
          <a:p>
            <a:r>
              <a:rPr lang="en-CA" altLang="zh-CN" sz="3000" dirty="0" smtClean="0"/>
              <a:t>In terms of usability and usefulness, I believe the merge operator </a:t>
            </a:r>
            <a:r>
              <a:rPr lang="en-CA" altLang="zh-CN" sz="3000" dirty="0" smtClean="0"/>
              <a:t>can </a:t>
            </a:r>
            <a:r>
              <a:rPr lang="en-CA" altLang="zh-CN" sz="3000" dirty="0" smtClean="0"/>
              <a:t>significantly help reduce the ER diagrams merge effort.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 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altLang="zh-CN" dirty="0" smtClean="0"/>
              <a:t>				</a:t>
            </a:r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r>
              <a:rPr lang="en-CA" altLang="zh-CN" dirty="0" smtClean="0"/>
              <a:t>				</a:t>
            </a:r>
            <a:r>
              <a:rPr lang="en-CA" altLang="zh-CN" sz="6000" dirty="0" smtClean="0"/>
              <a:t>Q &amp; A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Introduction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large scale model-based development, a key problem is to integrate a collection of models into a larger specification. </a:t>
            </a:r>
          </a:p>
          <a:p>
            <a:r>
              <a:rPr lang="en-US" altLang="zh-CN" dirty="0" smtClean="0"/>
              <a:t>The problem exists in the domain of entity-relationship model as well.</a:t>
            </a:r>
          </a:p>
          <a:p>
            <a:r>
              <a:rPr lang="en-US" altLang="zh-CN" dirty="0" smtClean="0"/>
              <a:t>I created a merge operator in MMTF that merges two entity-relationship models.</a:t>
            </a:r>
            <a:endParaRPr lang="en-CA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Refresh Your Mind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ER diagram symbols: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36912"/>
            <a:ext cx="422354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36912"/>
            <a:ext cx="31619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The Merge Algorithm: Merge Sets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Three-way merge example: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37194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6"/>
            <a:ext cx="3095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941168"/>
            <a:ext cx="436038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The Merge Algorithm: Merge Sets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b="1" dirty="0" smtClean="0"/>
              <a:t>Algorithm: Set-Merge</a:t>
            </a:r>
            <a:endParaRPr lang="zh-CN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Input:    Sets 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…, </a:t>
            </a:r>
            <a:r>
              <a:rPr lang="en-US" altLang="zh-CN" i="1" dirty="0" err="1" smtClean="0"/>
              <a:t>S</a:t>
            </a:r>
            <a:r>
              <a:rPr lang="en-US" altLang="zh-CN" i="1" baseline="-25000" dirty="0" err="1" smtClean="0"/>
              <a:t>n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		  Functions </a:t>
            </a:r>
            <a:r>
              <a:rPr lang="en-US" altLang="zh-CN" i="1" dirty="0" smtClean="0"/>
              <a:t>f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…, </a:t>
            </a:r>
            <a:r>
              <a:rPr lang="en-US" altLang="zh-CN" i="1" dirty="0" err="1" smtClean="0"/>
              <a:t>f</a:t>
            </a:r>
            <a:r>
              <a:rPr lang="en-US" altLang="zh-CN" i="1" baseline="-25000" dirty="0" err="1" smtClean="0"/>
              <a:t>k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Output: Merged set </a:t>
            </a:r>
            <a:r>
              <a:rPr lang="en-US" altLang="zh-CN" i="1" dirty="0" smtClean="0"/>
              <a:t>P</a:t>
            </a:r>
            <a:endParaRPr lang="zh-CN" altLang="zh-CN" dirty="0" smtClean="0"/>
          </a:p>
          <a:p>
            <a:pPr lvl="0">
              <a:buNone/>
            </a:pPr>
            <a:endParaRPr lang="en-US" altLang="zh-CN" dirty="0" smtClean="0"/>
          </a:p>
          <a:p>
            <a:pPr lvl="0">
              <a:buFont typeface="Wingdings" pitchFamily="2" charset="2"/>
              <a:buChar char="Ø"/>
            </a:pPr>
            <a:r>
              <a:rPr lang="en-US" altLang="zh-CN" dirty="0" smtClean="0"/>
              <a:t>Let 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 be an initially discrete graph with node-set</a:t>
            </a:r>
            <a:r>
              <a:rPr lang="en-US" altLang="zh-CN" i="1" dirty="0" smtClean="0"/>
              <a:t> S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⨄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⨄…⨄</a:t>
            </a:r>
            <a:r>
              <a:rPr lang="en-US" altLang="zh-CN" i="1" dirty="0" err="1" smtClean="0"/>
              <a:t>S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 lvl="0">
              <a:buFont typeface="Wingdings" pitchFamily="2" charset="2"/>
              <a:buChar char="Ø"/>
            </a:pPr>
            <a:r>
              <a:rPr lang="en-US" altLang="zh-CN" dirty="0" smtClean="0"/>
              <a:t>For every function </a:t>
            </a:r>
            <a:r>
              <a:rPr lang="en-US" altLang="zh-CN" i="1" dirty="0" err="1" smtClean="0"/>
              <a:t>fi</a:t>
            </a:r>
            <a:r>
              <a:rPr lang="en-US" altLang="zh-CN" i="1" dirty="0" smtClean="0"/>
              <a:t> (1 ≤ 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≤ k)</a:t>
            </a:r>
            <a:r>
              <a:rPr lang="en-US" altLang="zh-CN" dirty="0" smtClean="0"/>
              <a:t>:</a:t>
            </a:r>
            <a:endParaRPr lang="zh-CN" altLang="zh-CN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For every element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in the domain of </a:t>
            </a:r>
            <a:r>
              <a:rPr lang="en-US" altLang="zh-CN" i="1" dirty="0" err="1" smtClean="0"/>
              <a:t>fi</a:t>
            </a:r>
            <a:r>
              <a:rPr lang="en-US" altLang="zh-CN" dirty="0" smtClean="0"/>
              <a:t>:</a:t>
            </a:r>
            <a:endParaRPr lang="zh-CN" altLang="zh-CN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zh-CN" dirty="0" smtClean="0"/>
              <a:t>Add to </a:t>
            </a:r>
            <a:r>
              <a:rPr lang="en-US" altLang="zh-CN" i="1" dirty="0" smtClean="0"/>
              <a:t>U</a:t>
            </a:r>
            <a:r>
              <a:rPr lang="en-US" altLang="zh-CN" dirty="0" smtClean="0"/>
              <a:t> an undirected edge between the elements corresponding to </a:t>
            </a:r>
            <a:r>
              <a:rPr lang="en-US" altLang="zh-CN" i="1" dirty="0" smtClean="0"/>
              <a:t>a </a:t>
            </a:r>
            <a:r>
              <a:rPr lang="en-US" altLang="zh-CN" dirty="0" smtClean="0"/>
              <a:t>and </a:t>
            </a:r>
            <a:r>
              <a:rPr lang="en-US" altLang="zh-CN" i="1" dirty="0" err="1" smtClean="0"/>
              <a:t>fi</a:t>
            </a:r>
            <a:r>
              <a:rPr lang="en-US" altLang="zh-CN" i="1" dirty="0" smtClean="0"/>
              <a:t>(a)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 lvl="0">
              <a:buFont typeface="Wingdings" pitchFamily="2" charset="2"/>
              <a:buChar char="Ø"/>
            </a:pPr>
            <a:r>
              <a:rPr lang="en-US" altLang="zh-CN" dirty="0" smtClean="0"/>
              <a:t>Let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be the set of the connected components of</a:t>
            </a:r>
            <a:r>
              <a:rPr lang="en-US" altLang="zh-CN" i="1" dirty="0" smtClean="0"/>
              <a:t> U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 lvl="0">
              <a:buFont typeface="Wingdings" pitchFamily="2" charset="2"/>
              <a:buChar char="Ø"/>
            </a:pPr>
            <a:r>
              <a:rPr lang="en-US" altLang="zh-CN" dirty="0" smtClean="0"/>
              <a:t>Return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as the result of the merge operation.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altLang="zh-CN" sz="3900" dirty="0" smtClean="0"/>
              <a:t>The Merge Algorithm: Merge Graph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Three-way merge example: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1"/>
            <a:ext cx="4752528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altLang="zh-CN" sz="3900" dirty="0" smtClean="0"/>
              <a:t>The Merge Algorithm: Merge Graph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For a graph interconnection diagram with objects </a:t>
            </a:r>
            <a:r>
              <a:rPr lang="en-US" altLang="zh-CN" i="1" dirty="0" smtClean="0"/>
              <a:t>G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, . . . ,</a:t>
            </a:r>
            <a:r>
              <a:rPr lang="en-US" altLang="zh-CN" i="1" dirty="0" err="1" smtClean="0"/>
              <a:t>G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 and mappings </a:t>
            </a:r>
            <a:r>
              <a:rPr lang="en-US" altLang="zh-CN" i="1" dirty="0" smtClean="0"/>
              <a:t>h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. . . , </a:t>
            </a:r>
            <a:r>
              <a:rPr lang="en-US" altLang="zh-CN" i="1" dirty="0" err="1" smtClean="0"/>
              <a:t>h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The node-set (resp. edge-set) of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is the result of merging the node-sets (resp. edge-sets) of </a:t>
            </a:r>
            <a:r>
              <a:rPr lang="en-US" altLang="zh-CN" i="1" dirty="0" smtClean="0"/>
              <a:t>G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. . . ,</a:t>
            </a:r>
            <a:r>
              <a:rPr lang="en-US" altLang="zh-CN" i="1" dirty="0" err="1" smtClean="0"/>
              <a:t>G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 with respect to the node-map (resp. edge-map) functions of </a:t>
            </a:r>
            <a:r>
              <a:rPr lang="en-US" altLang="zh-CN" i="1" dirty="0" smtClean="0"/>
              <a:t>h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. . . , </a:t>
            </a:r>
            <a:r>
              <a:rPr lang="en-US" altLang="zh-CN" i="1" dirty="0" err="1" smtClean="0"/>
              <a:t>h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Pick among </a:t>
            </a:r>
            <a:r>
              <a:rPr lang="en-US" altLang="zh-CN" i="1" dirty="0" smtClean="0"/>
              <a:t>G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. . . ,</a:t>
            </a:r>
            <a:r>
              <a:rPr lang="en-US" altLang="zh-CN" i="1" dirty="0" err="1" smtClean="0"/>
              <a:t>G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, some graph </a:t>
            </a:r>
            <a:r>
              <a:rPr lang="en-US" altLang="zh-CN" i="1" dirty="0" err="1" smtClean="0"/>
              <a:t>G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 that has an edge </a:t>
            </a:r>
            <a:r>
              <a:rPr lang="en-US" altLang="zh-CN" i="1" dirty="0" smtClean="0"/>
              <a:t>q</a:t>
            </a:r>
            <a:r>
              <a:rPr lang="en-US" altLang="zh-CN" dirty="0" smtClean="0"/>
              <a:t> which is represented by </a:t>
            </a:r>
            <a:r>
              <a:rPr lang="en-US" altLang="zh-CN" i="1" dirty="0" smtClean="0"/>
              <a:t>e</a:t>
            </a:r>
            <a:r>
              <a:rPr lang="en-US" altLang="zh-CN" dirty="0" smtClean="0"/>
              <a:t>. Let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(resp.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) denote the source (resp. target) of </a:t>
            </a:r>
            <a:r>
              <a:rPr lang="en-US" altLang="zh-CN" i="1" dirty="0" smtClean="0"/>
              <a:t>q</a:t>
            </a:r>
            <a:r>
              <a:rPr lang="en-US" altLang="zh-CN" dirty="0" smtClean="0"/>
              <a:t> in </a:t>
            </a:r>
            <a:r>
              <a:rPr lang="en-US" altLang="zh-CN" i="1" dirty="0" err="1" smtClean="0"/>
              <a:t>G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; and let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′ (resp.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′) denote the node that represents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(resp.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) in the node-set of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. We set the source (resp. target) of </a:t>
            </a:r>
            <a:r>
              <a:rPr lang="en-US" altLang="zh-CN" i="1" dirty="0" smtClean="0"/>
              <a:t>e</a:t>
            </a:r>
            <a:r>
              <a:rPr lang="en-US" altLang="zh-CN" dirty="0" smtClean="0"/>
              <a:t> in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to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′ (resp.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′).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ER Diagram eCore Model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altLang="zh-CN" dirty="0" smtClean="0"/>
              <a:t> 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112568" cy="468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sz="3900" dirty="0" smtClean="0"/>
              <a:t>Create the Merge Operator</a:t>
            </a:r>
            <a:endParaRPr lang="zh-CN" altLang="en-US" sz="3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Steps:</a:t>
            </a:r>
          </a:p>
          <a:p>
            <a:pPr lvl="1"/>
            <a:r>
              <a:rPr lang="en-CA" altLang="zh-CN" sz="2400" dirty="0" smtClean="0"/>
              <a:t>Extend MMTF Operator Executable.</a:t>
            </a:r>
          </a:p>
          <a:p>
            <a:pPr lvl="1"/>
            <a:r>
              <a:rPr lang="en-CA" altLang="zh-CN" sz="2400" dirty="0" smtClean="0"/>
              <a:t>Convert input ER models to </a:t>
            </a:r>
            <a:r>
              <a:rPr lang="en-CA" altLang="zh-CN" sz="2400" dirty="0" err="1" smtClean="0"/>
              <a:t>ERDiagram</a:t>
            </a:r>
            <a:r>
              <a:rPr lang="en-CA" altLang="zh-CN" sz="2400" dirty="0" smtClean="0"/>
              <a:t> typed java objects; parse MMTF </a:t>
            </a:r>
            <a:r>
              <a:rPr lang="en-CA" altLang="zh-CN" sz="2400" dirty="0" err="1" smtClean="0"/>
              <a:t>ModelRel</a:t>
            </a:r>
            <a:r>
              <a:rPr lang="en-CA" altLang="zh-CN" sz="2400" dirty="0" smtClean="0"/>
              <a:t> to a </a:t>
            </a:r>
            <a:r>
              <a:rPr lang="en-CA" altLang="zh-CN" sz="2400" dirty="0" err="1" smtClean="0"/>
              <a:t>HashMap</a:t>
            </a:r>
            <a:r>
              <a:rPr lang="en-CA" altLang="zh-CN" sz="2400" dirty="0" smtClean="0"/>
              <a:t>.</a:t>
            </a:r>
          </a:p>
          <a:p>
            <a:pPr lvl="1"/>
            <a:r>
              <a:rPr lang="en-CA" altLang="zh-CN" sz="2400" dirty="0" smtClean="0"/>
              <a:t>Create connector.</a:t>
            </a:r>
          </a:p>
          <a:p>
            <a:pPr lvl="1"/>
            <a:r>
              <a:rPr lang="en-CA" altLang="zh-CN" sz="2400" dirty="0" smtClean="0"/>
              <a:t>Merge set for Entity, Relationship, Entity Attribute, Relationship Attribute respectively.</a:t>
            </a:r>
          </a:p>
          <a:p>
            <a:pPr lvl="1"/>
            <a:r>
              <a:rPr lang="en-CA" altLang="zh-CN" sz="2400" dirty="0" smtClean="0"/>
              <a:t>Merge graph for Entity, Relationship, Entity Attribute, Relationship Attribute respectively.</a:t>
            </a:r>
            <a:endParaRPr lang="zh-CN" altLang="zh-CN" sz="24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395</TotalTime>
  <Words>410</Words>
  <Application>Microsoft Office PowerPoint</Application>
  <PresentationFormat>全屏显示(4:3)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凤舞九天</vt:lpstr>
      <vt:lpstr> An Implementation of  Entity-Relationship Diagram Merging</vt:lpstr>
      <vt:lpstr>Introduction</vt:lpstr>
      <vt:lpstr>Refresh Your Mind</vt:lpstr>
      <vt:lpstr>The Merge Algorithm: Merge Sets</vt:lpstr>
      <vt:lpstr>The Merge Algorithm: Merge Sets</vt:lpstr>
      <vt:lpstr>The Merge Algorithm: Merge Graph</vt:lpstr>
      <vt:lpstr>The Merge Algorithm: Merge Graph</vt:lpstr>
      <vt:lpstr>ER Diagram eCore Model</vt:lpstr>
      <vt:lpstr>Create the Merge Operator</vt:lpstr>
      <vt:lpstr>Unit/Integration Testing</vt:lpstr>
      <vt:lpstr>Performance Testing</vt:lpstr>
      <vt:lpstr>Future Improvements</vt:lpstr>
      <vt:lpstr>Conclusion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Implementation of  Entity-Relationship Diagram Merging</dc:title>
  <dc:creator>Wentao</dc:creator>
  <cp:lastModifiedBy>Wentao</cp:lastModifiedBy>
  <cp:revision>35</cp:revision>
  <dcterms:created xsi:type="dcterms:W3CDTF">2012-12-16T21:34:44Z</dcterms:created>
  <dcterms:modified xsi:type="dcterms:W3CDTF">2012-12-19T14:27:37Z</dcterms:modified>
</cp:coreProperties>
</file>