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8" r:id="rId3"/>
    <p:sldId id="257" r:id="rId4"/>
    <p:sldId id="259" r:id="rId5"/>
    <p:sldId id="269" r:id="rId6"/>
    <p:sldId id="260" r:id="rId7"/>
    <p:sldId id="270" r:id="rId8"/>
    <p:sldId id="261" r:id="rId9"/>
    <p:sldId id="262" r:id="rId10"/>
    <p:sldId id="263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 cstate="print">
            <a:duotone>
              <a:schemeClr val="bg2"/>
              <a:srgbClr val="FFF1C1"/>
            </a:duotone>
            <a:lum bright="-10000" contrast="-40000"/>
          </a:blip>
          <a:stretch>
            <a:fillRect/>
          </a:stretch>
        </p:blipFill>
        <p:spPr>
          <a:xfrm>
            <a:off x="1" y="5214950"/>
            <a:ext cx="1472173" cy="16430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1470025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1733" y="2759581"/>
            <a:ext cx="6100534" cy="1740989"/>
          </a:xfrm>
        </p:spPr>
        <p:txBody>
          <a:bodyPr anchor="t"/>
          <a:lstStyle>
            <a:lvl1pPr marL="0" indent="0" algn="ctr">
              <a:buNone/>
              <a:defRPr lang="zh-CN" altLang="en-US" dirty="0"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00176"/>
            <a:ext cx="8229600" cy="4714907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86644" y="274638"/>
            <a:ext cx="1400156" cy="5940444"/>
          </a:xfrm>
        </p:spPr>
        <p:txBody>
          <a:bodyPr vert="eaVert"/>
          <a:lstStyle>
            <a:lvl1pPr algn="ctr">
              <a:defRPr>
                <a:effectLst>
                  <a:outerShdw dist="50800" dir="18900000" algn="tl" rotWithShape="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758006" cy="5940444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14336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643182"/>
            <a:ext cx="7772400" cy="1500187"/>
          </a:xfrm>
        </p:spPr>
        <p:txBody>
          <a:bodyPr anchor="b"/>
          <a:lstStyle>
            <a:lvl1pPr marL="0" indent="0">
              <a:buNone/>
              <a:defRPr lang="zh-CN" altLang="en-US" sz="2800" smtClean="0">
                <a:effectLst/>
              </a:defRPr>
            </a:lvl1pPr>
            <a:lvl2pPr marL="457200" indent="0">
              <a:buNone/>
              <a:defRPr lang="zh-CN" altLang="en-US" sz="2400" smtClean="0">
                <a:effectLst/>
              </a:defRPr>
            </a:lvl2pPr>
            <a:lvl3pPr marL="914400" indent="0">
              <a:buNone/>
              <a:defRPr lang="zh-CN" altLang="en-US" sz="2000" smtClean="0">
                <a:effectLst/>
              </a:defRPr>
            </a:lvl3pPr>
            <a:lvl4pPr marL="1371600" indent="0">
              <a:buNone/>
              <a:defRPr lang="zh-CN" altLang="en-US" sz="1600" smtClean="0">
                <a:effectLst/>
              </a:defRPr>
            </a:lvl4pPr>
            <a:lvl5pPr marL="1828800" indent="0">
              <a:buNone/>
              <a:defRPr lang="zh-CN" altLang="en-US" sz="1400" dirty="0" smtClean="0">
                <a:effectLst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duotone>
              <a:schemeClr val="bg2"/>
              <a:srgbClr val="FFF1C1"/>
            </a:duotone>
            <a:lum bright="-10000" contrast="-30000"/>
          </a:blip>
          <a:stretch>
            <a:fillRect/>
          </a:stretch>
        </p:blipFill>
        <p:spPr>
          <a:xfrm>
            <a:off x="7480636" y="0"/>
            <a:ext cx="1663364" cy="2357430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552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6408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2012/12/19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2012/12/19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2012/12/19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732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1175" y="5357826"/>
            <a:ext cx="8226225" cy="768028"/>
          </a:xfrm>
        </p:spPr>
        <p:txBody>
          <a:bodyPr anchor="ctr"/>
          <a:lstStyle>
            <a:lvl1pPr algn="ctr">
              <a:defRPr lang="zh-CN" altLang="en-US" sz="3600" b="0" kern="1200" spc="50" dirty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428604"/>
            <a:ext cx="5111750" cy="48577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6" y="1357298"/>
            <a:ext cx="3008313" cy="39290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5298" y="214290"/>
            <a:ext cx="7448602" cy="781052"/>
          </a:xfrm>
        </p:spPr>
        <p:txBody>
          <a:bodyPr anchor="ctr"/>
          <a:lstStyle>
            <a:lvl1pPr algn="ctr" rtl="0">
              <a:spcBef>
                <a:spcPct val="0"/>
              </a:spcBef>
              <a:buNone/>
              <a:defRPr sz="3600" b="0" kern="1200" spc="5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1015" y="1000108"/>
            <a:ext cx="7452360" cy="5214974"/>
          </a:xfrm>
          <a:prstGeom prst="snip2DiagRect">
            <a:avLst>
              <a:gd name="adj1" fmla="val 0"/>
              <a:gd name="adj2" fmla="val 1794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0" y="6243633"/>
            <a:ext cx="3180375" cy="614367"/>
          </a:xfrm>
        </p:spPr>
        <p:txBody>
          <a:bodyPr anchor="t"/>
          <a:lstStyle>
            <a:lvl1pPr marL="0" indent="0" algn="r">
              <a:buNone/>
              <a:defRPr sz="1400"/>
            </a:lvl1pPr>
            <a:lvl2pPr marL="457200" indent="0" algn="r">
              <a:buNone/>
              <a:defRPr sz="1200"/>
            </a:lvl2pPr>
            <a:lvl3pPr marL="914400" indent="0" algn="r">
              <a:buNone/>
              <a:defRPr sz="1000"/>
            </a:lvl3pPr>
            <a:lvl4pPr marL="1371600" indent="0" algn="r">
              <a:buNone/>
              <a:defRPr sz="900"/>
            </a:lvl4pPr>
            <a:lvl5pPr marL="1828800" indent="0" algn="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492878"/>
            <a:ext cx="1676384" cy="365125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2012/12/19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2285984" y="6492876"/>
            <a:ext cx="2643206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83073" y="5347005"/>
            <a:ext cx="871200" cy="871200"/>
          </a:xfrm>
          <a:prstGeom prst="rtTriangl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60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274320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2012/12/19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45720" tIns="45720" rIns="45720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lang="zh-CN" altLang="en-US" sz="4400" b="0" kern="1200" spc="50" dirty="0">
          <a:ln w="12700">
            <a:noFill/>
            <a:prstDash val="solid"/>
          </a:ln>
          <a:solidFill>
            <a:schemeClr val="accent4"/>
          </a:solidFill>
          <a:effectLst>
            <a:outerShdw blurRad="38100" dist="20320" dir="27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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An Implementation of </a:t>
            </a:r>
            <a:r>
              <a:rPr lang="zh-CN" altLang="zh-CN" b="1" dirty="0" smtClean="0"/>
              <a:t/>
            </a:r>
            <a:br>
              <a:rPr lang="zh-CN" altLang="zh-CN" b="1" dirty="0" smtClean="0"/>
            </a:br>
            <a:r>
              <a:rPr lang="en-US" altLang="zh-CN" dirty="0" smtClean="0"/>
              <a:t>Entity-Relationship Diagram Merging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1733" y="3861048"/>
            <a:ext cx="6100534" cy="1440160"/>
          </a:xfrm>
        </p:spPr>
        <p:txBody>
          <a:bodyPr>
            <a:normAutofit fontScale="55000" lnSpcReduction="20000"/>
          </a:bodyPr>
          <a:lstStyle/>
          <a:p>
            <a:endParaRPr lang="en-CA" altLang="zh-CN" dirty="0" smtClean="0"/>
          </a:p>
          <a:p>
            <a:r>
              <a:rPr lang="en-CA" altLang="zh-CN" dirty="0" err="1" smtClean="0"/>
              <a:t>Wentao</a:t>
            </a:r>
            <a:r>
              <a:rPr lang="en-CA" altLang="zh-CN" dirty="0" smtClean="0"/>
              <a:t> He</a:t>
            </a:r>
          </a:p>
          <a:p>
            <a:r>
              <a:rPr lang="en-US" altLang="zh-CN" dirty="0" smtClean="0"/>
              <a:t>Department of Computer Science</a:t>
            </a:r>
            <a:br>
              <a:rPr lang="en-US" altLang="zh-CN" dirty="0" smtClean="0"/>
            </a:br>
            <a:r>
              <a:rPr lang="en-US" altLang="zh-CN" dirty="0" smtClean="0"/>
              <a:t>University of Toronto </a:t>
            </a:r>
            <a:endParaRPr lang="zh-CN" altLang="zh-CN" dirty="0" smtClean="0"/>
          </a:p>
          <a:p>
            <a:r>
              <a:rPr lang="en-US" altLang="zh-CN" dirty="0" smtClean="0"/>
              <a:t>Toronto, ON, Canada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altLang="zh-CN" sz="3900" dirty="0" smtClean="0"/>
              <a:t>Unit/Integration Testing</a:t>
            </a:r>
            <a:endParaRPr lang="zh-CN" altLang="en-US" sz="39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CA" altLang="zh-CN" dirty="0" smtClean="0"/>
          </a:p>
          <a:p>
            <a:r>
              <a:rPr lang="en-CA" altLang="zh-CN" dirty="0" smtClean="0"/>
              <a:t>Utilized JUnit framework to conduct unit testing. </a:t>
            </a:r>
          </a:p>
          <a:p>
            <a:endParaRPr lang="en-CA" altLang="zh-CN" dirty="0" smtClean="0"/>
          </a:p>
          <a:p>
            <a:r>
              <a:rPr lang="en-CA" altLang="zh-CN" dirty="0" smtClean="0"/>
              <a:t>Executed end-to-end heavy </a:t>
            </a:r>
          </a:p>
          <a:p>
            <a:pPr>
              <a:buNone/>
            </a:pPr>
            <a:r>
              <a:rPr lang="en-CA" altLang="zh-CN" dirty="0" smtClean="0"/>
              <a:t>	type examples to conduct </a:t>
            </a:r>
          </a:p>
          <a:p>
            <a:pPr>
              <a:buNone/>
            </a:pPr>
            <a:r>
              <a:rPr lang="en-CA" altLang="zh-CN" dirty="0" smtClean="0"/>
              <a:t>	integration testing. </a:t>
            </a:r>
          </a:p>
          <a:p>
            <a:endParaRPr lang="en-CA" altLang="zh-CN" i="1" dirty="0" smtClean="0"/>
          </a:p>
          <a:p>
            <a:endParaRPr lang="en-CA" altLang="zh-CN" i="1" dirty="0" smtClean="0"/>
          </a:p>
          <a:p>
            <a:endParaRPr lang="en-CA" altLang="zh-CN" i="1" dirty="0" smtClean="0"/>
          </a:p>
          <a:p>
            <a:pPr>
              <a:buNone/>
            </a:pPr>
            <a:r>
              <a:rPr lang="en-CA" altLang="zh-CN" i="1" dirty="0" smtClean="0"/>
              <a:t>							</a:t>
            </a:r>
          </a:p>
          <a:p>
            <a:pPr>
              <a:buNone/>
            </a:pPr>
            <a:r>
              <a:rPr lang="en-CA" altLang="zh-CN" sz="2600" i="1" dirty="0" smtClean="0"/>
              <a:t>							To be demoed …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780928"/>
            <a:ext cx="3024336" cy="280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altLang="zh-CN" sz="3900" dirty="0" smtClean="0"/>
              <a:t>Performance Testing</a:t>
            </a:r>
            <a:endParaRPr lang="zh-CN" altLang="en-US" sz="39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sz="2400" dirty="0" smtClean="0"/>
              <a:t>Performance testing result:</a:t>
            </a:r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564904"/>
            <a:ext cx="5256584" cy="3309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altLang="zh-CN" sz="3900" dirty="0" smtClean="0"/>
              <a:t>Future Improvements</a:t>
            </a:r>
            <a:endParaRPr lang="zh-CN" altLang="en-US" sz="39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 smtClean="0"/>
              <a:t>Visualization:</a:t>
            </a:r>
          </a:p>
          <a:p>
            <a:pPr>
              <a:buNone/>
            </a:pPr>
            <a:r>
              <a:rPr lang="en-CA" altLang="zh-CN" dirty="0" smtClean="0"/>
              <a:t>	</a:t>
            </a:r>
            <a:r>
              <a:rPr lang="en-US" altLang="zh-CN" sz="2800" dirty="0" smtClean="0"/>
              <a:t>Conversion between ER model in MMTF and ER diagram is not implemented.</a:t>
            </a:r>
            <a:endParaRPr lang="en-CA" altLang="zh-CN" sz="2800" dirty="0" smtClean="0"/>
          </a:p>
          <a:p>
            <a:endParaRPr lang="en-CA" altLang="zh-CN" dirty="0" smtClean="0"/>
          </a:p>
          <a:p>
            <a:r>
              <a:rPr lang="en-CA" altLang="zh-CN" dirty="0" smtClean="0"/>
              <a:t>Validations</a:t>
            </a:r>
          </a:p>
          <a:p>
            <a:pPr>
              <a:buNone/>
            </a:pPr>
            <a:r>
              <a:rPr lang="en-US" altLang="zh-CN" sz="2800" dirty="0" smtClean="0"/>
              <a:t>	Current operator is not mature in catching all possible validation errors.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altLang="zh-CN" sz="3900" dirty="0" smtClean="0"/>
              <a:t>Conclusion</a:t>
            </a:r>
            <a:endParaRPr lang="zh-CN" altLang="en-US" sz="39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altLang="zh-CN" sz="3000" dirty="0" smtClean="0"/>
              <a:t>In terms of quality, I believe the merge operator is good, because unit testing, integration testing and performance testing have all been conducted, and results come as expected.</a:t>
            </a:r>
          </a:p>
          <a:p>
            <a:endParaRPr lang="en-CA" altLang="zh-CN" sz="3000" dirty="0" smtClean="0"/>
          </a:p>
          <a:p>
            <a:r>
              <a:rPr lang="en-CA" altLang="zh-CN" sz="3000" dirty="0" smtClean="0"/>
              <a:t>In terms of usability and usefulness, I believe the merge operator </a:t>
            </a:r>
            <a:r>
              <a:rPr lang="en-CA" altLang="zh-CN" sz="3000" dirty="0" smtClean="0"/>
              <a:t>can </a:t>
            </a:r>
            <a:r>
              <a:rPr lang="en-CA" altLang="zh-CN" sz="3000" dirty="0" smtClean="0"/>
              <a:t>significantly help reduce the ER diagrams merge effort.</a:t>
            </a:r>
            <a:endParaRPr lang="zh-CN" alt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altLang="zh-CN" sz="3900" dirty="0" smtClean="0"/>
              <a:t> </a:t>
            </a:r>
            <a:endParaRPr lang="zh-CN" altLang="en-US" sz="39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altLang="zh-CN" dirty="0" smtClean="0"/>
              <a:t>				</a:t>
            </a:r>
          </a:p>
          <a:p>
            <a:pPr>
              <a:buNone/>
            </a:pPr>
            <a:endParaRPr lang="en-CA" altLang="zh-CN" dirty="0" smtClean="0"/>
          </a:p>
          <a:p>
            <a:pPr>
              <a:buNone/>
            </a:pPr>
            <a:r>
              <a:rPr lang="en-CA" altLang="zh-CN" dirty="0" smtClean="0"/>
              <a:t>				</a:t>
            </a:r>
            <a:r>
              <a:rPr lang="en-CA" altLang="zh-CN" sz="6000" dirty="0" smtClean="0"/>
              <a:t>Q &amp; A</a:t>
            </a:r>
            <a:endParaRPr lang="zh-CN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altLang="zh-CN" sz="3900" dirty="0" smtClean="0"/>
              <a:t>Introduction</a:t>
            </a:r>
            <a:endParaRPr lang="zh-CN" altLang="en-US" sz="39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large scale model-based development, a key problem is to integrate a collection of models into a larger specification. </a:t>
            </a:r>
          </a:p>
          <a:p>
            <a:r>
              <a:rPr lang="en-US" altLang="zh-CN" dirty="0" smtClean="0"/>
              <a:t>The problem exists in the domain of entity-relationship model as well.</a:t>
            </a:r>
          </a:p>
          <a:p>
            <a:r>
              <a:rPr lang="en-US" altLang="zh-CN" dirty="0" smtClean="0"/>
              <a:t>I created a merge operator in MMTF that merges two entity-relationship models.</a:t>
            </a:r>
            <a:endParaRPr lang="en-CA" altLang="zh-CN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altLang="zh-CN" sz="3900" dirty="0" smtClean="0"/>
              <a:t>Refresh Your Mind</a:t>
            </a:r>
            <a:endParaRPr lang="zh-CN" altLang="en-US" sz="39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 smtClean="0"/>
              <a:t>ER diagram symbols: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36912"/>
            <a:ext cx="4223548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636912"/>
            <a:ext cx="3161937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altLang="zh-CN" sz="3900" dirty="0" smtClean="0"/>
              <a:t>The Merge Algorithm: Merge Sets</a:t>
            </a:r>
            <a:endParaRPr lang="zh-CN" altLang="en-US" sz="39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 smtClean="0"/>
              <a:t>Three-way merge example: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852936"/>
            <a:ext cx="371944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852936"/>
            <a:ext cx="309562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4941168"/>
            <a:ext cx="436038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altLang="zh-CN" sz="3900" dirty="0" smtClean="0"/>
              <a:t>The Merge Algorithm: Merge Sets</a:t>
            </a:r>
            <a:endParaRPr lang="zh-CN" altLang="en-US" sz="39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altLang="zh-CN" b="1" dirty="0" smtClean="0"/>
              <a:t>Algorithm: Set-Merge</a:t>
            </a:r>
            <a:endParaRPr lang="zh-CN" altLang="zh-CN" b="1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Input:    Sets </a:t>
            </a:r>
            <a:r>
              <a:rPr lang="en-US" altLang="zh-CN" i="1" dirty="0" smtClean="0"/>
              <a:t>S</a:t>
            </a:r>
            <a:r>
              <a:rPr lang="en-US" altLang="zh-CN" i="1" baseline="-25000" dirty="0" smtClean="0"/>
              <a:t>1</a:t>
            </a:r>
            <a:r>
              <a:rPr lang="en-US" altLang="zh-CN" i="1" dirty="0" smtClean="0"/>
              <a:t>, …, </a:t>
            </a:r>
            <a:r>
              <a:rPr lang="en-US" altLang="zh-CN" i="1" dirty="0" err="1" smtClean="0"/>
              <a:t>S</a:t>
            </a:r>
            <a:r>
              <a:rPr lang="en-US" altLang="zh-CN" i="1" baseline="-25000" dirty="0" err="1" smtClean="0"/>
              <a:t>n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smtClean="0"/>
              <a:t>		  Functions </a:t>
            </a:r>
            <a:r>
              <a:rPr lang="en-US" altLang="zh-CN" i="1" dirty="0" smtClean="0"/>
              <a:t>f</a:t>
            </a:r>
            <a:r>
              <a:rPr lang="en-US" altLang="zh-CN" i="1" baseline="-25000" dirty="0" smtClean="0"/>
              <a:t>1</a:t>
            </a:r>
            <a:r>
              <a:rPr lang="en-US" altLang="zh-CN" i="1" dirty="0" smtClean="0"/>
              <a:t>, …, </a:t>
            </a:r>
            <a:r>
              <a:rPr lang="en-US" altLang="zh-CN" i="1" dirty="0" err="1" smtClean="0"/>
              <a:t>f</a:t>
            </a:r>
            <a:r>
              <a:rPr lang="en-US" altLang="zh-CN" i="1" baseline="-25000" dirty="0" err="1" smtClean="0"/>
              <a:t>k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smtClean="0"/>
              <a:t>Output: Merged set </a:t>
            </a:r>
            <a:r>
              <a:rPr lang="en-US" altLang="zh-CN" i="1" dirty="0" smtClean="0"/>
              <a:t>P</a:t>
            </a:r>
            <a:endParaRPr lang="zh-CN" altLang="zh-CN" dirty="0" smtClean="0"/>
          </a:p>
          <a:p>
            <a:pPr lvl="0">
              <a:buNone/>
            </a:pPr>
            <a:endParaRPr lang="en-US" altLang="zh-CN" dirty="0" smtClean="0"/>
          </a:p>
          <a:p>
            <a:pPr lvl="0">
              <a:buFont typeface="Wingdings" pitchFamily="2" charset="2"/>
              <a:buChar char="Ø"/>
            </a:pPr>
            <a:r>
              <a:rPr lang="en-US" altLang="zh-CN" dirty="0" smtClean="0"/>
              <a:t>Let </a:t>
            </a:r>
            <a:r>
              <a:rPr lang="en-US" altLang="zh-CN" i="1" dirty="0" smtClean="0"/>
              <a:t>U</a:t>
            </a:r>
            <a:r>
              <a:rPr lang="en-US" altLang="zh-CN" dirty="0" smtClean="0"/>
              <a:t> be an initially discrete graph with node-set</a:t>
            </a:r>
            <a:r>
              <a:rPr lang="en-US" altLang="zh-CN" i="1" dirty="0" smtClean="0"/>
              <a:t> S</a:t>
            </a:r>
            <a:r>
              <a:rPr lang="en-US" altLang="zh-CN" i="1" baseline="-25000" dirty="0" smtClean="0"/>
              <a:t>1</a:t>
            </a:r>
            <a:r>
              <a:rPr lang="en-US" altLang="zh-CN" dirty="0" smtClean="0"/>
              <a:t>⨄</a:t>
            </a:r>
            <a:r>
              <a:rPr lang="en-US" altLang="zh-CN" i="1" dirty="0" smtClean="0"/>
              <a:t>S</a:t>
            </a:r>
            <a:r>
              <a:rPr lang="en-US" altLang="zh-CN" i="1" baseline="-25000" dirty="0" smtClean="0"/>
              <a:t>2</a:t>
            </a:r>
            <a:r>
              <a:rPr lang="en-US" altLang="zh-CN" dirty="0" smtClean="0"/>
              <a:t>⨄…⨄</a:t>
            </a:r>
            <a:r>
              <a:rPr lang="en-US" altLang="zh-CN" i="1" dirty="0" err="1" smtClean="0"/>
              <a:t>S</a:t>
            </a:r>
            <a:r>
              <a:rPr lang="en-US" altLang="zh-CN" i="1" baseline="-25000" dirty="0" err="1" smtClean="0"/>
              <a:t>n</a:t>
            </a:r>
            <a:r>
              <a:rPr lang="en-US" altLang="zh-CN" dirty="0" smtClean="0"/>
              <a:t>;</a:t>
            </a:r>
            <a:endParaRPr lang="zh-CN" altLang="zh-CN" dirty="0" smtClean="0"/>
          </a:p>
          <a:p>
            <a:pPr lvl="0">
              <a:buFont typeface="Wingdings" pitchFamily="2" charset="2"/>
              <a:buChar char="Ø"/>
            </a:pPr>
            <a:r>
              <a:rPr lang="en-US" altLang="zh-CN" dirty="0" smtClean="0"/>
              <a:t>For every function </a:t>
            </a:r>
            <a:r>
              <a:rPr lang="en-US" altLang="zh-CN" i="1" dirty="0" err="1" smtClean="0"/>
              <a:t>fi</a:t>
            </a:r>
            <a:r>
              <a:rPr lang="en-US" altLang="zh-CN" i="1" dirty="0" smtClean="0"/>
              <a:t> (1 ≤ </a:t>
            </a:r>
            <a:r>
              <a:rPr lang="en-US" altLang="zh-CN" i="1" dirty="0" err="1" smtClean="0"/>
              <a:t>i</a:t>
            </a:r>
            <a:r>
              <a:rPr lang="en-US" altLang="zh-CN" i="1" dirty="0" smtClean="0"/>
              <a:t>≤ k)</a:t>
            </a:r>
            <a:r>
              <a:rPr lang="en-US" altLang="zh-CN" dirty="0" smtClean="0"/>
              <a:t>:</a:t>
            </a:r>
            <a:endParaRPr lang="zh-CN" altLang="zh-CN" dirty="0" smtClean="0"/>
          </a:p>
          <a:p>
            <a:pPr lvl="1">
              <a:buFont typeface="Wingdings" pitchFamily="2" charset="2"/>
              <a:buChar char="Ø"/>
            </a:pPr>
            <a:r>
              <a:rPr lang="en-US" altLang="zh-CN" dirty="0" smtClean="0"/>
              <a:t>For every element </a:t>
            </a:r>
            <a:r>
              <a:rPr lang="en-US" altLang="zh-CN" i="1" dirty="0" smtClean="0"/>
              <a:t>a</a:t>
            </a:r>
            <a:r>
              <a:rPr lang="en-US" altLang="zh-CN" dirty="0" smtClean="0"/>
              <a:t> in the domain of </a:t>
            </a:r>
            <a:r>
              <a:rPr lang="en-US" altLang="zh-CN" i="1" dirty="0" err="1" smtClean="0"/>
              <a:t>fi</a:t>
            </a:r>
            <a:r>
              <a:rPr lang="en-US" altLang="zh-CN" dirty="0" smtClean="0"/>
              <a:t>:</a:t>
            </a:r>
            <a:endParaRPr lang="zh-CN" altLang="zh-CN" dirty="0" smtClean="0"/>
          </a:p>
          <a:p>
            <a:pPr lvl="2">
              <a:buFont typeface="Wingdings" pitchFamily="2" charset="2"/>
              <a:buChar char="Ø"/>
            </a:pPr>
            <a:r>
              <a:rPr lang="en-US" altLang="zh-CN" dirty="0" smtClean="0"/>
              <a:t>Add to </a:t>
            </a:r>
            <a:r>
              <a:rPr lang="en-US" altLang="zh-CN" i="1" dirty="0" smtClean="0"/>
              <a:t>U</a:t>
            </a:r>
            <a:r>
              <a:rPr lang="en-US" altLang="zh-CN" dirty="0" smtClean="0"/>
              <a:t> an undirected edge between the elements corresponding to </a:t>
            </a:r>
            <a:r>
              <a:rPr lang="en-US" altLang="zh-CN" i="1" dirty="0" smtClean="0"/>
              <a:t>a </a:t>
            </a:r>
            <a:r>
              <a:rPr lang="en-US" altLang="zh-CN" dirty="0" smtClean="0"/>
              <a:t>and </a:t>
            </a:r>
            <a:r>
              <a:rPr lang="en-US" altLang="zh-CN" i="1" dirty="0" err="1" smtClean="0"/>
              <a:t>fi</a:t>
            </a:r>
            <a:r>
              <a:rPr lang="en-US" altLang="zh-CN" i="1" dirty="0" smtClean="0"/>
              <a:t>(a)</a:t>
            </a:r>
            <a:r>
              <a:rPr lang="en-US" altLang="zh-CN" dirty="0" smtClean="0"/>
              <a:t>;</a:t>
            </a:r>
            <a:endParaRPr lang="zh-CN" altLang="zh-CN" dirty="0" smtClean="0"/>
          </a:p>
          <a:p>
            <a:pPr lvl="0">
              <a:buFont typeface="Wingdings" pitchFamily="2" charset="2"/>
              <a:buChar char="Ø"/>
            </a:pPr>
            <a:r>
              <a:rPr lang="en-US" altLang="zh-CN" dirty="0" smtClean="0"/>
              <a:t>Let </a:t>
            </a:r>
            <a:r>
              <a:rPr lang="en-US" altLang="zh-CN" i="1" dirty="0" smtClean="0"/>
              <a:t>P</a:t>
            </a:r>
            <a:r>
              <a:rPr lang="en-US" altLang="zh-CN" dirty="0" smtClean="0"/>
              <a:t> be the set of the connected components of</a:t>
            </a:r>
            <a:r>
              <a:rPr lang="en-US" altLang="zh-CN" i="1" dirty="0" smtClean="0"/>
              <a:t> U</a:t>
            </a:r>
            <a:r>
              <a:rPr lang="en-US" altLang="zh-CN" dirty="0" smtClean="0"/>
              <a:t>;</a:t>
            </a:r>
            <a:endParaRPr lang="zh-CN" altLang="zh-CN" dirty="0" smtClean="0"/>
          </a:p>
          <a:p>
            <a:pPr lvl="0">
              <a:buFont typeface="Wingdings" pitchFamily="2" charset="2"/>
              <a:buChar char="Ø"/>
            </a:pPr>
            <a:r>
              <a:rPr lang="en-US" altLang="zh-CN" dirty="0" smtClean="0"/>
              <a:t>Return </a:t>
            </a:r>
            <a:r>
              <a:rPr lang="en-US" altLang="zh-CN" i="1" dirty="0" smtClean="0"/>
              <a:t>P</a:t>
            </a:r>
            <a:r>
              <a:rPr lang="en-US" altLang="zh-CN" dirty="0" smtClean="0"/>
              <a:t> as the result of the merge operation.</a:t>
            </a:r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altLang="zh-CN" sz="3900" dirty="0" smtClean="0"/>
              <a:t>The Merge Algorithm: Merge Graph</a:t>
            </a:r>
            <a:endParaRPr lang="zh-CN" altLang="en-US" sz="39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 smtClean="0"/>
              <a:t>Three-way merge example: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348881"/>
            <a:ext cx="4752528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altLang="zh-CN" sz="3900" dirty="0" smtClean="0"/>
              <a:t>The Merge Algorithm: Merge Graph</a:t>
            </a:r>
            <a:endParaRPr lang="zh-CN" altLang="en-US" sz="39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For a graph interconnection diagram with objects </a:t>
            </a:r>
            <a:r>
              <a:rPr lang="en-US" altLang="zh-CN" i="1" dirty="0" smtClean="0"/>
              <a:t>G</a:t>
            </a:r>
            <a:r>
              <a:rPr lang="en-US" altLang="zh-CN" i="1" baseline="-25000" dirty="0" smtClean="0"/>
              <a:t>1</a:t>
            </a:r>
            <a:r>
              <a:rPr lang="en-US" altLang="zh-CN" i="1" dirty="0" smtClean="0"/>
              <a:t>, . . . ,</a:t>
            </a:r>
            <a:r>
              <a:rPr lang="en-US" altLang="zh-CN" i="1" dirty="0" err="1" smtClean="0"/>
              <a:t>G</a:t>
            </a:r>
            <a:r>
              <a:rPr lang="en-US" altLang="zh-CN" i="1" baseline="-25000" dirty="0" err="1" smtClean="0"/>
              <a:t>n</a:t>
            </a:r>
            <a:r>
              <a:rPr lang="en-US" altLang="zh-CN" dirty="0" smtClean="0"/>
              <a:t> and mappings </a:t>
            </a:r>
            <a:r>
              <a:rPr lang="en-US" altLang="zh-CN" i="1" dirty="0" smtClean="0"/>
              <a:t>h</a:t>
            </a:r>
            <a:r>
              <a:rPr lang="en-US" altLang="zh-CN" i="1" baseline="-25000" dirty="0" smtClean="0"/>
              <a:t>1</a:t>
            </a:r>
            <a:r>
              <a:rPr lang="en-US" altLang="zh-CN" dirty="0" smtClean="0"/>
              <a:t>, . . . , </a:t>
            </a:r>
            <a:r>
              <a:rPr lang="en-US" altLang="zh-CN" i="1" dirty="0" err="1" smtClean="0"/>
              <a:t>h</a:t>
            </a:r>
            <a:r>
              <a:rPr lang="en-US" altLang="zh-CN" i="1" baseline="-25000" dirty="0" err="1" smtClean="0"/>
              <a:t>k</a:t>
            </a:r>
            <a:r>
              <a:rPr lang="en-US" altLang="zh-CN" dirty="0" smtClean="0"/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dirty="0" smtClean="0"/>
              <a:t>The node-set (resp. edge-set) of </a:t>
            </a:r>
            <a:r>
              <a:rPr lang="en-US" altLang="zh-CN" i="1" dirty="0" smtClean="0"/>
              <a:t>P</a:t>
            </a:r>
            <a:r>
              <a:rPr lang="en-US" altLang="zh-CN" dirty="0" smtClean="0"/>
              <a:t> is the result of merging the node-sets (resp. edge-sets) of </a:t>
            </a:r>
            <a:r>
              <a:rPr lang="en-US" altLang="zh-CN" i="1" dirty="0" smtClean="0"/>
              <a:t>G</a:t>
            </a:r>
            <a:r>
              <a:rPr lang="en-US" altLang="zh-CN" i="1" baseline="-25000" dirty="0" smtClean="0"/>
              <a:t>1</a:t>
            </a:r>
            <a:r>
              <a:rPr lang="en-US" altLang="zh-CN" dirty="0" smtClean="0"/>
              <a:t>, . . . ,</a:t>
            </a:r>
            <a:r>
              <a:rPr lang="en-US" altLang="zh-CN" i="1" dirty="0" err="1" smtClean="0"/>
              <a:t>G</a:t>
            </a:r>
            <a:r>
              <a:rPr lang="en-US" altLang="zh-CN" i="1" baseline="-25000" dirty="0" err="1" smtClean="0"/>
              <a:t>n</a:t>
            </a:r>
            <a:r>
              <a:rPr lang="en-US" altLang="zh-CN" dirty="0" smtClean="0"/>
              <a:t> with respect to the node-map (resp. edge-map) functions of </a:t>
            </a:r>
            <a:r>
              <a:rPr lang="en-US" altLang="zh-CN" i="1" dirty="0" smtClean="0"/>
              <a:t>h</a:t>
            </a:r>
            <a:r>
              <a:rPr lang="en-US" altLang="zh-CN" i="1" baseline="-25000" dirty="0" smtClean="0"/>
              <a:t>1</a:t>
            </a:r>
            <a:r>
              <a:rPr lang="en-US" altLang="zh-CN" dirty="0" smtClean="0"/>
              <a:t>, . . . , </a:t>
            </a:r>
            <a:r>
              <a:rPr lang="en-US" altLang="zh-CN" i="1" dirty="0" err="1" smtClean="0"/>
              <a:t>h</a:t>
            </a:r>
            <a:r>
              <a:rPr lang="en-US" altLang="zh-CN" i="1" baseline="-25000" dirty="0" err="1" smtClean="0"/>
              <a:t>k</a:t>
            </a:r>
            <a:r>
              <a:rPr lang="en-US" altLang="zh-CN" dirty="0" smtClean="0"/>
              <a:t>.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dirty="0" smtClean="0"/>
              <a:t>Pick among </a:t>
            </a:r>
            <a:r>
              <a:rPr lang="en-US" altLang="zh-CN" i="1" dirty="0" smtClean="0"/>
              <a:t>G</a:t>
            </a:r>
            <a:r>
              <a:rPr lang="en-US" altLang="zh-CN" i="1" baseline="-25000" dirty="0" smtClean="0"/>
              <a:t>1</a:t>
            </a:r>
            <a:r>
              <a:rPr lang="en-US" altLang="zh-CN" dirty="0" smtClean="0"/>
              <a:t>, . . . ,</a:t>
            </a:r>
            <a:r>
              <a:rPr lang="en-US" altLang="zh-CN" i="1" dirty="0" err="1" smtClean="0"/>
              <a:t>G</a:t>
            </a:r>
            <a:r>
              <a:rPr lang="en-US" altLang="zh-CN" i="1" baseline="-25000" dirty="0" err="1" smtClean="0"/>
              <a:t>n</a:t>
            </a:r>
            <a:r>
              <a:rPr lang="en-US" altLang="zh-CN" dirty="0" smtClean="0"/>
              <a:t>, some graph </a:t>
            </a:r>
            <a:r>
              <a:rPr lang="en-US" altLang="zh-CN" i="1" dirty="0" err="1" smtClean="0"/>
              <a:t>G</a:t>
            </a:r>
            <a:r>
              <a:rPr lang="en-US" altLang="zh-CN" i="1" baseline="-25000" dirty="0" err="1" smtClean="0"/>
              <a:t>i</a:t>
            </a:r>
            <a:r>
              <a:rPr lang="en-US" altLang="zh-CN" dirty="0" smtClean="0"/>
              <a:t> that has an edge </a:t>
            </a:r>
            <a:r>
              <a:rPr lang="en-US" altLang="zh-CN" i="1" dirty="0" smtClean="0"/>
              <a:t>q</a:t>
            </a:r>
            <a:r>
              <a:rPr lang="en-US" altLang="zh-CN" dirty="0" smtClean="0"/>
              <a:t> which is represented by </a:t>
            </a:r>
            <a:r>
              <a:rPr lang="en-US" altLang="zh-CN" i="1" dirty="0" smtClean="0"/>
              <a:t>e</a:t>
            </a:r>
            <a:r>
              <a:rPr lang="en-US" altLang="zh-CN" dirty="0" smtClean="0"/>
              <a:t>. Let </a:t>
            </a:r>
            <a:r>
              <a:rPr lang="en-US" altLang="zh-CN" i="1" dirty="0" smtClean="0"/>
              <a:t>s</a:t>
            </a:r>
            <a:r>
              <a:rPr lang="en-US" altLang="zh-CN" dirty="0" smtClean="0"/>
              <a:t> (resp. </a:t>
            </a:r>
            <a:r>
              <a:rPr lang="en-US" altLang="zh-CN" i="1" dirty="0" smtClean="0"/>
              <a:t>t</a:t>
            </a:r>
            <a:r>
              <a:rPr lang="en-US" altLang="zh-CN" dirty="0" smtClean="0"/>
              <a:t>) denote the source (resp. target) of </a:t>
            </a:r>
            <a:r>
              <a:rPr lang="en-US" altLang="zh-CN" i="1" dirty="0" smtClean="0"/>
              <a:t>q</a:t>
            </a:r>
            <a:r>
              <a:rPr lang="en-US" altLang="zh-CN" dirty="0" smtClean="0"/>
              <a:t> in </a:t>
            </a:r>
            <a:r>
              <a:rPr lang="en-US" altLang="zh-CN" i="1" dirty="0" err="1" smtClean="0"/>
              <a:t>G</a:t>
            </a:r>
            <a:r>
              <a:rPr lang="en-US" altLang="zh-CN" i="1" baseline="-25000" dirty="0" err="1" smtClean="0"/>
              <a:t>i</a:t>
            </a:r>
            <a:r>
              <a:rPr lang="en-US" altLang="zh-CN" dirty="0" smtClean="0"/>
              <a:t>; and let </a:t>
            </a:r>
            <a:r>
              <a:rPr lang="en-US" altLang="zh-CN" i="1" dirty="0" smtClean="0"/>
              <a:t>s</a:t>
            </a:r>
            <a:r>
              <a:rPr lang="en-US" altLang="zh-CN" dirty="0" smtClean="0"/>
              <a:t>′ (resp. </a:t>
            </a:r>
            <a:r>
              <a:rPr lang="en-US" altLang="zh-CN" i="1" dirty="0" smtClean="0"/>
              <a:t>t</a:t>
            </a:r>
            <a:r>
              <a:rPr lang="en-US" altLang="zh-CN" dirty="0" smtClean="0"/>
              <a:t>′) denote the node that represents </a:t>
            </a:r>
            <a:r>
              <a:rPr lang="en-US" altLang="zh-CN" i="1" dirty="0" smtClean="0"/>
              <a:t>s</a:t>
            </a:r>
            <a:r>
              <a:rPr lang="en-US" altLang="zh-CN" dirty="0" smtClean="0"/>
              <a:t> (resp. </a:t>
            </a:r>
            <a:r>
              <a:rPr lang="en-US" altLang="zh-CN" i="1" dirty="0" smtClean="0"/>
              <a:t>t</a:t>
            </a:r>
            <a:r>
              <a:rPr lang="en-US" altLang="zh-CN" dirty="0" smtClean="0"/>
              <a:t>) in the node-set of </a:t>
            </a:r>
            <a:r>
              <a:rPr lang="en-US" altLang="zh-CN" i="1" dirty="0" smtClean="0"/>
              <a:t>P</a:t>
            </a:r>
            <a:r>
              <a:rPr lang="en-US" altLang="zh-CN" dirty="0" smtClean="0"/>
              <a:t>. We set the source (resp. target) of </a:t>
            </a:r>
            <a:r>
              <a:rPr lang="en-US" altLang="zh-CN" i="1" dirty="0" smtClean="0"/>
              <a:t>e</a:t>
            </a:r>
            <a:r>
              <a:rPr lang="en-US" altLang="zh-CN" dirty="0" smtClean="0"/>
              <a:t> in </a:t>
            </a:r>
            <a:r>
              <a:rPr lang="en-US" altLang="zh-CN" i="1" dirty="0" smtClean="0"/>
              <a:t>P</a:t>
            </a:r>
            <a:r>
              <a:rPr lang="en-US" altLang="zh-CN" dirty="0" smtClean="0"/>
              <a:t> to </a:t>
            </a:r>
            <a:r>
              <a:rPr lang="en-US" altLang="zh-CN" i="1" dirty="0" smtClean="0"/>
              <a:t>s</a:t>
            </a:r>
            <a:r>
              <a:rPr lang="en-US" altLang="zh-CN" dirty="0" smtClean="0"/>
              <a:t>′ (resp. </a:t>
            </a:r>
            <a:r>
              <a:rPr lang="en-US" altLang="zh-CN" i="1" dirty="0" smtClean="0"/>
              <a:t>t</a:t>
            </a:r>
            <a:r>
              <a:rPr lang="en-US" altLang="zh-CN" dirty="0" smtClean="0"/>
              <a:t>′).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altLang="zh-CN" sz="3900" dirty="0" smtClean="0"/>
              <a:t>ER Diagram eCore Model</a:t>
            </a:r>
            <a:endParaRPr lang="zh-CN" altLang="en-US" sz="39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altLang="zh-CN" dirty="0" smtClean="0"/>
              <a:t> 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556792"/>
            <a:ext cx="5112568" cy="4682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altLang="zh-CN" sz="3900" dirty="0" smtClean="0"/>
              <a:t>Create the Merge Operator</a:t>
            </a:r>
            <a:endParaRPr lang="zh-CN" altLang="en-US" sz="39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altLang="zh-CN" dirty="0" smtClean="0"/>
              <a:t>Steps:</a:t>
            </a:r>
          </a:p>
          <a:p>
            <a:pPr lvl="1"/>
            <a:r>
              <a:rPr lang="en-CA" altLang="zh-CN" sz="2400" dirty="0" smtClean="0"/>
              <a:t>Extend MMTF Operator Executable.</a:t>
            </a:r>
          </a:p>
          <a:p>
            <a:pPr lvl="1"/>
            <a:r>
              <a:rPr lang="en-CA" altLang="zh-CN" sz="2400" dirty="0" smtClean="0"/>
              <a:t>Convert input ER models to </a:t>
            </a:r>
            <a:r>
              <a:rPr lang="en-CA" altLang="zh-CN" sz="2400" dirty="0" err="1" smtClean="0"/>
              <a:t>ERDiagram</a:t>
            </a:r>
            <a:r>
              <a:rPr lang="en-CA" altLang="zh-CN" sz="2400" dirty="0" smtClean="0"/>
              <a:t> typed java objects; parse MMTF </a:t>
            </a:r>
            <a:r>
              <a:rPr lang="en-CA" altLang="zh-CN" sz="2400" dirty="0" err="1" smtClean="0"/>
              <a:t>ModelRel</a:t>
            </a:r>
            <a:r>
              <a:rPr lang="en-CA" altLang="zh-CN" sz="2400" dirty="0" smtClean="0"/>
              <a:t> to a </a:t>
            </a:r>
            <a:r>
              <a:rPr lang="en-CA" altLang="zh-CN" sz="2400" dirty="0" err="1" smtClean="0"/>
              <a:t>HashMap</a:t>
            </a:r>
            <a:r>
              <a:rPr lang="en-CA" altLang="zh-CN" sz="2400" dirty="0" smtClean="0"/>
              <a:t>.</a:t>
            </a:r>
          </a:p>
          <a:p>
            <a:pPr lvl="1"/>
            <a:r>
              <a:rPr lang="en-CA" altLang="zh-CN" sz="2400" dirty="0" smtClean="0"/>
              <a:t>Create connector.</a:t>
            </a:r>
          </a:p>
          <a:p>
            <a:pPr lvl="1"/>
            <a:r>
              <a:rPr lang="en-CA" altLang="zh-CN" sz="2400" dirty="0" smtClean="0"/>
              <a:t>Merge set for Entity, Relationship, Entity Attribute, Relationship Attribute respectively.</a:t>
            </a:r>
          </a:p>
          <a:p>
            <a:pPr lvl="1"/>
            <a:r>
              <a:rPr lang="en-CA" altLang="zh-CN" sz="2400" dirty="0" smtClean="0"/>
              <a:t>Merge graph for Entity, Relationship, Entity Attribute, Relationship Attribute respectively.</a:t>
            </a:r>
            <a:endParaRPr lang="zh-CN" altLang="zh-CN" sz="2400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凤舞九天">
  <a:themeElements>
    <a:clrScheme name="凤舞九天">
      <a:dk1>
        <a:sysClr val="windowText" lastClr="000000"/>
      </a:dk1>
      <a:lt1>
        <a:sysClr val="window" lastClr="FFFFFF"/>
      </a:lt1>
      <a:dk2>
        <a:srgbClr val="004646"/>
      </a:dk2>
      <a:lt2>
        <a:srgbClr val="E1F0FF"/>
      </a:lt2>
      <a:accent1>
        <a:srgbClr val="50742F"/>
      </a:accent1>
      <a:accent2>
        <a:srgbClr val="268868"/>
      </a:accent2>
      <a:accent3>
        <a:srgbClr val="33BD56"/>
      </a:accent3>
      <a:accent4>
        <a:srgbClr val="4BC5B9"/>
      </a:accent4>
      <a:accent5>
        <a:srgbClr val="3163CA"/>
      </a:accent5>
      <a:accent6>
        <a:srgbClr val="4B14AA"/>
      </a:accent6>
      <a:hlink>
        <a:srgbClr val="D9BE02"/>
      </a:hlink>
      <a:folHlink>
        <a:srgbClr val="F900F9"/>
      </a:folHlink>
    </a:clrScheme>
    <a:fontScheme name="凤舞九天">
      <a:majorFont>
        <a:latin typeface="Footlight MT Light"/>
        <a:ea typeface=""/>
        <a:cs typeface=""/>
        <a:font script="Jpan" typeface="ＭＳ Ｐゴシック"/>
        <a:font script="Hang" typeface="맑은 고딕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oudy Old Style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00000"/>
              </a:schemeClr>
            </a:gs>
            <a:gs pos="100000">
              <a:schemeClr val="phClr">
                <a:shade val="15000"/>
                <a:satMod val="300000"/>
              </a:schemeClr>
            </a:gs>
          </a:gsLst>
          <a:path path="circle">
            <a:fillToRect l="10000" t="180000" r="1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tile tx="0" ty="0" sx="50000" sy="5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395</TotalTime>
  <Words>410</Words>
  <Application>Microsoft Office PowerPoint</Application>
  <PresentationFormat>全屏显示(4:3)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凤舞九天</vt:lpstr>
      <vt:lpstr> An Implementation of  Entity-Relationship Diagram Merging</vt:lpstr>
      <vt:lpstr>Introduction</vt:lpstr>
      <vt:lpstr>Refresh Your Mind</vt:lpstr>
      <vt:lpstr>The Merge Algorithm: Merge Sets</vt:lpstr>
      <vt:lpstr>The Merge Algorithm: Merge Sets</vt:lpstr>
      <vt:lpstr>The Merge Algorithm: Merge Graph</vt:lpstr>
      <vt:lpstr>The Merge Algorithm: Merge Graph</vt:lpstr>
      <vt:lpstr>ER Diagram eCore Model</vt:lpstr>
      <vt:lpstr>Create the Merge Operator</vt:lpstr>
      <vt:lpstr>Unit/Integration Testing</vt:lpstr>
      <vt:lpstr>Performance Testing</vt:lpstr>
      <vt:lpstr>Future Improvements</vt:lpstr>
      <vt:lpstr>Conclusion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Implementation of  Entity-Relationship Diagram Merging</dc:title>
  <dc:creator>Wentao</dc:creator>
  <cp:lastModifiedBy>Wentao</cp:lastModifiedBy>
  <cp:revision>35</cp:revision>
  <dcterms:created xsi:type="dcterms:W3CDTF">2012-12-16T21:34:44Z</dcterms:created>
  <dcterms:modified xsi:type="dcterms:W3CDTF">2012-12-19T14:27:37Z</dcterms:modified>
</cp:coreProperties>
</file>