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355" r:id="rId2"/>
    <p:sldId id="356" r:id="rId3"/>
    <p:sldId id="281" r:id="rId4"/>
    <p:sldId id="365" r:id="rId5"/>
    <p:sldId id="404" r:id="rId6"/>
    <p:sldId id="403" r:id="rId7"/>
    <p:sldId id="401" r:id="rId8"/>
    <p:sldId id="405" r:id="rId9"/>
    <p:sldId id="400" r:id="rId10"/>
    <p:sldId id="402" r:id="rId11"/>
    <p:sldId id="406" r:id="rId12"/>
    <p:sldId id="407" r:id="rId13"/>
    <p:sldId id="287" r:id="rId14"/>
    <p:sldId id="361" r:id="rId15"/>
    <p:sldId id="381" r:id="rId16"/>
    <p:sldId id="382" r:id="rId17"/>
    <p:sldId id="383" r:id="rId18"/>
    <p:sldId id="384" r:id="rId19"/>
    <p:sldId id="385" r:id="rId20"/>
    <p:sldId id="380" r:id="rId21"/>
    <p:sldId id="387" r:id="rId22"/>
    <p:sldId id="388" r:id="rId23"/>
    <p:sldId id="389" r:id="rId24"/>
    <p:sldId id="390" r:id="rId25"/>
    <p:sldId id="391" r:id="rId26"/>
    <p:sldId id="392" r:id="rId27"/>
    <p:sldId id="286" r:id="rId28"/>
    <p:sldId id="295" r:id="rId29"/>
    <p:sldId id="366" r:id="rId30"/>
    <p:sldId id="367" r:id="rId31"/>
    <p:sldId id="377" r:id="rId32"/>
    <p:sldId id="376" r:id="rId33"/>
    <p:sldId id="375" r:id="rId34"/>
    <p:sldId id="374" r:id="rId35"/>
    <p:sldId id="373" r:id="rId36"/>
    <p:sldId id="372" r:id="rId37"/>
    <p:sldId id="371" r:id="rId38"/>
    <p:sldId id="370" r:id="rId39"/>
    <p:sldId id="369" r:id="rId40"/>
    <p:sldId id="368" r:id="rId41"/>
    <p:sldId id="285" r:id="rId42"/>
    <p:sldId id="363" r:id="rId43"/>
    <p:sldId id="393" r:id="rId44"/>
    <p:sldId id="394" r:id="rId45"/>
    <p:sldId id="395" r:id="rId46"/>
    <p:sldId id="396" r:id="rId47"/>
    <p:sldId id="397" r:id="rId48"/>
    <p:sldId id="398" r:id="rId49"/>
    <p:sldId id="409" r:id="rId50"/>
    <p:sldId id="399" r:id="rId51"/>
    <p:sldId id="284" r:id="rId52"/>
    <p:sldId id="408" r:id="rId53"/>
    <p:sldId id="292" r:id="rId54"/>
    <p:sldId id="411" r:id="rId55"/>
    <p:sldId id="412" r:id="rId56"/>
    <p:sldId id="364" r:id="rId57"/>
  </p:sldIdLst>
  <p:sldSz cx="9144000" cy="6858000" type="screen4x3"/>
  <p:notesSz cx="6858000" cy="9296400"/>
  <p:defaultTextStyle>
    <a:defPPr>
      <a:defRPr lang="en-US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49"/>
    <a:srgbClr val="B51433"/>
    <a:srgbClr val="E33D5C"/>
    <a:srgbClr val="FA6678"/>
    <a:srgbClr val="FDA1A6"/>
    <a:srgbClr val="FA4367"/>
    <a:srgbClr val="E31A44"/>
    <a:srgbClr val="9A122D"/>
    <a:srgbClr val="403152"/>
    <a:srgbClr val="CA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89238" autoAdjust="0"/>
  </p:normalViewPr>
  <p:slideViewPr>
    <p:cSldViewPr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08"/>
    </p:cViewPr>
  </p:sorterViewPr>
  <p:notesViewPr>
    <p:cSldViewPr>
      <p:cViewPr>
        <p:scale>
          <a:sx n="100" d="100"/>
          <a:sy n="100" d="100"/>
        </p:scale>
        <p:origin x="-3552" y="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CD55-0C86-471E-BEB2-1645893AC037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71638" y="696913"/>
            <a:ext cx="3640137" cy="2732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476870"/>
            <a:ext cx="5486400" cy="55638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7722-FC1F-44D6-B4E3-DD88FF706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72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696913"/>
            <a:ext cx="3643313" cy="2732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56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Semiotic Clarity:</a:t>
            </a:r>
            <a:r>
              <a:rPr lang="en-US" baseline="0" dirty="0" smtClean="0"/>
              <a:t> </a:t>
            </a:r>
            <a:r>
              <a:rPr lang="en-US" dirty="0" smtClean="0"/>
              <a:t>Had to avoid certain symbols used in base notations to avoid overload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3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Extra: The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experience level with MAVO uncertainty was 2.2 out of a 5-point </a:t>
            </a:r>
            <a:r>
              <a:rPr 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Likert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scale, however 3 were experts in MAVO uncertainty, and were already comfortable with MAV-Tex. The average experience level with UML diagrams was 3.3, and the average experience level for E-R diagrams was 2.9.</a:t>
            </a:r>
            <a:r>
              <a:rPr lang="en-US" dirty="0" smtClean="0">
                <a:effectLst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7722-FC1F-44D6-B4E3-DD88FF7060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9144001" cy="1124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183" y="1124743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0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2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1" indent="0">
              <a:buNone/>
              <a:defRPr sz="2000"/>
            </a:lvl7pPr>
            <a:lvl8pPr marL="3199631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3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150"/>
            <a:ext cx="8229600" cy="1148626"/>
          </a:xfrm>
        </p:spPr>
        <p:txBody>
          <a:bodyPr anchor="ctr"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502"/>
            <a:ext cx="9144000" cy="264150"/>
            <a:chOff x="2394267" y="0"/>
            <a:chExt cx="6767009" cy="670384"/>
          </a:xfrm>
        </p:grpSpPr>
        <p:sp>
          <p:nvSpPr>
            <p:cNvPr id="14" name="Rectangle 1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0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502"/>
            <a:ext cx="9144000" cy="264150"/>
            <a:chOff x="2394267" y="0"/>
            <a:chExt cx="6767009" cy="670384"/>
          </a:xfrm>
        </p:grpSpPr>
        <p:sp>
          <p:nvSpPr>
            <p:cNvPr id="14" name="Rectangle 1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rgbClr val="779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502"/>
            <a:ext cx="9144000" cy="264150"/>
            <a:chOff x="2394267" y="0"/>
            <a:chExt cx="6767009" cy="670384"/>
          </a:xfrm>
        </p:grpSpPr>
        <p:sp>
          <p:nvSpPr>
            <p:cNvPr id="14" name="Rectangle 1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rgbClr val="CA4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3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502"/>
            <a:ext cx="9144000" cy="264150"/>
            <a:chOff x="2394267" y="0"/>
            <a:chExt cx="6767009" cy="670384"/>
          </a:xfrm>
        </p:grpSpPr>
        <p:sp>
          <p:nvSpPr>
            <p:cNvPr id="14" name="Rectangle 1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rgbClr val="B51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30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502"/>
            <a:ext cx="9144000" cy="264150"/>
            <a:chOff x="2394267" y="0"/>
            <a:chExt cx="6767009" cy="670384"/>
          </a:xfrm>
        </p:grpSpPr>
        <p:sp>
          <p:nvSpPr>
            <p:cNvPr id="14" name="Rectangle 1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286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9144001" cy="1124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183" y="1124743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9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9144001" cy="11247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183" y="1124743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9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933" y="6794844"/>
            <a:ext cx="9117469" cy="4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9144001" cy="1124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183" y="1124743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8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387E-E3E1-42D3-A333-895F12F292EE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949F-CC66-4A43-980D-B989C1C81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6" r:id="rId3"/>
    <p:sldLayoutId id="2147483737" r:id="rId4"/>
    <p:sldLayoutId id="2147483738" r:id="rId5"/>
    <p:sldLayoutId id="2147483739" r:id="rId6"/>
    <p:sldLayoutId id="2147483735" r:id="rId7"/>
    <p:sldLayoutId id="2147483732" r:id="rId8"/>
    <p:sldLayoutId id="2147483733" r:id="rId9"/>
    <p:sldLayoutId id="2147483734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18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1" indent="-285681" algn="l" defTabSz="914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4" algn="l" defTabSz="914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4" algn="l" defTabSz="914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4" algn="l" defTabSz="914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7" indent="-228544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7" indent="-228544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7" indent="-228544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7" indent="-228544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An Empirical Study Of Alternative Syntaxes For Expressing Model </a:t>
            </a:r>
            <a:r>
              <a:rPr lang="en-US" dirty="0" smtClean="0"/>
              <a:t>Uncertainty</a:t>
            </a:r>
            <a:br>
              <a:rPr lang="en-US" dirty="0" smtClean="0"/>
            </a:br>
            <a:r>
              <a:rPr lang="en-US" sz="2700" b="0" dirty="0" smtClean="0">
                <a:solidFill>
                  <a:schemeClr val="bg1">
                    <a:lumMod val="65000"/>
                  </a:schemeClr>
                </a:solidFill>
              </a:rPr>
              <a:t>CSC2125 Project Report</a:t>
            </a:r>
            <a:endParaRPr lang="en-US" sz="27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104" y="5733256"/>
            <a:ext cx="3347864" cy="778587"/>
          </a:xfrm>
        </p:spPr>
        <p:txBody>
          <a:bodyPr>
            <a:normAutofit/>
          </a:bodyPr>
          <a:lstStyle/>
          <a:p>
            <a:pPr algn="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19</a:t>
            </a:r>
            <a:r>
              <a:rPr lang="en-US" sz="1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Stephanie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Santosa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Michalis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Famelis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" y="4965050"/>
            <a:ext cx="9144000" cy="264150"/>
            <a:chOff x="2394267" y="0"/>
            <a:chExt cx="6767009" cy="670384"/>
          </a:xfrm>
        </p:grpSpPr>
        <p:sp>
          <p:nvSpPr>
            <p:cNvPr id="4" name="Rectangle 3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rgbClr val="779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rgbClr val="CA4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rgbClr val="B51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4968876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Does this ER model convey what it should?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8671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Introduction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3700" dirty="0" smtClean="0">
                <a:solidFill>
                  <a:srgbClr val="31859C"/>
                </a:solidFill>
              </a:rPr>
              <a:t>A Systematic Study of Partial Model Syntaxes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Assessment of existing ad-hoc notation (MAV-Text).</a:t>
            </a:r>
          </a:p>
          <a:p>
            <a:pPr lvl="1"/>
            <a:r>
              <a:rPr lang="en-US" dirty="0" smtClean="0"/>
              <a:t>Using Moody’s </a:t>
            </a:r>
            <a:r>
              <a:rPr lang="en-US" dirty="0"/>
              <a:t>“Physics of Notations</a:t>
            </a:r>
            <a:r>
              <a:rPr lang="en-US" dirty="0" smtClean="0"/>
              <a:t>”.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 2: Proposal of a new graphical syntax (MAV-Vis).</a:t>
            </a:r>
          </a:p>
          <a:p>
            <a:pPr lvl="1"/>
            <a:r>
              <a:rPr lang="en-US" dirty="0" smtClean="0"/>
              <a:t>Again, using </a:t>
            </a:r>
            <a:r>
              <a:rPr lang="en-US" dirty="0"/>
              <a:t>Moody’s “Physics of Notations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Step 3: User study to evaluate MAV-Text – </a:t>
            </a:r>
            <a:r>
              <a:rPr lang="en-US" dirty="0" err="1" smtClean="0"/>
              <a:t>vs</a:t>
            </a:r>
            <a:r>
              <a:rPr lang="en-US" dirty="0" smtClean="0"/>
              <a:t> – MAV-Vis.</a:t>
            </a:r>
          </a:p>
          <a:p>
            <a:pPr lvl="1"/>
            <a:r>
              <a:rPr lang="en-US" dirty="0" smtClean="0"/>
              <a:t>Speed, Ease, Accuracy</a:t>
            </a:r>
          </a:p>
          <a:p>
            <a:pPr lvl="1"/>
            <a:r>
              <a:rPr lang="en-US" dirty="0" smtClean="0"/>
              <a:t>User preferences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What we do NOT</a:t>
            </a:r>
            <a:r>
              <a:rPr lang="en-US" altLang="zh-CN" sz="2800" b="0" dirty="0" smtClean="0">
                <a:solidFill>
                  <a:srgbClr val="31859C"/>
                </a:solidFill>
              </a:rPr>
              <a:t> </a:t>
            </a:r>
            <a:r>
              <a:rPr lang="en-US" altLang="zh-CN" sz="2800" dirty="0" smtClean="0">
                <a:solidFill>
                  <a:srgbClr val="31859C"/>
                </a:solidFill>
              </a:rPr>
              <a:t>do.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 general approach for “</a:t>
            </a:r>
            <a:r>
              <a:rPr lang="en-US" dirty="0" err="1" smtClean="0"/>
              <a:t>MAVOization</a:t>
            </a:r>
            <a:r>
              <a:rPr lang="en-US" dirty="0" smtClean="0"/>
              <a:t>” of arbitrary concrete syntaxes.</a:t>
            </a:r>
          </a:p>
          <a:p>
            <a:pPr lvl="1"/>
            <a:r>
              <a:rPr lang="en-US" dirty="0" smtClean="0"/>
              <a:t>Focus on </a:t>
            </a:r>
            <a:r>
              <a:rPr lang="en-US" u="sng" dirty="0" smtClean="0"/>
              <a:t>Class Diagrams</a:t>
            </a:r>
            <a:r>
              <a:rPr lang="en-US" dirty="0" smtClean="0"/>
              <a:t>, E-R Diagrams.</a:t>
            </a:r>
          </a:p>
          <a:p>
            <a:endParaRPr lang="en-US" dirty="0" smtClean="0"/>
          </a:p>
          <a:p>
            <a:r>
              <a:rPr lang="en-US" dirty="0" smtClean="0"/>
              <a:t>For partial models with additional formulas:</a:t>
            </a:r>
          </a:p>
          <a:p>
            <a:pPr lvl="1"/>
            <a:r>
              <a:rPr lang="en-US" dirty="0" smtClean="0"/>
              <a:t>Not a graphical syntax for arbitrary propositional logic.</a:t>
            </a:r>
          </a:p>
          <a:p>
            <a:pPr lvl="1"/>
            <a:r>
              <a:rPr lang="en-US" dirty="0" smtClean="0"/>
              <a:t>Not a set of </a:t>
            </a:r>
            <a:r>
              <a:rPr lang="en-US" dirty="0"/>
              <a:t>patterns </a:t>
            </a:r>
            <a:r>
              <a:rPr lang="en-US" dirty="0" smtClean="0"/>
              <a:t>of how uncertainty usually appears.</a:t>
            </a:r>
          </a:p>
          <a:p>
            <a:endParaRPr lang="en-US" dirty="0" smtClean="0"/>
          </a:p>
          <a:p>
            <a:r>
              <a:rPr lang="en-US" dirty="0" smtClean="0"/>
              <a:t>Not full MAVO: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err="1" smtClean="0"/>
              <a:t>May,Abs,Var</a:t>
            </a:r>
            <a:r>
              <a:rPr lang="en-US" dirty="0" smtClean="0"/>
              <a:t> (OW annotates the entire model)</a:t>
            </a:r>
          </a:p>
          <a:p>
            <a:pPr lvl="1"/>
            <a:r>
              <a:rPr lang="en-US" dirty="0" smtClean="0"/>
              <a:t>No arbitrary combinations of May, Abs, </a:t>
            </a:r>
            <a:r>
              <a:rPr lang="en-US" dirty="0" err="1" smtClean="0"/>
              <a:t>Var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2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Annotation-Based Syntax: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Mav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-Text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Syntaxes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Expressing Uncertainty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Introduction to Notations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err="1" smtClean="0">
                <a:solidFill>
                  <a:srgbClr val="779E31"/>
                </a:solidFill>
              </a:rPr>
              <a:t>Var</a:t>
            </a:r>
            <a:r>
              <a:rPr lang="en-US" sz="2400" dirty="0" smtClean="0">
                <a:solidFill>
                  <a:srgbClr val="779E31"/>
                </a:solidFill>
              </a:rPr>
              <a:t> Uncertainty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0203056">
            <a:off x="1043608" y="2348880"/>
            <a:ext cx="2232248" cy="1080120"/>
          </a:xfrm>
          <a:prstGeom prst="ellipse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Abs Uncertainty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1052722">
            <a:off x="1814884" y="4811130"/>
            <a:ext cx="2057914" cy="810062"/>
          </a:xfrm>
          <a:prstGeom prst="ellipse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May Uncertainty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4653136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160113"/>
            <a:ext cx="33734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(M)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35896" y="4149080"/>
            <a:ext cx="720080" cy="432048"/>
          </a:xfrm>
          <a:prstGeom prst="rightArrow">
            <a:avLst/>
          </a:prstGeom>
          <a:solidFill>
            <a:srgbClr val="779E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055864">
            <a:off x="5451163" y="4770977"/>
            <a:ext cx="720080" cy="432048"/>
          </a:xfrm>
          <a:prstGeom prst="rightArrow">
            <a:avLst/>
          </a:prstGeom>
          <a:solidFill>
            <a:srgbClr val="779E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7984" y="5229200"/>
            <a:ext cx="3168352" cy="864096"/>
          </a:xfrm>
          <a:prstGeom prst="rect">
            <a:avLst/>
          </a:prstGeom>
          <a:noFill/>
          <a:ln w="38100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May Uncertainty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5301208"/>
            <a:ext cx="2520280" cy="288032"/>
          </a:xfrm>
          <a:prstGeom prst="rect">
            <a:avLst/>
          </a:prstGeom>
          <a:noFill/>
          <a:ln w="38100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385233">
            <a:off x="5161345" y="3780790"/>
            <a:ext cx="2414904" cy="1240635"/>
          </a:xfrm>
          <a:prstGeom prst="ellipse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868723" y="2968850"/>
            <a:ext cx="3725153" cy="1296354"/>
          </a:xfrm>
          <a:custGeom>
            <a:avLst/>
            <a:gdLst>
              <a:gd name="connsiteX0" fmla="*/ 325025 w 3725286"/>
              <a:gd name="connsiteY0" fmla="*/ 371932 h 1494899"/>
              <a:gd name="connsiteX1" fmla="*/ 1314364 w 3725286"/>
              <a:gd name="connsiteY1" fmla="*/ 165176 h 1494899"/>
              <a:gd name="connsiteX2" fmla="*/ 1609689 w 3725286"/>
              <a:gd name="connsiteY2" fmla="*/ 386700 h 1494899"/>
              <a:gd name="connsiteX3" fmla="*/ 2348001 w 3725286"/>
              <a:gd name="connsiteY3" fmla="*/ 386700 h 1494899"/>
              <a:gd name="connsiteX4" fmla="*/ 2702391 w 3725286"/>
              <a:gd name="connsiteY4" fmla="*/ 32262 h 1494899"/>
              <a:gd name="connsiteX5" fmla="*/ 3573600 w 3725286"/>
              <a:gd name="connsiteY5" fmla="*/ 76567 h 1494899"/>
              <a:gd name="connsiteX6" fmla="*/ 3647431 w 3725286"/>
              <a:gd name="connsiteY6" fmla="*/ 563919 h 1494899"/>
              <a:gd name="connsiteX7" fmla="*/ 2761456 w 3725286"/>
              <a:gd name="connsiteY7" fmla="*/ 726369 h 1494899"/>
              <a:gd name="connsiteX8" fmla="*/ 2008377 w 3725286"/>
              <a:gd name="connsiteY8" fmla="*/ 519614 h 1494899"/>
              <a:gd name="connsiteX9" fmla="*/ 1550624 w 3725286"/>
              <a:gd name="connsiteY9" fmla="*/ 667296 h 1494899"/>
              <a:gd name="connsiteX10" fmla="*/ 1181467 w 3725286"/>
              <a:gd name="connsiteY10" fmla="*/ 1346635 h 1494899"/>
              <a:gd name="connsiteX11" fmla="*/ 295492 w 3725286"/>
              <a:gd name="connsiteY11" fmla="*/ 1450013 h 1494899"/>
              <a:gd name="connsiteX12" fmla="*/ 167 w 3725286"/>
              <a:gd name="connsiteY12" fmla="*/ 770674 h 1494899"/>
              <a:gd name="connsiteX13" fmla="*/ 325025 w 3725286"/>
              <a:gd name="connsiteY13" fmla="*/ 371932 h 1494899"/>
              <a:gd name="connsiteX0" fmla="*/ 325025 w 3725286"/>
              <a:gd name="connsiteY0" fmla="*/ 371932 h 1493362"/>
              <a:gd name="connsiteX1" fmla="*/ 1314364 w 3725286"/>
              <a:gd name="connsiteY1" fmla="*/ 165176 h 1493362"/>
              <a:gd name="connsiteX2" fmla="*/ 1609689 w 3725286"/>
              <a:gd name="connsiteY2" fmla="*/ 386700 h 1493362"/>
              <a:gd name="connsiteX3" fmla="*/ 2348001 w 3725286"/>
              <a:gd name="connsiteY3" fmla="*/ 386700 h 1493362"/>
              <a:gd name="connsiteX4" fmla="*/ 2702391 w 3725286"/>
              <a:gd name="connsiteY4" fmla="*/ 32262 h 1493362"/>
              <a:gd name="connsiteX5" fmla="*/ 3573600 w 3725286"/>
              <a:gd name="connsiteY5" fmla="*/ 76567 h 1493362"/>
              <a:gd name="connsiteX6" fmla="*/ 3647431 w 3725286"/>
              <a:gd name="connsiteY6" fmla="*/ 563919 h 1493362"/>
              <a:gd name="connsiteX7" fmla="*/ 2761456 w 3725286"/>
              <a:gd name="connsiteY7" fmla="*/ 726369 h 1493362"/>
              <a:gd name="connsiteX8" fmla="*/ 2008377 w 3725286"/>
              <a:gd name="connsiteY8" fmla="*/ 519614 h 1493362"/>
              <a:gd name="connsiteX9" fmla="*/ 1594922 w 3725286"/>
              <a:gd name="connsiteY9" fmla="*/ 711600 h 1493362"/>
              <a:gd name="connsiteX10" fmla="*/ 1181467 w 3725286"/>
              <a:gd name="connsiteY10" fmla="*/ 1346635 h 1493362"/>
              <a:gd name="connsiteX11" fmla="*/ 295492 w 3725286"/>
              <a:gd name="connsiteY11" fmla="*/ 1450013 h 1493362"/>
              <a:gd name="connsiteX12" fmla="*/ 167 w 3725286"/>
              <a:gd name="connsiteY12" fmla="*/ 770674 h 1493362"/>
              <a:gd name="connsiteX13" fmla="*/ 325025 w 3725286"/>
              <a:gd name="connsiteY13" fmla="*/ 371932 h 1493362"/>
              <a:gd name="connsiteX0" fmla="*/ 325025 w 3725286"/>
              <a:gd name="connsiteY0" fmla="*/ 371932 h 1493866"/>
              <a:gd name="connsiteX1" fmla="*/ 1314364 w 3725286"/>
              <a:gd name="connsiteY1" fmla="*/ 165176 h 1493866"/>
              <a:gd name="connsiteX2" fmla="*/ 1609689 w 3725286"/>
              <a:gd name="connsiteY2" fmla="*/ 386700 h 1493866"/>
              <a:gd name="connsiteX3" fmla="*/ 2348001 w 3725286"/>
              <a:gd name="connsiteY3" fmla="*/ 386700 h 1493866"/>
              <a:gd name="connsiteX4" fmla="*/ 2702391 w 3725286"/>
              <a:gd name="connsiteY4" fmla="*/ 32262 h 1493866"/>
              <a:gd name="connsiteX5" fmla="*/ 3573600 w 3725286"/>
              <a:gd name="connsiteY5" fmla="*/ 76567 h 1493866"/>
              <a:gd name="connsiteX6" fmla="*/ 3647431 w 3725286"/>
              <a:gd name="connsiteY6" fmla="*/ 563919 h 1493866"/>
              <a:gd name="connsiteX7" fmla="*/ 2761456 w 3725286"/>
              <a:gd name="connsiteY7" fmla="*/ 726369 h 1493866"/>
              <a:gd name="connsiteX8" fmla="*/ 2008377 w 3725286"/>
              <a:gd name="connsiteY8" fmla="*/ 519614 h 1493866"/>
              <a:gd name="connsiteX9" fmla="*/ 1550624 w 3725286"/>
              <a:gd name="connsiteY9" fmla="*/ 696832 h 1493866"/>
              <a:gd name="connsiteX10" fmla="*/ 1181467 w 3725286"/>
              <a:gd name="connsiteY10" fmla="*/ 1346635 h 1493866"/>
              <a:gd name="connsiteX11" fmla="*/ 295492 w 3725286"/>
              <a:gd name="connsiteY11" fmla="*/ 1450013 h 1493866"/>
              <a:gd name="connsiteX12" fmla="*/ 167 w 3725286"/>
              <a:gd name="connsiteY12" fmla="*/ 770674 h 1493866"/>
              <a:gd name="connsiteX13" fmla="*/ 325025 w 3725286"/>
              <a:gd name="connsiteY13" fmla="*/ 371932 h 1493866"/>
              <a:gd name="connsiteX0" fmla="*/ 325025 w 3725286"/>
              <a:gd name="connsiteY0" fmla="*/ 371932 h 1493866"/>
              <a:gd name="connsiteX1" fmla="*/ 1151936 w 3725286"/>
              <a:gd name="connsiteY1" fmla="*/ 253786 h 1493866"/>
              <a:gd name="connsiteX2" fmla="*/ 1609689 w 3725286"/>
              <a:gd name="connsiteY2" fmla="*/ 386700 h 1493866"/>
              <a:gd name="connsiteX3" fmla="*/ 2348001 w 3725286"/>
              <a:gd name="connsiteY3" fmla="*/ 386700 h 1493866"/>
              <a:gd name="connsiteX4" fmla="*/ 2702391 w 3725286"/>
              <a:gd name="connsiteY4" fmla="*/ 32262 h 1493866"/>
              <a:gd name="connsiteX5" fmla="*/ 3573600 w 3725286"/>
              <a:gd name="connsiteY5" fmla="*/ 76567 h 1493866"/>
              <a:gd name="connsiteX6" fmla="*/ 3647431 w 3725286"/>
              <a:gd name="connsiteY6" fmla="*/ 563919 h 1493866"/>
              <a:gd name="connsiteX7" fmla="*/ 2761456 w 3725286"/>
              <a:gd name="connsiteY7" fmla="*/ 726369 h 1493866"/>
              <a:gd name="connsiteX8" fmla="*/ 2008377 w 3725286"/>
              <a:gd name="connsiteY8" fmla="*/ 519614 h 1493866"/>
              <a:gd name="connsiteX9" fmla="*/ 1550624 w 3725286"/>
              <a:gd name="connsiteY9" fmla="*/ 696832 h 1493866"/>
              <a:gd name="connsiteX10" fmla="*/ 1181467 w 3725286"/>
              <a:gd name="connsiteY10" fmla="*/ 1346635 h 1493866"/>
              <a:gd name="connsiteX11" fmla="*/ 295492 w 3725286"/>
              <a:gd name="connsiteY11" fmla="*/ 1450013 h 1493866"/>
              <a:gd name="connsiteX12" fmla="*/ 167 w 3725286"/>
              <a:gd name="connsiteY12" fmla="*/ 770674 h 1493866"/>
              <a:gd name="connsiteX13" fmla="*/ 325025 w 3725286"/>
              <a:gd name="connsiteY13" fmla="*/ 371932 h 1493866"/>
              <a:gd name="connsiteX0" fmla="*/ 325025 w 3725286"/>
              <a:gd name="connsiteY0" fmla="*/ 371932 h 1493866"/>
              <a:gd name="connsiteX1" fmla="*/ 1151936 w 3725286"/>
              <a:gd name="connsiteY1" fmla="*/ 253786 h 1493866"/>
              <a:gd name="connsiteX2" fmla="*/ 1594923 w 3725286"/>
              <a:gd name="connsiteY2" fmla="*/ 327627 h 1493866"/>
              <a:gd name="connsiteX3" fmla="*/ 2348001 w 3725286"/>
              <a:gd name="connsiteY3" fmla="*/ 386700 h 1493866"/>
              <a:gd name="connsiteX4" fmla="*/ 2702391 w 3725286"/>
              <a:gd name="connsiteY4" fmla="*/ 32262 h 1493866"/>
              <a:gd name="connsiteX5" fmla="*/ 3573600 w 3725286"/>
              <a:gd name="connsiteY5" fmla="*/ 76567 h 1493866"/>
              <a:gd name="connsiteX6" fmla="*/ 3647431 w 3725286"/>
              <a:gd name="connsiteY6" fmla="*/ 563919 h 1493866"/>
              <a:gd name="connsiteX7" fmla="*/ 2761456 w 3725286"/>
              <a:gd name="connsiteY7" fmla="*/ 726369 h 1493866"/>
              <a:gd name="connsiteX8" fmla="*/ 2008377 w 3725286"/>
              <a:gd name="connsiteY8" fmla="*/ 519614 h 1493866"/>
              <a:gd name="connsiteX9" fmla="*/ 1550624 w 3725286"/>
              <a:gd name="connsiteY9" fmla="*/ 696832 h 1493866"/>
              <a:gd name="connsiteX10" fmla="*/ 1181467 w 3725286"/>
              <a:gd name="connsiteY10" fmla="*/ 1346635 h 1493866"/>
              <a:gd name="connsiteX11" fmla="*/ 295492 w 3725286"/>
              <a:gd name="connsiteY11" fmla="*/ 1450013 h 1493866"/>
              <a:gd name="connsiteX12" fmla="*/ 167 w 3725286"/>
              <a:gd name="connsiteY12" fmla="*/ 770674 h 1493866"/>
              <a:gd name="connsiteX13" fmla="*/ 325025 w 3725286"/>
              <a:gd name="connsiteY13" fmla="*/ 371932 h 1493866"/>
              <a:gd name="connsiteX0" fmla="*/ 325025 w 3725286"/>
              <a:gd name="connsiteY0" fmla="*/ 368772 h 1490706"/>
              <a:gd name="connsiteX1" fmla="*/ 1151936 w 3725286"/>
              <a:gd name="connsiteY1" fmla="*/ 250626 h 1490706"/>
              <a:gd name="connsiteX2" fmla="*/ 1594923 w 3725286"/>
              <a:gd name="connsiteY2" fmla="*/ 324467 h 1490706"/>
              <a:gd name="connsiteX3" fmla="*/ 2259404 w 3725286"/>
              <a:gd name="connsiteY3" fmla="*/ 339235 h 1490706"/>
              <a:gd name="connsiteX4" fmla="*/ 2702391 w 3725286"/>
              <a:gd name="connsiteY4" fmla="*/ 29102 h 1490706"/>
              <a:gd name="connsiteX5" fmla="*/ 3573600 w 3725286"/>
              <a:gd name="connsiteY5" fmla="*/ 73407 h 1490706"/>
              <a:gd name="connsiteX6" fmla="*/ 3647431 w 3725286"/>
              <a:gd name="connsiteY6" fmla="*/ 560759 h 1490706"/>
              <a:gd name="connsiteX7" fmla="*/ 2761456 w 3725286"/>
              <a:gd name="connsiteY7" fmla="*/ 723209 h 1490706"/>
              <a:gd name="connsiteX8" fmla="*/ 2008377 w 3725286"/>
              <a:gd name="connsiteY8" fmla="*/ 516454 h 1490706"/>
              <a:gd name="connsiteX9" fmla="*/ 1550624 w 3725286"/>
              <a:gd name="connsiteY9" fmla="*/ 693672 h 1490706"/>
              <a:gd name="connsiteX10" fmla="*/ 1181467 w 3725286"/>
              <a:gd name="connsiteY10" fmla="*/ 1343475 h 1490706"/>
              <a:gd name="connsiteX11" fmla="*/ 295492 w 3725286"/>
              <a:gd name="connsiteY11" fmla="*/ 1446853 h 1490706"/>
              <a:gd name="connsiteX12" fmla="*/ 167 w 3725286"/>
              <a:gd name="connsiteY12" fmla="*/ 767514 h 1490706"/>
              <a:gd name="connsiteX13" fmla="*/ 325025 w 3725286"/>
              <a:gd name="connsiteY13" fmla="*/ 368772 h 1490706"/>
              <a:gd name="connsiteX0" fmla="*/ 325025 w 3725286"/>
              <a:gd name="connsiteY0" fmla="*/ 368772 h 1463136"/>
              <a:gd name="connsiteX1" fmla="*/ 1151936 w 3725286"/>
              <a:gd name="connsiteY1" fmla="*/ 250626 h 1463136"/>
              <a:gd name="connsiteX2" fmla="*/ 1594923 w 3725286"/>
              <a:gd name="connsiteY2" fmla="*/ 324467 h 1463136"/>
              <a:gd name="connsiteX3" fmla="*/ 2259404 w 3725286"/>
              <a:gd name="connsiteY3" fmla="*/ 339235 h 1463136"/>
              <a:gd name="connsiteX4" fmla="*/ 2702391 w 3725286"/>
              <a:gd name="connsiteY4" fmla="*/ 29102 h 1463136"/>
              <a:gd name="connsiteX5" fmla="*/ 3573600 w 3725286"/>
              <a:gd name="connsiteY5" fmla="*/ 73407 h 1463136"/>
              <a:gd name="connsiteX6" fmla="*/ 3647431 w 3725286"/>
              <a:gd name="connsiteY6" fmla="*/ 560759 h 1463136"/>
              <a:gd name="connsiteX7" fmla="*/ 2761456 w 3725286"/>
              <a:gd name="connsiteY7" fmla="*/ 723209 h 1463136"/>
              <a:gd name="connsiteX8" fmla="*/ 2008377 w 3725286"/>
              <a:gd name="connsiteY8" fmla="*/ 516454 h 1463136"/>
              <a:gd name="connsiteX9" fmla="*/ 1550624 w 3725286"/>
              <a:gd name="connsiteY9" fmla="*/ 693672 h 1463136"/>
              <a:gd name="connsiteX10" fmla="*/ 989506 w 3725286"/>
              <a:gd name="connsiteY10" fmla="*/ 1062879 h 1463136"/>
              <a:gd name="connsiteX11" fmla="*/ 295492 w 3725286"/>
              <a:gd name="connsiteY11" fmla="*/ 1446853 h 1463136"/>
              <a:gd name="connsiteX12" fmla="*/ 167 w 3725286"/>
              <a:gd name="connsiteY12" fmla="*/ 767514 h 1463136"/>
              <a:gd name="connsiteX13" fmla="*/ 325025 w 3725286"/>
              <a:gd name="connsiteY13" fmla="*/ 368772 h 1463136"/>
              <a:gd name="connsiteX0" fmla="*/ 325025 w 3725286"/>
              <a:gd name="connsiteY0" fmla="*/ 368772 h 1463976"/>
              <a:gd name="connsiteX1" fmla="*/ 1151936 w 3725286"/>
              <a:gd name="connsiteY1" fmla="*/ 250626 h 1463976"/>
              <a:gd name="connsiteX2" fmla="*/ 1594923 w 3725286"/>
              <a:gd name="connsiteY2" fmla="*/ 324467 h 1463976"/>
              <a:gd name="connsiteX3" fmla="*/ 2259404 w 3725286"/>
              <a:gd name="connsiteY3" fmla="*/ 339235 h 1463976"/>
              <a:gd name="connsiteX4" fmla="*/ 2702391 w 3725286"/>
              <a:gd name="connsiteY4" fmla="*/ 29102 h 1463976"/>
              <a:gd name="connsiteX5" fmla="*/ 3573600 w 3725286"/>
              <a:gd name="connsiteY5" fmla="*/ 73407 h 1463976"/>
              <a:gd name="connsiteX6" fmla="*/ 3647431 w 3725286"/>
              <a:gd name="connsiteY6" fmla="*/ 560759 h 1463976"/>
              <a:gd name="connsiteX7" fmla="*/ 2761456 w 3725286"/>
              <a:gd name="connsiteY7" fmla="*/ 723209 h 1463976"/>
              <a:gd name="connsiteX8" fmla="*/ 2008377 w 3725286"/>
              <a:gd name="connsiteY8" fmla="*/ 516454 h 1463976"/>
              <a:gd name="connsiteX9" fmla="*/ 1299598 w 3725286"/>
              <a:gd name="connsiteY9" fmla="*/ 560758 h 1463976"/>
              <a:gd name="connsiteX10" fmla="*/ 989506 w 3725286"/>
              <a:gd name="connsiteY10" fmla="*/ 1062879 h 1463976"/>
              <a:gd name="connsiteX11" fmla="*/ 295492 w 3725286"/>
              <a:gd name="connsiteY11" fmla="*/ 1446853 h 1463976"/>
              <a:gd name="connsiteX12" fmla="*/ 167 w 3725286"/>
              <a:gd name="connsiteY12" fmla="*/ 767514 h 1463976"/>
              <a:gd name="connsiteX13" fmla="*/ 325025 w 3725286"/>
              <a:gd name="connsiteY13" fmla="*/ 368772 h 1463976"/>
              <a:gd name="connsiteX0" fmla="*/ 324892 w 3725153"/>
              <a:gd name="connsiteY0" fmla="*/ 368772 h 1296354"/>
              <a:gd name="connsiteX1" fmla="*/ 1151803 w 3725153"/>
              <a:gd name="connsiteY1" fmla="*/ 250626 h 1296354"/>
              <a:gd name="connsiteX2" fmla="*/ 1594790 w 3725153"/>
              <a:gd name="connsiteY2" fmla="*/ 324467 h 1296354"/>
              <a:gd name="connsiteX3" fmla="*/ 2259271 w 3725153"/>
              <a:gd name="connsiteY3" fmla="*/ 339235 h 1296354"/>
              <a:gd name="connsiteX4" fmla="*/ 2702258 w 3725153"/>
              <a:gd name="connsiteY4" fmla="*/ 29102 h 1296354"/>
              <a:gd name="connsiteX5" fmla="*/ 3573467 w 3725153"/>
              <a:gd name="connsiteY5" fmla="*/ 73407 h 1296354"/>
              <a:gd name="connsiteX6" fmla="*/ 3647298 w 3725153"/>
              <a:gd name="connsiteY6" fmla="*/ 560759 h 1296354"/>
              <a:gd name="connsiteX7" fmla="*/ 2761323 w 3725153"/>
              <a:gd name="connsiteY7" fmla="*/ 723209 h 1296354"/>
              <a:gd name="connsiteX8" fmla="*/ 2008244 w 3725153"/>
              <a:gd name="connsiteY8" fmla="*/ 516454 h 1296354"/>
              <a:gd name="connsiteX9" fmla="*/ 1299465 w 3725153"/>
              <a:gd name="connsiteY9" fmla="*/ 560758 h 1296354"/>
              <a:gd name="connsiteX10" fmla="*/ 989373 w 3725153"/>
              <a:gd name="connsiteY10" fmla="*/ 1062879 h 1296354"/>
              <a:gd name="connsiteX11" fmla="*/ 339657 w 3725153"/>
              <a:gd name="connsiteY11" fmla="*/ 1269634 h 1296354"/>
              <a:gd name="connsiteX12" fmla="*/ 34 w 3725153"/>
              <a:gd name="connsiteY12" fmla="*/ 767514 h 1296354"/>
              <a:gd name="connsiteX13" fmla="*/ 324892 w 3725153"/>
              <a:gd name="connsiteY13" fmla="*/ 368772 h 12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5153" h="1296354">
                <a:moveTo>
                  <a:pt x="324892" y="368772"/>
                </a:moveTo>
                <a:cubicBezTo>
                  <a:pt x="516854" y="282624"/>
                  <a:pt x="940154" y="258010"/>
                  <a:pt x="1151803" y="250626"/>
                </a:cubicBezTo>
                <a:cubicBezTo>
                  <a:pt x="1363452" y="243242"/>
                  <a:pt x="1410212" y="309699"/>
                  <a:pt x="1594790" y="324467"/>
                </a:cubicBezTo>
                <a:cubicBezTo>
                  <a:pt x="1779368" y="339235"/>
                  <a:pt x="2074693" y="388462"/>
                  <a:pt x="2259271" y="339235"/>
                </a:cubicBezTo>
                <a:cubicBezTo>
                  <a:pt x="2443849" y="290008"/>
                  <a:pt x="2483225" y="73407"/>
                  <a:pt x="2702258" y="29102"/>
                </a:cubicBezTo>
                <a:cubicBezTo>
                  <a:pt x="2921291" y="-15203"/>
                  <a:pt x="3415960" y="-15202"/>
                  <a:pt x="3573467" y="73407"/>
                </a:cubicBezTo>
                <a:cubicBezTo>
                  <a:pt x="3730974" y="162016"/>
                  <a:pt x="3782655" y="452459"/>
                  <a:pt x="3647298" y="560759"/>
                </a:cubicBezTo>
                <a:cubicBezTo>
                  <a:pt x="3511941" y="669059"/>
                  <a:pt x="3034499" y="730593"/>
                  <a:pt x="2761323" y="723209"/>
                </a:cubicBezTo>
                <a:cubicBezTo>
                  <a:pt x="2488147" y="715825"/>
                  <a:pt x="2251887" y="543529"/>
                  <a:pt x="2008244" y="516454"/>
                </a:cubicBezTo>
                <a:cubicBezTo>
                  <a:pt x="1764601" y="489379"/>
                  <a:pt x="1469277" y="469687"/>
                  <a:pt x="1299465" y="560758"/>
                </a:cubicBezTo>
                <a:cubicBezTo>
                  <a:pt x="1129653" y="651829"/>
                  <a:pt x="1149341" y="944733"/>
                  <a:pt x="989373" y="1062879"/>
                </a:cubicBezTo>
                <a:cubicBezTo>
                  <a:pt x="829405" y="1181025"/>
                  <a:pt x="536540" y="1365627"/>
                  <a:pt x="339657" y="1269634"/>
                </a:cubicBezTo>
                <a:cubicBezTo>
                  <a:pt x="142774" y="1173641"/>
                  <a:pt x="2495" y="917658"/>
                  <a:pt x="34" y="767514"/>
                </a:cubicBezTo>
                <a:cubicBezTo>
                  <a:pt x="-2427" y="617370"/>
                  <a:pt x="132930" y="454920"/>
                  <a:pt x="324892" y="368772"/>
                </a:cubicBezTo>
                <a:close/>
              </a:path>
            </a:pathLst>
          </a:custGeom>
          <a:noFill/>
          <a:ln w="57150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May Uncertainty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5589240"/>
            <a:ext cx="1944216" cy="432048"/>
          </a:xfrm>
          <a:prstGeom prst="rect">
            <a:avLst/>
          </a:prstGeom>
          <a:noFill/>
          <a:ln w="38100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624051">
            <a:off x="4143144" y="3861096"/>
            <a:ext cx="1541831" cy="536507"/>
          </a:xfrm>
          <a:prstGeom prst="ellipse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689069">
            <a:off x="4682397" y="4594831"/>
            <a:ext cx="1479737" cy="490376"/>
          </a:xfrm>
          <a:prstGeom prst="ellipse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1216" y="2564904"/>
            <a:ext cx="4834880" cy="2332856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MAV-Text: Annotation Syntax </a:t>
            </a:r>
          </a:p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MAV-Vis: Visual Syntax</a:t>
            </a:r>
          </a:p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and Conclusion</a:t>
            </a:r>
          </a:p>
          <a:p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rgbClr val="779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rgbClr val="CA4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rgbClr val="B51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1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>
                <a:solidFill>
                  <a:srgbClr val="779E31"/>
                </a:solidFill>
              </a:rPr>
              <a:t>Analysis with Moody’s Principles for Cognitive Effectiveness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975119"/>
              </p:ext>
            </p:extLst>
          </p:nvPr>
        </p:nvGraphicFramePr>
        <p:xfrm>
          <a:off x="457200" y="1412780"/>
          <a:ext cx="8229600" cy="5256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4640"/>
                <a:gridCol w="792088"/>
                <a:gridCol w="4762872"/>
              </a:tblGrid>
              <a:tr h="5256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Principle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Rating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Issues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Semiotic Clarity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One-to-one</a:t>
                      </a:r>
                      <a:r>
                        <a:rPr lang="en-US" sz="1400" baseline="0" dirty="0" smtClean="0"/>
                        <a:t> correspondence to meaning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Perceptual Discriminability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visual distance between notations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Semantic Transparency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Annotations not easily associated with concepts; Relationships not visible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Complexity Management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annotation for each element with uncertainty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mechanisms for chunking information</a:t>
                      </a: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Integration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specific mechanisms,</a:t>
                      </a:r>
                      <a:r>
                        <a:rPr lang="en-US" sz="1400" baseline="0" dirty="0" smtClean="0"/>
                        <a:t> but May formula contextualizes may elements to overall uncertainty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Expressiveness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t</a:t>
                      </a:r>
                      <a:r>
                        <a:rPr lang="en-US" sz="1400" dirty="0" smtClean="0"/>
                        <a:t>extual encoding 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measures to zero-degrees of visual expressiveness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Coding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dual coding; may formula</a:t>
                      </a:r>
                      <a:r>
                        <a:rPr lang="en-US" sz="1400" baseline="0" dirty="0" smtClean="0"/>
                        <a:t> is </a:t>
                      </a:r>
                      <a:r>
                        <a:rPr lang="en-US" sz="1400" dirty="0" smtClean="0"/>
                        <a:t>separated - spatial contiguity suggests in-place annotations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Graphic Economy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an issue 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no use of graphic symbols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Fit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+/-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Requires a skill in propositional logic for may formula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971600" y="5877272"/>
            <a:ext cx="4176464" cy="648072"/>
          </a:xfrm>
          <a:prstGeom prst="wedgeRectCallout">
            <a:avLst>
              <a:gd name="adj1" fmla="val -19545"/>
              <a:gd name="adj2" fmla="val -45471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Perceptual </a:t>
            </a:r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Discriminablity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Issue: zero visual distance between notations</a:t>
            </a:r>
          </a:p>
        </p:txBody>
      </p:sp>
      <p:cxnSp>
        <p:nvCxnSpPr>
          <p:cNvPr id="3" name="Straight Connector 2"/>
          <p:cNvCxnSpPr>
            <a:stCxn id="9" idx="0"/>
          </p:cNvCxnSpPr>
          <p:nvPr/>
        </p:nvCxnSpPr>
        <p:spPr>
          <a:xfrm flipV="1">
            <a:off x="3059832" y="5229200"/>
            <a:ext cx="72008" cy="648072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0"/>
          </p:cNvCxnSpPr>
          <p:nvPr/>
        </p:nvCxnSpPr>
        <p:spPr>
          <a:xfrm flipV="1">
            <a:off x="3059832" y="4437112"/>
            <a:ext cx="1584176" cy="1440160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0"/>
          </p:cNvCxnSpPr>
          <p:nvPr/>
        </p:nvCxnSpPr>
        <p:spPr>
          <a:xfrm flipH="1" flipV="1">
            <a:off x="1835696" y="3068960"/>
            <a:ext cx="1224136" cy="2808312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971600" y="5877272"/>
            <a:ext cx="4176464" cy="648072"/>
          </a:xfrm>
          <a:prstGeom prst="wedgeRectCallout">
            <a:avLst>
              <a:gd name="adj1" fmla="val -19545"/>
              <a:gd name="adj2" fmla="val -45471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Semantic </a:t>
            </a:r>
            <a:r>
              <a:rPr lang="en-US" sz="1200" b="1" dirty="0" smtClean="0">
                <a:solidFill>
                  <a:schemeClr val="dk1"/>
                </a:solidFill>
              </a:rPr>
              <a:t>Transparency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Annotations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easily associated with concepts; Relationships not visible </a:t>
            </a:r>
          </a:p>
        </p:txBody>
      </p:sp>
      <p:cxnSp>
        <p:nvCxnSpPr>
          <p:cNvPr id="3" name="Straight Connector 2"/>
          <p:cNvCxnSpPr>
            <a:stCxn id="9" idx="0"/>
          </p:cNvCxnSpPr>
          <p:nvPr/>
        </p:nvCxnSpPr>
        <p:spPr>
          <a:xfrm flipV="1">
            <a:off x="3059832" y="5229200"/>
            <a:ext cx="72008" cy="648072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0"/>
          </p:cNvCxnSpPr>
          <p:nvPr/>
        </p:nvCxnSpPr>
        <p:spPr>
          <a:xfrm flipV="1">
            <a:off x="3059832" y="4437112"/>
            <a:ext cx="1584176" cy="1440160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0"/>
          </p:cNvCxnSpPr>
          <p:nvPr/>
        </p:nvCxnSpPr>
        <p:spPr>
          <a:xfrm flipH="1" flipV="1">
            <a:off x="1835696" y="3068960"/>
            <a:ext cx="1224136" cy="2808312"/>
          </a:xfrm>
          <a:prstGeom prst="line">
            <a:avLst/>
          </a:prstGeom>
          <a:ln>
            <a:solidFill>
              <a:srgbClr val="779E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7184" y="4293096"/>
            <a:ext cx="39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79E31"/>
                </a:solidFill>
              </a:rPr>
              <a:t>?</a:t>
            </a:r>
            <a:endParaRPr lang="en-US" sz="3600" b="1" dirty="0">
              <a:solidFill>
                <a:srgbClr val="779E3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4941168"/>
            <a:ext cx="39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79E31"/>
                </a:solidFill>
              </a:rPr>
              <a:t>?</a:t>
            </a:r>
            <a:endParaRPr lang="en-US" sz="3600" b="1" dirty="0">
              <a:solidFill>
                <a:srgbClr val="779E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4941168"/>
            <a:ext cx="39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79E31"/>
                </a:solidFill>
              </a:rPr>
              <a:t>?</a:t>
            </a:r>
            <a:endParaRPr lang="en-US" sz="3600" b="1" dirty="0">
              <a:solidFill>
                <a:srgbClr val="779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067944" y="1772816"/>
            <a:ext cx="4176464" cy="648072"/>
          </a:xfrm>
          <a:prstGeom prst="wedgeRectCallout">
            <a:avLst>
              <a:gd name="adj1" fmla="val -19545"/>
              <a:gd name="adj2" fmla="val -45471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dk1"/>
                </a:solidFill>
              </a:rPr>
              <a:t>Complexity </a:t>
            </a:r>
            <a:r>
              <a:rPr lang="en-US" sz="1200" b="1" dirty="0">
                <a:solidFill>
                  <a:schemeClr val="dk1"/>
                </a:solidFill>
              </a:rPr>
              <a:t>Management</a:t>
            </a:r>
            <a:r>
              <a:rPr lang="en-US" sz="1200" b="1" dirty="0"/>
              <a:t>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annotation for each element with uncertainty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mechanisms for chunking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5936" y="342900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328498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6016" y="3212976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60032" y="3356992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88024" y="350100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27984" y="386104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88024" y="400506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22108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472514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92080" y="4653136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96136" y="422108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64088" y="342900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80112" y="364502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24128" y="3933056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48336" y="358140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12160" y="342900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44208" y="328498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8224" y="328498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72200" y="292494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44208" y="306896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92280" y="314096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60232" y="292494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00192" y="472514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44208" y="458112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76256" y="422108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92280" y="458112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72200" y="450912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72200" y="436510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07704" y="508518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07704" y="270892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15816" y="5013176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23728" y="256490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2160" y="364502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12160" y="4437112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19672" y="2852936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99992" y="5229200"/>
            <a:ext cx="2880320" cy="792088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39952" y="378904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24128" y="386104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60232" y="3068960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32240" y="4725144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16216" y="4437112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24128" y="4581128"/>
            <a:ext cx="286187" cy="287983"/>
          </a:xfrm>
          <a:prstGeom prst="ellipse">
            <a:avLst/>
          </a:prstGeom>
          <a:noFill/>
          <a:ln w="190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483768" y="1628800"/>
            <a:ext cx="4176464" cy="648072"/>
          </a:xfrm>
          <a:prstGeom prst="wedgeRectCallout">
            <a:avLst>
              <a:gd name="adj1" fmla="val -19545"/>
              <a:gd name="adj2" fmla="val -45471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dk1"/>
                </a:solidFill>
              </a:rPr>
              <a:t>Visual Expressiveness</a:t>
            </a:r>
            <a:r>
              <a:rPr lang="en-US" sz="1200" b="1" dirty="0" smtClean="0"/>
              <a:t> 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textual encoding - measures to zero-degrees of visual expressiveness </a:t>
            </a:r>
          </a:p>
        </p:txBody>
      </p:sp>
    </p:spTree>
    <p:extLst>
      <p:ext uri="{BB962C8B-B14F-4D97-AF65-F5344CB8AC3E}">
        <p14:creationId xmlns:p14="http://schemas.microsoft.com/office/powerpoint/2010/main" val="33394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755576" y="5877272"/>
            <a:ext cx="4176464" cy="648072"/>
          </a:xfrm>
          <a:prstGeom prst="wedgeRectCallout">
            <a:avLst>
              <a:gd name="adj1" fmla="val 35190"/>
              <a:gd name="adj2" fmla="val -100342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dk1"/>
                </a:solidFill>
              </a:rPr>
              <a:t>Dual Coding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dual coding; may formula is separated - spatial contiguity suggests in-place annotations</a:t>
            </a:r>
          </a:p>
        </p:txBody>
      </p:sp>
    </p:spTree>
    <p:extLst>
      <p:ext uri="{BB962C8B-B14F-4D97-AF65-F5344CB8AC3E}">
        <p14:creationId xmlns:p14="http://schemas.microsoft.com/office/powerpoint/2010/main" val="40701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MAV-Text Syntax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779E31"/>
                </a:solidFill>
              </a:rPr>
              <a:t>Analysis with Moody’s Principles for Cognitive Effectiveness</a:t>
            </a:r>
            <a:endParaRPr lang="en-US" sz="2400" dirty="0">
              <a:solidFill>
                <a:srgbClr val="779E3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755576" y="5877272"/>
            <a:ext cx="4176464" cy="648072"/>
          </a:xfrm>
          <a:prstGeom prst="wedgeRectCallout">
            <a:avLst>
              <a:gd name="adj1" fmla="val 35190"/>
              <a:gd name="adj2" fmla="val -100342"/>
            </a:avLst>
          </a:prstGeom>
          <a:solidFill>
            <a:schemeClr val="bg1"/>
          </a:solidFill>
          <a:ln w="28575" cmpd="sng">
            <a:solidFill>
              <a:srgbClr val="779E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Cognitive Fit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Requires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skill in propositional logic for may formula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4725144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779E31"/>
                </a:solidFill>
              </a:rPr>
              <a:t>?</a:t>
            </a:r>
            <a:endParaRPr lang="en-US" sz="6000" b="1" dirty="0">
              <a:solidFill>
                <a:srgbClr val="779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Visual Syntax: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Mav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-Vis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Syntaxes for Expressing Uncertainty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>
                <a:solidFill>
                  <a:srgbClr val="CA4620"/>
                </a:solidFill>
              </a:rPr>
              <a:t> 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4201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>
                <a:solidFill>
                  <a:srgbClr val="CA4620"/>
                </a:solidFill>
              </a:rPr>
              <a:t>Representing </a:t>
            </a:r>
            <a:r>
              <a:rPr lang="en-CA" sz="3100" dirty="0" err="1" smtClean="0">
                <a:solidFill>
                  <a:srgbClr val="CA4620"/>
                </a:solidFill>
              </a:rPr>
              <a:t>Var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885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Syntaxes for Expressing Uncertainty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>
                <a:solidFill>
                  <a:srgbClr val="CA4620"/>
                </a:solidFill>
              </a:rPr>
              <a:t>Representing Abs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19951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>
                <a:solidFill>
                  <a:srgbClr val="CA4620"/>
                </a:solidFill>
              </a:rPr>
              <a:t>Representing May: a color for each </a:t>
            </a:r>
            <a:r>
              <a:rPr lang="en-CA" sz="3100" dirty="0" err="1" smtClean="0">
                <a:solidFill>
                  <a:srgbClr val="CA4620"/>
                </a:solidFill>
              </a:rPr>
              <a:t>PoU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34133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</a:t>
            </a:r>
            <a:r>
              <a:rPr lang="en-CA" sz="3100" dirty="0" smtClean="0">
                <a:solidFill>
                  <a:srgbClr val="CA4620"/>
                </a:solidFill>
              </a:rPr>
              <a:t>: identify an alternative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802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</a:t>
            </a:r>
            <a:r>
              <a:rPr lang="en-CA" sz="3100" dirty="0" smtClean="0">
                <a:solidFill>
                  <a:srgbClr val="CA4620"/>
                </a:solidFill>
              </a:rPr>
              <a:t>: grouping elements in alternatives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14023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</a:t>
            </a:r>
            <a:r>
              <a:rPr lang="en-CA" sz="3100" dirty="0" smtClean="0">
                <a:solidFill>
                  <a:srgbClr val="CA4620"/>
                </a:solidFill>
              </a:rPr>
              <a:t>: the other alternative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10985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May: </a:t>
            </a:r>
            <a:r>
              <a:rPr lang="en-CA" sz="3100" dirty="0" smtClean="0">
                <a:solidFill>
                  <a:srgbClr val="CA4620"/>
                </a:solidFill>
              </a:rPr>
              <a:t>numbers for different alternatives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5701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May: </a:t>
            </a:r>
            <a:r>
              <a:rPr lang="en-CA" sz="3100" dirty="0" smtClean="0">
                <a:solidFill>
                  <a:srgbClr val="CA4620"/>
                </a:solidFill>
              </a:rPr>
              <a:t>alternative  with many parts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38917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May: </a:t>
            </a:r>
            <a:r>
              <a:rPr lang="en-CA" sz="3100" dirty="0" smtClean="0">
                <a:solidFill>
                  <a:srgbClr val="CA4620"/>
                </a:solidFill>
              </a:rPr>
              <a:t>a different </a:t>
            </a:r>
            <a:r>
              <a:rPr lang="en-CA" sz="3100" dirty="0" err="1" smtClean="0">
                <a:solidFill>
                  <a:srgbClr val="CA4620"/>
                </a:solidFill>
              </a:rPr>
              <a:t>PoU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34616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May: </a:t>
            </a:r>
            <a:r>
              <a:rPr lang="en-CA" sz="3100" dirty="0" smtClean="0">
                <a:solidFill>
                  <a:srgbClr val="CA4620"/>
                </a:solidFill>
              </a:rPr>
              <a:t>expressing </a:t>
            </a:r>
            <a:r>
              <a:rPr lang="en-CA" sz="3100" dirty="0" err="1" smtClean="0">
                <a:solidFill>
                  <a:srgbClr val="CA4620"/>
                </a:solidFill>
              </a:rPr>
              <a:t>PoU</a:t>
            </a:r>
            <a:r>
              <a:rPr lang="en-CA" sz="3100" dirty="0" smtClean="0">
                <a:solidFill>
                  <a:srgbClr val="CA4620"/>
                </a:solidFill>
              </a:rPr>
              <a:t> dependencies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25847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>
                <a:solidFill>
                  <a:srgbClr val="CA4620"/>
                </a:solidFill>
              </a:rPr>
              <a:t>Representing </a:t>
            </a:r>
            <a:r>
              <a:rPr lang="en-CA" sz="3100" dirty="0" smtClean="0">
                <a:solidFill>
                  <a:srgbClr val="CA4620"/>
                </a:solidFill>
              </a:rPr>
              <a:t>May</a:t>
            </a:r>
            <a:endParaRPr lang="en-CA" dirty="0">
              <a:solidFill>
                <a:srgbClr val="CA462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11" y="1600200"/>
            <a:ext cx="6266178" cy="4525963"/>
          </a:xfrm>
        </p:spPr>
      </p:pic>
    </p:spTree>
    <p:extLst>
      <p:ext uri="{BB962C8B-B14F-4D97-AF65-F5344CB8AC3E}">
        <p14:creationId xmlns:p14="http://schemas.microsoft.com/office/powerpoint/2010/main" val="5649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Models: modeling and reasoning with uncertainty.</a:t>
            </a:r>
          </a:p>
          <a:p>
            <a:pPr lvl="1"/>
            <a:r>
              <a:rPr lang="en-US" dirty="0" smtClean="0"/>
              <a:t>Uncertainty about the </a:t>
            </a:r>
            <a:r>
              <a:rPr lang="en-US" i="1" dirty="0" smtClean="0"/>
              <a:t>content</a:t>
            </a:r>
            <a:r>
              <a:rPr lang="en-US" dirty="0" smtClean="0"/>
              <a:t> of the models.</a:t>
            </a:r>
          </a:p>
          <a:p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Syntactic annotations to express “Points of Uncertainty”</a:t>
            </a:r>
          </a:p>
          <a:p>
            <a:pPr lvl="2"/>
            <a:r>
              <a:rPr lang="en-US" dirty="0" smtClean="0"/>
              <a:t>“MAVO models”</a:t>
            </a:r>
          </a:p>
          <a:p>
            <a:pPr lvl="1"/>
            <a:r>
              <a:rPr lang="en-US" dirty="0" smtClean="0"/>
              <a:t>Multiple ways to resolve uncertainty at each </a:t>
            </a:r>
            <a:r>
              <a:rPr lang="en-US" dirty="0" err="1" smtClean="0"/>
              <a:t>PoU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epresentation of a </a:t>
            </a:r>
            <a:r>
              <a:rPr lang="en-US" b="1" i="1" dirty="0" smtClean="0"/>
              <a:t>set</a:t>
            </a:r>
            <a:r>
              <a:rPr lang="en-US" i="1" dirty="0" smtClean="0"/>
              <a:t> of possibilities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Dependencies between </a:t>
            </a:r>
            <a:r>
              <a:rPr lang="en-US" dirty="0" err="1" smtClean="0"/>
              <a:t>PoUs</a:t>
            </a:r>
            <a:endParaRPr lang="en-US" dirty="0" smtClean="0"/>
          </a:p>
          <a:p>
            <a:pPr lvl="2"/>
            <a:r>
              <a:rPr lang="en-US" dirty="0" smtClean="0"/>
              <a:t>“May models”</a:t>
            </a:r>
          </a:p>
        </p:txBody>
      </p:sp>
    </p:spTree>
    <p:extLst>
      <p:ext uri="{BB962C8B-B14F-4D97-AF65-F5344CB8AC3E}">
        <p14:creationId xmlns:p14="http://schemas.microsoft.com/office/powerpoint/2010/main" val="10586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MAV-Vis Syntax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Analysis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with Moody’s Principles for Cognitive 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Effectiveness</a:t>
            </a:r>
            <a:endParaRPr lang="en-CA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22552"/>
              </p:ext>
            </p:extLst>
          </p:nvPr>
        </p:nvGraphicFramePr>
        <p:xfrm>
          <a:off x="467544" y="1484784"/>
          <a:ext cx="8229600" cy="5256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4640"/>
                <a:gridCol w="792088"/>
                <a:gridCol w="4762872"/>
              </a:tblGrid>
              <a:tr h="5256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Principle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Rating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Issues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Semiotic Clarity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One-to-one</a:t>
                      </a:r>
                      <a:r>
                        <a:rPr lang="en-US" sz="1400" baseline="0" dirty="0" smtClean="0"/>
                        <a:t> correspondence to meaning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Perceptual Discriminability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retinal variables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each notation.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Semantic Transparency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Representations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reflective of concepts; Relationships are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visible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Complexity Management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Grouping applies uncertainty to entire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submodels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(not per element).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Integration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specific mechanisms,</a:t>
                      </a:r>
                      <a:r>
                        <a:rPr lang="en-US" sz="1400" baseline="0" dirty="0" smtClean="0"/>
                        <a:t> but May groupings and dot notation contextualize may elements to overall uncertainty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Expressiveness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Shape</a:t>
                      </a:r>
                      <a:r>
                        <a:rPr lang="en-US" sz="1400" dirty="0" smtClean="0"/>
                        <a:t>: Icons</a:t>
                      </a:r>
                      <a:r>
                        <a:rPr lang="en-US" sz="1400" baseline="0" dirty="0" smtClean="0"/>
                        <a:t> and Piles, </a:t>
                      </a:r>
                      <a:r>
                        <a:rPr lang="en-US" sz="1400" i="1" baseline="0" dirty="0" err="1" smtClean="0"/>
                        <a:t>Colour</a:t>
                      </a:r>
                      <a:r>
                        <a:rPr lang="en-US" sz="1400" baseline="0" dirty="0" smtClean="0"/>
                        <a:t> for </a:t>
                      </a:r>
                      <a:r>
                        <a:rPr lang="en-US" sz="1400" baseline="0" dirty="0" err="1" smtClean="0"/>
                        <a:t>PoU’s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i="1" baseline="0" dirty="0" smtClean="0"/>
                        <a:t>Texture</a:t>
                      </a:r>
                      <a:r>
                        <a:rPr lang="en-US" sz="1400" baseline="0" dirty="0" smtClean="0"/>
                        <a:t>: Dashed line treatment, </a:t>
                      </a:r>
                      <a:r>
                        <a:rPr lang="en-US" sz="1400" i="1" baseline="0" dirty="0" smtClean="0"/>
                        <a:t>Size</a:t>
                      </a:r>
                      <a:r>
                        <a:rPr lang="en-US" sz="1400" baseline="0" dirty="0" smtClean="0"/>
                        <a:t>: may dependencies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Coding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Color and text</a:t>
                      </a:r>
                      <a:r>
                        <a:rPr lang="en-US" sz="1400" baseline="0" dirty="0" smtClean="0"/>
                        <a:t> used together.</a:t>
                      </a:r>
                      <a:endParaRPr lang="en-US" sz="1400" dirty="0" smtClean="0"/>
                    </a:p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In-place annotations for spatial contiguity.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Graphic Economy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 visual expressiveness keeps cognitively manageable (never exceeds 6 symbols per visual variable)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Fit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specialized skills required. Pen-and-paper appropriate.</a:t>
                      </a:r>
                      <a:br>
                        <a:rPr lang="en-US" sz="1400" dirty="0" smtClean="0"/>
                      </a:br>
                      <a:endParaRPr lang="en-US" sz="1400" dirty="0" smtClean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1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Syntaxes for Expressing Uncertainty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Goals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061048"/>
          </a:xfrm>
        </p:spPr>
        <p:txBody>
          <a:bodyPr>
            <a:normAutofit/>
          </a:bodyPr>
          <a:lstStyle/>
          <a:p>
            <a:r>
              <a:rPr lang="en-US" dirty="0" smtClean="0"/>
              <a:t>MAV-Text </a:t>
            </a:r>
            <a:r>
              <a:rPr lang="en-US" dirty="0" err="1" smtClean="0"/>
              <a:t>vs</a:t>
            </a:r>
            <a:r>
              <a:rPr lang="en-US" dirty="0" smtClean="0"/>
              <a:t> MAV-Vis syntaxes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each type of </a:t>
            </a:r>
            <a:r>
              <a:rPr lang="en-US" dirty="0" smtClean="0"/>
              <a:t>uncertainty, </a:t>
            </a:r>
            <a:r>
              <a:rPr lang="en-US" dirty="0"/>
              <a:t>what is the cognitive effectiveness of reading and writing with each </a:t>
            </a:r>
            <a:r>
              <a:rPr lang="en-US" dirty="0" smtClean="0"/>
              <a:t>syntax</a:t>
            </a:r>
            <a:r>
              <a:rPr lang="en-US" dirty="0"/>
              <a:t>?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</a:t>
            </a:r>
            <a:r>
              <a:rPr lang="en-US" dirty="0"/>
              <a:t>most powerful and most </a:t>
            </a:r>
            <a:r>
              <a:rPr lang="en-US" dirty="0" smtClean="0"/>
              <a:t>problematic aspects?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notational syntax is preferred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Design and Procedure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Tasks</a:t>
            </a:r>
          </a:p>
          <a:p>
            <a:r>
              <a:rPr lang="en-US" dirty="0" smtClean="0"/>
              <a:t>Free-form writing</a:t>
            </a:r>
          </a:p>
          <a:p>
            <a:r>
              <a:rPr lang="en-US" dirty="0" smtClean="0"/>
              <a:t>Reading and writing: Syntax #1 using a rich scenario</a:t>
            </a:r>
          </a:p>
          <a:p>
            <a:r>
              <a:rPr lang="en-US" dirty="0" smtClean="0"/>
              <a:t>Reading and writing: Syntax #2 using another </a:t>
            </a:r>
            <a:r>
              <a:rPr lang="en-US" dirty="0"/>
              <a:t>rich scenario</a:t>
            </a:r>
            <a:endParaRPr lang="en-US" dirty="0" smtClean="0"/>
          </a:p>
          <a:p>
            <a:r>
              <a:rPr lang="en-US" dirty="0" smtClean="0"/>
              <a:t>Post-study questionnaire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Reading tasks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 err="1" smtClean="0"/>
              <a:t>PoU’s</a:t>
            </a:r>
            <a:r>
              <a:rPr lang="en-US" dirty="0"/>
              <a:t>: </a:t>
            </a:r>
            <a:r>
              <a:rPr lang="en-US" dirty="0" smtClean="0"/>
              <a:t>1 Abs</a:t>
            </a:r>
            <a:r>
              <a:rPr lang="en-US" dirty="0"/>
              <a:t>, </a:t>
            </a:r>
            <a:r>
              <a:rPr lang="en-US" dirty="0" smtClean="0"/>
              <a:t>1 </a:t>
            </a:r>
            <a:r>
              <a:rPr lang="en-US" dirty="0" err="1" smtClean="0"/>
              <a:t>Var</a:t>
            </a:r>
            <a:r>
              <a:rPr lang="en-US" dirty="0"/>
              <a:t>, and </a:t>
            </a:r>
            <a:r>
              <a:rPr lang="en-US" dirty="0" smtClean="0"/>
              <a:t>2 May </a:t>
            </a:r>
            <a:r>
              <a:rPr lang="en-US" dirty="0"/>
              <a:t>with layered dependency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*Circle uncertainty, identify, concretize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Writing tasks</a:t>
            </a:r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 err="1" smtClean="0"/>
              <a:t>PoU’s</a:t>
            </a:r>
            <a:r>
              <a:rPr lang="en-US" dirty="0" smtClean="0"/>
              <a:t>: 1 Abs</a:t>
            </a:r>
            <a:r>
              <a:rPr lang="en-US" dirty="0"/>
              <a:t>, </a:t>
            </a:r>
            <a:r>
              <a:rPr lang="en-US" dirty="0" smtClean="0"/>
              <a:t>1 </a:t>
            </a:r>
            <a:r>
              <a:rPr lang="en-US" dirty="0" err="1" smtClean="0"/>
              <a:t>Var</a:t>
            </a:r>
            <a:r>
              <a:rPr lang="en-US" dirty="0"/>
              <a:t>, and </a:t>
            </a:r>
            <a:r>
              <a:rPr lang="en-US" dirty="0" smtClean="0"/>
              <a:t>1 May </a:t>
            </a:r>
            <a:r>
              <a:rPr lang="en-US" dirty="0"/>
              <a:t>with 2 </a:t>
            </a:r>
            <a:r>
              <a:rPr lang="en-US" dirty="0" smtClean="0"/>
              <a:t>alternatives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*Add uncertainties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7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Design and Procedure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Within-subjects design to allow for comparison and minimize selection bias</a:t>
            </a:r>
          </a:p>
          <a:p>
            <a:r>
              <a:rPr lang="en-US" dirty="0" smtClean="0"/>
              <a:t>Controlled for 2 independent variables, counterbalanced in 2x2 Latin square:</a:t>
            </a:r>
          </a:p>
          <a:p>
            <a:pPr lvl="1"/>
            <a:r>
              <a:rPr lang="en-US" dirty="0" smtClean="0"/>
              <a:t>Order of syntaxes (MAV-Vis, MAV-Text)</a:t>
            </a:r>
          </a:p>
          <a:p>
            <a:pPr lvl="1"/>
            <a:r>
              <a:rPr lang="en-US" dirty="0" smtClean="0"/>
              <a:t>Model scenarios used (Hotel Admin with UML Class, and School personnel with E-R)</a:t>
            </a:r>
          </a:p>
          <a:p>
            <a:endParaRPr lang="en-US" dirty="0" smtClean="0"/>
          </a:p>
          <a:p>
            <a:r>
              <a:rPr lang="en-US" dirty="0" smtClean="0"/>
              <a:t>12 Participants, all CS (9 SE</a:t>
            </a:r>
            <a:r>
              <a:rPr lang="en-US" smtClean="0"/>
              <a:t>, 3 MAVO experts)</a:t>
            </a:r>
            <a:endParaRPr lang="en-US" dirty="0" smtClean="0"/>
          </a:p>
          <a:p>
            <a:r>
              <a:rPr lang="en-US" dirty="0" smtClean="0"/>
              <a:t>Measured cognitive effectiveness: speed, ease,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Results and Discussion - Speed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MAV</a:t>
            </a:r>
            <a:r>
              <a:rPr lang="en-US" dirty="0"/>
              <a:t>-Text </a:t>
            </a:r>
            <a:r>
              <a:rPr lang="en-US" dirty="0" smtClean="0"/>
              <a:t>averaged </a:t>
            </a:r>
            <a:r>
              <a:rPr lang="en-US" dirty="0"/>
              <a:t>2:08 min longer to complete (17.8%</a:t>
            </a:r>
            <a:r>
              <a:rPr lang="en-US" dirty="0" smtClean="0"/>
              <a:t>) than </a:t>
            </a:r>
            <a:r>
              <a:rPr lang="en-US" dirty="0"/>
              <a:t>MAV-</a:t>
            </a:r>
            <a:r>
              <a:rPr lang="en-US" dirty="0" smtClean="0"/>
              <a:t>Vis </a:t>
            </a:r>
          </a:p>
          <a:p>
            <a:r>
              <a:rPr lang="en-US" dirty="0" smtClean="0"/>
              <a:t>Includes overhead of drawing and writing – difference in </a:t>
            </a:r>
            <a:r>
              <a:rPr lang="en-US" dirty="0"/>
              <a:t>comprehension speed </a:t>
            </a:r>
            <a:r>
              <a:rPr lang="en-US" dirty="0" smtClean="0"/>
              <a:t>likely greater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07317"/>
              </p:ext>
            </p:extLst>
          </p:nvPr>
        </p:nvGraphicFramePr>
        <p:xfrm>
          <a:off x="971600" y="3717032"/>
          <a:ext cx="6984776" cy="1504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/>
                <a:gridCol w="2528139"/>
                <a:gridCol w="2584429"/>
              </a:tblGrid>
              <a:tr h="50165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Syntax</a:t>
                      </a:r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Reading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en-US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mm:ss</a:t>
                      </a:r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Writing (</a:t>
                      </a:r>
                      <a:r>
                        <a:rPr lang="en-US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mm:ss</a:t>
                      </a:r>
                      <a:r>
                        <a:rPr lang="en-US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016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MAV-Text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14:06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9:29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1A6"/>
                    </a:solidFill>
                  </a:tcPr>
                </a:tc>
              </a:tr>
              <a:tr h="50165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11:58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A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9:42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1115616" y="5589240"/>
            <a:ext cx="2736304" cy="648072"/>
          </a:xfrm>
          <a:prstGeom prst="wedgeRectCallout">
            <a:avLst>
              <a:gd name="adj1" fmla="val 30823"/>
              <a:gd name="adj2" fmla="val -92503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Use of graphical elements in MAV-Vis improves comprehension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508104" y="5589240"/>
            <a:ext cx="2736304" cy="792088"/>
          </a:xfrm>
          <a:prstGeom prst="wedgeRectCallout">
            <a:avLst>
              <a:gd name="adj1" fmla="val -28957"/>
              <a:gd name="adj2" fmla="val -94071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MAV-Vis is only slightly slower for writing  – more complexity in elements, but can group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Results and Discussion - Ease</a:t>
            </a:r>
            <a:endParaRPr lang="en-US" sz="2400" dirty="0">
              <a:solidFill>
                <a:srgbClr val="B51433"/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513084"/>
              </p:ext>
            </p:extLst>
          </p:nvPr>
        </p:nvGraphicFramePr>
        <p:xfrm>
          <a:off x="755576" y="1628800"/>
          <a:ext cx="7128790" cy="1443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635"/>
                <a:gridCol w="1241831"/>
                <a:gridCol w="1241831"/>
                <a:gridCol w="1241831"/>
                <a:gridCol w="1241831"/>
                <a:gridCol w="1241831"/>
              </a:tblGrid>
              <a:tr h="5146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ABS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Intuitive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Easy to Remember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</a:t>
                      </a:r>
                      <a:r>
                        <a:rPr lang="en-US" sz="1400" baseline="0" dirty="0" smtClean="0">
                          <a:solidFill>
                            <a:srgbClr val="262626"/>
                          </a:solidFill>
                        </a:rPr>
                        <a:t> to Read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 to Write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Number Preferred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3D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3D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3D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A4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852452"/>
              </p:ext>
            </p:extLst>
          </p:nvPr>
        </p:nvGraphicFramePr>
        <p:xfrm>
          <a:off x="755576" y="4073579"/>
          <a:ext cx="7128790" cy="1443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635"/>
                <a:gridCol w="1241831"/>
                <a:gridCol w="1241831"/>
                <a:gridCol w="1241831"/>
                <a:gridCol w="1241831"/>
                <a:gridCol w="1241831"/>
              </a:tblGrid>
              <a:tr h="5146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VAR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Intuitive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Easy to Remember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</a:t>
                      </a:r>
                      <a:r>
                        <a:rPr lang="en-US" sz="1400" baseline="0" dirty="0" smtClean="0">
                          <a:solidFill>
                            <a:srgbClr val="262626"/>
                          </a:solidFill>
                        </a:rPr>
                        <a:t> to Read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 to Write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Number Preferred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3D5C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251520" y="3212976"/>
            <a:ext cx="2736304" cy="720080"/>
          </a:xfrm>
          <a:prstGeom prst="wedgeRectCallout">
            <a:avLst>
              <a:gd name="adj1" fmla="val 32309"/>
              <a:gd name="adj2" fmla="val -71104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Pile Metaphor: Well-accepted, good semantic clarity:</a:t>
            </a:r>
          </a:p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“I could get it at first glance”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796136" y="3212976"/>
            <a:ext cx="2736304" cy="576064"/>
          </a:xfrm>
          <a:prstGeom prst="wedgeRectCallout">
            <a:avLst>
              <a:gd name="adj1" fmla="val 13372"/>
              <a:gd name="adj2" fmla="val -72515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Strong preference for MAV-Vis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71600" y="5805264"/>
            <a:ext cx="3744416" cy="720080"/>
          </a:xfrm>
          <a:prstGeom prst="wedgeRectCallout">
            <a:avLst>
              <a:gd name="adj1" fmla="val -20045"/>
              <a:gd name="adj2" fmla="val -91915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Polarized view on appropriateness of cloud icon: “Cloud does not equal </a:t>
            </a:r>
            <a:r>
              <a:rPr lang="en-US" sz="1400" dirty="0" err="1" smtClean="0">
                <a:solidFill>
                  <a:schemeClr val="dk1"/>
                </a:solidFill>
              </a:rPr>
              <a:t>var</a:t>
            </a:r>
            <a:r>
              <a:rPr lang="en-US" sz="1400" dirty="0" smtClean="0">
                <a:solidFill>
                  <a:schemeClr val="dk1"/>
                </a:solidFill>
              </a:rPr>
              <a:t> in my head”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508104" y="5877272"/>
            <a:ext cx="3312368" cy="576064"/>
          </a:xfrm>
          <a:prstGeom prst="wedgeRectCallout">
            <a:avLst>
              <a:gd name="adj1" fmla="val 8174"/>
              <a:gd name="adj2" fmla="val -120134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Most participants still preferred it over (V) annotation: it “stands out more”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Results and Discussion - Ease</a:t>
            </a:r>
            <a:endParaRPr lang="en-US" sz="2400" dirty="0">
              <a:solidFill>
                <a:srgbClr val="B51433"/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795766"/>
              </p:ext>
            </p:extLst>
          </p:nvPr>
        </p:nvGraphicFramePr>
        <p:xfrm>
          <a:off x="755576" y="4073579"/>
          <a:ext cx="7128790" cy="1443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635"/>
                <a:gridCol w="1241831"/>
                <a:gridCol w="1241831"/>
                <a:gridCol w="1241831"/>
                <a:gridCol w="1241831"/>
                <a:gridCol w="1241831"/>
              </a:tblGrid>
              <a:tr h="5146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May Grouping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Intuitive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Easy to Remember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</a:t>
                      </a:r>
                      <a:r>
                        <a:rPr lang="en-US" sz="1400" baseline="0" dirty="0" smtClean="0">
                          <a:solidFill>
                            <a:srgbClr val="262626"/>
                          </a:solidFill>
                        </a:rPr>
                        <a:t> to Read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 to Write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Number Preferred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830700"/>
              </p:ext>
            </p:extLst>
          </p:nvPr>
        </p:nvGraphicFramePr>
        <p:xfrm>
          <a:off x="755576" y="1628800"/>
          <a:ext cx="7128790" cy="1443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635"/>
                <a:gridCol w="1241831"/>
                <a:gridCol w="1241831"/>
                <a:gridCol w="1241831"/>
                <a:gridCol w="1241831"/>
                <a:gridCol w="1241831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May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Intuitive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Easy to Remember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</a:t>
                      </a:r>
                      <a:r>
                        <a:rPr lang="en-US" sz="1400" baseline="0" dirty="0" smtClean="0">
                          <a:solidFill>
                            <a:srgbClr val="262626"/>
                          </a:solidFill>
                        </a:rPr>
                        <a:t> to Read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Efficient to Write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Number Preferred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4.1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251520" y="3212976"/>
            <a:ext cx="3960440" cy="720080"/>
          </a:xfrm>
          <a:prstGeom prst="wedgeRectCallout">
            <a:avLst>
              <a:gd name="adj1" fmla="val 62837"/>
              <a:gd name="adj2" fmla="val -49940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Dashed lines preferred in all– including writing: perceived more efficient to change line than use separate annotation?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516216" y="3212976"/>
            <a:ext cx="2232248" cy="576064"/>
          </a:xfrm>
          <a:prstGeom prst="wedgeRectCallout">
            <a:avLst>
              <a:gd name="adj1" fmla="val 7048"/>
              <a:gd name="adj2" fmla="val -74279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MAV-Vis preferred, but not by as many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27584" y="5805264"/>
            <a:ext cx="3960440" cy="720080"/>
          </a:xfrm>
          <a:prstGeom prst="wedgeRectCallout">
            <a:avLst>
              <a:gd name="adj1" fmla="val 26901"/>
              <a:gd name="adj2" fmla="val -74984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Tradeoff:  “The formula is more commonly known” – it is “powerful” and precise, but MAV-Vis supports “visualizing all the choices simultaneously”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08104" y="5877272"/>
            <a:ext cx="3312368" cy="576064"/>
          </a:xfrm>
          <a:prstGeom prst="wedgeRectCallout">
            <a:avLst>
              <a:gd name="adj1" fmla="val 8174"/>
              <a:gd name="adj2" fmla="val -120134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Most preferred MAV-Vis despite familiarity with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5062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Results and Discussion - Accuracy</a:t>
            </a:r>
            <a:endParaRPr lang="en-US" sz="2400" dirty="0">
              <a:solidFill>
                <a:srgbClr val="B51433"/>
              </a:solidFill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1745"/>
              </p:ext>
            </p:extLst>
          </p:nvPr>
        </p:nvGraphicFramePr>
        <p:xfrm>
          <a:off x="1403648" y="2060848"/>
          <a:ext cx="5886959" cy="1443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635"/>
                <a:gridCol w="1241831"/>
                <a:gridCol w="1241831"/>
                <a:gridCol w="1241831"/>
                <a:gridCol w="1241831"/>
              </a:tblGrid>
              <a:tr h="51816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Abs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(score/6)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262626"/>
                          </a:solidFill>
                        </a:rPr>
                        <a:t>Var</a:t>
                      </a:r>
                      <a:endParaRPr lang="en-US" sz="1400" dirty="0" smtClean="0">
                        <a:solidFill>
                          <a:srgbClr val="262626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(score/6)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May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(score/6)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(score/18)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5.1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11.8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5.2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4.2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13.3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667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7201"/>
              </p:ext>
            </p:extLst>
          </p:nvPr>
        </p:nvGraphicFramePr>
        <p:xfrm>
          <a:off x="1475656" y="4293096"/>
          <a:ext cx="5832647" cy="1443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6091"/>
                <a:gridCol w="2128278"/>
                <a:gridCol w="2128278"/>
              </a:tblGrid>
              <a:tr h="51816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Syntax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(error count)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Comprehension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(error</a:t>
                      </a:r>
                      <a:r>
                        <a:rPr lang="en-US" sz="1400" baseline="0" dirty="0" smtClean="0">
                          <a:solidFill>
                            <a:srgbClr val="262626"/>
                          </a:solidFill>
                        </a:rPr>
                        <a:t> count</a:t>
                      </a:r>
                      <a:r>
                        <a:rPr lang="en-US" sz="1400" dirty="0" smtClean="0">
                          <a:solidFill>
                            <a:srgbClr val="262626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26262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MAV-Text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747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MAV-Vis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3.0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628800"/>
            <a:ext cx="301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Reading comprehension score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8610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Writing error counts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076056" y="1268760"/>
            <a:ext cx="3960440" cy="576064"/>
          </a:xfrm>
          <a:prstGeom prst="wedgeRectCallout">
            <a:avLst>
              <a:gd name="adj1" fmla="val -29260"/>
              <a:gd name="adj2" fmla="val 86469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MAV-Vis May groupings improved reading accuracy!  Info easily missed in the May formula.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27584" y="5805264"/>
            <a:ext cx="3960440" cy="720080"/>
          </a:xfrm>
          <a:prstGeom prst="wedgeRectCallout">
            <a:avLst>
              <a:gd name="adj1" fmla="val 26901"/>
              <a:gd name="adj2" fmla="val -74984"/>
            </a:avLst>
          </a:prstGeom>
          <a:solidFill>
            <a:schemeClr val="bg1"/>
          </a:solidFill>
          <a:ln w="28575" cmpd="sng">
            <a:solidFill>
              <a:srgbClr val="E31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</a:rPr>
              <a:t>More syntax errors in MAV-Vis – was mostly from </a:t>
            </a:r>
            <a:r>
              <a:rPr lang="en-US" sz="1400" dirty="0" err="1" smtClean="0">
                <a:solidFill>
                  <a:schemeClr val="dk1"/>
                </a:solidFill>
              </a:rPr>
              <a:t>colour</a:t>
            </a:r>
            <a:r>
              <a:rPr lang="en-US" sz="1400" dirty="0" smtClean="0">
                <a:solidFill>
                  <a:schemeClr val="dk1"/>
                </a:solidFill>
              </a:rPr>
              <a:t> use.  Hard to remember to change pens.</a:t>
            </a:r>
          </a:p>
        </p:txBody>
      </p:sp>
    </p:spTree>
    <p:extLst>
      <p:ext uri="{BB962C8B-B14F-4D97-AF65-F5344CB8AC3E}">
        <p14:creationId xmlns:p14="http://schemas.microsoft.com/office/powerpoint/2010/main" val="31414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Results and Discussion – Free form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700808"/>
            <a:ext cx="3322712" cy="4421087"/>
          </a:xfrm>
        </p:spPr>
        <p:txBody>
          <a:bodyPr>
            <a:normAutofit/>
          </a:bodyPr>
          <a:lstStyle/>
          <a:p>
            <a:r>
              <a:rPr lang="en-US" dirty="0" smtClean="0"/>
              <a:t>What notations come naturally?</a:t>
            </a:r>
          </a:p>
          <a:p>
            <a:pPr lvl="1"/>
            <a:r>
              <a:rPr lang="en-US" dirty="0" smtClean="0"/>
              <a:t>Dashed lines and question marks</a:t>
            </a:r>
          </a:p>
          <a:p>
            <a:pPr lvl="1"/>
            <a:r>
              <a:rPr lang="en-US" dirty="0" smtClean="0"/>
              <a:t>‘…’ for set</a:t>
            </a:r>
          </a:p>
          <a:p>
            <a:pPr lvl="1"/>
            <a:r>
              <a:rPr lang="en-US" dirty="0" smtClean="0"/>
              <a:t>Color schemes: all uncertainties or by uncertainty-type</a:t>
            </a:r>
          </a:p>
        </p:txBody>
      </p:sp>
      <p:pic>
        <p:nvPicPr>
          <p:cNvPr id="3" name="Picture 2" descr="freeform_p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1484784"/>
            <a:ext cx="5046278" cy="20882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83968" y="3861048"/>
            <a:ext cx="4104456" cy="2600705"/>
            <a:chOff x="4283968" y="3861048"/>
            <a:chExt cx="4104456" cy="2600705"/>
          </a:xfrm>
        </p:grpSpPr>
        <p:pic>
          <p:nvPicPr>
            <p:cNvPr id="2" name="Picture 1" descr="freeform_p9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3968" y="3861048"/>
              <a:ext cx="4104456" cy="26007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644008" y="5589240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45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MAV annotations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82" y="3272635"/>
            <a:ext cx="3321626" cy="1672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69" y="3140968"/>
            <a:ext cx="2968239" cy="1876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916832"/>
            <a:ext cx="564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</a:t>
            </a:r>
            <a:r>
              <a:rPr lang="en-US" dirty="0" smtClean="0"/>
              <a:t> uncertainty:</a:t>
            </a:r>
          </a:p>
          <a:p>
            <a:r>
              <a:rPr lang="en-US" dirty="0"/>
              <a:t>	</a:t>
            </a:r>
            <a:r>
              <a:rPr lang="en-US" dirty="0" smtClean="0"/>
              <a:t>an element may be refined to multiple elements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55976" y="4079143"/>
            <a:ext cx="432048" cy="14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B51433"/>
                </a:solidFill>
              </a:rPr>
              <a:t>Threats to Validity</a:t>
            </a:r>
            <a:endParaRPr lang="en-US" sz="2400" dirty="0">
              <a:solidFill>
                <a:srgbClr val="B514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0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 Participants (no stats)</a:t>
            </a:r>
          </a:p>
          <a:p>
            <a:endParaRPr lang="en-US" dirty="0" smtClean="0"/>
          </a:p>
          <a:p>
            <a:r>
              <a:rPr lang="en-US" dirty="0" smtClean="0"/>
              <a:t>Experts/ prior exposure to MAVO annotations</a:t>
            </a:r>
          </a:p>
          <a:p>
            <a:endParaRPr lang="en-US" dirty="0" smtClean="0"/>
          </a:p>
          <a:p>
            <a:r>
              <a:rPr lang="en-US" dirty="0" smtClean="0"/>
              <a:t>Familiarity with propositional logic</a:t>
            </a:r>
          </a:p>
          <a:p>
            <a:endParaRPr lang="en-US" dirty="0" smtClean="0"/>
          </a:p>
          <a:p>
            <a:r>
              <a:rPr lang="en-US" dirty="0" smtClean="0"/>
              <a:t>Confusion with underlying uncertainty concepts </a:t>
            </a:r>
          </a:p>
          <a:p>
            <a:pPr marL="457090" lvl="1" indent="0">
              <a:buNone/>
            </a:pPr>
            <a:r>
              <a:rPr lang="en-US" dirty="0"/>
              <a:t>	</a:t>
            </a:r>
            <a:r>
              <a:rPr lang="en-US" dirty="0" smtClean="0"/>
              <a:t>(both syntaxes affected)</a:t>
            </a:r>
          </a:p>
          <a:p>
            <a:endParaRPr lang="en-US" dirty="0" smtClean="0"/>
          </a:p>
          <a:p>
            <a:r>
              <a:rPr lang="en-US" dirty="0" smtClean="0"/>
              <a:t>Selection bias from imbalanced knowledge of UML </a:t>
            </a:r>
            <a:r>
              <a:rPr lang="en-US" dirty="0" err="1" smtClean="0"/>
              <a:t>vs</a:t>
            </a:r>
            <a:r>
              <a:rPr lang="en-US" dirty="0" smtClean="0"/>
              <a:t> E-R </a:t>
            </a:r>
          </a:p>
          <a:p>
            <a:pPr marL="457090" lvl="1" indent="0">
              <a:buNone/>
            </a:pPr>
            <a:r>
              <a:rPr lang="en-US" dirty="0"/>
              <a:t>	</a:t>
            </a:r>
            <a:r>
              <a:rPr lang="en-US" dirty="0" smtClean="0"/>
              <a:t>(1 subject reported this)</a:t>
            </a:r>
          </a:p>
        </p:txBody>
      </p:sp>
    </p:spTree>
    <p:extLst>
      <p:ext uri="{BB962C8B-B14F-4D97-AF65-F5344CB8AC3E}">
        <p14:creationId xmlns:p14="http://schemas.microsoft.com/office/powerpoint/2010/main" val="26569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Syntaxes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Expressing Uncertainty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Summary</a:t>
            </a:r>
            <a:r>
              <a:rPr lang="en-CA" sz="2400" dirty="0" smtClean="0">
                <a:solidFill>
                  <a:srgbClr val="403152"/>
                </a:solidFill>
              </a:rPr>
              <a:t> 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major contributions:</a:t>
            </a:r>
          </a:p>
          <a:p>
            <a:pPr marL="914290" lvl="1" indent="-457200">
              <a:buFont typeface="+mj-lt"/>
              <a:buAutoNum type="arabicPeriod"/>
            </a:pPr>
            <a:r>
              <a:rPr lang="en-CA" dirty="0" smtClean="0"/>
              <a:t>Assessment of existing notation.</a:t>
            </a:r>
          </a:p>
          <a:p>
            <a:pPr marL="914290" lvl="1" indent="-457200">
              <a:buFont typeface="+mj-lt"/>
              <a:buAutoNum type="arabicPeriod"/>
            </a:pPr>
            <a:r>
              <a:rPr lang="en-CA" dirty="0" smtClean="0"/>
              <a:t>A new, graphical syntax for partial models (MAV-Vis).</a:t>
            </a:r>
          </a:p>
          <a:p>
            <a:pPr marL="914290" lvl="1" indent="-457200">
              <a:buFont typeface="+mj-lt"/>
              <a:buAutoNum type="arabicPeriod"/>
            </a:pPr>
            <a:r>
              <a:rPr lang="en-CA" dirty="0" smtClean="0"/>
              <a:t>Empirical study of the two syntaxes. </a:t>
            </a:r>
          </a:p>
          <a:p>
            <a:pPr marL="514337" indent="-457200">
              <a:buFont typeface="+mj-lt"/>
              <a:buAutoNum type="arabicPeriod"/>
            </a:pPr>
            <a:endParaRPr lang="en-CA" dirty="0"/>
          </a:p>
          <a:p>
            <a:pPr marL="514337" indent="-457200"/>
            <a:r>
              <a:rPr lang="en-CA" dirty="0" smtClean="0"/>
              <a:t>Overall, users seem to be more efficient with MAV-Vis, </a:t>
            </a:r>
          </a:p>
          <a:p>
            <a:pPr marL="914290" lvl="1" indent="-457200"/>
            <a:r>
              <a:rPr lang="en-CA" dirty="0" smtClean="0"/>
              <a:t>but also tend to make more errors.</a:t>
            </a:r>
          </a:p>
          <a:p>
            <a:pPr marL="514337" indent="-457200"/>
            <a:r>
              <a:rPr lang="en-CA" dirty="0" smtClean="0"/>
              <a:t>Overall, users tended to prefer MAV-Vis.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42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Do we have a solution?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there a </a:t>
            </a:r>
            <a:r>
              <a:rPr lang="en-CA" i="1" dirty="0" smtClean="0"/>
              <a:t>universally</a:t>
            </a:r>
            <a:r>
              <a:rPr lang="en-CA" dirty="0" smtClean="0"/>
              <a:t> better solution? </a:t>
            </a:r>
          </a:p>
          <a:p>
            <a:pPr lvl="1"/>
            <a:r>
              <a:rPr lang="en-CA" dirty="0" smtClean="0"/>
              <a:t>Expert/Novice? </a:t>
            </a:r>
          </a:p>
          <a:p>
            <a:pPr lvl="1"/>
            <a:r>
              <a:rPr lang="en-CA" dirty="0" smtClean="0"/>
              <a:t>Learning style?</a:t>
            </a:r>
          </a:p>
          <a:p>
            <a:r>
              <a:rPr lang="en-CA" dirty="0" smtClean="0"/>
              <a:t>Representation for </a:t>
            </a:r>
            <a:r>
              <a:rPr lang="en-CA" dirty="0" err="1" smtClean="0"/>
              <a:t>Var</a:t>
            </a:r>
            <a:r>
              <a:rPr lang="en-CA" dirty="0" smtClean="0"/>
              <a:t> is an issue</a:t>
            </a:r>
          </a:p>
          <a:p>
            <a:r>
              <a:rPr lang="en-CA" dirty="0" smtClean="0"/>
              <a:t>Scalability of MAV-Vis and MAV-Text</a:t>
            </a:r>
          </a:p>
          <a:p>
            <a:endParaRPr lang="en-CA" dirty="0"/>
          </a:p>
          <a:p>
            <a:r>
              <a:rPr lang="en-CA" dirty="0" smtClean="0"/>
              <a:t>Tooling can add power with interactions and visuals</a:t>
            </a:r>
          </a:p>
          <a:p>
            <a:pPr lvl="1"/>
            <a:r>
              <a:rPr lang="en-CA" dirty="0" smtClean="0"/>
              <a:t>Levels of detail drill-downs for cognitive integration</a:t>
            </a:r>
          </a:p>
          <a:p>
            <a:pPr lvl="1"/>
            <a:r>
              <a:rPr lang="en-CA" dirty="0" smtClean="0"/>
              <a:t>Hover-highlight concretizations for alternatives</a:t>
            </a:r>
          </a:p>
          <a:p>
            <a:pPr lvl="1"/>
            <a:r>
              <a:rPr lang="en-CA" dirty="0" smtClean="0"/>
              <a:t>Convert between syntaxes – use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34009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Lessons </a:t>
            </a:r>
            <a:r>
              <a:rPr lang="en-CA" sz="3600" dirty="0" smtClean="0"/>
              <a:t>Learned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In carrying out an empirical study: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Hard to decouple testing the syntax from testing the semantics.</a:t>
            </a:r>
          </a:p>
          <a:p>
            <a:r>
              <a:rPr lang="en-CA" dirty="0" smtClean="0"/>
              <a:t>Always do a pilot.</a:t>
            </a:r>
          </a:p>
          <a:p>
            <a:r>
              <a:rPr lang="en-CA" dirty="0" smtClean="0"/>
              <a:t>Coming up with a rubric may be hard.</a:t>
            </a:r>
          </a:p>
          <a:p>
            <a:r>
              <a:rPr lang="en-CA" dirty="0" smtClean="0"/>
              <a:t>Coming up with efficient teaching materials may be even harder.</a:t>
            </a:r>
          </a:p>
          <a:p>
            <a:r>
              <a:rPr lang="en-CA" dirty="0" smtClean="0"/>
              <a:t>Don’t tire out the participants </a:t>
            </a:r>
          </a:p>
          <a:p>
            <a:pPr lvl="1"/>
            <a:r>
              <a:rPr lang="en-CA" i="1" dirty="0" smtClean="0"/>
              <a:t>(they are not easy to come by and you don’t want to scare them)</a:t>
            </a:r>
          </a:p>
          <a:p>
            <a:r>
              <a:rPr lang="en-CA" dirty="0" smtClean="0"/>
              <a:t>Bribe them with sugary things!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2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3928" y="3501008"/>
            <a:ext cx="460851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5576" y="3501008"/>
            <a:ext cx="302433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Future Work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Combinations of MAV annotations.</a:t>
            </a:r>
          </a:p>
          <a:p>
            <a:pPr lvl="1"/>
            <a:r>
              <a:rPr lang="en-CA" dirty="0" smtClean="0"/>
              <a:t>Would require more advanced training</a:t>
            </a:r>
          </a:p>
          <a:p>
            <a:r>
              <a:rPr lang="en-CA" dirty="0" smtClean="0"/>
              <a:t>Adding OW partiality</a:t>
            </a:r>
          </a:p>
          <a:p>
            <a:r>
              <a:rPr lang="en-CA" dirty="0" smtClean="0"/>
              <a:t>More complex </a:t>
            </a:r>
            <a:r>
              <a:rPr lang="en-CA" dirty="0" err="1" smtClean="0"/>
              <a:t>PoU</a:t>
            </a:r>
            <a:r>
              <a:rPr lang="en-CA" dirty="0" smtClean="0"/>
              <a:t> dependency expressions?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56634"/>
            <a:ext cx="2448272" cy="2248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735291"/>
            <a:ext cx="4154036" cy="1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CA" b="1" dirty="0" smtClean="0"/>
              <a:t>Thank You!</a:t>
            </a:r>
            <a:endParaRPr lang="en-CA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0"/>
            <a:ext cx="9144000" cy="264150"/>
            <a:chOff x="2394267" y="0"/>
            <a:chExt cx="6767009" cy="670384"/>
          </a:xfrm>
        </p:grpSpPr>
        <p:sp>
          <p:nvSpPr>
            <p:cNvPr id="21" name="Rectangle 20"/>
            <p:cNvSpPr/>
            <p:nvPr/>
          </p:nvSpPr>
          <p:spPr>
            <a:xfrm>
              <a:off x="2394267" y="0"/>
              <a:ext cx="1213900" cy="670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82544" y="0"/>
              <a:ext cx="1213900" cy="670384"/>
            </a:xfrm>
            <a:prstGeom prst="rect">
              <a:avLst/>
            </a:prstGeom>
            <a:solidFill>
              <a:srgbClr val="779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21" y="0"/>
              <a:ext cx="1213900" cy="670384"/>
            </a:xfrm>
            <a:prstGeom prst="rect">
              <a:avLst/>
            </a:prstGeom>
            <a:solidFill>
              <a:srgbClr val="CA4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9098" y="0"/>
              <a:ext cx="1213900" cy="670384"/>
            </a:xfrm>
            <a:prstGeom prst="rect">
              <a:avLst/>
            </a:prstGeom>
            <a:solidFill>
              <a:srgbClr val="B51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47376" y="0"/>
              <a:ext cx="1213900" cy="670384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CA" i="1" dirty="0" smtClean="0"/>
              <a:t>Especially to our participants!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646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MAV annotations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62" y="3272635"/>
            <a:ext cx="2764066" cy="1672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69" y="3267407"/>
            <a:ext cx="2968239" cy="162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916832"/>
            <a:ext cx="59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Var</a:t>
            </a:r>
            <a:r>
              <a:rPr lang="en-US" dirty="0" smtClean="0"/>
              <a:t> uncertainty:</a:t>
            </a:r>
          </a:p>
          <a:p>
            <a:r>
              <a:rPr lang="en-US" dirty="0"/>
              <a:t>	</a:t>
            </a:r>
            <a:r>
              <a:rPr lang="en-US" dirty="0" smtClean="0"/>
              <a:t>an element may be merged to some other element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55976" y="4079143"/>
            <a:ext cx="432048" cy="14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MAV annotations + May formula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54" y="3272636"/>
            <a:ext cx="2802998" cy="21474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69" y="3181028"/>
            <a:ext cx="2968239" cy="179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916832"/>
            <a:ext cx="553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</a:t>
            </a:r>
            <a:r>
              <a:rPr lang="en-US" dirty="0" smtClean="0"/>
              <a:t> uncertainty:</a:t>
            </a:r>
          </a:p>
          <a:p>
            <a:r>
              <a:rPr lang="en-US" dirty="0"/>
              <a:t>	</a:t>
            </a:r>
            <a:r>
              <a:rPr lang="en-US" dirty="0" smtClean="0"/>
              <a:t>an element may be dropped from a refinement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55976" y="4079143"/>
            <a:ext cx="432048" cy="14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6003716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“may formula”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1547664" y="558924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br>
              <a:rPr lang="en-US" altLang="zh-CN" sz="3600" dirty="0" smtClean="0"/>
            </a:br>
            <a:r>
              <a:rPr lang="en-US" altLang="zh-CN" sz="2800" dirty="0" smtClean="0">
                <a:solidFill>
                  <a:srgbClr val="31859C"/>
                </a:solidFill>
              </a:rPr>
              <a:t>MAV annotations + May formula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54" y="3314253"/>
            <a:ext cx="2802998" cy="2064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69" y="3181028"/>
            <a:ext cx="2968239" cy="179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916832"/>
            <a:ext cx="553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</a:t>
            </a:r>
            <a:r>
              <a:rPr lang="en-US" dirty="0" smtClean="0"/>
              <a:t> uncertainty:</a:t>
            </a:r>
          </a:p>
          <a:p>
            <a:r>
              <a:rPr lang="en-US" dirty="0"/>
              <a:t>	</a:t>
            </a:r>
            <a:r>
              <a:rPr lang="en-US" dirty="0" smtClean="0"/>
              <a:t>an element may be dropped from a refinement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55976" y="4079143"/>
            <a:ext cx="432048" cy="14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0679" y="5634384"/>
            <a:ext cx="186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Models are good for </a:t>
            </a:r>
            <a:r>
              <a:rPr lang="en-US" b="1" dirty="0"/>
              <a:t>automated</a:t>
            </a:r>
            <a:r>
              <a:rPr lang="en-US" dirty="0"/>
              <a:t> reasoning.</a:t>
            </a:r>
          </a:p>
          <a:p>
            <a:pPr lvl="1"/>
            <a:r>
              <a:rPr lang="en-US" dirty="0"/>
              <a:t>Property checking </a:t>
            </a:r>
            <a:r>
              <a:rPr lang="en-US" sz="2000" dirty="0"/>
              <a:t>[ICSE’12,MoDeVVa’12]</a:t>
            </a:r>
          </a:p>
          <a:p>
            <a:pPr lvl="1"/>
            <a:r>
              <a:rPr lang="en-US" dirty="0"/>
              <a:t>Verification of Refinement </a:t>
            </a:r>
            <a:r>
              <a:rPr lang="en-US" sz="2000" dirty="0"/>
              <a:t>[FASE’12,VOLT’12]</a:t>
            </a:r>
          </a:p>
          <a:p>
            <a:pPr lvl="1"/>
            <a:r>
              <a:rPr lang="en-US" dirty="0"/>
              <a:t>Checking correctness of Transformations </a:t>
            </a:r>
            <a:r>
              <a:rPr lang="en-US" sz="2000" dirty="0"/>
              <a:t>[MiSE’12]</a:t>
            </a:r>
          </a:p>
          <a:p>
            <a:pPr lvl="1"/>
            <a:r>
              <a:rPr lang="en-US" dirty="0"/>
              <a:t>Change propagation </a:t>
            </a:r>
            <a:r>
              <a:rPr lang="en-US" sz="2000" dirty="0"/>
              <a:t>[FASE’13]</a:t>
            </a:r>
          </a:p>
          <a:p>
            <a:pPr lvl="1"/>
            <a:endParaRPr lang="en-US" dirty="0"/>
          </a:p>
          <a:p>
            <a:r>
              <a:rPr lang="en-US" dirty="0" smtClean="0"/>
              <a:t>But how </a:t>
            </a:r>
            <a:r>
              <a:rPr lang="en-US" dirty="0"/>
              <a:t>efficient are they as </a:t>
            </a:r>
            <a:r>
              <a:rPr lang="en-US" b="1" dirty="0"/>
              <a:t>communication </a:t>
            </a:r>
            <a:r>
              <a:rPr lang="en-US" dirty="0"/>
              <a:t>artifacts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Expression and understanding.</a:t>
            </a:r>
          </a:p>
          <a:p>
            <a:pPr lvl="1"/>
            <a:r>
              <a:rPr lang="en-US" i="1" dirty="0" smtClean="0"/>
              <a:t>Notation!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5738</TotalTime>
  <Words>1847</Words>
  <Application>Microsoft Macintosh PowerPoint</Application>
  <PresentationFormat>On-screen Show (4:3)</PresentationFormat>
  <Paragraphs>427</Paragraphs>
  <Slides>56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An Empirical Study Of Alternative Syntaxes For Expressing Model Uncertainty CSC2125 Project Report</vt:lpstr>
      <vt:lpstr>Overview</vt:lpstr>
      <vt:lpstr>Introduction</vt:lpstr>
      <vt:lpstr>Introduction </vt:lpstr>
      <vt:lpstr>Introduction MAV annotations</vt:lpstr>
      <vt:lpstr>Introduction MAV annotations</vt:lpstr>
      <vt:lpstr>Introduction MAV annotations + May formula</vt:lpstr>
      <vt:lpstr>Introduction MAV annotations + May formula</vt:lpstr>
      <vt:lpstr>Introduction</vt:lpstr>
      <vt:lpstr>Introduction Does this ER model convey what it should?</vt:lpstr>
      <vt:lpstr>Introduction A Systematic Study of Partial Model Syntaxes</vt:lpstr>
      <vt:lpstr>Introduction What we do NOT do.</vt:lpstr>
      <vt:lpstr>Annotation-Based Syntax: Mav-Text</vt:lpstr>
      <vt:lpstr>MAV-Text Syntax Introduction to Notations</vt:lpstr>
      <vt:lpstr>MAV-Text Syntax Var Uncertainty</vt:lpstr>
      <vt:lpstr>MAV-Text Syntax Abs Uncertainty</vt:lpstr>
      <vt:lpstr>MAV-Text Syntax May Uncertainty</vt:lpstr>
      <vt:lpstr>MAV-Text Syntax May Uncertainty</vt:lpstr>
      <vt:lpstr>MAV-Text Syntax May Uncertainty</vt:lpstr>
      <vt:lpstr>MAV-Text Syntax Analysis with Moody’s Principles for Cognitive Effectiveness</vt:lpstr>
      <vt:lpstr>MAV-Text Syntax Analysis with Moody’s Principles for Cognitive Effectiveness</vt:lpstr>
      <vt:lpstr>MAV-Text Syntax Analysis with Moody’s Principles for Cognitive Effectiveness</vt:lpstr>
      <vt:lpstr>MAV-Text Syntax Analysis with Moody’s Principles for Cognitive Effectiveness</vt:lpstr>
      <vt:lpstr>MAV-Text Syntax Analysis with Moody’s Principles for Cognitive Effectiveness</vt:lpstr>
      <vt:lpstr>MAV-Text Syntax Analysis with Moody’s Principles for Cognitive Effectiveness</vt:lpstr>
      <vt:lpstr>MAV-Text Syntax Analysis with Moody’s Principles for Cognitive Effectiveness</vt:lpstr>
      <vt:lpstr>Visual Syntax: Mav-Vis</vt:lpstr>
      <vt:lpstr>MAV-Vis Syntax  </vt:lpstr>
      <vt:lpstr>MAV-Vis Syntax Representing Var</vt:lpstr>
      <vt:lpstr>MAV-Vis Syntax Representing Abs</vt:lpstr>
      <vt:lpstr>MAV-Vis Syntax Representing May: a color for each PoU</vt:lpstr>
      <vt:lpstr>MAV-Vis Syntax Representing May: identify an alternative</vt:lpstr>
      <vt:lpstr>MAV-Vis Syntax Representing May: grouping elements in alternatives</vt:lpstr>
      <vt:lpstr>MAV-Vis Syntax Representing May: the other alternative</vt:lpstr>
      <vt:lpstr>MAV-Vis Syntax Representing May: numbers for different alternatives</vt:lpstr>
      <vt:lpstr>MAV-Vis Syntax Representing May: alternative  with many parts</vt:lpstr>
      <vt:lpstr>MAV-Vis Syntax Representing May: a different PoU</vt:lpstr>
      <vt:lpstr>MAV-Vis Syntax Representing May: expressing PoU dependencies</vt:lpstr>
      <vt:lpstr>MAV-Vis Syntax Representing May</vt:lpstr>
      <vt:lpstr>MAV-Vis Syntax Analysis with Moody’s Principles for Cognitive Effectiveness</vt:lpstr>
      <vt:lpstr>Evaluation</vt:lpstr>
      <vt:lpstr>Evaluation Goals</vt:lpstr>
      <vt:lpstr>Evaluation Design and Procedure</vt:lpstr>
      <vt:lpstr>Evaluation Design and Procedure</vt:lpstr>
      <vt:lpstr>Evaluation Results and Discussion - Speed</vt:lpstr>
      <vt:lpstr>Evaluation Results and Discussion - Ease</vt:lpstr>
      <vt:lpstr>Evaluation Results and Discussion - Ease</vt:lpstr>
      <vt:lpstr>Evaluation Results and Discussion - Accuracy</vt:lpstr>
      <vt:lpstr>Evaluation Results and Discussion – Free form</vt:lpstr>
      <vt:lpstr>Evaluation Threats to Validity</vt:lpstr>
      <vt:lpstr>Conclusion</vt:lpstr>
      <vt:lpstr>Summary </vt:lpstr>
      <vt:lpstr>Do we have a solution?</vt:lpstr>
      <vt:lpstr>Lessons Learned</vt:lpstr>
      <vt:lpstr>Future Work</vt:lpstr>
      <vt:lpstr>Thank You!</vt:lpstr>
    </vt:vector>
  </TitlesOfParts>
  <Company>Dynamic Graphics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ssantosa_admin</dc:creator>
  <cp:lastModifiedBy>S S</cp:lastModifiedBy>
  <cp:revision>323</cp:revision>
  <cp:lastPrinted>2011-10-24T17:18:54Z</cp:lastPrinted>
  <dcterms:created xsi:type="dcterms:W3CDTF">2011-10-21T01:32:46Z</dcterms:created>
  <dcterms:modified xsi:type="dcterms:W3CDTF">2012-12-25T21:05:24Z</dcterms:modified>
</cp:coreProperties>
</file>