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6" r:id="rId10"/>
    <p:sldId id="265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9" r:id="rId24"/>
    <p:sldId id="280" r:id="rId25"/>
    <p:sldId id="281" r:id="rId26"/>
    <p:sldId id="290" r:id="rId27"/>
    <p:sldId id="282" r:id="rId28"/>
    <p:sldId id="283" r:id="rId29"/>
    <p:sldId id="285" r:id="rId30"/>
    <p:sldId id="286" r:id="rId31"/>
    <p:sldId id="287" r:id="rId32"/>
    <p:sldId id="294" r:id="rId33"/>
    <p:sldId id="288" r:id="rId34"/>
    <p:sldId id="291" r:id="rId35"/>
    <p:sldId id="292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8" autoAdjust="0"/>
    <p:restoredTop sz="92525" autoAdjust="0"/>
  </p:normalViewPr>
  <p:slideViewPr>
    <p:cSldViewPr>
      <p:cViewPr varScale="1">
        <p:scale>
          <a:sx n="69" d="100"/>
          <a:sy n="69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A91AC-1E70-4556-83B0-E2B1A3BFEEDD}" type="doc">
      <dgm:prSet loTypeId="urn:microsoft.com/office/officeart/2005/8/layout/cycle1" loCatId="cycle" qsTypeId="urn:microsoft.com/office/officeart/2005/8/quickstyle/3d6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CBD00E7-6428-4789-8DFB-F19B2C79C6E9}">
      <dgm:prSet phldrT="[Text]" custT="1"/>
      <dgm:spPr/>
      <dgm:t>
        <a:bodyPr/>
        <a:lstStyle/>
        <a:p>
          <a:r>
            <a:rPr lang="en-US" sz="1800" b="1" i="1" dirty="0" err="1" smtClean="0">
              <a:latin typeface="Cambria" pitchFamily="18" charset="0"/>
            </a:rPr>
            <a:t>i</a:t>
          </a:r>
          <a:r>
            <a:rPr lang="en-US" sz="1800" b="1" i="1" dirty="0" smtClean="0">
              <a:latin typeface="Cambria" pitchFamily="18" charset="0"/>
            </a:rPr>
            <a:t>* SR Goal Model</a:t>
          </a:r>
          <a:endParaRPr lang="en-US" sz="1800" b="1" i="1" dirty="0">
            <a:latin typeface="Cambria" pitchFamily="18" charset="0"/>
          </a:endParaRPr>
        </a:p>
      </dgm:t>
    </dgm:pt>
    <dgm:pt modelId="{300D6EDB-CA9C-4977-9713-225E7CA03D8F}" type="parTrans" cxnId="{DE163B74-48AB-4A5E-BA32-D50A8FC73460}">
      <dgm:prSet/>
      <dgm:spPr/>
      <dgm:t>
        <a:bodyPr/>
        <a:lstStyle/>
        <a:p>
          <a:endParaRPr lang="en-US" sz="1600" b="1" i="1">
            <a:latin typeface="Cambria" pitchFamily="18" charset="0"/>
          </a:endParaRPr>
        </a:p>
      </dgm:t>
    </dgm:pt>
    <dgm:pt modelId="{198D1902-12E9-4BF5-B9D9-8593903E69D1}" type="sibTrans" cxnId="{DE163B74-48AB-4A5E-BA32-D50A8FC73460}">
      <dgm:prSet/>
      <dgm:spPr/>
      <dgm:t>
        <a:bodyPr/>
        <a:lstStyle/>
        <a:p>
          <a:endParaRPr lang="en-US" sz="1600" b="1" i="1">
            <a:latin typeface="Cambria" pitchFamily="18" charset="0"/>
          </a:endParaRPr>
        </a:p>
      </dgm:t>
    </dgm:pt>
    <dgm:pt modelId="{A7F8760B-B5BC-4688-B1F2-0E13A4B21493}">
      <dgm:prSet phldrT="[Text]" custT="1"/>
      <dgm:spPr/>
      <dgm:t>
        <a:bodyPr/>
        <a:lstStyle/>
        <a:p>
          <a:r>
            <a:rPr lang="en-US" sz="1600" b="1" i="1" dirty="0" smtClean="0">
              <a:latin typeface="Cambria" pitchFamily="18" charset="0"/>
            </a:rPr>
            <a:t>BPMN Service Choreography Model</a:t>
          </a:r>
          <a:endParaRPr lang="en-US" sz="1600" b="1" i="1" dirty="0">
            <a:latin typeface="Cambria" pitchFamily="18" charset="0"/>
          </a:endParaRPr>
        </a:p>
      </dgm:t>
    </dgm:pt>
    <dgm:pt modelId="{DB80138B-25E7-497F-98FE-681ABC9146E5}" type="parTrans" cxnId="{7077B67E-EBE3-41C7-B6FB-6FC1978E6AA8}">
      <dgm:prSet/>
      <dgm:spPr/>
      <dgm:t>
        <a:bodyPr/>
        <a:lstStyle/>
        <a:p>
          <a:endParaRPr lang="en-US" sz="1600" b="1" i="1">
            <a:latin typeface="Cambria" pitchFamily="18" charset="0"/>
          </a:endParaRPr>
        </a:p>
      </dgm:t>
    </dgm:pt>
    <dgm:pt modelId="{BF22D3F8-1BAC-4BC3-B018-1749300A3C56}" type="sibTrans" cxnId="{7077B67E-EBE3-41C7-B6FB-6FC1978E6AA8}">
      <dgm:prSet/>
      <dgm:spPr/>
      <dgm:t>
        <a:bodyPr/>
        <a:lstStyle/>
        <a:p>
          <a:endParaRPr lang="en-US" sz="1600" b="1" i="1">
            <a:latin typeface="Cambria" pitchFamily="18" charset="0"/>
          </a:endParaRPr>
        </a:p>
      </dgm:t>
    </dgm:pt>
    <dgm:pt modelId="{6AF3DCB0-21DF-4DD4-B8CF-4EA399FCCFBC}">
      <dgm:prSet phldrT="[Text]" custT="1"/>
      <dgm:spPr/>
      <dgm:t>
        <a:bodyPr/>
        <a:lstStyle/>
        <a:p>
          <a:r>
            <a:rPr lang="en-US" sz="1800" b="1" i="1" dirty="0" smtClean="0">
              <a:latin typeface="Cambria" pitchFamily="18" charset="0"/>
            </a:rPr>
            <a:t>e3Value Business Model</a:t>
          </a:r>
          <a:endParaRPr lang="en-US" sz="1800" b="1" i="1" dirty="0">
            <a:latin typeface="Cambria" pitchFamily="18" charset="0"/>
          </a:endParaRPr>
        </a:p>
      </dgm:t>
    </dgm:pt>
    <dgm:pt modelId="{3721E69D-F8A7-4BC4-993B-56E918837371}" type="parTrans" cxnId="{BF0C3DA4-9AAF-48F2-9D75-B0215C9A4A44}">
      <dgm:prSet/>
      <dgm:spPr/>
      <dgm:t>
        <a:bodyPr/>
        <a:lstStyle/>
        <a:p>
          <a:endParaRPr lang="en-US" sz="1600" b="1" i="1">
            <a:latin typeface="Cambria" pitchFamily="18" charset="0"/>
          </a:endParaRPr>
        </a:p>
      </dgm:t>
    </dgm:pt>
    <dgm:pt modelId="{C8B3AB0A-323D-411B-A3C2-24DC30752428}" type="sibTrans" cxnId="{BF0C3DA4-9AAF-48F2-9D75-B0215C9A4A44}">
      <dgm:prSet/>
      <dgm:spPr/>
      <dgm:t>
        <a:bodyPr/>
        <a:lstStyle/>
        <a:p>
          <a:endParaRPr lang="en-US" sz="1600" b="1" i="1">
            <a:latin typeface="Cambria" pitchFamily="18" charset="0"/>
          </a:endParaRPr>
        </a:p>
      </dgm:t>
    </dgm:pt>
    <dgm:pt modelId="{7BCEBBE0-BB4C-4A52-8F9E-25B023E29FDD}" type="pres">
      <dgm:prSet presAssocID="{5ABA91AC-1E70-4556-83B0-E2B1A3BFEE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90ADB-6BF9-4B5B-A88A-D95483E0D6E5}" type="pres">
      <dgm:prSet presAssocID="{1CBD00E7-6428-4789-8DFB-F19B2C79C6E9}" presName="dummy" presStyleCnt="0"/>
      <dgm:spPr/>
      <dgm:t>
        <a:bodyPr/>
        <a:lstStyle/>
        <a:p>
          <a:endParaRPr lang="en-US"/>
        </a:p>
      </dgm:t>
    </dgm:pt>
    <dgm:pt modelId="{94618521-A29F-4F63-BD2F-7C1657DCCC6D}" type="pres">
      <dgm:prSet presAssocID="{1CBD00E7-6428-4789-8DFB-F19B2C79C6E9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7B722-5328-4DE0-8779-B84CEFA7591B}" type="pres">
      <dgm:prSet presAssocID="{198D1902-12E9-4BF5-B9D9-8593903E69D1}" presName="sibTrans" presStyleLbl="node1" presStyleIdx="0" presStyleCnt="3"/>
      <dgm:spPr/>
      <dgm:t>
        <a:bodyPr/>
        <a:lstStyle/>
        <a:p>
          <a:endParaRPr lang="en-US"/>
        </a:p>
      </dgm:t>
    </dgm:pt>
    <dgm:pt modelId="{DA219339-E07E-47CA-96F4-F0A9A3C9191B}" type="pres">
      <dgm:prSet presAssocID="{6AF3DCB0-21DF-4DD4-B8CF-4EA399FCCFBC}" presName="dummy" presStyleCnt="0"/>
      <dgm:spPr/>
      <dgm:t>
        <a:bodyPr/>
        <a:lstStyle/>
        <a:p>
          <a:endParaRPr lang="en-US"/>
        </a:p>
      </dgm:t>
    </dgm:pt>
    <dgm:pt modelId="{B65ACD00-7D86-4D7F-88E7-4C89D7914916}" type="pres">
      <dgm:prSet presAssocID="{6AF3DCB0-21DF-4DD4-B8CF-4EA399FCCFBC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DB9E0-FBAA-4337-863F-F349897F8E04}" type="pres">
      <dgm:prSet presAssocID="{C8B3AB0A-323D-411B-A3C2-24DC30752428}" presName="sibTrans" presStyleLbl="node1" presStyleIdx="1" presStyleCnt="3"/>
      <dgm:spPr/>
      <dgm:t>
        <a:bodyPr/>
        <a:lstStyle/>
        <a:p>
          <a:endParaRPr lang="en-US"/>
        </a:p>
      </dgm:t>
    </dgm:pt>
    <dgm:pt modelId="{D029ACB3-1C41-43CD-A93E-01538DF9ABF5}" type="pres">
      <dgm:prSet presAssocID="{A7F8760B-B5BC-4688-B1F2-0E13A4B21493}" presName="dummy" presStyleCnt="0"/>
      <dgm:spPr/>
      <dgm:t>
        <a:bodyPr/>
        <a:lstStyle/>
        <a:p>
          <a:endParaRPr lang="en-US"/>
        </a:p>
      </dgm:t>
    </dgm:pt>
    <dgm:pt modelId="{18AF9438-9C4B-4411-A696-166F7160EDFA}" type="pres">
      <dgm:prSet presAssocID="{A7F8760B-B5BC-4688-B1F2-0E13A4B21493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324B2-1881-43EA-B03E-B06EC5761D44}" type="pres">
      <dgm:prSet presAssocID="{BF22D3F8-1BAC-4BC3-B018-1749300A3C56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F0C3DA4-9AAF-48F2-9D75-B0215C9A4A44}" srcId="{5ABA91AC-1E70-4556-83B0-E2B1A3BFEEDD}" destId="{6AF3DCB0-21DF-4DD4-B8CF-4EA399FCCFBC}" srcOrd="1" destOrd="0" parTransId="{3721E69D-F8A7-4BC4-993B-56E918837371}" sibTransId="{C8B3AB0A-323D-411B-A3C2-24DC30752428}"/>
    <dgm:cxn modelId="{B6B22D00-DE52-426A-81B5-5F8118C19F25}" type="presOf" srcId="{C8B3AB0A-323D-411B-A3C2-24DC30752428}" destId="{194DB9E0-FBAA-4337-863F-F349897F8E04}" srcOrd="0" destOrd="0" presId="urn:microsoft.com/office/officeart/2005/8/layout/cycle1"/>
    <dgm:cxn modelId="{D068080E-D494-4077-B845-C94293E781C4}" type="presOf" srcId="{5ABA91AC-1E70-4556-83B0-E2B1A3BFEEDD}" destId="{7BCEBBE0-BB4C-4A52-8F9E-25B023E29FDD}" srcOrd="0" destOrd="0" presId="urn:microsoft.com/office/officeart/2005/8/layout/cycle1"/>
    <dgm:cxn modelId="{88FBE0FC-1F67-4F97-AB33-836F033B9BBE}" type="presOf" srcId="{BF22D3F8-1BAC-4BC3-B018-1749300A3C56}" destId="{1B8324B2-1881-43EA-B03E-B06EC5761D44}" srcOrd="0" destOrd="0" presId="urn:microsoft.com/office/officeart/2005/8/layout/cycle1"/>
    <dgm:cxn modelId="{ABAE0E73-F0F6-47BA-B6F5-87A2A0D60FEC}" type="presOf" srcId="{A7F8760B-B5BC-4688-B1F2-0E13A4B21493}" destId="{18AF9438-9C4B-4411-A696-166F7160EDFA}" srcOrd="0" destOrd="0" presId="urn:microsoft.com/office/officeart/2005/8/layout/cycle1"/>
    <dgm:cxn modelId="{7077B67E-EBE3-41C7-B6FB-6FC1978E6AA8}" srcId="{5ABA91AC-1E70-4556-83B0-E2B1A3BFEEDD}" destId="{A7F8760B-B5BC-4688-B1F2-0E13A4B21493}" srcOrd="2" destOrd="0" parTransId="{DB80138B-25E7-497F-98FE-681ABC9146E5}" sibTransId="{BF22D3F8-1BAC-4BC3-B018-1749300A3C56}"/>
    <dgm:cxn modelId="{DE163B74-48AB-4A5E-BA32-D50A8FC73460}" srcId="{5ABA91AC-1E70-4556-83B0-E2B1A3BFEEDD}" destId="{1CBD00E7-6428-4789-8DFB-F19B2C79C6E9}" srcOrd="0" destOrd="0" parTransId="{300D6EDB-CA9C-4977-9713-225E7CA03D8F}" sibTransId="{198D1902-12E9-4BF5-B9D9-8593903E69D1}"/>
    <dgm:cxn modelId="{5FFF3E98-231C-4EBB-B4A0-93D702D4FC97}" type="presOf" srcId="{1CBD00E7-6428-4789-8DFB-F19B2C79C6E9}" destId="{94618521-A29F-4F63-BD2F-7C1657DCCC6D}" srcOrd="0" destOrd="0" presId="urn:microsoft.com/office/officeart/2005/8/layout/cycle1"/>
    <dgm:cxn modelId="{81F06E74-3C59-494C-B314-51EFE9FD7215}" type="presOf" srcId="{6AF3DCB0-21DF-4DD4-B8CF-4EA399FCCFBC}" destId="{B65ACD00-7D86-4D7F-88E7-4C89D7914916}" srcOrd="0" destOrd="0" presId="urn:microsoft.com/office/officeart/2005/8/layout/cycle1"/>
    <dgm:cxn modelId="{85801800-F497-4873-AC1A-4B4DBB4D74DD}" type="presOf" srcId="{198D1902-12E9-4BF5-B9D9-8593903E69D1}" destId="{3D27B722-5328-4DE0-8779-B84CEFA7591B}" srcOrd="0" destOrd="0" presId="urn:microsoft.com/office/officeart/2005/8/layout/cycle1"/>
    <dgm:cxn modelId="{94D9F988-A1BA-4D49-8D29-251E7B30D30D}" type="presParOf" srcId="{7BCEBBE0-BB4C-4A52-8F9E-25B023E29FDD}" destId="{2DB90ADB-6BF9-4B5B-A88A-D95483E0D6E5}" srcOrd="0" destOrd="0" presId="urn:microsoft.com/office/officeart/2005/8/layout/cycle1"/>
    <dgm:cxn modelId="{2D33122F-78CC-4B4B-8C9E-109131092F20}" type="presParOf" srcId="{7BCEBBE0-BB4C-4A52-8F9E-25B023E29FDD}" destId="{94618521-A29F-4F63-BD2F-7C1657DCCC6D}" srcOrd="1" destOrd="0" presId="urn:microsoft.com/office/officeart/2005/8/layout/cycle1"/>
    <dgm:cxn modelId="{8A88EED0-DFD2-4D87-89E0-F7C1B9ABD0D9}" type="presParOf" srcId="{7BCEBBE0-BB4C-4A52-8F9E-25B023E29FDD}" destId="{3D27B722-5328-4DE0-8779-B84CEFA7591B}" srcOrd="2" destOrd="0" presId="urn:microsoft.com/office/officeart/2005/8/layout/cycle1"/>
    <dgm:cxn modelId="{887F1348-E324-47D8-AC5F-2D63B7ABB851}" type="presParOf" srcId="{7BCEBBE0-BB4C-4A52-8F9E-25B023E29FDD}" destId="{DA219339-E07E-47CA-96F4-F0A9A3C9191B}" srcOrd="3" destOrd="0" presId="urn:microsoft.com/office/officeart/2005/8/layout/cycle1"/>
    <dgm:cxn modelId="{F9ED7534-F517-46F1-BC2C-0BBCBD0273C3}" type="presParOf" srcId="{7BCEBBE0-BB4C-4A52-8F9E-25B023E29FDD}" destId="{B65ACD00-7D86-4D7F-88E7-4C89D7914916}" srcOrd="4" destOrd="0" presId="urn:microsoft.com/office/officeart/2005/8/layout/cycle1"/>
    <dgm:cxn modelId="{A7423FCE-A9FD-4D35-9F8C-30965BDABD10}" type="presParOf" srcId="{7BCEBBE0-BB4C-4A52-8F9E-25B023E29FDD}" destId="{194DB9E0-FBAA-4337-863F-F349897F8E04}" srcOrd="5" destOrd="0" presId="urn:microsoft.com/office/officeart/2005/8/layout/cycle1"/>
    <dgm:cxn modelId="{5739C74A-596B-4CC5-89E7-C064F8FCB43D}" type="presParOf" srcId="{7BCEBBE0-BB4C-4A52-8F9E-25B023E29FDD}" destId="{D029ACB3-1C41-43CD-A93E-01538DF9ABF5}" srcOrd="6" destOrd="0" presId="urn:microsoft.com/office/officeart/2005/8/layout/cycle1"/>
    <dgm:cxn modelId="{4CDA178F-26E2-425E-8F34-0A365592F45B}" type="presParOf" srcId="{7BCEBBE0-BB4C-4A52-8F9E-25B023E29FDD}" destId="{18AF9438-9C4B-4411-A696-166F7160EDFA}" srcOrd="7" destOrd="0" presId="urn:microsoft.com/office/officeart/2005/8/layout/cycle1"/>
    <dgm:cxn modelId="{DA408455-B273-483B-A36C-84699AD4D454}" type="presParOf" srcId="{7BCEBBE0-BB4C-4A52-8F9E-25B023E29FDD}" destId="{1B8324B2-1881-43EA-B03E-B06EC5761D44}" srcOrd="8" destOrd="0" presId="urn:microsoft.com/office/officeart/2005/8/layout/cycle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18521-A29F-4F63-BD2F-7C1657DCCC6D}">
      <dsp:nvSpPr>
        <dsp:cNvPr id="0" name=""/>
        <dsp:cNvSpPr/>
      </dsp:nvSpPr>
      <dsp:spPr>
        <a:xfrm>
          <a:off x="3615391" y="208157"/>
          <a:ext cx="1064147" cy="106414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latin typeface="Cambria" pitchFamily="18" charset="0"/>
            </a:rPr>
            <a:t>i</a:t>
          </a:r>
          <a:r>
            <a:rPr lang="en-US" sz="1800" b="1" i="1" kern="1200" dirty="0" smtClean="0">
              <a:latin typeface="Cambria" pitchFamily="18" charset="0"/>
            </a:rPr>
            <a:t>* SR Goal Model</a:t>
          </a:r>
          <a:endParaRPr lang="en-US" sz="1800" b="1" i="1" kern="1200" dirty="0">
            <a:latin typeface="Cambria" pitchFamily="18" charset="0"/>
          </a:endParaRPr>
        </a:p>
      </dsp:txBody>
      <dsp:txXfrm>
        <a:off x="3615391" y="208157"/>
        <a:ext cx="1064147" cy="1064147"/>
      </dsp:txXfrm>
    </dsp:sp>
    <dsp:sp modelId="{3D27B722-5328-4DE0-8779-B84CEFA7591B}">
      <dsp:nvSpPr>
        <dsp:cNvPr id="0" name=""/>
        <dsp:cNvSpPr/>
      </dsp:nvSpPr>
      <dsp:spPr>
        <a:xfrm>
          <a:off x="1994922" y="-1106"/>
          <a:ext cx="2515749" cy="2515749"/>
        </a:xfrm>
        <a:prstGeom prst="circularArrow">
          <a:avLst>
            <a:gd name="adj1" fmla="val 8248"/>
            <a:gd name="adj2" fmla="val 576111"/>
            <a:gd name="adj3" fmla="val 2963884"/>
            <a:gd name="adj4" fmla="val 51704"/>
            <a:gd name="adj5" fmla="val 9623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5ACD00-7D86-4D7F-88E7-4C89D7914916}">
      <dsp:nvSpPr>
        <dsp:cNvPr id="0" name=""/>
        <dsp:cNvSpPr/>
      </dsp:nvSpPr>
      <dsp:spPr>
        <a:xfrm>
          <a:off x="2720723" y="1757768"/>
          <a:ext cx="1064147" cy="106414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latin typeface="Cambria" pitchFamily="18" charset="0"/>
            </a:rPr>
            <a:t>e3Value Business Model</a:t>
          </a:r>
          <a:endParaRPr lang="en-US" sz="1800" b="1" i="1" kern="1200" dirty="0">
            <a:latin typeface="Cambria" pitchFamily="18" charset="0"/>
          </a:endParaRPr>
        </a:p>
      </dsp:txBody>
      <dsp:txXfrm>
        <a:off x="2720723" y="1757768"/>
        <a:ext cx="1064147" cy="1064147"/>
      </dsp:txXfrm>
    </dsp:sp>
    <dsp:sp modelId="{194DB9E0-FBAA-4337-863F-F349897F8E04}">
      <dsp:nvSpPr>
        <dsp:cNvPr id="0" name=""/>
        <dsp:cNvSpPr/>
      </dsp:nvSpPr>
      <dsp:spPr>
        <a:xfrm>
          <a:off x="1994922" y="-1106"/>
          <a:ext cx="2515749" cy="2515749"/>
        </a:xfrm>
        <a:prstGeom prst="circularArrow">
          <a:avLst>
            <a:gd name="adj1" fmla="val 8248"/>
            <a:gd name="adj2" fmla="val 576111"/>
            <a:gd name="adj3" fmla="val 10172185"/>
            <a:gd name="adj4" fmla="val 7260006"/>
            <a:gd name="adj5" fmla="val 9623"/>
          </a:avLst>
        </a:prstGeom>
        <a:solidFill>
          <a:schemeClr val="accent6">
            <a:shade val="50000"/>
            <a:hueOff val="-108345"/>
            <a:satOff val="2955"/>
            <a:lumOff val="2533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AF9438-9C4B-4411-A696-166F7160EDFA}">
      <dsp:nvSpPr>
        <dsp:cNvPr id="0" name=""/>
        <dsp:cNvSpPr/>
      </dsp:nvSpPr>
      <dsp:spPr>
        <a:xfrm>
          <a:off x="1826055" y="208157"/>
          <a:ext cx="1064147" cy="1064147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Cambria" pitchFamily="18" charset="0"/>
            </a:rPr>
            <a:t>BPMN Service Choreography Model</a:t>
          </a:r>
          <a:endParaRPr lang="en-US" sz="1600" b="1" i="1" kern="1200" dirty="0">
            <a:latin typeface="Cambria" pitchFamily="18" charset="0"/>
          </a:endParaRPr>
        </a:p>
      </dsp:txBody>
      <dsp:txXfrm>
        <a:off x="1826055" y="208157"/>
        <a:ext cx="1064147" cy="1064147"/>
      </dsp:txXfrm>
    </dsp:sp>
    <dsp:sp modelId="{1B8324B2-1881-43EA-B03E-B06EC5761D44}">
      <dsp:nvSpPr>
        <dsp:cNvPr id="0" name=""/>
        <dsp:cNvSpPr/>
      </dsp:nvSpPr>
      <dsp:spPr>
        <a:xfrm>
          <a:off x="1994922" y="-1106"/>
          <a:ext cx="2515749" cy="2515749"/>
        </a:xfrm>
        <a:prstGeom prst="circularArrow">
          <a:avLst>
            <a:gd name="adj1" fmla="val 8248"/>
            <a:gd name="adj2" fmla="val 576111"/>
            <a:gd name="adj3" fmla="val 16856747"/>
            <a:gd name="adj4" fmla="val 14967142"/>
            <a:gd name="adj5" fmla="val 9623"/>
          </a:avLst>
        </a:prstGeom>
        <a:solidFill>
          <a:schemeClr val="accent6">
            <a:shade val="50000"/>
            <a:hueOff val="-108345"/>
            <a:satOff val="2955"/>
            <a:lumOff val="2533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0888C-F6B3-4D49-BC1E-0C777C9E990E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6614C-6FDD-4675-AD9B-66DC1064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865BE-91DE-4DCA-A85D-CF10D1616C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0684A-2FA8-456C-93A9-A6721582DD16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81038"/>
            <a:ext cx="4545013" cy="3409950"/>
          </a:xfrm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255" y="4362030"/>
            <a:ext cx="5087491" cy="408890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CD249B-6CC6-4541-AB17-1788F9D6E528}" type="slidenum">
              <a:rPr lang="zh-CN" altLang="en-US"/>
              <a:pPr/>
              <a:t>10</a:t>
            </a:fld>
            <a:endParaRPr lang="en-US" altLang="zh-CN"/>
          </a:p>
        </p:txBody>
      </p:sp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81038"/>
            <a:ext cx="4545013" cy="3409950"/>
          </a:xfrm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255" y="4362030"/>
            <a:ext cx="5087491" cy="408890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EEB6A-C910-4A15-A79D-F3C7E6D6BA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9ACB09-5832-4B75-800E-C9C17DF4F437}" type="datetime1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FAE63-E481-4DF6-AB5A-E4CA9AD1124E}" type="datetime1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9DF2-73AB-4860-86F9-17603C798E62}" type="datetime1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17390-268F-47F5-ABB2-C5341372C25D}" type="datetime1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3C9D-0A7D-43A1-AB59-D9921C8BBE3D}" type="datetime1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DF81-0AC5-450D-AA13-60DFDF463156}" type="datetime1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B175-0DD8-432A-94EA-D4421601D0C3}" type="datetime1">
              <a:rPr lang="en-US" smtClean="0"/>
              <a:t>12/11/2012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5337-6D11-4F38-BBAA-1453B55D78FE}" type="datetime1">
              <a:rPr lang="en-US" smtClean="0"/>
              <a:t>12/11/2012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F9231-F736-496E-A177-D032C1330B48}" type="datetime1">
              <a:rPr lang="en-US" smtClean="0"/>
              <a:t>12/11/2012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B9C5-3C84-4461-A853-46B37376EF1C}" type="datetime1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A8B6-05FF-4990-A3C3-C4309E8DF5B2}" type="datetime1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856866D-5A9F-44B4-B4CB-7593BF76A80C}" type="datetime1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>
                <a:effectLst/>
              </a:rPr>
              <a:t>Modeling </a:t>
            </a:r>
            <a:r>
              <a:rPr lang="en-US" sz="2800" b="1" dirty="0" smtClean="0">
                <a:effectLst/>
              </a:rPr>
              <a:t/>
            </a:r>
            <a:br>
              <a:rPr lang="en-US" sz="2800" b="1" dirty="0" smtClean="0">
                <a:effectLst/>
              </a:rPr>
            </a:br>
            <a:r>
              <a:rPr lang="en-US" sz="2800" b="1" dirty="0" err="1" smtClean="0">
                <a:effectLst/>
              </a:rPr>
              <a:t>i</a:t>
            </a:r>
            <a:r>
              <a:rPr lang="en-US" sz="2800" b="1" dirty="0">
                <a:effectLst/>
              </a:rPr>
              <a:t>*, e3Value and Service Choreographies for Virtual Organization Formation</a:t>
            </a:r>
            <a:br>
              <a:rPr lang="en-US" sz="2800" b="1" dirty="0">
                <a:effectLst/>
              </a:rPr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Hossein</a:t>
            </a:r>
            <a:r>
              <a:rPr lang="en-US" dirty="0" smtClean="0"/>
              <a:t> </a:t>
            </a:r>
            <a:r>
              <a:rPr lang="en-US" dirty="0" err="1" smtClean="0"/>
              <a:t>Danesh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0122C-38A8-4FB5-9AD5-92070F4D9498}" type="slidenum">
              <a:rPr lang="en-US"/>
              <a:pPr/>
              <a:t>10</a:t>
            </a:fld>
            <a:endParaRPr lang="en-US"/>
          </a:p>
        </p:txBody>
      </p:sp>
      <p:pic>
        <p:nvPicPr>
          <p:cNvPr id="831490" name="Picture 2"/>
          <p:cNvPicPr>
            <a:picLocks noChangeAspect="1" noChangeArrowheads="1"/>
          </p:cNvPicPr>
          <p:nvPr/>
        </p:nvPicPr>
        <p:blipFill>
          <a:blip r:embed="rId3">
            <a:lum bright="-6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t="12781" r="4959" b="7349"/>
          <a:stretch>
            <a:fillRect/>
          </a:stretch>
        </p:blipFill>
        <p:spPr bwMode="auto">
          <a:xfrm>
            <a:off x="427038" y="203200"/>
            <a:ext cx="816292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1491" name="AutoShape 3"/>
          <p:cNvSpPr>
            <a:spLocks noChangeArrowheads="1"/>
          </p:cNvSpPr>
          <p:nvPr/>
        </p:nvSpPr>
        <p:spPr bwMode="auto">
          <a:xfrm>
            <a:off x="3452813" y="1792288"/>
            <a:ext cx="1552575" cy="811212"/>
          </a:xfrm>
          <a:prstGeom prst="wedgeRoundRectCallout">
            <a:avLst>
              <a:gd name="adj1" fmla="val 82005"/>
              <a:gd name="adj2" fmla="val 50977"/>
              <a:gd name="adj3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/>
          <a:p>
            <a:pPr algn="ctr"/>
            <a:r>
              <a:rPr lang="en-US" sz="1600" dirty="0"/>
              <a:t>Task Decomposition Link</a:t>
            </a:r>
          </a:p>
        </p:txBody>
      </p:sp>
      <p:sp>
        <p:nvSpPr>
          <p:cNvPr id="831492" name="AutoShape 4"/>
          <p:cNvSpPr>
            <a:spLocks noChangeArrowheads="1"/>
          </p:cNvSpPr>
          <p:nvPr/>
        </p:nvSpPr>
        <p:spPr bwMode="auto">
          <a:xfrm>
            <a:off x="7296150" y="3121025"/>
            <a:ext cx="1319213" cy="536575"/>
          </a:xfrm>
          <a:prstGeom prst="wedgeRoundRectCallout">
            <a:avLst>
              <a:gd name="adj1" fmla="val -61671"/>
              <a:gd name="adj2" fmla="val 72782"/>
              <a:gd name="adj3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/>
          <a:p>
            <a:pPr algn="ctr"/>
            <a:r>
              <a:rPr lang="en-US" dirty="0"/>
              <a:t>Means-Ends Link</a:t>
            </a:r>
          </a:p>
        </p:txBody>
      </p:sp>
      <p:sp>
        <p:nvSpPr>
          <p:cNvPr id="831494" name="Text Box 6"/>
          <p:cNvSpPr txBox="1">
            <a:spLocks noChangeArrowheads="1"/>
          </p:cNvSpPr>
          <p:nvPr/>
        </p:nvSpPr>
        <p:spPr bwMode="auto">
          <a:xfrm>
            <a:off x="990600" y="2314575"/>
            <a:ext cx="2579688" cy="598488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/>
          <a:p>
            <a:pPr algn="ctr"/>
            <a:r>
              <a:rPr lang="en-US" sz="1400" dirty="0"/>
              <a:t>What does the task consist of?</a:t>
            </a:r>
          </a:p>
        </p:txBody>
      </p:sp>
      <p:sp>
        <p:nvSpPr>
          <p:cNvPr id="831495" name="Text Box 7"/>
          <p:cNvSpPr txBox="1">
            <a:spLocks noChangeArrowheads="1"/>
          </p:cNvSpPr>
          <p:nvPr/>
        </p:nvSpPr>
        <p:spPr bwMode="auto">
          <a:xfrm>
            <a:off x="7575550" y="1955800"/>
            <a:ext cx="1568450" cy="1076325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/>
          <a:p>
            <a:r>
              <a:rPr lang="en-US" sz="1400"/>
              <a:t>What are the means for achieving the desired end?</a:t>
            </a:r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0" y="6492875"/>
            <a:ext cx="527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Diagrams From Eric Yu – Presentation on </a:t>
            </a:r>
            <a:r>
              <a:rPr lang="en-US" dirty="0" err="1" smtClean="0"/>
              <a:t>i</a:t>
            </a:r>
            <a:r>
              <a:rPr lang="en-US" dirty="0" smtClean="0"/>
              <a:t>* Refresher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1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animBg="1"/>
      <p:bldP spid="831492" grpId="0" animBg="1"/>
      <p:bldP spid="831494" grpId="0" animBg="1"/>
      <p:bldP spid="8314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Virtual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Organization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Goal Modeling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Value Networks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Service Choreographies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886200"/>
          </a:xfrm>
        </p:spPr>
        <p:txBody>
          <a:bodyPr/>
          <a:lstStyle/>
          <a:p>
            <a:pPr lvl="1"/>
            <a:r>
              <a:rPr lang="en-US" sz="2000" dirty="0" smtClean="0"/>
              <a:t>E3 Value is a graphical representation of the </a:t>
            </a:r>
            <a:r>
              <a:rPr lang="en-US" sz="2000" b="1" i="1" dirty="0" smtClean="0"/>
              <a:t>business model</a:t>
            </a:r>
          </a:p>
          <a:p>
            <a:pPr lvl="1"/>
            <a:r>
              <a:rPr lang="en-US" sz="2000" dirty="0" smtClean="0"/>
              <a:t>It shows the </a:t>
            </a:r>
            <a:r>
              <a:rPr lang="en-US" sz="2000" b="1" i="1" dirty="0" smtClean="0"/>
              <a:t>value exchange </a:t>
            </a:r>
            <a:r>
              <a:rPr lang="en-US" sz="2000" dirty="0" smtClean="0"/>
              <a:t>between business partners with a </a:t>
            </a:r>
            <a:r>
              <a:rPr lang="en-US" sz="2000" b="1" i="1" dirty="0" smtClean="0"/>
              <a:t>standardized notation</a:t>
            </a:r>
          </a:p>
          <a:p>
            <a:pPr lvl="1"/>
            <a:endParaRPr lang="en-US" sz="20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Value Network Coordination (E3 Value)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44531" r="56406" b="41406"/>
          <a:stretch>
            <a:fillRect/>
          </a:stretch>
        </p:blipFill>
        <p:spPr bwMode="auto">
          <a:xfrm>
            <a:off x="1143000" y="3313331"/>
            <a:ext cx="251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405" t="64595" r="62801" b="16016"/>
          <a:stretch/>
        </p:blipFill>
        <p:spPr bwMode="auto">
          <a:xfrm>
            <a:off x="651164" y="4648200"/>
            <a:ext cx="5149561" cy="167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3447365"/>
            <a:ext cx="370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most simple value exchange between two entities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410575" y="6400800"/>
            <a:ext cx="609600" cy="4572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/>
              <a:t>12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3982" y="6400800"/>
            <a:ext cx="1988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Kort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Gordijn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2008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Virtual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Organization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Goal Modeling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Value Networks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Service Choreographies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Choreography</a:t>
            </a:r>
            <a:endParaRPr lang="en-US" dirty="0"/>
          </a:p>
        </p:txBody>
      </p:sp>
      <p:pic>
        <p:nvPicPr>
          <p:cNvPr id="1026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 t="18813" r="55556" b="39604"/>
          <a:stretch>
            <a:fillRect/>
          </a:stretch>
        </p:blipFill>
        <p:spPr bwMode="auto">
          <a:xfrm>
            <a:off x="533400" y="2343943"/>
            <a:ext cx="7696200" cy="39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73982" y="6400800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Allweyer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2010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600" b="1" i="1" dirty="0" smtClean="0"/>
              <a:t>Three Level Modeling Approach</a:t>
            </a:r>
          </a:p>
          <a:p>
            <a:r>
              <a:rPr lang="en-US" sz="3200" dirty="0" smtClean="0"/>
              <a:t>Transformation and Relations</a:t>
            </a:r>
          </a:p>
          <a:p>
            <a:r>
              <a:rPr lang="en-US" sz="3200" dirty="0" smtClean="0"/>
              <a:t>Implementation in MMTF</a:t>
            </a:r>
          </a:p>
          <a:p>
            <a:r>
              <a:rPr lang="en-US" sz="3200" dirty="0" smtClean="0"/>
              <a:t>Case Studies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05587"/>
              </p:ext>
            </p:extLst>
          </p:nvPr>
        </p:nvGraphicFramePr>
        <p:xfrm>
          <a:off x="838201" y="2130861"/>
          <a:ext cx="6505594" cy="282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732472"/>
            <a:ext cx="3562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Overall Business Opportunity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Illustrates the relationship (dependencies) between partners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Illustrates each partners roles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Alternative routine exploration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6" y="381000"/>
            <a:ext cx="3546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Overall collaboration pattern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Partner Interactions 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Negotiate messaging exchanges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Roadmap for defining executable collaborative business processes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4667071"/>
            <a:ext cx="4835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Modeling Value Exchange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Feasibility Analysis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Share Business Benefits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Roadmap 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ow Partners Should Collaborate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657600"/>
            <a:ext cx="1809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Extraction Method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0274" y="2176046"/>
            <a:ext cx="1228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mbria" pitchFamily="18" charset="0"/>
              </a:rPr>
              <a:t>Traceability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3547646"/>
            <a:ext cx="1809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Extraction Method</a:t>
            </a:r>
          </a:p>
        </p:txBody>
      </p:sp>
    </p:spTree>
    <p:extLst>
      <p:ext uri="{BB962C8B-B14F-4D97-AF65-F5344CB8AC3E}">
        <p14:creationId xmlns:p14="http://schemas.microsoft.com/office/powerpoint/2010/main" val="16152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Three Level Modeling Approach</a:t>
            </a:r>
          </a:p>
          <a:p>
            <a:r>
              <a:rPr lang="en-US" sz="3600" b="1" i="1" dirty="0" smtClean="0"/>
              <a:t>Transformation and Relations</a:t>
            </a:r>
          </a:p>
          <a:p>
            <a:r>
              <a:rPr lang="en-US" sz="3200" dirty="0" smtClean="0"/>
              <a:t>Implementation in MMTF</a:t>
            </a:r>
          </a:p>
          <a:p>
            <a:r>
              <a:rPr lang="en-US" sz="3200" dirty="0" smtClean="0"/>
              <a:t>Case Studies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Rule1: </a:t>
            </a:r>
            <a:r>
              <a:rPr lang="en-US" dirty="0" err="1" smtClean="0"/>
              <a:t>i</a:t>
            </a:r>
            <a:r>
              <a:rPr lang="en-US" dirty="0"/>
              <a:t>* </a:t>
            </a:r>
            <a:r>
              <a:rPr lang="en-US" dirty="0" smtClean="0"/>
              <a:t>Actor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 e3Value Actor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Dependency : </a:t>
            </a:r>
            <a:r>
              <a:rPr lang="en-US" dirty="0" err="1" smtClean="0"/>
              <a:t>Depender</a:t>
            </a:r>
            <a:r>
              <a:rPr lang="en-US" dirty="0" smtClean="0"/>
              <a:t>, </a:t>
            </a:r>
            <a:r>
              <a:rPr lang="en-US" dirty="0" err="1" smtClean="0"/>
              <a:t>Dependee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Depundum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Rule2 : </a:t>
            </a:r>
            <a:r>
              <a:rPr lang="en-US" dirty="0" err="1" smtClean="0"/>
              <a:t>Dependee</a:t>
            </a:r>
            <a:r>
              <a:rPr lang="en-US" dirty="0" smtClean="0"/>
              <a:t> Actor : Source of Value Transfer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Depender</a:t>
            </a:r>
            <a:r>
              <a:rPr lang="en-US" dirty="0" smtClean="0"/>
              <a:t> </a:t>
            </a:r>
            <a:r>
              <a:rPr lang="en-US" dirty="0"/>
              <a:t>Actor : </a:t>
            </a:r>
            <a:r>
              <a:rPr lang="en-US" dirty="0" err="1" smtClean="0"/>
              <a:t>Dest</a:t>
            </a:r>
            <a:r>
              <a:rPr lang="en-US" dirty="0" smtClean="0"/>
              <a:t> of </a:t>
            </a:r>
            <a:r>
              <a:rPr lang="en-US" dirty="0"/>
              <a:t>Value </a:t>
            </a:r>
            <a:r>
              <a:rPr lang="en-US" dirty="0" smtClean="0"/>
              <a:t>Transfer</a:t>
            </a:r>
          </a:p>
          <a:p>
            <a:pPr marL="0" indent="0">
              <a:buNone/>
            </a:pPr>
            <a:r>
              <a:rPr lang="en-US" dirty="0" smtClean="0"/>
              <a:t>	     </a:t>
            </a:r>
            <a:r>
              <a:rPr lang="en-US" dirty="0" err="1" smtClean="0"/>
              <a:t>Dependum</a:t>
            </a:r>
            <a:r>
              <a:rPr lang="en-US" dirty="0" smtClean="0"/>
              <a:t> : Value of Value Transfer</a:t>
            </a:r>
          </a:p>
          <a:p>
            <a:r>
              <a:rPr lang="en-US" dirty="0" smtClean="0"/>
              <a:t>Condition 1: No Duplicate Value Transfer</a:t>
            </a:r>
          </a:p>
          <a:p>
            <a:r>
              <a:rPr lang="en-US" dirty="0" smtClean="0"/>
              <a:t>Relation 1: Actor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One-One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Actor</a:t>
            </a:r>
          </a:p>
          <a:p>
            <a:r>
              <a:rPr lang="en-US" dirty="0" smtClean="0"/>
              <a:t>Relation 2: Dependency </a:t>
            </a:r>
            <a:r>
              <a:rPr lang="en-US" dirty="0" smtClean="0">
                <a:sym typeface="Wingdings" pitchFamily="2" charset="2"/>
              </a:rPr>
              <a:t> Many-One Value Transfer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Transforming Goal Model To Value Network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66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7" y="2171700"/>
            <a:ext cx="391636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Extracting Service Choreography from Value Network Model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3581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ight Arrow 12"/>
          <p:cNvSpPr/>
          <p:nvPr/>
        </p:nvSpPr>
        <p:spPr>
          <a:xfrm>
            <a:off x="3581400" y="2819400"/>
            <a:ext cx="95694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ircular Arrow 15"/>
          <p:cNvSpPr/>
          <p:nvPr/>
        </p:nvSpPr>
        <p:spPr>
          <a:xfrm rot="4857192">
            <a:off x="7090189" y="3441813"/>
            <a:ext cx="2067848" cy="2041957"/>
          </a:xfrm>
          <a:prstGeom prst="circularArrow">
            <a:avLst>
              <a:gd name="adj1" fmla="val 10318"/>
              <a:gd name="adj2" fmla="val 1142319"/>
              <a:gd name="adj3" fmla="val 20415576"/>
              <a:gd name="adj4" fmla="val 13372415"/>
              <a:gd name="adj5" fmla="val 1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8"/>
          <a:stretch/>
        </p:blipFill>
        <p:spPr bwMode="auto">
          <a:xfrm>
            <a:off x="4156950" y="4490206"/>
            <a:ext cx="3992563" cy="168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81678" y="6400800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Kamali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et al 2012)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/>
              <a:t>Introduction </a:t>
            </a:r>
            <a:endParaRPr lang="en-US" sz="3600" b="1" i="1" dirty="0" smtClean="0"/>
          </a:p>
          <a:p>
            <a:r>
              <a:rPr lang="en-US" sz="3200" dirty="0" smtClean="0"/>
              <a:t>Three Level Modeling Approach</a:t>
            </a:r>
          </a:p>
          <a:p>
            <a:r>
              <a:rPr lang="en-US" sz="3200" dirty="0" smtClean="0"/>
              <a:t>Transformation and Relations</a:t>
            </a:r>
          </a:p>
          <a:p>
            <a:r>
              <a:rPr lang="en-US" sz="3200" dirty="0" smtClean="0"/>
              <a:t>Implementation in MMTF</a:t>
            </a:r>
          </a:p>
          <a:p>
            <a:r>
              <a:rPr lang="en-US" sz="3200" dirty="0" smtClean="0"/>
              <a:t>Case Studies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38"/>
          <a:stretch/>
        </p:blipFill>
        <p:spPr bwMode="auto">
          <a:xfrm>
            <a:off x="293686" y="1828800"/>
            <a:ext cx="3992563" cy="168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22" name="Picture 89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3984625"/>
            <a:ext cx="3497263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Extracting Service Choreography from Value Network </a:t>
            </a:r>
            <a:r>
              <a:rPr lang="en-US" sz="3600" dirty="0" smtClean="0"/>
              <a:t>Model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492913"/>
              </p:ext>
            </p:extLst>
          </p:nvPr>
        </p:nvGraphicFramePr>
        <p:xfrm>
          <a:off x="4572000" y="2025647"/>
          <a:ext cx="4343400" cy="414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Visio" r:id="rId5" imgW="6263667" imgH="5463745" progId="Visio.Drawing.11">
                  <p:embed/>
                </p:oleObj>
              </mc:Choice>
              <mc:Fallback>
                <p:oleObj name="Visio" r:id="rId5" imgW="6263667" imgH="54637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25647"/>
                        <a:ext cx="4343400" cy="4146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ircular Arrow 9"/>
          <p:cNvSpPr/>
          <p:nvPr/>
        </p:nvSpPr>
        <p:spPr>
          <a:xfrm rot="736624" flipV="1">
            <a:off x="3538076" y="4235859"/>
            <a:ext cx="2067848" cy="1975969"/>
          </a:xfrm>
          <a:prstGeom prst="circularArrow">
            <a:avLst>
              <a:gd name="adj1" fmla="val 10318"/>
              <a:gd name="adj2" fmla="val 1142319"/>
              <a:gd name="adj3" fmla="val 20415576"/>
              <a:gd name="adj4" fmla="val 14585689"/>
              <a:gd name="adj5" fmla="val 12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133600" y="3531993"/>
            <a:ext cx="533400" cy="582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6453627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Kamali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et al 2012)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Three Level Modeling Approach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Transformation and Relations</a:t>
            </a:r>
          </a:p>
          <a:p>
            <a:r>
              <a:rPr lang="en-US" sz="3600" b="1" i="1" dirty="0" smtClean="0"/>
              <a:t>Implementation in MMTF</a:t>
            </a:r>
          </a:p>
          <a:p>
            <a:r>
              <a:rPr lang="en-US" sz="3200" dirty="0" smtClean="0"/>
              <a:t>Case Studies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MMTF</a:t>
            </a:r>
            <a:endParaRPr lang="en-US" dirty="0"/>
          </a:p>
        </p:txBody>
      </p:sp>
      <p:pic>
        <p:nvPicPr>
          <p:cNvPr id="3074" name="Picture 2" descr="istar-MetaMod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18012" cy="284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e3Value-MetaMod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4114800" cy="2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Graph-MetaMode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6"/>
          <a:stretch>
            <a:fillRect/>
          </a:stretch>
        </p:blipFill>
        <p:spPr bwMode="auto">
          <a:xfrm>
            <a:off x="3276600" y="4824663"/>
            <a:ext cx="4112814" cy="18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Gets an </a:t>
            </a:r>
            <a:r>
              <a:rPr lang="en-US" dirty="0" err="1" smtClean="0"/>
              <a:t>i</a:t>
            </a:r>
            <a:r>
              <a:rPr lang="en-US" dirty="0" smtClean="0"/>
              <a:t>* and e3Value as Inputs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Generates Value Network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Create Two Relation as Output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Actor Relation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Dependency Relation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76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39264" y="575264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95069" y="304800"/>
            <a:ext cx="7756525" cy="1054100"/>
          </a:xfrm>
        </p:spPr>
        <p:txBody>
          <a:bodyPr/>
          <a:lstStyle/>
          <a:p>
            <a:r>
              <a:rPr lang="en-US" dirty="0" smtClean="0"/>
              <a:t>Operator One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r="5663"/>
          <a:stretch/>
        </p:blipFill>
        <p:spPr bwMode="auto">
          <a:xfrm>
            <a:off x="138544" y="1447800"/>
            <a:ext cx="8866893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0886" y="1820110"/>
            <a:ext cx="3834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*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614" y="3285157"/>
            <a:ext cx="85151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e3Value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8425" y="3212069"/>
            <a:ext cx="129837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Duplicate 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3179803"/>
            <a:ext cx="12983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Nothing</a:t>
            </a:r>
          </a:p>
          <a:p>
            <a:pPr algn="ctr"/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Except</a:t>
            </a:r>
            <a:r>
              <a:rPr lang="en-US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Relations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3" descr="D:\PHD-Courses\SE-Modeling\Project\Presentation\cros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06" y="3285157"/>
            <a:ext cx="510194" cy="3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7000"/>
            <a:ext cx="8839200" cy="201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D:\PHD-Courses\SE-Modeling\Project\Presentation\cros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206" y="3248800"/>
            <a:ext cx="510194" cy="3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PHD-Courses\SE-Modeling\Project\Presentation\cros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97181"/>
            <a:ext cx="510194" cy="3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PHD-Courses\SE-Modeling\Project\Presentation\cros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97181"/>
            <a:ext cx="510194" cy="3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PHD-Courses\SE-Modeling\Project\Presentation\check-and-cross-icon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44982" b="19499"/>
          <a:stretch/>
        </p:blipFill>
        <p:spPr bwMode="auto">
          <a:xfrm>
            <a:off x="215827" y="5609862"/>
            <a:ext cx="510454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PHD-Courses\SE-Modeling\Project\Presentation\check-and-cross-icon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44982" b="19499"/>
          <a:stretch/>
        </p:blipFill>
        <p:spPr bwMode="auto">
          <a:xfrm>
            <a:off x="2514600" y="5678636"/>
            <a:ext cx="510454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PHD-Courses\SE-Modeling\Project\Presentation\check-and-cross-icon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44982" b="19499"/>
          <a:stretch/>
        </p:blipFill>
        <p:spPr bwMode="auto">
          <a:xfrm>
            <a:off x="6098975" y="5678636"/>
            <a:ext cx="510454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D:\PHD-Courses\SE-Modeling\Project\Presentation\cros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594" y="5131369"/>
            <a:ext cx="510194" cy="3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057400"/>
            <a:ext cx="7745505" cy="38778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Input:</a:t>
            </a:r>
            <a:r>
              <a:rPr lang="en-US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Dependency Relation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Dependency Graph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Generates Dependency Matrix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Builds Dependency Graph and Compute DFs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Creates a Relation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Node One-To-One Value Transfer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39264" y="575264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95069" y="304800"/>
            <a:ext cx="7756525" cy="1054100"/>
          </a:xfrm>
        </p:spPr>
        <p:txBody>
          <a:bodyPr/>
          <a:lstStyle/>
          <a:p>
            <a:r>
              <a:rPr lang="en-US" dirty="0" smtClean="0"/>
              <a:t>Operator </a:t>
            </a:r>
            <a:r>
              <a:rPr lang="en-US" dirty="0" smtClean="0"/>
              <a:t>Two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" r="5663"/>
          <a:stretch/>
        </p:blipFill>
        <p:spPr bwMode="auto">
          <a:xfrm>
            <a:off x="138544" y="1447800"/>
            <a:ext cx="8866893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1820109"/>
            <a:ext cx="1219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Dependency Relation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30" y="3285157"/>
            <a:ext cx="12634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Dependency </a:t>
            </a:r>
          </a:p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Graph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78425" y="3212069"/>
            <a:ext cx="12983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Dependum</a:t>
            </a:r>
            <a:endParaRPr lang="en-US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1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Loop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3179803"/>
            <a:ext cx="12983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Matrix</a:t>
            </a:r>
          </a:p>
          <a:p>
            <a:pPr algn="ctr"/>
            <a:r>
              <a:rPr lang="en-US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SV</a:t>
            </a:r>
          </a:p>
          <a:p>
            <a:pPr algn="ctr"/>
            <a:r>
              <a:rPr lang="en-US" sz="1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DF</a:t>
            </a:r>
            <a:endParaRPr lang="en-US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3" descr="D:\PHD-Courses\SE-Modeling\Project\Presentation\cros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06" y="3285157"/>
            <a:ext cx="510194" cy="3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87000"/>
            <a:ext cx="8839200" cy="201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D:\PHD-Courses\SE-Modeling\Project\Presentation\cros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206" y="3248800"/>
            <a:ext cx="510194" cy="3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PHD-Courses\SE-Modeling\Project\Presentation\cros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97181"/>
            <a:ext cx="510194" cy="3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D:\PHD-Courses\SE-Modeling\Project\Presentation\cross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97181"/>
            <a:ext cx="510194" cy="3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PHD-Courses\SE-Modeling\Project\Presentation\check-and-cross-icon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44982" b="19499"/>
          <a:stretch/>
        </p:blipFill>
        <p:spPr bwMode="auto">
          <a:xfrm>
            <a:off x="215827" y="5609862"/>
            <a:ext cx="510454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D:\PHD-Courses\SE-Modeling\Project\Presentation\check-and-cross-icon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44982" b="19499"/>
          <a:stretch/>
        </p:blipFill>
        <p:spPr bwMode="auto">
          <a:xfrm>
            <a:off x="2514600" y="5678636"/>
            <a:ext cx="510454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PHD-Courses\SE-Modeling\Project\Presentation\check-and-cross-icon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44982" b="19499"/>
          <a:stretch/>
        </p:blipFill>
        <p:spPr bwMode="auto">
          <a:xfrm>
            <a:off x="6098975" y="5678636"/>
            <a:ext cx="510454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PHD-Courses\SE-Modeling\Project\Presentation\check-and-cross-icon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44982" b="19499"/>
          <a:stretch/>
        </p:blipFill>
        <p:spPr bwMode="auto">
          <a:xfrm>
            <a:off x="6761829" y="5700462"/>
            <a:ext cx="510454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744602" y="6118103"/>
            <a:ext cx="12192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33812" y="6121856"/>
            <a:ext cx="121920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n-US" sz="1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Picture 5" descr="D:\PHD-Courses\SE-Modeling\Project\Presentation\check-and-cross-icon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2" r="44982" b="19499"/>
          <a:stretch/>
        </p:blipFill>
        <p:spPr bwMode="auto">
          <a:xfrm>
            <a:off x="8284066" y="5094669"/>
            <a:ext cx="510454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1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  <p:bldP spid="22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Three Level Modeling Approach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Transformation and Relations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 in MMTF</a:t>
            </a:r>
          </a:p>
          <a:p>
            <a:r>
              <a:rPr lang="en-US" sz="3600" b="1" i="1" dirty="0" smtClean="0"/>
              <a:t>Case Studies</a:t>
            </a:r>
          </a:p>
          <a:p>
            <a:r>
              <a:rPr lang="en-US" sz="3200" dirty="0" smtClean="0"/>
              <a:t>Conclusion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685800" y="165100"/>
            <a:ext cx="7756525" cy="1054100"/>
          </a:xfrm>
        </p:spPr>
        <p:txBody>
          <a:bodyPr/>
          <a:lstStyle/>
          <a:p>
            <a:r>
              <a:rPr lang="en-US" dirty="0" smtClean="0"/>
              <a:t>Virtual Mobile Operator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7419" r="15295"/>
          <a:stretch>
            <a:fillRect/>
          </a:stretch>
        </p:blipFill>
        <p:spPr bwMode="auto">
          <a:xfrm>
            <a:off x="732596" y="1027451"/>
            <a:ext cx="7649404" cy="560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59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7" y="3429000"/>
            <a:ext cx="911928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"/>
            <a:ext cx="5257800" cy="323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6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/>
              <a:t>Virtual </a:t>
            </a:r>
            <a:r>
              <a:rPr lang="en-US" sz="3200" dirty="0"/>
              <a:t>Organization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Goal Modeling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Value Networks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Service Choreographies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85800" y="165100"/>
            <a:ext cx="7756525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Internet Radio Station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5E4"/>
              </a:clrFrom>
              <a:clrTo>
                <a:srgbClr val="F8F5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399309"/>
            <a:ext cx="7848600" cy="48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69051" y="6397823"/>
            <a:ext cx="1936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 </a:t>
            </a:r>
            <a:r>
              <a:rPr lang="en-US" sz="1400" dirty="0"/>
              <a:t>J. </a:t>
            </a:r>
            <a:r>
              <a:rPr lang="en-US" sz="1400" dirty="0" err="1" smtClean="0"/>
              <a:t>Gordijn</a:t>
            </a:r>
            <a:r>
              <a:rPr lang="en-US" sz="1400" dirty="0" smtClean="0"/>
              <a:t> et al, 2006)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45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28600"/>
            <a:ext cx="4048125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77356"/>
            <a:ext cx="2057400" cy="336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adio-e3Value-MMT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4665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9200" y="6452755"/>
            <a:ext cx="1936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 </a:t>
            </a:r>
            <a:r>
              <a:rPr lang="en-US" sz="1400" dirty="0"/>
              <a:t>J. </a:t>
            </a:r>
            <a:r>
              <a:rPr lang="en-US" sz="1400" dirty="0" err="1" smtClean="0"/>
              <a:t>Gordijn</a:t>
            </a:r>
            <a:r>
              <a:rPr lang="en-US" sz="1400" dirty="0" smtClean="0"/>
              <a:t> et al, 2006)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511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Three Level Modeling Approach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Transformation and Relations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Implementation in MMTF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Case Studies</a:t>
            </a:r>
          </a:p>
          <a:p>
            <a:r>
              <a:rPr lang="en-US" sz="3600" b="1" i="1" dirty="0" smtClean="0"/>
              <a:t>Conclusion</a:t>
            </a:r>
            <a:endParaRPr lang="en-US" sz="36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87781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The importance of collaboration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Facilitate VO </a:t>
            </a:r>
            <a:r>
              <a:rPr lang="en-US" dirty="0"/>
              <a:t>F</a:t>
            </a:r>
            <a:r>
              <a:rPr lang="en-US" dirty="0" smtClean="0"/>
              <a:t>ormation and Negotiation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Proposition of Three Level Modeling Approach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Definition &amp; Implementation of Model Relations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Leaf Node Dependency Transfer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Inheritance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Loops in Value Dependencies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Include Dependency Types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 smtClean="0"/>
              <a:t>Include Soft Goal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Limitation &amp; Future Work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878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48347"/>
            <a:ext cx="7987552" cy="3877815"/>
          </a:xfrm>
        </p:spPr>
        <p:txBody>
          <a:bodyPr>
            <a:normAutofit/>
          </a:bodyPr>
          <a:lstStyle/>
          <a:p>
            <a:r>
              <a:rPr lang="en-US" sz="1200" dirty="0"/>
              <a:t>L. M. </a:t>
            </a:r>
            <a:r>
              <a:rPr lang="en-US" sz="1200" dirty="0" err="1"/>
              <a:t>Camarinha</a:t>
            </a:r>
            <a:r>
              <a:rPr lang="en-US" sz="1200" dirty="0"/>
              <a:t>-Matos, H. </a:t>
            </a:r>
            <a:r>
              <a:rPr lang="en-US" sz="1200" dirty="0" err="1"/>
              <a:t>Afsarmanesh</a:t>
            </a:r>
            <a:r>
              <a:rPr lang="en-US" sz="1200" dirty="0"/>
              <a:t>, N. </a:t>
            </a:r>
            <a:r>
              <a:rPr lang="en-US" sz="1200" dirty="0" err="1"/>
              <a:t>Galeano</a:t>
            </a:r>
            <a:r>
              <a:rPr lang="en-US" sz="1200" dirty="0"/>
              <a:t>, and A. Molina, “Collaborative networked organizations - Concepts and practice in manufacturing enterprises,” </a:t>
            </a:r>
            <a:r>
              <a:rPr lang="en-US" sz="1200" i="1" dirty="0"/>
              <a:t>Computers &amp; Industrial Engineering</a:t>
            </a:r>
            <a:r>
              <a:rPr lang="en-US" sz="1200" dirty="0"/>
              <a:t>, vol. 57, no. 1, pp. 46–60, Aug. 2009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M. H. </a:t>
            </a:r>
            <a:r>
              <a:rPr lang="en-US" sz="1200" dirty="0" err="1"/>
              <a:t>Danesh</a:t>
            </a:r>
            <a:r>
              <a:rPr lang="en-US" sz="1200" dirty="0"/>
              <a:t>, B. </a:t>
            </a:r>
            <a:r>
              <a:rPr lang="en-US" sz="1200" dirty="0" err="1"/>
              <a:t>Raahemi</a:t>
            </a:r>
            <a:r>
              <a:rPr lang="en-US" sz="1200" dirty="0"/>
              <a:t>, and M. A. </a:t>
            </a:r>
            <a:r>
              <a:rPr lang="en-US" sz="1200" dirty="0" err="1"/>
              <a:t>Kamali</a:t>
            </a:r>
            <a:r>
              <a:rPr lang="en-US" sz="1200" dirty="0"/>
              <a:t>, “A framework for process management in service oriented virtual organizations,” in </a:t>
            </a:r>
            <a:r>
              <a:rPr lang="en-US" sz="1200" i="1" dirty="0"/>
              <a:t>2011 7th International Conference on Next Generation Web Services Practices (</a:t>
            </a:r>
            <a:r>
              <a:rPr lang="en-US" sz="1200" i="1" dirty="0" err="1"/>
              <a:t>NWeSP</a:t>
            </a:r>
            <a:r>
              <a:rPr lang="en-US" sz="1200" i="1" dirty="0"/>
              <a:t>)</a:t>
            </a:r>
            <a:r>
              <a:rPr lang="en-US" sz="1200" dirty="0"/>
              <a:t>, 2011, pp. 12–17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M. H. </a:t>
            </a:r>
            <a:r>
              <a:rPr lang="en-US" sz="1200" dirty="0" err="1"/>
              <a:t>Danesh</a:t>
            </a:r>
            <a:r>
              <a:rPr lang="en-US" sz="1200" dirty="0"/>
              <a:t>, B. </a:t>
            </a:r>
            <a:r>
              <a:rPr lang="en-US" sz="1200" dirty="0" err="1"/>
              <a:t>Raahemi</a:t>
            </a:r>
            <a:r>
              <a:rPr lang="en-US" sz="1200" dirty="0"/>
              <a:t>, S. M. A. </a:t>
            </a:r>
            <a:r>
              <a:rPr lang="en-US" sz="1200" dirty="0" err="1"/>
              <a:t>Kamali</a:t>
            </a:r>
            <a:r>
              <a:rPr lang="en-US" sz="1200" dirty="0"/>
              <a:t>, and G. Richards, “A Distributed Service Oriented Infrastructure for Business Process Management in Virtual Organizations,” presented at the IEEE 25th Canadian Conference on Electrical and Computer Engineering, Montreal, Quebec, </a:t>
            </a:r>
            <a:r>
              <a:rPr lang="en-US" sz="1200" dirty="0" smtClean="0"/>
              <a:t>2012</a:t>
            </a:r>
          </a:p>
          <a:p>
            <a:r>
              <a:rPr lang="en-US" sz="1200" dirty="0"/>
              <a:t>C. </a:t>
            </a:r>
            <a:r>
              <a:rPr lang="en-US" sz="1200" dirty="0" err="1"/>
              <a:t>Kort</a:t>
            </a:r>
            <a:r>
              <a:rPr lang="en-US" sz="1200" dirty="0"/>
              <a:t> and J. </a:t>
            </a:r>
            <a:r>
              <a:rPr lang="en-US" sz="1200" dirty="0" err="1"/>
              <a:t>Gordijn</a:t>
            </a:r>
            <a:r>
              <a:rPr lang="en-US" sz="1200" dirty="0"/>
              <a:t>, “Modeling Strategic Partnerships Using the E3value Ontology: A Field Study in the Banking Industry,” </a:t>
            </a:r>
            <a:r>
              <a:rPr lang="en-US" sz="1200" i="1" dirty="0"/>
              <a:t>Handbook of ontologies for business interaction</a:t>
            </a:r>
            <a:r>
              <a:rPr lang="en-US" sz="1200" dirty="0"/>
              <a:t>, 2008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T. </a:t>
            </a:r>
            <a:r>
              <a:rPr lang="en-US" sz="1200" dirty="0" err="1"/>
              <a:t>Allweyer</a:t>
            </a:r>
            <a:r>
              <a:rPr lang="en-US" sz="1200" dirty="0"/>
              <a:t>, </a:t>
            </a:r>
            <a:r>
              <a:rPr lang="en-US" sz="1200" i="1" dirty="0"/>
              <a:t>BPMN 2.0</a:t>
            </a:r>
            <a:r>
              <a:rPr lang="en-US" sz="1200" dirty="0"/>
              <a:t>. </a:t>
            </a:r>
            <a:r>
              <a:rPr lang="en-US" sz="1200" dirty="0" err="1"/>
              <a:t>BoD</a:t>
            </a:r>
            <a:r>
              <a:rPr lang="en-US" sz="1200" dirty="0"/>
              <a:t>, 2010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 S. M. A. </a:t>
            </a:r>
            <a:r>
              <a:rPr lang="en-US" sz="1200" dirty="0" err="1"/>
              <a:t>Kamali</a:t>
            </a:r>
            <a:r>
              <a:rPr lang="en-US" sz="1200" dirty="0"/>
              <a:t>, G. Richards, M. H. </a:t>
            </a:r>
            <a:r>
              <a:rPr lang="en-US" sz="1200" dirty="0" err="1"/>
              <a:t>Danesh</a:t>
            </a:r>
            <a:r>
              <a:rPr lang="en-US" sz="1200" dirty="0"/>
              <a:t>, and B. </a:t>
            </a:r>
            <a:r>
              <a:rPr lang="en-US" sz="1200" dirty="0" err="1"/>
              <a:t>Raahemi</a:t>
            </a:r>
            <a:r>
              <a:rPr lang="en-US" sz="1200" dirty="0"/>
              <a:t>, “A framework for performance measurement in service oriented virtual organizations: A value network approach to collaborative performance measurement,” in </a:t>
            </a:r>
            <a:r>
              <a:rPr lang="en-US" sz="1200" i="1" dirty="0" smtClean="0"/>
              <a:t>7th </a:t>
            </a:r>
            <a:r>
              <a:rPr lang="en-US" sz="1200" i="1" dirty="0"/>
              <a:t>International Conference on e-Business, ICE-B </a:t>
            </a:r>
            <a:r>
              <a:rPr lang="en-US" sz="1200" i="1" dirty="0" smtClean="0"/>
              <a:t>2012, July</a:t>
            </a:r>
            <a:r>
              <a:rPr lang="en-US" sz="1200" dirty="0" smtClean="0"/>
              <a:t>, </a:t>
            </a:r>
            <a:r>
              <a:rPr lang="en-US" sz="1200" dirty="0"/>
              <a:t>2012, pp. 263–271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 J. </a:t>
            </a:r>
            <a:r>
              <a:rPr lang="en-US" sz="1200" dirty="0" err="1"/>
              <a:t>Gordijn</a:t>
            </a:r>
            <a:r>
              <a:rPr lang="en-US" sz="1200" dirty="0"/>
              <a:t>, E. Yu, and B. van der </a:t>
            </a:r>
            <a:r>
              <a:rPr lang="en-US" sz="1200" dirty="0" err="1"/>
              <a:t>Raadt</a:t>
            </a:r>
            <a:r>
              <a:rPr lang="en-US" sz="1200" dirty="0"/>
              <a:t>, “E-service design using </a:t>
            </a:r>
            <a:r>
              <a:rPr lang="en-US" sz="1200" dirty="0" err="1"/>
              <a:t>i</a:t>
            </a:r>
            <a:r>
              <a:rPr lang="en-US" sz="1200" dirty="0"/>
              <a:t>* and e3value modeling,” </a:t>
            </a:r>
            <a:r>
              <a:rPr lang="en-US" sz="1200" i="1" dirty="0"/>
              <a:t>IEEE Software</a:t>
            </a:r>
            <a:r>
              <a:rPr lang="en-US" sz="1200" dirty="0"/>
              <a:t>, vol. 23, no. 3, pp. 26 –33, Jun. 2006.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2" descr="C:\Documents and Settings\Behnam\Desktop\MHDownload\man_question_mar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114800" cy="516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63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Motivations For Collaboration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7722-ECFB-4392-9281-1F505728427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2744" y="6477000"/>
            <a:ext cx="2442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Camarinha</a:t>
            </a:r>
            <a:r>
              <a:rPr lang="en-US" sz="1400" dirty="0" smtClean="0"/>
              <a:t>-Matos et. al., 2009)</a:t>
            </a:r>
            <a:endParaRPr lang="en-US" sz="1400" dirty="0"/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11353" cy="422865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latin typeface="Times New Roman"/>
              </a:rPr>
              <a:t>Maintaining Competitive Advantage is Difficult</a:t>
            </a:r>
          </a:p>
          <a:p>
            <a:pPr lvl="1"/>
            <a:r>
              <a:rPr lang="en-US" dirty="0" smtClean="0">
                <a:latin typeface="Times New Roman"/>
              </a:rPr>
              <a:t>Rate of Change</a:t>
            </a:r>
          </a:p>
          <a:p>
            <a:pPr lvl="1"/>
            <a:r>
              <a:rPr lang="en-US" dirty="0" smtClean="0">
                <a:latin typeface="Times New Roman"/>
              </a:rPr>
              <a:t>Customer is King</a:t>
            </a:r>
          </a:p>
          <a:p>
            <a:pPr lvl="0"/>
            <a:r>
              <a:rPr lang="en-US" dirty="0" smtClean="0">
                <a:latin typeface="Times New Roman"/>
              </a:rPr>
              <a:t>Need for more dynamic</a:t>
            </a:r>
          </a:p>
          <a:p>
            <a:pPr lvl="1"/>
            <a:r>
              <a:rPr lang="en-US" dirty="0" smtClean="0"/>
              <a:t>Business Models &amp; Strategies</a:t>
            </a:r>
          </a:p>
          <a:p>
            <a:pPr lvl="1"/>
            <a:r>
              <a:rPr lang="en-US" dirty="0" smtClean="0"/>
              <a:t>Governance Principles</a:t>
            </a:r>
          </a:p>
          <a:p>
            <a:pPr lvl="1"/>
            <a:r>
              <a:rPr lang="en-US" dirty="0" smtClean="0"/>
              <a:t>Business Processes</a:t>
            </a:r>
          </a:p>
          <a:p>
            <a:pPr lvl="1"/>
            <a:r>
              <a:rPr lang="en-US" dirty="0" smtClean="0"/>
              <a:t>Technological Capabilities </a:t>
            </a:r>
          </a:p>
          <a:p>
            <a:endParaRPr lang="en-US" dirty="0" smtClean="0">
              <a:latin typeface="Times New Roman"/>
            </a:endParaRPr>
          </a:p>
          <a:p>
            <a:r>
              <a:rPr lang="en-US" dirty="0" smtClean="0">
                <a:latin typeface="Times New Roman"/>
              </a:rPr>
              <a:t>One of The Solutions : Partnerships &amp; Collaboration</a:t>
            </a:r>
          </a:p>
          <a:p>
            <a:pPr lvl="0"/>
            <a:endParaRPr lang="en-US" dirty="0" smtClean="0">
              <a:latin typeface="Times New Roman"/>
            </a:endParaRPr>
          </a:p>
          <a:p>
            <a:pPr marL="0" lvl="0" indent="0" algn="ctr">
              <a:buNone/>
            </a:pPr>
            <a:r>
              <a:rPr lang="en-US" dirty="0" smtClean="0">
                <a:latin typeface="Times New Roman"/>
              </a:rPr>
              <a:t>Collaborative </a:t>
            </a:r>
            <a:r>
              <a:rPr lang="en-US" dirty="0">
                <a:latin typeface="Times New Roman"/>
              </a:rPr>
              <a:t>Networked </a:t>
            </a:r>
            <a:r>
              <a:rPr lang="en-US" dirty="0" smtClean="0">
                <a:latin typeface="Times New Roman"/>
              </a:rPr>
              <a:t>Organizations</a:t>
            </a:r>
          </a:p>
          <a:p>
            <a:pPr marL="0" indent="0" algn="ctr">
              <a:buNone/>
            </a:pPr>
            <a:r>
              <a:rPr lang="en-US" dirty="0">
                <a:latin typeface="Times New Roman"/>
              </a:rPr>
              <a:t>In 10 years most enterprises will be part of CNO</a:t>
            </a:r>
          </a:p>
          <a:p>
            <a:pPr marL="0" lvl="0" indent="0" algn="ctr">
              <a:buNone/>
            </a:pPr>
            <a:r>
              <a:rPr lang="en-US" dirty="0" smtClean="0">
                <a:latin typeface="Times New Roman"/>
              </a:rPr>
              <a:t> </a:t>
            </a:r>
            <a:endParaRPr lang="en-US" dirty="0">
              <a:latin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4612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 Dynamic, Temporal consortium </a:t>
            </a:r>
          </a:p>
          <a:p>
            <a:endParaRPr lang="en-US" dirty="0" smtClean="0"/>
          </a:p>
          <a:p>
            <a:r>
              <a:rPr lang="en-US" dirty="0" smtClean="0"/>
              <a:t>Autonomous legally independent organizations</a:t>
            </a:r>
          </a:p>
          <a:p>
            <a:endParaRPr lang="en-US" dirty="0" smtClean="0"/>
          </a:p>
          <a:p>
            <a:r>
              <a:rPr lang="en-US" dirty="0" smtClean="0"/>
              <a:t>Respond to a business opportunity </a:t>
            </a:r>
          </a:p>
          <a:p>
            <a:endParaRPr lang="en-US" dirty="0" smtClean="0"/>
          </a:p>
          <a:p>
            <a:r>
              <a:rPr lang="en-US" dirty="0" smtClean="0"/>
              <a:t>Partners share risks, costs and benefits</a:t>
            </a:r>
          </a:p>
          <a:p>
            <a:endParaRPr lang="en-US" dirty="0" smtClean="0"/>
          </a:p>
          <a:p>
            <a:r>
              <a:rPr lang="en-US" dirty="0" smtClean="0"/>
              <a:t>Operation is achieved by coordinating and sharing of skills, resources and competencies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46657" y="6400800"/>
            <a:ext cx="1635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Danesh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et al, 2011)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7722-ECFB-4392-9281-1F505728427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48347"/>
            <a:ext cx="8610600" cy="3877815"/>
          </a:xfrm>
        </p:spPr>
        <p:txBody>
          <a:bodyPr/>
          <a:lstStyle/>
          <a:p>
            <a:r>
              <a:rPr lang="en-US" dirty="0" smtClean="0"/>
              <a:t>Each Participant has a bag or services </a:t>
            </a:r>
          </a:p>
          <a:p>
            <a:pPr lvl="1"/>
            <a:r>
              <a:rPr lang="en-US" dirty="0" smtClean="0"/>
              <a:t>Service Zone</a:t>
            </a:r>
          </a:p>
          <a:p>
            <a:endParaRPr lang="en-US" dirty="0"/>
          </a:p>
          <a:p>
            <a:r>
              <a:rPr lang="en-US" dirty="0" smtClean="0"/>
              <a:t>Collaborative Processes Formed </a:t>
            </a:r>
            <a:r>
              <a:rPr lang="en-US" dirty="0"/>
              <a:t>U</a:t>
            </a:r>
            <a:r>
              <a:rPr lang="en-US" dirty="0" smtClean="0"/>
              <a:t>sing Partner Services</a:t>
            </a:r>
          </a:p>
          <a:p>
            <a:endParaRPr lang="en-US" dirty="0"/>
          </a:p>
          <a:p>
            <a:r>
              <a:rPr lang="en-US" dirty="0" smtClean="0"/>
              <a:t>Orchestration </a:t>
            </a:r>
            <a:r>
              <a:rPr lang="en-US" dirty="0" err="1" smtClean="0"/>
              <a:t>vs</a:t>
            </a:r>
            <a:r>
              <a:rPr lang="en-US" dirty="0" smtClean="0"/>
              <a:t> Choreography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Choreograph Services on a Loosely Coupled Infrastructure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Service Oriented Virtual Organization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535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1147784" y="4730109"/>
            <a:ext cx="1219883" cy="75612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996048" y="4789113"/>
            <a:ext cx="1219884" cy="75612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5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152394" y="5615171"/>
            <a:ext cx="1219883" cy="75612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919681" y="5644673"/>
            <a:ext cx="1219883" cy="756127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sz="700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5" name="Flowchart: Direct Access Storage 34"/>
          <p:cNvSpPr/>
          <p:nvPr/>
        </p:nvSpPr>
        <p:spPr>
          <a:xfrm>
            <a:off x="7139564" y="4907121"/>
            <a:ext cx="825215" cy="265518"/>
          </a:xfrm>
          <a:prstGeom prst="flowChartMagneticDrum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900" b="1" kern="0" dirty="0" smtClean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IBM ESB</a:t>
            </a:r>
            <a:endParaRPr lang="en-US" sz="900" b="1" kern="0" dirty="0">
              <a:solidFill>
                <a:sysClr val="windowText" lastClr="000000"/>
              </a:solidFill>
              <a:latin typeface="Cambria" pitchFamily="18" charset="0"/>
              <a:cs typeface="B Homa" pitchFamily="2" charset="-78"/>
            </a:endParaRPr>
          </a:p>
        </p:txBody>
      </p:sp>
      <p:sp>
        <p:nvSpPr>
          <p:cNvPr id="98" name="Flowchart: Direct Access Storage 97"/>
          <p:cNvSpPr/>
          <p:nvPr/>
        </p:nvSpPr>
        <p:spPr>
          <a:xfrm>
            <a:off x="6034908" y="5764217"/>
            <a:ext cx="825215" cy="265518"/>
          </a:xfrm>
          <a:prstGeom prst="flowChartMagneticDrum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900" b="1" kern="0" dirty="0" smtClean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IBM ESB</a:t>
            </a:r>
            <a:endParaRPr lang="en-US" sz="900" b="1" kern="0" dirty="0">
              <a:solidFill>
                <a:sysClr val="windowText" lastClr="000000"/>
              </a:solidFill>
              <a:latin typeface="Cambria" pitchFamily="18" charset="0"/>
              <a:cs typeface="B Homa" pitchFamily="2" charset="-78"/>
            </a:endParaRPr>
          </a:p>
        </p:txBody>
      </p:sp>
      <p:sp>
        <p:nvSpPr>
          <p:cNvPr id="99" name="Flowchart: Direct Access Storage 98"/>
          <p:cNvSpPr/>
          <p:nvPr/>
        </p:nvSpPr>
        <p:spPr>
          <a:xfrm>
            <a:off x="2403546" y="5733179"/>
            <a:ext cx="825215" cy="265518"/>
          </a:xfrm>
          <a:prstGeom prst="flowChartMagneticDrum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900" b="1" kern="0" dirty="0" smtClean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IBM ESB</a:t>
            </a:r>
            <a:endParaRPr lang="en-US" sz="900" b="1" kern="0" dirty="0">
              <a:solidFill>
                <a:sysClr val="windowText" lastClr="000000"/>
              </a:solidFill>
              <a:latin typeface="Cambria" pitchFamily="18" charset="0"/>
              <a:cs typeface="B Homa" pitchFamily="2" charset="-78"/>
            </a:endParaRPr>
          </a:p>
        </p:txBody>
      </p:sp>
      <p:sp>
        <p:nvSpPr>
          <p:cNvPr id="100" name="Flowchart: Direct Access Storage 99"/>
          <p:cNvSpPr/>
          <p:nvPr/>
        </p:nvSpPr>
        <p:spPr>
          <a:xfrm>
            <a:off x="1415356" y="4857541"/>
            <a:ext cx="825215" cy="265518"/>
          </a:xfrm>
          <a:prstGeom prst="flowChartMagneticDrum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 defTabSz="914400">
              <a:defRPr/>
            </a:pPr>
            <a:r>
              <a:rPr lang="en-US" sz="900" b="1" kern="0" dirty="0" smtClean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IBM ESB</a:t>
            </a:r>
            <a:endParaRPr lang="en-US" sz="900" b="1" kern="0" dirty="0">
              <a:solidFill>
                <a:sysClr val="windowText" lastClr="000000"/>
              </a:solidFill>
              <a:latin typeface="Cambria" pitchFamily="18" charset="0"/>
              <a:cs typeface="B Homa" pitchFamily="2" charset="-78"/>
            </a:endParaRPr>
          </a:p>
        </p:txBody>
      </p:sp>
      <p:pic>
        <p:nvPicPr>
          <p:cNvPr id="89" name="Picture 4" descr="http://aux.iconpedia.net/uploads/13205981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1550427"/>
            <a:ext cx="3044187" cy="69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extBox 138"/>
          <p:cNvSpPr txBox="1"/>
          <p:nvPr/>
        </p:nvSpPr>
        <p:spPr>
          <a:xfrm>
            <a:off x="4177187" y="1574800"/>
            <a:ext cx="1537813" cy="616865"/>
          </a:xfrm>
          <a:prstGeom prst="rect">
            <a:avLst/>
          </a:prstGeom>
          <a:noFill/>
        </p:spPr>
        <p:txBody>
          <a:bodyPr wrap="none" rtlCol="0">
            <a:prstTxWarp prst="textCanDown">
              <a:avLst>
                <a:gd name="adj" fmla="val 7483"/>
              </a:avLst>
            </a:prstTxWarp>
            <a:spAutoFit/>
          </a:bodyPr>
          <a:lstStyle/>
          <a:p>
            <a:pPr algn="ct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Federated 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Monitoring</a:t>
            </a:r>
          </a:p>
          <a:p>
            <a:pPr algn="ctr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Information</a:t>
            </a:r>
          </a:p>
        </p:txBody>
      </p:sp>
      <p:cxnSp>
        <p:nvCxnSpPr>
          <p:cNvPr id="2060" name="Elbow Connector 2059"/>
          <p:cNvCxnSpPr>
            <a:stCxn id="117" idx="0"/>
          </p:cNvCxnSpPr>
          <p:nvPr/>
        </p:nvCxnSpPr>
        <p:spPr>
          <a:xfrm rot="5400000" flipH="1" flipV="1">
            <a:off x="2286345" y="1025807"/>
            <a:ext cx="805629" cy="2546481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Elbow Connector 2061"/>
          <p:cNvCxnSpPr>
            <a:stCxn id="114" idx="0"/>
          </p:cNvCxnSpPr>
          <p:nvPr/>
        </p:nvCxnSpPr>
        <p:spPr>
          <a:xfrm rot="5400000" flipH="1" flipV="1">
            <a:off x="3338018" y="1663124"/>
            <a:ext cx="467475" cy="933693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Elbow Connector 2063"/>
          <p:cNvCxnSpPr>
            <a:stCxn id="15368" idx="0"/>
          </p:cNvCxnSpPr>
          <p:nvPr/>
        </p:nvCxnSpPr>
        <p:spPr>
          <a:xfrm rot="16200000" flipV="1">
            <a:off x="6010819" y="1676614"/>
            <a:ext cx="562925" cy="1002161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" name="Elbow Connector 2065"/>
          <p:cNvCxnSpPr>
            <a:stCxn id="120" idx="0"/>
          </p:cNvCxnSpPr>
          <p:nvPr/>
        </p:nvCxnSpPr>
        <p:spPr>
          <a:xfrm rot="16200000" flipV="1">
            <a:off x="6557709" y="1205924"/>
            <a:ext cx="924674" cy="2305291"/>
          </a:xfrm>
          <a:prstGeom prst="bentConnector2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Box 2051"/>
          <p:cNvSpPr txBox="1"/>
          <p:nvPr/>
        </p:nvSpPr>
        <p:spPr>
          <a:xfrm rot="16200000">
            <a:off x="599650" y="3344487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IBM </a:t>
            </a:r>
            <a:r>
              <a:rPr lang="en-US" sz="1000" b="1" dirty="0" smtClean="0"/>
              <a:t>BPM</a:t>
            </a:r>
            <a:endParaRPr lang="en-US" sz="1000" b="1" dirty="0"/>
          </a:p>
        </p:txBody>
      </p:sp>
      <p:sp>
        <p:nvSpPr>
          <p:cNvPr id="2054" name="TextBox 2053"/>
          <p:cNvSpPr txBox="1"/>
          <p:nvPr/>
        </p:nvSpPr>
        <p:spPr>
          <a:xfrm>
            <a:off x="515620" y="2773680"/>
            <a:ext cx="6687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50" b="1" dirty="0" smtClean="0"/>
              <a:t>Business</a:t>
            </a:r>
          </a:p>
          <a:p>
            <a:pPr algn="r"/>
            <a:r>
              <a:rPr lang="en-US" sz="1050" b="1" dirty="0" smtClean="0"/>
              <a:t>Monitor</a:t>
            </a:r>
            <a:endParaRPr lang="en-US" sz="1050" b="1" dirty="0"/>
          </a:p>
        </p:txBody>
      </p:sp>
      <p:grpSp>
        <p:nvGrpSpPr>
          <p:cNvPr id="2056" name="Group 2055"/>
          <p:cNvGrpSpPr/>
          <p:nvPr/>
        </p:nvGrpSpPr>
        <p:grpSpPr>
          <a:xfrm>
            <a:off x="6477000" y="2457650"/>
            <a:ext cx="754270" cy="1143000"/>
            <a:chOff x="5671069" y="2282079"/>
            <a:chExt cx="807142" cy="1223121"/>
          </a:xfrm>
        </p:grpSpPr>
        <p:pic>
          <p:nvPicPr>
            <p:cNvPr id="92" name="Picture 2" descr="http://cdn1.iconfinder.com/data/icons/3D_Cartoon_Icons_Pack/300/Yahoo_Widget_Engi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069" y="2698058"/>
              <a:ext cx="807142" cy="80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8" name="Picture 8" descr="http://www.goldsboronetworks.com/wp-content/uploads/2010/05/icon_network_monitoring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70294">
              <a:off x="5692231" y="2282079"/>
              <a:ext cx="701971" cy="70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oup 111"/>
          <p:cNvGrpSpPr/>
          <p:nvPr/>
        </p:nvGrpSpPr>
        <p:grpSpPr>
          <a:xfrm flipH="1">
            <a:off x="2667000" y="2362200"/>
            <a:ext cx="754270" cy="1143000"/>
            <a:chOff x="5671069" y="2282079"/>
            <a:chExt cx="807142" cy="1223121"/>
          </a:xfrm>
        </p:grpSpPr>
        <p:pic>
          <p:nvPicPr>
            <p:cNvPr id="113" name="Picture 2" descr="http://cdn1.iconfinder.com/data/icons/3D_Cartoon_Icons_Pack/300/Yahoo_Widget_Engi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069" y="2698058"/>
              <a:ext cx="807142" cy="80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8" descr="http://www.goldsboronetworks.com/wp-content/uploads/2010/05/icon_network_monitoring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70294">
              <a:off x="5692231" y="2282079"/>
              <a:ext cx="701971" cy="70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5" name="Group 114"/>
          <p:cNvGrpSpPr/>
          <p:nvPr/>
        </p:nvGrpSpPr>
        <p:grpSpPr>
          <a:xfrm flipH="1">
            <a:off x="978010" y="2700354"/>
            <a:ext cx="754270" cy="1143000"/>
            <a:chOff x="5671069" y="2282079"/>
            <a:chExt cx="807142" cy="1223121"/>
          </a:xfrm>
        </p:grpSpPr>
        <p:pic>
          <p:nvPicPr>
            <p:cNvPr id="116" name="Picture 2" descr="http://cdn1.iconfinder.com/data/icons/3D_Cartoon_Icons_Pack/300/Yahoo_Widget_Engi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069" y="2698058"/>
              <a:ext cx="807142" cy="80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" name="Picture 8" descr="http://www.goldsboronetworks.com/wp-content/uploads/2010/05/icon_network_monitoring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70294">
              <a:off x="5692231" y="2282079"/>
              <a:ext cx="701971" cy="70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8" name="Group 117"/>
          <p:cNvGrpSpPr/>
          <p:nvPr/>
        </p:nvGrpSpPr>
        <p:grpSpPr>
          <a:xfrm>
            <a:off x="7856330" y="2819400"/>
            <a:ext cx="754270" cy="1143000"/>
            <a:chOff x="5671069" y="2282079"/>
            <a:chExt cx="807142" cy="1223121"/>
          </a:xfrm>
        </p:grpSpPr>
        <p:pic>
          <p:nvPicPr>
            <p:cNvPr id="119" name="Picture 2" descr="http://cdn1.iconfinder.com/data/icons/3D_Cartoon_Icons_Pack/300/Yahoo_Widget_Engi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069" y="2698058"/>
              <a:ext cx="807142" cy="807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" name="Picture 8" descr="http://www.goldsboronetworks.com/wp-content/uploads/2010/05/icon_network_monitoring_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70294">
              <a:off x="5692231" y="2282079"/>
              <a:ext cx="701971" cy="701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Oval 5"/>
          <p:cNvSpPr/>
          <p:nvPr/>
        </p:nvSpPr>
        <p:spPr>
          <a:xfrm>
            <a:off x="3300519" y="3709463"/>
            <a:ext cx="2661487" cy="790907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1400" b="1" kern="0" dirty="0">
                <a:solidFill>
                  <a:schemeClr val="bg1"/>
                </a:solidFill>
                <a:latin typeface="Cambria" pitchFamily="18" charset="0"/>
                <a:cs typeface="B Homa" pitchFamily="2" charset="-78"/>
              </a:rPr>
              <a:t>User Federation</a:t>
            </a:r>
          </a:p>
          <a:p>
            <a:pPr algn="ctr" defTabSz="914400">
              <a:defRPr/>
            </a:pPr>
            <a:endParaRPr lang="en-US" sz="1400" b="1" kern="0" dirty="0">
              <a:solidFill>
                <a:schemeClr val="bg1"/>
              </a:solidFill>
              <a:latin typeface="Cambria" pitchFamily="18" charset="0"/>
              <a:cs typeface="B Homa" pitchFamily="2" charset="-78"/>
            </a:endParaRPr>
          </a:p>
          <a:p>
            <a:pPr algn="ctr" defTabSz="914400">
              <a:defRPr/>
            </a:pPr>
            <a:endParaRPr lang="en-US" sz="1400" b="1" kern="0" dirty="0">
              <a:solidFill>
                <a:schemeClr val="bg1"/>
              </a:solidFill>
              <a:latin typeface="Cambria" pitchFamily="18" charset="0"/>
              <a:cs typeface="B Hom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00519" y="4078553"/>
            <a:ext cx="2661487" cy="474544"/>
          </a:xfrm>
          <a:prstGeom prst="round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B Homa" pitchFamily="2" charset="-78"/>
              </a:rPr>
              <a:t>IBM SFM Console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B Homa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00242"/>
            <a:ext cx="8318727" cy="111895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588" y="158018"/>
            <a:ext cx="6180463" cy="197553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 smtClean="0">
                <a:solidFill>
                  <a:schemeClr val="bg1"/>
                </a:solidFill>
                <a:latin typeface="Cambria" pitchFamily="18" charset="0"/>
                <a:cs typeface="B Mitra" pitchFamily="2" charset="-78"/>
              </a:rPr>
              <a:t>Virtual Organization </a:t>
            </a: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cs typeface="B Mitra" pitchFamily="2" charset="-78"/>
              </a:rPr>
              <a:t>Unified Management Portal</a:t>
            </a:r>
          </a:p>
        </p:txBody>
      </p:sp>
      <p:grpSp>
        <p:nvGrpSpPr>
          <p:cNvPr id="3" name="Group 125"/>
          <p:cNvGrpSpPr/>
          <p:nvPr/>
        </p:nvGrpSpPr>
        <p:grpSpPr>
          <a:xfrm>
            <a:off x="687484" y="197834"/>
            <a:ext cx="8047476" cy="900031"/>
            <a:chOff x="20036434" y="3000803"/>
            <a:chExt cx="15701366" cy="3078451"/>
          </a:xfrm>
        </p:grpSpPr>
        <p:sp>
          <p:nvSpPr>
            <p:cNvPr id="9" name="Rounded Rectangle 8"/>
            <p:cNvSpPr/>
            <p:nvPr/>
          </p:nvSpPr>
          <p:spPr>
            <a:xfrm>
              <a:off x="20036434" y="3681740"/>
              <a:ext cx="2166789" cy="12256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B Homa" pitchFamily="2" charset="-78"/>
                </a:rPr>
                <a:t>Business</a:t>
              </a:r>
              <a:r>
                <a:rPr kumimoji="0" lang="en-US" sz="9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B Homa" pitchFamily="2" charset="-78"/>
                </a:rPr>
                <a:t> Rule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B Homa" pitchFamily="2" charset="-78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423043" y="3681740"/>
              <a:ext cx="2166789" cy="116515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B Homa" pitchFamily="2" charset="-78"/>
                </a:rPr>
                <a:t>Business Process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B Homa" pitchFamily="2" charset="-78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4809648" y="3681740"/>
              <a:ext cx="2166789" cy="12256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B Homa" pitchFamily="2" charset="-78"/>
                </a:rPr>
                <a:t>Document  Flow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B Homa" pitchFamily="2" charset="-7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5534057" y="5125942"/>
              <a:ext cx="5401270" cy="95331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1" kern="0" dirty="0" smtClean="0">
                  <a:solidFill>
                    <a:sysClr val="windowText" lastClr="000000"/>
                  </a:solidFill>
                  <a:latin typeface="Cambria" pitchFamily="18" charset="0"/>
                  <a:cs typeface="B Homa" pitchFamily="2" charset="-78"/>
                </a:rPr>
                <a:t>IBM </a:t>
              </a:r>
              <a:r>
                <a:rPr lang="en-US" sz="1400" b="1" kern="0" dirty="0" err="1" smtClean="0">
                  <a:solidFill>
                    <a:sysClr val="windowText" lastClr="000000"/>
                  </a:solidFill>
                  <a:latin typeface="Cambria" pitchFamily="18" charset="0"/>
                  <a:cs typeface="B Homa" pitchFamily="2" charset="-78"/>
                </a:rPr>
                <a:t>Cognos</a:t>
              </a:r>
              <a:r>
                <a:rPr lang="en-US" sz="1400" b="1" kern="0" dirty="0" smtClean="0">
                  <a:solidFill>
                    <a:sysClr val="windowText" lastClr="000000"/>
                  </a:solidFill>
                  <a:latin typeface="Cambria" pitchFamily="18" charset="0"/>
                  <a:cs typeface="B Homa" pitchFamily="2" charset="-78"/>
                </a:rPr>
                <a:t> BI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cs typeface="B Homa" pitchFamily="2" charset="-7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7196255" y="3681740"/>
              <a:ext cx="2166789" cy="12256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B Homa" pitchFamily="2" charset="-78"/>
                </a:rPr>
                <a:t>Service Versioning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B Homa" pitchFamily="2" charset="-78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582864" y="3681740"/>
              <a:ext cx="2166789" cy="12256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B Homa" pitchFamily="2" charset="-78"/>
                </a:rPr>
                <a:t>SLA</a:t>
              </a:r>
              <a:r>
                <a:rPr kumimoji="0" lang="en-US" sz="9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B Homa" pitchFamily="2" charset="-78"/>
                </a:rPr>
                <a:t> Monitoring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B Homa" pitchFamily="2" charset="-78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4356080" y="3000803"/>
              <a:ext cx="1381720" cy="285993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B Homa" pitchFamily="2" charset="-78"/>
                </a:rPr>
                <a:t>Communication Tools</a:t>
              </a:r>
              <a:endPara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B Homa" pitchFamily="2" charset="-78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1938068" y="3681739"/>
              <a:ext cx="2166789" cy="12256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B Homa" pitchFamily="2" charset="-78"/>
                </a:rPr>
                <a:t>User Access Control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B Homa" pitchFamily="2" charset="-78"/>
              </a:endParaRPr>
            </a:p>
          </p:txBody>
        </p:sp>
      </p:grpSp>
      <p:sp>
        <p:nvSpPr>
          <p:cNvPr id="26" name="Arc 25"/>
          <p:cNvSpPr/>
          <p:nvPr/>
        </p:nvSpPr>
        <p:spPr>
          <a:xfrm>
            <a:off x="609600" y="3556460"/>
            <a:ext cx="8001000" cy="2006140"/>
          </a:xfrm>
          <a:prstGeom prst="arc">
            <a:avLst>
              <a:gd name="adj1" fmla="val 11130569"/>
              <a:gd name="adj2" fmla="val 21486278"/>
            </a:avLst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30" name="Can 29"/>
          <p:cNvSpPr/>
          <p:nvPr/>
        </p:nvSpPr>
        <p:spPr>
          <a:xfrm>
            <a:off x="1398936" y="5156250"/>
            <a:ext cx="825215" cy="252406"/>
          </a:xfrm>
          <a:prstGeom prst="ca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 smtClean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WSRR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+mn-ea"/>
              <a:cs typeface="B Homa" pitchFamily="2" charset="-7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614210" y="4582599"/>
            <a:ext cx="322910" cy="236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kern="0" dirty="0" smtClean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DC</a:t>
            </a:r>
            <a:endParaRPr lang="en-US" sz="1000" dirty="0"/>
          </a:p>
        </p:txBody>
      </p:sp>
      <p:sp>
        <p:nvSpPr>
          <p:cNvPr id="36" name="Can 35"/>
          <p:cNvSpPr/>
          <p:nvPr/>
        </p:nvSpPr>
        <p:spPr>
          <a:xfrm>
            <a:off x="7139562" y="5215254"/>
            <a:ext cx="825215" cy="252406"/>
          </a:xfrm>
          <a:prstGeom prst="ca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WSRR</a:t>
            </a:r>
          </a:p>
        </p:txBody>
      </p:sp>
      <p:sp>
        <p:nvSpPr>
          <p:cNvPr id="37" name="TextBox 36"/>
          <p:cNvSpPr txBox="1"/>
          <p:nvPr/>
        </p:nvSpPr>
        <p:spPr>
          <a:xfrm rot="5400000">
            <a:off x="7750249" y="5083249"/>
            <a:ext cx="74325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cs typeface="B Mitra" pitchFamily="2" charset="-78"/>
              </a:rPr>
              <a:t>SOA Infra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426600" y="4612101"/>
            <a:ext cx="322910" cy="236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kern="0" dirty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DC</a:t>
            </a:r>
          </a:p>
        </p:txBody>
      </p:sp>
      <p:sp>
        <p:nvSpPr>
          <p:cNvPr id="42" name="Can 41"/>
          <p:cNvSpPr/>
          <p:nvPr/>
        </p:nvSpPr>
        <p:spPr>
          <a:xfrm>
            <a:off x="2403546" y="6041312"/>
            <a:ext cx="825215" cy="252406"/>
          </a:xfrm>
          <a:prstGeom prst="ca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kern="0" dirty="0" smtClean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WSRR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+mn-ea"/>
              <a:cs typeface="B Homa" pitchFamily="2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1883457" y="5812742"/>
            <a:ext cx="7311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cs typeface="B Mitra" pitchFamily="2" charset="-78"/>
              </a:rPr>
              <a:t>SOA Infra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618820" y="5467661"/>
            <a:ext cx="322910" cy="236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kern="0" dirty="0" smtClean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DC</a:t>
            </a:r>
            <a:endParaRPr lang="en-US" sz="1000" dirty="0"/>
          </a:p>
        </p:txBody>
      </p:sp>
      <p:sp>
        <p:nvSpPr>
          <p:cNvPr id="48" name="Can 47"/>
          <p:cNvSpPr/>
          <p:nvPr/>
        </p:nvSpPr>
        <p:spPr>
          <a:xfrm>
            <a:off x="6063197" y="6070814"/>
            <a:ext cx="825215" cy="252406"/>
          </a:xfrm>
          <a:prstGeom prst="can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WSRR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50228" y="5467661"/>
            <a:ext cx="322910" cy="236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kern="0" dirty="0">
                <a:solidFill>
                  <a:sysClr val="windowText" lastClr="000000"/>
                </a:solidFill>
                <a:latin typeface="Cambria" pitchFamily="18" charset="0"/>
                <a:cs typeface="B Homa" pitchFamily="2" charset="-78"/>
              </a:rPr>
              <a:t>DC</a:t>
            </a:r>
          </a:p>
        </p:txBody>
      </p:sp>
      <p:sp>
        <p:nvSpPr>
          <p:cNvPr id="56" name="Flowchart: Direct Access Storage 55"/>
          <p:cNvSpPr/>
          <p:nvPr/>
        </p:nvSpPr>
        <p:spPr>
          <a:xfrm>
            <a:off x="3623428" y="4907121"/>
            <a:ext cx="2080978" cy="413029"/>
          </a:xfrm>
          <a:prstGeom prst="flowChartMagneticDrum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itchFamily="18" charset="0"/>
                <a:ea typeface="+mn-ea"/>
                <a:cs typeface="B Homa" pitchFamily="2" charset="-78"/>
              </a:rPr>
              <a:t>Virtual Hub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itchFamily="18" charset="0"/>
              <a:ea typeface="+mn-ea"/>
              <a:cs typeface="B Homa" pitchFamily="2" charset="-78"/>
            </a:endParaRPr>
          </a:p>
        </p:txBody>
      </p:sp>
      <p:sp>
        <p:nvSpPr>
          <p:cNvPr id="57" name="Up-Down Arrow 56"/>
          <p:cNvSpPr/>
          <p:nvPr/>
        </p:nvSpPr>
        <p:spPr>
          <a:xfrm rot="16200000">
            <a:off x="6204170" y="4427014"/>
            <a:ext cx="324522" cy="1402746"/>
          </a:xfrm>
          <a:prstGeom prst="upDownArrow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Zone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8" name="Up-Down Arrow 57"/>
          <p:cNvSpPr/>
          <p:nvPr/>
        </p:nvSpPr>
        <p:spPr>
          <a:xfrm rot="16200000">
            <a:off x="2835020" y="4427014"/>
            <a:ext cx="324522" cy="1402746"/>
          </a:xfrm>
          <a:prstGeom prst="upDownArrow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Zone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59" name="Left-Up Arrow 58"/>
          <p:cNvSpPr/>
          <p:nvPr/>
        </p:nvSpPr>
        <p:spPr>
          <a:xfrm>
            <a:off x="3228760" y="5290648"/>
            <a:ext cx="1040489" cy="885062"/>
          </a:xfrm>
          <a:prstGeom prst="leftUpArrow">
            <a:avLst>
              <a:gd name="adj1" fmla="val 16724"/>
              <a:gd name="adj2" fmla="val 17414"/>
              <a:gd name="adj3" fmla="val 22931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Zone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0" name="Left-Up Arrow 59"/>
          <p:cNvSpPr/>
          <p:nvPr/>
        </p:nvSpPr>
        <p:spPr>
          <a:xfrm flipH="1">
            <a:off x="5022706" y="5290648"/>
            <a:ext cx="1004610" cy="885062"/>
          </a:xfrm>
          <a:prstGeom prst="leftUpArrow">
            <a:avLst>
              <a:gd name="adj1" fmla="val 16724"/>
              <a:gd name="adj2" fmla="val 17414"/>
              <a:gd name="adj3" fmla="val 22119"/>
            </a:avLst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Zone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1" name="Up-Down Arrow 60"/>
          <p:cNvSpPr/>
          <p:nvPr/>
        </p:nvSpPr>
        <p:spPr>
          <a:xfrm>
            <a:off x="4448638" y="4435089"/>
            <a:ext cx="394668" cy="545787"/>
          </a:xfrm>
          <a:prstGeom prst="upDownArrow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133" name="TextBox 132"/>
          <p:cNvSpPr txBox="1"/>
          <p:nvPr/>
        </p:nvSpPr>
        <p:spPr>
          <a:xfrm rot="5400000">
            <a:off x="6647209" y="5902709"/>
            <a:ext cx="743258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cs typeface="B Mitra" pitchFamily="2" charset="-78"/>
              </a:rPr>
              <a:t>SOA Infra0</a:t>
            </a: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892859" y="4974543"/>
            <a:ext cx="731117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cs typeface="B Mitra" pitchFamily="2" charset="-78"/>
              </a:rPr>
              <a:t>SOA Infra</a:t>
            </a:r>
          </a:p>
        </p:txBody>
      </p:sp>
      <p:sp>
        <p:nvSpPr>
          <p:cNvPr id="136" name="Rectangle 135"/>
          <p:cNvSpPr/>
          <p:nvPr/>
        </p:nvSpPr>
        <p:spPr>
          <a:xfrm>
            <a:off x="1371600" y="5181600"/>
            <a:ext cx="2286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Cambria"/>
              </a:rPr>
              <a:t>A1</a:t>
            </a:r>
            <a:endParaRPr lang="en-US" sz="600" b="1" dirty="0">
              <a:solidFill>
                <a:schemeClr val="bg2"/>
              </a:solidFill>
              <a:latin typeface="Cambria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438400" y="6019800"/>
            <a:ext cx="2286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Cambria"/>
              </a:rPr>
              <a:t>B1</a:t>
            </a:r>
            <a:endParaRPr lang="en-US" sz="600" b="1" dirty="0">
              <a:solidFill>
                <a:schemeClr val="bg2"/>
              </a:solidFill>
              <a:latin typeface="Cambria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772400" y="5257800"/>
            <a:ext cx="3048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Cambria"/>
              </a:rPr>
              <a:t>D1</a:t>
            </a:r>
            <a:endParaRPr lang="en-US" sz="600" b="1" dirty="0">
              <a:solidFill>
                <a:schemeClr val="bg2"/>
              </a:solidFill>
              <a:latin typeface="Cambria"/>
            </a:endParaRPr>
          </a:p>
        </p:txBody>
      </p:sp>
      <p:pic>
        <p:nvPicPr>
          <p:cNvPr id="2050" name="Picture 2" descr="C:\Documents and Settings\MGT\My Documents\Downloads\sla.PNG"/>
          <p:cNvPicPr>
            <a:picLocks noChangeAspect="1" noChangeArrowheads="1"/>
          </p:cNvPicPr>
          <p:nvPr/>
        </p:nvPicPr>
        <p:blipFill>
          <a:blip r:embed="rId6" cstate="print"/>
          <a:srcRect t="16667" b="49048"/>
          <a:stretch>
            <a:fillRect/>
          </a:stretch>
        </p:blipFill>
        <p:spPr bwMode="auto">
          <a:xfrm>
            <a:off x="1217613" y="2895600"/>
            <a:ext cx="382587" cy="131173"/>
          </a:xfrm>
          <a:prstGeom prst="rect">
            <a:avLst/>
          </a:prstGeom>
          <a:noFill/>
        </p:spPr>
      </p:pic>
      <p:pic>
        <p:nvPicPr>
          <p:cNvPr id="70" name="Picture 2" descr="C:\Documents and Settings\MGT\My Documents\Downloads\sla.PNG"/>
          <p:cNvPicPr>
            <a:picLocks noChangeAspect="1" noChangeArrowheads="1"/>
          </p:cNvPicPr>
          <p:nvPr/>
        </p:nvPicPr>
        <p:blipFill>
          <a:blip r:embed="rId6" cstate="print"/>
          <a:srcRect t="16667" b="49048"/>
          <a:stretch>
            <a:fillRect/>
          </a:stretch>
        </p:blipFill>
        <p:spPr bwMode="auto">
          <a:xfrm>
            <a:off x="2852841" y="2539279"/>
            <a:ext cx="382587" cy="131173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6477000" y="6096000"/>
            <a:ext cx="2286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  <a:latin typeface="Cambria"/>
              </a:rPr>
              <a:t>C1</a:t>
            </a:r>
          </a:p>
        </p:txBody>
      </p:sp>
      <p:sp>
        <p:nvSpPr>
          <p:cNvPr id="137" name="Diamond 136"/>
          <p:cNvSpPr/>
          <p:nvPr/>
        </p:nvSpPr>
        <p:spPr>
          <a:xfrm>
            <a:off x="6673138" y="3048000"/>
            <a:ext cx="337262" cy="338244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bg2"/>
                </a:solidFill>
                <a:latin typeface="Cambria"/>
              </a:rPr>
              <a:t>R1</a:t>
            </a:r>
            <a:endParaRPr lang="en-US" sz="400" b="1" dirty="0">
              <a:solidFill>
                <a:schemeClr val="bg2"/>
              </a:solidFill>
              <a:latin typeface="Cambria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1219200" y="3276600"/>
            <a:ext cx="3048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Cambria"/>
              </a:rPr>
              <a:t>P1</a:t>
            </a:r>
            <a:endParaRPr lang="en-US" sz="1200" b="1" dirty="0">
              <a:solidFill>
                <a:schemeClr val="bg2"/>
              </a:solidFill>
              <a:latin typeface="Cambria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971800" y="2971800"/>
            <a:ext cx="304800" cy="228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latin typeface="Cambria"/>
              </a:rPr>
              <a:t>P2</a:t>
            </a:r>
          </a:p>
        </p:txBody>
      </p:sp>
      <p:sp>
        <p:nvSpPr>
          <p:cNvPr id="71" name="Oval 70"/>
          <p:cNvSpPr/>
          <p:nvPr/>
        </p:nvSpPr>
        <p:spPr>
          <a:xfrm>
            <a:off x="8659330" y="6502758"/>
            <a:ext cx="281951" cy="27904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  <a:latin typeface="Cambria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686005" y="6201590"/>
            <a:ext cx="2286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0" b="1" dirty="0" smtClean="0">
              <a:solidFill>
                <a:schemeClr val="tx1"/>
              </a:solidFill>
              <a:latin typeface="Cambria"/>
            </a:endParaRPr>
          </a:p>
        </p:txBody>
      </p:sp>
      <p:sp>
        <p:nvSpPr>
          <p:cNvPr id="74" name="Diamond 73"/>
          <p:cNvSpPr/>
          <p:nvPr/>
        </p:nvSpPr>
        <p:spPr>
          <a:xfrm>
            <a:off x="8647905" y="5820590"/>
            <a:ext cx="304800" cy="304800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0" b="1" dirty="0">
              <a:solidFill>
                <a:schemeClr val="tx1"/>
              </a:solidFill>
              <a:latin typeface="Cambri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510940" y="5871390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Cambria"/>
              </a:rPr>
              <a:t>VO Business Rule</a:t>
            </a:r>
            <a:endParaRPr lang="en-US" sz="100" b="1" dirty="0" smtClean="0">
              <a:latin typeface="Cambria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74310" y="6190356"/>
            <a:ext cx="14382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Cambria"/>
              </a:rPr>
              <a:t>Organizational Services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097366" y="6495509"/>
            <a:ext cx="1515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Cambria"/>
              </a:rPr>
              <a:t>VO Collaborative Process</a:t>
            </a:r>
          </a:p>
        </p:txBody>
      </p:sp>
      <p:pic>
        <p:nvPicPr>
          <p:cNvPr id="78" name="Picture 2" descr="C:\Documents and Settings\MGT\My Documents\Downloads\sla.PNG"/>
          <p:cNvPicPr>
            <a:picLocks noChangeAspect="1" noChangeArrowheads="1"/>
          </p:cNvPicPr>
          <p:nvPr/>
        </p:nvPicPr>
        <p:blipFill>
          <a:blip r:embed="rId6" cstate="print"/>
          <a:srcRect t="16667" b="49048"/>
          <a:stretch>
            <a:fillRect/>
          </a:stretch>
        </p:blipFill>
        <p:spPr bwMode="auto">
          <a:xfrm>
            <a:off x="8609012" y="5610135"/>
            <a:ext cx="382587" cy="131173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7344228" y="5548448"/>
            <a:ext cx="12682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latin typeface="Cambria"/>
              </a:rPr>
              <a:t>SLA Monitoring Info.</a:t>
            </a:r>
          </a:p>
        </p:txBody>
      </p:sp>
      <p:sp>
        <p:nvSpPr>
          <p:cNvPr id="2067" name="Striped Right Arrow 2066"/>
          <p:cNvSpPr/>
          <p:nvPr/>
        </p:nvSpPr>
        <p:spPr>
          <a:xfrm rot="16200000">
            <a:off x="4660929" y="1097042"/>
            <a:ext cx="487412" cy="579329"/>
          </a:xfrm>
          <a:prstGeom prst="stripedRightArrow">
            <a:avLst>
              <a:gd name="adj1" fmla="val 50000"/>
              <a:gd name="adj2" fmla="val 41884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26886" y="6397823"/>
            <a:ext cx="1641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Danesh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et al, 2012)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9180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162 0.00226 -0.003 0.00243 -0.00509 C 0.00798 -0.07123 -0.01337 -0.04417 0.0658 -0.04209 C 0.06875 -0.03584 0.07344 -0.02937 0.07847 -0.02683 C 0.08351 -0.01642 0.07847 -0.02336 0.09357 -0.02359 C 0.1467 -0.02474 0.2 -0.02474 0.25312 -0.02521 C 0.25486 -0.02474 0.25677 -0.02498 0.25816 -0.02359 C 0.2592 -0.02243 0.25851 -0.01966 0.25937 -0.0185 C 0.26128 -0.01596 0.26701 -0.01827 0.26701 -0.01341 " pathEditMode="relative" ptsTypes="ffffffffA">
                                      <p:cBhvr>
                                        <p:cTn id="23" dur="5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4 -0.00116 0.00086 -0.00231 0.00086 -0.00347 C 0.00139 -0.01412 -0.00052 -0.02523 0.00173 -0.03565 C 0.00225 -0.03819 0.00555 -0.03472 0.00746 -0.03449 C 0.01059 -0.03403 0.01354 -0.03379 0.01666 -0.03333 C 0.03021 -0.03379 0.04392 -0.03379 0.05746 -0.03449 C 0.06771 -0.03495 0.06076 -0.0368 0.06753 -0.03449 C 0.07951 -0.00972 0.10816 -0.0206 0.12586 -0.02014 C 0.13576 -0.01666 0.14652 -0.01736 0.15659 -0.01666 C 0.17361 -0.01829 0.16805 -0.0162 0.16996 -0.03889 C 0.17014 -0.04004 0.17048 -0.0412 0.17083 -0.04236 C 0.17048 -0.06528 0.16996 -0.08819 0.16996 -0.11111 C 0.16996 -0.12384 0.16736 -0.1331 0.17586 -0.1368 C 0.17691 -0.13889 0.1776 -0.14166 0.17916 -0.14329 C 0.18003 -0.14398 0.18159 -0.1456 0.18159 -0.1456 " pathEditMode="relative" ptsTypes="ffffffffffffffA">
                                      <p:cBhvr>
                                        <p:cTn id="25" dur="5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-0.01527 0.00173 -0.03078 -0.00087 -0.0456 C -0.00139 -0.04884 -0.00591 -0.04676 -0.00834 -0.04676 C -0.02605 -0.04676 -0.04393 -0.04606 -0.06164 -0.0456 C -0.0632 -0.04398 -0.06546 -0.04328 -0.06667 -0.0412 C -0.06841 -0.03842 -0.06789 -0.03264 -0.07171 -0.03217 C -0.07796 -0.03125 -0.08438 -0.03148 -0.0908 -0.03125 C -0.10625 -0.02963 -0.12084 -0.02847 -0.13664 -0.02777 C -0.14184 -0.0287 -0.14636 -0.03032 -0.15157 -0.03125 C -0.15469 -0.03703 -0.15434 -0.04444 -0.15573 -0.05115 C -0.15539 -0.06273 -0.15417 -0.07407 -0.15417 -0.08565 C -0.15417 -0.12014 -0.14237 -0.14722 -0.16494 -0.15231 C -0.16893 -0.15555 -0.17674 -0.15787 -0.1816 -0.15787 " pathEditMode="relative" ptsTypes="ffffffffffffA">
                                      <p:cBhvr>
                                        <p:cTn id="27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00301 0.00087 -0.00602 0.00087 -0.00903 C 0.00087 -0.01065 0.00226 -0.04584 -0.00503 -0.04908 C -0.00868 -0.04861 -0.01215 -0.04792 -0.0158 -0.04792 C -0.04028 -0.04722 -0.06475 -0.04838 -0.08906 -0.04676 C -0.09114 -0.04653 -0.0941 -0.04236 -0.0941 -0.04236 C -0.10712 -0.01644 -0.22239 -0.04005 -0.2717 -0.04236 C -0.27656 -0.04468 -0.28073 -0.04584 -0.28576 -0.04676 C -0.28802 -0.04838 -0.28958 -0.04931 -0.29166 -0.05116 C -0.29253 -0.05185 -0.2941 -0.05347 -0.2941 -0.05347 " pathEditMode="relative" ptsTypes="fffffffffA">
                                      <p:cBhvr>
                                        <p:cTn id="29" dur="5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8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5503 " pathEditMode="relative" ptsTypes="AA">
                                      <p:cBhvr>
                                        <p:cTn id="3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44948 L -0.00833 0.405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39954 L -0.09583 0.421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42173 L -0.17916 0.4217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6 0.42173 L -0.17916 0.2774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16 0.27755 C -0.18142 0.29213 -0.1835 0.30671 -0.18663 0.31158 C -0.18975 0.31667 -0.196 0.30833 -0.19774 0.30648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00555 L -0.0375 -0.2611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2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-0.12777 L -0.1375 -0.394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30556 L -0.59167 0.03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50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27222 L 0.2625 -0.00555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13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-0.39444 L 0.19583 -0.12777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3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833 0.03889 L -0.20833 0.3055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0"/>
                            </p:stCondLst>
                            <p:childTnLst>
                              <p:par>
                                <p:cTn id="7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5.36664E-7 C 0.00608 -0.02383 -0.01823 -0.11844 0.0368 -0.14272 C 0.09184 -0.16678 0.26944 -0.14504 0.33055 -0.14573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8" y="-835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3333 0.2777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7500"/>
                            </p:stCondLst>
                            <p:childTnLst>
                              <p:par>
                                <p:cTn id="81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27778 L 0.03333 0.23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500"/>
                            </p:stCondLst>
                            <p:childTnLst>
                              <p:par>
                                <p:cTn id="84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23889 L 0.1 0.2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500"/>
                            </p:stCondLst>
                            <p:childTnLst>
                              <p:par>
                                <p:cTn id="87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0.25 L 0.25 0.2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500"/>
                            </p:stCondLst>
                            <p:childTnLst>
                              <p:par>
                                <p:cTn id="90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25416 L 0.30833 0.231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50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1669 L -0.375 -0.4557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0"/>
                            </p:stCondLst>
                            <p:childTnLst>
                              <p:par>
                                <p:cTn id="9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3 0.22778 L 0.19167 -0.0166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9500"/>
                            </p:stCondLst>
                            <p:childTnLst>
                              <p:par>
                                <p:cTn id="99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31667 L -0.39167 -0.0055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7 -0.02777 L -0.5375 -0.33889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9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83 -0.46112 L -0.14583 -0.16112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-0.02777 L 0.3 0.22778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2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 -0.01667 L -0.20833 0.30556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16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83 -0.31666 L -0.35417 -0.01666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500"/>
                            </p:stCondLst>
                            <p:childTnLst>
                              <p:par>
                                <p:cTn id="1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208 C 0.00365 -0.01827 -0.00781 -0.08187 0.025 -0.09852 C 0.05799 -0.11517 0.16111 -0.10153 0.19705 -0.10199 " pathEditMode="relative" rAng="0" ptsTypes="aaa">
                                      <p:cBhvr>
                                        <p:cTn id="1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4" y="-5666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4444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45 L -0.025 0.4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3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45 L -0.025 0.4055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1500"/>
                            </p:stCondLst>
                            <p:childTnLst>
                              <p:par>
                                <p:cTn id="134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40556 L 0.01666 0.4277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37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42778 L 0.10833 0.4277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40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42778 L 0.10833 0.2944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7500"/>
                            </p:stCondLst>
                            <p:childTnLst>
                              <p:par>
                                <p:cTn id="143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0.29444 L 0.2 0.272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6" grpId="2" animBg="1"/>
      <p:bldP spid="136" grpId="3" animBg="1"/>
      <p:bldP spid="142" grpId="0" animBg="1"/>
      <p:bldP spid="142" grpId="1" animBg="1"/>
      <p:bldP spid="142" grpId="2" animBg="1"/>
      <p:bldP spid="142" grpId="3" animBg="1"/>
      <p:bldP spid="143" grpId="0" animBg="1"/>
      <p:bldP spid="143" grpId="1" animBg="1"/>
      <p:bldP spid="143" grpId="2" animBg="1"/>
      <p:bldP spid="143" grpId="3" animBg="1"/>
      <p:bldP spid="72" grpId="0" animBg="1"/>
      <p:bldP spid="72" grpId="1" animBg="1"/>
      <p:bldP spid="72" grpId="2" animBg="1"/>
      <p:bldP spid="72" grpId="3" animBg="1"/>
      <p:bldP spid="137" grpId="0" animBg="1"/>
      <p:bldP spid="137" grpId="1" animBg="1"/>
      <p:bldP spid="137" grpId="2" animBg="1"/>
      <p:bldP spid="137" grpId="3" animBg="1"/>
      <p:bldP spid="137" grpId="4" animBg="1"/>
      <p:bldP spid="137" grpId="5" animBg="1"/>
      <p:bldP spid="137" grpId="6" animBg="1"/>
      <p:bldP spid="137" grpId="7" animBg="1"/>
      <p:bldP spid="137" grpId="8" animBg="1"/>
      <p:bldP spid="137" grpId="9" animBg="1"/>
      <p:bldP spid="137" grpId="10" animBg="1"/>
      <p:bldP spid="144" grpId="0" animBg="1"/>
      <p:bldP spid="144" grpId="1" animBg="1"/>
      <p:bldP spid="144" grpId="2" animBg="1"/>
      <p:bldP spid="144" grpId="3" animBg="1"/>
      <p:bldP spid="144" grpId="4" animBg="1"/>
      <p:bldP spid="144" grpId="5" animBg="1"/>
      <p:bldP spid="144" grpId="6" animBg="1"/>
      <p:bldP spid="144" grpId="7" animBg="1"/>
      <p:bldP spid="69" grpId="0" animBg="1"/>
      <p:bldP spid="69" grpId="1" animBg="1"/>
      <p:bldP spid="69" grpId="2" animBg="1"/>
      <p:bldP spid="69" grpId="3" animBg="1"/>
      <p:bldP spid="69" grpId="4" animBg="1"/>
      <p:bldP spid="69" grpId="5" animBg="1"/>
      <p:bldP spid="69" grpId="6" animBg="1"/>
      <p:bldP spid="69" grpId="7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Virtual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Organization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Goal Modeling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Value Networks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Service Choreographies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fld id="{667C988C-2FD4-4F16-86F1-3DC15CF6CB6F}" type="slidenum">
              <a:rPr lang="en-US"/>
              <a:pPr/>
              <a:t>9</a:t>
            </a:fld>
            <a:endParaRPr lang="en-US"/>
          </a:p>
        </p:txBody>
      </p:sp>
      <p:pic>
        <p:nvPicPr>
          <p:cNvPr id="81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12921" r="4256" b="6754"/>
          <a:stretch>
            <a:fillRect/>
          </a:stretch>
        </p:blipFill>
        <p:spPr bwMode="auto">
          <a:xfrm>
            <a:off x="377825" y="304800"/>
            <a:ext cx="8461375" cy="617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03" name="AutoShape 3"/>
          <p:cNvSpPr>
            <a:spLocks noChangeArrowheads="1"/>
          </p:cNvSpPr>
          <p:nvPr/>
        </p:nvSpPr>
        <p:spPr bwMode="auto">
          <a:xfrm>
            <a:off x="2511425" y="1754188"/>
            <a:ext cx="2060575" cy="465137"/>
          </a:xfrm>
          <a:prstGeom prst="wedgeRoundRectCallout">
            <a:avLst>
              <a:gd name="adj1" fmla="val -39829"/>
              <a:gd name="adj2" fmla="val 88907"/>
              <a:gd name="adj3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/>
          <a:p>
            <a:pPr algn="ctr"/>
            <a:r>
              <a:rPr lang="en-US"/>
              <a:t>Goal Dependency</a:t>
            </a:r>
          </a:p>
        </p:txBody>
      </p:sp>
      <p:sp>
        <p:nvSpPr>
          <p:cNvPr id="819205" name="AutoShape 5"/>
          <p:cNvSpPr>
            <a:spLocks noChangeArrowheads="1"/>
          </p:cNvSpPr>
          <p:nvPr/>
        </p:nvSpPr>
        <p:spPr bwMode="auto">
          <a:xfrm>
            <a:off x="6629400" y="1981200"/>
            <a:ext cx="1276350" cy="465138"/>
          </a:xfrm>
          <a:prstGeom prst="wedgeRoundRectCallout">
            <a:avLst>
              <a:gd name="adj1" fmla="val -62190"/>
              <a:gd name="adj2" fmla="val 122694"/>
              <a:gd name="adj3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/>
          <a:p>
            <a:pPr algn="ctr"/>
            <a:r>
              <a:rPr lang="en-US" sz="1600" dirty="0"/>
              <a:t>Resource Dependency</a:t>
            </a:r>
          </a:p>
        </p:txBody>
      </p:sp>
      <p:sp>
        <p:nvSpPr>
          <p:cNvPr id="819207" name="AutoShape 7"/>
          <p:cNvSpPr>
            <a:spLocks noChangeArrowheads="1"/>
          </p:cNvSpPr>
          <p:nvPr/>
        </p:nvSpPr>
        <p:spPr bwMode="auto">
          <a:xfrm>
            <a:off x="3282950" y="5210175"/>
            <a:ext cx="1276350" cy="522288"/>
          </a:xfrm>
          <a:prstGeom prst="wedgeRoundRectCallout">
            <a:avLst>
              <a:gd name="adj1" fmla="val 47139"/>
              <a:gd name="adj2" fmla="val -82218"/>
              <a:gd name="adj3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/>
          <a:p>
            <a:pPr algn="ctr"/>
            <a:r>
              <a:rPr lang="en-US" sz="1600" dirty="0" err="1"/>
              <a:t>Softgoal</a:t>
            </a:r>
            <a:r>
              <a:rPr lang="en-US" sz="1600" dirty="0"/>
              <a:t> Dependency</a:t>
            </a:r>
          </a:p>
        </p:txBody>
      </p:sp>
      <p:sp>
        <p:nvSpPr>
          <p:cNvPr id="819208" name="AutoShape 8"/>
          <p:cNvSpPr>
            <a:spLocks noChangeArrowheads="1"/>
          </p:cNvSpPr>
          <p:nvPr/>
        </p:nvSpPr>
        <p:spPr bwMode="auto">
          <a:xfrm>
            <a:off x="5511800" y="4810125"/>
            <a:ext cx="1276350" cy="536575"/>
          </a:xfrm>
          <a:prstGeom prst="wedgeRoundRectCallout">
            <a:avLst>
              <a:gd name="adj1" fmla="val 43657"/>
              <a:gd name="adj2" fmla="val -78699"/>
              <a:gd name="adj3" fmla="val 16667"/>
            </a:avLst>
          </a:prstGeom>
          <a:solidFill>
            <a:srgbClr val="FFFF00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 anchor="ctr"/>
          <a:lstStyle/>
          <a:p>
            <a:pPr algn="ctr"/>
            <a:r>
              <a:rPr lang="en-US" sz="1600" dirty="0"/>
              <a:t>Task Dependency</a:t>
            </a:r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0" y="6492875"/>
            <a:ext cx="52703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Diagrams From Eric Yu – Presentation on </a:t>
            </a:r>
            <a:r>
              <a:rPr lang="en-US" dirty="0" err="1" smtClean="0"/>
              <a:t>i</a:t>
            </a:r>
            <a:r>
              <a:rPr lang="en-US" dirty="0" smtClean="0"/>
              <a:t>* Refresher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animBg="1"/>
      <p:bldP spid="819205" grpId="0" animBg="1"/>
      <p:bldP spid="819207" grpId="0" animBg="1"/>
      <p:bldP spid="81920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327</TotalTime>
  <Words>1062</Words>
  <Application>Microsoft Office PowerPoint</Application>
  <PresentationFormat>On-screen Show (4:3)</PresentationFormat>
  <Paragraphs>295</Paragraphs>
  <Slides>36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Hardcover</vt:lpstr>
      <vt:lpstr>Visio</vt:lpstr>
      <vt:lpstr>Modeling  i*, e3Value and Service Choreographies for Virtual Organization Formation </vt:lpstr>
      <vt:lpstr>Outline</vt:lpstr>
      <vt:lpstr>Introduction</vt:lpstr>
      <vt:lpstr>Motivations For Collaboration</vt:lpstr>
      <vt:lpstr>Virtual Organizations</vt:lpstr>
      <vt:lpstr>Service Oriented Virtual Organization</vt:lpstr>
      <vt:lpstr>PowerPoint Presentation</vt:lpstr>
      <vt:lpstr>Introduction</vt:lpstr>
      <vt:lpstr>PowerPoint Presentation</vt:lpstr>
      <vt:lpstr>PowerPoint Presentation</vt:lpstr>
      <vt:lpstr>Introduction</vt:lpstr>
      <vt:lpstr>Value Network Coordination (E3 Value)</vt:lpstr>
      <vt:lpstr>Introduction</vt:lpstr>
      <vt:lpstr>Choreography</vt:lpstr>
      <vt:lpstr>Outline</vt:lpstr>
      <vt:lpstr>PowerPoint Presentation</vt:lpstr>
      <vt:lpstr>Outline</vt:lpstr>
      <vt:lpstr>Transforming Goal Model To Value Network</vt:lpstr>
      <vt:lpstr>Extracting Service Choreography from Value Network Model</vt:lpstr>
      <vt:lpstr>Extracting Service Choreography from Value Network Model</vt:lpstr>
      <vt:lpstr>Outline</vt:lpstr>
      <vt:lpstr>Implementation MMTF</vt:lpstr>
      <vt:lpstr>Operator One</vt:lpstr>
      <vt:lpstr>Operator One</vt:lpstr>
      <vt:lpstr>Operator Two</vt:lpstr>
      <vt:lpstr>Operator Two</vt:lpstr>
      <vt:lpstr>Outline</vt:lpstr>
      <vt:lpstr>Virtual Mobile Operator</vt:lpstr>
      <vt:lpstr>PowerPoint Presentation</vt:lpstr>
      <vt:lpstr>PowerPoint Presentation</vt:lpstr>
      <vt:lpstr>PowerPoint Presentation</vt:lpstr>
      <vt:lpstr>Outline</vt:lpstr>
      <vt:lpstr>Summary</vt:lpstr>
      <vt:lpstr>Limitation &amp; Future Work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i*, e3Value and Service Choreographies for Virtual Organization Formation </dc:title>
  <dc:creator>Admin</dc:creator>
  <cp:lastModifiedBy>MinorComments</cp:lastModifiedBy>
  <cp:revision>227</cp:revision>
  <dcterms:created xsi:type="dcterms:W3CDTF">2006-08-16T00:00:00Z</dcterms:created>
  <dcterms:modified xsi:type="dcterms:W3CDTF">2012-12-12T05:31:25Z</dcterms:modified>
</cp:coreProperties>
</file>