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32" autoAdjust="0"/>
    <p:restoredTop sz="94660"/>
  </p:normalViewPr>
  <p:slideViewPr>
    <p:cSldViewPr>
      <p:cViewPr varScale="1">
        <p:scale>
          <a:sx n="107" d="100"/>
          <a:sy n="107" d="100"/>
        </p:scale>
        <p:origin x="-110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DB462B1E-91D3-43B7-80B6-34111170CE28}" type="datetimeFigureOut">
              <a:rPr lang="en-CA" smtClean="0"/>
              <a:t>19/12/2012</a:t>
            </a:fld>
            <a:endParaRPr lang="en-CA"/>
          </a:p>
        </p:txBody>
      </p:sp>
      <p:sp>
        <p:nvSpPr>
          <p:cNvPr id="17" name="Footer Placeholder 16"/>
          <p:cNvSpPr>
            <a:spLocks noGrp="1"/>
          </p:cNvSpPr>
          <p:nvPr>
            <p:ph type="ftr" sz="quarter" idx="11"/>
          </p:nvPr>
        </p:nvSpPr>
        <p:spPr/>
        <p:txBody>
          <a:bodyPr/>
          <a:lstStyle/>
          <a:p>
            <a:endParaRPr lang="en-CA"/>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A56DAD1C-2D3F-45AA-B79D-C48BF44A21B7}" type="slidenum">
              <a:rPr lang="en-CA" smtClean="0"/>
              <a:t>‹#›</a:t>
            </a:fld>
            <a:endParaRPr lang="en-CA"/>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462B1E-91D3-43B7-80B6-34111170CE28}" type="datetimeFigureOut">
              <a:rPr lang="en-CA" smtClean="0"/>
              <a:t>19/12/2012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56DAD1C-2D3F-45AA-B79D-C48BF44A21B7}" type="slidenum">
              <a:rPr lang="en-CA" smtClean="0"/>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462B1E-91D3-43B7-80B6-34111170CE28}" type="datetimeFigureOut">
              <a:rPr lang="en-CA" smtClean="0"/>
              <a:t>19/12/2012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56DAD1C-2D3F-45AA-B79D-C48BF44A21B7}" type="slidenum">
              <a:rPr lang="en-CA" smtClean="0"/>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B462B1E-91D3-43B7-80B6-34111170CE28}" type="datetimeFigureOut">
              <a:rPr lang="en-CA" smtClean="0"/>
              <a:t>19/12/2012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56DAD1C-2D3F-45AA-B79D-C48BF44A21B7}" type="slidenum">
              <a:rPr lang="en-CA" smtClean="0"/>
              <a:t>‹#›</a:t>
            </a:fld>
            <a:endParaRPr lang="en-CA"/>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B462B1E-91D3-43B7-80B6-34111170CE28}" type="datetimeFigureOut">
              <a:rPr lang="en-CA" smtClean="0"/>
              <a:t>19/12/2012</a:t>
            </a:fld>
            <a:endParaRPr lang="en-CA"/>
          </a:p>
        </p:txBody>
      </p:sp>
      <p:sp>
        <p:nvSpPr>
          <p:cNvPr id="5" name="Footer Placeholder 4"/>
          <p:cNvSpPr>
            <a:spLocks noGrp="1"/>
          </p:cNvSpPr>
          <p:nvPr>
            <p:ph type="ftr" sz="quarter" idx="11"/>
          </p:nvPr>
        </p:nvSpPr>
        <p:spPr>
          <a:xfrm>
            <a:off x="800100" y="6172200"/>
            <a:ext cx="4000500" cy="457200"/>
          </a:xfrm>
        </p:spPr>
        <p:txBody>
          <a:bodyPr/>
          <a:lstStyle/>
          <a:p>
            <a:endParaRPr lang="en-CA"/>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A56DAD1C-2D3F-45AA-B79D-C48BF44A21B7}" type="slidenum">
              <a:rPr lang="en-CA" smtClean="0"/>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B462B1E-91D3-43B7-80B6-34111170CE28}" type="datetimeFigureOut">
              <a:rPr lang="en-CA" smtClean="0"/>
              <a:t>19/12/2012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A56DAD1C-2D3F-45AA-B79D-C48BF44A21B7}" type="slidenum">
              <a:rPr lang="en-CA" smtClean="0"/>
              <a:t>‹#›</a:t>
            </a:fld>
            <a:endParaRPr lang="en-CA"/>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B462B1E-91D3-43B7-80B6-34111170CE28}" type="datetimeFigureOut">
              <a:rPr lang="en-CA" smtClean="0"/>
              <a:t>19/12/2012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A56DAD1C-2D3F-45AA-B79D-C48BF44A21B7}" type="slidenum">
              <a:rPr lang="en-CA" smtClean="0"/>
              <a:t>‹#›</a:t>
            </a:fld>
            <a:endParaRPr lang="en-CA"/>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B462B1E-91D3-43B7-80B6-34111170CE28}" type="datetimeFigureOut">
              <a:rPr lang="en-CA" smtClean="0"/>
              <a:t>19/12/2012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A56DAD1C-2D3F-45AA-B79D-C48BF44A21B7}" type="slidenum">
              <a:rPr lang="en-CA" smtClean="0"/>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462B1E-91D3-43B7-80B6-34111170CE28}" type="datetimeFigureOut">
              <a:rPr lang="en-CA" smtClean="0"/>
              <a:t>19/12/2012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A56DAD1C-2D3F-45AA-B79D-C48BF44A21B7}" type="slidenum">
              <a:rPr lang="en-CA" smtClean="0"/>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B462B1E-91D3-43B7-80B6-34111170CE28}" type="datetimeFigureOut">
              <a:rPr lang="en-CA" smtClean="0"/>
              <a:t>19/12/2012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A56DAD1C-2D3F-45AA-B79D-C48BF44A21B7}" type="slidenum">
              <a:rPr lang="en-CA" smtClean="0"/>
              <a:t>‹#›</a:t>
            </a:fld>
            <a:endParaRPr lang="en-CA"/>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B462B1E-91D3-43B7-80B6-34111170CE28}" type="datetimeFigureOut">
              <a:rPr lang="en-CA" smtClean="0"/>
              <a:t>19/12/2012</a:t>
            </a:fld>
            <a:endParaRPr lang="en-CA"/>
          </a:p>
        </p:txBody>
      </p:sp>
      <p:sp>
        <p:nvSpPr>
          <p:cNvPr id="6" name="Footer Placeholder 5"/>
          <p:cNvSpPr>
            <a:spLocks noGrp="1"/>
          </p:cNvSpPr>
          <p:nvPr>
            <p:ph type="ftr" sz="quarter" idx="11"/>
          </p:nvPr>
        </p:nvSpPr>
        <p:spPr>
          <a:xfrm>
            <a:off x="914400" y="6172200"/>
            <a:ext cx="3886200" cy="457200"/>
          </a:xfrm>
        </p:spPr>
        <p:txBody>
          <a:bodyPr/>
          <a:lstStyle/>
          <a:p>
            <a:endParaRPr lang="en-CA"/>
          </a:p>
        </p:txBody>
      </p:sp>
      <p:sp>
        <p:nvSpPr>
          <p:cNvPr id="7" name="Slide Number Placeholder 6"/>
          <p:cNvSpPr>
            <a:spLocks noGrp="1"/>
          </p:cNvSpPr>
          <p:nvPr>
            <p:ph type="sldNum" sz="quarter" idx="12"/>
          </p:nvPr>
        </p:nvSpPr>
        <p:spPr>
          <a:xfrm>
            <a:off x="146304" y="6208776"/>
            <a:ext cx="457200" cy="457200"/>
          </a:xfrm>
        </p:spPr>
        <p:txBody>
          <a:bodyPr/>
          <a:lstStyle/>
          <a:p>
            <a:fld id="{A56DAD1C-2D3F-45AA-B79D-C48BF44A21B7}" type="slidenum">
              <a:rPr lang="en-CA" smtClean="0"/>
              <a:t>‹#›</a:t>
            </a:fld>
            <a:endParaRPr lang="en-CA"/>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DB462B1E-91D3-43B7-80B6-34111170CE28}" type="datetimeFigureOut">
              <a:rPr lang="en-CA" smtClean="0"/>
              <a:t>19/12/2012</a:t>
            </a:fld>
            <a:endParaRPr lang="en-CA"/>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CA"/>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56DAD1C-2D3F-45AA-B79D-C48BF44A21B7}" type="slidenum">
              <a:rPr lang="en-CA" smtClean="0"/>
              <a:t>‹#›</a:t>
            </a:fld>
            <a:endParaRPr lang="en-C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CA" dirty="0" smtClean="0"/>
              <a:t>Danielle Watson</a:t>
            </a:r>
            <a:endParaRPr lang="en-CA" dirty="0"/>
          </a:p>
        </p:txBody>
      </p:sp>
      <p:sp>
        <p:nvSpPr>
          <p:cNvPr id="2" name="Title 1"/>
          <p:cNvSpPr>
            <a:spLocks noGrp="1"/>
          </p:cNvSpPr>
          <p:nvPr>
            <p:ph type="ctrTitle"/>
          </p:nvPr>
        </p:nvSpPr>
        <p:spPr/>
        <p:txBody>
          <a:bodyPr>
            <a:normAutofit/>
          </a:bodyPr>
          <a:lstStyle/>
          <a:p>
            <a:r>
              <a:rPr lang="en-CA" dirty="0" smtClean="0"/>
              <a:t>The Use of Models in Music Theory Pedagogy for Amateur Musicians</a:t>
            </a:r>
            <a:endParaRPr lang="en-C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Identifying Cadences</a:t>
            </a:r>
            <a:endParaRPr lang="en-CA" dirty="0"/>
          </a:p>
        </p:txBody>
      </p:sp>
      <p:sp>
        <p:nvSpPr>
          <p:cNvPr id="3" name="Content Placeholder 2"/>
          <p:cNvSpPr>
            <a:spLocks noGrp="1"/>
          </p:cNvSpPr>
          <p:nvPr>
            <p:ph sz="quarter" idx="1"/>
          </p:nvPr>
        </p:nvSpPr>
        <p:spPr/>
        <p:txBody>
          <a:bodyPr/>
          <a:lstStyle/>
          <a:p>
            <a:r>
              <a:rPr lang="en-CA" dirty="0" smtClean="0"/>
              <a:t>A cadence is one of the most important part of a piece of music</a:t>
            </a:r>
          </a:p>
          <a:p>
            <a:r>
              <a:rPr lang="en-CA" dirty="0" smtClean="0"/>
              <a:t>It signals moving to a different section</a:t>
            </a:r>
          </a:p>
          <a:p>
            <a:r>
              <a:rPr lang="en-CA" dirty="0" smtClean="0"/>
              <a:t>Identifying cadences is part of four-part harmony</a:t>
            </a:r>
            <a:endParaRPr lang="en-C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Four Part Harmony</a:t>
            </a:r>
            <a:endParaRPr lang="en-CA" dirty="0"/>
          </a:p>
        </p:txBody>
      </p:sp>
      <p:sp>
        <p:nvSpPr>
          <p:cNvPr id="3" name="Content Placeholder 2"/>
          <p:cNvSpPr>
            <a:spLocks noGrp="1"/>
          </p:cNvSpPr>
          <p:nvPr>
            <p:ph sz="quarter" idx="1"/>
          </p:nvPr>
        </p:nvSpPr>
        <p:spPr/>
        <p:txBody>
          <a:bodyPr/>
          <a:lstStyle/>
          <a:p>
            <a:r>
              <a:rPr lang="en-CA" dirty="0" smtClean="0"/>
              <a:t>Four part harmony is the use of four voices in order to write out chords</a:t>
            </a:r>
          </a:p>
          <a:p>
            <a:r>
              <a:rPr lang="en-CA" dirty="0" smtClean="0"/>
              <a:t>It is a common teaching method</a:t>
            </a:r>
          </a:p>
          <a:p>
            <a:r>
              <a:rPr lang="en-CA" dirty="0" smtClean="0"/>
              <a:t>There are a number of strict rules regarding four part harmony which are easy to break</a:t>
            </a:r>
          </a:p>
          <a:p>
            <a:r>
              <a:rPr lang="en-CA" dirty="0" smtClean="0"/>
              <a:t>The type of models used in harmonic analysis can also be used here</a:t>
            </a:r>
            <a:endParaRPr lang="en-C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Voice Leading</a:t>
            </a:r>
            <a:endParaRPr lang="en-CA" dirty="0"/>
          </a:p>
        </p:txBody>
      </p:sp>
      <p:sp>
        <p:nvSpPr>
          <p:cNvPr id="3" name="Content Placeholder 2"/>
          <p:cNvSpPr>
            <a:spLocks noGrp="1"/>
          </p:cNvSpPr>
          <p:nvPr>
            <p:ph sz="quarter" idx="1"/>
          </p:nvPr>
        </p:nvSpPr>
        <p:spPr/>
        <p:txBody>
          <a:bodyPr/>
          <a:lstStyle/>
          <a:p>
            <a:r>
              <a:rPr lang="en-CA" dirty="0" smtClean="0"/>
              <a:t>Voice leading is a part of four part harmony</a:t>
            </a:r>
          </a:p>
          <a:p>
            <a:r>
              <a:rPr lang="en-CA" dirty="0" smtClean="0"/>
              <a:t>Certain types of motion are not allowed, since they weaken the quality of the sound</a:t>
            </a:r>
          </a:p>
          <a:p>
            <a:r>
              <a:rPr lang="en-CA" dirty="0" smtClean="0"/>
              <a:t>However, the strongest arrangement of chords would mean breaking the rules of voice leading</a:t>
            </a:r>
            <a:endParaRPr lang="en-C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Voice Leading</a:t>
            </a:r>
            <a:endParaRPr lang="en-CA" dirty="0"/>
          </a:p>
        </p:txBody>
      </p:sp>
      <p:sp>
        <p:nvSpPr>
          <p:cNvPr id="3" name="Content Placeholder 2"/>
          <p:cNvSpPr>
            <a:spLocks noGrp="1"/>
          </p:cNvSpPr>
          <p:nvPr>
            <p:ph sz="quarter" idx="1"/>
          </p:nvPr>
        </p:nvSpPr>
        <p:spPr/>
        <p:txBody>
          <a:bodyPr/>
          <a:lstStyle/>
          <a:p>
            <a:endParaRPr lang="en-CA" dirty="0"/>
          </a:p>
        </p:txBody>
      </p:sp>
      <p:sp>
        <p:nvSpPr>
          <p:cNvPr id="4" name="Oval 3"/>
          <p:cNvSpPr/>
          <p:nvPr/>
        </p:nvSpPr>
        <p:spPr>
          <a:xfrm>
            <a:off x="2267744" y="2204864"/>
            <a:ext cx="504056"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S1</a:t>
            </a:r>
            <a:endParaRPr lang="en-CA" dirty="0"/>
          </a:p>
        </p:txBody>
      </p:sp>
      <p:sp>
        <p:nvSpPr>
          <p:cNvPr id="6" name="Oval 5"/>
          <p:cNvSpPr/>
          <p:nvPr/>
        </p:nvSpPr>
        <p:spPr>
          <a:xfrm>
            <a:off x="2267744" y="2780928"/>
            <a:ext cx="504056" cy="50405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CA" dirty="0" smtClean="0"/>
              <a:t>A1</a:t>
            </a:r>
            <a:endParaRPr lang="en-CA" dirty="0"/>
          </a:p>
        </p:txBody>
      </p:sp>
      <p:sp>
        <p:nvSpPr>
          <p:cNvPr id="7" name="Oval 6"/>
          <p:cNvSpPr/>
          <p:nvPr/>
        </p:nvSpPr>
        <p:spPr>
          <a:xfrm>
            <a:off x="2267744" y="3501008"/>
            <a:ext cx="504056" cy="504056"/>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CA" dirty="0" smtClean="0"/>
              <a:t>T1</a:t>
            </a:r>
            <a:endParaRPr lang="en-CA" dirty="0"/>
          </a:p>
        </p:txBody>
      </p:sp>
      <p:sp>
        <p:nvSpPr>
          <p:cNvPr id="8" name="Oval 7"/>
          <p:cNvSpPr/>
          <p:nvPr/>
        </p:nvSpPr>
        <p:spPr>
          <a:xfrm>
            <a:off x="2267744" y="4221088"/>
            <a:ext cx="504056" cy="504056"/>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CA" dirty="0" smtClean="0"/>
              <a:t>B1</a:t>
            </a:r>
            <a:endParaRPr lang="en-CA" dirty="0"/>
          </a:p>
        </p:txBody>
      </p:sp>
      <p:cxnSp>
        <p:nvCxnSpPr>
          <p:cNvPr id="10" name="Straight Arrow Connector 9"/>
          <p:cNvCxnSpPr/>
          <p:nvPr/>
        </p:nvCxnSpPr>
        <p:spPr>
          <a:xfrm>
            <a:off x="2771800" y="2420888"/>
            <a:ext cx="86409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131840" y="2060848"/>
            <a:ext cx="308098" cy="369332"/>
          </a:xfrm>
          <a:prstGeom prst="rect">
            <a:avLst/>
          </a:prstGeom>
          <a:noFill/>
        </p:spPr>
        <p:txBody>
          <a:bodyPr wrap="none" rtlCol="0">
            <a:spAutoFit/>
          </a:bodyPr>
          <a:lstStyle/>
          <a:p>
            <a:r>
              <a:rPr lang="en-CA" dirty="0" smtClean="0"/>
              <a:t>C</a:t>
            </a:r>
            <a:endParaRPr lang="en-CA" dirty="0"/>
          </a:p>
        </p:txBody>
      </p:sp>
      <p:cxnSp>
        <p:nvCxnSpPr>
          <p:cNvPr id="12" name="Straight Arrow Connector 11"/>
          <p:cNvCxnSpPr/>
          <p:nvPr/>
        </p:nvCxnSpPr>
        <p:spPr>
          <a:xfrm>
            <a:off x="2771800" y="2996952"/>
            <a:ext cx="86409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2771800" y="3717032"/>
            <a:ext cx="86409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2843808" y="4509120"/>
            <a:ext cx="86409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131840" y="2564904"/>
            <a:ext cx="330540" cy="369332"/>
          </a:xfrm>
          <a:prstGeom prst="rect">
            <a:avLst/>
          </a:prstGeom>
          <a:noFill/>
        </p:spPr>
        <p:txBody>
          <a:bodyPr wrap="none" rtlCol="0">
            <a:spAutoFit/>
          </a:bodyPr>
          <a:lstStyle/>
          <a:p>
            <a:r>
              <a:rPr lang="en-CA" dirty="0"/>
              <a:t>G</a:t>
            </a:r>
            <a:endParaRPr lang="en-CA" dirty="0"/>
          </a:p>
        </p:txBody>
      </p:sp>
      <p:sp>
        <p:nvSpPr>
          <p:cNvPr id="17" name="TextBox 16"/>
          <p:cNvSpPr txBox="1"/>
          <p:nvPr/>
        </p:nvSpPr>
        <p:spPr>
          <a:xfrm>
            <a:off x="3059832" y="3284984"/>
            <a:ext cx="296876" cy="369332"/>
          </a:xfrm>
          <a:prstGeom prst="rect">
            <a:avLst/>
          </a:prstGeom>
          <a:noFill/>
        </p:spPr>
        <p:txBody>
          <a:bodyPr wrap="none" rtlCol="0">
            <a:spAutoFit/>
          </a:bodyPr>
          <a:lstStyle/>
          <a:p>
            <a:r>
              <a:rPr lang="en-CA" dirty="0"/>
              <a:t>E</a:t>
            </a:r>
            <a:endParaRPr lang="en-CA" dirty="0"/>
          </a:p>
        </p:txBody>
      </p:sp>
      <p:sp>
        <p:nvSpPr>
          <p:cNvPr id="18" name="TextBox 17"/>
          <p:cNvSpPr txBox="1"/>
          <p:nvPr/>
        </p:nvSpPr>
        <p:spPr>
          <a:xfrm>
            <a:off x="3059832" y="4005064"/>
            <a:ext cx="308098" cy="369332"/>
          </a:xfrm>
          <a:prstGeom prst="rect">
            <a:avLst/>
          </a:prstGeom>
          <a:noFill/>
        </p:spPr>
        <p:txBody>
          <a:bodyPr wrap="none" rtlCol="0">
            <a:spAutoFit/>
          </a:bodyPr>
          <a:lstStyle/>
          <a:p>
            <a:r>
              <a:rPr lang="en-CA" dirty="0" smtClean="0"/>
              <a:t>C</a:t>
            </a:r>
            <a:endParaRPr lang="en-CA" dirty="0"/>
          </a:p>
        </p:txBody>
      </p:sp>
      <p:sp>
        <p:nvSpPr>
          <p:cNvPr id="19" name="Oval 18"/>
          <p:cNvSpPr/>
          <p:nvPr/>
        </p:nvSpPr>
        <p:spPr>
          <a:xfrm>
            <a:off x="3707904" y="2204864"/>
            <a:ext cx="504056"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S2</a:t>
            </a:r>
            <a:endParaRPr lang="en-CA" dirty="0"/>
          </a:p>
        </p:txBody>
      </p:sp>
      <p:sp>
        <p:nvSpPr>
          <p:cNvPr id="20" name="Oval 19"/>
          <p:cNvSpPr/>
          <p:nvPr/>
        </p:nvSpPr>
        <p:spPr>
          <a:xfrm>
            <a:off x="3707904" y="2780928"/>
            <a:ext cx="504056" cy="50405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CA" dirty="0" smtClean="0"/>
              <a:t>A2</a:t>
            </a:r>
            <a:endParaRPr lang="en-CA" dirty="0"/>
          </a:p>
        </p:txBody>
      </p:sp>
      <p:sp>
        <p:nvSpPr>
          <p:cNvPr id="21" name="Oval 20"/>
          <p:cNvSpPr/>
          <p:nvPr/>
        </p:nvSpPr>
        <p:spPr>
          <a:xfrm>
            <a:off x="3707904" y="3501008"/>
            <a:ext cx="504056" cy="504056"/>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CA" dirty="0" smtClean="0"/>
              <a:t>T2</a:t>
            </a:r>
            <a:endParaRPr lang="en-CA" dirty="0"/>
          </a:p>
        </p:txBody>
      </p:sp>
      <p:sp>
        <p:nvSpPr>
          <p:cNvPr id="22" name="Oval 21"/>
          <p:cNvSpPr/>
          <p:nvPr/>
        </p:nvSpPr>
        <p:spPr>
          <a:xfrm>
            <a:off x="3707904" y="4221088"/>
            <a:ext cx="504056" cy="504056"/>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CA" dirty="0" smtClean="0"/>
              <a:t>B2</a:t>
            </a:r>
            <a:endParaRPr lang="en-CA" dirty="0"/>
          </a:p>
        </p:txBody>
      </p:sp>
      <p:cxnSp>
        <p:nvCxnSpPr>
          <p:cNvPr id="23" name="Straight Arrow Connector 22"/>
          <p:cNvCxnSpPr/>
          <p:nvPr/>
        </p:nvCxnSpPr>
        <p:spPr>
          <a:xfrm>
            <a:off x="4211960" y="2420888"/>
            <a:ext cx="86409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4211960" y="2996952"/>
            <a:ext cx="86409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21" idx="6"/>
          </p:cNvCxnSpPr>
          <p:nvPr/>
        </p:nvCxnSpPr>
        <p:spPr>
          <a:xfrm flipV="1">
            <a:off x="4211960" y="3645024"/>
            <a:ext cx="936104" cy="1080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4211960" y="4437112"/>
            <a:ext cx="1152128"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Oval 26"/>
          <p:cNvSpPr/>
          <p:nvPr/>
        </p:nvSpPr>
        <p:spPr>
          <a:xfrm>
            <a:off x="5076056" y="2204864"/>
            <a:ext cx="504056"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SF</a:t>
            </a:r>
            <a:endParaRPr lang="en-CA" dirty="0"/>
          </a:p>
        </p:txBody>
      </p:sp>
      <p:sp>
        <p:nvSpPr>
          <p:cNvPr id="28" name="Oval 27"/>
          <p:cNvSpPr/>
          <p:nvPr/>
        </p:nvSpPr>
        <p:spPr>
          <a:xfrm>
            <a:off x="5076056" y="2780928"/>
            <a:ext cx="504056" cy="50405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CA" dirty="0" smtClean="0"/>
              <a:t>AF</a:t>
            </a:r>
            <a:endParaRPr lang="en-CA" dirty="0"/>
          </a:p>
        </p:txBody>
      </p:sp>
      <p:sp>
        <p:nvSpPr>
          <p:cNvPr id="29" name="Oval 28"/>
          <p:cNvSpPr/>
          <p:nvPr/>
        </p:nvSpPr>
        <p:spPr>
          <a:xfrm>
            <a:off x="5148064" y="3356992"/>
            <a:ext cx="504056" cy="504056"/>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CA" dirty="0" smtClean="0"/>
              <a:t>T</a:t>
            </a:r>
          </a:p>
          <a:p>
            <a:pPr algn="ctr"/>
            <a:r>
              <a:rPr lang="en-CA" dirty="0"/>
              <a:t>F</a:t>
            </a:r>
          </a:p>
        </p:txBody>
      </p:sp>
      <p:sp>
        <p:nvSpPr>
          <p:cNvPr id="30" name="Oval 29"/>
          <p:cNvSpPr/>
          <p:nvPr/>
        </p:nvSpPr>
        <p:spPr>
          <a:xfrm>
            <a:off x="5364088" y="4725144"/>
            <a:ext cx="504056" cy="504056"/>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CA" dirty="0" smtClean="0"/>
              <a:t>BF</a:t>
            </a:r>
            <a:endParaRPr lang="en-CA" dirty="0"/>
          </a:p>
        </p:txBody>
      </p:sp>
      <p:sp>
        <p:nvSpPr>
          <p:cNvPr id="32" name="TextBox 31"/>
          <p:cNvSpPr txBox="1"/>
          <p:nvPr/>
        </p:nvSpPr>
        <p:spPr>
          <a:xfrm>
            <a:off x="4716016" y="4149080"/>
            <a:ext cx="290464" cy="369332"/>
          </a:xfrm>
          <a:prstGeom prst="rect">
            <a:avLst/>
          </a:prstGeom>
          <a:noFill/>
        </p:spPr>
        <p:txBody>
          <a:bodyPr wrap="none" rtlCol="0">
            <a:spAutoFit/>
          </a:bodyPr>
          <a:lstStyle/>
          <a:p>
            <a:r>
              <a:rPr lang="en-CA" dirty="0"/>
              <a:t>F</a:t>
            </a:r>
            <a:endParaRPr lang="en-CA" dirty="0"/>
          </a:p>
        </p:txBody>
      </p:sp>
      <p:sp>
        <p:nvSpPr>
          <p:cNvPr id="33" name="TextBox 32"/>
          <p:cNvSpPr txBox="1"/>
          <p:nvPr/>
        </p:nvSpPr>
        <p:spPr>
          <a:xfrm>
            <a:off x="4427984" y="3284984"/>
            <a:ext cx="290464" cy="369332"/>
          </a:xfrm>
          <a:prstGeom prst="rect">
            <a:avLst/>
          </a:prstGeom>
          <a:noFill/>
        </p:spPr>
        <p:txBody>
          <a:bodyPr wrap="none" rtlCol="0">
            <a:spAutoFit/>
          </a:bodyPr>
          <a:lstStyle/>
          <a:p>
            <a:r>
              <a:rPr lang="en-CA" dirty="0"/>
              <a:t>F</a:t>
            </a:r>
            <a:endParaRPr lang="en-CA" dirty="0"/>
          </a:p>
        </p:txBody>
      </p:sp>
      <p:sp>
        <p:nvSpPr>
          <p:cNvPr id="35" name="TextBox 34"/>
          <p:cNvSpPr txBox="1"/>
          <p:nvPr/>
        </p:nvSpPr>
        <p:spPr>
          <a:xfrm>
            <a:off x="4572000" y="1988840"/>
            <a:ext cx="308098" cy="369332"/>
          </a:xfrm>
          <a:prstGeom prst="rect">
            <a:avLst/>
          </a:prstGeom>
          <a:noFill/>
        </p:spPr>
        <p:txBody>
          <a:bodyPr wrap="none" rtlCol="0">
            <a:spAutoFit/>
          </a:bodyPr>
          <a:lstStyle/>
          <a:p>
            <a:r>
              <a:rPr lang="en-CA" dirty="0" smtClean="0"/>
              <a:t>C</a:t>
            </a:r>
            <a:endParaRPr lang="en-CA" dirty="0"/>
          </a:p>
        </p:txBody>
      </p:sp>
      <p:sp>
        <p:nvSpPr>
          <p:cNvPr id="36" name="TextBox 35"/>
          <p:cNvSpPr txBox="1"/>
          <p:nvPr/>
        </p:nvSpPr>
        <p:spPr>
          <a:xfrm>
            <a:off x="4499992" y="2564904"/>
            <a:ext cx="317716" cy="369332"/>
          </a:xfrm>
          <a:prstGeom prst="rect">
            <a:avLst/>
          </a:prstGeom>
          <a:noFill/>
        </p:spPr>
        <p:txBody>
          <a:bodyPr wrap="none" rtlCol="0">
            <a:spAutoFit/>
          </a:bodyPr>
          <a:lstStyle/>
          <a:p>
            <a:r>
              <a:rPr lang="en-CA" dirty="0" smtClean="0"/>
              <a:t>A</a:t>
            </a:r>
            <a:endParaRPr lang="en-C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Rationale For Choices</a:t>
            </a:r>
            <a:endParaRPr lang="en-CA" dirty="0"/>
          </a:p>
        </p:txBody>
      </p:sp>
      <p:sp>
        <p:nvSpPr>
          <p:cNvPr id="3" name="Content Placeholder 2"/>
          <p:cNvSpPr>
            <a:spLocks noGrp="1"/>
          </p:cNvSpPr>
          <p:nvPr>
            <p:ph sz="quarter" idx="1"/>
          </p:nvPr>
        </p:nvSpPr>
        <p:spPr/>
        <p:txBody>
          <a:bodyPr/>
          <a:lstStyle/>
          <a:p>
            <a:r>
              <a:rPr lang="en-CA" dirty="0" smtClean="0"/>
              <a:t>Originally my plan was to create a program that would do some of this automatically</a:t>
            </a:r>
          </a:p>
          <a:p>
            <a:r>
              <a:rPr lang="en-CA" dirty="0" smtClean="0"/>
              <a:t>There were two problems with this:</a:t>
            </a:r>
          </a:p>
          <a:p>
            <a:pPr lvl="1"/>
            <a:r>
              <a:rPr lang="en-CA" dirty="0" smtClean="0"/>
              <a:t>It wouldn’t necessarily teach the students anything</a:t>
            </a:r>
          </a:p>
          <a:p>
            <a:pPr lvl="1"/>
            <a:r>
              <a:rPr lang="en-CA" dirty="0" smtClean="0"/>
              <a:t>It is beyond my abilities</a:t>
            </a:r>
            <a:endParaRPr lang="en-C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Rationale –cont’d</a:t>
            </a:r>
            <a:endParaRPr lang="en-CA" dirty="0"/>
          </a:p>
        </p:txBody>
      </p:sp>
      <p:sp>
        <p:nvSpPr>
          <p:cNvPr id="3" name="Content Placeholder 2"/>
          <p:cNvSpPr>
            <a:spLocks noGrp="1"/>
          </p:cNvSpPr>
          <p:nvPr>
            <p:ph sz="quarter" idx="1"/>
          </p:nvPr>
        </p:nvSpPr>
        <p:spPr/>
        <p:txBody>
          <a:bodyPr/>
          <a:lstStyle/>
          <a:p>
            <a:r>
              <a:rPr lang="en-CA" dirty="0" smtClean="0"/>
              <a:t>Working music theory out on paper is what both students and teachers are used to</a:t>
            </a:r>
          </a:p>
          <a:p>
            <a:r>
              <a:rPr lang="en-CA" dirty="0" smtClean="0"/>
              <a:t>There are many problems with the quick use of currently available notation software</a:t>
            </a:r>
          </a:p>
          <a:p>
            <a:endParaRPr lang="en-C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Rationale –cont’d</a:t>
            </a:r>
            <a:endParaRPr lang="en-CA" dirty="0"/>
          </a:p>
        </p:txBody>
      </p:sp>
      <p:sp>
        <p:nvSpPr>
          <p:cNvPr id="3" name="Content Placeholder 2"/>
          <p:cNvSpPr>
            <a:spLocks noGrp="1"/>
          </p:cNvSpPr>
          <p:nvPr>
            <p:ph sz="quarter" idx="1"/>
          </p:nvPr>
        </p:nvSpPr>
        <p:spPr/>
        <p:txBody>
          <a:bodyPr/>
          <a:lstStyle/>
          <a:p>
            <a:r>
              <a:rPr lang="en-CA" dirty="0" smtClean="0"/>
              <a:t>The models I am using are based off the FTS (featured transition system)</a:t>
            </a:r>
          </a:p>
          <a:p>
            <a:r>
              <a:rPr lang="en-CA" dirty="0" smtClean="0"/>
              <a:t>I chose this system because:</a:t>
            </a:r>
            <a:endParaRPr lang="en-CA" dirty="0"/>
          </a:p>
          <a:p>
            <a:pPr lvl="1"/>
            <a:r>
              <a:rPr lang="en-CA" dirty="0" smtClean="0"/>
              <a:t>It has a temporal element and uses temporal logic</a:t>
            </a:r>
          </a:p>
          <a:p>
            <a:pPr lvl="1"/>
            <a:r>
              <a:rPr lang="en-CA" dirty="0" smtClean="0"/>
              <a:t>There is already an implementation in place</a:t>
            </a:r>
          </a:p>
          <a:p>
            <a:pPr lvl="1"/>
            <a:r>
              <a:rPr lang="en-CA" dirty="0" smtClean="0"/>
              <a:t>It does not require much restructuring to use for music theory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Possible Further Extensions and Other Existing Work</a:t>
            </a:r>
            <a:endParaRPr lang="en-CA" dirty="0"/>
          </a:p>
        </p:txBody>
      </p:sp>
      <p:sp>
        <p:nvSpPr>
          <p:cNvPr id="3" name="Content Placeholder 2"/>
          <p:cNvSpPr>
            <a:spLocks noGrp="1"/>
          </p:cNvSpPr>
          <p:nvPr>
            <p:ph sz="quarter" idx="1"/>
          </p:nvPr>
        </p:nvSpPr>
        <p:spPr/>
        <p:txBody>
          <a:bodyPr/>
          <a:lstStyle/>
          <a:p>
            <a:r>
              <a:rPr lang="en-CA" dirty="0" smtClean="0"/>
              <a:t>There has been a considerable amount of work done with music analysis and Petri Nets at the University of Milan</a:t>
            </a:r>
          </a:p>
          <a:p>
            <a:endParaRPr lang="en-CA" dirty="0"/>
          </a:p>
        </p:txBody>
      </p:sp>
      <p:pic>
        <p:nvPicPr>
          <p:cNvPr id="2051" name="Picture 3"/>
          <p:cNvPicPr>
            <a:picLocks noChangeAspect="1" noChangeArrowheads="1"/>
          </p:cNvPicPr>
          <p:nvPr/>
        </p:nvPicPr>
        <p:blipFill>
          <a:blip r:embed="rId2" cstate="print"/>
          <a:srcRect/>
          <a:stretch>
            <a:fillRect/>
          </a:stretch>
        </p:blipFill>
        <p:spPr bwMode="auto">
          <a:xfrm>
            <a:off x="3059832" y="3645024"/>
            <a:ext cx="3124200" cy="230505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Possible Further Extensions and Other Existing Work</a:t>
            </a:r>
            <a:endParaRPr lang="en-CA" dirty="0"/>
          </a:p>
        </p:txBody>
      </p:sp>
      <p:sp>
        <p:nvSpPr>
          <p:cNvPr id="3" name="Content Placeholder 2"/>
          <p:cNvSpPr>
            <a:spLocks noGrp="1"/>
          </p:cNvSpPr>
          <p:nvPr>
            <p:ph sz="quarter" idx="1"/>
          </p:nvPr>
        </p:nvSpPr>
        <p:spPr/>
        <p:txBody>
          <a:bodyPr/>
          <a:lstStyle/>
          <a:p>
            <a:r>
              <a:rPr lang="en-CA" dirty="0" smtClean="0"/>
              <a:t>An option for extension in this area is the creation of a </a:t>
            </a:r>
            <a:r>
              <a:rPr lang="en-CA" dirty="0" err="1" smtClean="0"/>
              <a:t>plugin</a:t>
            </a:r>
            <a:r>
              <a:rPr lang="en-CA" dirty="0" smtClean="0"/>
              <a:t> for existing notation software</a:t>
            </a:r>
          </a:p>
          <a:p>
            <a:r>
              <a:rPr lang="en-CA" dirty="0" smtClean="0"/>
              <a:t>Another option is the use of mobile applications</a:t>
            </a:r>
          </a:p>
          <a:p>
            <a:r>
              <a:rPr lang="en-CA" dirty="0" smtClean="0"/>
              <a:t>The ideal mobile application would be capable of taking a picture of sheet music, recognizing it as music, and analyzing it for both structure and consistency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Conclusions</a:t>
            </a:r>
            <a:endParaRPr lang="en-CA" dirty="0"/>
          </a:p>
        </p:txBody>
      </p:sp>
      <p:sp>
        <p:nvSpPr>
          <p:cNvPr id="3" name="Content Placeholder 2"/>
          <p:cNvSpPr>
            <a:spLocks noGrp="1"/>
          </p:cNvSpPr>
          <p:nvPr>
            <p:ph sz="quarter" idx="1"/>
          </p:nvPr>
        </p:nvSpPr>
        <p:spPr/>
        <p:txBody>
          <a:bodyPr/>
          <a:lstStyle/>
          <a:p>
            <a:r>
              <a:rPr lang="en-CA" dirty="0" smtClean="0"/>
              <a:t>The state of music theory pedagogy today is such that students often have difficulty in applying it to the practical part of their studies</a:t>
            </a:r>
          </a:p>
          <a:p>
            <a:r>
              <a:rPr lang="en-CA" dirty="0" smtClean="0"/>
              <a:t>The use of models as an aid in teaching will allow for increased comprehension, and will therefore both speed up the learning process and let students apply it to performance practice</a:t>
            </a:r>
            <a:endParaRPr lang="en-C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Table of Contents</a:t>
            </a:r>
            <a:endParaRPr lang="en-CA" dirty="0"/>
          </a:p>
        </p:txBody>
      </p:sp>
      <p:sp>
        <p:nvSpPr>
          <p:cNvPr id="3" name="Content Placeholder 2"/>
          <p:cNvSpPr>
            <a:spLocks noGrp="1"/>
          </p:cNvSpPr>
          <p:nvPr>
            <p:ph sz="quarter" idx="1"/>
          </p:nvPr>
        </p:nvSpPr>
        <p:spPr/>
        <p:txBody>
          <a:bodyPr/>
          <a:lstStyle/>
          <a:p>
            <a:r>
              <a:rPr lang="en-CA" dirty="0" smtClean="0"/>
              <a:t>Introduction</a:t>
            </a:r>
          </a:p>
          <a:p>
            <a:r>
              <a:rPr lang="en-CA" dirty="0" smtClean="0"/>
              <a:t>The Current State of Music Theory Pedagogy</a:t>
            </a:r>
          </a:p>
          <a:p>
            <a:r>
              <a:rPr lang="en-CA" dirty="0" smtClean="0"/>
              <a:t>How Models Will Help</a:t>
            </a:r>
          </a:p>
          <a:p>
            <a:r>
              <a:rPr lang="en-CA" dirty="0" smtClean="0"/>
              <a:t>Rationale for Choices</a:t>
            </a:r>
          </a:p>
          <a:p>
            <a:r>
              <a:rPr lang="en-CA" dirty="0" smtClean="0"/>
              <a:t>Possible Further Extensions and Other Existing Work</a:t>
            </a:r>
          </a:p>
          <a:p>
            <a:endParaRPr lang="en-C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Introduction</a:t>
            </a:r>
            <a:endParaRPr lang="en-CA" dirty="0"/>
          </a:p>
        </p:txBody>
      </p:sp>
      <p:sp>
        <p:nvSpPr>
          <p:cNvPr id="3" name="Content Placeholder 2"/>
          <p:cNvSpPr>
            <a:spLocks noGrp="1"/>
          </p:cNvSpPr>
          <p:nvPr>
            <p:ph sz="quarter" idx="1"/>
          </p:nvPr>
        </p:nvSpPr>
        <p:spPr/>
        <p:txBody>
          <a:bodyPr/>
          <a:lstStyle/>
          <a:p>
            <a:endParaRPr lang="en-CA" dirty="0"/>
          </a:p>
        </p:txBody>
      </p:sp>
      <p:pic>
        <p:nvPicPr>
          <p:cNvPr id="26630" name="Picture 6" descr="http://withfriendship.com/images/h/37312/Adeste-Fideles-picture.gif"/>
          <p:cNvPicPr>
            <a:picLocks noChangeAspect="1" noChangeArrowheads="1"/>
          </p:cNvPicPr>
          <p:nvPr/>
        </p:nvPicPr>
        <p:blipFill>
          <a:blip r:embed="rId2" cstate="print"/>
          <a:srcRect/>
          <a:stretch>
            <a:fillRect/>
          </a:stretch>
        </p:blipFill>
        <p:spPr bwMode="auto">
          <a:xfrm>
            <a:off x="1835696" y="1484784"/>
            <a:ext cx="5715000" cy="486727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The Current State of Music Theory Pedagogy</a:t>
            </a:r>
            <a:endParaRPr lang="en-CA" dirty="0"/>
          </a:p>
        </p:txBody>
      </p:sp>
      <p:sp>
        <p:nvSpPr>
          <p:cNvPr id="3" name="Content Placeholder 2"/>
          <p:cNvSpPr>
            <a:spLocks noGrp="1"/>
          </p:cNvSpPr>
          <p:nvPr>
            <p:ph sz="quarter" idx="1"/>
          </p:nvPr>
        </p:nvSpPr>
        <p:spPr/>
        <p:txBody>
          <a:bodyPr/>
          <a:lstStyle/>
          <a:p>
            <a:r>
              <a:rPr lang="en-CA" dirty="0" smtClean="0"/>
              <a:t>Most students aren’t interested in music theory</a:t>
            </a:r>
          </a:p>
          <a:p>
            <a:r>
              <a:rPr lang="en-CA" dirty="0" smtClean="0"/>
              <a:t>It takes a great deal of time to become proficient at music theory</a:t>
            </a:r>
          </a:p>
          <a:p>
            <a:pPr>
              <a:buNone/>
            </a:pPr>
            <a:endParaRPr lang="en-C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Why is Music Theory Important?</a:t>
            </a:r>
            <a:endParaRPr lang="en-CA" dirty="0"/>
          </a:p>
        </p:txBody>
      </p:sp>
      <p:sp>
        <p:nvSpPr>
          <p:cNvPr id="3" name="Content Placeholder 2"/>
          <p:cNvSpPr>
            <a:spLocks noGrp="1"/>
          </p:cNvSpPr>
          <p:nvPr>
            <p:ph sz="quarter" idx="1"/>
          </p:nvPr>
        </p:nvSpPr>
        <p:spPr/>
        <p:txBody>
          <a:bodyPr/>
          <a:lstStyle/>
          <a:p>
            <a:r>
              <a:rPr lang="en-CA" dirty="0" smtClean="0"/>
              <a:t>The use of music theory allows musicians to become better</a:t>
            </a:r>
          </a:p>
          <a:p>
            <a:r>
              <a:rPr lang="en-CA" dirty="0" smtClean="0"/>
              <a:t>Unfortunately, most amateur musicians don’t apply music theory to their performance</a:t>
            </a:r>
            <a:endParaRPr lang="en-C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How Will Models Help?</a:t>
            </a:r>
            <a:endParaRPr lang="en-CA" dirty="0"/>
          </a:p>
        </p:txBody>
      </p:sp>
      <p:sp>
        <p:nvSpPr>
          <p:cNvPr id="3" name="Content Placeholder 2"/>
          <p:cNvSpPr>
            <a:spLocks noGrp="1"/>
          </p:cNvSpPr>
          <p:nvPr>
            <p:ph sz="quarter" idx="1"/>
          </p:nvPr>
        </p:nvSpPr>
        <p:spPr/>
        <p:txBody>
          <a:bodyPr/>
          <a:lstStyle/>
          <a:p>
            <a:r>
              <a:rPr lang="en-CA" dirty="0" smtClean="0"/>
              <a:t>A proper model helps the student to learn faster</a:t>
            </a:r>
          </a:p>
          <a:p>
            <a:r>
              <a:rPr lang="en-CA" dirty="0" smtClean="0"/>
              <a:t>It also can cut down on simple mistakes</a:t>
            </a:r>
            <a:endParaRPr lang="en-C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Areas of Music Theory</a:t>
            </a:r>
            <a:endParaRPr lang="en-CA" dirty="0"/>
          </a:p>
        </p:txBody>
      </p:sp>
      <p:sp>
        <p:nvSpPr>
          <p:cNvPr id="3" name="Content Placeholder 2"/>
          <p:cNvSpPr>
            <a:spLocks noGrp="1"/>
          </p:cNvSpPr>
          <p:nvPr>
            <p:ph sz="quarter" idx="1"/>
          </p:nvPr>
        </p:nvSpPr>
        <p:spPr/>
        <p:txBody>
          <a:bodyPr/>
          <a:lstStyle/>
          <a:p>
            <a:r>
              <a:rPr lang="en-CA" dirty="0" smtClean="0"/>
              <a:t>Harmonic Analysis</a:t>
            </a:r>
          </a:p>
          <a:p>
            <a:r>
              <a:rPr lang="en-CA" dirty="0" smtClean="0"/>
              <a:t>Identifying Cadences</a:t>
            </a:r>
          </a:p>
          <a:p>
            <a:r>
              <a:rPr lang="en-CA" dirty="0" smtClean="0"/>
              <a:t>Four-Part Harmony</a:t>
            </a:r>
          </a:p>
          <a:p>
            <a:r>
              <a:rPr lang="en-CA" dirty="0" smtClean="0"/>
              <a:t>Voice Leading</a:t>
            </a:r>
            <a:endParaRPr lang="en-C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Harmonic Analysis</a:t>
            </a:r>
            <a:endParaRPr lang="en-CA" dirty="0"/>
          </a:p>
        </p:txBody>
      </p:sp>
      <p:sp>
        <p:nvSpPr>
          <p:cNvPr id="3" name="Content Placeholder 2"/>
          <p:cNvSpPr>
            <a:spLocks noGrp="1"/>
          </p:cNvSpPr>
          <p:nvPr>
            <p:ph sz="quarter" idx="1"/>
          </p:nvPr>
        </p:nvSpPr>
        <p:spPr/>
        <p:txBody>
          <a:bodyPr/>
          <a:lstStyle/>
          <a:p>
            <a:r>
              <a:rPr lang="en-CA" dirty="0" smtClean="0"/>
              <a:t>Harmonic analysis is the identification of chords in a piece of music</a:t>
            </a:r>
          </a:p>
          <a:p>
            <a:r>
              <a:rPr lang="en-CA" dirty="0" smtClean="0"/>
              <a:t>This allows the identification of phrases and other important parts of musical structure</a:t>
            </a:r>
          </a:p>
          <a:p>
            <a:r>
              <a:rPr lang="en-CA" dirty="0" smtClean="0"/>
              <a:t>Phrasing is an important part of performance practice</a:t>
            </a:r>
          </a:p>
        </p:txBody>
      </p:sp>
      <p:pic>
        <p:nvPicPr>
          <p:cNvPr id="21506" name="Picture 2" descr="http://upload.wikimedia.org/wikipedia/en/thumb/3/33/Four-voice_texture_in_Genevan_psalter.png/350px-Four-voice_texture_in_Genevan_psalter.png"/>
          <p:cNvPicPr>
            <a:picLocks noChangeAspect="1" noChangeArrowheads="1"/>
          </p:cNvPicPr>
          <p:nvPr/>
        </p:nvPicPr>
        <p:blipFill>
          <a:blip r:embed="rId2" cstate="print"/>
          <a:srcRect/>
          <a:stretch>
            <a:fillRect/>
          </a:stretch>
        </p:blipFill>
        <p:spPr bwMode="auto">
          <a:xfrm>
            <a:off x="2771800" y="4941168"/>
            <a:ext cx="3333750" cy="1047751"/>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Example of a Model</a:t>
            </a:r>
            <a:endParaRPr lang="en-CA" dirty="0"/>
          </a:p>
        </p:txBody>
      </p:sp>
      <p:sp>
        <p:nvSpPr>
          <p:cNvPr id="3" name="Content Placeholder 2"/>
          <p:cNvSpPr>
            <a:spLocks noGrp="1"/>
          </p:cNvSpPr>
          <p:nvPr>
            <p:ph sz="quarter" idx="1"/>
          </p:nvPr>
        </p:nvSpPr>
        <p:spPr/>
        <p:txBody>
          <a:bodyPr/>
          <a:lstStyle/>
          <a:p>
            <a:endParaRPr lang="en-CA" dirty="0"/>
          </a:p>
        </p:txBody>
      </p:sp>
      <p:sp>
        <p:nvSpPr>
          <p:cNvPr id="1026" name="Oval 2"/>
          <p:cNvSpPr>
            <a:spLocks noChangeArrowheads="1"/>
          </p:cNvSpPr>
          <p:nvPr/>
        </p:nvSpPr>
        <p:spPr bwMode="auto">
          <a:xfrm>
            <a:off x="4355976" y="2348880"/>
            <a:ext cx="455662" cy="484237"/>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CA" sz="1100" b="0" i="0" u="none" strike="noStrike" cap="none" normalizeH="0" baseline="0" dirty="0" smtClean="0">
                <a:ln>
                  <a:noFill/>
                </a:ln>
                <a:solidFill>
                  <a:schemeClr val="tx1"/>
                </a:solidFill>
                <a:effectLst/>
                <a:latin typeface="Calibri" pitchFamily="34" charset="0"/>
                <a:cs typeface="Arial" pitchFamily="34" charset="0"/>
              </a:rPr>
              <a:t>s0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27" name="AutoShape 3"/>
          <p:cNvCxnSpPr>
            <a:cxnSpLocks noChangeShapeType="1"/>
            <a:stCxn id="1026" idx="4"/>
          </p:cNvCxnSpPr>
          <p:nvPr/>
        </p:nvCxnSpPr>
        <p:spPr bwMode="auto">
          <a:xfrm>
            <a:off x="4583807" y="2833117"/>
            <a:ext cx="93167" cy="322833"/>
          </a:xfrm>
          <a:prstGeom prst="straightConnector1">
            <a:avLst/>
          </a:prstGeom>
          <a:ln>
            <a:headEnd/>
            <a:tailEnd type="triangle" w="med" len="med"/>
          </a:ln>
        </p:spPr>
        <p:style>
          <a:lnRef idx="2">
            <a:schemeClr val="dk1"/>
          </a:lnRef>
          <a:fillRef idx="0">
            <a:schemeClr val="dk1"/>
          </a:fillRef>
          <a:effectRef idx="1">
            <a:schemeClr val="dk1"/>
          </a:effectRef>
          <a:fontRef idx="minor">
            <a:schemeClr val="tx1"/>
          </a:fontRef>
        </p:style>
      </p:cxnSp>
      <p:sp>
        <p:nvSpPr>
          <p:cNvPr id="1028" name="Text Box 4"/>
          <p:cNvSpPr txBox="1">
            <a:spLocks noChangeArrowheads="1"/>
          </p:cNvSpPr>
          <p:nvPr/>
        </p:nvSpPr>
        <p:spPr bwMode="auto">
          <a:xfrm>
            <a:off x="4337249" y="2857500"/>
            <a:ext cx="211137" cy="2984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CA" sz="1100" b="0" i="0" u="none" strike="noStrike" cap="none" normalizeH="0" baseline="0" dirty="0" smtClean="0">
                <a:ln>
                  <a:noFill/>
                </a:ln>
                <a:solidFill>
                  <a:schemeClr val="tx1"/>
                </a:solidFill>
                <a:effectLst/>
                <a:latin typeface="Calibri" pitchFamily="34" charset="0"/>
                <a:cs typeface="Arial" pitchFamily="34" charset="0"/>
              </a:rPr>
              <a:t>I</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9" name="Oval 5"/>
          <p:cNvSpPr>
            <a:spLocks noChangeArrowheads="1"/>
          </p:cNvSpPr>
          <p:nvPr/>
        </p:nvSpPr>
        <p:spPr bwMode="auto">
          <a:xfrm>
            <a:off x="4355977" y="3155950"/>
            <a:ext cx="490860" cy="417066"/>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CA" sz="1100" b="0" i="0" u="none" strike="noStrike" cap="none" normalizeH="0" baseline="0" dirty="0" smtClean="0">
                <a:ln>
                  <a:noFill/>
                </a:ln>
                <a:solidFill>
                  <a:schemeClr val="tx1"/>
                </a:solidFill>
                <a:effectLst/>
                <a:latin typeface="Calibri" pitchFamily="34" charset="0"/>
                <a:cs typeface="Arial" pitchFamily="34" charset="0"/>
              </a:rPr>
              <a:t>s1</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CA" sz="1100" b="0" i="0" u="none" strike="noStrike" cap="none" normalizeH="0" baseline="0" dirty="0" smtClean="0">
                <a:ln>
                  <a:noFill/>
                </a:ln>
                <a:solidFill>
                  <a:schemeClr val="tx1"/>
                </a:solidFill>
                <a:effectLst/>
                <a:latin typeface="Calibri" pitchFamily="34" charset="0"/>
                <a:cs typeface="Arial" pitchFamily="34" charset="0"/>
              </a:rPr>
              <a:t>I</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30" name="AutoShape 6"/>
          <p:cNvCxnSpPr>
            <a:cxnSpLocks noChangeShapeType="1"/>
          </p:cNvCxnSpPr>
          <p:nvPr/>
        </p:nvCxnSpPr>
        <p:spPr bwMode="auto">
          <a:xfrm flipH="1">
            <a:off x="3851920" y="3356992"/>
            <a:ext cx="461963" cy="241300"/>
          </a:xfrm>
          <a:prstGeom prst="straightConnector1">
            <a:avLst/>
          </a:prstGeom>
          <a:ln>
            <a:headEnd/>
            <a:tailEnd type="triangle" w="med" len="med"/>
          </a:ln>
        </p:spPr>
        <p:style>
          <a:lnRef idx="2">
            <a:schemeClr val="dk1"/>
          </a:lnRef>
          <a:fillRef idx="0">
            <a:schemeClr val="dk1"/>
          </a:fillRef>
          <a:effectRef idx="1">
            <a:schemeClr val="dk1"/>
          </a:effectRef>
          <a:fontRef idx="minor">
            <a:schemeClr val="tx1"/>
          </a:fontRef>
        </p:style>
      </p:cxnSp>
      <p:sp>
        <p:nvSpPr>
          <p:cNvPr id="1031" name="Oval 7"/>
          <p:cNvSpPr>
            <a:spLocks noChangeArrowheads="1"/>
          </p:cNvSpPr>
          <p:nvPr/>
        </p:nvSpPr>
        <p:spPr bwMode="auto">
          <a:xfrm>
            <a:off x="3347864" y="3501008"/>
            <a:ext cx="504056" cy="433958"/>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CA" sz="1100" b="0" i="0" u="none" strike="noStrike" cap="none" normalizeH="0" baseline="0" dirty="0" smtClean="0">
                <a:ln>
                  <a:noFill/>
                </a:ln>
                <a:solidFill>
                  <a:schemeClr val="tx1"/>
                </a:solidFill>
                <a:effectLst/>
                <a:latin typeface="Calibri" pitchFamily="34" charset="0"/>
                <a:cs typeface="Arial" pitchFamily="34" charset="0"/>
              </a:rPr>
              <a:t>s2</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2" name="Oval 8"/>
          <p:cNvSpPr>
            <a:spLocks noChangeArrowheads="1"/>
          </p:cNvSpPr>
          <p:nvPr/>
        </p:nvSpPr>
        <p:spPr bwMode="auto">
          <a:xfrm>
            <a:off x="4427984" y="4005064"/>
            <a:ext cx="546149" cy="533896"/>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CA" sz="1100" b="0" i="0" u="none" strike="noStrike" cap="none" normalizeH="0" baseline="0" dirty="0" smtClean="0">
                <a:ln>
                  <a:noFill/>
                </a:ln>
                <a:solidFill>
                  <a:schemeClr val="tx1"/>
                </a:solidFill>
                <a:effectLst/>
                <a:latin typeface="Calibri" pitchFamily="34" charset="0"/>
                <a:cs typeface="Arial" pitchFamily="34" charset="0"/>
              </a:rPr>
              <a:t>s3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33" name="AutoShape 9"/>
          <p:cNvCxnSpPr>
            <a:cxnSpLocks noChangeShapeType="1"/>
          </p:cNvCxnSpPr>
          <p:nvPr/>
        </p:nvCxnSpPr>
        <p:spPr bwMode="auto">
          <a:xfrm>
            <a:off x="4846836" y="3419475"/>
            <a:ext cx="589260" cy="513581"/>
          </a:xfrm>
          <a:prstGeom prst="straightConnector1">
            <a:avLst/>
          </a:prstGeom>
          <a:ln>
            <a:headEnd/>
            <a:tailEnd type="triangle" w="med" len="med"/>
          </a:ln>
        </p:spPr>
        <p:style>
          <a:lnRef idx="2">
            <a:schemeClr val="accent1"/>
          </a:lnRef>
          <a:fillRef idx="0">
            <a:schemeClr val="accent1"/>
          </a:fillRef>
          <a:effectRef idx="1">
            <a:schemeClr val="accent1"/>
          </a:effectRef>
          <a:fontRef idx="minor">
            <a:schemeClr val="tx1"/>
          </a:fontRef>
        </p:style>
      </p:cxnSp>
      <p:sp>
        <p:nvSpPr>
          <p:cNvPr id="1034" name="Oval 10"/>
          <p:cNvSpPr>
            <a:spLocks noChangeArrowheads="1"/>
          </p:cNvSpPr>
          <p:nvPr/>
        </p:nvSpPr>
        <p:spPr bwMode="auto">
          <a:xfrm>
            <a:off x="5364088" y="3933056"/>
            <a:ext cx="523726" cy="47878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CA" sz="1100" b="0" i="0" u="none" strike="noStrike" cap="none" normalizeH="0" baseline="0" smtClean="0">
                <a:ln>
                  <a:noFill/>
                </a:ln>
                <a:solidFill>
                  <a:schemeClr val="tx1"/>
                </a:solidFill>
                <a:effectLst/>
                <a:latin typeface="Calibri" pitchFamily="34" charset="0"/>
                <a:cs typeface="Arial" pitchFamily="34" charset="0"/>
              </a:rPr>
              <a:t>s4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035" name="AutoShape 11"/>
          <p:cNvCxnSpPr>
            <a:cxnSpLocks noChangeShapeType="1"/>
          </p:cNvCxnSpPr>
          <p:nvPr/>
        </p:nvCxnSpPr>
        <p:spPr bwMode="auto">
          <a:xfrm>
            <a:off x="4846836" y="3257550"/>
            <a:ext cx="1093316" cy="99442"/>
          </a:xfrm>
          <a:prstGeom prst="straightConnector1">
            <a:avLst/>
          </a:prstGeom>
          <a:ln>
            <a:headEnd/>
            <a:tailEnd type="triangle" w="med" len="med"/>
          </a:ln>
        </p:spPr>
        <p:style>
          <a:lnRef idx="2">
            <a:schemeClr val="accent2"/>
          </a:lnRef>
          <a:fillRef idx="0">
            <a:schemeClr val="accent2"/>
          </a:fillRef>
          <a:effectRef idx="1">
            <a:schemeClr val="accent2"/>
          </a:effectRef>
          <a:fontRef idx="minor">
            <a:schemeClr val="tx1"/>
          </a:fontRef>
        </p:style>
      </p:cxnSp>
      <p:sp>
        <p:nvSpPr>
          <p:cNvPr id="1036" name="Oval 12"/>
          <p:cNvSpPr>
            <a:spLocks noChangeArrowheads="1"/>
          </p:cNvSpPr>
          <p:nvPr/>
        </p:nvSpPr>
        <p:spPr bwMode="auto">
          <a:xfrm>
            <a:off x="6012160" y="3140968"/>
            <a:ext cx="504056" cy="504056"/>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CA" sz="1100" b="0" i="0" u="none" strike="noStrike" cap="none" normalizeH="0" baseline="0" smtClean="0">
                <a:ln>
                  <a:noFill/>
                </a:ln>
                <a:solidFill>
                  <a:schemeClr val="tx1"/>
                </a:solidFill>
                <a:effectLst/>
                <a:latin typeface="Calibri" pitchFamily="34" charset="0"/>
                <a:cs typeface="Arial" pitchFamily="34" charset="0"/>
              </a:rPr>
              <a:t>s5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7" name="Text Box 13"/>
          <p:cNvSpPr txBox="1">
            <a:spLocks noChangeArrowheads="1"/>
          </p:cNvSpPr>
          <p:nvPr/>
        </p:nvSpPr>
        <p:spPr bwMode="auto">
          <a:xfrm>
            <a:off x="5436096" y="2996952"/>
            <a:ext cx="293688" cy="2984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CA" sz="1100" b="0" i="0" u="none" strike="noStrike" cap="none" normalizeH="0" baseline="0" dirty="0" smtClean="0">
                <a:ln>
                  <a:noFill/>
                </a:ln>
                <a:solidFill>
                  <a:schemeClr val="tx1"/>
                </a:solidFill>
                <a:effectLst/>
                <a:latin typeface="Calibri" pitchFamily="34" charset="0"/>
                <a:cs typeface="Arial" pitchFamily="34" charset="0"/>
              </a:rPr>
              <a:t>iii</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38" name="AutoShape 14"/>
          <p:cNvCxnSpPr>
            <a:cxnSpLocks noChangeShapeType="1"/>
            <a:stCxn id="1036" idx="4"/>
          </p:cNvCxnSpPr>
          <p:nvPr/>
        </p:nvCxnSpPr>
        <p:spPr bwMode="auto">
          <a:xfrm flipH="1">
            <a:off x="5940152" y="3645024"/>
            <a:ext cx="324036" cy="432048"/>
          </a:xfrm>
          <a:prstGeom prst="straightConnector1">
            <a:avLst/>
          </a:prstGeom>
          <a:ln>
            <a:headEnd/>
            <a:tailEnd type="triangle" w="med" len="med"/>
          </a:ln>
        </p:spPr>
        <p:style>
          <a:lnRef idx="2">
            <a:schemeClr val="accent2"/>
          </a:lnRef>
          <a:fillRef idx="0">
            <a:schemeClr val="accent2"/>
          </a:fillRef>
          <a:effectRef idx="1">
            <a:schemeClr val="accent2"/>
          </a:effectRef>
          <a:fontRef idx="minor">
            <a:schemeClr val="tx1"/>
          </a:fontRef>
        </p:style>
      </p:cxnSp>
      <p:cxnSp>
        <p:nvCxnSpPr>
          <p:cNvPr id="1039" name="AutoShape 15"/>
          <p:cNvCxnSpPr>
            <a:cxnSpLocks noChangeShapeType="1"/>
            <a:stCxn id="1034" idx="2"/>
          </p:cNvCxnSpPr>
          <p:nvPr/>
        </p:nvCxnSpPr>
        <p:spPr bwMode="auto">
          <a:xfrm flipH="1">
            <a:off x="4932040" y="4172446"/>
            <a:ext cx="432048" cy="120650"/>
          </a:xfrm>
          <a:prstGeom prst="straightConnector1">
            <a:avLst/>
          </a:prstGeom>
          <a:ln>
            <a:headEnd/>
            <a:tailEnd type="triangle" w="med" len="med"/>
          </a:ln>
        </p:spPr>
        <p:style>
          <a:lnRef idx="2">
            <a:schemeClr val="accent1"/>
          </a:lnRef>
          <a:fillRef idx="0">
            <a:schemeClr val="accent1"/>
          </a:fillRef>
          <a:effectRef idx="1">
            <a:schemeClr val="accent1"/>
          </a:effectRef>
          <a:fontRef idx="minor">
            <a:schemeClr val="tx1"/>
          </a:fontRef>
        </p:style>
      </p:cxnSp>
      <p:sp>
        <p:nvSpPr>
          <p:cNvPr id="1040" name="Oval 16"/>
          <p:cNvSpPr>
            <a:spLocks noChangeArrowheads="1"/>
          </p:cNvSpPr>
          <p:nvPr/>
        </p:nvSpPr>
        <p:spPr bwMode="auto">
          <a:xfrm>
            <a:off x="4355976" y="5085184"/>
            <a:ext cx="576064" cy="576064"/>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CA" sz="1100" b="0" i="0" u="none" strike="noStrike" cap="none" normalizeH="0" baseline="0" smtClean="0">
                <a:ln>
                  <a:noFill/>
                </a:ln>
                <a:solidFill>
                  <a:schemeClr val="tx1"/>
                </a:solidFill>
                <a:effectLst/>
                <a:latin typeface="Calibri" pitchFamily="34" charset="0"/>
                <a:cs typeface="Arial" pitchFamily="34" charset="0"/>
              </a:rPr>
              <a:t>s6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041" name="AutoShape 17"/>
          <p:cNvCxnSpPr>
            <a:cxnSpLocks noChangeShapeType="1"/>
          </p:cNvCxnSpPr>
          <p:nvPr/>
        </p:nvCxnSpPr>
        <p:spPr bwMode="auto">
          <a:xfrm>
            <a:off x="4644008" y="4509120"/>
            <a:ext cx="63648" cy="603994"/>
          </a:xfrm>
          <a:prstGeom prst="straightConnector1">
            <a:avLst/>
          </a:prstGeom>
          <a:ln>
            <a:headEnd/>
            <a:tailEnd type="triangle" w="med" len="med"/>
          </a:ln>
        </p:spPr>
        <p:style>
          <a:lnRef idx="2">
            <a:schemeClr val="accent1"/>
          </a:lnRef>
          <a:fillRef idx="0">
            <a:schemeClr val="accent1"/>
          </a:fillRef>
          <a:effectRef idx="1">
            <a:schemeClr val="accent1"/>
          </a:effectRef>
          <a:fontRef idx="minor">
            <a:schemeClr val="tx1"/>
          </a:fontRef>
        </p:style>
      </p:cxnSp>
      <p:cxnSp>
        <p:nvCxnSpPr>
          <p:cNvPr id="1042" name="AutoShape 18"/>
          <p:cNvCxnSpPr>
            <a:cxnSpLocks noChangeShapeType="1"/>
            <a:endCxn id="1040" idx="1"/>
          </p:cNvCxnSpPr>
          <p:nvPr/>
        </p:nvCxnSpPr>
        <p:spPr bwMode="auto">
          <a:xfrm>
            <a:off x="3707904" y="3933056"/>
            <a:ext cx="732435" cy="1236491"/>
          </a:xfrm>
          <a:prstGeom prst="straightConnector1">
            <a:avLst/>
          </a:prstGeom>
          <a:ln>
            <a:headEnd/>
            <a:tailEnd type="triangle" w="med" len="med"/>
          </a:ln>
        </p:spPr>
        <p:style>
          <a:lnRef idx="2">
            <a:schemeClr val="dk1"/>
          </a:lnRef>
          <a:fillRef idx="0">
            <a:schemeClr val="dk1"/>
          </a:fillRef>
          <a:effectRef idx="1">
            <a:schemeClr val="dk1"/>
          </a:effectRef>
          <a:fontRef idx="minor">
            <a:schemeClr val="tx1"/>
          </a:fontRef>
        </p:style>
      </p:cxnSp>
      <p:cxnSp>
        <p:nvCxnSpPr>
          <p:cNvPr id="1044" name="AutoShape 20"/>
          <p:cNvCxnSpPr>
            <a:cxnSpLocks noChangeShapeType="1"/>
          </p:cNvCxnSpPr>
          <p:nvPr/>
        </p:nvCxnSpPr>
        <p:spPr bwMode="auto">
          <a:xfrm flipH="1" flipV="1">
            <a:off x="2483768" y="3429000"/>
            <a:ext cx="1872208" cy="1800200"/>
          </a:xfrm>
          <a:prstGeom prst="straightConnector1">
            <a:avLst/>
          </a:prstGeom>
          <a:noFill/>
          <a:ln w="9525">
            <a:solidFill>
              <a:srgbClr val="000000"/>
            </a:solidFill>
            <a:round/>
            <a:headEnd/>
            <a:tailEnd/>
          </a:ln>
        </p:spPr>
      </p:cxnSp>
      <p:cxnSp>
        <p:nvCxnSpPr>
          <p:cNvPr id="1045" name="AutoShape 21"/>
          <p:cNvCxnSpPr>
            <a:cxnSpLocks noChangeShapeType="1"/>
          </p:cNvCxnSpPr>
          <p:nvPr/>
        </p:nvCxnSpPr>
        <p:spPr bwMode="auto">
          <a:xfrm flipV="1">
            <a:off x="2483768" y="2636912"/>
            <a:ext cx="1800200" cy="816546"/>
          </a:xfrm>
          <a:prstGeom prst="straightConnector1">
            <a:avLst/>
          </a:prstGeom>
          <a:noFill/>
          <a:ln w="9525">
            <a:solidFill>
              <a:srgbClr val="000000"/>
            </a:solidFill>
            <a:round/>
            <a:headEnd/>
            <a:tailEnd type="triangle" w="med" len="med"/>
          </a:ln>
        </p:spPr>
      </p:cxnSp>
      <p:sp>
        <p:nvSpPr>
          <p:cNvPr id="1046" name="Text Box 22"/>
          <p:cNvSpPr txBox="1">
            <a:spLocks noChangeArrowheads="1"/>
          </p:cNvSpPr>
          <p:nvPr/>
        </p:nvSpPr>
        <p:spPr bwMode="auto">
          <a:xfrm>
            <a:off x="3635896" y="3068960"/>
            <a:ext cx="407988" cy="2984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CA" sz="1100" b="0" i="0" u="none" strike="noStrike" cap="none" normalizeH="0" baseline="0" dirty="0" smtClean="0">
                <a:ln>
                  <a:noFill/>
                </a:ln>
                <a:solidFill>
                  <a:schemeClr val="tx1"/>
                </a:solidFill>
                <a:effectLst/>
                <a:latin typeface="Calibri" pitchFamily="34" charset="0"/>
                <a:cs typeface="Arial" pitchFamily="34" charset="0"/>
              </a:rPr>
              <a:t>IV</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7" name="Text Box 23"/>
          <p:cNvSpPr txBox="1">
            <a:spLocks noChangeArrowheads="1"/>
          </p:cNvSpPr>
          <p:nvPr/>
        </p:nvSpPr>
        <p:spPr bwMode="auto">
          <a:xfrm>
            <a:off x="5508104" y="3573016"/>
            <a:ext cx="293688" cy="2984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CA" sz="1100" b="0" i="0" u="none" strike="noStrike" cap="none" normalizeH="0" baseline="0" smtClean="0">
                <a:ln>
                  <a:noFill/>
                </a:ln>
                <a:solidFill>
                  <a:schemeClr val="tx1"/>
                </a:solidFill>
                <a:effectLst/>
                <a:latin typeface="Calibri" pitchFamily="34" charset="0"/>
                <a:cs typeface="Arial" pitchFamily="34" charset="0"/>
              </a:rPr>
              <a:t>vi</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8" name="Text Box 24"/>
          <p:cNvSpPr txBox="1">
            <a:spLocks noChangeArrowheads="1"/>
          </p:cNvSpPr>
          <p:nvPr/>
        </p:nvSpPr>
        <p:spPr bwMode="auto">
          <a:xfrm>
            <a:off x="4860032" y="3717032"/>
            <a:ext cx="293687" cy="2984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CA" sz="1100" b="0" i="0" u="none" strike="noStrike" cap="none" normalizeH="0" baseline="0" smtClean="0">
                <a:ln>
                  <a:noFill/>
                </a:ln>
                <a:solidFill>
                  <a:schemeClr val="tx1"/>
                </a:solidFill>
                <a:effectLst/>
                <a:latin typeface="Calibri" pitchFamily="34" charset="0"/>
                <a:cs typeface="Arial" pitchFamily="34" charset="0"/>
              </a:rPr>
              <a:t>ii</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9" name="Text Box 25"/>
          <p:cNvSpPr txBox="1">
            <a:spLocks noChangeArrowheads="1"/>
          </p:cNvSpPr>
          <p:nvPr/>
        </p:nvSpPr>
        <p:spPr bwMode="auto">
          <a:xfrm>
            <a:off x="4283968" y="4581128"/>
            <a:ext cx="293687" cy="2984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CA" sz="1100" b="0" i="0" u="none" strike="noStrike" cap="none" normalizeH="0" baseline="0" smtClean="0">
                <a:ln>
                  <a:noFill/>
                </a:ln>
                <a:solidFill>
                  <a:schemeClr val="tx1"/>
                </a:solidFill>
                <a:effectLst/>
                <a:latin typeface="Calibri" pitchFamily="34" charset="0"/>
                <a:cs typeface="Arial" pitchFamily="34" charset="0"/>
              </a:rPr>
              <a:t>V</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64</TotalTime>
  <Words>592</Words>
  <Application>Microsoft Office PowerPoint</Application>
  <PresentationFormat>On-screen Show (4:3)</PresentationFormat>
  <Paragraphs>100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Equity</vt:lpstr>
      <vt:lpstr>The Use of Models in Music Theory Pedagogy for Amateur Musicians</vt:lpstr>
      <vt:lpstr>Table of Contents</vt:lpstr>
      <vt:lpstr>Introduction</vt:lpstr>
      <vt:lpstr>The Current State of Music Theory Pedagogy</vt:lpstr>
      <vt:lpstr>Why is Music Theory Important?</vt:lpstr>
      <vt:lpstr>How Will Models Help?</vt:lpstr>
      <vt:lpstr>Areas of Music Theory</vt:lpstr>
      <vt:lpstr>Harmonic Analysis</vt:lpstr>
      <vt:lpstr>Example of a Model</vt:lpstr>
      <vt:lpstr>Identifying Cadences</vt:lpstr>
      <vt:lpstr>Four Part Harmony</vt:lpstr>
      <vt:lpstr>Voice Leading</vt:lpstr>
      <vt:lpstr>Voice Leading</vt:lpstr>
      <vt:lpstr>Rationale For Choices</vt:lpstr>
      <vt:lpstr>Rationale –cont’d</vt:lpstr>
      <vt:lpstr>Rationale –cont’d</vt:lpstr>
      <vt:lpstr>Possible Further Extensions and Other Existing Work</vt:lpstr>
      <vt:lpstr>Possible Further Extensions and Other Existing Work</vt:lpstr>
      <vt:lpstr>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Use of Models in Music Theory Pedagogy for Amateur Musicians</dc:title>
  <dc:creator>Danielle Alexandra Watson</dc:creator>
  <cp:lastModifiedBy>Danielle Alexandra Watson</cp:lastModifiedBy>
  <cp:revision>7</cp:revision>
  <dcterms:created xsi:type="dcterms:W3CDTF">2012-12-19T13:47:42Z</dcterms:created>
  <dcterms:modified xsi:type="dcterms:W3CDTF">2012-12-19T14:51:57Z</dcterms:modified>
</cp:coreProperties>
</file>