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76" r:id="rId3"/>
    <p:sldId id="297" r:id="rId4"/>
    <p:sldId id="258" r:id="rId5"/>
    <p:sldId id="272" r:id="rId6"/>
    <p:sldId id="273" r:id="rId7"/>
    <p:sldId id="306" r:id="rId8"/>
    <p:sldId id="310" r:id="rId9"/>
    <p:sldId id="307" r:id="rId10"/>
    <p:sldId id="259" r:id="rId11"/>
    <p:sldId id="308" r:id="rId12"/>
    <p:sldId id="274" r:id="rId13"/>
    <p:sldId id="298" r:id="rId14"/>
    <p:sldId id="309" r:id="rId15"/>
    <p:sldId id="311" r:id="rId16"/>
    <p:sldId id="334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292" r:id="rId34"/>
    <p:sldId id="312" r:id="rId35"/>
    <p:sldId id="315" r:id="rId36"/>
    <p:sldId id="289" r:id="rId37"/>
    <p:sldId id="290" r:id="rId38"/>
    <p:sldId id="269" r:id="rId39"/>
    <p:sldId id="270" r:id="rId40"/>
    <p:sldId id="313" r:id="rId41"/>
    <p:sldId id="304" r:id="rId42"/>
    <p:sldId id="314" r:id="rId43"/>
    <p:sldId id="305" r:id="rId44"/>
    <p:sldId id="316" r:id="rId45"/>
    <p:sldId id="293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2" autoAdjust="0"/>
  </p:normalViewPr>
  <p:slideViewPr>
    <p:cSldViewPr>
      <p:cViewPr>
        <p:scale>
          <a:sx n="28" d="100"/>
          <a:sy n="28" d="100"/>
        </p:scale>
        <p:origin x="-2586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55A8-02DE-402B-B91D-BCFAFFBADDF5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CCF4-3B77-4A86-B73A-844807E1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Intro – why do we need to cluster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3 partitions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Why do we need 2 partitions /minimum set of min-cuts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1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</a:t>
            </a:r>
            <a:r>
              <a:rPr lang="en-CA" baseline="0" dirty="0" smtClean="0"/>
              <a:t> is still a min-cut form D to 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</a:t>
            </a:r>
            <a:r>
              <a:rPr lang="en-CA" baseline="0" dirty="0" smtClean="0"/>
              <a:t> is still a min-cut form D to 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Test if we should combine E and D or just leave E as not a cluster</a:t>
            </a:r>
          </a:p>
          <a:p>
            <a:r>
              <a:rPr lang="en-CA" dirty="0" smtClean="0"/>
              <a:t>There are some flaws which</a:t>
            </a:r>
            <a:r>
              <a:rPr lang="en-CA" baseline="0" dirty="0" smtClean="0"/>
              <a:t> we will discuss in future works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EC5D-74EC-4817-A6DC-B1ECA5608C1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428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Test if we should combine E and D or just leave E as not a cluster</a:t>
            </a:r>
          </a:p>
          <a:p>
            <a:r>
              <a:rPr lang="en-CA" dirty="0" smtClean="0"/>
              <a:t>There are some flaws which</a:t>
            </a:r>
            <a:r>
              <a:rPr lang="en-CA" baseline="0" dirty="0" smtClean="0"/>
              <a:t> we will discuss in future works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EC5D-74EC-4817-A6DC-B1ECA5608C1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42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Separate 1 and 4 and find min-cuts</a:t>
            </a:r>
            <a:r>
              <a:rPr lang="en-CA" baseline="0" dirty="0" smtClean="0"/>
              <a:t> again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7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Intro – why do we need to cluster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2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Christina Experiment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3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Intro – why do we need to cluster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2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Separate 1 and 4 and find min-cuts</a:t>
            </a:r>
            <a:r>
              <a:rPr lang="en-CA" baseline="0" dirty="0" smtClean="0"/>
              <a:t> again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7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Intro – why do we need to cluster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2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4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Diagrams are impossible to explain or understand. Board meetings don’t care about details and developers need few details at a time, while managing to keep in context.</a:t>
            </a:r>
          </a:p>
          <a:p>
            <a:r>
              <a:rPr lang="en-US" dirty="0" smtClean="0"/>
              <a:t>- Issues:</a:t>
            </a:r>
          </a:p>
          <a:p>
            <a:r>
              <a:rPr lang="en-US" dirty="0" smtClean="0"/>
              <a:t>a. abstraction of a diagram</a:t>
            </a:r>
          </a:p>
          <a:p>
            <a:r>
              <a:rPr lang="en-US" dirty="0" smtClean="0"/>
              <a:t>b.  visualization of the abstraction</a:t>
            </a:r>
          </a:p>
          <a:p>
            <a:r>
              <a:rPr lang="en-US" dirty="0" smtClean="0"/>
              <a:t>c.  browsing the diagram</a:t>
            </a:r>
          </a:p>
          <a:p>
            <a:r>
              <a:rPr lang="en-US" dirty="0" smtClean="0"/>
              <a:t>- Work has been done on all three. We focus on (a) and propose a system for (c) 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Intro – why do we need to cluster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 able to view and browse through a large diagram through various levels of abstraction</a:t>
            </a:r>
          </a:p>
          <a:p>
            <a:r>
              <a:rPr lang="en-US" dirty="0" smtClean="0"/>
              <a:t>Expanding clusters as needed, rearranging clusters, </a:t>
            </a:r>
          </a:p>
          <a:p>
            <a:r>
              <a:rPr lang="en-US" dirty="0" smtClean="0"/>
              <a:t>Combining</a:t>
            </a:r>
            <a:r>
              <a:rPr lang="en-US" baseline="0" dirty="0" smtClean="0"/>
              <a:t> use case and class diagram browsing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1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approaches look at the relationships and semantics of ER or UML Class Diagrams. We look at our diagrams as simple graphs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cluster the graphs and then rate each candidate cluster given 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 metric calculated using the node names that have been clustered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Intro – why do we need to cluster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Krugers</a:t>
            </a:r>
            <a:r>
              <a:rPr lang="en-CA" dirty="0" smtClean="0"/>
              <a:t> algorithm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Find edge sets that create 2 partitions</a:t>
            </a:r>
          </a:p>
          <a:p>
            <a:r>
              <a:rPr lang="en-CA" dirty="0" smtClean="0"/>
              <a:t>Go through all sets  - 1,2,3,12,13,23,123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CCF4-3B77-4A86-B73A-844807E1C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7044AE-D807-4E5C-9DF5-2ED8E073B29B}" type="datetimeFigureOut">
              <a:rPr lang="en-CA" smtClean="0"/>
              <a:t>19/12/2012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5B98FD-8586-4465-A969-FB25639E1C42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Automated Conceptual Abstraction of Large Diagrams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By Daniel Levy and Christina Christodoulakis</a:t>
            </a:r>
          </a:p>
          <a:p>
            <a:r>
              <a:rPr lang="en-CA" dirty="0" smtClean="0"/>
              <a:t>December 2012</a:t>
            </a:r>
          </a:p>
          <a:p>
            <a:r>
              <a:rPr lang="en-CA" dirty="0" smtClean="0"/>
              <a:t>(2 days before the end of the world)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45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Vision</a:t>
            </a:r>
            <a:endParaRPr lang="en-CA" dirty="0"/>
          </a:p>
        </p:txBody>
      </p:sp>
      <p:pic>
        <p:nvPicPr>
          <p:cNvPr id="3074" name="Picture 2" descr="https://lh4.googleusercontent.com/Z6sux4mV57GQ9CjIKd8Tv69vMv-pgJzV3FEJWBevNLPCVS9K1HOyl2lhkaxFnppQRDsFKbdMw90Ib9TkSwx_SIurplPKX047Jis9aTJaycsU5Do8B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1566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P4Txamjl_4SsDxJdJOlNBFOrLVTIINVZcB9t9t_MLQsStHPfcTjprVAmDw8Z1ExQxWqb6U66vrN9cekehfWCRN1RmpP-FrN7C1VZHQEpaY9rJRraex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-2434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Abstraction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r>
              <a:rPr lang="en-US" dirty="0" smtClean="0"/>
              <a:t>Its been done before..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43440"/>
            <a:ext cx="4691114" cy="1609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064"/>
            <a:ext cx="5788880" cy="1643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57466"/>
            <a:ext cx="8163655" cy="895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33314"/>
            <a:ext cx="6110519" cy="2137959"/>
          </a:xfrm>
          <a:prstGeom prst="rect">
            <a:avLst/>
          </a:prstGeom>
        </p:spPr>
      </p:pic>
      <p:pic>
        <p:nvPicPr>
          <p:cNvPr id="5122" name="Picture 2" descr="C:\Users\christina\Dropbox\SoftwareModelling\diagrams\title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9" y="3149692"/>
            <a:ext cx="5520428" cy="2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9" y="3726814"/>
            <a:ext cx="8124450" cy="661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4" y="4388637"/>
            <a:ext cx="9000913" cy="12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Consider a diagram stripped of semantics, or pre processed using methodologies in previous work</a:t>
            </a:r>
          </a:p>
          <a:p>
            <a:endParaRPr lang="en-CA" dirty="0" smtClean="0"/>
          </a:p>
          <a:p>
            <a:r>
              <a:rPr lang="en-CA" dirty="0" smtClean="0"/>
              <a:t>Cluster graph</a:t>
            </a:r>
          </a:p>
          <a:p>
            <a:endParaRPr lang="en-CA" dirty="0" smtClean="0"/>
          </a:p>
          <a:p>
            <a:r>
              <a:rPr lang="en-CA" dirty="0" smtClean="0"/>
              <a:t>Evaluate clusters proposed based on closeness of meaning in the node names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Approach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9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0" y="1772816"/>
            <a:ext cx="7252030" cy="54390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3848" y="2348880"/>
            <a:ext cx="151216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33526E-6 L 0.11423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3 0.00532 L 0.0592 0.39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9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Big picture</a:t>
            </a:r>
          </a:p>
          <a:p>
            <a:r>
              <a:rPr lang="en-CA" sz="3200" b="1" dirty="0" smtClean="0"/>
              <a:t>Clustering Algorithm</a:t>
            </a:r>
          </a:p>
          <a:p>
            <a:r>
              <a:rPr lang="en-CA" dirty="0" smtClean="0"/>
              <a:t>Experiment + Results</a:t>
            </a:r>
          </a:p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Min-Cut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64273" cy="507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Naïve Min-Cut Algorithm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18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53994" y="522223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153994" y="258710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7" name="Oval 6"/>
          <p:cNvSpPr/>
          <p:nvPr/>
        </p:nvSpPr>
        <p:spPr>
          <a:xfrm>
            <a:off x="137770" y="378207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N</a:t>
            </a:r>
          </a:p>
        </p:txBody>
      </p:sp>
      <p:sp>
        <p:nvSpPr>
          <p:cNvPr id="8" name="Oval 7"/>
          <p:cNvSpPr/>
          <p:nvPr/>
        </p:nvSpPr>
        <p:spPr>
          <a:xfrm>
            <a:off x="2153994" y="387415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752397" y="2989987"/>
            <a:ext cx="1401597" cy="8869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857850" y="4106111"/>
            <a:ext cx="1296144" cy="920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5"/>
            <a:endCxn id="5" idx="2"/>
          </p:cNvCxnSpPr>
          <p:nvPr/>
        </p:nvCxnSpPr>
        <p:spPr>
          <a:xfrm>
            <a:off x="752397" y="4335239"/>
            <a:ext cx="1401597" cy="1211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1866" y="2818351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17291" y="3674968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7591" y="496062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 rot="19532400">
            <a:off x="684674" y="3217460"/>
            <a:ext cx="1665234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6532628" y="510676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6532628" y="247163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24" name="Oval 23"/>
          <p:cNvSpPr/>
          <p:nvPr/>
        </p:nvSpPr>
        <p:spPr>
          <a:xfrm>
            <a:off x="4516404" y="366660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N</a:t>
            </a:r>
          </a:p>
        </p:txBody>
      </p:sp>
      <p:sp>
        <p:nvSpPr>
          <p:cNvPr id="25" name="Oval 24"/>
          <p:cNvSpPr/>
          <p:nvPr/>
        </p:nvSpPr>
        <p:spPr>
          <a:xfrm>
            <a:off x="6532628" y="375868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27" name="Straight Connector 26"/>
          <p:cNvCxnSpPr>
            <a:stCxn id="24" idx="6"/>
            <a:endCxn id="25" idx="2"/>
          </p:cNvCxnSpPr>
          <p:nvPr/>
        </p:nvCxnSpPr>
        <p:spPr>
          <a:xfrm>
            <a:off x="5236484" y="3990644"/>
            <a:ext cx="1296144" cy="920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5"/>
            <a:endCxn id="22" idx="2"/>
          </p:cNvCxnSpPr>
          <p:nvPr/>
        </p:nvCxnSpPr>
        <p:spPr>
          <a:xfrm>
            <a:off x="5131031" y="4219772"/>
            <a:ext cx="1401597" cy="1211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95925" y="355950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86225" y="4845158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cxnSp>
        <p:nvCxnSpPr>
          <p:cNvPr id="34" name="Straight Connector 33"/>
          <p:cNvCxnSpPr>
            <a:stCxn id="23" idx="6"/>
          </p:cNvCxnSpPr>
          <p:nvPr/>
        </p:nvCxnSpPr>
        <p:spPr>
          <a:xfrm flipV="1">
            <a:off x="7252708" y="2587105"/>
            <a:ext cx="991700" cy="2085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884368" y="224039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73670" y="197109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4</a:t>
            </a:r>
            <a:endParaRPr lang="en-CA" sz="28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874494" y="2564428"/>
            <a:ext cx="991700" cy="2085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452263" y="226306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95456" y="194841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4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37018" y="61786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*Must result in exactly 2 partitions</a:t>
            </a:r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Combinations / Creating </a:t>
            </a:r>
            <a:r>
              <a:rPr lang="en-CA" dirty="0" smtClean="0"/>
              <a:t>partitions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286979" y="6349970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*Assume there exist additional nodes</a:t>
            </a:r>
            <a:endParaRPr lang="en-CA" dirty="0"/>
          </a:p>
        </p:txBody>
      </p:sp>
      <p:sp>
        <p:nvSpPr>
          <p:cNvPr id="32" name="Right Arrow 31"/>
          <p:cNvSpPr/>
          <p:nvPr/>
        </p:nvSpPr>
        <p:spPr>
          <a:xfrm>
            <a:off x="3305308" y="3807246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3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6924" y="476592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556924" y="213079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7" name="Oval 6"/>
          <p:cNvSpPr/>
          <p:nvPr/>
        </p:nvSpPr>
        <p:spPr>
          <a:xfrm>
            <a:off x="493023" y="337548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N</a:t>
            </a:r>
          </a:p>
        </p:txBody>
      </p:sp>
      <p:sp>
        <p:nvSpPr>
          <p:cNvPr id="8" name="Oval 7"/>
          <p:cNvSpPr/>
          <p:nvPr/>
        </p:nvSpPr>
        <p:spPr>
          <a:xfrm>
            <a:off x="2556925" y="339695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55327" y="2533672"/>
            <a:ext cx="1401597" cy="8869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2"/>
          </p:cNvCxnSpPr>
          <p:nvPr/>
        </p:nvCxnSpPr>
        <p:spPr>
          <a:xfrm>
            <a:off x="1260780" y="3649796"/>
            <a:ext cx="1296145" cy="711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1155327" y="3878924"/>
            <a:ext cx="1401597" cy="1211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04796" y="2362036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920221" y="321865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0521" y="450431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7298656" y="474503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7298656" y="21099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24" name="Oval 23"/>
          <p:cNvSpPr/>
          <p:nvPr/>
        </p:nvSpPr>
        <p:spPr>
          <a:xfrm>
            <a:off x="5236484" y="324058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N</a:t>
            </a:r>
          </a:p>
        </p:txBody>
      </p:sp>
      <p:sp>
        <p:nvSpPr>
          <p:cNvPr id="25" name="Oval 24"/>
          <p:cNvSpPr/>
          <p:nvPr/>
        </p:nvSpPr>
        <p:spPr>
          <a:xfrm>
            <a:off x="7298656" y="339695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897059" y="2512786"/>
            <a:ext cx="1401597" cy="8869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46528" y="2341150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32" name="Rectangle 31"/>
          <p:cNvSpPr/>
          <p:nvPr/>
        </p:nvSpPr>
        <p:spPr>
          <a:xfrm rot="326737">
            <a:off x="1342392" y="3525848"/>
            <a:ext cx="1196732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 rot="2245498">
            <a:off x="1076235" y="4290678"/>
            <a:ext cx="1665234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ight Arrow 20"/>
          <p:cNvSpPr/>
          <p:nvPr/>
        </p:nvSpPr>
        <p:spPr>
          <a:xfrm>
            <a:off x="3695912" y="3333475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234534" y="2071569"/>
            <a:ext cx="991700" cy="2085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812303" y="177021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845290" y="2085825"/>
            <a:ext cx="991700" cy="2085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423059" y="178446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3168" y="158528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4</a:t>
            </a:r>
            <a:endParaRPr lang="en-CA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965716" y="160201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4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445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Big picture</a:t>
            </a:r>
          </a:p>
          <a:p>
            <a:r>
              <a:rPr lang="en-CA" dirty="0" smtClean="0"/>
              <a:t>Clustering Algorithm</a:t>
            </a:r>
          </a:p>
          <a:p>
            <a:r>
              <a:rPr lang="en-CA" dirty="0" smtClean="0"/>
              <a:t>Experiment &amp; Results</a:t>
            </a:r>
          </a:p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96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1903" y="338656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2897658" y="2576593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7" name="Oval 6"/>
          <p:cNvSpPr/>
          <p:nvPr/>
        </p:nvSpPr>
        <p:spPr>
          <a:xfrm>
            <a:off x="1655128" y="328148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2915268" y="361536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2269755" y="2900629"/>
            <a:ext cx="627903" cy="4757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2375208" y="3605525"/>
            <a:ext cx="540060" cy="3338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2"/>
            <a:endCxn id="5" idx="6"/>
          </p:cNvCxnSpPr>
          <p:nvPr/>
        </p:nvCxnSpPr>
        <p:spPr>
          <a:xfrm flipH="1">
            <a:off x="1191983" y="3605525"/>
            <a:ext cx="463145" cy="105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0320" y="268577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8525" y="3082305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465541" y="377246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5646142" y="343514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41" name="Oval 40"/>
          <p:cNvSpPr/>
          <p:nvPr/>
        </p:nvSpPr>
        <p:spPr>
          <a:xfrm>
            <a:off x="8071897" y="2625173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42" name="Oval 41"/>
          <p:cNvSpPr/>
          <p:nvPr/>
        </p:nvSpPr>
        <p:spPr>
          <a:xfrm>
            <a:off x="6829367" y="333006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43" name="Oval 42"/>
          <p:cNvSpPr/>
          <p:nvPr/>
        </p:nvSpPr>
        <p:spPr>
          <a:xfrm>
            <a:off x="8071897" y="371703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44" name="Straight Connector 43"/>
          <p:cNvCxnSpPr>
            <a:stCxn id="42" idx="7"/>
            <a:endCxn id="41" idx="2"/>
          </p:cNvCxnSpPr>
          <p:nvPr/>
        </p:nvCxnSpPr>
        <p:spPr>
          <a:xfrm flipV="1">
            <a:off x="7443994" y="2949209"/>
            <a:ext cx="627903" cy="4757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74559" y="2734357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50" name="Rectangle 49"/>
          <p:cNvSpPr/>
          <p:nvPr/>
        </p:nvSpPr>
        <p:spPr>
          <a:xfrm rot="20907614">
            <a:off x="1182333" y="3450707"/>
            <a:ext cx="609961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 rot="2322707">
            <a:off x="2353210" y="3548831"/>
            <a:ext cx="665783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Minimum sets</a:t>
            </a:r>
            <a:endParaRPr lang="en-CA" dirty="0"/>
          </a:p>
        </p:txBody>
      </p:sp>
      <p:sp>
        <p:nvSpPr>
          <p:cNvPr id="60" name="Oval 59"/>
          <p:cNvSpPr/>
          <p:nvPr/>
        </p:nvSpPr>
        <p:spPr>
          <a:xfrm>
            <a:off x="378445" y="557625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61" name="Oval 60"/>
          <p:cNvSpPr/>
          <p:nvPr/>
        </p:nvSpPr>
        <p:spPr>
          <a:xfrm>
            <a:off x="2804200" y="476629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2" name="Oval 61"/>
          <p:cNvSpPr/>
          <p:nvPr/>
        </p:nvSpPr>
        <p:spPr>
          <a:xfrm>
            <a:off x="1561670" y="547118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63" name="Oval 62"/>
          <p:cNvSpPr/>
          <p:nvPr/>
        </p:nvSpPr>
        <p:spPr>
          <a:xfrm>
            <a:off x="2821810" y="580506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64" name="Straight Connector 63"/>
          <p:cNvCxnSpPr>
            <a:stCxn id="62" idx="7"/>
            <a:endCxn id="61" idx="2"/>
          </p:cNvCxnSpPr>
          <p:nvPr/>
        </p:nvCxnSpPr>
        <p:spPr>
          <a:xfrm flipV="1">
            <a:off x="2176297" y="5090326"/>
            <a:ext cx="627903" cy="4757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6"/>
            <a:endCxn id="63" idx="2"/>
          </p:cNvCxnSpPr>
          <p:nvPr/>
        </p:nvCxnSpPr>
        <p:spPr>
          <a:xfrm>
            <a:off x="2281750" y="5795222"/>
            <a:ext cx="540060" cy="3338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2" idx="2"/>
            <a:endCxn id="60" idx="6"/>
          </p:cNvCxnSpPr>
          <p:nvPr/>
        </p:nvCxnSpPr>
        <p:spPr>
          <a:xfrm flipH="1">
            <a:off x="1098525" y="5795222"/>
            <a:ext cx="463145" cy="105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06862" y="4875474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05067" y="5272002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2372083" y="596215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70" name="Rectangle 69"/>
          <p:cNvSpPr/>
          <p:nvPr/>
        </p:nvSpPr>
        <p:spPr>
          <a:xfrm rot="20534612">
            <a:off x="1025116" y="5638958"/>
            <a:ext cx="609961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5476040" y="575648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260420" y="3263339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Right Arrow 87"/>
          <p:cNvSpPr/>
          <p:nvPr/>
        </p:nvSpPr>
        <p:spPr>
          <a:xfrm>
            <a:off x="3900380" y="5676590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8038300" y="497676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90" name="Oval 89"/>
          <p:cNvSpPr/>
          <p:nvPr/>
        </p:nvSpPr>
        <p:spPr>
          <a:xfrm>
            <a:off x="6795770" y="568166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91" name="Oval 90"/>
          <p:cNvSpPr/>
          <p:nvPr/>
        </p:nvSpPr>
        <p:spPr>
          <a:xfrm>
            <a:off x="8055910" y="6015537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92" name="Straight Connector 91"/>
          <p:cNvCxnSpPr>
            <a:stCxn id="90" idx="7"/>
            <a:endCxn id="89" idx="2"/>
          </p:cNvCxnSpPr>
          <p:nvPr/>
        </p:nvCxnSpPr>
        <p:spPr>
          <a:xfrm flipV="1">
            <a:off x="7410397" y="5300802"/>
            <a:ext cx="627903" cy="4757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0" idx="6"/>
            <a:endCxn id="91" idx="2"/>
          </p:cNvCxnSpPr>
          <p:nvPr/>
        </p:nvCxnSpPr>
        <p:spPr>
          <a:xfrm>
            <a:off x="7515850" y="6005698"/>
            <a:ext cx="540060" cy="3338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340962" y="508595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06183" y="617263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064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99139" y="212909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7" name="Oval 6"/>
          <p:cNvSpPr/>
          <p:nvPr/>
        </p:nvSpPr>
        <p:spPr>
          <a:xfrm>
            <a:off x="1043097" y="316555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2757114" y="337503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1657724" y="2453130"/>
            <a:ext cx="641415" cy="8073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1763177" y="3489594"/>
            <a:ext cx="993937" cy="209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2913766" y="268225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7314" y="2425947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46897" y="357301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7494" y="262613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6450213" y="228149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21" name="Oval 20"/>
          <p:cNvSpPr/>
          <p:nvPr/>
        </p:nvSpPr>
        <p:spPr>
          <a:xfrm>
            <a:off x="5194171" y="331795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22" name="Oval 21"/>
          <p:cNvSpPr/>
          <p:nvPr/>
        </p:nvSpPr>
        <p:spPr>
          <a:xfrm>
            <a:off x="6908188" y="352743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24" name="Straight Connector 23"/>
          <p:cNvCxnSpPr>
            <a:stCxn id="21" idx="6"/>
            <a:endCxn id="22" idx="2"/>
          </p:cNvCxnSpPr>
          <p:nvPr/>
        </p:nvCxnSpPr>
        <p:spPr>
          <a:xfrm>
            <a:off x="5914251" y="3641994"/>
            <a:ext cx="993937" cy="209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0"/>
            <a:endCxn id="20" idx="5"/>
          </p:cNvCxnSpPr>
          <p:nvPr/>
        </p:nvCxnSpPr>
        <p:spPr>
          <a:xfrm flipH="1" flipV="1">
            <a:off x="7064840" y="283465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7971" y="371703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8568" y="277853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2338454" y="451374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30" name="Oval 29"/>
          <p:cNvSpPr/>
          <p:nvPr/>
        </p:nvSpPr>
        <p:spPr>
          <a:xfrm>
            <a:off x="1082412" y="555020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31" name="Oval 30"/>
          <p:cNvSpPr/>
          <p:nvPr/>
        </p:nvSpPr>
        <p:spPr>
          <a:xfrm>
            <a:off x="2796429" y="575967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32" name="Straight Connector 31"/>
          <p:cNvCxnSpPr>
            <a:stCxn id="30" idx="7"/>
            <a:endCxn id="29" idx="2"/>
          </p:cNvCxnSpPr>
          <p:nvPr/>
        </p:nvCxnSpPr>
        <p:spPr>
          <a:xfrm flipV="1">
            <a:off x="1697039" y="4837778"/>
            <a:ext cx="641415" cy="8073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6"/>
            <a:endCxn id="31" idx="2"/>
          </p:cNvCxnSpPr>
          <p:nvPr/>
        </p:nvCxnSpPr>
        <p:spPr>
          <a:xfrm>
            <a:off x="1802492" y="5874242"/>
            <a:ext cx="993937" cy="209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0"/>
            <a:endCxn id="29" idx="5"/>
          </p:cNvCxnSpPr>
          <p:nvPr/>
        </p:nvCxnSpPr>
        <p:spPr>
          <a:xfrm flipH="1" flipV="1">
            <a:off x="2953081" y="5066906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86629" y="4810595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086212" y="614614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6809" y="50107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6450213" y="4523091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39" name="Oval 38"/>
          <p:cNvSpPr/>
          <p:nvPr/>
        </p:nvSpPr>
        <p:spPr>
          <a:xfrm>
            <a:off x="5194171" y="555955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40" name="Oval 39"/>
          <p:cNvSpPr/>
          <p:nvPr/>
        </p:nvSpPr>
        <p:spPr>
          <a:xfrm>
            <a:off x="6908188" y="5769027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43" name="Straight Connector 42"/>
          <p:cNvCxnSpPr>
            <a:stCxn id="40" idx="0"/>
            <a:endCxn id="38" idx="5"/>
          </p:cNvCxnSpPr>
          <p:nvPr/>
        </p:nvCxnSpPr>
        <p:spPr>
          <a:xfrm flipH="1" flipV="1">
            <a:off x="7064840" y="5076255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18568" y="502012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47" name="Rectangle 46"/>
          <p:cNvSpPr/>
          <p:nvPr/>
        </p:nvSpPr>
        <p:spPr>
          <a:xfrm rot="18408207">
            <a:off x="1607035" y="2681265"/>
            <a:ext cx="879724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 rot="1057195">
            <a:off x="1828183" y="5772303"/>
            <a:ext cx="940137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 rot="18408207">
            <a:off x="1546500" y="5025422"/>
            <a:ext cx="879724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Cycles</a:t>
            </a:r>
            <a:endParaRPr lang="en-CA" dirty="0"/>
          </a:p>
        </p:txBody>
      </p:sp>
      <p:sp>
        <p:nvSpPr>
          <p:cNvPr id="41" name="Right Arrow 40"/>
          <p:cNvSpPr/>
          <p:nvPr/>
        </p:nvSpPr>
        <p:spPr>
          <a:xfrm>
            <a:off x="3729272" y="2650312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ight Arrow 41"/>
          <p:cNvSpPr/>
          <p:nvPr/>
        </p:nvSpPr>
        <p:spPr>
          <a:xfrm>
            <a:off x="3538938" y="4862959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3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76137" y="558291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2767728" y="459453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5262081" y="286982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945079" y="376937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5720056" y="411576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4559706" y="3193860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4665159" y="4093410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5876708" y="342298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  <a:endCxn id="7" idx="3"/>
          </p:cNvCxnSpPr>
          <p:nvPr/>
        </p:nvCxnSpPr>
        <p:spPr>
          <a:xfrm flipV="1">
            <a:off x="3382355" y="4322538"/>
            <a:ext cx="668177" cy="3669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2390764" y="5147699"/>
            <a:ext cx="482417" cy="530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5079" y="316137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5286" y="343036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470" y="460802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1019" y="398654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3720" y="505969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Listing the min-cuts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09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76137" y="558291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2767728" y="459453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5262081" y="286982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945079" y="376937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5720056" y="411576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4559706" y="3193860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4665159" y="4093410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5876708" y="342298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  <a:endCxn id="7" idx="3"/>
          </p:cNvCxnSpPr>
          <p:nvPr/>
        </p:nvCxnSpPr>
        <p:spPr>
          <a:xfrm flipV="1">
            <a:off x="3382355" y="4322538"/>
            <a:ext cx="668177" cy="366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2390764" y="5147699"/>
            <a:ext cx="482417" cy="53011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5079" y="316137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5286" y="343036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470" y="460802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1019" y="398654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3720" y="505969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Listing the min-cuts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2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76137" y="558291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2767728" y="459453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5262081" y="286982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945079" y="376937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5720056" y="411576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4559706" y="3193860"/>
            <a:ext cx="702375" cy="670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4665159" y="4093410"/>
            <a:ext cx="1054897" cy="346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5876708" y="342298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  <a:endCxn id="7" idx="3"/>
          </p:cNvCxnSpPr>
          <p:nvPr/>
        </p:nvCxnSpPr>
        <p:spPr>
          <a:xfrm flipV="1">
            <a:off x="3382355" y="4322538"/>
            <a:ext cx="668177" cy="3669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2390764" y="5147699"/>
            <a:ext cx="482417" cy="5301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5079" y="316137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5286" y="343036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470" y="460802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1019" y="398654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Listing the min-cuts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2203052" y="4902615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5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57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76137" y="558291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2767728" y="459453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5262081" y="286982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945079" y="376937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5720056" y="411576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4559706" y="3193860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4665159" y="4093410"/>
            <a:ext cx="1054897" cy="346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5876708" y="3422988"/>
            <a:ext cx="203388" cy="692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  <a:endCxn id="7" idx="3"/>
          </p:cNvCxnSpPr>
          <p:nvPr/>
        </p:nvCxnSpPr>
        <p:spPr>
          <a:xfrm flipV="1">
            <a:off x="3382355" y="4322538"/>
            <a:ext cx="668177" cy="3669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2390764" y="5147699"/>
            <a:ext cx="482417" cy="5301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5079" y="316137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5286" y="343036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470" y="460802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1019" y="398654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3720" y="505969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Listing the min-cuts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5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76137" y="558291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2767728" y="459453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5262081" y="286982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3945079" y="376937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5720056" y="411576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4559706" y="3193860"/>
            <a:ext cx="702375" cy="670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4665159" y="4093410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5876708" y="3422988"/>
            <a:ext cx="203388" cy="692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  <a:endCxn id="7" idx="3"/>
          </p:cNvCxnSpPr>
          <p:nvPr/>
        </p:nvCxnSpPr>
        <p:spPr>
          <a:xfrm flipV="1">
            <a:off x="3382355" y="4322538"/>
            <a:ext cx="668177" cy="3669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2390764" y="5147699"/>
            <a:ext cx="482417" cy="53011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5079" y="316137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5286" y="343036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470" y="460802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1019" y="398654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3720" y="505969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Listing the min-cuts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1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417" y="403294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1175008" y="304456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3669361" y="131985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352359" y="22194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4127336" y="256579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2966986" y="1643890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3072439" y="2543440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4283988" y="187301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798044" y="3597729"/>
            <a:ext cx="482417" cy="5301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2359" y="161140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92566" y="188039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4750" y="305805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8299" y="243657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000" y="350972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3457251" y="595082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30" name="Oval 29"/>
          <p:cNvSpPr/>
          <p:nvPr/>
        </p:nvSpPr>
        <p:spPr>
          <a:xfrm>
            <a:off x="4448842" y="496245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31" name="Oval 30"/>
          <p:cNvSpPr/>
          <p:nvPr/>
        </p:nvSpPr>
        <p:spPr>
          <a:xfrm>
            <a:off x="6943195" y="323773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5626193" y="413728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33" name="Oval 32"/>
          <p:cNvSpPr/>
          <p:nvPr/>
        </p:nvSpPr>
        <p:spPr>
          <a:xfrm>
            <a:off x="7401170" y="448367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34" name="Straight Connector 33"/>
          <p:cNvCxnSpPr>
            <a:stCxn id="32" idx="7"/>
            <a:endCxn id="31" idx="2"/>
          </p:cNvCxnSpPr>
          <p:nvPr/>
        </p:nvCxnSpPr>
        <p:spPr>
          <a:xfrm flipV="1">
            <a:off x="6240820" y="3561775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6"/>
            <a:endCxn id="33" idx="2"/>
          </p:cNvCxnSpPr>
          <p:nvPr/>
        </p:nvCxnSpPr>
        <p:spPr>
          <a:xfrm>
            <a:off x="6346273" y="4461325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0"/>
            <a:endCxn id="31" idx="5"/>
          </p:cNvCxnSpPr>
          <p:nvPr/>
        </p:nvCxnSpPr>
        <p:spPr>
          <a:xfrm flipH="1" flipV="1">
            <a:off x="7557822" y="3790903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26193" y="3529293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966400" y="379827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8584" y="497594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44" name="Rectangle 43"/>
          <p:cNvSpPr/>
          <p:nvPr/>
        </p:nvSpPr>
        <p:spPr>
          <a:xfrm rot="18543812">
            <a:off x="850288" y="3646765"/>
            <a:ext cx="609270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Outside-in approach</a:t>
            </a:r>
            <a:endParaRPr lang="en-CA" dirty="0"/>
          </a:p>
        </p:txBody>
      </p:sp>
      <p:sp>
        <p:nvSpPr>
          <p:cNvPr id="37" name="Right Arrow 36"/>
          <p:cNvSpPr/>
          <p:nvPr/>
        </p:nvSpPr>
        <p:spPr>
          <a:xfrm rot="2389631">
            <a:off x="3335872" y="3832438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048507" y="4654833"/>
            <a:ext cx="668177" cy="3669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417" y="403294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1175008" y="304456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3669361" y="131985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352359" y="22194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4127336" y="256579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2966986" y="1643890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3072439" y="2543440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4283988" y="187301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  <a:endCxn id="7" idx="3"/>
          </p:cNvCxnSpPr>
          <p:nvPr/>
        </p:nvCxnSpPr>
        <p:spPr>
          <a:xfrm flipV="1">
            <a:off x="1789635" y="2772568"/>
            <a:ext cx="668177" cy="3669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798044" y="3597729"/>
            <a:ext cx="482417" cy="5301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2359" y="161140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92566" y="188039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4750" y="305805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8299" y="243657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000" y="350972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3457251" y="595082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30" name="Oval 29"/>
          <p:cNvSpPr/>
          <p:nvPr/>
        </p:nvSpPr>
        <p:spPr>
          <a:xfrm>
            <a:off x="4448842" y="496245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31" name="Oval 30"/>
          <p:cNvSpPr/>
          <p:nvPr/>
        </p:nvSpPr>
        <p:spPr>
          <a:xfrm>
            <a:off x="6943195" y="323773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5626193" y="413728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33" name="Oval 32"/>
          <p:cNvSpPr/>
          <p:nvPr/>
        </p:nvSpPr>
        <p:spPr>
          <a:xfrm>
            <a:off x="7401170" y="448367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34" name="Straight Connector 33"/>
          <p:cNvCxnSpPr>
            <a:stCxn id="32" idx="7"/>
            <a:endCxn id="31" idx="2"/>
          </p:cNvCxnSpPr>
          <p:nvPr/>
        </p:nvCxnSpPr>
        <p:spPr>
          <a:xfrm flipV="1">
            <a:off x="6240820" y="3561775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6"/>
            <a:endCxn id="33" idx="2"/>
          </p:cNvCxnSpPr>
          <p:nvPr/>
        </p:nvCxnSpPr>
        <p:spPr>
          <a:xfrm>
            <a:off x="6346273" y="4461325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0"/>
            <a:endCxn id="31" idx="5"/>
          </p:cNvCxnSpPr>
          <p:nvPr/>
        </p:nvCxnSpPr>
        <p:spPr>
          <a:xfrm flipH="1" flipV="1">
            <a:off x="7557822" y="3790903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7"/>
            <a:endCxn id="30" idx="3"/>
          </p:cNvCxnSpPr>
          <p:nvPr/>
        </p:nvCxnSpPr>
        <p:spPr>
          <a:xfrm flipV="1">
            <a:off x="4071878" y="5515614"/>
            <a:ext cx="482417" cy="5301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26193" y="3529293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966400" y="379827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8584" y="497594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74834" y="5427605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44" name="Rectangle 43"/>
          <p:cNvSpPr/>
          <p:nvPr/>
        </p:nvSpPr>
        <p:spPr>
          <a:xfrm rot="19437178">
            <a:off x="1826035" y="2729450"/>
            <a:ext cx="609270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Outside-in approach</a:t>
            </a:r>
            <a:endParaRPr lang="en-CA" dirty="0"/>
          </a:p>
        </p:txBody>
      </p:sp>
      <p:sp>
        <p:nvSpPr>
          <p:cNvPr id="37" name="Right Arrow 36"/>
          <p:cNvSpPr/>
          <p:nvPr/>
        </p:nvSpPr>
        <p:spPr>
          <a:xfrm rot="2389631">
            <a:off x="3335872" y="3832438"/>
            <a:ext cx="1180532" cy="597709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417" y="403294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1175008" y="304456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3669361" y="131985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352359" y="22194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4127336" y="256579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2966986" y="1643890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3072439" y="2543440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4283988" y="1873018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</p:cNvCxnSpPr>
          <p:nvPr/>
        </p:nvCxnSpPr>
        <p:spPr>
          <a:xfrm flipV="1">
            <a:off x="1789635" y="2716634"/>
            <a:ext cx="717574" cy="4228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798044" y="3597729"/>
            <a:ext cx="482417" cy="53011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2359" y="161140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92566" y="188039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4750" y="305805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8299" y="243657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000" y="350972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3457251" y="595082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30" name="Oval 29"/>
          <p:cNvSpPr/>
          <p:nvPr/>
        </p:nvSpPr>
        <p:spPr>
          <a:xfrm>
            <a:off x="4448842" y="496245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31" name="Oval 30"/>
          <p:cNvSpPr/>
          <p:nvPr/>
        </p:nvSpPr>
        <p:spPr>
          <a:xfrm>
            <a:off x="6943195" y="323773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5626193" y="413728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33" name="Oval 32"/>
          <p:cNvSpPr/>
          <p:nvPr/>
        </p:nvSpPr>
        <p:spPr>
          <a:xfrm>
            <a:off x="7401170" y="448367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34" name="Straight Connector 33"/>
          <p:cNvCxnSpPr>
            <a:stCxn id="32" idx="7"/>
            <a:endCxn id="31" idx="2"/>
          </p:cNvCxnSpPr>
          <p:nvPr/>
        </p:nvCxnSpPr>
        <p:spPr>
          <a:xfrm flipV="1">
            <a:off x="6240820" y="3561775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6"/>
            <a:endCxn id="33" idx="2"/>
          </p:cNvCxnSpPr>
          <p:nvPr/>
        </p:nvCxnSpPr>
        <p:spPr>
          <a:xfrm>
            <a:off x="6346273" y="4461325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0"/>
            <a:endCxn id="31" idx="5"/>
          </p:cNvCxnSpPr>
          <p:nvPr/>
        </p:nvCxnSpPr>
        <p:spPr>
          <a:xfrm flipH="1" flipV="1">
            <a:off x="7557822" y="3790903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26193" y="3529293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966400" y="379827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8584" y="497594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44" name="Rectangle 43"/>
          <p:cNvSpPr/>
          <p:nvPr/>
        </p:nvSpPr>
        <p:spPr>
          <a:xfrm rot="19437178">
            <a:off x="764233" y="3680961"/>
            <a:ext cx="609270" cy="432048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7" name="Straight Connector 36"/>
          <p:cNvCxnSpPr>
            <a:stCxn id="30" idx="7"/>
            <a:endCxn id="32" idx="3"/>
          </p:cNvCxnSpPr>
          <p:nvPr/>
        </p:nvCxnSpPr>
        <p:spPr>
          <a:xfrm flipV="1">
            <a:off x="5063469" y="4690453"/>
            <a:ext cx="668177" cy="3669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81210" y="427869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566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/>
              <a:t>Introduction</a:t>
            </a:r>
          </a:p>
          <a:p>
            <a:r>
              <a:rPr lang="en-CA" dirty="0" smtClean="0"/>
              <a:t>Big picture</a:t>
            </a:r>
          </a:p>
          <a:p>
            <a:r>
              <a:rPr lang="en-CA" dirty="0" smtClean="0"/>
              <a:t>Clustering Algorithm</a:t>
            </a:r>
          </a:p>
          <a:p>
            <a:r>
              <a:rPr lang="en-CA" dirty="0" smtClean="0"/>
              <a:t>Experiments &amp; Results</a:t>
            </a:r>
          </a:p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39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96163" y="529013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3187754" y="4301763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</a:t>
            </a:r>
            <a:endParaRPr lang="en-CA" b="1" dirty="0"/>
          </a:p>
        </p:txBody>
      </p:sp>
      <p:sp>
        <p:nvSpPr>
          <p:cNvPr id="6" name="Oval 5"/>
          <p:cNvSpPr/>
          <p:nvPr/>
        </p:nvSpPr>
        <p:spPr>
          <a:xfrm>
            <a:off x="5682107" y="257705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4365105" y="347660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A</a:t>
            </a:r>
            <a:endParaRPr lang="en-CA" b="1" dirty="0"/>
          </a:p>
        </p:txBody>
      </p:sp>
      <p:sp>
        <p:nvSpPr>
          <p:cNvPr id="8" name="Oval 7"/>
          <p:cNvSpPr/>
          <p:nvPr/>
        </p:nvSpPr>
        <p:spPr>
          <a:xfrm>
            <a:off x="6140082" y="382298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</a:t>
            </a:r>
          </a:p>
        </p:txBody>
      </p:sp>
      <p:cxnSp>
        <p:nvCxnSpPr>
          <p:cNvPr id="10" name="Straight Connector 9"/>
          <p:cNvCxnSpPr>
            <a:stCxn id="7" idx="7"/>
            <a:endCxn id="6" idx="2"/>
          </p:cNvCxnSpPr>
          <p:nvPr/>
        </p:nvCxnSpPr>
        <p:spPr>
          <a:xfrm flipV="1">
            <a:off x="4979732" y="2901088"/>
            <a:ext cx="702375" cy="6704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2"/>
          </p:cNvCxnSpPr>
          <p:nvPr/>
        </p:nvCxnSpPr>
        <p:spPr>
          <a:xfrm>
            <a:off x="5085185" y="3800638"/>
            <a:ext cx="1054897" cy="346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6" idx="5"/>
          </p:cNvCxnSpPr>
          <p:nvPr/>
        </p:nvCxnSpPr>
        <p:spPr>
          <a:xfrm flipH="1" flipV="1">
            <a:off x="6296734" y="3130216"/>
            <a:ext cx="203388" cy="692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7"/>
          </p:cNvCxnSpPr>
          <p:nvPr/>
        </p:nvCxnSpPr>
        <p:spPr>
          <a:xfrm flipV="1">
            <a:off x="3802381" y="3973832"/>
            <a:ext cx="717574" cy="4228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5" idx="3"/>
          </p:cNvCxnSpPr>
          <p:nvPr/>
        </p:nvCxnSpPr>
        <p:spPr>
          <a:xfrm flipV="1">
            <a:off x="2810790" y="4854927"/>
            <a:ext cx="482417" cy="53011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5105" y="2868606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705312" y="313758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7496" y="431525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1045" y="369377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3746" y="4766918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632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ropbox\SoftwareModelling\diagrams\UMLDI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35" y="0"/>
            <a:ext cx="922148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niel\Dropbox\SoftwareModelling\diagrams\clust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80963"/>
            <a:ext cx="9228138" cy="67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</a:t>
            </a:r>
            <a:r>
              <a:rPr lang="en-US" dirty="0" err="1" smtClean="0"/>
              <a:t>RiTa</a:t>
            </a:r>
            <a:r>
              <a:rPr lang="en-US" dirty="0" smtClean="0"/>
              <a:t> </a:t>
            </a:r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err="1" smtClean="0"/>
              <a:t>getDistance</a:t>
            </a:r>
            <a:r>
              <a:rPr lang="en-US" dirty="0" smtClean="0"/>
              <a:t>() function</a:t>
            </a:r>
          </a:p>
          <a:p>
            <a:r>
              <a:rPr lang="en-US" dirty="0" smtClean="0"/>
              <a:t>We calculate pairwise distances between nodes.</a:t>
            </a:r>
          </a:p>
          <a:p>
            <a:r>
              <a:rPr lang="en-US" dirty="0" smtClean="0"/>
              <a:t>Select for each node the smallest distance between it and another node</a:t>
            </a:r>
          </a:p>
          <a:p>
            <a:r>
              <a:rPr lang="en-US" dirty="0" smtClean="0"/>
              <a:t>Sum all minimum distances </a:t>
            </a:r>
          </a:p>
          <a:p>
            <a:r>
              <a:rPr lang="en-US" dirty="0" smtClean="0"/>
              <a:t>Average over all nodes in candidate cluster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Distance 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Big picture</a:t>
            </a:r>
          </a:p>
          <a:p>
            <a:r>
              <a:rPr lang="en-CA" dirty="0" smtClean="0"/>
              <a:t>Clustering Algorithm</a:t>
            </a:r>
          </a:p>
          <a:p>
            <a:r>
              <a:rPr lang="en-CA" sz="3200" b="1" dirty="0" smtClean="0"/>
              <a:t>Experiments + Results</a:t>
            </a:r>
          </a:p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#1</a:t>
            </a:r>
            <a:endParaRPr lang="en-CA" dirty="0"/>
          </a:p>
        </p:txBody>
      </p:sp>
      <p:pic>
        <p:nvPicPr>
          <p:cNvPr id="1026" name="Picture 2" descr="C:\Users\Daniel\Dropbox\SoftwareModelling\diagrams\air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# 1</a:t>
            </a:r>
            <a:endParaRPr lang="en-CA" dirty="0"/>
          </a:p>
        </p:txBody>
      </p:sp>
      <p:pic>
        <p:nvPicPr>
          <p:cNvPr id="1026" name="Picture 2" descr="C:\Users\christina\Dropbox\SoftwareModelling\diagrams\airlineA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008"/>
            <a:ext cx="9144000" cy="68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260648"/>
            <a:ext cx="2195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User 1 abstraction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Experimentation</a:t>
            </a:r>
            <a:endParaRPr lang="en-CA" dirty="0"/>
          </a:p>
        </p:txBody>
      </p:sp>
      <p:pic>
        <p:nvPicPr>
          <p:cNvPr id="2050" name="Picture 2" descr="C:\Users\christina\Dropbox\SoftwareModelling\diagrams\airline-alexclu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8520" y="260648"/>
            <a:ext cx="2195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User 2 abstraction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# 1</a:t>
            </a:r>
            <a:endParaRPr lang="en-CA" dirty="0"/>
          </a:p>
        </p:txBody>
      </p:sp>
      <p:pic>
        <p:nvPicPr>
          <p:cNvPr id="2050" name="Picture 2" descr="C:\Users\Daniel\Dropbox\SoftwareModelling\diagrams\airline_clust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6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260648"/>
            <a:ext cx="2195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automated abstraction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 what is this “clustering” you speak of?</a:t>
            </a:r>
          </a:p>
          <a:p>
            <a:r>
              <a:rPr lang="en-CA" dirty="0" smtClean="0"/>
              <a:t>Why do we need to cluster?</a:t>
            </a:r>
          </a:p>
          <a:p>
            <a:r>
              <a:rPr lang="en-CA" dirty="0" smtClean="0"/>
              <a:t>Reduce cognitive load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41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ropbox\SoftwareModelling\diagrams\UMLDI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31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 #2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version</a:t>
            </a:r>
            <a:endParaRPr lang="en-US" dirty="0"/>
          </a:p>
        </p:txBody>
      </p:sp>
      <p:pic>
        <p:nvPicPr>
          <p:cNvPr id="3074" name="Picture 2" descr="C:\Users\christina\Dropbox\SoftwareModelling\diagrams\SimplifiedE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2896"/>
            <a:ext cx="914400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niel\Dropbox\SoftwareModelling\diagrams\clust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80963"/>
            <a:ext cx="9228138" cy="67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Big picture</a:t>
            </a:r>
          </a:p>
          <a:p>
            <a:r>
              <a:rPr lang="en-CA" dirty="0" smtClean="0"/>
              <a:t>Clustering Algorithm</a:t>
            </a:r>
          </a:p>
          <a:p>
            <a:r>
              <a:rPr lang="en-CA" b="1" dirty="0" smtClean="0"/>
              <a:t>Experiments + Results</a:t>
            </a:r>
          </a:p>
          <a:p>
            <a:r>
              <a:rPr lang="en-CA" sz="3200" b="1" dirty="0" smtClean="0"/>
              <a:t>Conclusion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90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Surprised at how similar manual clustering and automated clustering were.</a:t>
            </a:r>
          </a:p>
          <a:p>
            <a:r>
              <a:rPr lang="en-CA" dirty="0" smtClean="0"/>
              <a:t>Suggested improvements:</a:t>
            </a:r>
          </a:p>
          <a:p>
            <a:pPr lvl="1"/>
            <a:r>
              <a:rPr lang="en-CA" dirty="0" smtClean="0"/>
              <a:t>Automatic distance threshold</a:t>
            </a:r>
          </a:p>
          <a:p>
            <a:pPr lvl="1"/>
            <a:r>
              <a:rPr lang="en-CA" dirty="0"/>
              <a:t>Creating </a:t>
            </a:r>
            <a:r>
              <a:rPr lang="en-CA" dirty="0" err="1"/>
              <a:t>subgraphs</a:t>
            </a:r>
            <a:endParaRPr lang="en-CA" dirty="0"/>
          </a:p>
          <a:p>
            <a:pPr lvl="1"/>
            <a:r>
              <a:rPr lang="en-CA" dirty="0"/>
              <a:t>Strictness of clustering (min # of clusters</a:t>
            </a:r>
          </a:p>
          <a:p>
            <a:pPr lvl="1"/>
            <a:r>
              <a:rPr lang="en-CA" dirty="0"/>
              <a:t>Advanced min-cut discovery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35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Merry Christmas!</a:t>
            </a:r>
            <a:endParaRPr lang="en-US" dirty="0"/>
          </a:p>
        </p:txBody>
      </p:sp>
      <p:pic>
        <p:nvPicPr>
          <p:cNvPr id="1026" name="Picture 2" descr="C:\Users\christina\Dropbox\SoftwareModelling\Report\Christmas-Mistleto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1682824" cy="16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tina\Dropbox\SoftwareModelling\Report\Christmas-Mistleto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ina\Desktop\verylarge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806"/>
            <a:ext cx="9144000" cy="62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ina\Desktop\Eclipselink_uml_class_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8174"/>
            <a:ext cx="10441160" cy="98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683568" y="620688"/>
            <a:ext cx="7344816" cy="5832648"/>
          </a:xfrm>
          <a:prstGeom prst="noSmoking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4" y="163760"/>
            <a:ext cx="8770144" cy="657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sz="3200" b="1" dirty="0" smtClean="0"/>
              <a:t>Big picture</a:t>
            </a:r>
          </a:p>
          <a:p>
            <a:r>
              <a:rPr lang="en-CA" dirty="0" smtClean="0"/>
              <a:t>Clustering Algorithm</a:t>
            </a:r>
          </a:p>
          <a:p>
            <a:r>
              <a:rPr lang="en-CA" dirty="0" smtClean="0"/>
              <a:t>Experiment + Results</a:t>
            </a:r>
          </a:p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1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2704</TotalTime>
  <Words>801</Words>
  <Application>Microsoft Office PowerPoint</Application>
  <PresentationFormat>On-screen Show (4:3)</PresentationFormat>
  <Paragraphs>344</Paragraphs>
  <Slides>46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Waveform</vt:lpstr>
      <vt:lpstr>Automated Conceptual Abstraction of Large Diagrams</vt:lpstr>
      <vt:lpstr>Outline</vt:lpstr>
      <vt:lpstr>Outline</vt:lpstr>
      <vt:lpstr>Introduction</vt:lpstr>
      <vt:lpstr>PowerPoint Presentation</vt:lpstr>
      <vt:lpstr>PowerPoint Presentation</vt:lpstr>
      <vt:lpstr>PowerPoint Presentation</vt:lpstr>
      <vt:lpstr>Outline</vt:lpstr>
      <vt:lpstr>Big Picture</vt:lpstr>
      <vt:lpstr>Vision</vt:lpstr>
      <vt:lpstr>Diagram Abstraction</vt:lpstr>
      <vt:lpstr>Related Works</vt:lpstr>
      <vt:lpstr>Our Approach</vt:lpstr>
      <vt:lpstr>Our Approach</vt:lpstr>
      <vt:lpstr>Outline</vt:lpstr>
      <vt:lpstr>Min-Cut</vt:lpstr>
      <vt:lpstr>Naïve Min-Cut Algorithm</vt:lpstr>
      <vt:lpstr>Combinations / Creating partitions</vt:lpstr>
      <vt:lpstr>PowerPoint Presentation</vt:lpstr>
      <vt:lpstr>Minimum sets</vt:lpstr>
      <vt:lpstr>Cycles</vt:lpstr>
      <vt:lpstr>Listing the min-cuts</vt:lpstr>
      <vt:lpstr>Listing the min-cuts</vt:lpstr>
      <vt:lpstr>Listing the min-cuts</vt:lpstr>
      <vt:lpstr>Listing the min-cuts</vt:lpstr>
      <vt:lpstr>Listing the min-cuts</vt:lpstr>
      <vt:lpstr>Outside-in approach</vt:lpstr>
      <vt:lpstr>Outside-in approach</vt:lpstr>
      <vt:lpstr>PowerPoint Presentation</vt:lpstr>
      <vt:lpstr>PowerPoint Presentation</vt:lpstr>
      <vt:lpstr>PowerPoint Presentation</vt:lpstr>
      <vt:lpstr>PowerPoint Presentation</vt:lpstr>
      <vt:lpstr>Cluster Distance Measure</vt:lpstr>
      <vt:lpstr>Outline</vt:lpstr>
      <vt:lpstr>Experiment 1</vt:lpstr>
      <vt:lpstr>Experiment #1</vt:lpstr>
      <vt:lpstr>Experiment # 1</vt:lpstr>
      <vt:lpstr>Experimentation</vt:lpstr>
      <vt:lpstr>Experiment # 1</vt:lpstr>
      <vt:lpstr>Experiment 2</vt:lpstr>
      <vt:lpstr>Experiment #2</vt:lpstr>
      <vt:lpstr>Simplified version</vt:lpstr>
      <vt:lpstr>PowerPoint Presentation</vt:lpstr>
      <vt:lpstr>Outline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45</cp:revision>
  <dcterms:created xsi:type="dcterms:W3CDTF">2012-12-15T19:19:28Z</dcterms:created>
  <dcterms:modified xsi:type="dcterms:W3CDTF">2012-12-19T14:53:46Z</dcterms:modified>
</cp:coreProperties>
</file>