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0"/>
  </p:notesMasterIdLst>
  <p:sldIdLst>
    <p:sldId id="646" r:id="rId2"/>
    <p:sldId id="719" r:id="rId3"/>
    <p:sldId id="758" r:id="rId4"/>
    <p:sldId id="648" r:id="rId5"/>
    <p:sldId id="739" r:id="rId6"/>
    <p:sldId id="741" r:id="rId7"/>
    <p:sldId id="742" r:id="rId8"/>
    <p:sldId id="743" r:id="rId9"/>
    <p:sldId id="674" r:id="rId10"/>
    <p:sldId id="720" r:id="rId11"/>
    <p:sldId id="744" r:id="rId12"/>
    <p:sldId id="745" r:id="rId13"/>
    <p:sldId id="746" r:id="rId14"/>
    <p:sldId id="748" r:id="rId15"/>
    <p:sldId id="749" r:id="rId16"/>
    <p:sldId id="750" r:id="rId17"/>
    <p:sldId id="751" r:id="rId18"/>
    <p:sldId id="752" r:id="rId19"/>
    <p:sldId id="760" r:id="rId20"/>
    <p:sldId id="729" r:id="rId21"/>
    <p:sldId id="730" r:id="rId22"/>
    <p:sldId id="661" r:id="rId23"/>
    <p:sldId id="668" r:id="rId24"/>
    <p:sldId id="665" r:id="rId25"/>
    <p:sldId id="667" r:id="rId26"/>
    <p:sldId id="753" r:id="rId27"/>
    <p:sldId id="738" r:id="rId28"/>
    <p:sldId id="763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E12"/>
    <a:srgbClr val="FF00FF"/>
    <a:srgbClr val="2E20E8"/>
    <a:srgbClr val="FFFF00"/>
    <a:srgbClr val="9999FF"/>
    <a:srgbClr val="00FF00"/>
    <a:srgbClr val="91C7F9"/>
    <a:srgbClr val="66FF66"/>
    <a:srgbClr val="B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329" autoAdjust="0"/>
    <p:restoredTop sz="87871" autoAdjust="0"/>
  </p:normalViewPr>
  <p:slideViewPr>
    <p:cSldViewPr>
      <p:cViewPr>
        <p:scale>
          <a:sx n="53" d="100"/>
          <a:sy n="53" d="100"/>
        </p:scale>
        <p:origin x="-16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38100" dir="5400000" algn="ctr" rotWithShape="0">
                  <a:schemeClr val="accent3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Lbls>
            <c:dLbl>
              <c:idx val="0"/>
              <c:layout>
                <c:manualLayout>
                  <c:x val="-0.22164488845968683"/>
                  <c:y val="0.15600843421635222"/>
                </c:manualLayout>
              </c:layout>
              <c:tx>
                <c:rich>
                  <a:bodyPr/>
                  <a:lstStyle/>
                  <a:p>
                    <a:r>
                      <a:rPr lang="en-US" sz="2600" dirty="0" smtClean="0"/>
                      <a:t>HTTPS</a:t>
                    </a:r>
                    <a:r>
                      <a:rPr lang="en-US" sz="2600" dirty="0"/>
                      <a:t>
</a:t>
                    </a:r>
                    <a:r>
                      <a:rPr lang="en-US" sz="2600" dirty="0" smtClean="0"/>
                      <a:t>34.7%</a:t>
                    </a:r>
                    <a:endParaRPr lang="en-US" sz="2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431174313965116"/>
                  <c:y val="-0.14932531668808519"/>
                </c:manualLayout>
              </c:layout>
              <c:tx>
                <c:rich>
                  <a:bodyPr/>
                  <a:lstStyle/>
                  <a:p>
                    <a:r>
                      <a:rPr lang="en-US" sz="2600" dirty="0" smtClean="0"/>
                      <a:t>HTTP</a:t>
                    </a:r>
                    <a:r>
                      <a:rPr lang="en-US" sz="2600" dirty="0"/>
                      <a:t>
</a:t>
                    </a:r>
                    <a:r>
                      <a:rPr lang="en-US" sz="2600" dirty="0" smtClean="0"/>
                      <a:t>65.3%</a:t>
                    </a:r>
                    <a:endParaRPr lang="en-US" sz="2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0.34699999999999998</c:v>
                </c:pt>
                <c:pt idx="1">
                  <c:v>0.65300000000000002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38100" dir="5400000" algn="ctr" rotWithShape="0">
                  <a:schemeClr val="accent3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Lbls>
            <c:dLbl>
              <c:idx val="0"/>
              <c:layout>
                <c:manualLayout>
                  <c:x val="-0.18320551633864043"/>
                  <c:y val="0.2142976706011944"/>
                </c:manualLayout>
              </c:layout>
              <c:tx>
                <c:rich>
                  <a:bodyPr/>
                  <a:lstStyle/>
                  <a:p>
                    <a:r>
                      <a:rPr lang="en-US" sz="2600" dirty="0" smtClean="0"/>
                      <a:t>HTTPS</a:t>
                    </a:r>
                    <a:r>
                      <a:rPr lang="en-US" sz="2600" dirty="0"/>
                      <a:t>
</a:t>
                    </a:r>
                    <a:r>
                      <a:rPr lang="en-US" sz="2600" dirty="0" smtClean="0"/>
                      <a:t>22.6%</a:t>
                    </a:r>
                    <a:endParaRPr lang="en-US" sz="2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717800586259646"/>
                  <c:y val="-0.30361936953962787"/>
                </c:manualLayout>
              </c:layout>
              <c:tx>
                <c:rich>
                  <a:bodyPr/>
                  <a:lstStyle/>
                  <a:p>
                    <a:r>
                      <a:rPr lang="en-US" sz="2600" dirty="0" smtClean="0"/>
                      <a:t>HTTP</a:t>
                    </a:r>
                    <a:r>
                      <a:rPr lang="en-US" sz="2600" dirty="0"/>
                      <a:t>
</a:t>
                    </a:r>
                    <a:r>
                      <a:rPr lang="en-US" sz="2600" dirty="0" smtClean="0"/>
                      <a:t>77.4%</a:t>
                    </a:r>
                    <a:endParaRPr lang="en-US" sz="2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0.22600000000000001</c:v>
                </c:pt>
                <c:pt idx="1">
                  <c:v>0.77400000000000002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3.1423155438903469E-3"/>
                  <c:y val="3.617001451438988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696267133275008E-2"/>
                  <c:y val="-2.27635115847431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239477009818215E-2"/>
                  <c:y val="0.1614446226247238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OV
33%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DVO</c:v>
                </c:pt>
                <c:pt idx="1">
                  <c:v>EV</c:v>
                </c:pt>
                <c:pt idx="2">
                  <c:v>OV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0.06</c:v>
                </c:pt>
                <c:pt idx="2">
                  <c:v>0.33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16D0D-37FF-441F-8168-ABDF6762A5C8}" type="doc">
      <dgm:prSet loTypeId="urn:microsoft.com/office/officeart/2005/8/layout/venn1" loCatId="relationship" qsTypeId="urn:microsoft.com/office/officeart/2005/8/quickstyle/3d3" qsCatId="3D" csTypeId="urn:microsoft.com/office/officeart/2005/8/colors/colorful1#1" csCatId="colorful" phldr="1"/>
      <dgm:spPr/>
    </dgm:pt>
    <dgm:pt modelId="{C63DD114-B11D-4462-B6AA-6608E22FBE40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fr-CH" sz="2000" b="1" dirty="0" err="1"/>
            <a:t>Trusted</a:t>
          </a:r>
          <a:r>
            <a:rPr lang="fr-CH" sz="2000" b="1" dirty="0"/>
            <a:t> </a:t>
          </a:r>
          <a:r>
            <a:rPr lang="fr-CH" sz="2000" b="1" dirty="0" smtClean="0"/>
            <a:t>CA</a:t>
          </a:r>
        </a:p>
        <a:p>
          <a:endParaRPr lang="fr-CH" sz="1800" b="1" dirty="0"/>
        </a:p>
      </dgm:t>
    </dgm:pt>
    <dgm:pt modelId="{ADA0EE73-21FE-482A-9B96-9E3171F327E5}" type="parTrans" cxnId="{866C31EC-2E17-4F34-96A8-0589CB52CD1C}">
      <dgm:prSet/>
      <dgm:spPr/>
      <dgm:t>
        <a:bodyPr/>
        <a:lstStyle/>
        <a:p>
          <a:endParaRPr lang="fr-CH"/>
        </a:p>
      </dgm:t>
    </dgm:pt>
    <dgm:pt modelId="{8A5C54FA-F6C4-4856-95FF-7DA381A336C8}" type="sibTrans" cxnId="{866C31EC-2E17-4F34-96A8-0589CB52CD1C}">
      <dgm:prSet/>
      <dgm:spPr/>
      <dgm:t>
        <a:bodyPr/>
        <a:lstStyle/>
        <a:p>
          <a:endParaRPr lang="fr-CH"/>
        </a:p>
      </dgm:t>
    </dgm:pt>
    <dgm:pt modelId="{8C6D5ABE-8A34-45B4-A219-FA81B4CF98CA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fr-CH" sz="2000" b="1" dirty="0"/>
            <a:t>Not </a:t>
          </a:r>
          <a:r>
            <a:rPr lang="fr-CH" sz="2000" b="1" dirty="0" err="1" smtClean="0"/>
            <a:t>expired</a:t>
          </a:r>
          <a:endParaRPr lang="fr-CH" sz="2000" b="1" dirty="0" smtClean="0"/>
        </a:p>
        <a:p>
          <a:endParaRPr lang="fr-CH" sz="1800" b="1" dirty="0"/>
        </a:p>
      </dgm:t>
    </dgm:pt>
    <dgm:pt modelId="{650AEEE8-C166-461F-B7EA-DBF91DDB423C}" type="parTrans" cxnId="{43ED9765-ADFE-4A86-AD29-6FBC85A04B63}">
      <dgm:prSet/>
      <dgm:spPr/>
      <dgm:t>
        <a:bodyPr/>
        <a:lstStyle/>
        <a:p>
          <a:endParaRPr lang="fr-CH"/>
        </a:p>
      </dgm:t>
    </dgm:pt>
    <dgm:pt modelId="{730CFFAD-5119-4BEE-9C5F-560CE86A25B1}" type="sibTrans" cxnId="{43ED9765-ADFE-4A86-AD29-6FBC85A04B63}">
      <dgm:prSet/>
      <dgm:spPr/>
      <dgm:t>
        <a:bodyPr/>
        <a:lstStyle/>
        <a:p>
          <a:endParaRPr lang="fr-CH"/>
        </a:p>
      </dgm:t>
    </dgm:pt>
    <dgm:pt modelId="{5648D3A3-AE90-4A1E-A925-C4734E574123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fr-CH" sz="2000" b="1" smtClean="0"/>
            <a:t>Domain match</a:t>
          </a:r>
          <a:endParaRPr lang="fr-CH" sz="2000" b="1" dirty="0" smtClean="0"/>
        </a:p>
      </dgm:t>
    </dgm:pt>
    <dgm:pt modelId="{99D64D65-782A-4DD0-8009-B5C33C2DA786}" type="sibTrans" cxnId="{2B788407-2358-499C-A847-1EAE378320C8}">
      <dgm:prSet/>
      <dgm:spPr/>
      <dgm:t>
        <a:bodyPr/>
        <a:lstStyle/>
        <a:p>
          <a:endParaRPr lang="fr-CH"/>
        </a:p>
      </dgm:t>
    </dgm:pt>
    <dgm:pt modelId="{0F6AD438-AECB-4C49-BEFE-0D3C67904031}" type="parTrans" cxnId="{2B788407-2358-499C-A847-1EAE378320C8}">
      <dgm:prSet/>
      <dgm:spPr/>
      <dgm:t>
        <a:bodyPr/>
        <a:lstStyle/>
        <a:p>
          <a:endParaRPr lang="fr-CH"/>
        </a:p>
      </dgm:t>
    </dgm:pt>
    <dgm:pt modelId="{4D479B36-475B-4FF6-ADED-396142DC5196}" type="pres">
      <dgm:prSet presAssocID="{4CC16D0D-37FF-441F-8168-ABDF6762A5C8}" presName="compositeShape" presStyleCnt="0">
        <dgm:presLayoutVars>
          <dgm:chMax val="7"/>
          <dgm:dir/>
          <dgm:resizeHandles val="exact"/>
        </dgm:presLayoutVars>
      </dgm:prSet>
      <dgm:spPr/>
    </dgm:pt>
    <dgm:pt modelId="{357F78E1-41E5-40CE-98C0-9B72FEB926B1}" type="pres">
      <dgm:prSet presAssocID="{C63DD114-B11D-4462-B6AA-6608E22FBE40}" presName="circ1" presStyleLbl="vennNode1" presStyleIdx="0" presStyleCnt="3"/>
      <dgm:spPr/>
      <dgm:t>
        <a:bodyPr/>
        <a:lstStyle/>
        <a:p>
          <a:endParaRPr lang="fr-CH"/>
        </a:p>
      </dgm:t>
    </dgm:pt>
    <dgm:pt modelId="{0BACEC01-060F-4B44-A72A-9E05577F1760}" type="pres">
      <dgm:prSet presAssocID="{C63DD114-B11D-4462-B6AA-6608E22FBE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C0D2C43-7C1C-44A1-A822-0208324A66E4}" type="pres">
      <dgm:prSet presAssocID="{8C6D5ABE-8A34-45B4-A219-FA81B4CF98CA}" presName="circ2" presStyleLbl="vennNode1" presStyleIdx="1" presStyleCnt="3"/>
      <dgm:spPr/>
      <dgm:t>
        <a:bodyPr/>
        <a:lstStyle/>
        <a:p>
          <a:endParaRPr lang="fr-CH"/>
        </a:p>
      </dgm:t>
    </dgm:pt>
    <dgm:pt modelId="{E366D2E9-6237-4400-8F39-B7A07C37BF20}" type="pres">
      <dgm:prSet presAssocID="{8C6D5ABE-8A34-45B4-A219-FA81B4CF98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EF13C92-20E0-43DC-B01F-B4980B5F24EC}" type="pres">
      <dgm:prSet presAssocID="{5648D3A3-AE90-4A1E-A925-C4734E574123}" presName="circ3" presStyleLbl="vennNode1" presStyleIdx="2" presStyleCnt="3"/>
      <dgm:spPr/>
      <dgm:t>
        <a:bodyPr/>
        <a:lstStyle/>
        <a:p>
          <a:endParaRPr lang="fr-CH"/>
        </a:p>
      </dgm:t>
    </dgm:pt>
    <dgm:pt modelId="{959FBF7E-0332-4AED-8A33-D96C8E57A1F6}" type="pres">
      <dgm:prSet presAssocID="{5648D3A3-AE90-4A1E-A925-C4734E5741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2B788407-2358-499C-A847-1EAE378320C8}" srcId="{4CC16D0D-37FF-441F-8168-ABDF6762A5C8}" destId="{5648D3A3-AE90-4A1E-A925-C4734E574123}" srcOrd="2" destOrd="0" parTransId="{0F6AD438-AECB-4C49-BEFE-0D3C67904031}" sibTransId="{99D64D65-782A-4DD0-8009-B5C33C2DA786}"/>
    <dgm:cxn modelId="{202158B5-EBE5-4093-8843-251C04DF007B}" type="presOf" srcId="{5648D3A3-AE90-4A1E-A925-C4734E574123}" destId="{3EF13C92-20E0-43DC-B01F-B4980B5F24EC}" srcOrd="0" destOrd="0" presId="urn:microsoft.com/office/officeart/2005/8/layout/venn1"/>
    <dgm:cxn modelId="{F152DD4D-7D55-460C-963E-0B26DF6A238E}" type="presOf" srcId="{5648D3A3-AE90-4A1E-A925-C4734E574123}" destId="{959FBF7E-0332-4AED-8A33-D96C8E57A1F6}" srcOrd="1" destOrd="0" presId="urn:microsoft.com/office/officeart/2005/8/layout/venn1"/>
    <dgm:cxn modelId="{866C31EC-2E17-4F34-96A8-0589CB52CD1C}" srcId="{4CC16D0D-37FF-441F-8168-ABDF6762A5C8}" destId="{C63DD114-B11D-4462-B6AA-6608E22FBE40}" srcOrd="0" destOrd="0" parTransId="{ADA0EE73-21FE-482A-9B96-9E3171F327E5}" sibTransId="{8A5C54FA-F6C4-4856-95FF-7DA381A336C8}"/>
    <dgm:cxn modelId="{E48B506F-7E53-46BB-83A9-D1FA9B1718BF}" type="presOf" srcId="{8C6D5ABE-8A34-45B4-A219-FA81B4CF98CA}" destId="{E366D2E9-6237-4400-8F39-B7A07C37BF20}" srcOrd="1" destOrd="0" presId="urn:microsoft.com/office/officeart/2005/8/layout/venn1"/>
    <dgm:cxn modelId="{73F51076-904D-47ED-A6A7-C4415BE3907D}" type="presOf" srcId="{8C6D5ABE-8A34-45B4-A219-FA81B4CF98CA}" destId="{DC0D2C43-7C1C-44A1-A822-0208324A66E4}" srcOrd="0" destOrd="0" presId="urn:microsoft.com/office/officeart/2005/8/layout/venn1"/>
    <dgm:cxn modelId="{DF441A82-7BD5-4576-BF9D-CFA867FF1BF9}" type="presOf" srcId="{C63DD114-B11D-4462-B6AA-6608E22FBE40}" destId="{357F78E1-41E5-40CE-98C0-9B72FEB926B1}" srcOrd="0" destOrd="0" presId="urn:microsoft.com/office/officeart/2005/8/layout/venn1"/>
    <dgm:cxn modelId="{B887EE70-9B58-4423-9F5C-58799C968E6F}" type="presOf" srcId="{4CC16D0D-37FF-441F-8168-ABDF6762A5C8}" destId="{4D479B36-475B-4FF6-ADED-396142DC5196}" srcOrd="0" destOrd="0" presId="urn:microsoft.com/office/officeart/2005/8/layout/venn1"/>
    <dgm:cxn modelId="{43ED9765-ADFE-4A86-AD29-6FBC85A04B63}" srcId="{4CC16D0D-37FF-441F-8168-ABDF6762A5C8}" destId="{8C6D5ABE-8A34-45B4-A219-FA81B4CF98CA}" srcOrd="1" destOrd="0" parTransId="{650AEEE8-C166-461F-B7EA-DBF91DDB423C}" sibTransId="{730CFFAD-5119-4BEE-9C5F-560CE86A25B1}"/>
    <dgm:cxn modelId="{D457F39A-912B-4FA5-AA65-B49201DDFA8C}" type="presOf" srcId="{C63DD114-B11D-4462-B6AA-6608E22FBE40}" destId="{0BACEC01-060F-4B44-A72A-9E05577F1760}" srcOrd="1" destOrd="0" presId="urn:microsoft.com/office/officeart/2005/8/layout/venn1"/>
    <dgm:cxn modelId="{621469FD-9F92-48CB-8F7F-C490D31E5F92}" type="presParOf" srcId="{4D479B36-475B-4FF6-ADED-396142DC5196}" destId="{357F78E1-41E5-40CE-98C0-9B72FEB926B1}" srcOrd="0" destOrd="0" presId="urn:microsoft.com/office/officeart/2005/8/layout/venn1"/>
    <dgm:cxn modelId="{18393F3A-8E11-41DC-8D4A-75994F98A784}" type="presParOf" srcId="{4D479B36-475B-4FF6-ADED-396142DC5196}" destId="{0BACEC01-060F-4B44-A72A-9E05577F1760}" srcOrd="1" destOrd="0" presId="urn:microsoft.com/office/officeart/2005/8/layout/venn1"/>
    <dgm:cxn modelId="{BDEBD1C1-35E5-4B61-B282-384E48E397B8}" type="presParOf" srcId="{4D479B36-475B-4FF6-ADED-396142DC5196}" destId="{DC0D2C43-7C1C-44A1-A822-0208324A66E4}" srcOrd="2" destOrd="0" presId="urn:microsoft.com/office/officeart/2005/8/layout/venn1"/>
    <dgm:cxn modelId="{04713603-5AA6-4E87-8054-7A080DF8E425}" type="presParOf" srcId="{4D479B36-475B-4FF6-ADED-396142DC5196}" destId="{E366D2E9-6237-4400-8F39-B7A07C37BF20}" srcOrd="3" destOrd="0" presId="urn:microsoft.com/office/officeart/2005/8/layout/venn1"/>
    <dgm:cxn modelId="{9CFCA4D4-382D-4011-B435-5C6AA7A500A8}" type="presParOf" srcId="{4D479B36-475B-4FF6-ADED-396142DC5196}" destId="{3EF13C92-20E0-43DC-B01F-B4980B5F24EC}" srcOrd="4" destOrd="0" presId="urn:microsoft.com/office/officeart/2005/8/layout/venn1"/>
    <dgm:cxn modelId="{5C0A0328-5A97-4CCD-991C-B9BA05C070B2}" type="presParOf" srcId="{4D479B36-475B-4FF6-ADED-396142DC5196}" destId="{959FBF7E-0332-4AED-8A33-D96C8E57A1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F78E1-41E5-40CE-98C0-9B72FEB926B1}">
      <dsp:nvSpPr>
        <dsp:cNvPr id="0" name=""/>
        <dsp:cNvSpPr/>
      </dsp:nvSpPr>
      <dsp:spPr>
        <a:xfrm>
          <a:off x="2845307" y="55911"/>
          <a:ext cx="2683764" cy="2683764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err="1"/>
            <a:t>Trusted</a:t>
          </a:r>
          <a:r>
            <a:rPr lang="fr-CH" sz="2000" b="1" kern="1200" dirty="0"/>
            <a:t> </a:t>
          </a:r>
          <a:r>
            <a:rPr lang="fr-CH" sz="2000" b="1" kern="1200" dirty="0" smtClean="0"/>
            <a:t>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b="1" kern="1200" dirty="0"/>
        </a:p>
      </dsp:txBody>
      <dsp:txXfrm>
        <a:off x="3203143" y="525570"/>
        <a:ext cx="1968093" cy="1207693"/>
      </dsp:txXfrm>
    </dsp:sp>
    <dsp:sp modelId="{DC0D2C43-7C1C-44A1-A822-0208324A66E4}">
      <dsp:nvSpPr>
        <dsp:cNvPr id="0" name=""/>
        <dsp:cNvSpPr/>
      </dsp:nvSpPr>
      <dsp:spPr>
        <a:xfrm>
          <a:off x="3813699" y="1733264"/>
          <a:ext cx="2683764" cy="2683764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/>
            <a:t>Not </a:t>
          </a:r>
          <a:r>
            <a:rPr lang="fr-CH" sz="2000" b="1" kern="1200" dirty="0" err="1" smtClean="0"/>
            <a:t>expired</a:t>
          </a:r>
          <a:endParaRPr lang="fr-CH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b="1" kern="1200" dirty="0"/>
        </a:p>
      </dsp:txBody>
      <dsp:txXfrm>
        <a:off x="4634483" y="2426569"/>
        <a:ext cx="1610258" cy="1476070"/>
      </dsp:txXfrm>
    </dsp:sp>
    <dsp:sp modelId="{3EF13C92-20E0-43DC-B01F-B4980B5F24EC}">
      <dsp:nvSpPr>
        <dsp:cNvPr id="0" name=""/>
        <dsp:cNvSpPr/>
      </dsp:nvSpPr>
      <dsp:spPr>
        <a:xfrm>
          <a:off x="1876916" y="1733264"/>
          <a:ext cx="2683764" cy="2683764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smtClean="0"/>
            <a:t>Domain match</a:t>
          </a:r>
          <a:endParaRPr lang="fr-CH" sz="2000" b="1" kern="1200" dirty="0" smtClean="0"/>
        </a:p>
      </dsp:txBody>
      <dsp:txXfrm>
        <a:off x="2129637" y="2426569"/>
        <a:ext cx="1610258" cy="147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E1AB248-CDFE-49BB-8034-4D1763E71974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EDFCABE-5061-4D9E-9C7B-CFF11016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4396C-F443-43AE-8CF3-DB853D33EE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Trusted</a:t>
            </a:r>
            <a:r>
              <a:rPr lang="en-US" baseline="0" dirty="0" smtClean="0"/>
              <a:t> CA: chain of trust can be reconstructed from one of the certificates present in the browser?</a:t>
            </a:r>
          </a:p>
          <a:p>
            <a:endParaRPr lang="fr-CH" dirty="0" smtClean="0"/>
          </a:p>
          <a:p>
            <a:r>
              <a:rPr lang="fr-CH" dirty="0" err="1" smtClean="0"/>
              <a:t>Explain</a:t>
            </a:r>
            <a:r>
              <a:rPr lang="fr-CH" baseline="0" dirty="0" smtClean="0"/>
              <a:t> </a:t>
            </a:r>
            <a:r>
              <a:rPr lang="fr-CH" dirty="0" err="1" smtClean="0"/>
              <a:t>domain</a:t>
            </a:r>
            <a:r>
              <a:rPr lang="fr-CH" dirty="0" smtClean="0"/>
              <a:t> match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5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does each number mean? 100% = 300K certificates</a:t>
            </a:r>
          </a:p>
          <a:p>
            <a:r>
              <a:rPr lang="en-US" baseline="0" dirty="0" smtClean="0"/>
              <a:t>What are those 300K certificates? Where do they come from? 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 Slide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Any of those is a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SNI not enough used in</a:t>
            </a:r>
            <a:r>
              <a:rPr lang="en-US" baseline="0" dirty="0" smtClean="0"/>
              <a:t> practice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5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 avoids</a:t>
            </a:r>
            <a:r>
              <a:rPr lang="en-US" baseline="0" dirty="0" smtClean="0"/>
              <a:t> the confusion between OV and DVO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5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1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5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C9B4-31DD-43F0-BED9-14E2D9A125FE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0611-4AA9-475C-B732-0847066A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56B6-98DE-4554-B853-D9A31C2B9E0D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315B-B61B-4BCF-8597-4966529E9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891C-0724-46D3-B10F-997695CAA7FF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39BD-4906-4EB8-8D79-B2194953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 anchor="t" anchorCtr="1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9DAE-C537-4CAA-B3CB-C83FC4D339AE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B648-DAFB-4F81-A801-7AF5CC7C836F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2DBE-AE1A-43C9-9EC9-7D147907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7597-6987-4D56-9A48-E2CF57DE0B23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79CA-28F9-42B0-BF72-E32B60437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722D-24FA-4B7F-96B2-4137294DA3DA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833D-4E7B-4778-922D-74495D88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1648-E996-441B-8395-E9A3A8D558C5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DB7A-07A1-4F60-995C-24ACBE5E0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DDCA-AB2C-4FE9-83CC-E9E81DBE476A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158D-AF14-4069-B8A3-BED7B83C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AACF-2105-445B-8F29-1EB7E5AA6EDC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9987-DD59-42A8-BEFE-F2CDFFD83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F53A-B765-47C7-ABD0-E54FE979DE42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222B-8742-46BF-B340-BB848689D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1852C-5CEA-438B-89F9-1C3A36EFD9DD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ABD2A-622C-4170-A01D-ABC1844C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9" r:id="rId2"/>
    <p:sldLayoutId id="2147483948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9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login.php?login_attempt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5624"/>
            <a:ext cx="8763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Inconvenient Truth about Web Certificates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3799590"/>
            <a:ext cx="8424936" cy="1752600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en-US" dirty="0"/>
              <a:t>Jean-Pierre </a:t>
            </a:r>
            <a:r>
              <a:rPr lang="en-US" dirty="0" err="1"/>
              <a:t>Hubaux</a:t>
            </a:r>
            <a:r>
              <a:rPr lang="en-US" dirty="0"/>
              <a:t> </a:t>
            </a:r>
          </a:p>
          <a:p>
            <a:pPr marR="0" algn="ctr" eaLnBrk="1" hangingPunct="1">
              <a:spcAft>
                <a:spcPts val="600"/>
              </a:spcAft>
              <a:buNone/>
            </a:pPr>
            <a:r>
              <a:rPr lang="fr-CH" dirty="0" smtClean="0"/>
              <a:t>Joint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endParaRPr lang="en-US" dirty="0" smtClean="0"/>
          </a:p>
          <a:p>
            <a:pPr marR="0" algn="ctr" eaLnBrk="1" hangingPunct="1">
              <a:spcAft>
                <a:spcPts val="600"/>
              </a:spcAft>
              <a:buNone/>
            </a:pPr>
            <a:r>
              <a:rPr lang="en-US" dirty="0" smtClean="0"/>
              <a:t>N. </a:t>
            </a:r>
            <a:r>
              <a:rPr lang="en-US" dirty="0" err="1" smtClean="0"/>
              <a:t>Vratonjic</a:t>
            </a:r>
            <a:r>
              <a:rPr lang="en-US" dirty="0" smtClean="0"/>
              <a:t>, J. </a:t>
            </a:r>
            <a:r>
              <a:rPr lang="en-US" dirty="0" err="1" smtClean="0"/>
              <a:t>Freudiger</a:t>
            </a:r>
            <a:r>
              <a:rPr lang="en-US" dirty="0"/>
              <a:t> </a:t>
            </a:r>
            <a:r>
              <a:rPr lang="en-US" dirty="0" smtClean="0"/>
              <a:t>and V. </a:t>
            </a:r>
            <a:r>
              <a:rPr lang="en-US" dirty="0" err="1" smtClean="0"/>
              <a:t>Bindschaedler</a:t>
            </a:r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979712" y="5676138"/>
            <a:ext cx="548640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</a:rPr>
              <a:t>Work presented at WEIS in June 2011 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en-US" dirty="0">
              <a:latin typeface="Constantia" pitchFamily="18" charset="0"/>
            </a:endParaRPr>
          </a:p>
        </p:txBody>
      </p:sp>
      <p:pic>
        <p:nvPicPr>
          <p:cNvPr id="6" name="Picture 5" descr="epfl_logo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029" y="2564904"/>
            <a:ext cx="17430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3528" y="3219606"/>
            <a:ext cx="2952328" cy="1886222"/>
            <a:chOff x="251520" y="2250119"/>
            <a:chExt cx="2952328" cy="1886222"/>
          </a:xfrm>
        </p:grpSpPr>
        <p:pic>
          <p:nvPicPr>
            <p:cNvPr id="2051" name="Picture 3" descr="C:\Users\vratonji\Documents\SVN\Work-Nevena\trunk\Presentations\SSLSurvey\figures\BoA-Logo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520" y="2250119"/>
              <a:ext cx="2952328" cy="65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ratonji\AppData\Local\Microsoft\Windows\Temporary Internet Files\Content.IE5\3FOF1JOF\MC90043484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3" y="2577643"/>
              <a:ext cx="1558698" cy="155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9" descr="C:\Users\manshaei\AppData\Local\Microsoft\Windows\Temporary Internet Files\Content.IE5\DFO1K796\MC90044153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679512"/>
            <a:ext cx="1425470" cy="1405672"/>
          </a:xfrm>
          <a:prstGeom prst="rect">
            <a:avLst/>
          </a:prstGeom>
          <a:noFill/>
          <a:effectLst/>
        </p:spPr>
      </p:pic>
      <p:sp>
        <p:nvSpPr>
          <p:cNvPr id="22" name="TextBox 21"/>
          <p:cNvSpPr txBox="1"/>
          <p:nvPr/>
        </p:nvSpPr>
        <p:spPr>
          <a:xfrm>
            <a:off x="179512" y="51479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Authentication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4462" y="3491716"/>
            <a:ext cx="3442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https://www.bankofamerica.com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1484784"/>
            <a:ext cx="8229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n-US" i="1" dirty="0" smtClean="0"/>
              <a:t>Chain </a:t>
            </a:r>
            <a:r>
              <a:rPr lang="en-US" i="1" dirty="0"/>
              <a:t>of trust </a:t>
            </a:r>
            <a:endParaRPr lang="en-US" i="1" dirty="0" smtClean="0"/>
          </a:p>
          <a:p>
            <a:pPr marL="547687" lvl="2" indent="-273050"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n-US" dirty="0" smtClean="0"/>
              <a:t>Public keys of trusted CAs </a:t>
            </a:r>
            <a:r>
              <a:rPr lang="en-US" dirty="0"/>
              <a:t>pre-installed in Web </a:t>
            </a:r>
            <a:r>
              <a:rPr lang="en-US" dirty="0" smtClean="0"/>
              <a:t>browsers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95536" y="269776"/>
            <a:ext cx="85439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Certificate-based Authentication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15816" y="4356436"/>
            <a:ext cx="3456384" cy="0"/>
          </a:xfrm>
          <a:prstGeom prst="straightConnector1">
            <a:avLst/>
          </a:prstGeom>
          <a:ln w="19050"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15816" y="4307583"/>
            <a:ext cx="3456384" cy="0"/>
          </a:xfrm>
          <a:prstGeom prst="straightConnector1">
            <a:avLst/>
          </a:prstGeom>
          <a:ln w="19050"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00"/>
          <p:cNvGrpSpPr>
            <a:grpSpLocks/>
          </p:cNvGrpSpPr>
          <p:nvPr/>
        </p:nvGrpSpPr>
        <p:grpSpPr bwMode="auto">
          <a:xfrm>
            <a:off x="5940152" y="4746630"/>
            <a:ext cx="1676400" cy="338554"/>
            <a:chOff x="7162800" y="3352799"/>
            <a:chExt cx="1676400" cy="338971"/>
          </a:xfrm>
        </p:grpSpPr>
        <p:sp>
          <p:nvSpPr>
            <p:cNvPr id="40" name="Rounded Rectangle 39"/>
            <p:cNvSpPr/>
            <p:nvPr/>
          </p:nvSpPr>
          <p:spPr>
            <a:xfrm>
              <a:off x="7239000" y="3352800"/>
              <a:ext cx="1600200" cy="30480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TextBox 102"/>
            <p:cNvSpPr txBox="1">
              <a:spLocks noChangeArrowheads="1"/>
            </p:cNvSpPr>
            <p:nvPr/>
          </p:nvSpPr>
          <p:spPr bwMode="auto">
            <a:xfrm>
              <a:off x="7162800" y="3352799"/>
              <a:ext cx="1676400" cy="338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Constantia" pitchFamily="18" charset="0"/>
                </a:rPr>
                <a:t>Browser: </a:t>
              </a:r>
              <a:r>
                <a:rPr lang="en-US" sz="1600" i="1" dirty="0" smtClean="0">
                  <a:latin typeface="Constantia" pitchFamily="18" charset="0"/>
                </a:rPr>
                <a:t>K</a:t>
              </a:r>
              <a:r>
                <a:rPr lang="en-US" sz="1600" i="1" baseline="-25000" dirty="0" smtClean="0">
                  <a:latin typeface="Constantia" pitchFamily="18" charset="0"/>
                </a:rPr>
                <a:t>CA</a:t>
              </a:r>
              <a:endParaRPr lang="en-US" sz="1600" i="1" baseline="-25000" dirty="0">
                <a:latin typeface="Constantia" pitchFamily="18" charset="0"/>
              </a:endParaRPr>
            </a:p>
          </p:txBody>
        </p:sp>
      </p:grpSp>
      <p:pic>
        <p:nvPicPr>
          <p:cNvPr id="42" name="Content Placeholder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756" y="5085184"/>
            <a:ext cx="2596739" cy="99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326898"/>
            <a:ext cx="839466" cy="83946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8001617" y="5615080"/>
            <a:ext cx="108012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66362"/>
            <a:ext cx="839466" cy="839466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2051720" y="4045570"/>
            <a:ext cx="4464496" cy="60756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HTTPS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96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4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39552" y="2989976"/>
            <a:ext cx="1897197" cy="2115852"/>
            <a:chOff x="467544" y="2020489"/>
            <a:chExt cx="1897197" cy="21158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2020489"/>
              <a:ext cx="1388416" cy="65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ratonji\AppData\Local\Microsoft\Windows\Temporary Internet Files\Content.IE5\3FOF1JOF\MC90043484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3" y="2577643"/>
              <a:ext cx="1558698" cy="155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9" descr="C:\Users\manshaei\AppData\Local\Microsoft\Windows\Temporary Internet Files\Content.IE5\DFO1K796\MC90044153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679512"/>
            <a:ext cx="1425470" cy="1405672"/>
          </a:xfrm>
          <a:prstGeom prst="rect">
            <a:avLst/>
          </a:prstGeom>
          <a:noFill/>
          <a:effectLst/>
        </p:spPr>
      </p:pic>
      <p:sp>
        <p:nvSpPr>
          <p:cNvPr id="22" name="TextBox 21"/>
          <p:cNvSpPr txBox="1"/>
          <p:nvPr/>
        </p:nvSpPr>
        <p:spPr>
          <a:xfrm>
            <a:off x="179512" y="51479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Authentication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9346" y="3491716"/>
            <a:ext cx="2557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https://icsil1mail.epfl.ch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1556792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n-US" dirty="0" smtClean="0"/>
              <a:t>Chain </a:t>
            </a:r>
            <a:r>
              <a:rPr lang="en-US" dirty="0"/>
              <a:t>of trust </a:t>
            </a:r>
            <a:r>
              <a:rPr lang="en-US" i="1" dirty="0" smtClean="0"/>
              <a:t>cannot</a:t>
            </a:r>
            <a:r>
              <a:rPr lang="en-US" dirty="0" smtClean="0"/>
              <a:t> be verified by Web browsers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95536" y="269776"/>
            <a:ext cx="85439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Self-signed Certificates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15816" y="4356436"/>
            <a:ext cx="3456384" cy="0"/>
          </a:xfrm>
          <a:prstGeom prst="straightConnector1">
            <a:avLst/>
          </a:prstGeom>
          <a:ln w="19050"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15816" y="4307583"/>
            <a:ext cx="3456384" cy="0"/>
          </a:xfrm>
          <a:prstGeom prst="straightConnector1">
            <a:avLst/>
          </a:prstGeom>
          <a:ln w="19050"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00"/>
          <p:cNvGrpSpPr>
            <a:grpSpLocks/>
          </p:cNvGrpSpPr>
          <p:nvPr/>
        </p:nvGrpSpPr>
        <p:grpSpPr bwMode="auto">
          <a:xfrm>
            <a:off x="5940152" y="4746630"/>
            <a:ext cx="1676400" cy="338554"/>
            <a:chOff x="7162800" y="3352799"/>
            <a:chExt cx="1676400" cy="338971"/>
          </a:xfrm>
        </p:grpSpPr>
        <p:sp>
          <p:nvSpPr>
            <p:cNvPr id="40" name="Rounded Rectangle 39"/>
            <p:cNvSpPr/>
            <p:nvPr/>
          </p:nvSpPr>
          <p:spPr>
            <a:xfrm>
              <a:off x="7239000" y="3352800"/>
              <a:ext cx="1600200" cy="30480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TextBox 102"/>
            <p:cNvSpPr txBox="1">
              <a:spLocks noChangeArrowheads="1"/>
            </p:cNvSpPr>
            <p:nvPr/>
          </p:nvSpPr>
          <p:spPr bwMode="auto">
            <a:xfrm>
              <a:off x="7162800" y="3352799"/>
              <a:ext cx="1676400" cy="338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Constantia" pitchFamily="18" charset="0"/>
                </a:rPr>
                <a:t>Browser: </a:t>
              </a:r>
              <a:r>
                <a:rPr lang="en-US" sz="1600" i="1" dirty="0" smtClean="0">
                  <a:latin typeface="Constantia" pitchFamily="18" charset="0"/>
                </a:rPr>
                <a:t>K</a:t>
              </a:r>
              <a:r>
                <a:rPr lang="en-US" sz="1600" i="1" baseline="-25000" dirty="0">
                  <a:latin typeface="Constantia" pitchFamily="18" charset="0"/>
                </a:rPr>
                <a:t> </a:t>
              </a:r>
              <a:r>
                <a:rPr lang="en-US" sz="1600" i="1" baseline="-25000" dirty="0" smtClean="0">
                  <a:latin typeface="Constantia" pitchFamily="18" charset="0"/>
                </a:rPr>
                <a:t>EPFL</a:t>
              </a:r>
              <a:r>
                <a:rPr lang="en-US" sz="1600" dirty="0" smtClean="0">
                  <a:latin typeface="Constantia" pitchFamily="18" charset="0"/>
                </a:rPr>
                <a:t> </a:t>
              </a:r>
              <a:r>
                <a:rPr lang="en-US" sz="1600" dirty="0">
                  <a:latin typeface="Constantia" pitchFamily="18" charset="0"/>
                </a:rPr>
                <a:t>? </a:t>
              </a:r>
              <a:endParaRPr lang="en-US" sz="1600" i="1" baseline="-25000" dirty="0">
                <a:latin typeface="Constantia" pitchFamily="18" charset="0"/>
              </a:endParaRPr>
            </a:p>
          </p:txBody>
        </p:sp>
      </p:grpSp>
      <p:pic>
        <p:nvPicPr>
          <p:cNvPr id="42" name="Content Placeholder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71" y="5134743"/>
            <a:ext cx="2428107" cy="99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ontent Placeholder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085183"/>
            <a:ext cx="3854603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7956376" y="4000181"/>
            <a:ext cx="7304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4000181"/>
            <a:ext cx="82754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2322" y="5877271"/>
            <a:ext cx="1217629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34" grpId="0"/>
      <p:bldP spid="25" grpId="0"/>
      <p:bldP spid="28" grpId="0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Self-signed Certificates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13125" r="17313" b="26084"/>
          <a:stretch/>
        </p:blipFill>
        <p:spPr bwMode="auto">
          <a:xfrm>
            <a:off x="467544" y="1484784"/>
            <a:ext cx="7061848" cy="492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67744" y="5229200"/>
            <a:ext cx="2592288" cy="0"/>
            <a:chOff x="2051720" y="4725144"/>
            <a:chExt cx="2592288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051720" y="4725144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90012" y="4725144"/>
              <a:ext cx="14539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C:\Documents and Settings\vratonji\Local Settings\Temporary Internet Files\Content.IE5\CJ6T38XE\MCj043441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2058" y="5013176"/>
            <a:ext cx="1354667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5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9229970"/>
              </p:ext>
            </p:extLst>
          </p:nvPr>
        </p:nvGraphicFramePr>
        <p:xfrm>
          <a:off x="374084" y="1192530"/>
          <a:ext cx="8374380" cy="447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27584" y="1412776"/>
            <a:ext cx="3744417" cy="2304256"/>
            <a:chOff x="827584" y="1412776"/>
            <a:chExt cx="3744417" cy="2304256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H="1">
              <a:off x="2699793" y="1844824"/>
              <a:ext cx="1944216" cy="18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27584" y="1412776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2000" b="1" dirty="0" err="1" smtClean="0">
                  <a:solidFill>
                    <a:prstClr val="black"/>
                  </a:solidFill>
                  <a:latin typeface="Calibri"/>
                </a:rPr>
                <a:t>Successful</a:t>
              </a:r>
              <a:endParaRPr lang="fr-CH" sz="2000" b="1" dirty="0" smtClean="0">
                <a:solidFill>
                  <a:prstClr val="black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2000" b="1" dirty="0" err="1" smtClean="0">
                  <a:solidFill>
                    <a:prstClr val="black"/>
                  </a:solidFill>
                  <a:latin typeface="Calibri"/>
                </a:rPr>
                <a:t>authentication</a:t>
              </a:r>
              <a:endParaRPr lang="fr-CH" sz="2000" b="1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Verifying X.509 Certificates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17020" y="1196752"/>
            <a:ext cx="2736304" cy="280831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39952" y="2852936"/>
            <a:ext cx="2736304" cy="280831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5736" y="2924944"/>
            <a:ext cx="2736304" cy="280831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95" y="1484784"/>
            <a:ext cx="8433872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99592" y="1628800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91684" y="6309321"/>
            <a:ext cx="5987820" cy="576063"/>
          </a:xfrm>
        </p:spPr>
        <p:txBody>
          <a:bodyPr/>
          <a:lstStyle/>
          <a:p>
            <a:pPr marL="393700" lvl="1" indent="0">
              <a:buNone/>
            </a:pPr>
            <a:r>
              <a:rPr lang="en-US" sz="2200" dirty="0" smtClean="0"/>
              <a:t>Total of 300’582 certificates</a:t>
            </a:r>
            <a:endParaRPr lang="en-US" sz="2200" dirty="0"/>
          </a:p>
        </p:txBody>
      </p:sp>
      <p:sp>
        <p:nvSpPr>
          <p:cNvPr id="9" name="Freeform 8"/>
          <p:cNvSpPr/>
          <p:nvPr/>
        </p:nvSpPr>
        <p:spPr>
          <a:xfrm>
            <a:off x="4351717" y="3573016"/>
            <a:ext cx="648501" cy="608884"/>
          </a:xfrm>
          <a:custGeom>
            <a:avLst/>
            <a:gdLst>
              <a:gd name="connsiteX0" fmla="*/ 290621 w 648501"/>
              <a:gd name="connsiteY0" fmla="*/ 0 h 608884"/>
              <a:gd name="connsiteX1" fmla="*/ 9268 w 648501"/>
              <a:gd name="connsiteY1" fmla="*/ 539262 h 608884"/>
              <a:gd name="connsiteX2" fmla="*/ 642314 w 648501"/>
              <a:gd name="connsiteY2" fmla="*/ 539262 h 608884"/>
              <a:gd name="connsiteX3" fmla="*/ 290621 w 648501"/>
              <a:gd name="connsiteY3" fmla="*/ 0 h 60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01" h="608884">
                <a:moveTo>
                  <a:pt x="290621" y="0"/>
                </a:moveTo>
                <a:cubicBezTo>
                  <a:pt x="185113" y="0"/>
                  <a:pt x="-49348" y="449385"/>
                  <a:pt x="9268" y="539262"/>
                </a:cubicBezTo>
                <a:cubicBezTo>
                  <a:pt x="67884" y="629139"/>
                  <a:pt x="589560" y="635000"/>
                  <a:pt x="642314" y="539262"/>
                </a:cubicBezTo>
                <a:cubicBezTo>
                  <a:pt x="695068" y="443524"/>
                  <a:pt x="396129" y="0"/>
                  <a:pt x="290621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75" y="1340768"/>
            <a:ext cx="8361993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91684" y="6309321"/>
            <a:ext cx="5987820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Font typeface="Wingdings 2" pitchFamily="18" charset="2"/>
              <a:buNone/>
            </a:pPr>
            <a:r>
              <a:rPr lang="en-US" sz="2200" smtClean="0"/>
              <a:t>Total of 300’582 certificates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2267744" y="2924944"/>
            <a:ext cx="2736304" cy="280831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Certificate Reuse Across Multiple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720080"/>
          </a:xfrm>
        </p:spPr>
        <p:txBody>
          <a:bodyPr/>
          <a:lstStyle/>
          <a:p>
            <a:r>
              <a:rPr lang="en-US" dirty="0" smtClean="0"/>
              <a:t>Mostly due to Internet virtual hosting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20216"/>
              </p:ext>
            </p:extLst>
          </p:nvPr>
        </p:nvGraphicFramePr>
        <p:xfrm>
          <a:off x="1115616" y="2708920"/>
          <a:ext cx="6720408" cy="193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4"/>
                <a:gridCol w="3360204"/>
              </a:tblGrid>
              <a:tr h="7062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Certificate Validity Domain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virtual hosts</a:t>
                      </a:r>
                      <a:endParaRPr lang="en-US" dirty="0"/>
                    </a:p>
                  </a:txBody>
                  <a:tcPr anchor="ctr"/>
                </a:tc>
              </a:tr>
              <a:tr h="409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*.bluehost.com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10’075</a:t>
                      </a:r>
                      <a:endParaRPr lang="en-US" dirty="0"/>
                    </a:p>
                  </a:txBody>
                  <a:tcPr anchor="ctr"/>
                </a:tc>
              </a:tr>
              <a:tr h="409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*.hostgator.com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9’148</a:t>
                      </a:r>
                    </a:p>
                  </a:txBody>
                  <a:tcPr anchor="ctr"/>
                </a:tc>
              </a:tr>
              <a:tr h="409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*hostmonster.com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4’954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4941168"/>
            <a:ext cx="8784976" cy="9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Serving providers’ certs results in Domain Mismatch</a:t>
            </a:r>
          </a:p>
          <a:p>
            <a:r>
              <a:rPr lang="en-US" dirty="0" smtClean="0"/>
              <a:t>Solution: Server Name Indication (SNI) – TLS extension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5358" y="6104909"/>
            <a:ext cx="7411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2E20E8"/>
                </a:solidFill>
              </a:rPr>
              <a:t> Only 47.6</a:t>
            </a:r>
            <a:r>
              <a:rPr lang="en-US" sz="2600" i="1" dirty="0">
                <a:solidFill>
                  <a:srgbClr val="2E20E8"/>
                </a:solidFill>
              </a:rPr>
              <a:t>% of collected certificates are unique</a:t>
            </a:r>
          </a:p>
        </p:txBody>
      </p:sp>
    </p:spTree>
    <p:extLst>
      <p:ext uri="{BB962C8B-B14F-4D97-AF65-F5344CB8AC3E}">
        <p14:creationId xmlns:p14="http://schemas.microsoft.com/office/powerpoint/2010/main" val="7309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468544" cy="1296144"/>
          </a:xfrm>
        </p:spPr>
        <p:txBody>
          <a:bodyPr/>
          <a:lstStyle/>
          <a:p>
            <a:r>
              <a:rPr lang="en-US" sz="4500" dirty="0" smtClean="0"/>
              <a:t>Domain Mismatch: Unique Trusted Certificates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5907"/>
            <a:ext cx="8712968" cy="8610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45.24% of unique trusted certs cause Domain Mismatch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201252"/>
            <a:ext cx="4680520" cy="24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/>
              <a:t>Subdomain mismatch:         </a:t>
            </a:r>
            <a:r>
              <a:rPr lang="en-US" sz="2300" dirty="0" smtClean="0"/>
              <a:t> cert valid for </a:t>
            </a:r>
            <a:r>
              <a:rPr lang="en-US" sz="2300" i="1" dirty="0" err="1" smtClean="0">
                <a:solidFill>
                  <a:schemeClr val="accent1"/>
                </a:solidFill>
              </a:rPr>
              <a:t>subdomain.host</a:t>
            </a:r>
            <a:r>
              <a:rPr lang="en-US" sz="2300" dirty="0" smtClean="0">
                <a:solidFill>
                  <a:schemeClr val="accent1"/>
                </a:solidFill>
              </a:rPr>
              <a:t> </a:t>
            </a:r>
            <a:r>
              <a:rPr lang="en-US" sz="2300" dirty="0" smtClean="0"/>
              <a:t>deployed on </a:t>
            </a:r>
            <a:r>
              <a:rPr lang="en-US" sz="2300" i="1" dirty="0" smtClean="0">
                <a:solidFill>
                  <a:schemeClr val="accent1"/>
                </a:solidFill>
              </a:rPr>
              <a:t>host</a:t>
            </a:r>
            <a:r>
              <a:rPr lang="en-US" sz="2300" i="1" dirty="0" smtClean="0"/>
              <a:t> </a:t>
            </a:r>
            <a:r>
              <a:rPr lang="en-US" sz="2300" dirty="0" smtClean="0"/>
              <a:t>and vice versa</a:t>
            </a:r>
            <a:r>
              <a:rPr lang="en-US" sz="2300" i="1" dirty="0" smtClean="0"/>
              <a:t> </a:t>
            </a:r>
            <a:endParaRPr lang="en-US" sz="2300" dirty="0" smtClean="0"/>
          </a:p>
        </p:txBody>
      </p:sp>
      <p:pic>
        <p:nvPicPr>
          <p:cNvPr id="4098" name="Picture 2" descr="C:\Users\vratonji\Documents\SVN\SSL Survey\slides-material\trustedDomainMismatch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t="9279" r="26988" b="7641"/>
          <a:stretch/>
        </p:blipFill>
        <p:spPr bwMode="auto">
          <a:xfrm>
            <a:off x="5004048" y="2817989"/>
            <a:ext cx="3318976" cy="33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23731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organization</a:t>
            </a:r>
            <a:endParaRPr lang="fr-CH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15973" y="5301208"/>
            <a:ext cx="1564139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95" y="1571898"/>
            <a:ext cx="8433872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99592" y="1700808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91684" y="6309321"/>
            <a:ext cx="5987820" cy="576063"/>
          </a:xfrm>
        </p:spPr>
        <p:txBody>
          <a:bodyPr/>
          <a:lstStyle/>
          <a:p>
            <a:pPr marL="393700" lvl="1" indent="0">
              <a:buNone/>
            </a:pPr>
            <a:r>
              <a:rPr lang="en-US" sz="2200" dirty="0" smtClean="0"/>
              <a:t>Total of 300’582 certificates</a:t>
            </a:r>
            <a:endParaRPr lang="en-US" sz="2200" dirty="0"/>
          </a:p>
        </p:txBody>
      </p:sp>
      <p:sp>
        <p:nvSpPr>
          <p:cNvPr id="9" name="Freeform 8"/>
          <p:cNvSpPr/>
          <p:nvPr/>
        </p:nvSpPr>
        <p:spPr>
          <a:xfrm>
            <a:off x="4351717" y="3657600"/>
            <a:ext cx="648501" cy="608884"/>
          </a:xfrm>
          <a:custGeom>
            <a:avLst/>
            <a:gdLst>
              <a:gd name="connsiteX0" fmla="*/ 290621 w 648501"/>
              <a:gd name="connsiteY0" fmla="*/ 0 h 608884"/>
              <a:gd name="connsiteX1" fmla="*/ 9268 w 648501"/>
              <a:gd name="connsiteY1" fmla="*/ 539262 h 608884"/>
              <a:gd name="connsiteX2" fmla="*/ 642314 w 648501"/>
              <a:gd name="connsiteY2" fmla="*/ 539262 h 608884"/>
              <a:gd name="connsiteX3" fmla="*/ 290621 w 648501"/>
              <a:gd name="connsiteY3" fmla="*/ 0 h 60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01" h="608884">
                <a:moveTo>
                  <a:pt x="290621" y="0"/>
                </a:moveTo>
                <a:cubicBezTo>
                  <a:pt x="185113" y="0"/>
                  <a:pt x="-49348" y="449385"/>
                  <a:pt x="9268" y="539262"/>
                </a:cubicBezTo>
                <a:cubicBezTo>
                  <a:pt x="67884" y="629139"/>
                  <a:pt x="589560" y="635000"/>
                  <a:pt x="642314" y="539262"/>
                </a:cubicBezTo>
                <a:cubicBezTo>
                  <a:pt x="695068" y="443524"/>
                  <a:pt x="396129" y="0"/>
                  <a:pt x="290621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5" y="1268760"/>
            <a:ext cx="9108505" cy="2160240"/>
          </a:xfrm>
        </p:spPr>
        <p:txBody>
          <a:bodyPr/>
          <a:lstStyle/>
          <a:p>
            <a:r>
              <a:rPr lang="en-US" dirty="0"/>
              <a:t>Domain-validated only (</a:t>
            </a:r>
            <a:r>
              <a:rPr lang="en-US" dirty="0">
                <a:solidFill>
                  <a:srgbClr val="FF0000"/>
                </a:solidFill>
              </a:rPr>
              <a:t>DVO</a:t>
            </a:r>
            <a:r>
              <a:rPr lang="en-US" dirty="0"/>
              <a:t>) </a:t>
            </a:r>
            <a:r>
              <a:rPr lang="en-US" dirty="0" smtClean="0"/>
              <a:t>certificates</a:t>
            </a:r>
            <a:endParaRPr lang="en-US" dirty="0"/>
          </a:p>
          <a:p>
            <a:pPr marL="8509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applicant owns the domain name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/>
              <a:t>The applicant is a legitimate and legally accountable </a:t>
            </a:r>
            <a:r>
              <a:rPr lang="en-US" dirty="0" smtClean="0"/>
              <a:t>entity</a:t>
            </a:r>
          </a:p>
          <a:p>
            <a:pPr lvl="1"/>
            <a:r>
              <a:rPr lang="en-US" dirty="0" smtClean="0"/>
              <a:t>	</a:t>
            </a:r>
            <a:r>
              <a:rPr lang="en-US" dirty="0"/>
              <a:t>Based on Domain Name Registrars and email verification</a:t>
            </a:r>
          </a:p>
          <a:p>
            <a:pPr marL="3937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8" b="97647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7" y="2060848"/>
            <a:ext cx="652771" cy="652771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51520" y="3501008"/>
            <a:ext cx="8229600" cy="62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187" indent="-4572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Problem</a:t>
            </a:r>
            <a:r>
              <a:rPr lang="en-US" i="1" dirty="0" smtClean="0">
                <a:solidFill>
                  <a:prstClr val="black"/>
                </a:solidFill>
              </a:rPr>
              <a:t>: Domain Name Registrars are untrustworthy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096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Trusted DVO Certificates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01824" y="4407495"/>
            <a:ext cx="79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Constantia"/>
              </a:rPr>
              <a:t>Legitimacy of the certificate owner cannot be trusted!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2137" r="19802" b="23192"/>
          <a:stretch/>
        </p:blipFill>
        <p:spPr bwMode="auto">
          <a:xfrm>
            <a:off x="495986" y="1075157"/>
            <a:ext cx="7917640" cy="548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76389" l="70000" r="90000">
                        <a14:foregroundMark x1="75667" y1="9722" x2="79000" y2="16667"/>
                        <a14:foregroundMark x1="80000" y1="17361" x2="78333" y2="23611"/>
                        <a14:foregroundMark x1="76000" y1="9028" x2="70667" y2="10417"/>
                        <a14:foregroundMark x1="71000" y1="12500" x2="71000" y2="33333"/>
                        <a14:foregroundMark x1="87667" y1="44444" x2="88000" y2="68056"/>
                        <a14:foregroundMark x1="76667" y1="59028" x2="76000" y2="72917"/>
                        <a14:foregroundMark x1="77667" y1="74306" x2="89000" y2="72917"/>
                        <a14:foregroundMark x1="81333" y1="20833" x2="85667" y2="20833"/>
                        <a14:foregroundMark x1="85667" y1="20833" x2="88333" y2="35417"/>
                        <a14:foregroundMark x1="88333" y1="35417" x2="87333" y2="42361"/>
                        <a14:foregroundMark x1="71333" y1="33333" x2="75000" y2="45139"/>
                        <a14:foregroundMark x1="75000" y1="45139" x2="76667" y2="59028"/>
                        <a14:foregroundMark x1="71667" y1="13194" x2="76333" y2="13889"/>
                        <a14:foregroundMark x1="74333" y1="12500" x2="74000" y2="6944"/>
                        <a14:foregroundMark x1="74333" y1="22917" x2="76667" y2="31944"/>
                        <a14:foregroundMark x1="72667" y1="13194" x2="76000" y2="25694"/>
                        <a14:foregroundMark x1="74333" y1="18750" x2="76667" y2="1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39" r="10122" b="24584"/>
          <a:stretch/>
        </p:blipFill>
        <p:spPr>
          <a:xfrm>
            <a:off x="3347864" y="4544528"/>
            <a:ext cx="748768" cy="13526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3528" y="3219606"/>
            <a:ext cx="2952328" cy="1886222"/>
            <a:chOff x="251520" y="2250119"/>
            <a:chExt cx="2952328" cy="1886222"/>
          </a:xfrm>
        </p:grpSpPr>
        <p:pic>
          <p:nvPicPr>
            <p:cNvPr id="2051" name="Picture 3" descr="C:\Users\vratonji\Documents\SVN\Work-Nevena\trunk\Presentations\SSLSurvey\figures\BoA-Logo.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520" y="2250119"/>
              <a:ext cx="2952328" cy="65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ratonji\AppData\Local\Microsoft\Windows\Temporary Internet Files\Content.IE5\3FOF1JOF\MC900434845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3" y="2577643"/>
              <a:ext cx="1558698" cy="155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9" descr="C:\Users\manshaei\AppData\Local\Microsoft\Windows\Temporary Internet Files\Content.IE5\DFO1K796\MC90044153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2914" y="3784903"/>
            <a:ext cx="1425470" cy="1405672"/>
          </a:xfrm>
          <a:prstGeom prst="rect">
            <a:avLst/>
          </a:prstGeom>
          <a:noFill/>
          <a:effectLst/>
        </p:spPr>
      </p:pic>
      <p:grpSp>
        <p:nvGrpSpPr>
          <p:cNvPr id="20" name="Group 19"/>
          <p:cNvGrpSpPr/>
          <p:nvPr/>
        </p:nvGrpSpPr>
        <p:grpSpPr>
          <a:xfrm>
            <a:off x="-180528" y="4195534"/>
            <a:ext cx="2160240" cy="1396368"/>
            <a:chOff x="-252536" y="3122044"/>
            <a:chExt cx="2160240" cy="13963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6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2" y="3122044"/>
              <a:ext cx="1270000" cy="927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252536" y="414908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Impersonation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05132" y="59572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Eavesdropping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076056" y="4642278"/>
            <a:ext cx="1584176" cy="1349677"/>
            <a:chOff x="5004048" y="3672791"/>
            <a:chExt cx="1584176" cy="1349677"/>
          </a:xfrm>
        </p:grpSpPr>
        <p:sp>
          <p:nvSpPr>
            <p:cNvPr id="14" name="TextBox 13"/>
            <p:cNvSpPr txBox="1"/>
            <p:nvPr/>
          </p:nvSpPr>
          <p:spPr>
            <a:xfrm>
              <a:off x="5004048" y="465313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Modifications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623" y="3672791"/>
              <a:ext cx="1096850" cy="9271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51520" y="555061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Authentication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9792" y="630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8064" y="60453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Integrity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4462" y="3419708"/>
            <a:ext cx="3442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https://www.bankofamerica.com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8" b="97647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58527"/>
            <a:ext cx="652771" cy="6527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18" b="97647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66" y="5669359"/>
            <a:ext cx="652771" cy="6527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18" b="97647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58" y="5266643"/>
            <a:ext cx="652771" cy="652771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2195736" y="3973562"/>
            <a:ext cx="4464496" cy="60756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HTTPS</a:t>
            </a:r>
            <a:endParaRPr lang="en-US" b="1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1268760"/>
            <a:ext cx="8229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Secure communication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e-banking, e-commerce, Web email, etc.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Authentication,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HTTPS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878977" y="2348880"/>
            <a:ext cx="2773143" cy="5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spcAft>
                <a:spcPts val="600"/>
              </a:spcAft>
              <a:buNone/>
            </a:pPr>
            <a:r>
              <a:rPr lang="en-US" dirty="0" smtClean="0"/>
              <a:t>Confidentiality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932040" y="2348880"/>
            <a:ext cx="2627186" cy="6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spcAft>
                <a:spcPts val="600"/>
              </a:spcAft>
              <a:buNone/>
            </a:pPr>
            <a:r>
              <a:rPr lang="en-US" dirty="0" smtClean="0"/>
              <a:t>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310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5" grpId="0"/>
      <p:bldP spid="2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5" y="125760"/>
            <a:ext cx="4248472" cy="1143000"/>
          </a:xfrm>
        </p:spPr>
        <p:txBody>
          <a:bodyPr/>
          <a:lstStyle/>
          <a:p>
            <a:r>
              <a:rPr lang="en-US" sz="3500" dirty="0" smtClean="0"/>
              <a:t>Domain-validated Only (DVO)</a:t>
            </a:r>
            <a:endParaRPr lang="en-US" sz="3500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" y="1268760"/>
            <a:ext cx="4432102" cy="539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2875" r="65312" b="71500"/>
          <a:stretch/>
        </p:blipFill>
        <p:spPr bwMode="auto">
          <a:xfrm>
            <a:off x="52194" y="3891933"/>
            <a:ext cx="4303782" cy="292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2514"/>
            <a:ext cx="4535490" cy="548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1257239" y="5172634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1713" y="33949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Trusted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5729" y="22521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Organization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NOT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Validated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03641" y="2540186"/>
            <a:ext cx="1440160" cy="505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2874" r="70918" b="67999"/>
          <a:stretch/>
        </p:blipFill>
        <p:spPr bwMode="auto">
          <a:xfrm>
            <a:off x="4572000" y="3933056"/>
            <a:ext cx="4202460" cy="28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95736" y="22768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+mn-lt"/>
              </a:rPr>
              <a:t>Organization Validated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95736" y="34197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Trusted</a:t>
            </a:r>
          </a:p>
        </p:txBody>
      </p:sp>
      <p:sp>
        <p:nvSpPr>
          <p:cNvPr id="38" name="Oval 37"/>
          <p:cNvSpPr/>
          <p:nvPr/>
        </p:nvSpPr>
        <p:spPr>
          <a:xfrm>
            <a:off x="5724310" y="513604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828600" y="116632"/>
            <a:ext cx="5997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3500" dirty="0" smtClean="0"/>
              <a:t>Organization Validated</a:t>
            </a:r>
          </a:p>
          <a:p>
            <a:r>
              <a:rPr lang="en-US" sz="3500" dirty="0" smtClean="0"/>
              <a:t> (OV)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050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6" grpId="0"/>
      <p:bldP spid="37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89437"/>
          </a:xfrm>
        </p:spPr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Validation (</a:t>
            </a:r>
            <a:r>
              <a:rPr lang="en-US" dirty="0">
                <a:solidFill>
                  <a:srgbClr val="00B050"/>
                </a:solidFill>
              </a:rPr>
              <a:t>EV</a:t>
            </a:r>
            <a:r>
              <a:rPr lang="en-US" dirty="0"/>
              <a:t>)  </a:t>
            </a:r>
            <a:endParaRPr lang="en-US" dirty="0" smtClean="0"/>
          </a:p>
          <a:p>
            <a:pPr lvl="1"/>
            <a:r>
              <a:rPr lang="en-US" dirty="0" smtClean="0"/>
              <a:t>Rigorous extended validation of the applicant</a:t>
            </a:r>
          </a:p>
          <a:p>
            <a:pPr lvl="1"/>
            <a:r>
              <a:rPr lang="en-US" dirty="0" smtClean="0"/>
              <a:t>Special browser interface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EV Certificates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429000"/>
            <a:ext cx="4035668" cy="274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508104" y="4437112"/>
            <a:ext cx="24482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12582"/>
            <a:ext cx="6102919" cy="36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DVO vs. OV vs. EV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5607571"/>
            <a:ext cx="8229600" cy="5577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61% of certs trusted by browsers are DVO</a:t>
            </a:r>
          </a:p>
          <a:p>
            <a:endParaRPr lang="en-US" i="1" dirty="0">
              <a:solidFill>
                <a:srgbClr val="2E20E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534" y="1340768"/>
            <a:ext cx="46401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Certs with successful authentication</a:t>
            </a:r>
          </a:p>
          <a:p>
            <a:pPr marL="0" indent="0" algn="ctr">
              <a:buNone/>
            </a:pPr>
            <a:r>
              <a:rPr lang="en-US" sz="2200" dirty="0" smtClean="0"/>
              <a:t>(48’158 certs)</a:t>
            </a:r>
          </a:p>
          <a:p>
            <a:endParaRPr lang="en-US" sz="2200" i="1" dirty="0">
              <a:solidFill>
                <a:srgbClr val="2E20E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6093296"/>
            <a:ext cx="8712968" cy="5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5.7% of certs (</a:t>
            </a:r>
            <a:r>
              <a:rPr lang="en-US" i="1" dirty="0">
                <a:solidFill>
                  <a:srgbClr val="2E20E8"/>
                </a:solidFill>
              </a:rPr>
              <a:t>OV+EV</a:t>
            </a:r>
            <a:r>
              <a:rPr lang="en-US" i="1" dirty="0" smtClean="0">
                <a:solidFill>
                  <a:srgbClr val="2E20E8"/>
                </a:solidFill>
              </a:rPr>
              <a:t>) provide organization validation</a:t>
            </a:r>
            <a:endParaRPr lang="en-US" i="1" dirty="0">
              <a:solidFill>
                <a:srgbClr val="2E20E8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36348" y="3101411"/>
            <a:ext cx="432048" cy="479133"/>
          </a:xfrm>
          <a:custGeom>
            <a:avLst/>
            <a:gdLst>
              <a:gd name="connsiteX0" fmla="*/ 290621 w 648501"/>
              <a:gd name="connsiteY0" fmla="*/ 0 h 608884"/>
              <a:gd name="connsiteX1" fmla="*/ 9268 w 648501"/>
              <a:gd name="connsiteY1" fmla="*/ 539262 h 608884"/>
              <a:gd name="connsiteX2" fmla="*/ 642314 w 648501"/>
              <a:gd name="connsiteY2" fmla="*/ 539262 h 608884"/>
              <a:gd name="connsiteX3" fmla="*/ 290621 w 648501"/>
              <a:gd name="connsiteY3" fmla="*/ 0 h 60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01" h="608884">
                <a:moveTo>
                  <a:pt x="290621" y="0"/>
                </a:moveTo>
                <a:cubicBezTo>
                  <a:pt x="185113" y="0"/>
                  <a:pt x="-49348" y="449385"/>
                  <a:pt x="9268" y="539262"/>
                </a:cubicBezTo>
                <a:cubicBezTo>
                  <a:pt x="67884" y="629139"/>
                  <a:pt x="589560" y="635000"/>
                  <a:pt x="642314" y="539262"/>
                </a:cubicBezTo>
                <a:cubicBezTo>
                  <a:pt x="695068" y="443524"/>
                  <a:pt x="396129" y="0"/>
                  <a:pt x="290621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39746"/>
              </p:ext>
            </p:extLst>
          </p:nvPr>
        </p:nvGraphicFramePr>
        <p:xfrm>
          <a:off x="230832" y="141277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lide Number Placeholder 3"/>
          <p:cNvSpPr txBox="1">
            <a:spLocks/>
          </p:cNvSpPr>
          <p:nvPr/>
        </p:nvSpPr>
        <p:spPr>
          <a:xfrm>
            <a:off x="8077200" y="896853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33198" y="1800428"/>
            <a:ext cx="3328924" cy="3511137"/>
            <a:chOff x="2615550" y="1649828"/>
            <a:chExt cx="3328924" cy="3511137"/>
          </a:xfrm>
        </p:grpSpPr>
        <p:sp>
          <p:nvSpPr>
            <p:cNvPr id="25" name="Arc 24"/>
            <p:cNvSpPr/>
            <p:nvPr/>
          </p:nvSpPr>
          <p:spPr>
            <a:xfrm rot="12973714">
              <a:off x="2615550" y="1649828"/>
              <a:ext cx="3328924" cy="3511137"/>
            </a:xfrm>
            <a:prstGeom prst="arc">
              <a:avLst>
                <a:gd name="adj1" fmla="val 16094444"/>
                <a:gd name="adj2" fmla="val 3543512"/>
              </a:avLst>
            </a:prstGeom>
            <a:noFill/>
            <a:ln w="762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427983" y="1700808"/>
              <a:ext cx="27744" cy="183924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95825" y="3501009"/>
              <a:ext cx="1204167" cy="1394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 animBg="1"/>
      <p:bldP spid="11" grpId="1" animBg="1"/>
      <p:bldGraphic spid="2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How is HTTPS currently deployed?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1/3</a:t>
            </a:r>
            <a:r>
              <a:rPr lang="en-US" dirty="0" smtClean="0"/>
              <a:t> of websites can be browsed via HTTPS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77.4%</a:t>
            </a:r>
            <a:r>
              <a:rPr lang="en-US" dirty="0" smtClean="0"/>
              <a:t> of login pages may compromise users’ credentials</a:t>
            </a:r>
          </a:p>
          <a:p>
            <a:endParaRPr lang="en-US" dirty="0" smtClean="0"/>
          </a:p>
          <a:p>
            <a:r>
              <a:rPr lang="en-US" dirty="0" smtClean="0"/>
              <a:t>Q2: What are the problems with current HTTPS deployment?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Authentication failures mostly due to domain mismatch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Weak authentication with DVO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9036496" cy="1143000"/>
          </a:xfrm>
        </p:spPr>
        <p:txBody>
          <a:bodyPr/>
          <a:lstStyle/>
          <a:p>
            <a:r>
              <a:rPr lang="en-US" sz="4600" dirty="0" smtClean="0"/>
              <a:t>Q3: What are the underlying reasons that led to these problems?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Economics</a:t>
            </a:r>
          </a:p>
          <a:p>
            <a:pPr lvl="1"/>
            <a:r>
              <a:rPr lang="en-US" dirty="0" smtClean="0"/>
              <a:t>Misaligned incentives</a:t>
            </a:r>
          </a:p>
          <a:p>
            <a:pPr lvl="2"/>
            <a:r>
              <a:rPr lang="en-US" dirty="0" smtClean="0"/>
              <a:t>Most website operators have an incentive to obtain cheap certs</a:t>
            </a:r>
          </a:p>
          <a:p>
            <a:pPr lvl="2"/>
            <a:r>
              <a:rPr lang="en-US" dirty="0" smtClean="0"/>
              <a:t>CAs have an incentive to distribute as many certs as possible</a:t>
            </a:r>
          </a:p>
          <a:p>
            <a:pPr lvl="1"/>
            <a:r>
              <a:rPr lang="en-US" dirty="0" smtClean="0"/>
              <a:t>Consequence: cheap certs for cheap security</a:t>
            </a:r>
          </a:p>
          <a:p>
            <a:r>
              <a:rPr lang="en-US" b="1" dirty="0" smtClean="0"/>
              <a:t>Liability</a:t>
            </a:r>
          </a:p>
          <a:p>
            <a:pPr lvl="1"/>
            <a:r>
              <a:rPr lang="en-US" dirty="0" smtClean="0"/>
              <a:t>No or limited liability of involved stakeholders</a:t>
            </a:r>
          </a:p>
          <a:p>
            <a:r>
              <a:rPr lang="en-US" b="1" dirty="0" smtClean="0"/>
              <a:t>Reputation</a:t>
            </a:r>
          </a:p>
          <a:p>
            <a:pPr lvl="1"/>
            <a:r>
              <a:rPr lang="en-US" dirty="0" smtClean="0"/>
              <a:t>Rely on subsidiaries to issue certs less rigorously</a:t>
            </a:r>
          </a:p>
          <a:p>
            <a:r>
              <a:rPr lang="en-US" b="1" dirty="0" smtClean="0"/>
              <a:t>Usability</a:t>
            </a:r>
          </a:p>
          <a:p>
            <a:pPr lvl="1"/>
            <a:r>
              <a:rPr lang="en-US" dirty="0" smtClean="0"/>
              <a:t>More interruptions  users experience, more they learn to ignore security warnings</a:t>
            </a:r>
          </a:p>
          <a:p>
            <a:pPr lvl="1"/>
            <a:r>
              <a:rPr lang="en-US" dirty="0" smtClean="0"/>
              <a:t>Web browsers have little incentive to limit access to websites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163"/>
            <a:ext cx="8820472" cy="4389437"/>
          </a:xfrm>
        </p:spPr>
        <p:txBody>
          <a:bodyPr/>
          <a:lstStyle/>
          <a:p>
            <a:r>
              <a:rPr lang="en-US" dirty="0" smtClean="0"/>
              <a:t>Large-scale empirical study of HTTPS and certificate-based authentication on 1 million websites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5.7% (18’785) implement cert-based authentication properly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No browser warnings 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Legitimacy of the certificate owner verified</a:t>
            </a:r>
          </a:p>
          <a:p>
            <a:r>
              <a:rPr lang="en-US" dirty="0" smtClean="0"/>
              <a:t>Market for lemons</a:t>
            </a:r>
          </a:p>
          <a:p>
            <a:pPr lvl="1"/>
            <a:r>
              <a:rPr lang="en-US" dirty="0" smtClean="0"/>
              <a:t>Information asymmetry between CAs and website operators</a:t>
            </a:r>
          </a:p>
          <a:p>
            <a:pPr lvl="1"/>
            <a:r>
              <a:rPr lang="en-US" dirty="0" smtClean="0"/>
              <a:t>Most websites acquire cheap certs leading to cheap security</a:t>
            </a:r>
          </a:p>
          <a:p>
            <a:r>
              <a:rPr lang="en-US" dirty="0" smtClean="0"/>
              <a:t>Change policies to align incentives</a:t>
            </a:r>
          </a:p>
          <a:p>
            <a:pPr marL="0" indent="0">
              <a:buNone/>
            </a:pPr>
            <a:endParaRPr lang="en-US" i="1" dirty="0">
              <a:solidFill>
                <a:srgbClr val="2E20E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628800"/>
            <a:ext cx="8805664" cy="4389437"/>
          </a:xfrm>
        </p:spPr>
        <p:txBody>
          <a:bodyPr/>
          <a:lstStyle/>
          <a:p>
            <a:r>
              <a:rPr lang="en-US" dirty="0" smtClean="0"/>
              <a:t>Trusted certificates</a:t>
            </a:r>
            <a:endParaRPr lang="en-US" dirty="0"/>
          </a:p>
          <a:p>
            <a:pPr lvl="1"/>
            <a:r>
              <a:rPr lang="en-US" dirty="0"/>
              <a:t>Extended Validation (</a:t>
            </a:r>
            <a:r>
              <a:rPr lang="en-US" dirty="0">
                <a:solidFill>
                  <a:srgbClr val="00B050"/>
                </a:solidFill>
              </a:rPr>
              <a:t>EV</a:t>
            </a:r>
            <a:r>
              <a:rPr lang="en-US" dirty="0"/>
              <a:t>)  (extended validation)</a:t>
            </a:r>
          </a:p>
          <a:p>
            <a:pPr lvl="1"/>
            <a:r>
              <a:rPr lang="en-US" dirty="0"/>
              <a:t>Organization Validated (</a:t>
            </a:r>
            <a:r>
              <a:rPr lang="en-US" dirty="0">
                <a:solidFill>
                  <a:schemeClr val="accent1"/>
                </a:solidFill>
              </a:rPr>
              <a:t>OV</a:t>
            </a:r>
            <a:r>
              <a:rPr lang="en-US" dirty="0"/>
              <a:t>) (two-step validation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Domain-validated only (</a:t>
            </a:r>
            <a:r>
              <a:rPr lang="en-US" dirty="0" smtClean="0">
                <a:solidFill>
                  <a:srgbClr val="FF0000"/>
                </a:solidFill>
              </a:rPr>
              <a:t>DVO</a:t>
            </a:r>
            <a:r>
              <a:rPr lang="en-US" dirty="0" smtClean="0"/>
              <a:t>) (step 1. validation)</a:t>
            </a:r>
          </a:p>
          <a:p>
            <a:r>
              <a:rPr lang="en-US" dirty="0" smtClean="0"/>
              <a:t>Untrusted (self-signed) certificates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49019"/>
              </p:ext>
            </p:extLst>
          </p:nvPr>
        </p:nvGraphicFramePr>
        <p:xfrm>
          <a:off x="395536" y="4145620"/>
          <a:ext cx="7920879" cy="245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664"/>
                <a:gridCol w="2089626"/>
                <a:gridCol w="3926589"/>
              </a:tblGrid>
              <a:tr h="436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Certificate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 anchor="ctr"/>
                </a:tc>
              </a:tr>
              <a:tr h="3663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 trust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Expensive</a:t>
                      </a:r>
                      <a:endParaRPr lang="en-US" dirty="0"/>
                    </a:p>
                  </a:txBody>
                  <a:tcPr anchor="ctr"/>
                </a:tc>
              </a:tr>
              <a:tr h="641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browsers c</a:t>
                      </a:r>
                      <a:r>
                        <a:rPr lang="en-US" dirty="0" smtClean="0"/>
                        <a:t>annot</a:t>
                      </a:r>
                      <a:r>
                        <a:rPr lang="en-US" baseline="0" dirty="0" smtClean="0"/>
                        <a:t> distinguish OV from DVO certificate</a:t>
                      </a:r>
                      <a:endParaRPr lang="en-US" dirty="0"/>
                    </a:p>
                  </a:txBody>
                  <a:tcPr anchor="ctr"/>
                </a:tc>
              </a:tr>
              <a:tr h="641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Inexpensive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Cannot guarantee legitimacy of the certificate owner</a:t>
                      </a:r>
                      <a:endParaRPr lang="en-US" dirty="0"/>
                    </a:p>
                  </a:txBody>
                  <a:tcPr anchor="ctr"/>
                </a:tc>
              </a:tr>
              <a:tr h="3663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Self-signed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trusted by Web browsers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Login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163"/>
            <a:ext cx="8712968" cy="3150021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d</a:t>
            </a:r>
            <a:r>
              <a:rPr lang="en-US" dirty="0" smtClean="0"/>
              <a:t>efault served with HTTP</a:t>
            </a:r>
          </a:p>
          <a:p>
            <a:r>
              <a:rPr lang="en-US" dirty="0" smtClean="0"/>
              <a:t>Source code of the login page: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div class="</a:t>
            </a:r>
            <a:r>
              <a:rPr lang="en-US" dirty="0" err="1"/>
              <a:t>menu_login_container</a:t>
            </a:r>
            <a:r>
              <a:rPr lang="en-US" dirty="0" smtClean="0"/>
              <a:t>"&gt;</a:t>
            </a:r>
          </a:p>
          <a:p>
            <a:pPr marL="0" indent="0">
              <a:buNone/>
            </a:pPr>
            <a:r>
              <a:rPr lang="en-US" dirty="0" smtClean="0"/>
              <a:t>&lt;form method</a:t>
            </a:r>
            <a:r>
              <a:rPr lang="en-US" dirty="0"/>
              <a:t>="POST" action=</a:t>
            </a:r>
            <a:r>
              <a:rPr lang="en-US" dirty="0">
                <a:hlinkClick r:id="rId2"/>
              </a:rPr>
              <a:t>"https://www.facebook.com/login.php?login_attempt=1"</a:t>
            </a:r>
            <a:r>
              <a:rPr lang="en-US" dirty="0"/>
              <a:t> id="</a:t>
            </a:r>
            <a:r>
              <a:rPr lang="en-US" dirty="0" err="1"/>
              <a:t>login_form</a:t>
            </a:r>
            <a:r>
              <a:rPr lang="en-US" dirty="0"/>
              <a:t>" </a:t>
            </a:r>
            <a:r>
              <a:rPr lang="en-US" dirty="0" smtClean="0"/>
              <a:t>……&gt;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251847"/>
            <a:ext cx="39604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http(s)://</a:t>
            </a:r>
            <a:r>
              <a:rPr lang="en-US" sz="2600" dirty="0" err="1">
                <a:solidFill>
                  <a:srgbClr val="FF0000"/>
                </a:solidFill>
                <a:latin typeface="Constantia"/>
              </a:rPr>
              <a:t>arbitraryServer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042 L -1.38889E-6 -0.2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CSC 104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Common Sense:  Protect your passwords.  Don’t use the same password for an insecure site as for a secure one.</a:t>
            </a:r>
          </a:p>
          <a:p>
            <a:r>
              <a:rPr lang="en-CA" dirty="0"/>
              <a:t> </a:t>
            </a:r>
            <a:r>
              <a:rPr lang="en-CA" dirty="0" smtClean="0"/>
              <a:t>Essay Topic: Discuss an issue arising from improper security on the web.   Notable examples include: theft of iTunes accounts, theft via PayPal, credit-card fraud.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0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437"/>
          </a:xfrm>
        </p:spPr>
        <p:txBody>
          <a:bodyPr/>
          <a:lstStyle/>
          <a:p>
            <a:r>
              <a:rPr lang="en-US" dirty="0" smtClean="0"/>
              <a:t>HTTPS is at the core of online businesses</a:t>
            </a:r>
          </a:p>
          <a:p>
            <a:r>
              <a:rPr lang="en-US" dirty="0" smtClean="0"/>
              <a:t>Provided security is dubious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otably due to obscure certificate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6227" r="23845" b="73719"/>
          <a:stretch/>
        </p:blipFill>
        <p:spPr bwMode="auto">
          <a:xfrm>
            <a:off x="179512" y="3442654"/>
            <a:ext cx="8928992" cy="106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15816" r="23993" b="71612"/>
          <a:stretch/>
        </p:blipFill>
        <p:spPr bwMode="auto">
          <a:xfrm>
            <a:off x="179512" y="5057684"/>
            <a:ext cx="8905731" cy="132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75"/>
            <a:ext cx="8229600" cy="3525341"/>
          </a:xfrm>
        </p:spPr>
        <p:txBody>
          <a:bodyPr/>
          <a:lstStyle/>
          <a:p>
            <a:r>
              <a:rPr lang="en-US" dirty="0" smtClean="0"/>
              <a:t>Q1: At which scale is HTTPS currently deployed?</a:t>
            </a:r>
          </a:p>
          <a:p>
            <a:endParaRPr lang="en-US" dirty="0" smtClean="0"/>
          </a:p>
          <a:p>
            <a:r>
              <a:rPr lang="en-US" dirty="0" smtClean="0"/>
              <a:t>Q2: What are the problems with current HTTPS deployment?</a:t>
            </a:r>
          </a:p>
          <a:p>
            <a:endParaRPr lang="en-US" dirty="0" smtClean="0"/>
          </a:p>
          <a:p>
            <a:r>
              <a:rPr lang="en-US" dirty="0" smtClean="0"/>
              <a:t>Q3: What are the underlying reasons that led to these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5373216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Large-scale empirical analysis of the current deployment of HTTPS on the top 1 million websites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851"/>
            <a:ext cx="8229600" cy="4389437"/>
          </a:xfrm>
        </p:spPr>
        <p:txBody>
          <a:bodyPr/>
          <a:lstStyle/>
          <a:p>
            <a:r>
              <a:rPr lang="en-US" dirty="0" smtClean="0"/>
              <a:t>1 million most popular websites (</a:t>
            </a:r>
            <a:r>
              <a:rPr lang="en-US" dirty="0" err="1" smtClean="0"/>
              <a:t>Alexa’s</a:t>
            </a:r>
            <a:r>
              <a:rPr lang="en-US" dirty="0" smtClean="0"/>
              <a:t> ranking)</a:t>
            </a:r>
          </a:p>
          <a:p>
            <a:endParaRPr lang="en-US" dirty="0" smtClean="0"/>
          </a:p>
          <a:p>
            <a:r>
              <a:rPr lang="en-US" dirty="0" smtClean="0"/>
              <a:t>Connect to each website with HTTP and HTTPS</a:t>
            </a:r>
          </a:p>
          <a:p>
            <a:endParaRPr lang="en-US" dirty="0"/>
          </a:p>
          <a:p>
            <a:r>
              <a:rPr lang="en-US" dirty="0" smtClean="0"/>
              <a:t>Store:</a:t>
            </a:r>
          </a:p>
          <a:p>
            <a:pPr lvl="1"/>
            <a:r>
              <a:rPr lang="en-US" dirty="0" smtClean="0"/>
              <a:t>URLs</a:t>
            </a:r>
          </a:p>
          <a:p>
            <a:pPr lvl="1"/>
            <a:r>
              <a:rPr lang="en-US" dirty="0" smtClean="0"/>
              <a:t>Content of Web pages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Q1: At which scale is HTTPS deployed?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103515"/>
            <a:ext cx="8229600" cy="70174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1/3 of </a:t>
            </a:r>
            <a:r>
              <a:rPr lang="en-US" i="1" dirty="0">
                <a:solidFill>
                  <a:srgbClr val="2E20E8"/>
                </a:solidFill>
              </a:rPr>
              <a:t>websites can be browsed via HTTPS</a:t>
            </a:r>
            <a:endParaRPr lang="en-US" i="1" dirty="0" smtClean="0">
              <a:solidFill>
                <a:srgbClr val="2E20E8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5877272"/>
            <a:ext cx="64087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too much or too little?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7648365"/>
              </p:ext>
            </p:extLst>
          </p:nvPr>
        </p:nvGraphicFramePr>
        <p:xfrm>
          <a:off x="1403648" y="1196752"/>
          <a:ext cx="56166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7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</a:t>
            </a:r>
            <a:r>
              <a:rPr lang="en-US" dirty="0" smtClean="0"/>
              <a:t>Pages: HTTP vs.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8235"/>
            <a:ext cx="8229600" cy="1005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2E20E8"/>
                </a:solidFill>
              </a:rPr>
              <a:t>77.4% of websites may compromise users’ credentials!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58965132"/>
              </p:ext>
            </p:extLst>
          </p:nvPr>
        </p:nvGraphicFramePr>
        <p:xfrm>
          <a:off x="1403648" y="1412776"/>
          <a:ext cx="56166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733256"/>
            <a:ext cx="8229600" cy="7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More Web pages should be served via HTTPS!</a:t>
            </a:r>
          </a:p>
        </p:txBody>
      </p:sp>
    </p:spTree>
    <p:extLst>
      <p:ext uri="{BB962C8B-B14F-4D97-AF65-F5344CB8AC3E}">
        <p14:creationId xmlns:p14="http://schemas.microsoft.com/office/powerpoint/2010/main" val="27990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716038"/>
          </a:xfrm>
        </p:spPr>
        <p:txBody>
          <a:bodyPr/>
          <a:lstStyle/>
          <a:p>
            <a:r>
              <a:rPr lang="en-US" dirty="0" smtClean="0"/>
              <a:t>Q2: What are the problems with current HTTPS deployment?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HTTPS may fail due to:</a:t>
            </a:r>
          </a:p>
          <a:p>
            <a:r>
              <a:rPr lang="en-US" dirty="0" smtClean="0"/>
              <a:t>Server certificate-based authentication</a:t>
            </a:r>
          </a:p>
          <a:p>
            <a:r>
              <a:rPr lang="en-US" dirty="0"/>
              <a:t>C</a:t>
            </a:r>
            <a:r>
              <a:rPr lang="en-US" dirty="0" smtClean="0"/>
              <a:t>ipher suites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majority ( 70%) of websites use DHE-RSA-AES256-SHA cipher </a:t>
            </a:r>
            <a:r>
              <a:rPr lang="en-US" sz="2800" dirty="0" smtClean="0"/>
              <a:t>suite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576062" cy="576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8184" y="2492896"/>
            <a:ext cx="607859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9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5" y="1268760"/>
            <a:ext cx="9108505" cy="2664296"/>
          </a:xfrm>
        </p:spPr>
        <p:txBody>
          <a:bodyPr/>
          <a:lstStyle/>
          <a:p>
            <a:r>
              <a:rPr lang="en-US" dirty="0" smtClean="0">
                <a:solidFill>
                  <a:srgbClr val="2E20E8"/>
                </a:solidFill>
              </a:rPr>
              <a:t>X.509 Certificates</a:t>
            </a:r>
            <a:r>
              <a:rPr lang="en-US" dirty="0" smtClean="0"/>
              <a:t>: Bind a public key with an identity</a:t>
            </a:r>
          </a:p>
          <a:p>
            <a:r>
              <a:rPr lang="en-US" dirty="0" smtClean="0"/>
              <a:t>Certificates issued by trusted Certification Authorities (CAs)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dirty="0"/>
              <a:t> To issue a certificate, CAs should validate: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/>
              <a:t>The applicant owns the domain name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/>
              <a:t>The applicant is a legitimate and legally accountable </a:t>
            </a:r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406" y="4391886"/>
            <a:ext cx="4802122" cy="18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2947181" y="5385410"/>
            <a:ext cx="1480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 dirty="0" smtClean="0">
                <a:latin typeface="Comic Sans MS" pitchFamily="66" charset="0"/>
              </a:rPr>
              <a:t>Two-step validation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4677766"/>
            <a:ext cx="839466" cy="8394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495" y="5521188"/>
            <a:ext cx="2911686" cy="1214787"/>
            <a:chOff x="35495" y="5377172"/>
            <a:chExt cx="2347825" cy="1667907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5495" y="5397023"/>
              <a:ext cx="2347825" cy="16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err="1" smtClean="0">
                  <a:solidFill>
                    <a:schemeClr val="accent1"/>
                  </a:solidFill>
                  <a:latin typeface="Comic Sans MS" pitchFamily="66" charset="0"/>
                </a:rPr>
                <a:t>BoA</a:t>
              </a:r>
              <a:r>
                <a:rPr lang="en-US" sz="1800" dirty="0" err="1" smtClean="0">
                  <a:latin typeface="Comic Sans MS" pitchFamily="66" charset="0"/>
                </a:rPr>
                <a:t>’s</a:t>
              </a:r>
              <a:r>
                <a:rPr lang="en-US" sz="1800" dirty="0" smtClean="0">
                  <a:latin typeface="Comic Sans MS" pitchFamily="66" charset="0"/>
                </a:rPr>
                <a:t> </a:t>
              </a:r>
              <a:endParaRPr lang="en-US" sz="1800" dirty="0">
                <a:latin typeface="Comic Sans MS" pitchFamily="66" charset="0"/>
              </a:endParaRPr>
            </a:p>
            <a:p>
              <a:r>
                <a:rPr lang="en-US" sz="1800" dirty="0">
                  <a:latin typeface="Comic Sans MS" pitchFamily="66" charset="0"/>
                </a:rPr>
                <a:t>identifying </a:t>
              </a:r>
              <a:r>
                <a:rPr lang="en-US" sz="1800" dirty="0" smtClean="0">
                  <a:latin typeface="Comic Sans MS" pitchFamily="66" charset="0"/>
                </a:rPr>
                <a:t>information &amp; domain name </a:t>
              </a:r>
            </a:p>
            <a:p>
              <a:r>
                <a:rPr lang="en-US" sz="1800" dirty="0" smtClean="0">
                  <a:latin typeface="Comic Sans MS" pitchFamily="66" charset="0"/>
                </a:rPr>
                <a:t>www.bankofamerica.com</a:t>
              </a:r>
              <a:endParaRPr lang="en-US" sz="1800" dirty="0">
                <a:latin typeface="Comic Sans MS" pitchFamily="66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790319" y="5377172"/>
              <a:ext cx="545902" cy="2229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47664" y="4325034"/>
            <a:ext cx="1497038" cy="1245677"/>
            <a:chOff x="1547664" y="4325034"/>
            <a:chExt cx="1497038" cy="1245677"/>
          </a:xfrm>
        </p:grpSpPr>
        <p:pic>
          <p:nvPicPr>
            <p:cNvPr id="18" name="Picture 17" descr="j017566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124" y="4653136"/>
              <a:ext cx="1155700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547664" y="4325034"/>
              <a:ext cx="1497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CA </a:t>
              </a:r>
              <a:r>
                <a:rPr lang="en-US" sz="2000" b="1" i="1" dirty="0" smtClean="0"/>
                <a:t>XYZ</a:t>
              </a:r>
              <a:endParaRPr lang="en-US" sz="2000" b="1" i="1" dirty="0"/>
            </a:p>
          </p:txBody>
        </p:sp>
      </p:grp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070300" y="5278706"/>
            <a:ext cx="52462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3064291" y="5278706"/>
            <a:ext cx="42758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80528" y="4366062"/>
            <a:ext cx="1934881" cy="861774"/>
            <a:chOff x="-180528" y="4366062"/>
            <a:chExt cx="1934881" cy="861774"/>
          </a:xfrm>
        </p:grpSpPr>
        <p:grpSp>
          <p:nvGrpSpPr>
            <p:cNvPr id="23" name="Group 22"/>
            <p:cNvGrpSpPr/>
            <p:nvPr/>
          </p:nvGrpSpPr>
          <p:grpSpPr>
            <a:xfrm>
              <a:off x="-180528" y="4366062"/>
              <a:ext cx="1726970" cy="861774"/>
              <a:chOff x="-31106" y="4252914"/>
              <a:chExt cx="1726970" cy="861774"/>
            </a:xfrm>
          </p:grpSpPr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>
                <a:off x="-31106" y="4252914"/>
                <a:ext cx="96043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800" dirty="0" err="1" smtClean="0">
                    <a:solidFill>
                      <a:srgbClr val="2E20E8"/>
                    </a:solidFill>
                    <a:latin typeface="Comic Sans MS" pitchFamily="66" charset="0"/>
                  </a:rPr>
                  <a:t>BoA</a:t>
                </a:r>
                <a:r>
                  <a:rPr lang="en-US" sz="1800" dirty="0" err="1" smtClean="0">
                    <a:latin typeface="Comic Sans MS" pitchFamily="66" charset="0"/>
                  </a:rPr>
                  <a:t>’s</a:t>
                </a: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US" sz="1600" dirty="0">
                  <a:latin typeface="Comic Sans MS" pitchFamily="66" charset="0"/>
                </a:endParaRPr>
              </a:p>
              <a:p>
                <a:pPr algn="r"/>
                <a:r>
                  <a:rPr lang="en-US" sz="1600" dirty="0">
                    <a:latin typeface="Comic Sans MS" pitchFamily="66" charset="0"/>
                  </a:rPr>
                  <a:t>public</a:t>
                </a:r>
              </a:p>
              <a:p>
                <a:pPr algn="r"/>
                <a:r>
                  <a:rPr lang="en-US" sz="1600" dirty="0">
                    <a:latin typeface="Comic Sans MS" pitchFamily="66" charset="0"/>
                  </a:rPr>
                  <a:t>key </a:t>
                </a:r>
              </a:p>
            </p:txBody>
          </p:sp>
          <p:pic>
            <p:nvPicPr>
              <p:cNvPr id="26" name="Picture 25" descr="BS00768_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941288" y="4365104"/>
                <a:ext cx="458788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954956" y="4571926"/>
                <a:ext cx="7409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 b="1" i="1" dirty="0" err="1" smtClean="0">
                    <a:solidFill>
                      <a:schemeClr val="accent1"/>
                    </a:solidFill>
                    <a:latin typeface="Comic Sans MS" pitchFamily="66" charset="0"/>
                  </a:rPr>
                  <a:t>K</a:t>
                </a:r>
                <a:r>
                  <a:rPr lang="en-US" sz="2000" b="1" i="1" baseline="-25000" dirty="0" err="1" smtClean="0">
                    <a:solidFill>
                      <a:schemeClr val="accent1"/>
                    </a:solidFill>
                    <a:latin typeface="Comic Sans MS" pitchFamily="66" charset="0"/>
                  </a:rPr>
                  <a:t>BoA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Comic Sans MS" pitchFamily="66" charset="0"/>
                  </a:rPr>
                  <a:t> </a:t>
                </a:r>
                <a:endParaRPr lang="en-US" sz="2000" dirty="0">
                  <a:solidFill>
                    <a:schemeClr val="accent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1229733" y="4760889"/>
              <a:ext cx="524620" cy="232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7808" y="3573016"/>
            <a:ext cx="79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2E20E8"/>
                </a:solidFill>
                <a:latin typeface="Constantia"/>
              </a:rPr>
              <a:t>Organization Validated (OV) certificates</a:t>
            </a:r>
            <a:endParaRPr lang="en-US" sz="2400" i="1" dirty="0">
              <a:solidFill>
                <a:srgbClr val="2E20E8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15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IS10-NevenaVratonjic-final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WEIS10-NevenaVratonjic-final</Template>
  <TotalTime>3928</TotalTime>
  <Words>1058</Words>
  <Application>Microsoft Office PowerPoint</Application>
  <PresentationFormat>On-screen Show (4:3)</PresentationFormat>
  <Paragraphs>257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WEIS10-NevenaVratonjic-final</vt:lpstr>
      <vt:lpstr>The Inconvenient Truth about Web Certificates</vt:lpstr>
      <vt:lpstr>HTTPS</vt:lpstr>
      <vt:lpstr>HTTPS in practice</vt:lpstr>
      <vt:lpstr>Research Questions</vt:lpstr>
      <vt:lpstr>Methodology</vt:lpstr>
      <vt:lpstr>Q1: At which scale is HTTPS deployed?</vt:lpstr>
      <vt:lpstr>Login Pages: HTTP vs. HTTPS</vt:lpstr>
      <vt:lpstr>Q2: What are the problems with current HTTPS deployment?</vt:lpstr>
      <vt:lpstr>Certificates</vt:lpstr>
      <vt:lpstr>PowerPoint Presentation</vt:lpstr>
      <vt:lpstr>PowerPoint Presentation</vt:lpstr>
      <vt:lpstr>Self-signed Certificates </vt:lpstr>
      <vt:lpstr>Verifying X.509 Certificates</vt:lpstr>
      <vt:lpstr>Authentication Success</vt:lpstr>
      <vt:lpstr>Authentication Failures</vt:lpstr>
      <vt:lpstr>Certificate Reuse Across Multiple Domains</vt:lpstr>
      <vt:lpstr>Domain Mismatch: Unique Trusted Certificates</vt:lpstr>
      <vt:lpstr>Authentication Success</vt:lpstr>
      <vt:lpstr>PowerPoint Presentation</vt:lpstr>
      <vt:lpstr>Domain-validated Only (DVO)</vt:lpstr>
      <vt:lpstr>Trusted EV Certificates</vt:lpstr>
      <vt:lpstr>DVO vs. OV vs. EV Certificates</vt:lpstr>
      <vt:lpstr>Research Questions</vt:lpstr>
      <vt:lpstr>Q3: What are the underlying reasons that led to these problems?</vt:lpstr>
      <vt:lpstr>Conclusion</vt:lpstr>
      <vt:lpstr>Certificate Types</vt:lpstr>
      <vt:lpstr>Facebook Login Page</vt:lpstr>
      <vt:lpstr>CSC 104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Games in Online Advertising: Can Ads Help Secure the Web?</dc:title>
  <dc:creator>Nevena Vratonjic</dc:creator>
  <cp:lastModifiedBy>Tim</cp:lastModifiedBy>
  <cp:revision>191</cp:revision>
  <dcterms:created xsi:type="dcterms:W3CDTF">2011-06-07T18:12:59Z</dcterms:created>
  <dcterms:modified xsi:type="dcterms:W3CDTF">2011-11-07T20:52:22Z</dcterms:modified>
</cp:coreProperties>
</file>