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07069-9532-4D6F-905A-F8A9F3352B72}" type="datetimeFigureOut">
              <a:rPr lang="en-US" smtClean="0"/>
              <a:pPr/>
              <a:t>1/20/2010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33D51E-3F36-488E-841E-EDD63D57246C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naiveBayesCall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efficient model-based base-calling algorithm</a:t>
            </a:r>
          </a:p>
          <a:p>
            <a:r>
              <a:rPr lang="en-CA" dirty="0" smtClean="0"/>
              <a:t>for high-throughput sequencing</a:t>
            </a:r>
          </a:p>
          <a:p>
            <a:r>
              <a:rPr lang="en-CA" i="1" dirty="0" smtClean="0"/>
              <a:t>Wei-Chun Kao and </a:t>
            </a:r>
            <a:r>
              <a:rPr lang="en-CA" i="1" dirty="0" err="1" smtClean="0"/>
              <a:t>Yun</a:t>
            </a:r>
            <a:r>
              <a:rPr lang="en-CA" i="1" dirty="0" smtClean="0"/>
              <a:t> S. Song, UC Berkeley</a:t>
            </a:r>
          </a:p>
          <a:p>
            <a:pPr algn="r"/>
            <a:r>
              <a:rPr lang="en-CA" sz="1400" dirty="0" smtClean="0"/>
              <a:t>Presented by: Frank Chun Yat Li</a:t>
            </a:r>
            <a:endParaRPr lang="en-CA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naiveBayesCall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Try to apply the </a:t>
            </a:r>
            <a:r>
              <a:rPr lang="en-CA" dirty="0" err="1" smtClean="0"/>
              <a:t>Viterbi</a:t>
            </a:r>
            <a:r>
              <a:rPr lang="en-CA" dirty="0" smtClean="0"/>
              <a:t> algorithm to this domain</a:t>
            </a:r>
          </a:p>
          <a:p>
            <a:pPr lvl="1"/>
            <a:r>
              <a:rPr lang="en-CA" dirty="0" smtClean="0"/>
              <a:t>Problem 1: high order Markov model because of all the </a:t>
            </a:r>
            <a:r>
              <a:rPr lang="en-CA" dirty="0" err="1" smtClean="0"/>
              <a:t>prephasing</a:t>
            </a:r>
            <a:r>
              <a:rPr lang="en-CA" dirty="0" smtClean="0"/>
              <a:t> and phasing effects, so very computationally expensive</a:t>
            </a:r>
          </a:p>
          <a:p>
            <a:pPr lvl="1"/>
            <a:r>
              <a:rPr lang="en-CA" dirty="0" smtClean="0"/>
              <a:t>Problem 2: the densities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k</a:t>
            </a:r>
            <a:r>
              <a:rPr lang="en-CA" dirty="0" smtClean="0"/>
              <a:t> = (A</a:t>
            </a:r>
            <a:r>
              <a:rPr lang="en-CA" baseline="-25000" dirty="0" smtClean="0"/>
              <a:t>1,k</a:t>
            </a:r>
            <a:r>
              <a:rPr lang="en-CA" dirty="0" smtClean="0"/>
              <a:t>, … ,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L,k</a:t>
            </a:r>
            <a:r>
              <a:rPr lang="en-CA" dirty="0" smtClean="0"/>
              <a:t>) is </a:t>
            </a:r>
            <a:r>
              <a:rPr lang="en-CA" dirty="0" smtClean="0"/>
              <a:t>a series of continuous random variables and </a:t>
            </a:r>
            <a:r>
              <a:rPr lang="en-CA" dirty="0" smtClean="0"/>
              <a:t>the </a:t>
            </a:r>
            <a:r>
              <a:rPr lang="en-CA" dirty="0" err="1" smtClean="0"/>
              <a:t>Viterbi</a:t>
            </a:r>
            <a:r>
              <a:rPr lang="en-CA" dirty="0" smtClean="0"/>
              <a:t> algorithm does not handle continuous variables 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1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we provide a good initialization of </a:t>
            </a:r>
            <a:r>
              <a:rPr lang="en-CA" dirty="0" err="1" smtClean="0"/>
              <a:t>S</a:t>
            </a:r>
            <a:r>
              <a:rPr lang="en-CA" baseline="-25000" dirty="0" err="1" smtClean="0"/>
              <a:t>k</a:t>
            </a:r>
            <a:r>
              <a:rPr lang="en-CA" dirty="0" smtClean="0"/>
              <a:t>, then the algorithm can home in on the solution a lot faster</a:t>
            </a:r>
          </a:p>
          <a:p>
            <a:pPr lvl="1"/>
            <a:r>
              <a:rPr lang="en-CA" dirty="0" smtClean="0"/>
              <a:t>The authors came up with a hybrid algorithm </a:t>
            </a:r>
            <a:r>
              <a:rPr lang="en-CA" dirty="0" smtClean="0"/>
              <a:t>using modeling in</a:t>
            </a:r>
            <a:r>
              <a:rPr lang="en-CA" dirty="0" smtClean="0"/>
              <a:t> </a:t>
            </a:r>
            <a:r>
              <a:rPr lang="en-CA" dirty="0" err="1" smtClean="0"/>
              <a:t>BayesCall</a:t>
            </a:r>
            <a:r>
              <a:rPr lang="en-CA" dirty="0" smtClean="0"/>
              <a:t> and </a:t>
            </a:r>
            <a:r>
              <a:rPr lang="en-CA" dirty="0" smtClean="0"/>
              <a:t>approach in </a:t>
            </a:r>
            <a:r>
              <a:rPr lang="en-CA" dirty="0" smtClean="0"/>
              <a:t>Bustard </a:t>
            </a:r>
            <a:r>
              <a:rPr lang="en-CA" dirty="0" smtClean="0"/>
              <a:t>to come up with the initializations quickly</a:t>
            </a:r>
          </a:p>
          <a:p>
            <a:pPr lvl="1"/>
            <a:r>
              <a:rPr lang="en-CA" dirty="0" smtClean="0"/>
              <a:t>See section 3.1 in the paper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000636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CA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t,k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estimated using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Posteriori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(MAP) estimation</a:t>
            </a:r>
            <a:endParaRPr kumimoji="0" lang="en-C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</a:t>
            </a:r>
            <a:r>
              <a:rPr kumimoji="0" lang="en-CA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forumlaes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(10), (11), (12)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378619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2 Solution</a:t>
            </a:r>
            <a:endParaRPr kumimoji="0" lang="en-CA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naiveBayesCall</a:t>
            </a:r>
            <a:r>
              <a:rPr lang="en-CA" dirty="0" smtClean="0"/>
              <a:t> Algorithm</a:t>
            </a:r>
            <a:endParaRPr lang="en-CA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1969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Data came from sequencing PhiX174 virus.</a:t>
            </a:r>
          </a:p>
          <a:p>
            <a:pPr lvl="1"/>
            <a:r>
              <a:rPr lang="en-CA" dirty="0" smtClean="0"/>
              <a:t>All 4 algorithms were ran against the data (Bustard, Alta-Cyclic, </a:t>
            </a:r>
            <a:r>
              <a:rPr lang="en-CA" dirty="0" err="1" smtClean="0"/>
              <a:t>BayesCall</a:t>
            </a:r>
            <a:r>
              <a:rPr lang="en-CA" dirty="0" smtClean="0"/>
              <a:t>, </a:t>
            </a:r>
            <a:r>
              <a:rPr lang="en-CA" dirty="0" err="1" smtClean="0"/>
              <a:t>naiveBayesCall</a:t>
            </a:r>
            <a:r>
              <a:rPr lang="en-CA" dirty="0" smtClean="0"/>
              <a:t>)</a:t>
            </a:r>
          </a:p>
          <a:p>
            <a:pPr lvl="1"/>
            <a:r>
              <a:rPr lang="en-CA" dirty="0" err="1" smtClean="0"/>
              <a:t>naiveBayesCall</a:t>
            </a:r>
            <a:r>
              <a:rPr lang="en-CA" dirty="0" smtClean="0"/>
              <a:t> is more accurate from 21+ </a:t>
            </a:r>
            <a:r>
              <a:rPr lang="en-CA" dirty="0" err="1" smtClean="0"/>
              <a:t>bp</a:t>
            </a: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7486661" cy="273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naiveBayesCall</a:t>
            </a:r>
            <a:r>
              <a:rPr lang="en-CA" dirty="0" smtClean="0"/>
              <a:t> accuracy is higher than Alta-Cyclic from all cycles</a:t>
            </a:r>
          </a:p>
          <a:p>
            <a:r>
              <a:rPr lang="en-CA" dirty="0" smtClean="0"/>
              <a:t>Error rate is also lower than Bustard’s at later cycles</a:t>
            </a:r>
            <a:endParaRPr lang="en-CA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7634297" cy="27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Point?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run of the sequencer costs $$</a:t>
            </a:r>
          </a:p>
          <a:p>
            <a:r>
              <a:rPr lang="en-CA" dirty="0" smtClean="0"/>
              <a:t>With lower error rate, we can run the sequencer longer and still obtain accurate data</a:t>
            </a:r>
          </a:p>
          <a:p>
            <a:endParaRPr lang="en-CA" dirty="0" smtClean="0"/>
          </a:p>
          <a:p>
            <a:r>
              <a:rPr lang="en-CA" sz="2800" dirty="0" smtClean="0"/>
              <a:t>less runs!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5739041" cy="490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462452" cy="18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2853875" cy="14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Extracting the DNA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Image Analysis</a:t>
            </a:r>
          </a:p>
          <a:p>
            <a:pPr lvl="1"/>
            <a:r>
              <a:rPr lang="en-CA" dirty="0" smtClean="0"/>
              <a:t>Translate image data into fluorescence intensity data 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Base-calling</a:t>
            </a:r>
          </a:p>
          <a:p>
            <a:pPr lvl="1"/>
            <a:r>
              <a:rPr lang="en-CA" dirty="0" smtClean="0"/>
              <a:t>From the intensities infer the DNA sequence</a:t>
            </a:r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Base-calling Algorithms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Bustard</a:t>
            </a:r>
          </a:p>
          <a:p>
            <a:pPr lvl="1"/>
            <a:r>
              <a:rPr lang="en-CA" dirty="0" smtClean="0"/>
              <a:t>Ships with Illumina’s Genome Analyzer</a:t>
            </a:r>
          </a:p>
          <a:p>
            <a:pPr lvl="1"/>
            <a:r>
              <a:rPr lang="en-CA" dirty="0" smtClean="0"/>
              <a:t>Very efficient and based on matrix inversion </a:t>
            </a:r>
          </a:p>
          <a:p>
            <a:pPr lvl="1"/>
            <a:r>
              <a:rPr lang="en-CA" dirty="0" smtClean="0"/>
              <a:t>But error rate very high in the later cycles</a:t>
            </a:r>
          </a:p>
          <a:p>
            <a:endParaRPr lang="en-CA" dirty="0" smtClean="0"/>
          </a:p>
          <a:p>
            <a:r>
              <a:rPr lang="en-CA" dirty="0" smtClean="0"/>
              <a:t>Alta-Cyclic</a:t>
            </a:r>
          </a:p>
          <a:p>
            <a:pPr lvl="1"/>
            <a:r>
              <a:rPr lang="en-CA" dirty="0" smtClean="0"/>
              <a:t>More accurate</a:t>
            </a:r>
          </a:p>
          <a:p>
            <a:pPr lvl="1"/>
            <a:r>
              <a:rPr lang="en-CA" dirty="0" smtClean="0"/>
              <a:t>But needs large amounts of labelled training data</a:t>
            </a:r>
          </a:p>
          <a:p>
            <a:pPr lvl="1"/>
            <a:endParaRPr lang="en-CA" dirty="0" smtClean="0"/>
          </a:p>
          <a:p>
            <a:r>
              <a:rPr lang="en-CA" dirty="0" err="1" smtClean="0"/>
              <a:t>BayesCall</a:t>
            </a:r>
            <a:endParaRPr lang="en-CA" dirty="0" smtClean="0"/>
          </a:p>
          <a:p>
            <a:pPr lvl="1"/>
            <a:r>
              <a:rPr lang="en-CA" dirty="0" smtClean="0"/>
              <a:t>Most accurate</a:t>
            </a:r>
          </a:p>
          <a:p>
            <a:pPr lvl="1"/>
            <a:r>
              <a:rPr lang="en-CA" dirty="0" smtClean="0"/>
              <a:t>Little training data </a:t>
            </a:r>
          </a:p>
          <a:p>
            <a:pPr lvl="1"/>
            <a:r>
              <a:rPr lang="en-CA" dirty="0" smtClean="0"/>
              <a:t>But computation time is very high, not practical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navieBayesCall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Builds upon </a:t>
            </a:r>
            <a:r>
              <a:rPr lang="en-CA" dirty="0" err="1" smtClean="0"/>
              <a:t>BayesCall</a:t>
            </a:r>
            <a:endParaRPr lang="en-CA" dirty="0" smtClean="0"/>
          </a:p>
          <a:p>
            <a:pPr lvl="1"/>
            <a:r>
              <a:rPr lang="en-CA" dirty="0" smtClean="0"/>
              <a:t>An order of magnitude faster </a:t>
            </a:r>
          </a:p>
          <a:p>
            <a:pPr lvl="1"/>
            <a:r>
              <a:rPr lang="en-CA" dirty="0" smtClean="0"/>
              <a:t>Comparable error rate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en-CA" dirty="0" smtClean="0"/>
              <a:t>Review of </a:t>
            </a:r>
            <a:r>
              <a:rPr lang="en-CA" dirty="0" err="1" smtClean="0"/>
              <a:t>BayesCall’s</a:t>
            </a:r>
            <a:r>
              <a:rPr lang="en-CA" dirty="0" smtClean="0"/>
              <a:t>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L</a:t>
            </a:r>
            <a:r>
              <a:rPr lang="en-CA" dirty="0" smtClean="0"/>
              <a:t> total cycles</a:t>
            </a:r>
          </a:p>
          <a:p>
            <a:r>
              <a:rPr lang="en-CA" dirty="0" err="1" smtClean="0">
                <a:solidFill>
                  <a:srgbClr val="00B0F0"/>
                </a:solidFill>
              </a:rPr>
              <a:t>e</a:t>
            </a:r>
            <a:r>
              <a:rPr lang="en-CA" baseline="-25000" dirty="0" err="1" smtClean="0">
                <a:solidFill>
                  <a:srgbClr val="00B0F0"/>
                </a:solidFill>
              </a:rPr>
              <a:t>i</a:t>
            </a:r>
            <a:r>
              <a:rPr lang="en-CA" baseline="-25000" dirty="0" smtClean="0"/>
              <a:t> </a:t>
            </a:r>
            <a:r>
              <a:rPr lang="en-CA" dirty="0" smtClean="0"/>
              <a:t>elementary 4X1 column matrix, </a:t>
            </a:r>
            <a:r>
              <a:rPr lang="en-CA" dirty="0" err="1" smtClean="0"/>
              <a:t>eg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CA" sz="2400" dirty="0" smtClean="0"/>
              <a:t>Goal is to produce the sequence of the </a:t>
            </a:r>
            <a:r>
              <a:rPr lang="en-CA" sz="2400" i="1" dirty="0" err="1" smtClean="0"/>
              <a:t>k</a:t>
            </a:r>
            <a:r>
              <a:rPr lang="en-CA" sz="2400" baseline="30000" dirty="0" err="1" smtClean="0"/>
              <a:t>th</a:t>
            </a:r>
            <a:r>
              <a:rPr lang="en-CA" sz="2400" dirty="0" smtClean="0"/>
              <a:t> clus</a:t>
            </a:r>
            <a:r>
              <a:rPr lang="en-CA" dirty="0" smtClean="0"/>
              <a:t>ter </a:t>
            </a:r>
            <a:r>
              <a:rPr lang="en-CA" dirty="0" err="1" smtClean="0"/>
              <a:t>S</a:t>
            </a:r>
            <a:r>
              <a:rPr lang="en-CA" baseline="-25000" dirty="0" err="1" smtClean="0"/>
              <a:t>k</a:t>
            </a:r>
            <a:endParaRPr lang="en-CA" dirty="0" smtClean="0"/>
          </a:p>
          <a:p>
            <a:pPr marL="630238" lvl="2" indent="-265113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CA" sz="2400" dirty="0" smtClean="0"/>
              <a:t>(</a:t>
            </a:r>
            <a:r>
              <a:rPr lang="en-CA" sz="2400" dirty="0" err="1" smtClean="0"/>
              <a:t>S</a:t>
            </a:r>
            <a:r>
              <a:rPr lang="en-CA" sz="2400" baseline="-25000" dirty="0" err="1" smtClean="0"/>
              <a:t>k</a:t>
            </a:r>
            <a:r>
              <a:rPr lang="en-CA" sz="2400" dirty="0" smtClean="0"/>
              <a:t>) = (S</a:t>
            </a:r>
            <a:r>
              <a:rPr lang="en-CA" sz="2400" baseline="-25000" dirty="0" smtClean="0"/>
              <a:t>1,k</a:t>
            </a:r>
            <a:r>
              <a:rPr lang="en-CA" sz="2400" dirty="0" smtClean="0"/>
              <a:t>, … </a:t>
            </a:r>
            <a:r>
              <a:rPr lang="en-CA" sz="2400" dirty="0" err="1" smtClean="0"/>
              <a:t>S</a:t>
            </a:r>
            <a:r>
              <a:rPr lang="en-CA" sz="2400" baseline="-25000" dirty="0" err="1" smtClean="0"/>
              <a:t>L,k</a:t>
            </a:r>
            <a:r>
              <a:rPr lang="en-CA" sz="2400" dirty="0" smtClean="0"/>
              <a:t>) with </a:t>
            </a:r>
            <a:r>
              <a:rPr lang="en-CA" sz="2400" dirty="0" err="1" smtClean="0"/>
              <a:t>S</a:t>
            </a:r>
            <a:r>
              <a:rPr lang="en-CA" sz="2400" baseline="-25000" dirty="0" err="1" smtClean="0"/>
              <a:t>t,k</a:t>
            </a:r>
            <a:r>
              <a:rPr lang="en-CA" sz="2400" baseline="-25000" dirty="0" smtClean="0"/>
              <a:t> </a:t>
            </a:r>
            <a:r>
              <a:rPr lang="en-CA" sz="2400" dirty="0" smtClean="0"/>
              <a:t>Є { </a:t>
            </a:r>
            <a:r>
              <a:rPr lang="en-CA" sz="2400" dirty="0" err="1" smtClean="0"/>
              <a:t>e</a:t>
            </a:r>
            <a:r>
              <a:rPr lang="en-CA" sz="2400" baseline="-25000" dirty="0" err="1" smtClean="0"/>
              <a:t>A</a:t>
            </a:r>
            <a:r>
              <a:rPr lang="en-CA" sz="2400" dirty="0" smtClean="0"/>
              <a:t>, </a:t>
            </a:r>
            <a:r>
              <a:rPr lang="en-CA" sz="2400" dirty="0" err="1" smtClean="0"/>
              <a:t>e</a:t>
            </a:r>
            <a:r>
              <a:rPr lang="en-CA" sz="2400" baseline="-25000" dirty="0" err="1" smtClean="0"/>
              <a:t>C</a:t>
            </a:r>
            <a:r>
              <a:rPr lang="en-CA" sz="2400" dirty="0" smtClean="0"/>
              <a:t>, </a:t>
            </a:r>
            <a:r>
              <a:rPr lang="en-CA" sz="2400" dirty="0" err="1" smtClean="0"/>
              <a:t>e</a:t>
            </a:r>
            <a:r>
              <a:rPr lang="en-CA" sz="2400" baseline="-25000" dirty="0" err="1" smtClean="0"/>
              <a:t>G</a:t>
            </a:r>
            <a:r>
              <a:rPr lang="en-CA" sz="2400" dirty="0" smtClean="0"/>
              <a:t>, </a:t>
            </a:r>
            <a:r>
              <a:rPr lang="en-CA" sz="2400" dirty="0" err="1" smtClean="0"/>
              <a:t>e</a:t>
            </a:r>
            <a:r>
              <a:rPr lang="en-CA" sz="2400" baseline="-25000" dirty="0" err="1" smtClean="0"/>
              <a:t>T</a:t>
            </a:r>
            <a:r>
              <a:rPr lang="en-CA" sz="2400" dirty="0" smtClean="0"/>
              <a:t> }</a:t>
            </a:r>
          </a:p>
          <a:p>
            <a:pPr marL="630238" lvl="2" indent="-265113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CA" sz="2400" dirty="0" err="1" smtClean="0"/>
              <a:t>S</a:t>
            </a:r>
            <a:r>
              <a:rPr lang="en-CA" sz="2400" baseline="-25000" dirty="0" err="1" smtClean="0"/>
              <a:t>k</a:t>
            </a:r>
            <a:r>
              <a:rPr lang="en-CA" sz="2400" dirty="0" smtClean="0"/>
              <a:t> is initialized to have uniform distribution of </a:t>
            </a:r>
            <a:r>
              <a:rPr lang="en-CA" sz="2400" dirty="0" err="1" smtClean="0">
                <a:solidFill>
                  <a:srgbClr val="00B0F0"/>
                </a:solidFill>
              </a:rPr>
              <a:t>e</a:t>
            </a:r>
            <a:r>
              <a:rPr lang="en-CA" sz="2400" baseline="-25000" dirty="0" err="1" smtClean="0">
                <a:solidFill>
                  <a:srgbClr val="00B0F0"/>
                </a:solidFill>
              </a:rPr>
              <a:t>i</a:t>
            </a:r>
            <a:endParaRPr lang="en-CA" sz="2400" baseline="-25000" dirty="0" smtClean="0">
              <a:solidFill>
                <a:srgbClr val="00B0F0"/>
              </a:solidFill>
            </a:endParaRPr>
          </a:p>
          <a:p>
            <a:pPr marL="630238" lvl="2" indent="-265113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CA" sz="2400" dirty="0" smtClean="0"/>
              <a:t>If the distribution of the Genome is known </a:t>
            </a:r>
            <a:r>
              <a:rPr lang="en-CA" sz="2400" dirty="0" err="1" smtClean="0"/>
              <a:t>S</a:t>
            </a:r>
            <a:r>
              <a:rPr lang="en-CA" sz="2400" baseline="-25000" dirty="0" err="1" smtClean="0"/>
              <a:t>k</a:t>
            </a:r>
            <a:r>
              <a:rPr lang="en-CA" sz="2400" dirty="0" smtClean="0"/>
              <a:t> can initialize to that to improve accuracy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571868" y="1857364"/>
          <a:ext cx="6329362" cy="900113"/>
        </p:xfrm>
        <a:graphic>
          <a:graphicData uri="http://schemas.openxmlformats.org/presentationml/2006/ole">
            <p:oleObj spid="_x0000_s2055" name="Document" r:id="rId3" imgW="6329468" imgH="90129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Terminology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Active template density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t,k</a:t>
            </a:r>
            <a:endParaRPr lang="en-CA" baseline="-25000" dirty="0" smtClean="0"/>
          </a:p>
          <a:p>
            <a:pPr lvl="1"/>
            <a:r>
              <a:rPr lang="en-CA" dirty="0" smtClean="0"/>
              <a:t>Model of the density of the </a:t>
            </a:r>
            <a:r>
              <a:rPr lang="en-CA" i="1" dirty="0" err="1" smtClean="0"/>
              <a:t>k</a:t>
            </a:r>
            <a:r>
              <a:rPr lang="en-CA" baseline="30000" dirty="0" err="1" smtClean="0"/>
              <a:t>th</a:t>
            </a:r>
            <a:r>
              <a:rPr lang="en-CA" dirty="0" smtClean="0"/>
              <a:t> cluster that is still active at cycle </a:t>
            </a:r>
            <a:r>
              <a:rPr lang="en-CA" i="1" dirty="0" smtClean="0"/>
              <a:t>t</a:t>
            </a:r>
          </a:p>
          <a:p>
            <a:pPr lvl="1"/>
            <a:endParaRPr lang="en-CA" dirty="0" smtClean="0"/>
          </a:p>
          <a:p>
            <a:r>
              <a:rPr lang="en-CA" dirty="0" err="1" smtClean="0"/>
              <a:t>I</a:t>
            </a:r>
            <a:r>
              <a:rPr lang="en-CA" baseline="-25000" dirty="0" err="1" smtClean="0"/>
              <a:t>t,k</a:t>
            </a:r>
            <a:r>
              <a:rPr lang="en-CA" dirty="0" smtClean="0"/>
              <a:t> is a 4 X 1 matrix        of the 4 intensities 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000372"/>
            <a:ext cx="571504" cy="151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CA" dirty="0" smtClean="0"/>
              <a:t>Terminology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Phasing of each DNA strand is modelled by a L X L matrix </a:t>
            </a:r>
            <a:r>
              <a:rPr lang="en-CA" b="1" dirty="0" smtClean="0"/>
              <a:t>P</a:t>
            </a:r>
            <a:r>
              <a:rPr lang="en-CA" dirty="0" smtClean="0"/>
              <a:t>, where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dirty="0" smtClean="0"/>
              <a:t>p = probability of phasing (no new base is synthesized)</a:t>
            </a:r>
          </a:p>
          <a:p>
            <a:pPr lvl="1"/>
            <a:r>
              <a:rPr lang="en-CA" dirty="0" smtClean="0"/>
              <a:t>q = probability of </a:t>
            </a:r>
            <a:r>
              <a:rPr lang="en-CA" dirty="0" err="1" smtClean="0"/>
              <a:t>prephasing</a:t>
            </a:r>
            <a:r>
              <a:rPr lang="en-CA" dirty="0" smtClean="0"/>
              <a:t> (2 new bases are synthesized instead of 1)</a:t>
            </a:r>
          </a:p>
          <a:p>
            <a:r>
              <a:rPr lang="en-CA" dirty="0" smtClean="0"/>
              <a:t> </a:t>
            </a:r>
            <a:r>
              <a:rPr lang="en-CA" i="1" dirty="0" err="1" smtClean="0"/>
              <a:t>Q</a:t>
            </a:r>
            <a:r>
              <a:rPr lang="en-CA" baseline="-25000" dirty="0" err="1" smtClean="0"/>
              <a:t>j,t</a:t>
            </a:r>
            <a:r>
              <a:rPr lang="en-CA" dirty="0" smtClean="0"/>
              <a:t> is the probability of the template terminating at location </a:t>
            </a:r>
            <a:r>
              <a:rPr lang="en-CA" i="1" dirty="0" smtClean="0"/>
              <a:t>j</a:t>
            </a:r>
            <a:r>
              <a:rPr lang="en-CA" dirty="0" smtClean="0"/>
              <a:t> after </a:t>
            </a:r>
            <a:r>
              <a:rPr lang="en-CA" i="1" dirty="0" smtClean="0"/>
              <a:t>t</a:t>
            </a:r>
            <a:r>
              <a:rPr lang="en-CA" dirty="0" smtClean="0"/>
              <a:t> cycles</a:t>
            </a:r>
          </a:p>
          <a:p>
            <a:pPr lvl="1"/>
            <a:r>
              <a:rPr lang="en-CA" i="1" dirty="0" err="1" smtClean="0"/>
              <a:t>Q</a:t>
            </a:r>
            <a:r>
              <a:rPr lang="en-CA" baseline="-25000" dirty="0" err="1" smtClean="0"/>
              <a:t>j,t</a:t>
            </a:r>
            <a:r>
              <a:rPr lang="en-CA" baseline="-25000" dirty="0" smtClean="0"/>
              <a:t>  </a:t>
            </a:r>
            <a:r>
              <a:rPr lang="en-CA" dirty="0" smtClean="0"/>
              <a:t>= [</a:t>
            </a:r>
            <a:r>
              <a:rPr lang="en-CA" b="1" dirty="0" smtClean="0"/>
              <a:t>P</a:t>
            </a:r>
            <a:r>
              <a:rPr lang="en-CA" baseline="30000" dirty="0" smtClean="0"/>
              <a:t>t</a:t>
            </a:r>
            <a:r>
              <a:rPr lang="en-CA" dirty="0" smtClean="0"/>
              <a:t>]</a:t>
            </a:r>
            <a:r>
              <a:rPr lang="en-CA" baseline="-25000" dirty="0" smtClean="0"/>
              <a:t>0,j</a:t>
            </a:r>
          </a:p>
          <a:p>
            <a:endParaRPr lang="en-CA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39908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en-CA" dirty="0" smtClean="0"/>
              <a:t>Punch </a:t>
            </a:r>
            <a:r>
              <a:rPr lang="en-CA" dirty="0" smtClean="0"/>
              <a:t>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1488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From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t,k</a:t>
            </a:r>
            <a:r>
              <a:rPr lang="en-CA" baseline="-25000" dirty="0" smtClean="0"/>
              <a:t> </a:t>
            </a:r>
            <a:r>
              <a:rPr lang="en-CA" dirty="0" smtClean="0"/>
              <a:t>and </a:t>
            </a:r>
            <a:r>
              <a:rPr lang="en-CA" i="1" dirty="0" err="1" smtClean="0"/>
              <a:t>Q</a:t>
            </a:r>
            <a:r>
              <a:rPr lang="en-CA" baseline="-25000" dirty="0" err="1" smtClean="0"/>
              <a:t>j,t</a:t>
            </a:r>
            <a:r>
              <a:rPr lang="en-CA" dirty="0" smtClean="0"/>
              <a:t>, we can estimate the concentration of active DNA strands in a </a:t>
            </a:r>
            <a:r>
              <a:rPr lang="en-CA" dirty="0" smtClean="0"/>
              <a:t>cluster at cycle t</a:t>
            </a:r>
            <a:endParaRPr lang="en-CA" dirty="0" smtClean="0"/>
          </a:p>
          <a:p>
            <a:pPr lvl="1"/>
            <a:r>
              <a:rPr lang="en-CA" dirty="0" smtClean="0"/>
              <a:t>Named  </a:t>
            </a:r>
          </a:p>
          <a:p>
            <a:pPr lvl="1"/>
            <a:r>
              <a:rPr lang="en-CA" dirty="0" smtClean="0"/>
              <a:t>See formula (2) in the paper</a:t>
            </a:r>
          </a:p>
          <a:p>
            <a:r>
              <a:rPr lang="en-CA" dirty="0" smtClean="0"/>
              <a:t>With       , </a:t>
            </a:r>
            <a:r>
              <a:rPr lang="en-CA" dirty="0" smtClean="0"/>
              <a:t>model </a:t>
            </a:r>
            <a:r>
              <a:rPr lang="en-CA" dirty="0" smtClean="0"/>
              <a:t>other residual effects that propagate from one cycle to the next</a:t>
            </a:r>
          </a:p>
          <a:p>
            <a:pPr lvl="1"/>
            <a:r>
              <a:rPr lang="en-CA" dirty="0" smtClean="0"/>
              <a:t>Named </a:t>
            </a:r>
          </a:p>
          <a:p>
            <a:pPr lvl="1"/>
            <a:r>
              <a:rPr lang="en-CA" dirty="0" smtClean="0"/>
              <a:t>See formula (3) in the paper</a:t>
            </a:r>
          </a:p>
          <a:p>
            <a:r>
              <a:rPr lang="en-CA" dirty="0" smtClean="0"/>
              <a:t>Punch line</a:t>
            </a:r>
          </a:p>
          <a:p>
            <a:pPr lvl="1"/>
            <a:r>
              <a:rPr lang="en-CA" dirty="0" smtClean="0"/>
              <a:t>Observed fluorescence intensities is a 4D normal distribution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00306"/>
            <a:ext cx="436566" cy="35719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380074"/>
            <a:ext cx="428628" cy="350696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000504"/>
            <a:ext cx="428628" cy="350696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857892"/>
            <a:ext cx="6286544" cy="78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566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Document</vt:lpstr>
      <vt:lpstr>naiveBayesCall</vt:lpstr>
      <vt:lpstr>Introduction</vt:lpstr>
      <vt:lpstr>Extracting the DNA Sequence</vt:lpstr>
      <vt:lpstr>Base-calling Algorithms</vt:lpstr>
      <vt:lpstr>navieBayesCall</vt:lpstr>
      <vt:lpstr>Review of BayesCall’s Model</vt:lpstr>
      <vt:lpstr>Terminology </vt:lpstr>
      <vt:lpstr>Terminology </vt:lpstr>
      <vt:lpstr>Punch Line</vt:lpstr>
      <vt:lpstr>naiveBayesCall</vt:lpstr>
      <vt:lpstr>Problem 1 Solution</vt:lpstr>
      <vt:lpstr>naiveBayesCall Algorithm</vt:lpstr>
      <vt:lpstr>Results</vt:lpstr>
      <vt:lpstr>Improvements</vt:lpstr>
      <vt:lpstr>What is the Point?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naiveBayesCall</dc:title>
  <dc:creator>Frank Chun Yat Li</dc:creator>
  <cp:lastModifiedBy>Frank Chun Yat Li</cp:lastModifiedBy>
  <cp:revision>33</cp:revision>
  <dcterms:created xsi:type="dcterms:W3CDTF">2010-01-20T04:31:00Z</dcterms:created>
  <dcterms:modified xsi:type="dcterms:W3CDTF">2010-01-20T15:29:36Z</dcterms:modified>
</cp:coreProperties>
</file>