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4" r:id="rId15"/>
    <p:sldId id="276" r:id="rId16"/>
    <p:sldId id="269" r:id="rId17"/>
    <p:sldId id="270" r:id="rId18"/>
    <p:sldId id="275" r:id="rId19"/>
    <p:sldId id="271" r:id="rId20"/>
    <p:sldId id="272" r:id="rId21"/>
    <p:sldId id="27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E9BB96-4183-49A7-8577-29769109FE36}" type="datetimeFigureOut">
              <a:rPr lang="en-US" smtClean="0"/>
              <a:pPr/>
              <a:t>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24D0DA-8B30-4EC9-885E-BB2111FB760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E9BB96-4183-49A7-8577-29769109FE36}" type="datetimeFigureOut">
              <a:rPr lang="en-US" smtClean="0"/>
              <a:pPr/>
              <a:t>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24D0DA-8B30-4EC9-885E-BB2111FB760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E9BB96-4183-49A7-8577-29769109FE36}" type="datetimeFigureOut">
              <a:rPr lang="en-US" smtClean="0"/>
              <a:pPr/>
              <a:t>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24D0DA-8B30-4EC9-885E-BB2111FB760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E9BB96-4183-49A7-8577-29769109FE36}" type="datetimeFigureOut">
              <a:rPr lang="en-US" smtClean="0"/>
              <a:pPr/>
              <a:t>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24D0DA-8B30-4EC9-885E-BB2111FB760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E9BB96-4183-49A7-8577-29769109FE36}" type="datetimeFigureOut">
              <a:rPr lang="en-US" smtClean="0"/>
              <a:pPr/>
              <a:t>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24D0DA-8B30-4EC9-885E-BB2111FB760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E9BB96-4183-49A7-8577-29769109FE36}" type="datetimeFigureOut">
              <a:rPr lang="en-US" smtClean="0"/>
              <a:pPr/>
              <a:t>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24D0DA-8B30-4EC9-885E-BB2111FB760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E9BB96-4183-49A7-8577-29769109FE36}" type="datetimeFigureOut">
              <a:rPr lang="en-US" smtClean="0"/>
              <a:pPr/>
              <a:t>1/4/2010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24D0DA-8B30-4EC9-885E-BB2111FB760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E9BB96-4183-49A7-8577-29769109FE36}" type="datetimeFigureOut">
              <a:rPr lang="en-US" smtClean="0"/>
              <a:pPr/>
              <a:t>1/4/2010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24D0DA-8B30-4EC9-885E-BB2111FB760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E9BB96-4183-49A7-8577-29769109FE36}" type="datetimeFigureOut">
              <a:rPr lang="en-US" smtClean="0"/>
              <a:pPr/>
              <a:t>1/4/2010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24D0DA-8B30-4EC9-885E-BB2111FB760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E9BB96-4183-49A7-8577-29769109FE36}" type="datetimeFigureOut">
              <a:rPr lang="en-US" smtClean="0"/>
              <a:pPr/>
              <a:t>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24D0DA-8B30-4EC9-885E-BB2111FB760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E9BB96-4183-49A7-8577-29769109FE36}" type="datetimeFigureOut">
              <a:rPr lang="en-US" smtClean="0"/>
              <a:pPr/>
              <a:t>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24D0DA-8B30-4EC9-885E-BB2111FB760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E9BB96-4183-49A7-8577-29769109FE36}" type="datetimeFigureOut">
              <a:rPr lang="en-US" smtClean="0"/>
              <a:pPr/>
              <a:t>1/4/2010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24D0DA-8B30-4EC9-885E-BB2111FB760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SCI 199Y Tutorial</a:t>
            </a:r>
            <a:endParaRPr lang="en-US" dirty="0"/>
          </a:p>
        </p:txBody>
      </p:sp>
      <p:sp>
        <p:nvSpPr>
          <p:cNvPr id="3" name="Subtitle 2"/>
          <p:cNvSpPr>
            <a:spLocks noGrp="1"/>
          </p:cNvSpPr>
          <p:nvPr>
            <p:ph type="subTitle" idx="1"/>
          </p:nvPr>
        </p:nvSpPr>
        <p:spPr/>
        <p:txBody>
          <a:bodyPr/>
          <a:lstStyle/>
          <a:p>
            <a:r>
              <a:rPr lang="en-US" dirty="0" smtClean="0"/>
              <a:t>Jan. 4, 2010</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Social Networks – Strong and Weak Ties</a:t>
            </a:r>
            <a:endParaRPr lang="en-US" dirty="0"/>
          </a:p>
        </p:txBody>
      </p:sp>
      <p:sp>
        <p:nvSpPr>
          <p:cNvPr id="3" name="Content Placeholder 2"/>
          <p:cNvSpPr>
            <a:spLocks noGrp="1"/>
          </p:cNvSpPr>
          <p:nvPr>
            <p:ph idx="1"/>
          </p:nvPr>
        </p:nvSpPr>
        <p:spPr/>
        <p:txBody>
          <a:bodyPr>
            <a:normAutofit lnSpcReduction="10000"/>
          </a:bodyPr>
          <a:lstStyle/>
          <a:p>
            <a:r>
              <a:rPr lang="en-US" dirty="0" smtClean="0"/>
              <a:t>Chapter 3 of Easley and Kleinberg book (online, link on course Web page)</a:t>
            </a:r>
          </a:p>
          <a:p>
            <a:r>
              <a:rPr lang="en-US" dirty="0" smtClean="0"/>
              <a:t>Basic principle of social network formation:</a:t>
            </a:r>
          </a:p>
          <a:p>
            <a:pPr lvl="1"/>
            <a:r>
              <a:rPr lang="en-US" i="1" dirty="0" smtClean="0"/>
              <a:t>If two people in a social network have a friend in common, then there is an increased likelihood that they will become friends themselves at some point in the future [342]</a:t>
            </a:r>
          </a:p>
          <a:p>
            <a:pPr lvl="1"/>
            <a:r>
              <a:rPr lang="en-US" dirty="0" err="1" smtClean="0"/>
              <a:t>Facebook</a:t>
            </a:r>
            <a:r>
              <a:rPr lang="en-US" dirty="0" smtClean="0"/>
              <a:t> uses this principle to recommend you friends (usually looks for people with whom you have ~4 friends in common with)</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Triadic Closure</a:t>
            </a:r>
            <a:endParaRPr lang="en-US" dirty="0"/>
          </a:p>
        </p:txBody>
      </p:sp>
      <p:pic>
        <p:nvPicPr>
          <p:cNvPr id="1029" name="Picture 5"/>
          <p:cNvPicPr>
            <a:picLocks noChangeAspect="1" noChangeArrowheads="1"/>
          </p:cNvPicPr>
          <p:nvPr/>
        </p:nvPicPr>
        <p:blipFill>
          <a:blip r:embed="rId2" cstate="print"/>
          <a:srcRect/>
          <a:stretch>
            <a:fillRect/>
          </a:stretch>
        </p:blipFill>
        <p:spPr bwMode="auto">
          <a:xfrm>
            <a:off x="838200" y="4419600"/>
            <a:ext cx="1386891" cy="1390650"/>
          </a:xfrm>
          <a:prstGeom prst="rect">
            <a:avLst/>
          </a:prstGeom>
          <a:noFill/>
          <a:ln w="9525">
            <a:noFill/>
            <a:miter lim="800000"/>
            <a:headEnd/>
            <a:tailEnd/>
          </a:ln>
        </p:spPr>
      </p:pic>
      <p:pic>
        <p:nvPicPr>
          <p:cNvPr id="10" name="Picture 5"/>
          <p:cNvPicPr>
            <a:picLocks noChangeAspect="1" noChangeArrowheads="1"/>
          </p:cNvPicPr>
          <p:nvPr/>
        </p:nvPicPr>
        <p:blipFill>
          <a:blip r:embed="rId2" cstate="print"/>
          <a:srcRect/>
          <a:stretch>
            <a:fillRect/>
          </a:stretch>
        </p:blipFill>
        <p:spPr bwMode="auto">
          <a:xfrm>
            <a:off x="5105400" y="4191000"/>
            <a:ext cx="1386891" cy="1390650"/>
          </a:xfrm>
          <a:prstGeom prst="rect">
            <a:avLst/>
          </a:prstGeom>
          <a:noFill/>
          <a:ln w="9525">
            <a:noFill/>
            <a:miter lim="800000"/>
            <a:headEnd/>
            <a:tailEnd/>
          </a:ln>
        </p:spPr>
      </p:pic>
      <p:pic>
        <p:nvPicPr>
          <p:cNvPr id="11" name="Picture 5"/>
          <p:cNvPicPr>
            <a:picLocks noChangeAspect="1" noChangeArrowheads="1"/>
          </p:cNvPicPr>
          <p:nvPr/>
        </p:nvPicPr>
        <p:blipFill>
          <a:blip r:embed="rId2" cstate="print"/>
          <a:srcRect/>
          <a:stretch>
            <a:fillRect/>
          </a:stretch>
        </p:blipFill>
        <p:spPr bwMode="auto">
          <a:xfrm>
            <a:off x="3581400" y="1447800"/>
            <a:ext cx="1386891" cy="1390650"/>
          </a:xfrm>
          <a:prstGeom prst="rect">
            <a:avLst/>
          </a:prstGeom>
          <a:noFill/>
          <a:ln w="9525">
            <a:noFill/>
            <a:miter lim="800000"/>
            <a:headEnd/>
            <a:tailEnd/>
          </a:ln>
        </p:spPr>
      </p:pic>
      <p:sp>
        <p:nvSpPr>
          <p:cNvPr id="12" name="TextBox 11"/>
          <p:cNvSpPr txBox="1"/>
          <p:nvPr/>
        </p:nvSpPr>
        <p:spPr>
          <a:xfrm>
            <a:off x="1066800" y="5791200"/>
            <a:ext cx="750526" cy="430887"/>
          </a:xfrm>
          <a:prstGeom prst="rect">
            <a:avLst/>
          </a:prstGeom>
          <a:noFill/>
        </p:spPr>
        <p:txBody>
          <a:bodyPr wrap="none" rtlCol="0">
            <a:spAutoFit/>
          </a:bodyPr>
          <a:lstStyle/>
          <a:p>
            <a:r>
              <a:rPr lang="en-US" sz="2200" dirty="0" smtClean="0"/>
              <a:t>Alvin</a:t>
            </a:r>
            <a:endParaRPr lang="en-US" sz="2200" dirty="0"/>
          </a:p>
        </p:txBody>
      </p:sp>
      <p:sp>
        <p:nvSpPr>
          <p:cNvPr id="13" name="TextBox 12"/>
          <p:cNvSpPr txBox="1"/>
          <p:nvPr/>
        </p:nvSpPr>
        <p:spPr>
          <a:xfrm>
            <a:off x="3886200" y="2819400"/>
            <a:ext cx="635110" cy="430887"/>
          </a:xfrm>
          <a:prstGeom prst="rect">
            <a:avLst/>
          </a:prstGeom>
          <a:noFill/>
        </p:spPr>
        <p:txBody>
          <a:bodyPr wrap="none" rtlCol="0">
            <a:spAutoFit/>
          </a:bodyPr>
          <a:lstStyle/>
          <a:p>
            <a:r>
              <a:rPr lang="en-US" sz="2200" dirty="0" smtClean="0"/>
              <a:t>Bob</a:t>
            </a:r>
            <a:endParaRPr lang="en-US" sz="2200" dirty="0"/>
          </a:p>
        </p:txBody>
      </p:sp>
      <p:sp>
        <p:nvSpPr>
          <p:cNvPr id="14" name="TextBox 13"/>
          <p:cNvSpPr txBox="1"/>
          <p:nvPr/>
        </p:nvSpPr>
        <p:spPr>
          <a:xfrm>
            <a:off x="5410200" y="5562600"/>
            <a:ext cx="776431" cy="430887"/>
          </a:xfrm>
          <a:prstGeom prst="rect">
            <a:avLst/>
          </a:prstGeom>
          <a:noFill/>
        </p:spPr>
        <p:txBody>
          <a:bodyPr wrap="none" rtlCol="0">
            <a:spAutoFit/>
          </a:bodyPr>
          <a:lstStyle/>
          <a:p>
            <a:r>
              <a:rPr lang="en-US" sz="2200" dirty="0" smtClean="0"/>
              <a:t>Carol</a:t>
            </a:r>
            <a:endParaRPr lang="en-US" sz="2200" dirty="0"/>
          </a:p>
        </p:txBody>
      </p:sp>
      <p:cxnSp>
        <p:nvCxnSpPr>
          <p:cNvPr id="16" name="Straight Connector 15"/>
          <p:cNvCxnSpPr>
            <a:stCxn id="1029" idx="3"/>
            <a:endCxn id="13" idx="1"/>
          </p:cNvCxnSpPr>
          <p:nvPr/>
        </p:nvCxnSpPr>
        <p:spPr>
          <a:xfrm flipV="1">
            <a:off x="2225091" y="3034844"/>
            <a:ext cx="1661109" cy="2080081"/>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029" idx="3"/>
            <a:endCxn id="10" idx="1"/>
          </p:cNvCxnSpPr>
          <p:nvPr/>
        </p:nvCxnSpPr>
        <p:spPr>
          <a:xfrm flipV="1">
            <a:off x="2225091" y="4886325"/>
            <a:ext cx="2880309" cy="22860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Triadic Closure</a:t>
            </a:r>
            <a:endParaRPr lang="en-US" dirty="0"/>
          </a:p>
        </p:txBody>
      </p:sp>
      <p:pic>
        <p:nvPicPr>
          <p:cNvPr id="1029" name="Picture 5"/>
          <p:cNvPicPr>
            <a:picLocks noChangeAspect="1" noChangeArrowheads="1"/>
          </p:cNvPicPr>
          <p:nvPr/>
        </p:nvPicPr>
        <p:blipFill>
          <a:blip r:embed="rId2" cstate="print"/>
          <a:srcRect/>
          <a:stretch>
            <a:fillRect/>
          </a:stretch>
        </p:blipFill>
        <p:spPr bwMode="auto">
          <a:xfrm>
            <a:off x="838200" y="4419600"/>
            <a:ext cx="1386891" cy="1390650"/>
          </a:xfrm>
          <a:prstGeom prst="rect">
            <a:avLst/>
          </a:prstGeom>
          <a:noFill/>
          <a:ln w="9525">
            <a:noFill/>
            <a:miter lim="800000"/>
            <a:headEnd/>
            <a:tailEnd/>
          </a:ln>
        </p:spPr>
      </p:pic>
      <p:pic>
        <p:nvPicPr>
          <p:cNvPr id="10" name="Picture 5"/>
          <p:cNvPicPr>
            <a:picLocks noChangeAspect="1" noChangeArrowheads="1"/>
          </p:cNvPicPr>
          <p:nvPr/>
        </p:nvPicPr>
        <p:blipFill>
          <a:blip r:embed="rId2" cstate="print"/>
          <a:srcRect/>
          <a:stretch>
            <a:fillRect/>
          </a:stretch>
        </p:blipFill>
        <p:spPr bwMode="auto">
          <a:xfrm>
            <a:off x="5105400" y="4191000"/>
            <a:ext cx="1386891" cy="1390650"/>
          </a:xfrm>
          <a:prstGeom prst="rect">
            <a:avLst/>
          </a:prstGeom>
          <a:noFill/>
          <a:ln w="9525">
            <a:noFill/>
            <a:miter lim="800000"/>
            <a:headEnd/>
            <a:tailEnd/>
          </a:ln>
        </p:spPr>
      </p:pic>
      <p:pic>
        <p:nvPicPr>
          <p:cNvPr id="11" name="Picture 5"/>
          <p:cNvPicPr>
            <a:picLocks noChangeAspect="1" noChangeArrowheads="1"/>
          </p:cNvPicPr>
          <p:nvPr/>
        </p:nvPicPr>
        <p:blipFill>
          <a:blip r:embed="rId2" cstate="print"/>
          <a:srcRect/>
          <a:stretch>
            <a:fillRect/>
          </a:stretch>
        </p:blipFill>
        <p:spPr bwMode="auto">
          <a:xfrm>
            <a:off x="3581400" y="1447800"/>
            <a:ext cx="1386891" cy="1390650"/>
          </a:xfrm>
          <a:prstGeom prst="rect">
            <a:avLst/>
          </a:prstGeom>
          <a:noFill/>
          <a:ln w="9525">
            <a:noFill/>
            <a:miter lim="800000"/>
            <a:headEnd/>
            <a:tailEnd/>
          </a:ln>
        </p:spPr>
      </p:pic>
      <p:sp>
        <p:nvSpPr>
          <p:cNvPr id="12" name="TextBox 11"/>
          <p:cNvSpPr txBox="1"/>
          <p:nvPr/>
        </p:nvSpPr>
        <p:spPr>
          <a:xfrm>
            <a:off x="1066800" y="5791200"/>
            <a:ext cx="750526" cy="430887"/>
          </a:xfrm>
          <a:prstGeom prst="rect">
            <a:avLst/>
          </a:prstGeom>
          <a:noFill/>
        </p:spPr>
        <p:txBody>
          <a:bodyPr wrap="none" rtlCol="0">
            <a:spAutoFit/>
          </a:bodyPr>
          <a:lstStyle/>
          <a:p>
            <a:r>
              <a:rPr lang="en-US" sz="2200" dirty="0" smtClean="0"/>
              <a:t>Alvin</a:t>
            </a:r>
            <a:endParaRPr lang="en-US" sz="2200" dirty="0"/>
          </a:p>
        </p:txBody>
      </p:sp>
      <p:sp>
        <p:nvSpPr>
          <p:cNvPr id="13" name="TextBox 12"/>
          <p:cNvSpPr txBox="1"/>
          <p:nvPr/>
        </p:nvSpPr>
        <p:spPr>
          <a:xfrm>
            <a:off x="3886200" y="2819400"/>
            <a:ext cx="635110" cy="430887"/>
          </a:xfrm>
          <a:prstGeom prst="rect">
            <a:avLst/>
          </a:prstGeom>
          <a:noFill/>
        </p:spPr>
        <p:txBody>
          <a:bodyPr wrap="none" rtlCol="0">
            <a:spAutoFit/>
          </a:bodyPr>
          <a:lstStyle/>
          <a:p>
            <a:r>
              <a:rPr lang="en-US" sz="2200" dirty="0" smtClean="0"/>
              <a:t>Bob</a:t>
            </a:r>
            <a:endParaRPr lang="en-US" sz="2200" dirty="0"/>
          </a:p>
        </p:txBody>
      </p:sp>
      <p:sp>
        <p:nvSpPr>
          <p:cNvPr id="14" name="TextBox 13"/>
          <p:cNvSpPr txBox="1"/>
          <p:nvPr/>
        </p:nvSpPr>
        <p:spPr>
          <a:xfrm>
            <a:off x="5410200" y="5562600"/>
            <a:ext cx="776431" cy="430887"/>
          </a:xfrm>
          <a:prstGeom prst="rect">
            <a:avLst/>
          </a:prstGeom>
          <a:noFill/>
        </p:spPr>
        <p:txBody>
          <a:bodyPr wrap="none" rtlCol="0">
            <a:spAutoFit/>
          </a:bodyPr>
          <a:lstStyle/>
          <a:p>
            <a:r>
              <a:rPr lang="en-US" sz="2200" dirty="0" smtClean="0"/>
              <a:t>Carol</a:t>
            </a:r>
            <a:endParaRPr lang="en-US" sz="2200" dirty="0"/>
          </a:p>
        </p:txBody>
      </p:sp>
      <p:cxnSp>
        <p:nvCxnSpPr>
          <p:cNvPr id="16" name="Straight Connector 15"/>
          <p:cNvCxnSpPr>
            <a:stCxn id="1029" idx="3"/>
            <a:endCxn id="13" idx="1"/>
          </p:cNvCxnSpPr>
          <p:nvPr/>
        </p:nvCxnSpPr>
        <p:spPr>
          <a:xfrm flipV="1">
            <a:off x="2225091" y="3034844"/>
            <a:ext cx="1661109" cy="2080081"/>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029" idx="3"/>
            <a:endCxn id="10" idx="1"/>
          </p:cNvCxnSpPr>
          <p:nvPr/>
        </p:nvCxnSpPr>
        <p:spPr>
          <a:xfrm flipV="1">
            <a:off x="2225091" y="4886325"/>
            <a:ext cx="2880309" cy="2286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13" idx="3"/>
            <a:endCxn id="10" idx="0"/>
          </p:cNvCxnSpPr>
          <p:nvPr/>
        </p:nvCxnSpPr>
        <p:spPr>
          <a:xfrm>
            <a:off x="4521310" y="3034844"/>
            <a:ext cx="1277536" cy="1156156"/>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18" name="TextBox 17"/>
          <p:cNvSpPr txBox="1"/>
          <p:nvPr/>
        </p:nvSpPr>
        <p:spPr>
          <a:xfrm>
            <a:off x="5029200" y="1676400"/>
            <a:ext cx="3725315" cy="1384995"/>
          </a:xfrm>
          <a:prstGeom prst="rect">
            <a:avLst/>
          </a:prstGeom>
          <a:noFill/>
        </p:spPr>
        <p:txBody>
          <a:bodyPr wrap="none" rtlCol="0">
            <a:spAutoFit/>
          </a:bodyPr>
          <a:lstStyle/>
          <a:p>
            <a:r>
              <a:rPr lang="en-US" sz="2800" dirty="0" smtClean="0"/>
              <a:t>Bob and Carol are </a:t>
            </a:r>
          </a:p>
          <a:p>
            <a:r>
              <a:rPr lang="en-US" sz="2800" dirty="0" smtClean="0"/>
              <a:t>Likely to become friends</a:t>
            </a:r>
          </a:p>
          <a:p>
            <a:r>
              <a:rPr lang="en-US" sz="2800" dirty="0" smtClean="0"/>
              <a:t>And close the triangle</a:t>
            </a: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Triadic Closure (2)</a:t>
            </a:r>
            <a:endParaRPr lang="en-US" dirty="0"/>
          </a:p>
        </p:txBody>
      </p:sp>
      <p:sp>
        <p:nvSpPr>
          <p:cNvPr id="3" name="Content Placeholder 2"/>
          <p:cNvSpPr>
            <a:spLocks noGrp="1"/>
          </p:cNvSpPr>
          <p:nvPr>
            <p:ph idx="1"/>
          </p:nvPr>
        </p:nvSpPr>
        <p:spPr/>
        <p:txBody>
          <a:bodyPr/>
          <a:lstStyle/>
          <a:p>
            <a:r>
              <a:rPr lang="en-US" dirty="0" smtClean="0"/>
              <a:t>If we have 2 snapshots of the social network the later one will have many edges that come from this triangle closing operation.</a:t>
            </a:r>
          </a:p>
          <a:p>
            <a:r>
              <a:rPr lang="en-US" i="1" dirty="0" smtClean="0"/>
              <a:t>Clustering Coefficient:</a:t>
            </a:r>
            <a:r>
              <a:rPr lang="en-US" dirty="0" smtClean="0"/>
              <a:t> Probability that 2 randomly selected friends of A are friends with each other. Fraction of pairs of A’s friends that are connected to each other.</a:t>
            </a:r>
            <a:endParaRPr lang="en-US"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Clustering Coefficient Example 1:</a:t>
            </a:r>
            <a:endParaRPr lang="en-US" dirty="0"/>
          </a:p>
        </p:txBody>
      </p:sp>
      <p:sp>
        <p:nvSpPr>
          <p:cNvPr id="9" name="Content Placeholder 8"/>
          <p:cNvSpPr>
            <a:spLocks noGrp="1"/>
          </p:cNvSpPr>
          <p:nvPr>
            <p:ph sz="half" idx="2"/>
          </p:nvPr>
        </p:nvSpPr>
        <p:spPr/>
        <p:txBody>
          <a:bodyPr/>
          <a:lstStyle/>
          <a:p>
            <a:r>
              <a:rPr lang="en-US" b="1" dirty="0" smtClean="0"/>
              <a:t>What is clustering coefficient of A</a:t>
            </a:r>
            <a:r>
              <a:rPr lang="en-US" b="1" dirty="0" smtClean="0"/>
              <a:t>?</a:t>
            </a:r>
            <a:endParaRPr lang="en-US" b="1" dirty="0" smtClean="0"/>
          </a:p>
        </p:txBody>
      </p:sp>
      <p:pic>
        <p:nvPicPr>
          <p:cNvPr id="2050" name="Picture 2"/>
          <p:cNvPicPr>
            <a:picLocks noGrp="1" noChangeAspect="1" noChangeArrowheads="1"/>
          </p:cNvPicPr>
          <p:nvPr>
            <p:ph sz="half" idx="1"/>
          </p:nvPr>
        </p:nvPicPr>
        <p:blipFill>
          <a:blip r:embed="rId2" cstate="print"/>
          <a:srcRect/>
          <a:stretch>
            <a:fillRect/>
          </a:stretch>
        </p:blipFill>
        <p:spPr bwMode="auto">
          <a:xfrm>
            <a:off x="581025" y="2282031"/>
            <a:ext cx="3790950" cy="31623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Clustering Coefficient Example 1:</a:t>
            </a:r>
            <a:endParaRPr lang="en-US" dirty="0"/>
          </a:p>
        </p:txBody>
      </p:sp>
      <p:sp>
        <p:nvSpPr>
          <p:cNvPr id="9" name="Content Placeholder 8"/>
          <p:cNvSpPr>
            <a:spLocks noGrp="1"/>
          </p:cNvSpPr>
          <p:nvPr>
            <p:ph sz="half" idx="2"/>
          </p:nvPr>
        </p:nvSpPr>
        <p:spPr/>
        <p:txBody>
          <a:bodyPr/>
          <a:lstStyle/>
          <a:p>
            <a:r>
              <a:rPr lang="en-US" b="1" dirty="0" smtClean="0"/>
              <a:t>What is clustering coefficient of A?</a:t>
            </a:r>
          </a:p>
          <a:p>
            <a:r>
              <a:rPr lang="en-US" dirty="0" smtClean="0"/>
              <a:t>How many edges may there be between A’s friends? </a:t>
            </a:r>
            <a:endParaRPr lang="en-US" dirty="0"/>
          </a:p>
        </p:txBody>
      </p:sp>
      <p:pic>
        <p:nvPicPr>
          <p:cNvPr id="2050" name="Picture 2"/>
          <p:cNvPicPr>
            <a:picLocks noGrp="1" noChangeAspect="1" noChangeArrowheads="1"/>
          </p:cNvPicPr>
          <p:nvPr>
            <p:ph sz="half" idx="1"/>
          </p:nvPr>
        </p:nvPicPr>
        <p:blipFill>
          <a:blip r:embed="rId2" cstate="print"/>
          <a:srcRect/>
          <a:stretch>
            <a:fillRect/>
          </a:stretch>
        </p:blipFill>
        <p:spPr bwMode="auto">
          <a:xfrm>
            <a:off x="581025" y="2282031"/>
            <a:ext cx="3790950" cy="31623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Clustering Coefficient Example 1:</a:t>
            </a:r>
            <a:endParaRPr lang="en-US" dirty="0"/>
          </a:p>
        </p:txBody>
      </p:sp>
      <p:sp>
        <p:nvSpPr>
          <p:cNvPr id="9" name="Content Placeholder 8"/>
          <p:cNvSpPr>
            <a:spLocks noGrp="1"/>
          </p:cNvSpPr>
          <p:nvPr>
            <p:ph sz="half" idx="2"/>
          </p:nvPr>
        </p:nvSpPr>
        <p:spPr/>
        <p:txBody>
          <a:bodyPr/>
          <a:lstStyle/>
          <a:p>
            <a:r>
              <a:rPr lang="en-US" b="1" dirty="0" smtClean="0"/>
              <a:t>What is clustering coefficient of A?</a:t>
            </a:r>
          </a:p>
          <a:p>
            <a:r>
              <a:rPr lang="en-US" dirty="0" smtClean="0"/>
              <a:t>How many edges may there be between A’s friends? </a:t>
            </a:r>
            <a:r>
              <a:rPr lang="en-US" dirty="0" smtClean="0"/>
              <a:t>6</a:t>
            </a:r>
            <a:endParaRPr lang="en-US" dirty="0" smtClean="0"/>
          </a:p>
          <a:p>
            <a:r>
              <a:rPr lang="en-US" dirty="0" smtClean="0"/>
              <a:t>B-C; B-D; B-E; </a:t>
            </a:r>
          </a:p>
          <a:p>
            <a:r>
              <a:rPr lang="en-US" dirty="0" smtClean="0"/>
              <a:t>C-D; C-E; D-E</a:t>
            </a:r>
          </a:p>
          <a:p>
            <a:r>
              <a:rPr lang="en-US" dirty="0" smtClean="0"/>
              <a:t>4 choose 2 </a:t>
            </a:r>
            <a:endParaRPr lang="en-US" dirty="0"/>
          </a:p>
        </p:txBody>
      </p:sp>
      <p:pic>
        <p:nvPicPr>
          <p:cNvPr id="2050" name="Picture 2"/>
          <p:cNvPicPr>
            <a:picLocks noGrp="1" noChangeAspect="1" noChangeArrowheads="1"/>
          </p:cNvPicPr>
          <p:nvPr>
            <p:ph sz="half" idx="1"/>
          </p:nvPr>
        </p:nvPicPr>
        <p:blipFill>
          <a:blip r:embed="rId2" cstate="print"/>
          <a:srcRect/>
          <a:stretch>
            <a:fillRect/>
          </a:stretch>
        </p:blipFill>
        <p:spPr bwMode="auto">
          <a:xfrm>
            <a:off x="581025" y="2282031"/>
            <a:ext cx="3790950" cy="31623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Clustering Coefficient Example 1:</a:t>
            </a:r>
            <a:endParaRPr lang="en-US" dirty="0"/>
          </a:p>
        </p:txBody>
      </p:sp>
      <p:sp>
        <p:nvSpPr>
          <p:cNvPr id="9" name="Content Placeholder 8"/>
          <p:cNvSpPr>
            <a:spLocks noGrp="1"/>
          </p:cNvSpPr>
          <p:nvPr>
            <p:ph sz="half" idx="2"/>
          </p:nvPr>
        </p:nvSpPr>
        <p:spPr/>
        <p:txBody>
          <a:bodyPr/>
          <a:lstStyle/>
          <a:p>
            <a:r>
              <a:rPr lang="en-US" b="1" dirty="0" smtClean="0"/>
              <a:t>What is clustering coefficient of A?</a:t>
            </a:r>
          </a:p>
          <a:p>
            <a:r>
              <a:rPr lang="en-US" dirty="0" smtClean="0"/>
              <a:t>How many edges may there be between A’s friends?  6</a:t>
            </a:r>
          </a:p>
          <a:p>
            <a:r>
              <a:rPr lang="en-US" dirty="0" smtClean="0"/>
              <a:t>How many edges are there between A’s friends? </a:t>
            </a:r>
          </a:p>
          <a:p>
            <a:pPr>
              <a:buNone/>
            </a:pPr>
            <a:endParaRPr lang="en-US" dirty="0" smtClean="0"/>
          </a:p>
        </p:txBody>
      </p:sp>
      <p:pic>
        <p:nvPicPr>
          <p:cNvPr id="2050" name="Picture 2"/>
          <p:cNvPicPr>
            <a:picLocks noGrp="1" noChangeAspect="1" noChangeArrowheads="1"/>
          </p:cNvPicPr>
          <p:nvPr>
            <p:ph sz="half" idx="1"/>
          </p:nvPr>
        </p:nvPicPr>
        <p:blipFill>
          <a:blip r:embed="rId2" cstate="print"/>
          <a:srcRect/>
          <a:stretch>
            <a:fillRect/>
          </a:stretch>
        </p:blipFill>
        <p:spPr bwMode="auto">
          <a:xfrm>
            <a:off x="581025" y="2282031"/>
            <a:ext cx="3790950" cy="31623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Clustering Coefficient Example 1:</a:t>
            </a:r>
            <a:endParaRPr lang="en-US" dirty="0"/>
          </a:p>
        </p:txBody>
      </p:sp>
      <p:sp>
        <p:nvSpPr>
          <p:cNvPr id="9" name="Content Placeholder 8"/>
          <p:cNvSpPr>
            <a:spLocks noGrp="1"/>
          </p:cNvSpPr>
          <p:nvPr>
            <p:ph sz="half" idx="2"/>
          </p:nvPr>
        </p:nvSpPr>
        <p:spPr/>
        <p:txBody>
          <a:bodyPr/>
          <a:lstStyle/>
          <a:p>
            <a:r>
              <a:rPr lang="en-US" b="1" dirty="0" smtClean="0"/>
              <a:t>What is clustering coefficient of A?</a:t>
            </a:r>
          </a:p>
          <a:p>
            <a:r>
              <a:rPr lang="en-US" dirty="0" smtClean="0"/>
              <a:t>How many edges may there be between A’s friends?  6</a:t>
            </a:r>
          </a:p>
          <a:p>
            <a:r>
              <a:rPr lang="en-US" dirty="0" smtClean="0"/>
              <a:t>How many edges are there between A’s friends? 1 (C-D)</a:t>
            </a:r>
          </a:p>
          <a:p>
            <a:pPr>
              <a:buNone/>
            </a:pPr>
            <a:endParaRPr lang="en-US" dirty="0" smtClean="0"/>
          </a:p>
        </p:txBody>
      </p:sp>
      <p:pic>
        <p:nvPicPr>
          <p:cNvPr id="2050" name="Picture 2"/>
          <p:cNvPicPr>
            <a:picLocks noGrp="1" noChangeAspect="1" noChangeArrowheads="1"/>
          </p:cNvPicPr>
          <p:nvPr>
            <p:ph sz="half" idx="1"/>
          </p:nvPr>
        </p:nvPicPr>
        <p:blipFill>
          <a:blip r:embed="rId2" cstate="print"/>
          <a:srcRect/>
          <a:stretch>
            <a:fillRect/>
          </a:stretch>
        </p:blipFill>
        <p:spPr bwMode="auto">
          <a:xfrm>
            <a:off x="581025" y="2282031"/>
            <a:ext cx="3790950" cy="31623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Clustering Coefficient Example 1:</a:t>
            </a:r>
            <a:endParaRPr lang="en-US" dirty="0"/>
          </a:p>
        </p:txBody>
      </p:sp>
      <p:sp>
        <p:nvSpPr>
          <p:cNvPr id="9" name="Content Placeholder 8"/>
          <p:cNvSpPr>
            <a:spLocks noGrp="1"/>
          </p:cNvSpPr>
          <p:nvPr>
            <p:ph sz="half" idx="2"/>
          </p:nvPr>
        </p:nvSpPr>
        <p:spPr/>
        <p:txBody>
          <a:bodyPr>
            <a:normAutofit lnSpcReduction="10000"/>
          </a:bodyPr>
          <a:lstStyle/>
          <a:p>
            <a:r>
              <a:rPr lang="en-US" b="1" dirty="0" smtClean="0"/>
              <a:t>What is clustering coefficient of A?</a:t>
            </a:r>
          </a:p>
          <a:p>
            <a:r>
              <a:rPr lang="en-US" dirty="0" smtClean="0"/>
              <a:t>How many edges may there be between A’s friends?  6</a:t>
            </a:r>
          </a:p>
          <a:p>
            <a:r>
              <a:rPr lang="en-US" dirty="0" smtClean="0"/>
              <a:t>How many edges are there between A’s friends? 1 (C-D)</a:t>
            </a:r>
          </a:p>
          <a:p>
            <a:r>
              <a:rPr lang="en-US" b="1" dirty="0" smtClean="0"/>
              <a:t>Clustering coefficient: 1/6</a:t>
            </a:r>
          </a:p>
          <a:p>
            <a:pPr>
              <a:buNone/>
            </a:pPr>
            <a:endParaRPr lang="en-US" dirty="0" smtClean="0"/>
          </a:p>
        </p:txBody>
      </p:sp>
      <p:pic>
        <p:nvPicPr>
          <p:cNvPr id="2050" name="Picture 2"/>
          <p:cNvPicPr>
            <a:picLocks noGrp="1" noChangeAspect="1" noChangeArrowheads="1"/>
          </p:cNvPicPr>
          <p:nvPr>
            <p:ph sz="half" idx="1"/>
          </p:nvPr>
        </p:nvPicPr>
        <p:blipFill>
          <a:blip r:embed="rId2" cstate="print"/>
          <a:srcRect/>
          <a:stretch>
            <a:fillRect/>
          </a:stretch>
        </p:blipFill>
        <p:spPr bwMode="auto">
          <a:xfrm>
            <a:off x="581025" y="2282031"/>
            <a:ext cx="3790950" cy="31623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lstStyle/>
          <a:p>
            <a:r>
              <a:rPr lang="en-US" dirty="0" smtClean="0"/>
              <a:t>Review:</a:t>
            </a:r>
          </a:p>
          <a:p>
            <a:pPr lvl="1"/>
            <a:r>
              <a:rPr lang="en-US" dirty="0" smtClean="0"/>
              <a:t>Service learning project options</a:t>
            </a:r>
          </a:p>
          <a:p>
            <a:r>
              <a:rPr lang="en-US" dirty="0" smtClean="0"/>
              <a:t>Social Networks</a:t>
            </a:r>
          </a:p>
          <a:p>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Local Bridges</a:t>
            </a:r>
            <a:endParaRPr lang="en-US" dirty="0"/>
          </a:p>
        </p:txBody>
      </p:sp>
      <p:sp>
        <p:nvSpPr>
          <p:cNvPr id="6" name="Content Placeholder 5"/>
          <p:cNvSpPr>
            <a:spLocks noGrp="1"/>
          </p:cNvSpPr>
          <p:nvPr>
            <p:ph idx="1"/>
          </p:nvPr>
        </p:nvSpPr>
        <p:spPr/>
        <p:txBody>
          <a:bodyPr/>
          <a:lstStyle/>
          <a:p>
            <a:r>
              <a:rPr lang="en-US" i="1" dirty="0" smtClean="0"/>
              <a:t>Local Bridge: </a:t>
            </a:r>
            <a:r>
              <a:rPr lang="en-US" dirty="0" smtClean="0"/>
              <a:t>an edge joining two nodes A and B in a graph is a </a:t>
            </a:r>
            <a:r>
              <a:rPr lang="en-US" i="1" dirty="0" smtClean="0"/>
              <a:t>local bridge</a:t>
            </a:r>
            <a:r>
              <a:rPr lang="en-US" dirty="0" smtClean="0"/>
              <a:t> if its endpoints A and B have no friends in common. </a:t>
            </a:r>
          </a:p>
          <a:p>
            <a:r>
              <a:rPr lang="en-US" i="1" dirty="0" smtClean="0"/>
              <a:t>Span</a:t>
            </a:r>
            <a:r>
              <a:rPr lang="en-US" dirty="0" smtClean="0"/>
              <a:t> of a local bridge is the distance between A and B when the local bridge is removed</a:t>
            </a:r>
            <a:endParaRPr lang="en-US" i="1" dirty="0" smtClean="0"/>
          </a:p>
          <a:p>
            <a:r>
              <a:rPr lang="en-US" dirty="0" smtClean="0"/>
              <a:t>Relation to </a:t>
            </a:r>
            <a:r>
              <a:rPr lang="en-US" i="1" dirty="0" smtClean="0"/>
              <a:t>Triadic Closure</a:t>
            </a:r>
            <a:r>
              <a:rPr lang="en-US" dirty="0" smtClean="0"/>
              <a:t>: an edge is a local bridge precisely when it does not form a side of any triangle in the graph.</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network</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295400" y="1219200"/>
            <a:ext cx="6553200" cy="5276602"/>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Learning:</a:t>
            </a:r>
            <a:endParaRPr lang="en-US" dirty="0"/>
          </a:p>
        </p:txBody>
      </p:sp>
      <p:sp>
        <p:nvSpPr>
          <p:cNvPr id="3" name="Content Placeholder 2"/>
          <p:cNvSpPr>
            <a:spLocks noGrp="1"/>
          </p:cNvSpPr>
          <p:nvPr>
            <p:ph idx="1"/>
          </p:nvPr>
        </p:nvSpPr>
        <p:spPr/>
        <p:txBody>
          <a:bodyPr>
            <a:normAutofit lnSpcReduction="10000"/>
          </a:bodyPr>
          <a:lstStyle/>
          <a:p>
            <a:r>
              <a:rPr lang="en-US" dirty="0" smtClean="0"/>
              <a:t>Definition: </a:t>
            </a:r>
            <a:r>
              <a:rPr lang="en-US" i="1" dirty="0" smtClean="0"/>
              <a:t>course-based, </a:t>
            </a:r>
            <a:r>
              <a:rPr lang="en-US" i="1" dirty="0" smtClean="0"/>
              <a:t>credit-bearing </a:t>
            </a:r>
            <a:r>
              <a:rPr lang="en-US" i="1" dirty="0" smtClean="0"/>
              <a:t>educational experience that allows students to:</a:t>
            </a:r>
          </a:p>
          <a:p>
            <a:pPr lvl="1"/>
            <a:r>
              <a:rPr lang="en-US" dirty="0" smtClean="0"/>
              <a:t>Participate in an organized service activity that meets identified community needs</a:t>
            </a:r>
          </a:p>
          <a:p>
            <a:pPr lvl="1"/>
            <a:r>
              <a:rPr lang="en-US" dirty="0" smtClean="0"/>
              <a:t>Reflect on the service activity in such a way as to gain further understanding of course content, a broader appreciation of the discipline, and an enhanced sense of civic responsibility. </a:t>
            </a:r>
          </a:p>
          <a:p>
            <a:pPr lvl="1"/>
            <a:r>
              <a:rPr lang="en-US" dirty="0" smtClean="0"/>
              <a:t>(</a:t>
            </a:r>
            <a:r>
              <a:rPr lang="en-US" dirty="0" err="1" smtClean="0"/>
              <a:t>Bringle</a:t>
            </a:r>
            <a:r>
              <a:rPr lang="en-US" dirty="0" smtClean="0"/>
              <a:t> and Hatcher, 1995)</a:t>
            </a:r>
          </a:p>
          <a:p>
            <a:pPr lvl="1"/>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1: </a:t>
            </a:r>
            <a:r>
              <a:rPr lang="en-US" dirty="0" err="1" smtClean="0"/>
              <a:t>Yonge</a:t>
            </a:r>
            <a:r>
              <a:rPr lang="en-US" dirty="0" smtClean="0"/>
              <a:t> St. Mission</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Location: </a:t>
            </a:r>
            <a:r>
              <a:rPr lang="en-US" sz="3100" dirty="0" smtClean="0"/>
              <a:t>270 </a:t>
            </a:r>
            <a:r>
              <a:rPr lang="en-US" sz="3100" dirty="0" err="1" smtClean="0"/>
              <a:t>Gerrard</a:t>
            </a:r>
            <a:r>
              <a:rPr lang="en-US" sz="3100" dirty="0" smtClean="0"/>
              <a:t> St. E or 310 </a:t>
            </a:r>
            <a:r>
              <a:rPr lang="en-US" sz="3100" dirty="0" err="1" smtClean="0"/>
              <a:t>Gerrard</a:t>
            </a:r>
            <a:r>
              <a:rPr lang="en-US" sz="3100" dirty="0" smtClean="0"/>
              <a:t> St. E</a:t>
            </a:r>
          </a:p>
          <a:p>
            <a:r>
              <a:rPr lang="en-US" b="1" dirty="0" smtClean="0"/>
              <a:t>Description of Organization: </a:t>
            </a:r>
            <a:r>
              <a:rPr lang="en-US" dirty="0" smtClean="0"/>
              <a:t>The </a:t>
            </a:r>
            <a:r>
              <a:rPr lang="en-US" dirty="0" err="1" smtClean="0"/>
              <a:t>Yonge</a:t>
            </a:r>
            <a:r>
              <a:rPr lang="en-US" dirty="0" smtClean="0"/>
              <a:t> St. Mission serves and supports those who live with poverty in Toronto.</a:t>
            </a:r>
          </a:p>
          <a:p>
            <a:r>
              <a:rPr lang="en-US" b="1" dirty="0" smtClean="0"/>
              <a:t>Description of Opportunity: </a:t>
            </a:r>
            <a:r>
              <a:rPr lang="en-US" dirty="0" smtClean="0"/>
              <a:t>Assist the organization as they offer courses for adults that lack computer skills. Classes are offered various times throughout weekdays. Usually classes are 1-2 hours in length.</a:t>
            </a:r>
          </a:p>
          <a:p>
            <a:r>
              <a:rPr lang="en-US" dirty="0" smtClean="0"/>
              <a:t>#</a:t>
            </a:r>
            <a:r>
              <a:rPr lang="en-US" b="1" dirty="0" smtClean="0"/>
              <a:t> of Students: </a:t>
            </a:r>
            <a:r>
              <a:rPr lang="en-US" dirty="0" smtClean="0"/>
              <a:t> up to 4</a:t>
            </a:r>
          </a:p>
          <a:p>
            <a:r>
              <a:rPr lang="en-US" b="1" dirty="0" smtClean="0"/>
              <a:t>Requirements: </a:t>
            </a:r>
            <a:r>
              <a:rPr lang="en-US" dirty="0" smtClean="0"/>
              <a:t>application form, interview, references, police check.</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2: </a:t>
            </a:r>
            <a:r>
              <a:rPr lang="en-US" dirty="0" err="1" smtClean="0"/>
              <a:t>reBOOT</a:t>
            </a:r>
            <a:r>
              <a:rPr lang="en-US" dirty="0" smtClean="0"/>
              <a:t> Canada</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Location: </a:t>
            </a:r>
            <a:r>
              <a:rPr lang="en-US" sz="3100" dirty="0" smtClean="0"/>
              <a:t>136 Geary Ave. </a:t>
            </a:r>
          </a:p>
          <a:p>
            <a:r>
              <a:rPr lang="en-US" b="1" dirty="0" smtClean="0"/>
              <a:t>Description of Organization: </a:t>
            </a:r>
            <a:r>
              <a:rPr lang="en-US" dirty="0" err="1" smtClean="0"/>
              <a:t>reBOOT</a:t>
            </a:r>
            <a:r>
              <a:rPr lang="en-US" dirty="0" smtClean="0"/>
              <a:t> Canada is the leading green-tech charity in Canada. Provides computer hardware, training and technical services to other charities. (www.rebootcanada.ca)</a:t>
            </a:r>
          </a:p>
          <a:p>
            <a:r>
              <a:rPr lang="en-US" b="1" dirty="0" smtClean="0"/>
              <a:t>Description of Opportunity: </a:t>
            </a:r>
            <a:r>
              <a:rPr lang="en-US" dirty="0" smtClean="0"/>
              <a:t>rebuilding/refurbishing donated equipment, especially with regard to data safety and integrity. Interact with both donors and charity clients. </a:t>
            </a:r>
          </a:p>
          <a:p>
            <a:r>
              <a:rPr lang="en-US" dirty="0" smtClean="0"/>
              <a:t>#</a:t>
            </a:r>
            <a:r>
              <a:rPr lang="en-US" b="1" dirty="0" smtClean="0"/>
              <a:t> of Students: </a:t>
            </a:r>
            <a:r>
              <a:rPr lang="en-US" dirty="0" smtClean="0"/>
              <a:t> 4 students.</a:t>
            </a:r>
          </a:p>
          <a:p>
            <a:r>
              <a:rPr lang="en-US" b="1" dirty="0" smtClean="0"/>
              <a:t>Requirements: </a:t>
            </a:r>
            <a:r>
              <a:rPr lang="en-US" dirty="0" smtClean="0"/>
              <a:t>strong community spirit, eagerness to learn, ability to lift 40 lbs.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Option 3: </a:t>
            </a:r>
            <a:r>
              <a:rPr lang="en-US" dirty="0" err="1" smtClean="0"/>
              <a:t>DavenportPerth</a:t>
            </a:r>
            <a:r>
              <a:rPr lang="en-US" dirty="0" smtClean="0"/>
              <a:t> </a:t>
            </a:r>
            <a:r>
              <a:rPr lang="en-US" dirty="0" err="1" smtClean="0"/>
              <a:t>Neighbourhood</a:t>
            </a:r>
            <a:r>
              <a:rPr lang="en-US" dirty="0" smtClean="0"/>
              <a:t> Centre</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Location: </a:t>
            </a:r>
            <a:r>
              <a:rPr lang="en-US" sz="3100" dirty="0" smtClean="0"/>
              <a:t>1900 Davenport Rd.</a:t>
            </a:r>
          </a:p>
          <a:p>
            <a:r>
              <a:rPr lang="en-US" b="1" dirty="0" smtClean="0"/>
              <a:t>Description of Organization: </a:t>
            </a:r>
            <a:r>
              <a:rPr lang="en-US" dirty="0" smtClean="0"/>
              <a:t>Committed to addressing the cycles of poverty, violence and isolation, the center has created a wide range of services and programs for those who are most vulnerable. (e.g., low income children, teens, families, single mothers, refugees and immigrants)</a:t>
            </a:r>
          </a:p>
          <a:p>
            <a:r>
              <a:rPr lang="en-US" b="1" dirty="0" smtClean="0"/>
              <a:t>Description of Opportunity: </a:t>
            </a:r>
            <a:r>
              <a:rPr lang="en-US" dirty="0" smtClean="0"/>
              <a:t>Develop a curriculum plan that can bring community members from absolute beginners to basic understanding of computers and the Internet.  Times: Wed 5:30-7:00 (intermediate), Thu. 4-5 (beginners)</a:t>
            </a:r>
          </a:p>
          <a:p>
            <a:r>
              <a:rPr lang="en-US" dirty="0" smtClean="0"/>
              <a:t>#</a:t>
            </a:r>
            <a:r>
              <a:rPr lang="en-US" b="1" dirty="0" smtClean="0"/>
              <a:t> of Students: </a:t>
            </a:r>
            <a:r>
              <a:rPr lang="en-US" dirty="0" smtClean="0"/>
              <a:t> 2-4</a:t>
            </a:r>
          </a:p>
          <a:p>
            <a:r>
              <a:rPr lang="en-US" b="1" dirty="0" smtClean="0"/>
              <a:t>Requirements: </a:t>
            </a:r>
            <a:r>
              <a:rPr lang="en-US" dirty="0" smtClean="0"/>
              <a:t>current copy of police record.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Option 4: South St. James Town CAP Site</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Location: </a:t>
            </a:r>
            <a:r>
              <a:rPr lang="en-US" sz="3100" dirty="0" smtClean="0"/>
              <a:t>504B Parliament St.</a:t>
            </a:r>
          </a:p>
          <a:p>
            <a:r>
              <a:rPr lang="en-US" b="1" dirty="0" smtClean="0"/>
              <a:t>Description of Organization: </a:t>
            </a:r>
            <a:r>
              <a:rPr lang="en-US" dirty="0" smtClean="0"/>
              <a:t>Community access program computer site.</a:t>
            </a:r>
          </a:p>
          <a:p>
            <a:r>
              <a:rPr lang="en-US" b="1" dirty="0" smtClean="0"/>
              <a:t>Description of Opportunity: </a:t>
            </a:r>
            <a:r>
              <a:rPr lang="en-US" dirty="0" smtClean="0"/>
              <a:t>Tenants of Toronto Community Housing will join in learning Open Office (4 modules, Writer, Impress and Draw, Calc and Base, Project Manager). Courses given 1x per week for 4 weeks. </a:t>
            </a:r>
          </a:p>
          <a:p>
            <a:r>
              <a:rPr lang="en-US" dirty="0" smtClean="0"/>
              <a:t>#</a:t>
            </a:r>
            <a:r>
              <a:rPr lang="en-US" b="1" dirty="0" smtClean="0"/>
              <a:t> of Students: </a:t>
            </a:r>
            <a:r>
              <a:rPr lang="en-US" dirty="0" smtClean="0"/>
              <a:t> 4-6 depending on demand</a:t>
            </a:r>
          </a:p>
          <a:p>
            <a:r>
              <a:rPr lang="en-US" b="1" dirty="0" smtClean="0"/>
              <a:t>Requirements: </a:t>
            </a:r>
            <a:r>
              <a:rPr lang="en-US" dirty="0" smtClean="0"/>
              <a:t>some knowledge of Windows or Linux Open Office would be helpful.</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5: Kensington Gardens</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Location: </a:t>
            </a:r>
            <a:r>
              <a:rPr lang="en-US" sz="3100" dirty="0" smtClean="0"/>
              <a:t>45 Brunswick Ave.</a:t>
            </a:r>
          </a:p>
          <a:p>
            <a:r>
              <a:rPr lang="en-US" b="1" dirty="0" smtClean="0"/>
              <a:t>Description of Organization: </a:t>
            </a:r>
            <a:r>
              <a:rPr lang="en-US" dirty="0" smtClean="0"/>
              <a:t>350 bed long term care home in downtown Toronto. Provides high quality, resident centered care in home-like environment.</a:t>
            </a:r>
          </a:p>
          <a:p>
            <a:r>
              <a:rPr lang="en-US" b="1" dirty="0" smtClean="0"/>
              <a:t>Description of Opportunity: </a:t>
            </a:r>
            <a:r>
              <a:rPr lang="en-US" dirty="0" smtClean="0"/>
              <a:t>One on one opportunity to help a resident learn how to access Internet, Skype, how to communicate online, play games etc. Initially could be set day and time in computer lab, but shifts can be flexible between you and the resident.</a:t>
            </a:r>
          </a:p>
          <a:p>
            <a:r>
              <a:rPr lang="en-US" dirty="0" smtClean="0"/>
              <a:t>#</a:t>
            </a:r>
            <a:r>
              <a:rPr lang="en-US" b="1" dirty="0" smtClean="0"/>
              <a:t> of Students: </a:t>
            </a:r>
            <a:r>
              <a:rPr lang="en-US" dirty="0" smtClean="0"/>
              <a:t> 4-6</a:t>
            </a:r>
          </a:p>
          <a:p>
            <a:r>
              <a:rPr lang="en-US" b="1" dirty="0" smtClean="0"/>
              <a:t>Requirements: </a:t>
            </a:r>
            <a:r>
              <a:rPr lang="en-US" dirty="0" smtClean="0"/>
              <a:t>2 step TB test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Items</a:t>
            </a:r>
            <a:endParaRPr lang="en-US" dirty="0"/>
          </a:p>
        </p:txBody>
      </p:sp>
      <p:sp>
        <p:nvSpPr>
          <p:cNvPr id="3" name="Content Placeholder 2"/>
          <p:cNvSpPr>
            <a:spLocks noGrp="1"/>
          </p:cNvSpPr>
          <p:nvPr>
            <p:ph idx="1"/>
          </p:nvPr>
        </p:nvSpPr>
        <p:spPr/>
        <p:txBody>
          <a:bodyPr>
            <a:normAutofit/>
          </a:bodyPr>
          <a:lstStyle/>
          <a:p>
            <a:r>
              <a:rPr lang="en-US" dirty="0" smtClean="0"/>
              <a:t>Rank these options in terms of preference</a:t>
            </a:r>
          </a:p>
          <a:p>
            <a:pPr lvl="1"/>
            <a:r>
              <a:rPr lang="en-US" dirty="0" smtClean="0"/>
              <a:t>By next Monday I need to have your ranking or you will be randomly assigned an option</a:t>
            </a:r>
          </a:p>
          <a:p>
            <a:pPr lvl="1"/>
            <a:r>
              <a:rPr lang="en-US" dirty="0" smtClean="0"/>
              <a:t>Assignment to projects are FCFS (first come first served)</a:t>
            </a:r>
          </a:p>
          <a:p>
            <a:r>
              <a:rPr lang="en-US" dirty="0" smtClean="0"/>
              <a:t>Get the 2 step TB test  if you want to volunteer at Kensington Gardens </a:t>
            </a:r>
          </a:p>
          <a:p>
            <a:pPr lvl="1"/>
            <a:r>
              <a:rPr lang="en-US" dirty="0" smtClean="0"/>
              <a:t>test takes &gt; 1 week to complete, book in ASAP to start your test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1058</Words>
  <Application>Microsoft Office PowerPoint</Application>
  <PresentationFormat>On-screen Show (4:3)</PresentationFormat>
  <Paragraphs>95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SCI 199Y Tutorial</vt:lpstr>
      <vt:lpstr>Today</vt:lpstr>
      <vt:lpstr>Service Learning:</vt:lpstr>
      <vt:lpstr>Option 1: Yonge St. Mission</vt:lpstr>
      <vt:lpstr>Option 2: reBOOT Canada</vt:lpstr>
      <vt:lpstr>Option 3: DavenportPerth Neighbourhood Centre</vt:lpstr>
      <vt:lpstr>Option 4: South St. James Town CAP Site</vt:lpstr>
      <vt:lpstr>Option 5: Kensington Gardens</vt:lpstr>
      <vt:lpstr>Action Items</vt:lpstr>
      <vt:lpstr>Social Networks – Strong and Weak Ties</vt:lpstr>
      <vt:lpstr>Triadic Closure</vt:lpstr>
      <vt:lpstr>Triadic Closure</vt:lpstr>
      <vt:lpstr>Triadic Closure (2)</vt:lpstr>
      <vt:lpstr>Clustering Coefficient Example 1:</vt:lpstr>
      <vt:lpstr>Clustering Coefficient Example 1:</vt:lpstr>
      <vt:lpstr>Clustering Coefficient Example 1:</vt:lpstr>
      <vt:lpstr>Clustering Coefficient Example 1:</vt:lpstr>
      <vt:lpstr>Clustering Coefficient Example 1:</vt:lpstr>
      <vt:lpstr>Clustering Coefficient Example 1:</vt:lpstr>
      <vt:lpstr>Local Bridges</vt:lpstr>
      <vt:lpstr>Example network</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 199Y Tutorial</dc:title>
  <dc:creator>user</dc:creator>
  <cp:lastModifiedBy>user</cp:lastModifiedBy>
  <cp:revision>13</cp:revision>
  <dcterms:created xsi:type="dcterms:W3CDTF">2010-01-04T14:24:15Z</dcterms:created>
  <dcterms:modified xsi:type="dcterms:W3CDTF">2010-01-04T20:43:22Z</dcterms:modified>
</cp:coreProperties>
</file>