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6" r:id="rId5"/>
    <p:sldId id="258" r:id="rId6"/>
    <p:sldId id="259" r:id="rId7"/>
    <p:sldId id="261" r:id="rId8"/>
    <p:sldId id="269" r:id="rId9"/>
    <p:sldId id="260" r:id="rId10"/>
    <p:sldId id="268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F72-BC1B-4F3E-B759-486284A2E7F9}" type="datetimeFigureOut">
              <a:rPr lang="en-CA" smtClean="0"/>
              <a:t>2019-02-25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9C2F-BE5F-4721-9360-72690054F3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2266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F72-BC1B-4F3E-B759-486284A2E7F9}" type="datetimeFigureOut">
              <a:rPr lang="en-CA" smtClean="0"/>
              <a:t>2019-02-25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9C2F-BE5F-4721-9360-72690054F3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7896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F72-BC1B-4F3E-B759-486284A2E7F9}" type="datetimeFigureOut">
              <a:rPr lang="en-CA" smtClean="0"/>
              <a:t>2019-02-25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9C2F-BE5F-4721-9360-72690054F3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0388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F72-BC1B-4F3E-B759-486284A2E7F9}" type="datetimeFigureOut">
              <a:rPr lang="en-CA" smtClean="0"/>
              <a:t>2019-02-25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9C2F-BE5F-4721-9360-72690054F3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4940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F72-BC1B-4F3E-B759-486284A2E7F9}" type="datetimeFigureOut">
              <a:rPr lang="en-CA" smtClean="0"/>
              <a:t>2019-02-25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9C2F-BE5F-4721-9360-72690054F3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9907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F72-BC1B-4F3E-B759-486284A2E7F9}" type="datetimeFigureOut">
              <a:rPr lang="en-CA" smtClean="0"/>
              <a:t>2019-02-25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9C2F-BE5F-4721-9360-72690054F3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8781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F72-BC1B-4F3E-B759-486284A2E7F9}" type="datetimeFigureOut">
              <a:rPr lang="en-CA" smtClean="0"/>
              <a:t>2019-02-25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9C2F-BE5F-4721-9360-72690054F3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7495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F72-BC1B-4F3E-B759-486284A2E7F9}" type="datetimeFigureOut">
              <a:rPr lang="en-CA" smtClean="0"/>
              <a:t>2019-02-25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9C2F-BE5F-4721-9360-72690054F3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8936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F72-BC1B-4F3E-B759-486284A2E7F9}" type="datetimeFigureOut">
              <a:rPr lang="en-CA" smtClean="0"/>
              <a:t>2019-02-25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9C2F-BE5F-4721-9360-72690054F3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777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F72-BC1B-4F3E-B759-486284A2E7F9}" type="datetimeFigureOut">
              <a:rPr lang="en-CA" smtClean="0"/>
              <a:t>2019-02-25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C0B9C2F-BE5F-4721-9360-72690054F3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8527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F72-BC1B-4F3E-B759-486284A2E7F9}" type="datetimeFigureOut">
              <a:rPr lang="en-CA" smtClean="0"/>
              <a:t>2019-02-25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9C2F-BE5F-4721-9360-72690054F3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5212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F72-BC1B-4F3E-B759-486284A2E7F9}" type="datetimeFigureOut">
              <a:rPr lang="en-CA" smtClean="0"/>
              <a:t>2019-02-25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9C2F-BE5F-4721-9360-72690054F3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7347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F72-BC1B-4F3E-B759-486284A2E7F9}" type="datetimeFigureOut">
              <a:rPr lang="en-CA" smtClean="0"/>
              <a:t>2019-02-25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9C2F-BE5F-4721-9360-72690054F3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556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F72-BC1B-4F3E-B759-486284A2E7F9}" type="datetimeFigureOut">
              <a:rPr lang="en-CA" smtClean="0"/>
              <a:t>2019-02-25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9C2F-BE5F-4721-9360-72690054F3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7513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F72-BC1B-4F3E-B759-486284A2E7F9}" type="datetimeFigureOut">
              <a:rPr lang="en-CA" smtClean="0"/>
              <a:t>2019-02-25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9C2F-BE5F-4721-9360-72690054F3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982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F72-BC1B-4F3E-B759-486284A2E7F9}" type="datetimeFigureOut">
              <a:rPr lang="en-CA" smtClean="0"/>
              <a:t>2019-02-25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9C2F-BE5F-4721-9360-72690054F3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5796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FF72-BC1B-4F3E-B759-486284A2E7F9}" type="datetimeFigureOut">
              <a:rPr lang="en-CA" smtClean="0"/>
              <a:t>2019-02-25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9C2F-BE5F-4721-9360-72690054F3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838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C41FF72-BC1B-4F3E-B759-486284A2E7F9}" type="datetimeFigureOut">
              <a:rPr lang="en-CA" smtClean="0"/>
              <a:t>2019-02-25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C0B9C2F-BE5F-4721-9360-72690054F32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6188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penwall.com/john/doc/RULES.shtml" TargetMode="External"/><Relationship Id="rId3" Type="http://schemas.openxmlformats.org/officeDocument/2006/relationships/hyperlink" Target="https://tools.kali.org/password-attacks/john" TargetMode="External"/><Relationship Id="rId7" Type="http://schemas.openxmlformats.org/officeDocument/2006/relationships/hyperlink" Target="https://countuponsecurity.files.wordpress.com/2016/09/jtr-cheat-sheet.pdf" TargetMode="External"/><Relationship Id="rId2" Type="http://schemas.openxmlformats.org/officeDocument/2006/relationships/hyperlink" Target="https://www.openwall.com/john/doc/OPTIONS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dmin-magazine.com/Articles/John-the-Ripper" TargetMode="External"/><Relationship Id="rId5" Type="http://schemas.openxmlformats.org/officeDocument/2006/relationships/hyperlink" Target="https://www.openwall.com/john/doc/EXAMPLES.shtml" TargetMode="External"/><Relationship Id="rId4" Type="http://schemas.openxmlformats.org/officeDocument/2006/relationships/hyperlink" Target="https://www.openwall.com/john/doc/MODES.s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9520C-9DCE-44D0-BFA8-27E05E1EB9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Tool of the Week:</a:t>
            </a:r>
            <a:br>
              <a:rPr lang="en-CA" dirty="0"/>
            </a:br>
            <a:r>
              <a:rPr lang="en-CA" dirty="0"/>
              <a:t>John the Ripper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0DAE6B-4061-4ADD-99FC-2EF5D031F5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By:</a:t>
            </a:r>
          </a:p>
          <a:p>
            <a:r>
              <a:rPr lang="en-CA" dirty="0"/>
              <a:t>Brandon Aperocho &amp; Arjun Sharma</a:t>
            </a:r>
          </a:p>
        </p:txBody>
      </p:sp>
    </p:spTree>
    <p:extLst>
      <p:ext uri="{BB962C8B-B14F-4D97-AF65-F5344CB8AC3E}">
        <p14:creationId xmlns:p14="http://schemas.microsoft.com/office/powerpoint/2010/main" val="3112497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81412-3991-4CD6-9334-C90112B8B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532" y="288274"/>
            <a:ext cx="10018713" cy="1752599"/>
          </a:xfrm>
        </p:spPr>
        <p:txBody>
          <a:bodyPr/>
          <a:lstStyle/>
          <a:p>
            <a:r>
              <a:rPr lang="en-CA" dirty="0"/>
              <a:t>John the Ripper Custom Rules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AF260E-71A9-4BFC-BD67-8B869C08B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1164" y="2280042"/>
            <a:ext cx="2192771" cy="166593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D5449FA-7270-47F6-ABA5-2921F49741A4}"/>
              </a:ext>
            </a:extLst>
          </p:cNvPr>
          <p:cNvSpPr txBox="1"/>
          <p:nvPr/>
        </p:nvSpPr>
        <p:spPr>
          <a:xfrm>
            <a:off x="7358543" y="4759239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D6500D-4EAE-40CA-A8E2-DB88E6D382CA}"/>
              </a:ext>
            </a:extLst>
          </p:cNvPr>
          <p:cNvSpPr txBox="1"/>
          <p:nvPr/>
        </p:nvSpPr>
        <p:spPr>
          <a:xfrm>
            <a:off x="1558202" y="4297574"/>
            <a:ext cx="44269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c = Capitalize the first letter</a:t>
            </a:r>
          </a:p>
          <a:p>
            <a:r>
              <a:rPr lang="en-CA" dirty="0"/>
              <a:t>Az = Append to end of string</a:t>
            </a:r>
          </a:p>
          <a:p>
            <a:r>
              <a:rPr lang="en-CA" dirty="0"/>
              <a:t>Things in quotes are what is being appended</a:t>
            </a:r>
          </a:p>
        </p:txBody>
      </p:sp>
      <p:pic>
        <p:nvPicPr>
          <p:cNvPr id="1026" name="Picture 2" descr="https://i.gyazo.com/5aa8f4b4687d4ff12a09a5f7ad9593f9.png">
            <a:extLst>
              <a:ext uri="{FF2B5EF4-FFF2-40B4-BE49-F238E27FC236}">
                <a16:creationId xmlns:a16="http://schemas.microsoft.com/office/drawing/2014/main" id="{EA311953-ACC9-4799-AC21-C05115030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164" y="1948915"/>
            <a:ext cx="5575081" cy="2109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2EAAD9C-92CB-4DC6-90EC-780442A12CC6}"/>
              </a:ext>
            </a:extLst>
          </p:cNvPr>
          <p:cNvSpPr txBox="1"/>
          <p:nvPr/>
        </p:nvSpPr>
        <p:spPr>
          <a:xfrm>
            <a:off x="3017549" y="5752771"/>
            <a:ext cx="83127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Seem familiar? Almost like something we learned… (Regular Expressions)</a:t>
            </a:r>
          </a:p>
          <a:p>
            <a:r>
              <a:rPr lang="en-CA" dirty="0"/>
              <a:t>Note: There are many ways to do the same rule</a:t>
            </a:r>
          </a:p>
          <a:p>
            <a:r>
              <a:rPr lang="en-CA"/>
              <a:t>Demo!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4444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39110-4F50-467E-B953-A52598CAB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John the Ripper Mode: </a:t>
            </a:r>
            <a:r>
              <a:rPr lang="en-CA" b="1" dirty="0"/>
              <a:t>incremental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3D6BE-4AB5-4C1C-BE08-7426189AD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616355"/>
          </a:xfrm>
        </p:spPr>
        <p:txBody>
          <a:bodyPr>
            <a:normAutofit fontScale="70000" lnSpcReduction="20000"/>
          </a:bodyPr>
          <a:lstStyle/>
          <a:p>
            <a:r>
              <a:rPr lang="en-CA" dirty="0"/>
              <a:t>John the Ripper performs a brute force attack to attempt the crack passwords</a:t>
            </a:r>
          </a:p>
          <a:p>
            <a:r>
              <a:rPr lang="en-CA" dirty="0"/>
              <a:t>There are modes to speed up the process</a:t>
            </a:r>
          </a:p>
          <a:p>
            <a:pPr lvl="1"/>
            <a:r>
              <a:rPr lang="en-CA" dirty="0"/>
              <a:t>Alpha (Letters only)</a:t>
            </a:r>
          </a:p>
          <a:p>
            <a:pPr lvl="1"/>
            <a:r>
              <a:rPr lang="en-CA" dirty="0"/>
              <a:t>Digits (Digits only)</a:t>
            </a:r>
          </a:p>
          <a:p>
            <a:pPr lvl="1"/>
            <a:r>
              <a:rPr lang="en-CA" dirty="0" err="1"/>
              <a:t>lanman</a:t>
            </a:r>
            <a:r>
              <a:rPr lang="en-CA" dirty="0"/>
              <a:t> (Alphanumeric and some special chars)</a:t>
            </a:r>
          </a:p>
          <a:p>
            <a:pPr lvl="1"/>
            <a:r>
              <a:rPr lang="en-CA" dirty="0"/>
              <a:t>All (all chars)</a:t>
            </a:r>
          </a:p>
          <a:p>
            <a:r>
              <a:rPr lang="en-CA" dirty="0"/>
              <a:t>Customize your brute force with rules, similar to wordlist</a:t>
            </a:r>
          </a:p>
          <a:p>
            <a:r>
              <a:rPr lang="en-CA" dirty="0"/>
              <a:t>Demo!</a:t>
            </a:r>
          </a:p>
          <a:p>
            <a:r>
              <a:rPr lang="en-CA" dirty="0"/>
              <a:t>Note: </a:t>
            </a:r>
            <a:r>
              <a:rPr lang="en-CA" dirty="0" err="1"/>
              <a:t>CharCount</a:t>
            </a:r>
            <a:r>
              <a:rPr lang="en-CA" dirty="0"/>
              <a:t> parameter affects the number of characters incremental will use. Having </a:t>
            </a:r>
            <a:r>
              <a:rPr lang="en-CA" dirty="0" err="1"/>
              <a:t>CharCount</a:t>
            </a:r>
            <a:r>
              <a:rPr lang="en-CA" dirty="0"/>
              <a:t> less than 95 will cause John to favour simpler, longer passwords over shorter, more complex passwords; most of the time you would not want this. Typically the standard user makes short but complex passwords.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55128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DC02A-8E7A-4232-BF56-9D11BAD11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8952" y="106960"/>
            <a:ext cx="10018713" cy="1752599"/>
          </a:xfrm>
        </p:spPr>
        <p:txBody>
          <a:bodyPr/>
          <a:lstStyle/>
          <a:p>
            <a:r>
              <a:rPr lang="en-CA" dirty="0"/>
              <a:t>Defending against JTR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B59B5-A1EA-415F-975B-06F327F99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8952" y="1468073"/>
            <a:ext cx="10167998" cy="4572000"/>
          </a:xfrm>
        </p:spPr>
        <p:txBody>
          <a:bodyPr>
            <a:normAutofit fontScale="85000" lnSpcReduction="20000"/>
          </a:bodyPr>
          <a:lstStyle/>
          <a:p>
            <a:r>
              <a:rPr lang="en-CA" dirty="0"/>
              <a:t>Inform users to create strong passwords</a:t>
            </a:r>
          </a:p>
          <a:p>
            <a:pPr lvl="1"/>
            <a:r>
              <a:rPr lang="en-CA" dirty="0"/>
              <a:t>8-10 characters is usually a good length</a:t>
            </a:r>
          </a:p>
          <a:p>
            <a:pPr lvl="1"/>
            <a:r>
              <a:rPr lang="en-CA" dirty="0"/>
              <a:t>Using upper and lower case chars</a:t>
            </a:r>
          </a:p>
          <a:p>
            <a:pPr lvl="1"/>
            <a:r>
              <a:rPr lang="en-CA" dirty="0"/>
              <a:t>Using special digits and special chars</a:t>
            </a:r>
          </a:p>
          <a:p>
            <a:pPr lvl="1"/>
            <a:r>
              <a:rPr lang="en-CA" dirty="0"/>
              <a:t>Don’t be predictable! IE Password1 vs Pass1word</a:t>
            </a:r>
          </a:p>
          <a:p>
            <a:r>
              <a:rPr lang="en-CA" dirty="0"/>
              <a:t>Use the mailer command; emails users if their password has been cracked by JTR</a:t>
            </a:r>
          </a:p>
          <a:p>
            <a:pPr lvl="1"/>
            <a:r>
              <a:rPr lang="en-CA" dirty="0"/>
              <a:t>mailer PASSWORD-FILE</a:t>
            </a:r>
          </a:p>
          <a:p>
            <a:r>
              <a:rPr lang="en-CA" dirty="0"/>
              <a:t>Use </a:t>
            </a:r>
            <a:r>
              <a:rPr lang="en-CA" dirty="0" err="1"/>
              <a:t>unafs</a:t>
            </a:r>
            <a:r>
              <a:rPr lang="en-CA" dirty="0"/>
              <a:t> command; warns users about their weak passwords</a:t>
            </a:r>
          </a:p>
          <a:p>
            <a:pPr lvl="1"/>
            <a:r>
              <a:rPr lang="en-CA" dirty="0" err="1"/>
              <a:t>unafs</a:t>
            </a:r>
            <a:r>
              <a:rPr lang="en-CA" dirty="0"/>
              <a:t> DATABASE-FILE CELL-NAME</a:t>
            </a:r>
          </a:p>
          <a:p>
            <a:r>
              <a:rPr lang="en-CA" dirty="0"/>
              <a:t>Run John on yourself or on your company database!</a:t>
            </a:r>
          </a:p>
          <a:p>
            <a:r>
              <a:rPr lang="en-CA" dirty="0"/>
              <a:t>Add a wait timer in between attempts</a:t>
            </a:r>
          </a:p>
          <a:p>
            <a:r>
              <a:rPr lang="en-CA" dirty="0"/>
              <a:t>Make sure that root privileged accounts are not vulnerable, otherwise can see /</a:t>
            </a:r>
            <a:r>
              <a:rPr lang="en-CA" dirty="0" err="1"/>
              <a:t>etc</a:t>
            </a:r>
            <a:r>
              <a:rPr lang="en-CA" dirty="0"/>
              <a:t>/shadow and </a:t>
            </a:r>
            <a:r>
              <a:rPr lang="en-CA" dirty="0" err="1"/>
              <a:t>su</a:t>
            </a:r>
            <a:r>
              <a:rPr lang="en-CA" dirty="0"/>
              <a:t> into </a:t>
            </a:r>
            <a:r>
              <a:rPr lang="en-CA"/>
              <a:t>other accounts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49057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AF998-5CB6-4BB6-B1C7-C9F669EE7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CD81E-1DDA-4FC4-AB80-F35169645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CA" dirty="0">
              <a:hlinkClick r:id="rId2"/>
            </a:endParaRPr>
          </a:p>
          <a:p>
            <a:r>
              <a:rPr lang="en-CA" dirty="0">
                <a:hlinkClick r:id="rId3"/>
              </a:rPr>
              <a:t>https://tools.kali.org/password-attacks/john</a:t>
            </a:r>
            <a:endParaRPr lang="en-CA" dirty="0">
              <a:hlinkClick r:id="rId2"/>
            </a:endParaRPr>
          </a:p>
          <a:p>
            <a:r>
              <a:rPr lang="en-CA" dirty="0">
                <a:hlinkClick r:id="rId2"/>
              </a:rPr>
              <a:t>https://www.openwall.com/john/doc/OPTIONS.shtml</a:t>
            </a:r>
            <a:endParaRPr lang="en-CA" dirty="0"/>
          </a:p>
          <a:p>
            <a:r>
              <a:rPr lang="en-CA" dirty="0">
                <a:hlinkClick r:id="rId4"/>
              </a:rPr>
              <a:t>https://www.openwall.com/john/doc/MODES.shtml</a:t>
            </a:r>
            <a:endParaRPr lang="en-CA" dirty="0"/>
          </a:p>
          <a:p>
            <a:r>
              <a:rPr lang="en-CA" dirty="0">
                <a:hlinkClick r:id="rId5"/>
              </a:rPr>
              <a:t>https://www.openwall.com/john/doc/EXAMPLES.shtml</a:t>
            </a:r>
            <a:endParaRPr lang="en-CA" dirty="0"/>
          </a:p>
          <a:p>
            <a:r>
              <a:rPr lang="en-CA" dirty="0">
                <a:hlinkClick r:id="rId6"/>
              </a:rPr>
              <a:t>http://www.admin-magazine.com/Articles/John-the-Ripper</a:t>
            </a:r>
            <a:endParaRPr lang="en-CA" dirty="0"/>
          </a:p>
          <a:p>
            <a:r>
              <a:rPr lang="en-CA" dirty="0">
                <a:hlinkClick r:id="rId7"/>
              </a:rPr>
              <a:t>https://countuponsecurity.files.wordpress.com/2016/09/jtr-cheat-sheet.pdf</a:t>
            </a:r>
            <a:endParaRPr lang="en-CA" dirty="0"/>
          </a:p>
          <a:p>
            <a:r>
              <a:rPr lang="en-CA" dirty="0">
                <a:hlinkClick r:id="rId8"/>
              </a:rPr>
              <a:t>https://www.openwall.com/john/doc/RULES.shtml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79563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131C2-6CFF-46EC-866C-9F463E3AE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is John the Ripper?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0BC4B-73AA-4259-B28F-9A05DC4AC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One of the most powerful password cracking tool on Kali Linux</a:t>
            </a:r>
          </a:p>
          <a:p>
            <a:pPr lvl="1"/>
            <a:r>
              <a:rPr lang="en-CA" dirty="0"/>
              <a:t>Johnny (GUI version)</a:t>
            </a:r>
          </a:p>
          <a:p>
            <a:r>
              <a:rPr lang="en-CA" dirty="0"/>
              <a:t>Can crack: </a:t>
            </a:r>
            <a:r>
              <a:rPr lang="en-CA" b="1" dirty="0"/>
              <a:t>/</a:t>
            </a:r>
            <a:r>
              <a:rPr lang="en-CA" b="1" dirty="0" err="1"/>
              <a:t>etc</a:t>
            </a:r>
            <a:r>
              <a:rPr lang="en-CA" b="1" dirty="0"/>
              <a:t>/shadow </a:t>
            </a:r>
            <a:r>
              <a:rPr lang="en-CA" dirty="0"/>
              <a:t>&amp;</a:t>
            </a:r>
            <a:r>
              <a:rPr lang="en-CA" b="1" dirty="0"/>
              <a:t> /</a:t>
            </a:r>
            <a:r>
              <a:rPr lang="en-CA" b="1" dirty="0" err="1"/>
              <a:t>etc</a:t>
            </a:r>
            <a:r>
              <a:rPr lang="en-CA" b="1" dirty="0"/>
              <a:t>/passwd </a:t>
            </a:r>
            <a:r>
              <a:rPr lang="en-CA" dirty="0"/>
              <a:t>files, Encrypted ZIP/RAR files, etc.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66767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742A3-D348-476F-86F3-21CA8F1E9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Background Info: How Linux Login Works?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29015-7446-4B0C-820E-EBB650A19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032" y="2088159"/>
            <a:ext cx="10411278" cy="3977081"/>
          </a:xfrm>
        </p:spPr>
        <p:txBody>
          <a:bodyPr>
            <a:normAutofit/>
          </a:bodyPr>
          <a:lstStyle/>
          <a:p>
            <a:r>
              <a:rPr lang="en-CA" dirty="0"/>
              <a:t>1) User enters password </a:t>
            </a:r>
          </a:p>
          <a:p>
            <a:r>
              <a:rPr lang="en-CA" dirty="0"/>
              <a:t>2) Password is hashed with salt value and compared with the encoded password</a:t>
            </a:r>
          </a:p>
          <a:p>
            <a:r>
              <a:rPr lang="en-CA" dirty="0"/>
              <a:t>3) If they match, the user is given access to the system</a:t>
            </a:r>
          </a:p>
          <a:p>
            <a:r>
              <a:rPr lang="en-CA" dirty="0"/>
              <a:t>*Note: Linux uses a salt that is between 1-4096</a:t>
            </a:r>
          </a:p>
          <a:p>
            <a:r>
              <a:rPr lang="en-CA" dirty="0" err="1"/>
              <a:t>UserID</a:t>
            </a:r>
            <a:r>
              <a:rPr lang="en-CA" dirty="0"/>
              <a:t>, roles, permissions is stored is </a:t>
            </a:r>
            <a:r>
              <a:rPr lang="en-CA" b="1" dirty="0"/>
              <a:t>/</a:t>
            </a:r>
            <a:r>
              <a:rPr lang="en-CA" b="1" dirty="0" err="1"/>
              <a:t>etc</a:t>
            </a:r>
            <a:r>
              <a:rPr lang="en-CA" b="1" dirty="0"/>
              <a:t>/passwd</a:t>
            </a:r>
          </a:p>
          <a:p>
            <a:r>
              <a:rPr lang="en-CA" dirty="0"/>
              <a:t>Passwords are stored in /</a:t>
            </a:r>
            <a:r>
              <a:rPr lang="en-CA" b="1" dirty="0" err="1"/>
              <a:t>etc</a:t>
            </a:r>
            <a:r>
              <a:rPr lang="en-CA" b="1" dirty="0"/>
              <a:t>/shadow</a:t>
            </a:r>
          </a:p>
        </p:txBody>
      </p:sp>
    </p:spTree>
    <p:extLst>
      <p:ext uri="{BB962C8B-B14F-4D97-AF65-F5344CB8AC3E}">
        <p14:creationId xmlns:p14="http://schemas.microsoft.com/office/powerpoint/2010/main" val="2406298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4CEE2-8AA6-413C-922A-BB40A3B1A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/</a:t>
            </a:r>
            <a:r>
              <a:rPr lang="en-CA" dirty="0" err="1"/>
              <a:t>etc</a:t>
            </a:r>
            <a:r>
              <a:rPr lang="en-CA" dirty="0"/>
              <a:t>/passwd &amp; /</a:t>
            </a:r>
            <a:r>
              <a:rPr lang="en-CA" dirty="0" err="1"/>
              <a:t>etc</a:t>
            </a:r>
            <a:r>
              <a:rPr lang="en-CA" dirty="0"/>
              <a:t>/shadow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1F8DF-6986-4C9A-9402-3577E89F6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500928"/>
            <a:ext cx="10018713" cy="3124201"/>
          </a:xfrm>
        </p:spPr>
        <p:txBody>
          <a:bodyPr>
            <a:normAutofit lnSpcReduction="10000"/>
          </a:bodyPr>
          <a:lstStyle/>
          <a:p>
            <a:r>
              <a:rPr lang="en-CA" dirty="0"/>
              <a:t>Passwords are encrypted using the crypt() command</a:t>
            </a:r>
          </a:p>
          <a:p>
            <a:pPr lvl="1"/>
            <a:r>
              <a:rPr lang="en-CA" b="1" dirty="0"/>
              <a:t>$6$salt$encrypted</a:t>
            </a:r>
            <a:r>
              <a:rPr lang="en-CA" dirty="0"/>
              <a:t> is the typical output</a:t>
            </a:r>
          </a:p>
          <a:p>
            <a:pPr lvl="1"/>
            <a:r>
              <a:rPr lang="en-CA" dirty="0"/>
              <a:t>The number </a:t>
            </a:r>
            <a:r>
              <a:rPr lang="en-CA" b="1" dirty="0"/>
              <a:t>$6</a:t>
            </a:r>
            <a:r>
              <a:rPr lang="en-CA" dirty="0"/>
              <a:t> represents the type of encryption it is using </a:t>
            </a:r>
          </a:p>
          <a:p>
            <a:pPr lvl="1"/>
            <a:r>
              <a:rPr lang="en-CA" b="1" dirty="0"/>
              <a:t>$Salt</a:t>
            </a:r>
            <a:r>
              <a:rPr lang="en-CA" dirty="0"/>
              <a:t> is a randomly-generated string and </a:t>
            </a:r>
            <a:r>
              <a:rPr lang="en-CA" b="1" dirty="0"/>
              <a:t>$encrypted </a:t>
            </a:r>
            <a:r>
              <a:rPr lang="en-CA" dirty="0"/>
              <a:t>is the hashed password</a:t>
            </a:r>
          </a:p>
          <a:p>
            <a:r>
              <a:rPr lang="en-CA" dirty="0"/>
              <a:t>/</a:t>
            </a:r>
            <a:r>
              <a:rPr lang="en-CA" dirty="0" err="1"/>
              <a:t>etc</a:t>
            </a:r>
            <a:r>
              <a:rPr lang="en-CA" dirty="0"/>
              <a:t>/passwd is world readable and passwords were stored here initially, this is not safe!</a:t>
            </a:r>
          </a:p>
          <a:p>
            <a:r>
              <a:rPr lang="en-CA" dirty="0"/>
              <a:t>So these passwords are now stored in /</a:t>
            </a:r>
            <a:r>
              <a:rPr lang="en-CA" dirty="0" err="1"/>
              <a:t>etc</a:t>
            </a:r>
            <a:r>
              <a:rPr lang="en-CA" dirty="0"/>
              <a:t>/shadow; only readable by root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F54B20-CEC6-4BAA-ACEE-E049E9A295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34" y="5879023"/>
            <a:ext cx="12087225" cy="6000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A6A427D-1FA6-4B3B-8BA2-C91F624D2F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12" y="4461547"/>
            <a:ext cx="5153025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810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265B4-5625-4BEA-AD1C-B135EDD44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2ABD0-EADD-400C-83DC-3483F8B37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Let’s do a simple example of the usage of John the Ripper</a:t>
            </a:r>
          </a:p>
        </p:txBody>
      </p:sp>
    </p:spTree>
    <p:extLst>
      <p:ext uri="{BB962C8B-B14F-4D97-AF65-F5344CB8AC3E}">
        <p14:creationId xmlns:p14="http://schemas.microsoft.com/office/powerpoint/2010/main" val="195121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E6D77-DF89-40FF-9070-3AFE7B75A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3 Modes for John the Ripper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9FD14-1A9D-4FDA-B01F-0420C2919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Single crack (Simple rule-based algorithm)</a:t>
            </a:r>
          </a:p>
          <a:p>
            <a:r>
              <a:rPr lang="en-CA" dirty="0"/>
              <a:t>Wordlist (Dictionary attacks)</a:t>
            </a:r>
          </a:p>
          <a:p>
            <a:r>
              <a:rPr lang="en-CA" dirty="0"/>
              <a:t>Incremental (Brute force)</a:t>
            </a:r>
          </a:p>
          <a:p>
            <a:r>
              <a:rPr lang="en-CA" dirty="0"/>
              <a:t>*Note: The Default mode of John uses all three from top to bottom</a:t>
            </a:r>
          </a:p>
        </p:txBody>
      </p:sp>
    </p:spTree>
    <p:extLst>
      <p:ext uri="{BB962C8B-B14F-4D97-AF65-F5344CB8AC3E}">
        <p14:creationId xmlns:p14="http://schemas.microsoft.com/office/powerpoint/2010/main" val="2850553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41FE2-6575-49E5-A201-8CF9CC26B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John the Ripper Mode: </a:t>
            </a:r>
            <a:r>
              <a:rPr lang="en-CA" b="1" dirty="0"/>
              <a:t>single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D6E49-CA12-455F-AFF9-CC20CB555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Typically want to use this mode first when attempting to crack passwords </a:t>
            </a:r>
          </a:p>
          <a:p>
            <a:r>
              <a:rPr lang="en-CA" dirty="0"/>
              <a:t>This mode attempts to crack using login/account information as passwords</a:t>
            </a:r>
          </a:p>
          <a:p>
            <a:pPr lvl="1"/>
            <a:r>
              <a:rPr lang="en-CA" dirty="0"/>
              <a:t>Creates different permutations of the login/account info for JTR to use to crack passwords</a:t>
            </a:r>
          </a:p>
          <a:p>
            <a:pPr lvl="1"/>
            <a:r>
              <a:rPr lang="en-CA" dirty="0"/>
              <a:t>IE. John Smith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 err="1">
                <a:sym typeface="Wingdings" panose="05000000000000000000" pitchFamily="2" charset="2"/>
              </a:rPr>
              <a:t>johnsmith</a:t>
            </a:r>
            <a:r>
              <a:rPr lang="en-CA" dirty="0">
                <a:sym typeface="Wingdings" panose="05000000000000000000" pitchFamily="2" charset="2"/>
              </a:rPr>
              <a:t>, john-smith, </a:t>
            </a:r>
            <a:r>
              <a:rPr lang="en-CA" dirty="0" err="1">
                <a:sym typeface="Wingdings" panose="05000000000000000000" pitchFamily="2" charset="2"/>
              </a:rPr>
              <a:t>smithj</a:t>
            </a:r>
            <a:r>
              <a:rPr lang="en-CA" dirty="0">
                <a:sym typeface="Wingdings" panose="05000000000000000000" pitchFamily="2" charset="2"/>
              </a:rPr>
              <a:t>, </a:t>
            </a:r>
            <a:r>
              <a:rPr lang="en-CA" dirty="0" err="1">
                <a:sym typeface="Wingdings" panose="05000000000000000000" pitchFamily="2" charset="2"/>
              </a:rPr>
              <a:t>JoHNSMiTH</a:t>
            </a:r>
            <a:r>
              <a:rPr lang="en-CA" dirty="0">
                <a:sym typeface="Wingdings" panose="05000000000000000000" pitchFamily="2" charset="2"/>
              </a:rPr>
              <a:t>, john1</a:t>
            </a:r>
            <a:endParaRPr lang="en-CA" dirty="0"/>
          </a:p>
          <a:p>
            <a:r>
              <a:rPr lang="en-CA" dirty="0"/>
              <a:t>Demo!</a:t>
            </a:r>
          </a:p>
        </p:txBody>
      </p:sp>
    </p:spTree>
    <p:extLst>
      <p:ext uri="{BB962C8B-B14F-4D97-AF65-F5344CB8AC3E}">
        <p14:creationId xmlns:p14="http://schemas.microsoft.com/office/powerpoint/2010/main" val="1985589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1B6AF-85C1-4CEA-BDAE-1AD1B00FD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Demo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06138-A07F-4D32-908A-5E9085474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Single ruleset located in /</a:t>
            </a:r>
            <a:r>
              <a:rPr lang="en-CA" dirty="0" err="1"/>
              <a:t>etc</a:t>
            </a:r>
            <a:r>
              <a:rPr lang="en-CA" dirty="0"/>
              <a:t>/john/</a:t>
            </a:r>
            <a:r>
              <a:rPr lang="en-CA" dirty="0" err="1"/>
              <a:t>john.conf</a:t>
            </a:r>
            <a:r>
              <a:rPr lang="en-CA" dirty="0"/>
              <a:t> and start at around line 400</a:t>
            </a:r>
          </a:p>
          <a:p>
            <a:r>
              <a:rPr lang="en-CA" dirty="0"/>
              <a:t>Ruleset contains about 200 rules	</a:t>
            </a:r>
          </a:p>
          <a:p>
            <a:pPr lvl="1"/>
            <a:r>
              <a:rPr lang="en-CA" dirty="0"/>
              <a:t>After 20 rules 50% of single passwords are cracked</a:t>
            </a:r>
          </a:p>
          <a:p>
            <a:r>
              <a:rPr lang="en-CA" dirty="0"/>
              <a:t>Can add/edit rules</a:t>
            </a:r>
          </a:p>
        </p:txBody>
      </p:sp>
    </p:spTree>
    <p:extLst>
      <p:ext uri="{BB962C8B-B14F-4D97-AF65-F5344CB8AC3E}">
        <p14:creationId xmlns:p14="http://schemas.microsoft.com/office/powerpoint/2010/main" val="595241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380F1-5B09-4A85-A03A-AAEFA11C3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John the Ripper Mode: </a:t>
            </a:r>
            <a:r>
              <a:rPr lang="en-CA" b="1" dirty="0"/>
              <a:t>wordlist</a:t>
            </a:r>
            <a:r>
              <a:rPr lang="en-CA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F9218-BB11-4D71-9708-7D672B8E9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/>
              <a:t>John the Ripper does a dictionary attack with a provided list of words</a:t>
            </a:r>
          </a:p>
          <a:p>
            <a:pPr lvl="1"/>
            <a:r>
              <a:rPr lang="en-CA" dirty="0"/>
              <a:t>You can use the provided password list located in /</a:t>
            </a:r>
            <a:r>
              <a:rPr lang="en-CA" dirty="0" err="1"/>
              <a:t>usr</a:t>
            </a:r>
            <a:r>
              <a:rPr lang="en-CA" dirty="0"/>
              <a:t>/share/john/</a:t>
            </a:r>
            <a:r>
              <a:rPr lang="en-CA" dirty="0" err="1"/>
              <a:t>password.lst</a:t>
            </a:r>
            <a:endParaRPr lang="en-CA" dirty="0"/>
          </a:p>
          <a:p>
            <a:pPr lvl="2"/>
            <a:r>
              <a:rPr lang="en-CA" dirty="0"/>
              <a:t>List is composed of the top 3000ish passwords from multiple websites</a:t>
            </a:r>
          </a:p>
          <a:p>
            <a:pPr lvl="1"/>
            <a:r>
              <a:rPr lang="en-CA" dirty="0"/>
              <a:t>OR you can use a customized list you made</a:t>
            </a:r>
          </a:p>
          <a:p>
            <a:pPr lvl="1"/>
            <a:r>
              <a:rPr lang="en-CA" dirty="0"/>
              <a:t>Each password is also applied to each rule to provided by [</a:t>
            </a:r>
            <a:r>
              <a:rPr lang="en-CA" dirty="0" err="1"/>
              <a:t>List.Rules:Wordlist</a:t>
            </a:r>
            <a:r>
              <a:rPr lang="en-CA" dirty="0"/>
              <a:t>]</a:t>
            </a:r>
          </a:p>
          <a:p>
            <a:pPr lvl="2"/>
            <a:r>
              <a:rPr lang="en-CA" dirty="0"/>
              <a:t>IE. password </a:t>
            </a:r>
            <a:r>
              <a:rPr lang="en-CA" dirty="0">
                <a:sym typeface="Wingdings" panose="05000000000000000000" pitchFamily="2" charset="2"/>
              </a:rPr>
              <a:t> Password1, </a:t>
            </a:r>
            <a:r>
              <a:rPr lang="en-CA" dirty="0" err="1">
                <a:sym typeface="Wingdings" panose="05000000000000000000" pitchFamily="2" charset="2"/>
              </a:rPr>
              <a:t>drowssaP</a:t>
            </a:r>
            <a:r>
              <a:rPr lang="en-CA" dirty="0">
                <a:sym typeface="Wingdings" panose="05000000000000000000" pitchFamily="2" charset="2"/>
              </a:rPr>
              <a:t>, etc.</a:t>
            </a:r>
            <a:endParaRPr lang="en-CA" dirty="0"/>
          </a:p>
          <a:p>
            <a:pPr lvl="1"/>
            <a:r>
              <a:rPr lang="en-CA" dirty="0"/>
              <a:t>You can even add your own rules in /</a:t>
            </a:r>
            <a:r>
              <a:rPr lang="en-CA" dirty="0" err="1"/>
              <a:t>etc</a:t>
            </a:r>
            <a:r>
              <a:rPr lang="en-CA" dirty="0"/>
              <a:t>/john/john/conf</a:t>
            </a:r>
          </a:p>
          <a:p>
            <a:pPr lvl="2"/>
            <a:r>
              <a:rPr lang="en-CA" dirty="0"/>
              <a:t>IE [</a:t>
            </a:r>
            <a:r>
              <a:rPr lang="en-CA" dirty="0" err="1"/>
              <a:t>List.Rules:Easy</a:t>
            </a:r>
            <a:r>
              <a:rPr lang="en-CA" dirty="0"/>
              <a:t>]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139338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3767</TotalTime>
  <Words>834</Words>
  <Application>Microsoft Office PowerPoint</Application>
  <PresentationFormat>Widescreen</PresentationFormat>
  <Paragraphs>87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Corbel</vt:lpstr>
      <vt:lpstr>Parallax</vt:lpstr>
      <vt:lpstr>Tool of the Week: John the Ripper</vt:lpstr>
      <vt:lpstr>What is John the Ripper?</vt:lpstr>
      <vt:lpstr>Background Info: How Linux Login Works?</vt:lpstr>
      <vt:lpstr>/etc/passwd &amp; /etc/shadow</vt:lpstr>
      <vt:lpstr>Demo</vt:lpstr>
      <vt:lpstr>3 Modes for John the Ripper</vt:lpstr>
      <vt:lpstr>John the Ripper Mode: single</vt:lpstr>
      <vt:lpstr>Demo Recap</vt:lpstr>
      <vt:lpstr>John the Ripper Mode: wordlist </vt:lpstr>
      <vt:lpstr>John the Ripper Custom Rules</vt:lpstr>
      <vt:lpstr>John the Ripper Mode: incremental</vt:lpstr>
      <vt:lpstr>Defending against JTR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 of the Week: John the Ripper</dc:title>
  <dc:creator>Brandon Aperocho</dc:creator>
  <cp:lastModifiedBy>Brandon Aperocho</cp:lastModifiedBy>
  <cp:revision>94</cp:revision>
  <dcterms:created xsi:type="dcterms:W3CDTF">2019-01-21T19:02:08Z</dcterms:created>
  <dcterms:modified xsi:type="dcterms:W3CDTF">2019-02-25T23:26:46Z</dcterms:modified>
</cp:coreProperties>
</file>