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46"/>
  </p:notesMasterIdLst>
  <p:sldIdLst>
    <p:sldId id="256" r:id="rId5"/>
    <p:sldId id="262" r:id="rId6"/>
    <p:sldId id="263" r:id="rId7"/>
    <p:sldId id="271" r:id="rId8"/>
    <p:sldId id="267" r:id="rId9"/>
    <p:sldId id="264" r:id="rId10"/>
    <p:sldId id="268" r:id="rId11"/>
    <p:sldId id="299" r:id="rId12"/>
    <p:sldId id="266" r:id="rId13"/>
    <p:sldId id="295" r:id="rId14"/>
    <p:sldId id="296" r:id="rId15"/>
    <p:sldId id="298" r:id="rId16"/>
    <p:sldId id="276" r:id="rId17"/>
    <p:sldId id="279" r:id="rId18"/>
    <p:sldId id="272" r:id="rId19"/>
    <p:sldId id="284" r:id="rId20"/>
    <p:sldId id="289" r:id="rId21"/>
    <p:sldId id="290" r:id="rId22"/>
    <p:sldId id="292" r:id="rId23"/>
    <p:sldId id="280" r:id="rId24"/>
    <p:sldId id="285" r:id="rId25"/>
    <p:sldId id="293" r:id="rId26"/>
    <p:sldId id="283" r:id="rId27"/>
    <p:sldId id="297" r:id="rId28"/>
    <p:sldId id="287" r:id="rId29"/>
    <p:sldId id="281" r:id="rId30"/>
    <p:sldId id="282" r:id="rId31"/>
    <p:sldId id="303" r:id="rId32"/>
    <p:sldId id="302" r:id="rId33"/>
    <p:sldId id="300" r:id="rId34"/>
    <p:sldId id="277" r:id="rId35"/>
    <p:sldId id="270" r:id="rId36"/>
    <p:sldId id="278" r:id="rId37"/>
    <p:sldId id="265" r:id="rId38"/>
    <p:sldId id="288" r:id="rId39"/>
    <p:sldId id="294" r:id="rId40"/>
    <p:sldId id="291" r:id="rId41"/>
    <p:sldId id="304" r:id="rId42"/>
    <p:sldId id="269" r:id="rId43"/>
    <p:sldId id="273" r:id="rId44"/>
    <p:sldId id="30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AFEAB-FAEF-4849-8FAA-602A2C6D72B9}" v="1376" dt="2019-03-04T01:16:38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AEF78-9114-4298-844C-961B861D9A2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080E0D-C01C-46ED-AB1A-9A73117C6A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Examples of extortionate ransomware became prominent in May 2005</a:t>
          </a:r>
        </a:p>
      </dgm:t>
    </dgm:pt>
    <dgm:pt modelId="{D544751E-6200-40CD-9A10-2398E81DE717}" type="parTrans" cxnId="{E2FEE8B6-72E9-406F-95BB-C22A0561F7A8}">
      <dgm:prSet/>
      <dgm:spPr/>
      <dgm:t>
        <a:bodyPr/>
        <a:lstStyle/>
        <a:p>
          <a:endParaRPr lang="en-US"/>
        </a:p>
      </dgm:t>
    </dgm:pt>
    <dgm:pt modelId="{73CEE5A8-4C29-432D-8F59-2715F8C85713}" type="sibTrans" cxnId="{E2FEE8B6-72E9-406F-95BB-C22A0561F7A8}">
      <dgm:prSet/>
      <dgm:spPr/>
      <dgm:t>
        <a:bodyPr/>
        <a:lstStyle/>
        <a:p>
          <a:endParaRPr lang="en-US"/>
        </a:p>
      </dgm:t>
    </dgm:pt>
    <dgm:pt modelId="{FB691F5F-69A6-483A-8CBB-6B600B0D531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By mid-2006, Trojans began utilizing more sophisticated RSA encryption schemes, with ever-increasing key-sizes.</a:t>
          </a:r>
          <a:endParaRPr lang="en-US"/>
        </a:p>
      </dgm:t>
    </dgm:pt>
    <dgm:pt modelId="{3A8E307C-E4E9-4D0B-953E-5E16E4F1BA0C}" type="parTrans" cxnId="{C7D635AB-2F01-4093-B39A-37CE9874B4FD}">
      <dgm:prSet/>
      <dgm:spPr/>
      <dgm:t>
        <a:bodyPr/>
        <a:lstStyle/>
        <a:p>
          <a:endParaRPr lang="en-US"/>
        </a:p>
      </dgm:t>
    </dgm:pt>
    <dgm:pt modelId="{435C33E9-EFFE-46E9-ABD1-84D2ECBD5C9D}" type="sibTrans" cxnId="{C7D635AB-2F01-4093-B39A-37CE9874B4FD}">
      <dgm:prSet/>
      <dgm:spPr/>
      <dgm:t>
        <a:bodyPr/>
        <a:lstStyle/>
        <a:p>
          <a:endParaRPr lang="en-US"/>
        </a:p>
      </dgm:t>
    </dgm:pt>
    <dgm:pt modelId="{2C8329F9-AFB9-43D3-AC26-B567AFADB25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Gpcode</a:t>
          </a:r>
          <a:endParaRPr lang="en-US"/>
        </a:p>
      </dgm:t>
    </dgm:pt>
    <dgm:pt modelId="{76087E46-5519-43EE-95FC-EBFF0C2467E0}" type="parTrans" cxnId="{FFA0AE2E-E654-467E-87F5-993E0BB13174}">
      <dgm:prSet/>
      <dgm:spPr/>
      <dgm:t>
        <a:bodyPr/>
        <a:lstStyle/>
        <a:p>
          <a:endParaRPr lang="en-US"/>
        </a:p>
      </dgm:t>
    </dgm:pt>
    <dgm:pt modelId="{840DEFC6-45CF-403C-977F-F69DDE65C0FE}" type="sibTrans" cxnId="{FFA0AE2E-E654-467E-87F5-993E0BB13174}">
      <dgm:prSet/>
      <dgm:spPr/>
      <dgm:t>
        <a:bodyPr/>
        <a:lstStyle/>
        <a:p>
          <a:endParaRPr lang="en-US"/>
        </a:p>
      </dgm:t>
    </dgm:pt>
    <dgm:pt modelId="{BF80093E-A17D-4C74-9897-0F527BF66C63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TROJ.RANSOM.A</a:t>
          </a:r>
          <a:endParaRPr lang="en-US"/>
        </a:p>
      </dgm:t>
    </dgm:pt>
    <dgm:pt modelId="{504D7FC2-E662-46D3-8EBC-F71D94CBCE2F}" type="parTrans" cxnId="{618A12E7-CED6-4DD1-8EF7-34E9B71DCFD7}">
      <dgm:prSet/>
      <dgm:spPr/>
      <dgm:t>
        <a:bodyPr/>
        <a:lstStyle/>
        <a:p>
          <a:endParaRPr lang="en-US"/>
        </a:p>
      </dgm:t>
    </dgm:pt>
    <dgm:pt modelId="{6B42E197-3743-4ADC-A250-25AE6E4403A6}" type="sibTrans" cxnId="{618A12E7-CED6-4DD1-8EF7-34E9B71DCFD7}">
      <dgm:prSet/>
      <dgm:spPr/>
      <dgm:t>
        <a:bodyPr/>
        <a:lstStyle/>
        <a:p>
          <a:endParaRPr lang="en-US"/>
        </a:p>
      </dgm:t>
    </dgm:pt>
    <dgm:pt modelId="{2C072837-F63A-42BD-8A67-C0224C06D24E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Archiveus</a:t>
          </a:r>
          <a:endParaRPr lang="en-US"/>
        </a:p>
      </dgm:t>
    </dgm:pt>
    <dgm:pt modelId="{CE1E2310-9544-4F49-AA61-D97D4A77C3AB}" type="parTrans" cxnId="{DC6648B6-7542-41E6-AEDA-897A7122BF67}">
      <dgm:prSet/>
      <dgm:spPr/>
      <dgm:t>
        <a:bodyPr/>
        <a:lstStyle/>
        <a:p>
          <a:endParaRPr lang="en-US"/>
        </a:p>
      </dgm:t>
    </dgm:pt>
    <dgm:pt modelId="{F617A4F4-16D8-4590-B848-3C1ABCCA7486}" type="sibTrans" cxnId="{DC6648B6-7542-41E6-AEDA-897A7122BF67}">
      <dgm:prSet/>
      <dgm:spPr/>
      <dgm:t>
        <a:bodyPr/>
        <a:lstStyle/>
        <a:p>
          <a:endParaRPr lang="en-US"/>
        </a:p>
      </dgm:t>
    </dgm:pt>
    <dgm:pt modelId="{FE75B18E-4EAD-4C78-A02B-93FD1D25230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Krotten</a:t>
          </a:r>
          <a:endParaRPr lang="en-US"/>
        </a:p>
      </dgm:t>
    </dgm:pt>
    <dgm:pt modelId="{953CACA0-3286-49AC-A343-1CEFBD90C735}" type="parTrans" cxnId="{8E9A09A8-289A-4BA8-8E1F-5FE2EE2A22BC}">
      <dgm:prSet/>
      <dgm:spPr/>
      <dgm:t>
        <a:bodyPr/>
        <a:lstStyle/>
        <a:p>
          <a:endParaRPr lang="en-US"/>
        </a:p>
      </dgm:t>
    </dgm:pt>
    <dgm:pt modelId="{AC6269A1-7F9F-48EF-9247-B211AC5D1E3E}" type="sibTrans" cxnId="{8E9A09A8-289A-4BA8-8E1F-5FE2EE2A22BC}">
      <dgm:prSet/>
      <dgm:spPr/>
      <dgm:t>
        <a:bodyPr/>
        <a:lstStyle/>
        <a:p>
          <a:endParaRPr lang="en-US"/>
        </a:p>
      </dgm:t>
    </dgm:pt>
    <dgm:pt modelId="{28B18CCE-07A0-494C-9439-C2A8BDB8A868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Cryzip</a:t>
          </a:r>
          <a:endParaRPr lang="en-US"/>
        </a:p>
      </dgm:t>
    </dgm:pt>
    <dgm:pt modelId="{0D598900-DDCE-4F4C-8BA8-0F2B2162AE1B}" type="parTrans" cxnId="{1D18C7DC-0D82-48A9-8E29-E04FB8785F40}">
      <dgm:prSet/>
      <dgm:spPr/>
      <dgm:t>
        <a:bodyPr/>
        <a:lstStyle/>
        <a:p>
          <a:endParaRPr lang="en-US"/>
        </a:p>
      </dgm:t>
    </dgm:pt>
    <dgm:pt modelId="{9165F276-0D46-4389-B2E9-E9B1ECFC4E95}" type="sibTrans" cxnId="{1D18C7DC-0D82-48A9-8E29-E04FB8785F40}">
      <dgm:prSet/>
      <dgm:spPr/>
      <dgm:t>
        <a:bodyPr/>
        <a:lstStyle/>
        <a:p>
          <a:endParaRPr lang="en-US"/>
        </a:p>
      </dgm:t>
    </dgm:pt>
    <dgm:pt modelId="{A64DDD5D-40E5-493B-96A9-ED9CAD60339E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err="1"/>
            <a:t>MayArchive</a:t>
          </a:r>
          <a:endParaRPr lang="en-US"/>
        </a:p>
      </dgm:t>
    </dgm:pt>
    <dgm:pt modelId="{671289F9-FB4C-4F54-B6A3-A3EC22D87BC8}" type="parTrans" cxnId="{A62D0F33-0AF9-4ABE-B93B-E17A1DD941B2}">
      <dgm:prSet/>
      <dgm:spPr/>
      <dgm:t>
        <a:bodyPr/>
        <a:lstStyle/>
        <a:p>
          <a:endParaRPr lang="en-US"/>
        </a:p>
      </dgm:t>
    </dgm:pt>
    <dgm:pt modelId="{0A3EA888-2746-4805-8435-4B4C5DBC64EB}" type="sibTrans" cxnId="{A62D0F33-0AF9-4ABE-B93B-E17A1DD941B2}">
      <dgm:prSet/>
      <dgm:spPr/>
      <dgm:t>
        <a:bodyPr/>
        <a:lstStyle/>
        <a:p>
          <a:endParaRPr lang="en-US"/>
        </a:p>
      </dgm:t>
    </dgm:pt>
    <dgm:pt modelId="{5DCDAF9F-4143-4A8A-9C14-EF27443542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Encrypting ransomware returned to prominence in late 2013 with the propagation of CryptoLocker</a:t>
          </a:r>
        </a:p>
      </dgm:t>
    </dgm:pt>
    <dgm:pt modelId="{74CD0A40-2592-4B42-9D96-010EDC4E3EEB}" type="parTrans" cxnId="{D1DCDD42-2F0E-49CA-86F7-647A7CF20D6E}">
      <dgm:prSet/>
      <dgm:spPr/>
      <dgm:t>
        <a:bodyPr/>
        <a:lstStyle/>
        <a:p>
          <a:endParaRPr lang="en-CA"/>
        </a:p>
      </dgm:t>
    </dgm:pt>
    <dgm:pt modelId="{C9DA94C9-6259-49E0-9F35-52F18504F235}" type="sibTrans" cxnId="{D1DCDD42-2F0E-49CA-86F7-647A7CF20D6E}">
      <dgm:prSet/>
      <dgm:spPr/>
      <dgm:t>
        <a:bodyPr/>
        <a:lstStyle/>
        <a:p>
          <a:endParaRPr lang="en-CA"/>
        </a:p>
      </dgm:t>
    </dgm:pt>
    <dgm:pt modelId="{AC1E38C3-6C5B-4F1A-8F88-CA4FB9B28075}" type="pres">
      <dgm:prSet presAssocID="{797AEF78-9114-4298-844C-961B861D9A2A}" presName="root" presStyleCnt="0">
        <dgm:presLayoutVars>
          <dgm:dir/>
          <dgm:resizeHandles val="exact"/>
        </dgm:presLayoutVars>
      </dgm:prSet>
      <dgm:spPr/>
    </dgm:pt>
    <dgm:pt modelId="{32B1B6F6-396D-4689-BEFF-C8EF41C6EBF7}" type="pres">
      <dgm:prSet presAssocID="{9A080E0D-C01C-46ED-AB1A-9A73117C6A74}" presName="compNode" presStyleCnt="0"/>
      <dgm:spPr/>
    </dgm:pt>
    <dgm:pt modelId="{1B78B036-51A1-4F60-BC88-DF52D6C7D0AA}" type="pres">
      <dgm:prSet presAssocID="{9A080E0D-C01C-46ED-AB1A-9A73117C6A74}" presName="bgRect" presStyleLbl="bgShp" presStyleIdx="0" presStyleCnt="3" custLinFactNeighborX="412" custLinFactNeighborY="-49359"/>
      <dgm:spPr/>
    </dgm:pt>
    <dgm:pt modelId="{07C4C6B4-5210-47BA-B824-9433BB8E4D9E}" type="pres">
      <dgm:prSet presAssocID="{9A080E0D-C01C-46ED-AB1A-9A73117C6A74}" presName="iconRect" presStyleLbl="node1" presStyleIdx="0" presStyleCnt="3" custLinFactNeighborX="7547" custLinFactNeighborY="-30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9B9BCD83-5162-4304-963F-A22E448C48B1}" type="pres">
      <dgm:prSet presAssocID="{9A080E0D-C01C-46ED-AB1A-9A73117C6A74}" presName="spaceRect" presStyleCnt="0"/>
      <dgm:spPr/>
    </dgm:pt>
    <dgm:pt modelId="{18A89BEA-5339-4CD9-93F1-8B233F0E55F9}" type="pres">
      <dgm:prSet presAssocID="{9A080E0D-C01C-46ED-AB1A-9A73117C6A74}" presName="parTx" presStyleLbl="revTx" presStyleIdx="0" presStyleCnt="4" custLinFactNeighborX="30" custLinFactNeighborY="-49359">
        <dgm:presLayoutVars>
          <dgm:chMax val="0"/>
          <dgm:chPref val="0"/>
        </dgm:presLayoutVars>
      </dgm:prSet>
      <dgm:spPr/>
    </dgm:pt>
    <dgm:pt modelId="{1F400A6A-3476-46B5-9E98-E9FFED0A8393}" type="pres">
      <dgm:prSet presAssocID="{73CEE5A8-4C29-432D-8F59-2715F8C85713}" presName="sibTrans" presStyleCnt="0"/>
      <dgm:spPr/>
    </dgm:pt>
    <dgm:pt modelId="{D28424A3-464C-46C8-88B7-AA5D1B2CBE69}" type="pres">
      <dgm:prSet presAssocID="{FB691F5F-69A6-483A-8CBB-6B600B0D531B}" presName="compNode" presStyleCnt="0"/>
      <dgm:spPr/>
    </dgm:pt>
    <dgm:pt modelId="{9AE90BA2-4AA1-48BD-B69F-25ADC7F16E5A}" type="pres">
      <dgm:prSet presAssocID="{FB691F5F-69A6-483A-8CBB-6B600B0D531B}" presName="bgRect" presStyleLbl="bgShp" presStyleIdx="1" presStyleCnt="3" custLinFactNeighborX="412" custLinFactNeighborY="-2978"/>
      <dgm:spPr/>
    </dgm:pt>
    <dgm:pt modelId="{7E00CEBF-31C4-4A59-83D4-603778096ECA}" type="pres">
      <dgm:prSet presAssocID="{FB691F5F-69A6-483A-8CBB-6B600B0D531B}" presName="iconRect" presStyleLbl="node1" presStyleIdx="1" presStyleCnt="3" custLinFactNeighborX="10007" custLinFactNeighborY="-541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B6902F9-2F7A-42D0-BF2A-9E5A0DFD5CCC}" type="pres">
      <dgm:prSet presAssocID="{FB691F5F-69A6-483A-8CBB-6B600B0D531B}" presName="spaceRect" presStyleCnt="0"/>
      <dgm:spPr/>
    </dgm:pt>
    <dgm:pt modelId="{615ACF76-0DEF-43C2-9346-2C3724D12361}" type="pres">
      <dgm:prSet presAssocID="{FB691F5F-69A6-483A-8CBB-6B600B0D531B}" presName="parTx" presStyleLbl="revTx" presStyleIdx="1" presStyleCnt="4" custLinFactNeighborX="2386" custLinFactNeighborY="-2978">
        <dgm:presLayoutVars>
          <dgm:chMax val="0"/>
          <dgm:chPref val="0"/>
        </dgm:presLayoutVars>
      </dgm:prSet>
      <dgm:spPr/>
    </dgm:pt>
    <dgm:pt modelId="{37623BA7-880F-4D11-AADC-1A985DEF734D}" type="pres">
      <dgm:prSet presAssocID="{FB691F5F-69A6-483A-8CBB-6B600B0D531B}" presName="desTx" presStyleLbl="revTx" presStyleIdx="2" presStyleCnt="4" custLinFactNeighborX="1319" custLinFactNeighborY="-2978">
        <dgm:presLayoutVars/>
      </dgm:prSet>
      <dgm:spPr/>
    </dgm:pt>
    <dgm:pt modelId="{8464FE2A-E615-4502-9418-61DE7785EBD5}" type="pres">
      <dgm:prSet presAssocID="{435C33E9-EFFE-46E9-ABD1-84D2ECBD5C9D}" presName="sibTrans" presStyleCnt="0"/>
      <dgm:spPr/>
    </dgm:pt>
    <dgm:pt modelId="{29876366-A449-4972-86CC-4A56FDC24F0F}" type="pres">
      <dgm:prSet presAssocID="{5DCDAF9F-4143-4A8A-9C14-EF2744354209}" presName="compNode" presStyleCnt="0"/>
      <dgm:spPr/>
    </dgm:pt>
    <dgm:pt modelId="{A3B6C4BC-A279-4319-9842-EADA76B3FB3B}" type="pres">
      <dgm:prSet presAssocID="{5DCDAF9F-4143-4A8A-9C14-EF2744354209}" presName="bgRect" presStyleLbl="bgShp" presStyleIdx="2" presStyleCnt="3" custLinFactNeighborX="0" custLinFactNeighborY="6527"/>
      <dgm:spPr/>
    </dgm:pt>
    <dgm:pt modelId="{D662CA4F-706A-4368-9B5B-75092B0CEA42}" type="pres">
      <dgm:prSet presAssocID="{5DCDAF9F-4143-4A8A-9C14-EF2744354209}" presName="iconRect" presStyleLbl="node1" presStyleIdx="2" presStyleCnt="3" custLinFactNeighborX="6455" custLinFactNeighborY="-243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7144A76-AF2B-4577-8470-D089EA9D0EFB}" type="pres">
      <dgm:prSet presAssocID="{5DCDAF9F-4143-4A8A-9C14-EF2744354209}" presName="spaceRect" presStyleCnt="0"/>
      <dgm:spPr/>
    </dgm:pt>
    <dgm:pt modelId="{DEFFC42A-F98A-403B-855D-53914D72B33C}" type="pres">
      <dgm:prSet presAssocID="{5DCDAF9F-4143-4A8A-9C14-EF2744354209}" presName="parTx" presStyleLbl="revTx" presStyleIdx="3" presStyleCnt="4" custLinFactNeighborX="27" custLinFactNeighborY="6527">
        <dgm:presLayoutVars>
          <dgm:chMax val="0"/>
          <dgm:chPref val="0"/>
        </dgm:presLayoutVars>
      </dgm:prSet>
      <dgm:spPr/>
    </dgm:pt>
  </dgm:ptLst>
  <dgm:cxnLst>
    <dgm:cxn modelId="{D2CF7804-E80C-48FF-A156-AB453B34BB74}" type="presOf" srcId="{A64DDD5D-40E5-493B-96A9-ED9CAD60339E}" destId="{37623BA7-880F-4D11-AADC-1A985DEF734D}" srcOrd="0" destOrd="5" presId="urn:microsoft.com/office/officeart/2018/2/layout/IconVerticalSolidList"/>
    <dgm:cxn modelId="{EE838606-DB06-416B-B0CB-A42E5654ED93}" type="presOf" srcId="{BF80093E-A17D-4C74-9897-0F527BF66C63}" destId="{37623BA7-880F-4D11-AADC-1A985DEF734D}" srcOrd="0" destOrd="1" presId="urn:microsoft.com/office/officeart/2018/2/layout/IconVerticalSolidList"/>
    <dgm:cxn modelId="{76EB0B0C-29AC-4B9E-8B39-A6905D48669E}" type="presOf" srcId="{2C8329F9-AFB9-43D3-AC26-B567AFADB25A}" destId="{37623BA7-880F-4D11-AADC-1A985DEF734D}" srcOrd="0" destOrd="0" presId="urn:microsoft.com/office/officeart/2018/2/layout/IconVerticalSolidList"/>
    <dgm:cxn modelId="{AEB06E2A-FF18-43AA-B413-8333D4080BE0}" type="presOf" srcId="{2C072837-F63A-42BD-8A67-C0224C06D24E}" destId="{37623BA7-880F-4D11-AADC-1A985DEF734D}" srcOrd="0" destOrd="2" presId="urn:microsoft.com/office/officeart/2018/2/layout/IconVerticalSolidList"/>
    <dgm:cxn modelId="{FFA0AE2E-E654-467E-87F5-993E0BB13174}" srcId="{FB691F5F-69A6-483A-8CBB-6B600B0D531B}" destId="{2C8329F9-AFB9-43D3-AC26-B567AFADB25A}" srcOrd="0" destOrd="0" parTransId="{76087E46-5519-43EE-95FC-EBFF0C2467E0}" sibTransId="{840DEFC6-45CF-403C-977F-F69DDE65C0FE}"/>
    <dgm:cxn modelId="{A62D0F33-0AF9-4ABE-B93B-E17A1DD941B2}" srcId="{FB691F5F-69A6-483A-8CBB-6B600B0D531B}" destId="{A64DDD5D-40E5-493B-96A9-ED9CAD60339E}" srcOrd="5" destOrd="0" parTransId="{671289F9-FB4C-4F54-B6A3-A3EC22D87BC8}" sibTransId="{0A3EA888-2746-4805-8435-4B4C5DBC64EB}"/>
    <dgm:cxn modelId="{744BAE40-5C60-492F-9FD7-FE0E8CAA18E3}" type="presOf" srcId="{28B18CCE-07A0-494C-9439-C2A8BDB8A868}" destId="{37623BA7-880F-4D11-AADC-1A985DEF734D}" srcOrd="0" destOrd="4" presId="urn:microsoft.com/office/officeart/2018/2/layout/IconVerticalSolidList"/>
    <dgm:cxn modelId="{D1DCDD42-2F0E-49CA-86F7-647A7CF20D6E}" srcId="{797AEF78-9114-4298-844C-961B861D9A2A}" destId="{5DCDAF9F-4143-4A8A-9C14-EF2744354209}" srcOrd="2" destOrd="0" parTransId="{74CD0A40-2592-4B42-9D96-010EDC4E3EEB}" sibTransId="{C9DA94C9-6259-49E0-9F35-52F18504F235}"/>
    <dgm:cxn modelId="{18A2CD97-D781-46FE-91C4-F90DCF5BE73F}" type="presOf" srcId="{9A080E0D-C01C-46ED-AB1A-9A73117C6A74}" destId="{18A89BEA-5339-4CD9-93F1-8B233F0E55F9}" srcOrd="0" destOrd="0" presId="urn:microsoft.com/office/officeart/2018/2/layout/IconVerticalSolidList"/>
    <dgm:cxn modelId="{8E9A09A8-289A-4BA8-8E1F-5FE2EE2A22BC}" srcId="{FB691F5F-69A6-483A-8CBB-6B600B0D531B}" destId="{FE75B18E-4EAD-4C78-A02B-93FD1D25230C}" srcOrd="3" destOrd="0" parTransId="{953CACA0-3286-49AC-A343-1CEFBD90C735}" sibTransId="{AC6269A1-7F9F-48EF-9247-B211AC5D1E3E}"/>
    <dgm:cxn modelId="{C7D635AB-2F01-4093-B39A-37CE9874B4FD}" srcId="{797AEF78-9114-4298-844C-961B861D9A2A}" destId="{FB691F5F-69A6-483A-8CBB-6B600B0D531B}" srcOrd="1" destOrd="0" parTransId="{3A8E307C-E4E9-4D0B-953E-5E16E4F1BA0C}" sibTransId="{435C33E9-EFFE-46E9-ABD1-84D2ECBD5C9D}"/>
    <dgm:cxn modelId="{1BC832AE-2E17-4B60-B433-23420363BDD0}" type="presOf" srcId="{FE75B18E-4EAD-4C78-A02B-93FD1D25230C}" destId="{37623BA7-880F-4D11-AADC-1A985DEF734D}" srcOrd="0" destOrd="3" presId="urn:microsoft.com/office/officeart/2018/2/layout/IconVerticalSolidList"/>
    <dgm:cxn modelId="{DC6648B6-7542-41E6-AEDA-897A7122BF67}" srcId="{FB691F5F-69A6-483A-8CBB-6B600B0D531B}" destId="{2C072837-F63A-42BD-8A67-C0224C06D24E}" srcOrd="2" destOrd="0" parTransId="{CE1E2310-9544-4F49-AA61-D97D4A77C3AB}" sibTransId="{F617A4F4-16D8-4590-B848-3C1ABCCA7486}"/>
    <dgm:cxn modelId="{E2FEE8B6-72E9-406F-95BB-C22A0561F7A8}" srcId="{797AEF78-9114-4298-844C-961B861D9A2A}" destId="{9A080E0D-C01C-46ED-AB1A-9A73117C6A74}" srcOrd="0" destOrd="0" parTransId="{D544751E-6200-40CD-9A10-2398E81DE717}" sibTransId="{73CEE5A8-4C29-432D-8F59-2715F8C85713}"/>
    <dgm:cxn modelId="{C76915C3-E718-4C56-947F-C1653B99E60F}" type="presOf" srcId="{797AEF78-9114-4298-844C-961B861D9A2A}" destId="{AC1E38C3-6C5B-4F1A-8F88-CA4FB9B28075}" srcOrd="0" destOrd="0" presId="urn:microsoft.com/office/officeart/2018/2/layout/IconVerticalSolidList"/>
    <dgm:cxn modelId="{34607BCC-842D-482F-AFA6-B4ADD8C5EA1D}" type="presOf" srcId="{FB691F5F-69A6-483A-8CBB-6B600B0D531B}" destId="{615ACF76-0DEF-43C2-9346-2C3724D12361}" srcOrd="0" destOrd="0" presId="urn:microsoft.com/office/officeart/2018/2/layout/IconVerticalSolidList"/>
    <dgm:cxn modelId="{1D18C7DC-0D82-48A9-8E29-E04FB8785F40}" srcId="{FB691F5F-69A6-483A-8CBB-6B600B0D531B}" destId="{28B18CCE-07A0-494C-9439-C2A8BDB8A868}" srcOrd="4" destOrd="0" parTransId="{0D598900-DDCE-4F4C-8BA8-0F2B2162AE1B}" sibTransId="{9165F276-0D46-4389-B2E9-E9B1ECFC4E95}"/>
    <dgm:cxn modelId="{4E5E10E2-75E0-43D6-8975-13053806DEC0}" type="presOf" srcId="{5DCDAF9F-4143-4A8A-9C14-EF2744354209}" destId="{DEFFC42A-F98A-403B-855D-53914D72B33C}" srcOrd="0" destOrd="0" presId="urn:microsoft.com/office/officeart/2018/2/layout/IconVerticalSolidList"/>
    <dgm:cxn modelId="{618A12E7-CED6-4DD1-8EF7-34E9B71DCFD7}" srcId="{FB691F5F-69A6-483A-8CBB-6B600B0D531B}" destId="{BF80093E-A17D-4C74-9897-0F527BF66C63}" srcOrd="1" destOrd="0" parTransId="{504D7FC2-E662-46D3-8EBC-F71D94CBCE2F}" sibTransId="{6B42E197-3743-4ADC-A250-25AE6E4403A6}"/>
    <dgm:cxn modelId="{F9679E4E-D3B2-414B-8B39-7BF955062387}" type="presParOf" srcId="{AC1E38C3-6C5B-4F1A-8F88-CA4FB9B28075}" destId="{32B1B6F6-396D-4689-BEFF-C8EF41C6EBF7}" srcOrd="0" destOrd="0" presId="urn:microsoft.com/office/officeart/2018/2/layout/IconVerticalSolidList"/>
    <dgm:cxn modelId="{093B6C91-8423-44DC-9353-31E27237E6A1}" type="presParOf" srcId="{32B1B6F6-396D-4689-BEFF-C8EF41C6EBF7}" destId="{1B78B036-51A1-4F60-BC88-DF52D6C7D0AA}" srcOrd="0" destOrd="0" presId="urn:microsoft.com/office/officeart/2018/2/layout/IconVerticalSolidList"/>
    <dgm:cxn modelId="{68EA3698-A9FD-416A-BF34-0C829373B71D}" type="presParOf" srcId="{32B1B6F6-396D-4689-BEFF-C8EF41C6EBF7}" destId="{07C4C6B4-5210-47BA-B824-9433BB8E4D9E}" srcOrd="1" destOrd="0" presId="urn:microsoft.com/office/officeart/2018/2/layout/IconVerticalSolidList"/>
    <dgm:cxn modelId="{24BFB29B-BBBF-4EE9-ABA8-05DE7879DBEF}" type="presParOf" srcId="{32B1B6F6-396D-4689-BEFF-C8EF41C6EBF7}" destId="{9B9BCD83-5162-4304-963F-A22E448C48B1}" srcOrd="2" destOrd="0" presId="urn:microsoft.com/office/officeart/2018/2/layout/IconVerticalSolidList"/>
    <dgm:cxn modelId="{3DC66B55-5FE7-40F1-A34A-BBB95F2E5ACA}" type="presParOf" srcId="{32B1B6F6-396D-4689-BEFF-C8EF41C6EBF7}" destId="{18A89BEA-5339-4CD9-93F1-8B233F0E55F9}" srcOrd="3" destOrd="0" presId="urn:microsoft.com/office/officeart/2018/2/layout/IconVerticalSolidList"/>
    <dgm:cxn modelId="{CE0040DC-5DEA-41C7-8E86-005B7F8C35FC}" type="presParOf" srcId="{AC1E38C3-6C5B-4F1A-8F88-CA4FB9B28075}" destId="{1F400A6A-3476-46B5-9E98-E9FFED0A8393}" srcOrd="1" destOrd="0" presId="urn:microsoft.com/office/officeart/2018/2/layout/IconVerticalSolidList"/>
    <dgm:cxn modelId="{2C479412-F7DE-4F25-87B5-846E0D2B4728}" type="presParOf" srcId="{AC1E38C3-6C5B-4F1A-8F88-CA4FB9B28075}" destId="{D28424A3-464C-46C8-88B7-AA5D1B2CBE69}" srcOrd="2" destOrd="0" presId="urn:microsoft.com/office/officeart/2018/2/layout/IconVerticalSolidList"/>
    <dgm:cxn modelId="{D99918BD-D498-4ED8-9881-8400690A2375}" type="presParOf" srcId="{D28424A3-464C-46C8-88B7-AA5D1B2CBE69}" destId="{9AE90BA2-4AA1-48BD-B69F-25ADC7F16E5A}" srcOrd="0" destOrd="0" presId="urn:microsoft.com/office/officeart/2018/2/layout/IconVerticalSolidList"/>
    <dgm:cxn modelId="{342738C1-05B4-4AA7-A1E8-3C91A5BB819B}" type="presParOf" srcId="{D28424A3-464C-46C8-88B7-AA5D1B2CBE69}" destId="{7E00CEBF-31C4-4A59-83D4-603778096ECA}" srcOrd="1" destOrd="0" presId="urn:microsoft.com/office/officeart/2018/2/layout/IconVerticalSolidList"/>
    <dgm:cxn modelId="{61F481D8-82E9-45F9-B001-565EAF59E9E5}" type="presParOf" srcId="{D28424A3-464C-46C8-88B7-AA5D1B2CBE69}" destId="{4B6902F9-2F7A-42D0-BF2A-9E5A0DFD5CCC}" srcOrd="2" destOrd="0" presId="urn:microsoft.com/office/officeart/2018/2/layout/IconVerticalSolidList"/>
    <dgm:cxn modelId="{5B756020-ABB6-411B-8F67-0C9514334778}" type="presParOf" srcId="{D28424A3-464C-46C8-88B7-AA5D1B2CBE69}" destId="{615ACF76-0DEF-43C2-9346-2C3724D12361}" srcOrd="3" destOrd="0" presId="urn:microsoft.com/office/officeart/2018/2/layout/IconVerticalSolidList"/>
    <dgm:cxn modelId="{0396FBC4-9E98-42E5-9D70-3CE8B88EDDDC}" type="presParOf" srcId="{D28424A3-464C-46C8-88B7-AA5D1B2CBE69}" destId="{37623BA7-880F-4D11-AADC-1A985DEF734D}" srcOrd="4" destOrd="0" presId="urn:microsoft.com/office/officeart/2018/2/layout/IconVerticalSolidList"/>
    <dgm:cxn modelId="{FEA645FC-CB2B-4AA2-BD7A-5C293C41EF62}" type="presParOf" srcId="{AC1E38C3-6C5B-4F1A-8F88-CA4FB9B28075}" destId="{8464FE2A-E615-4502-9418-61DE7785EBD5}" srcOrd="3" destOrd="0" presId="urn:microsoft.com/office/officeart/2018/2/layout/IconVerticalSolidList"/>
    <dgm:cxn modelId="{805E073D-0258-4F21-A8B3-3ED275AFB243}" type="presParOf" srcId="{AC1E38C3-6C5B-4F1A-8F88-CA4FB9B28075}" destId="{29876366-A449-4972-86CC-4A56FDC24F0F}" srcOrd="4" destOrd="0" presId="urn:microsoft.com/office/officeart/2018/2/layout/IconVerticalSolidList"/>
    <dgm:cxn modelId="{9A67DEFF-B343-40C4-AE2A-A7E19DD03A19}" type="presParOf" srcId="{29876366-A449-4972-86CC-4A56FDC24F0F}" destId="{A3B6C4BC-A279-4319-9842-EADA76B3FB3B}" srcOrd="0" destOrd="0" presId="urn:microsoft.com/office/officeart/2018/2/layout/IconVerticalSolidList"/>
    <dgm:cxn modelId="{5BC0CB1F-4085-4C88-B532-BCA960EC633E}" type="presParOf" srcId="{29876366-A449-4972-86CC-4A56FDC24F0F}" destId="{D662CA4F-706A-4368-9B5B-75092B0CEA42}" srcOrd="1" destOrd="0" presId="urn:microsoft.com/office/officeart/2018/2/layout/IconVerticalSolidList"/>
    <dgm:cxn modelId="{7B6252E1-7F46-4046-BBFB-0D37B32D7330}" type="presParOf" srcId="{29876366-A449-4972-86CC-4A56FDC24F0F}" destId="{07144A76-AF2B-4577-8470-D089EA9D0EFB}" srcOrd="2" destOrd="0" presId="urn:microsoft.com/office/officeart/2018/2/layout/IconVerticalSolidList"/>
    <dgm:cxn modelId="{F5F8124C-C5FC-48A4-90ED-5D0B06045498}" type="presParOf" srcId="{29876366-A449-4972-86CC-4A56FDC24F0F}" destId="{DEFFC42A-F98A-403B-855D-53914D72B3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75715-9936-49BE-87CB-7AC6A29CD3D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C3F979-E69A-4B8F-B10F-F03A279D2332}">
      <dgm:prSet/>
      <dgm:spPr>
        <a:solidFill>
          <a:srgbClr val="92D050"/>
        </a:solidFill>
      </dgm:spPr>
      <dgm:t>
        <a:bodyPr/>
        <a:lstStyle/>
        <a:p>
          <a:r>
            <a:rPr lang="en-CA"/>
            <a:t>Scareware</a:t>
          </a:r>
          <a:endParaRPr lang="en-US"/>
        </a:p>
      </dgm:t>
    </dgm:pt>
    <dgm:pt modelId="{43C97A07-040F-43C4-B452-FE73C596683F}" type="parTrans" cxnId="{F191D5F4-1BD7-48AE-A1A6-56AB106BE11F}">
      <dgm:prSet/>
      <dgm:spPr/>
      <dgm:t>
        <a:bodyPr/>
        <a:lstStyle/>
        <a:p>
          <a:endParaRPr lang="en-US"/>
        </a:p>
      </dgm:t>
    </dgm:pt>
    <dgm:pt modelId="{2BCA50D0-D652-431E-B497-5739C1FF6E3C}" type="sibTrans" cxnId="{F191D5F4-1BD7-48AE-A1A6-56AB106BE11F}">
      <dgm:prSet/>
      <dgm:spPr/>
      <dgm:t>
        <a:bodyPr/>
        <a:lstStyle/>
        <a:p>
          <a:endParaRPr lang="en-US"/>
        </a:p>
      </dgm:t>
    </dgm:pt>
    <dgm:pt modelId="{92FA30C1-F399-460B-927E-3A71370602CA}">
      <dgm:prSet/>
      <dgm:spPr>
        <a:solidFill>
          <a:srgbClr val="FFC000"/>
        </a:solidFill>
      </dgm:spPr>
      <dgm:t>
        <a:bodyPr/>
        <a:lstStyle/>
        <a:p>
          <a:r>
            <a:rPr lang="en-CA" err="1"/>
            <a:t>Leakware</a:t>
          </a:r>
          <a:endParaRPr lang="en-US"/>
        </a:p>
      </dgm:t>
    </dgm:pt>
    <dgm:pt modelId="{90DFE0EF-3659-400B-867F-6ADDD4395EAC}" type="parTrans" cxnId="{64094BA3-A514-4C94-B2A9-F54CF0F8C60D}">
      <dgm:prSet/>
      <dgm:spPr/>
      <dgm:t>
        <a:bodyPr/>
        <a:lstStyle/>
        <a:p>
          <a:endParaRPr lang="en-US"/>
        </a:p>
      </dgm:t>
    </dgm:pt>
    <dgm:pt modelId="{5F6BDB39-D2B2-446B-87F7-94B50024CBC0}" type="sibTrans" cxnId="{64094BA3-A514-4C94-B2A9-F54CF0F8C60D}">
      <dgm:prSet/>
      <dgm:spPr/>
      <dgm:t>
        <a:bodyPr/>
        <a:lstStyle/>
        <a:p>
          <a:endParaRPr lang="en-US"/>
        </a:p>
      </dgm:t>
    </dgm:pt>
    <dgm:pt modelId="{CC7D5C3B-53BD-4B94-9AB2-0CF48780F11A}">
      <dgm:prSet/>
      <dgm:spPr>
        <a:solidFill>
          <a:srgbClr val="C00000"/>
        </a:solidFill>
      </dgm:spPr>
      <dgm:t>
        <a:bodyPr/>
        <a:lstStyle/>
        <a:p>
          <a:r>
            <a:rPr lang="en-CA"/>
            <a:t>Encrypting Ransomware</a:t>
          </a:r>
          <a:endParaRPr lang="en-US"/>
        </a:p>
      </dgm:t>
    </dgm:pt>
    <dgm:pt modelId="{D4B34187-C6C6-4459-87C3-2A1956F01F0F}" type="parTrans" cxnId="{F0CA558B-715D-432B-B659-A66425FA0894}">
      <dgm:prSet/>
      <dgm:spPr/>
      <dgm:t>
        <a:bodyPr/>
        <a:lstStyle/>
        <a:p>
          <a:endParaRPr lang="en-US"/>
        </a:p>
      </dgm:t>
    </dgm:pt>
    <dgm:pt modelId="{D4B2BAA9-0ED7-4DAD-A6F7-235BD82A27C2}" type="sibTrans" cxnId="{F0CA558B-715D-432B-B659-A66425FA0894}">
      <dgm:prSet/>
      <dgm:spPr/>
      <dgm:t>
        <a:bodyPr/>
        <a:lstStyle/>
        <a:p>
          <a:endParaRPr lang="en-US"/>
        </a:p>
      </dgm:t>
    </dgm:pt>
    <dgm:pt modelId="{8F2063E6-1535-46DC-B393-10A7CF697A65}" type="pres">
      <dgm:prSet presAssocID="{18975715-9936-49BE-87CB-7AC6A29CD3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FB45D9-0E7B-40D1-95CE-1499715CB0A8}" type="pres">
      <dgm:prSet presAssocID="{CEC3F979-E69A-4B8F-B10F-F03A279D2332}" presName="root" presStyleCnt="0"/>
      <dgm:spPr/>
    </dgm:pt>
    <dgm:pt modelId="{7CF3E15E-DA0D-4305-96A3-298F7E305E1A}" type="pres">
      <dgm:prSet presAssocID="{CEC3F979-E69A-4B8F-B10F-F03A279D2332}" presName="rootComposite" presStyleCnt="0"/>
      <dgm:spPr/>
    </dgm:pt>
    <dgm:pt modelId="{3A2E761B-9788-49E9-A705-ABA5673BDF72}" type="pres">
      <dgm:prSet presAssocID="{CEC3F979-E69A-4B8F-B10F-F03A279D2332}" presName="rootText" presStyleLbl="node1" presStyleIdx="0" presStyleCnt="3"/>
      <dgm:spPr/>
    </dgm:pt>
    <dgm:pt modelId="{9446D223-A11C-4327-A27C-C1BA3F9A95F6}" type="pres">
      <dgm:prSet presAssocID="{CEC3F979-E69A-4B8F-B10F-F03A279D2332}" presName="rootConnector" presStyleLbl="node1" presStyleIdx="0" presStyleCnt="3"/>
      <dgm:spPr/>
    </dgm:pt>
    <dgm:pt modelId="{2078E4AE-FE1F-460B-81B1-273DC706D5F1}" type="pres">
      <dgm:prSet presAssocID="{CEC3F979-E69A-4B8F-B10F-F03A279D2332}" presName="childShape" presStyleCnt="0"/>
      <dgm:spPr/>
    </dgm:pt>
    <dgm:pt modelId="{550E61C0-4748-4794-8B42-D0532511E266}" type="pres">
      <dgm:prSet presAssocID="{92FA30C1-F399-460B-927E-3A71370602CA}" presName="root" presStyleCnt="0"/>
      <dgm:spPr/>
    </dgm:pt>
    <dgm:pt modelId="{5E8A5CE6-06AA-4715-A78E-386A88712795}" type="pres">
      <dgm:prSet presAssocID="{92FA30C1-F399-460B-927E-3A71370602CA}" presName="rootComposite" presStyleCnt="0"/>
      <dgm:spPr/>
    </dgm:pt>
    <dgm:pt modelId="{E704F3D0-DDC4-48E3-BA0C-A575438F2018}" type="pres">
      <dgm:prSet presAssocID="{92FA30C1-F399-460B-927E-3A71370602CA}" presName="rootText" presStyleLbl="node1" presStyleIdx="1" presStyleCnt="3"/>
      <dgm:spPr/>
    </dgm:pt>
    <dgm:pt modelId="{AE146B31-3B04-4356-8F21-8C596DC4D17D}" type="pres">
      <dgm:prSet presAssocID="{92FA30C1-F399-460B-927E-3A71370602CA}" presName="rootConnector" presStyleLbl="node1" presStyleIdx="1" presStyleCnt="3"/>
      <dgm:spPr/>
    </dgm:pt>
    <dgm:pt modelId="{2F2795C8-908B-4BC9-93C8-FCD4C761076B}" type="pres">
      <dgm:prSet presAssocID="{92FA30C1-F399-460B-927E-3A71370602CA}" presName="childShape" presStyleCnt="0"/>
      <dgm:spPr/>
    </dgm:pt>
    <dgm:pt modelId="{6DD50060-862C-4DE4-B80D-2A46C1D88B7F}" type="pres">
      <dgm:prSet presAssocID="{CC7D5C3B-53BD-4B94-9AB2-0CF48780F11A}" presName="root" presStyleCnt="0"/>
      <dgm:spPr/>
    </dgm:pt>
    <dgm:pt modelId="{807EAE74-C715-4E82-A992-8E318B53F4A1}" type="pres">
      <dgm:prSet presAssocID="{CC7D5C3B-53BD-4B94-9AB2-0CF48780F11A}" presName="rootComposite" presStyleCnt="0"/>
      <dgm:spPr/>
    </dgm:pt>
    <dgm:pt modelId="{EC27019A-6269-4E64-AEE0-20FFD2583CB1}" type="pres">
      <dgm:prSet presAssocID="{CC7D5C3B-53BD-4B94-9AB2-0CF48780F11A}" presName="rootText" presStyleLbl="node1" presStyleIdx="2" presStyleCnt="3"/>
      <dgm:spPr/>
    </dgm:pt>
    <dgm:pt modelId="{4E25A195-1D3F-4028-B189-A8BB0D1F8FCD}" type="pres">
      <dgm:prSet presAssocID="{CC7D5C3B-53BD-4B94-9AB2-0CF48780F11A}" presName="rootConnector" presStyleLbl="node1" presStyleIdx="2" presStyleCnt="3"/>
      <dgm:spPr/>
    </dgm:pt>
    <dgm:pt modelId="{D86B368E-AF4C-47F8-92E1-C3FC64EA27E3}" type="pres">
      <dgm:prSet presAssocID="{CC7D5C3B-53BD-4B94-9AB2-0CF48780F11A}" presName="childShape" presStyleCnt="0"/>
      <dgm:spPr/>
    </dgm:pt>
  </dgm:ptLst>
  <dgm:cxnLst>
    <dgm:cxn modelId="{B3039122-6378-4621-A0D9-1E73C201BE10}" type="presOf" srcId="{92FA30C1-F399-460B-927E-3A71370602CA}" destId="{E704F3D0-DDC4-48E3-BA0C-A575438F2018}" srcOrd="0" destOrd="0" presId="urn:microsoft.com/office/officeart/2005/8/layout/hierarchy3"/>
    <dgm:cxn modelId="{66405236-3A10-4156-83FF-2A640661A8BB}" type="presOf" srcId="{CEC3F979-E69A-4B8F-B10F-F03A279D2332}" destId="{3A2E761B-9788-49E9-A705-ABA5673BDF72}" srcOrd="0" destOrd="0" presId="urn:microsoft.com/office/officeart/2005/8/layout/hierarchy3"/>
    <dgm:cxn modelId="{2B45B468-F672-4B52-94C1-ADBBFBB45CC0}" type="presOf" srcId="{CEC3F979-E69A-4B8F-B10F-F03A279D2332}" destId="{9446D223-A11C-4327-A27C-C1BA3F9A95F6}" srcOrd="1" destOrd="0" presId="urn:microsoft.com/office/officeart/2005/8/layout/hierarchy3"/>
    <dgm:cxn modelId="{EDB6066C-8C7D-4897-AEC9-2F057027721B}" type="presOf" srcId="{CC7D5C3B-53BD-4B94-9AB2-0CF48780F11A}" destId="{EC27019A-6269-4E64-AEE0-20FFD2583CB1}" srcOrd="0" destOrd="0" presId="urn:microsoft.com/office/officeart/2005/8/layout/hierarchy3"/>
    <dgm:cxn modelId="{448EC551-19DB-4A1E-AA4D-AA75E968C9AD}" type="presOf" srcId="{CC7D5C3B-53BD-4B94-9AB2-0CF48780F11A}" destId="{4E25A195-1D3F-4028-B189-A8BB0D1F8FCD}" srcOrd="1" destOrd="0" presId="urn:microsoft.com/office/officeart/2005/8/layout/hierarchy3"/>
    <dgm:cxn modelId="{6D56137C-055D-4271-93D5-348F3F030E48}" type="presOf" srcId="{18975715-9936-49BE-87CB-7AC6A29CD3DA}" destId="{8F2063E6-1535-46DC-B393-10A7CF697A65}" srcOrd="0" destOrd="0" presId="urn:microsoft.com/office/officeart/2005/8/layout/hierarchy3"/>
    <dgm:cxn modelId="{F0CA558B-715D-432B-B659-A66425FA0894}" srcId="{18975715-9936-49BE-87CB-7AC6A29CD3DA}" destId="{CC7D5C3B-53BD-4B94-9AB2-0CF48780F11A}" srcOrd="2" destOrd="0" parTransId="{D4B34187-C6C6-4459-87C3-2A1956F01F0F}" sibTransId="{D4B2BAA9-0ED7-4DAD-A6F7-235BD82A27C2}"/>
    <dgm:cxn modelId="{64094BA3-A514-4C94-B2A9-F54CF0F8C60D}" srcId="{18975715-9936-49BE-87CB-7AC6A29CD3DA}" destId="{92FA30C1-F399-460B-927E-3A71370602CA}" srcOrd="1" destOrd="0" parTransId="{90DFE0EF-3659-400B-867F-6ADDD4395EAC}" sibTransId="{5F6BDB39-D2B2-446B-87F7-94B50024CBC0}"/>
    <dgm:cxn modelId="{F191D5F4-1BD7-48AE-A1A6-56AB106BE11F}" srcId="{18975715-9936-49BE-87CB-7AC6A29CD3DA}" destId="{CEC3F979-E69A-4B8F-B10F-F03A279D2332}" srcOrd="0" destOrd="0" parTransId="{43C97A07-040F-43C4-B452-FE73C596683F}" sibTransId="{2BCA50D0-D652-431E-B497-5739C1FF6E3C}"/>
    <dgm:cxn modelId="{42615AF8-064F-4359-A76D-2C697DF9CAFB}" type="presOf" srcId="{92FA30C1-F399-460B-927E-3A71370602CA}" destId="{AE146B31-3B04-4356-8F21-8C596DC4D17D}" srcOrd="1" destOrd="0" presId="urn:microsoft.com/office/officeart/2005/8/layout/hierarchy3"/>
    <dgm:cxn modelId="{968E226F-2DCA-4E22-9AF9-FB1B826F4CBD}" type="presParOf" srcId="{8F2063E6-1535-46DC-B393-10A7CF697A65}" destId="{EDFB45D9-0E7B-40D1-95CE-1499715CB0A8}" srcOrd="0" destOrd="0" presId="urn:microsoft.com/office/officeart/2005/8/layout/hierarchy3"/>
    <dgm:cxn modelId="{D6F1DF61-C0B9-42F4-B07D-44CA2DC93E3C}" type="presParOf" srcId="{EDFB45D9-0E7B-40D1-95CE-1499715CB0A8}" destId="{7CF3E15E-DA0D-4305-96A3-298F7E305E1A}" srcOrd="0" destOrd="0" presId="urn:microsoft.com/office/officeart/2005/8/layout/hierarchy3"/>
    <dgm:cxn modelId="{DB532BE7-7EF3-4DF3-A553-B2ECA3BAC97B}" type="presParOf" srcId="{7CF3E15E-DA0D-4305-96A3-298F7E305E1A}" destId="{3A2E761B-9788-49E9-A705-ABA5673BDF72}" srcOrd="0" destOrd="0" presId="urn:microsoft.com/office/officeart/2005/8/layout/hierarchy3"/>
    <dgm:cxn modelId="{E9212DF6-494A-425C-84FE-16A4D1E293EF}" type="presParOf" srcId="{7CF3E15E-DA0D-4305-96A3-298F7E305E1A}" destId="{9446D223-A11C-4327-A27C-C1BA3F9A95F6}" srcOrd="1" destOrd="0" presId="urn:microsoft.com/office/officeart/2005/8/layout/hierarchy3"/>
    <dgm:cxn modelId="{FE4226ED-F0AA-4DC3-BE31-43C84B848F12}" type="presParOf" srcId="{EDFB45D9-0E7B-40D1-95CE-1499715CB0A8}" destId="{2078E4AE-FE1F-460B-81B1-273DC706D5F1}" srcOrd="1" destOrd="0" presId="urn:microsoft.com/office/officeart/2005/8/layout/hierarchy3"/>
    <dgm:cxn modelId="{FFDE15AC-4479-46EA-8483-4CCB0D16C965}" type="presParOf" srcId="{8F2063E6-1535-46DC-B393-10A7CF697A65}" destId="{550E61C0-4748-4794-8B42-D0532511E266}" srcOrd="1" destOrd="0" presId="urn:microsoft.com/office/officeart/2005/8/layout/hierarchy3"/>
    <dgm:cxn modelId="{ECEF6247-F3FF-4B49-BA14-5943644EF102}" type="presParOf" srcId="{550E61C0-4748-4794-8B42-D0532511E266}" destId="{5E8A5CE6-06AA-4715-A78E-386A88712795}" srcOrd="0" destOrd="0" presId="urn:microsoft.com/office/officeart/2005/8/layout/hierarchy3"/>
    <dgm:cxn modelId="{EEACED25-50CB-429E-851E-10F03782395D}" type="presParOf" srcId="{5E8A5CE6-06AA-4715-A78E-386A88712795}" destId="{E704F3D0-DDC4-48E3-BA0C-A575438F2018}" srcOrd="0" destOrd="0" presId="urn:microsoft.com/office/officeart/2005/8/layout/hierarchy3"/>
    <dgm:cxn modelId="{0BBAC534-7002-4BC2-9AD4-8DC768A3E263}" type="presParOf" srcId="{5E8A5CE6-06AA-4715-A78E-386A88712795}" destId="{AE146B31-3B04-4356-8F21-8C596DC4D17D}" srcOrd="1" destOrd="0" presId="urn:microsoft.com/office/officeart/2005/8/layout/hierarchy3"/>
    <dgm:cxn modelId="{5912669F-B776-4E93-BD13-1C33C9F5C43C}" type="presParOf" srcId="{550E61C0-4748-4794-8B42-D0532511E266}" destId="{2F2795C8-908B-4BC9-93C8-FCD4C761076B}" srcOrd="1" destOrd="0" presId="urn:microsoft.com/office/officeart/2005/8/layout/hierarchy3"/>
    <dgm:cxn modelId="{18BFFAD2-0286-419F-8A02-BE60B27DE828}" type="presParOf" srcId="{8F2063E6-1535-46DC-B393-10A7CF697A65}" destId="{6DD50060-862C-4DE4-B80D-2A46C1D88B7F}" srcOrd="2" destOrd="0" presId="urn:microsoft.com/office/officeart/2005/8/layout/hierarchy3"/>
    <dgm:cxn modelId="{4D50E9DA-E4D8-4F0F-A976-894E52EF83F9}" type="presParOf" srcId="{6DD50060-862C-4DE4-B80D-2A46C1D88B7F}" destId="{807EAE74-C715-4E82-A992-8E318B53F4A1}" srcOrd="0" destOrd="0" presId="urn:microsoft.com/office/officeart/2005/8/layout/hierarchy3"/>
    <dgm:cxn modelId="{5DB3ABEC-0D07-4977-8781-454C425B858B}" type="presParOf" srcId="{807EAE74-C715-4E82-A992-8E318B53F4A1}" destId="{EC27019A-6269-4E64-AEE0-20FFD2583CB1}" srcOrd="0" destOrd="0" presId="urn:microsoft.com/office/officeart/2005/8/layout/hierarchy3"/>
    <dgm:cxn modelId="{B1B0F1C8-C876-46DB-B7E9-2FD4C7AB5723}" type="presParOf" srcId="{807EAE74-C715-4E82-A992-8E318B53F4A1}" destId="{4E25A195-1D3F-4028-B189-A8BB0D1F8FCD}" srcOrd="1" destOrd="0" presId="urn:microsoft.com/office/officeart/2005/8/layout/hierarchy3"/>
    <dgm:cxn modelId="{B7940500-58CB-4F67-8812-97535EB08B64}" type="presParOf" srcId="{6DD50060-862C-4DE4-B80D-2A46C1D88B7F}" destId="{D86B368E-AF4C-47F8-92E1-C3FC64EA27E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3D3B23-853D-4B69-A298-86F9F7FE2C67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79C121-3129-4C3F-884C-D363A407DDCB}">
      <dgm:prSet/>
      <dgm:spPr/>
      <dgm:t>
        <a:bodyPr/>
        <a:lstStyle/>
        <a:p>
          <a:r>
            <a:rPr lang="en-US"/>
            <a:t>Some researchers estimate that ransomware is a billion-dollar industry</a:t>
          </a:r>
        </a:p>
      </dgm:t>
    </dgm:pt>
    <dgm:pt modelId="{D424B398-1048-481C-9D0A-215334FB511B}" type="parTrans" cxnId="{19BA4F3A-2791-4EF1-95FA-AD6828D5C2FF}">
      <dgm:prSet/>
      <dgm:spPr/>
      <dgm:t>
        <a:bodyPr/>
        <a:lstStyle/>
        <a:p>
          <a:endParaRPr lang="en-US"/>
        </a:p>
      </dgm:t>
    </dgm:pt>
    <dgm:pt modelId="{3E077F2E-C665-4755-8050-C524E3670892}" type="sibTrans" cxnId="{19BA4F3A-2791-4EF1-95FA-AD6828D5C2FF}">
      <dgm:prSet/>
      <dgm:spPr/>
      <dgm:t>
        <a:bodyPr/>
        <a:lstStyle/>
        <a:p>
          <a:endParaRPr lang="en-US"/>
        </a:p>
      </dgm:t>
    </dgm:pt>
    <dgm:pt modelId="{28DCE6D2-CB93-4407-ACB8-41AD31540427}">
      <dgm:prSet/>
      <dgm:spPr/>
      <dgm:t>
        <a:bodyPr/>
        <a:lstStyle/>
        <a:p>
          <a:r>
            <a:rPr lang="en-CA" err="1"/>
            <a:t>CryptoWall</a:t>
          </a:r>
          <a:r>
            <a:rPr lang="en-CA"/>
            <a:t> alone extorted ~$18 million by 2016</a:t>
          </a:r>
          <a:endParaRPr lang="en-US"/>
        </a:p>
      </dgm:t>
    </dgm:pt>
    <dgm:pt modelId="{1F011011-AEEE-4C4D-AF23-A7ACF43571A8}" type="parTrans" cxnId="{729D7B3F-1FBF-4D3B-B70C-16E8EDDDEA47}">
      <dgm:prSet/>
      <dgm:spPr/>
      <dgm:t>
        <a:bodyPr/>
        <a:lstStyle/>
        <a:p>
          <a:endParaRPr lang="en-US"/>
        </a:p>
      </dgm:t>
    </dgm:pt>
    <dgm:pt modelId="{A897A5D7-360D-474D-8F80-2A16715423B4}" type="sibTrans" cxnId="{729D7B3F-1FBF-4D3B-B70C-16E8EDDDEA47}">
      <dgm:prSet/>
      <dgm:spPr/>
      <dgm:t>
        <a:bodyPr/>
        <a:lstStyle/>
        <a:p>
          <a:endParaRPr lang="en-US"/>
        </a:p>
      </dgm:t>
    </dgm:pt>
    <dgm:pt modelId="{492F722E-F9FB-4267-BD0B-BCFDD082FE62}">
      <dgm:prSet/>
      <dgm:spPr/>
      <dgm:t>
        <a:bodyPr/>
        <a:lstStyle/>
        <a:p>
          <a:r>
            <a:rPr lang="en-CA"/>
            <a:t>Lots of attacks unrecorded</a:t>
          </a:r>
          <a:endParaRPr lang="en-US"/>
        </a:p>
      </dgm:t>
    </dgm:pt>
    <dgm:pt modelId="{EAAF00F6-BA61-4905-AABD-975ED15CD6CB}" type="parTrans" cxnId="{5FA5056C-FA7E-4A95-B238-70752BB899F0}">
      <dgm:prSet/>
      <dgm:spPr/>
      <dgm:t>
        <a:bodyPr/>
        <a:lstStyle/>
        <a:p>
          <a:endParaRPr lang="en-US"/>
        </a:p>
      </dgm:t>
    </dgm:pt>
    <dgm:pt modelId="{06AD9E5C-2474-4DF6-BF52-D5582835833E}" type="sibTrans" cxnId="{5FA5056C-FA7E-4A95-B238-70752BB899F0}">
      <dgm:prSet/>
      <dgm:spPr/>
      <dgm:t>
        <a:bodyPr/>
        <a:lstStyle/>
        <a:p>
          <a:endParaRPr lang="en-US"/>
        </a:p>
      </dgm:t>
    </dgm:pt>
    <dgm:pt modelId="{72B192D3-B77D-4A0F-9994-3145E763D601}">
      <dgm:prSet/>
      <dgm:spPr/>
      <dgm:t>
        <a:bodyPr/>
        <a:lstStyle/>
        <a:p>
          <a:r>
            <a:rPr lang="en-US"/>
            <a:t>Criminals typically demand ransom in cryptocurrency such as Bitcoin</a:t>
          </a:r>
        </a:p>
      </dgm:t>
    </dgm:pt>
    <dgm:pt modelId="{73C49368-F5A9-43FA-B6DA-8D8FE4F5D976}" type="parTrans" cxnId="{BBCBA9C7-CB12-4B55-B288-593BDE5E190B}">
      <dgm:prSet/>
      <dgm:spPr/>
      <dgm:t>
        <a:bodyPr/>
        <a:lstStyle/>
        <a:p>
          <a:endParaRPr lang="en-US"/>
        </a:p>
      </dgm:t>
    </dgm:pt>
    <dgm:pt modelId="{F4743ED7-9A15-4AF6-A897-B4C6B4D0B2CF}" type="sibTrans" cxnId="{BBCBA9C7-CB12-4B55-B288-593BDE5E190B}">
      <dgm:prSet/>
      <dgm:spPr/>
      <dgm:t>
        <a:bodyPr/>
        <a:lstStyle/>
        <a:p>
          <a:endParaRPr lang="en-US"/>
        </a:p>
      </dgm:t>
    </dgm:pt>
    <dgm:pt modelId="{A5410520-78B7-450D-ADE3-EFC8FAD2734B}" type="pres">
      <dgm:prSet presAssocID="{A03D3B23-853D-4B69-A298-86F9F7FE2C67}" presName="vert0" presStyleCnt="0">
        <dgm:presLayoutVars>
          <dgm:dir/>
          <dgm:animOne val="branch"/>
          <dgm:animLvl val="lvl"/>
        </dgm:presLayoutVars>
      </dgm:prSet>
      <dgm:spPr/>
    </dgm:pt>
    <dgm:pt modelId="{1D6119DD-219B-4884-BC9B-190BDB3A06D9}" type="pres">
      <dgm:prSet presAssocID="{DF79C121-3129-4C3F-884C-D363A407DDCB}" presName="thickLine" presStyleLbl="alignNode1" presStyleIdx="0" presStyleCnt="4"/>
      <dgm:spPr/>
    </dgm:pt>
    <dgm:pt modelId="{CF8AB70C-9769-4A1F-83D1-4AF3C3BF13BF}" type="pres">
      <dgm:prSet presAssocID="{DF79C121-3129-4C3F-884C-D363A407DDCB}" presName="horz1" presStyleCnt="0"/>
      <dgm:spPr/>
    </dgm:pt>
    <dgm:pt modelId="{B59E99E4-27DD-46E3-9FC2-987A0082D1A1}" type="pres">
      <dgm:prSet presAssocID="{DF79C121-3129-4C3F-884C-D363A407DDCB}" presName="tx1" presStyleLbl="revTx" presStyleIdx="0" presStyleCnt="4"/>
      <dgm:spPr/>
    </dgm:pt>
    <dgm:pt modelId="{0EDEFE61-51C4-4608-93C2-855628DCD5FA}" type="pres">
      <dgm:prSet presAssocID="{DF79C121-3129-4C3F-884C-D363A407DDCB}" presName="vert1" presStyleCnt="0"/>
      <dgm:spPr/>
    </dgm:pt>
    <dgm:pt modelId="{D6E5B1BD-40DB-43A4-84FD-13EC0B6F0910}" type="pres">
      <dgm:prSet presAssocID="{28DCE6D2-CB93-4407-ACB8-41AD31540427}" presName="thickLine" presStyleLbl="alignNode1" presStyleIdx="1" presStyleCnt="4"/>
      <dgm:spPr/>
    </dgm:pt>
    <dgm:pt modelId="{FB65E22C-A989-41CC-BB53-84159A0F6FCA}" type="pres">
      <dgm:prSet presAssocID="{28DCE6D2-CB93-4407-ACB8-41AD31540427}" presName="horz1" presStyleCnt="0"/>
      <dgm:spPr/>
    </dgm:pt>
    <dgm:pt modelId="{96A2DB9C-9D7D-4E9F-BBBD-76C9B19BCFC8}" type="pres">
      <dgm:prSet presAssocID="{28DCE6D2-CB93-4407-ACB8-41AD31540427}" presName="tx1" presStyleLbl="revTx" presStyleIdx="1" presStyleCnt="4"/>
      <dgm:spPr/>
    </dgm:pt>
    <dgm:pt modelId="{E9329D5C-E981-43EC-8471-0BD883D1E70B}" type="pres">
      <dgm:prSet presAssocID="{28DCE6D2-CB93-4407-ACB8-41AD31540427}" presName="vert1" presStyleCnt="0"/>
      <dgm:spPr/>
    </dgm:pt>
    <dgm:pt modelId="{78B909F6-053E-45C6-8E84-C5ABC92580B9}" type="pres">
      <dgm:prSet presAssocID="{492F722E-F9FB-4267-BD0B-BCFDD082FE62}" presName="thickLine" presStyleLbl="alignNode1" presStyleIdx="2" presStyleCnt="4"/>
      <dgm:spPr/>
    </dgm:pt>
    <dgm:pt modelId="{46737011-47BF-412F-B11B-BB1F6D5FCE4C}" type="pres">
      <dgm:prSet presAssocID="{492F722E-F9FB-4267-BD0B-BCFDD082FE62}" presName="horz1" presStyleCnt="0"/>
      <dgm:spPr/>
    </dgm:pt>
    <dgm:pt modelId="{9C90FAD3-D5E5-47E5-B9AA-0AA3B35450BC}" type="pres">
      <dgm:prSet presAssocID="{492F722E-F9FB-4267-BD0B-BCFDD082FE62}" presName="tx1" presStyleLbl="revTx" presStyleIdx="2" presStyleCnt="4"/>
      <dgm:spPr/>
    </dgm:pt>
    <dgm:pt modelId="{BCB5C66C-9973-4267-AF4E-C3FCB9CE678A}" type="pres">
      <dgm:prSet presAssocID="{492F722E-F9FB-4267-BD0B-BCFDD082FE62}" presName="vert1" presStyleCnt="0"/>
      <dgm:spPr/>
    </dgm:pt>
    <dgm:pt modelId="{5E425B33-A37D-4A4B-8107-51383FB08D8E}" type="pres">
      <dgm:prSet presAssocID="{72B192D3-B77D-4A0F-9994-3145E763D601}" presName="thickLine" presStyleLbl="alignNode1" presStyleIdx="3" presStyleCnt="4"/>
      <dgm:spPr/>
    </dgm:pt>
    <dgm:pt modelId="{428FAE9A-F636-4A2B-986B-39940C5967E2}" type="pres">
      <dgm:prSet presAssocID="{72B192D3-B77D-4A0F-9994-3145E763D601}" presName="horz1" presStyleCnt="0"/>
      <dgm:spPr/>
    </dgm:pt>
    <dgm:pt modelId="{4922EAFC-79CF-492E-94A7-DB4597A9AEC8}" type="pres">
      <dgm:prSet presAssocID="{72B192D3-B77D-4A0F-9994-3145E763D601}" presName="tx1" presStyleLbl="revTx" presStyleIdx="3" presStyleCnt="4"/>
      <dgm:spPr/>
    </dgm:pt>
    <dgm:pt modelId="{E147DD7E-05E7-4FED-99B0-27AAE00F4AF5}" type="pres">
      <dgm:prSet presAssocID="{72B192D3-B77D-4A0F-9994-3145E763D601}" presName="vert1" presStyleCnt="0"/>
      <dgm:spPr/>
    </dgm:pt>
  </dgm:ptLst>
  <dgm:cxnLst>
    <dgm:cxn modelId="{B695C617-B86C-4B53-B941-7F12138F2A1E}" type="presOf" srcId="{A03D3B23-853D-4B69-A298-86F9F7FE2C67}" destId="{A5410520-78B7-450D-ADE3-EFC8FAD2734B}" srcOrd="0" destOrd="0" presId="urn:microsoft.com/office/officeart/2008/layout/LinedList"/>
    <dgm:cxn modelId="{3ADF271A-211A-4F30-8C47-AD5861E94CB5}" type="presOf" srcId="{492F722E-F9FB-4267-BD0B-BCFDD082FE62}" destId="{9C90FAD3-D5E5-47E5-B9AA-0AA3B35450BC}" srcOrd="0" destOrd="0" presId="urn:microsoft.com/office/officeart/2008/layout/LinedList"/>
    <dgm:cxn modelId="{19BA4F3A-2791-4EF1-95FA-AD6828D5C2FF}" srcId="{A03D3B23-853D-4B69-A298-86F9F7FE2C67}" destId="{DF79C121-3129-4C3F-884C-D363A407DDCB}" srcOrd="0" destOrd="0" parTransId="{D424B398-1048-481C-9D0A-215334FB511B}" sibTransId="{3E077F2E-C665-4755-8050-C524E3670892}"/>
    <dgm:cxn modelId="{729D7B3F-1FBF-4D3B-B70C-16E8EDDDEA47}" srcId="{A03D3B23-853D-4B69-A298-86F9F7FE2C67}" destId="{28DCE6D2-CB93-4407-ACB8-41AD31540427}" srcOrd="1" destOrd="0" parTransId="{1F011011-AEEE-4C4D-AF23-A7ACF43571A8}" sibTransId="{A897A5D7-360D-474D-8F80-2A16715423B4}"/>
    <dgm:cxn modelId="{A45AAD46-71F9-4475-98CC-AA4AAD1331F2}" type="presOf" srcId="{DF79C121-3129-4C3F-884C-D363A407DDCB}" destId="{B59E99E4-27DD-46E3-9FC2-987A0082D1A1}" srcOrd="0" destOrd="0" presId="urn:microsoft.com/office/officeart/2008/layout/LinedList"/>
    <dgm:cxn modelId="{EE204247-4426-4616-9A73-C554F45A25AE}" type="presOf" srcId="{28DCE6D2-CB93-4407-ACB8-41AD31540427}" destId="{96A2DB9C-9D7D-4E9F-BBBD-76C9B19BCFC8}" srcOrd="0" destOrd="0" presId="urn:microsoft.com/office/officeart/2008/layout/LinedList"/>
    <dgm:cxn modelId="{5FA5056C-FA7E-4A95-B238-70752BB899F0}" srcId="{A03D3B23-853D-4B69-A298-86F9F7FE2C67}" destId="{492F722E-F9FB-4267-BD0B-BCFDD082FE62}" srcOrd="2" destOrd="0" parTransId="{EAAF00F6-BA61-4905-AABD-975ED15CD6CB}" sibTransId="{06AD9E5C-2474-4DF6-BF52-D5582835833E}"/>
    <dgm:cxn modelId="{BBCBA9C7-CB12-4B55-B288-593BDE5E190B}" srcId="{A03D3B23-853D-4B69-A298-86F9F7FE2C67}" destId="{72B192D3-B77D-4A0F-9994-3145E763D601}" srcOrd="3" destOrd="0" parTransId="{73C49368-F5A9-43FA-B6DA-8D8FE4F5D976}" sibTransId="{F4743ED7-9A15-4AF6-A897-B4C6B4D0B2CF}"/>
    <dgm:cxn modelId="{C9F302DF-4841-47B9-A6A3-2A2ADF42B0E6}" type="presOf" srcId="{72B192D3-B77D-4A0F-9994-3145E763D601}" destId="{4922EAFC-79CF-492E-94A7-DB4597A9AEC8}" srcOrd="0" destOrd="0" presId="urn:microsoft.com/office/officeart/2008/layout/LinedList"/>
    <dgm:cxn modelId="{F43EFE15-96CD-4442-B795-9D87E5690CD8}" type="presParOf" srcId="{A5410520-78B7-450D-ADE3-EFC8FAD2734B}" destId="{1D6119DD-219B-4884-BC9B-190BDB3A06D9}" srcOrd="0" destOrd="0" presId="urn:microsoft.com/office/officeart/2008/layout/LinedList"/>
    <dgm:cxn modelId="{C2F0BFFC-2047-41B0-B6BE-33547C6D775E}" type="presParOf" srcId="{A5410520-78B7-450D-ADE3-EFC8FAD2734B}" destId="{CF8AB70C-9769-4A1F-83D1-4AF3C3BF13BF}" srcOrd="1" destOrd="0" presId="urn:microsoft.com/office/officeart/2008/layout/LinedList"/>
    <dgm:cxn modelId="{8754D0EE-563C-4BC6-A366-19A42893ED02}" type="presParOf" srcId="{CF8AB70C-9769-4A1F-83D1-4AF3C3BF13BF}" destId="{B59E99E4-27DD-46E3-9FC2-987A0082D1A1}" srcOrd="0" destOrd="0" presId="urn:microsoft.com/office/officeart/2008/layout/LinedList"/>
    <dgm:cxn modelId="{AEA5F15C-947B-4C73-99FB-770E085FDF8A}" type="presParOf" srcId="{CF8AB70C-9769-4A1F-83D1-4AF3C3BF13BF}" destId="{0EDEFE61-51C4-4608-93C2-855628DCD5FA}" srcOrd="1" destOrd="0" presId="urn:microsoft.com/office/officeart/2008/layout/LinedList"/>
    <dgm:cxn modelId="{4CD8A869-21D1-41CC-8563-CD89F044C2C8}" type="presParOf" srcId="{A5410520-78B7-450D-ADE3-EFC8FAD2734B}" destId="{D6E5B1BD-40DB-43A4-84FD-13EC0B6F0910}" srcOrd="2" destOrd="0" presId="urn:microsoft.com/office/officeart/2008/layout/LinedList"/>
    <dgm:cxn modelId="{D188680E-AB3A-4D16-8293-026E66C0FAC4}" type="presParOf" srcId="{A5410520-78B7-450D-ADE3-EFC8FAD2734B}" destId="{FB65E22C-A989-41CC-BB53-84159A0F6FCA}" srcOrd="3" destOrd="0" presId="urn:microsoft.com/office/officeart/2008/layout/LinedList"/>
    <dgm:cxn modelId="{47DFBCEC-8080-4606-989B-4FF85BE59860}" type="presParOf" srcId="{FB65E22C-A989-41CC-BB53-84159A0F6FCA}" destId="{96A2DB9C-9D7D-4E9F-BBBD-76C9B19BCFC8}" srcOrd="0" destOrd="0" presId="urn:microsoft.com/office/officeart/2008/layout/LinedList"/>
    <dgm:cxn modelId="{06B75C97-CCF5-4995-8306-5A90219DA298}" type="presParOf" srcId="{FB65E22C-A989-41CC-BB53-84159A0F6FCA}" destId="{E9329D5C-E981-43EC-8471-0BD883D1E70B}" srcOrd="1" destOrd="0" presId="urn:microsoft.com/office/officeart/2008/layout/LinedList"/>
    <dgm:cxn modelId="{AA9F8C9E-8B7C-4B5A-A193-D6F12FCE4DC4}" type="presParOf" srcId="{A5410520-78B7-450D-ADE3-EFC8FAD2734B}" destId="{78B909F6-053E-45C6-8E84-C5ABC92580B9}" srcOrd="4" destOrd="0" presId="urn:microsoft.com/office/officeart/2008/layout/LinedList"/>
    <dgm:cxn modelId="{E71489AC-EC74-4DD6-AFED-7DD5EDC64493}" type="presParOf" srcId="{A5410520-78B7-450D-ADE3-EFC8FAD2734B}" destId="{46737011-47BF-412F-B11B-BB1F6D5FCE4C}" srcOrd="5" destOrd="0" presId="urn:microsoft.com/office/officeart/2008/layout/LinedList"/>
    <dgm:cxn modelId="{61D937A6-AB33-442B-9E89-F844CC40EDFC}" type="presParOf" srcId="{46737011-47BF-412F-B11B-BB1F6D5FCE4C}" destId="{9C90FAD3-D5E5-47E5-B9AA-0AA3B35450BC}" srcOrd="0" destOrd="0" presId="urn:microsoft.com/office/officeart/2008/layout/LinedList"/>
    <dgm:cxn modelId="{94E197FF-EBD9-4CD5-8023-8C3CFC1AD7BE}" type="presParOf" srcId="{46737011-47BF-412F-B11B-BB1F6D5FCE4C}" destId="{BCB5C66C-9973-4267-AF4E-C3FCB9CE678A}" srcOrd="1" destOrd="0" presId="urn:microsoft.com/office/officeart/2008/layout/LinedList"/>
    <dgm:cxn modelId="{CE9EF99F-A649-4076-9427-B283E107F5C4}" type="presParOf" srcId="{A5410520-78B7-450D-ADE3-EFC8FAD2734B}" destId="{5E425B33-A37D-4A4B-8107-51383FB08D8E}" srcOrd="6" destOrd="0" presId="urn:microsoft.com/office/officeart/2008/layout/LinedList"/>
    <dgm:cxn modelId="{5686AF99-386B-454C-9D58-93E99B64CB24}" type="presParOf" srcId="{A5410520-78B7-450D-ADE3-EFC8FAD2734B}" destId="{428FAE9A-F636-4A2B-986B-39940C5967E2}" srcOrd="7" destOrd="0" presId="urn:microsoft.com/office/officeart/2008/layout/LinedList"/>
    <dgm:cxn modelId="{9EC6AB35-9A9A-4D2D-939E-FDA9416DE03F}" type="presParOf" srcId="{428FAE9A-F636-4A2B-986B-39940C5967E2}" destId="{4922EAFC-79CF-492E-94A7-DB4597A9AEC8}" srcOrd="0" destOrd="0" presId="urn:microsoft.com/office/officeart/2008/layout/LinedList"/>
    <dgm:cxn modelId="{3B3B51F7-4205-46B6-A493-4BD077D8E24E}" type="presParOf" srcId="{428FAE9A-F636-4A2B-986B-39940C5967E2}" destId="{E147DD7E-05E7-4FED-99B0-27AAE00F4A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8B036-51A1-4F60-BC88-DF52D6C7D0AA}">
      <dsp:nvSpPr>
        <dsp:cNvPr id="0" name=""/>
        <dsp:cNvSpPr/>
      </dsp:nvSpPr>
      <dsp:spPr>
        <a:xfrm>
          <a:off x="0" y="0"/>
          <a:ext cx="7012370" cy="13438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C4C6B4-5210-47BA-B824-9433BB8E4D9E}">
      <dsp:nvSpPr>
        <dsp:cNvPr id="0" name=""/>
        <dsp:cNvSpPr/>
      </dsp:nvSpPr>
      <dsp:spPr>
        <a:xfrm>
          <a:off x="462286" y="283009"/>
          <a:ext cx="739103" cy="7391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A89BEA-5339-4CD9-93F1-8B233F0E55F9}">
      <dsp:nvSpPr>
        <dsp:cNvPr id="0" name=""/>
        <dsp:cNvSpPr/>
      </dsp:nvSpPr>
      <dsp:spPr>
        <a:xfrm>
          <a:off x="1553633" y="0"/>
          <a:ext cx="5458736" cy="134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21" tIns="142221" rIns="142221" bIns="1422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Examples of extortionate ransomware became prominent in May 2005</a:t>
          </a:r>
        </a:p>
      </dsp:txBody>
      <dsp:txXfrm>
        <a:off x="1553633" y="0"/>
        <a:ext cx="5458736" cy="1343823"/>
      </dsp:txXfrm>
    </dsp:sp>
    <dsp:sp modelId="{9AE90BA2-4AA1-48BD-B69F-25ADC7F16E5A}">
      <dsp:nvSpPr>
        <dsp:cNvPr id="0" name=""/>
        <dsp:cNvSpPr/>
      </dsp:nvSpPr>
      <dsp:spPr>
        <a:xfrm>
          <a:off x="0" y="1642634"/>
          <a:ext cx="7012370" cy="13438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00CEBF-31C4-4A59-83D4-603778096ECA}">
      <dsp:nvSpPr>
        <dsp:cNvPr id="0" name=""/>
        <dsp:cNvSpPr/>
      </dsp:nvSpPr>
      <dsp:spPr>
        <a:xfrm>
          <a:off x="480468" y="1944976"/>
          <a:ext cx="739103" cy="7391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5ACF76-0DEF-43C2-9346-2C3724D12361}">
      <dsp:nvSpPr>
        <dsp:cNvPr id="0" name=""/>
        <dsp:cNvSpPr/>
      </dsp:nvSpPr>
      <dsp:spPr>
        <a:xfrm>
          <a:off x="1627408" y="1642634"/>
          <a:ext cx="3155566" cy="134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21" tIns="142221" rIns="142221" bIns="1422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By mid-2006, Trojans began utilizing more sophisticated RSA encryption schemes, with ever-increasing key-sizes.</a:t>
          </a:r>
          <a:endParaRPr lang="en-US" sz="1700" kern="1200"/>
        </a:p>
      </dsp:txBody>
      <dsp:txXfrm>
        <a:off x="1627408" y="1642634"/>
        <a:ext cx="3155566" cy="1343823"/>
      </dsp:txXfrm>
    </dsp:sp>
    <dsp:sp modelId="{37623BA7-880F-4D11-AADC-1A985DEF734D}">
      <dsp:nvSpPr>
        <dsp:cNvPr id="0" name=""/>
        <dsp:cNvSpPr/>
      </dsp:nvSpPr>
      <dsp:spPr>
        <a:xfrm>
          <a:off x="4709200" y="1642634"/>
          <a:ext cx="2303169" cy="134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21" tIns="142221" rIns="142221" bIns="14222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Gpcode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TROJ.RANSOM.A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Archiveus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Krotten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/>
            <a:t>Cryzip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100" kern="1200" err="1"/>
            <a:t>MayArchive</a:t>
          </a:r>
          <a:endParaRPr lang="en-US" sz="1100" kern="1200"/>
        </a:p>
      </dsp:txBody>
      <dsp:txXfrm>
        <a:off x="4709200" y="1642634"/>
        <a:ext cx="2303169" cy="1343823"/>
      </dsp:txXfrm>
    </dsp:sp>
    <dsp:sp modelId="{A3B6C4BC-A279-4319-9842-EADA76B3FB3B}">
      <dsp:nvSpPr>
        <dsp:cNvPr id="0" name=""/>
        <dsp:cNvSpPr/>
      </dsp:nvSpPr>
      <dsp:spPr>
        <a:xfrm>
          <a:off x="0" y="3365307"/>
          <a:ext cx="7012370" cy="13438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62CA4F-706A-4368-9B5B-75092B0CEA42}">
      <dsp:nvSpPr>
        <dsp:cNvPr id="0" name=""/>
        <dsp:cNvSpPr/>
      </dsp:nvSpPr>
      <dsp:spPr>
        <a:xfrm>
          <a:off x="454215" y="3646774"/>
          <a:ext cx="739103" cy="7391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FFC42A-F98A-403B-855D-53914D72B33C}">
      <dsp:nvSpPr>
        <dsp:cNvPr id="0" name=""/>
        <dsp:cNvSpPr/>
      </dsp:nvSpPr>
      <dsp:spPr>
        <a:xfrm>
          <a:off x="1553590" y="3365307"/>
          <a:ext cx="5458736" cy="134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21" tIns="142221" rIns="142221" bIns="14222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Encrypting ransomware returned to prominence in late 2013 with the propagation of CryptoLocker</a:t>
          </a:r>
        </a:p>
      </dsp:txBody>
      <dsp:txXfrm>
        <a:off x="1553590" y="3365307"/>
        <a:ext cx="5458736" cy="134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E761B-9788-49E9-A705-ABA5673BDF72}">
      <dsp:nvSpPr>
        <dsp:cNvPr id="0" name=""/>
        <dsp:cNvSpPr/>
      </dsp:nvSpPr>
      <dsp:spPr>
        <a:xfrm>
          <a:off x="1346" y="1051457"/>
          <a:ext cx="3150644" cy="1575322"/>
        </a:xfrm>
        <a:prstGeom prst="roundRect">
          <a:avLst>
            <a:gd name="adj" fmla="val 10000"/>
          </a:avLst>
        </a:prstGeom>
        <a:solidFill>
          <a:srgbClr val="92D05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300" kern="1200"/>
            <a:t>Scareware</a:t>
          </a:r>
          <a:endParaRPr lang="en-US" sz="4300" kern="1200"/>
        </a:p>
      </dsp:txBody>
      <dsp:txXfrm>
        <a:off x="47486" y="1097597"/>
        <a:ext cx="3058364" cy="1483042"/>
      </dsp:txXfrm>
    </dsp:sp>
    <dsp:sp modelId="{E704F3D0-DDC4-48E3-BA0C-A575438F2018}">
      <dsp:nvSpPr>
        <dsp:cNvPr id="0" name=""/>
        <dsp:cNvSpPr/>
      </dsp:nvSpPr>
      <dsp:spPr>
        <a:xfrm>
          <a:off x="3939652" y="1051457"/>
          <a:ext cx="3150644" cy="1575322"/>
        </a:xfrm>
        <a:prstGeom prst="roundRect">
          <a:avLst>
            <a:gd name="adj" fmla="val 10000"/>
          </a:avLst>
        </a:prstGeom>
        <a:solidFill>
          <a:srgbClr val="FFC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300" kern="1200" err="1"/>
            <a:t>Leakware</a:t>
          </a:r>
          <a:endParaRPr lang="en-US" sz="4300" kern="1200"/>
        </a:p>
      </dsp:txBody>
      <dsp:txXfrm>
        <a:off x="3985792" y="1097597"/>
        <a:ext cx="3058364" cy="1483042"/>
      </dsp:txXfrm>
    </dsp:sp>
    <dsp:sp modelId="{EC27019A-6269-4E64-AEE0-20FFD2583CB1}">
      <dsp:nvSpPr>
        <dsp:cNvPr id="0" name=""/>
        <dsp:cNvSpPr/>
      </dsp:nvSpPr>
      <dsp:spPr>
        <a:xfrm>
          <a:off x="7877958" y="1051457"/>
          <a:ext cx="3150644" cy="1575322"/>
        </a:xfrm>
        <a:prstGeom prst="roundRect">
          <a:avLst>
            <a:gd name="adj" fmla="val 10000"/>
          </a:avLst>
        </a:prstGeom>
        <a:solidFill>
          <a:srgbClr val="C00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300" kern="1200"/>
            <a:t>Encrypting Ransomware</a:t>
          </a:r>
          <a:endParaRPr lang="en-US" sz="4300" kern="1200"/>
        </a:p>
      </dsp:txBody>
      <dsp:txXfrm>
        <a:off x="7924098" y="1097597"/>
        <a:ext cx="3058364" cy="14830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119DD-219B-4884-BC9B-190BDB3A06D9}">
      <dsp:nvSpPr>
        <dsp:cNvPr id="0" name=""/>
        <dsp:cNvSpPr/>
      </dsp:nvSpPr>
      <dsp:spPr>
        <a:xfrm>
          <a:off x="0" y="0"/>
          <a:ext cx="110299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9E99E4-27DD-46E3-9FC2-987A0082D1A1}">
      <dsp:nvSpPr>
        <dsp:cNvPr id="0" name=""/>
        <dsp:cNvSpPr/>
      </dsp:nvSpPr>
      <dsp:spPr>
        <a:xfrm>
          <a:off x="0" y="0"/>
          <a:ext cx="11029950" cy="91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Some researchers estimate that ransomware is a billion-dollar industry</a:t>
          </a:r>
        </a:p>
      </dsp:txBody>
      <dsp:txXfrm>
        <a:off x="0" y="0"/>
        <a:ext cx="11029950" cy="919559"/>
      </dsp:txXfrm>
    </dsp:sp>
    <dsp:sp modelId="{D6E5B1BD-40DB-43A4-84FD-13EC0B6F0910}">
      <dsp:nvSpPr>
        <dsp:cNvPr id="0" name=""/>
        <dsp:cNvSpPr/>
      </dsp:nvSpPr>
      <dsp:spPr>
        <a:xfrm>
          <a:off x="0" y="919559"/>
          <a:ext cx="11029950" cy="0"/>
        </a:xfrm>
        <a:prstGeom prst="line">
          <a:avLst/>
        </a:prstGeom>
        <a:gradFill rotWithShape="0">
          <a:gsLst>
            <a:gs pos="0">
              <a:schemeClr val="accent2">
                <a:hueOff val="-203903"/>
                <a:satOff val="10845"/>
                <a:lumOff val="3137"/>
                <a:alphaOff val="0"/>
                <a:tint val="98000"/>
                <a:lumMod val="110000"/>
              </a:schemeClr>
            </a:gs>
            <a:gs pos="84000">
              <a:schemeClr val="accent2">
                <a:hueOff val="-203903"/>
                <a:satOff val="10845"/>
                <a:lumOff val="3137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03903"/>
              <a:satOff val="10845"/>
              <a:lumOff val="3137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A2DB9C-9D7D-4E9F-BBBD-76C9B19BCFC8}">
      <dsp:nvSpPr>
        <dsp:cNvPr id="0" name=""/>
        <dsp:cNvSpPr/>
      </dsp:nvSpPr>
      <dsp:spPr>
        <a:xfrm>
          <a:off x="0" y="919559"/>
          <a:ext cx="11029950" cy="91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 err="1"/>
            <a:t>CryptoWall</a:t>
          </a:r>
          <a:r>
            <a:rPr lang="en-CA" sz="2900" kern="1200"/>
            <a:t> alone extorted ~$18 million by 2016</a:t>
          </a:r>
          <a:endParaRPr lang="en-US" sz="2900" kern="1200"/>
        </a:p>
      </dsp:txBody>
      <dsp:txXfrm>
        <a:off x="0" y="919559"/>
        <a:ext cx="11029950" cy="919559"/>
      </dsp:txXfrm>
    </dsp:sp>
    <dsp:sp modelId="{78B909F6-053E-45C6-8E84-C5ABC92580B9}">
      <dsp:nvSpPr>
        <dsp:cNvPr id="0" name=""/>
        <dsp:cNvSpPr/>
      </dsp:nvSpPr>
      <dsp:spPr>
        <a:xfrm>
          <a:off x="0" y="1839119"/>
          <a:ext cx="11029950" cy="0"/>
        </a:xfrm>
        <a:prstGeom prst="line">
          <a:avLst/>
        </a:prstGeom>
        <a:gradFill rotWithShape="0">
          <a:gsLst>
            <a:gs pos="0">
              <a:schemeClr val="accent2">
                <a:hueOff val="-407806"/>
                <a:satOff val="21690"/>
                <a:lumOff val="6274"/>
                <a:alphaOff val="0"/>
                <a:tint val="98000"/>
                <a:lumMod val="110000"/>
              </a:schemeClr>
            </a:gs>
            <a:gs pos="84000">
              <a:schemeClr val="accent2">
                <a:hueOff val="-407806"/>
                <a:satOff val="21690"/>
                <a:lumOff val="6274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407806"/>
              <a:satOff val="21690"/>
              <a:lumOff val="6274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90FAD3-D5E5-47E5-B9AA-0AA3B35450BC}">
      <dsp:nvSpPr>
        <dsp:cNvPr id="0" name=""/>
        <dsp:cNvSpPr/>
      </dsp:nvSpPr>
      <dsp:spPr>
        <a:xfrm>
          <a:off x="0" y="1839119"/>
          <a:ext cx="11029950" cy="91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kern="1200"/>
            <a:t>Lots of attacks unrecorded</a:t>
          </a:r>
          <a:endParaRPr lang="en-US" sz="2900" kern="1200"/>
        </a:p>
      </dsp:txBody>
      <dsp:txXfrm>
        <a:off x="0" y="1839119"/>
        <a:ext cx="11029950" cy="919559"/>
      </dsp:txXfrm>
    </dsp:sp>
    <dsp:sp modelId="{5E425B33-A37D-4A4B-8107-51383FB08D8E}">
      <dsp:nvSpPr>
        <dsp:cNvPr id="0" name=""/>
        <dsp:cNvSpPr/>
      </dsp:nvSpPr>
      <dsp:spPr>
        <a:xfrm>
          <a:off x="0" y="2758678"/>
          <a:ext cx="11029950" cy="0"/>
        </a:xfrm>
        <a:prstGeom prst="line">
          <a:avLst/>
        </a:prstGeom>
        <a:gradFill rotWithShape="0">
          <a:gsLst>
            <a:gs pos="0">
              <a:schemeClr val="accent2">
                <a:hueOff val="-611709"/>
                <a:satOff val="32535"/>
                <a:lumOff val="9411"/>
                <a:alphaOff val="0"/>
                <a:tint val="98000"/>
                <a:lumMod val="110000"/>
              </a:schemeClr>
            </a:gs>
            <a:gs pos="84000">
              <a:schemeClr val="accent2">
                <a:hueOff val="-611709"/>
                <a:satOff val="32535"/>
                <a:lumOff val="9411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611709"/>
              <a:satOff val="32535"/>
              <a:lumOff val="9411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22EAFC-79CF-492E-94A7-DB4597A9AEC8}">
      <dsp:nvSpPr>
        <dsp:cNvPr id="0" name=""/>
        <dsp:cNvSpPr/>
      </dsp:nvSpPr>
      <dsp:spPr>
        <a:xfrm>
          <a:off x="0" y="2758678"/>
          <a:ext cx="11029950" cy="91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Criminals typically demand ransom in cryptocurrency such as Bitcoin</a:t>
          </a:r>
        </a:p>
      </dsp:txBody>
      <dsp:txXfrm>
        <a:off x="0" y="2758678"/>
        <a:ext cx="11029950" cy="919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73077-5A3B-48C5-89E8-D0D7642CAA85}" type="datetimeFigureOut">
              <a:rPr lang="en-CA" smtClean="0"/>
              <a:t>03-Mar-2019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A8D83-8438-4B20-986D-B5ACA0163E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1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8967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A"/>
              <a:t>https://www.bankinfosecurity.com/ransomware-where-does-bitcoin-money-go-a-10747</a:t>
            </a:r>
          </a:p>
          <a:p>
            <a:pPr marL="228600" indent="-228600">
              <a:buAutoNum type="arabicPeriod"/>
            </a:pPr>
            <a:r>
              <a:rPr lang="en-CA"/>
              <a:t>https://coincenter.org/link/why-ransomware-criminals-use-bitcoin-and-why-that-could-be-their-undoing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532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88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9193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01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https://www.helpnetsecurity.com/2018/07/11/2018-sonicwall-cyber-threat-report/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73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09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Petya infection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76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Petya Decryption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244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Mischa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797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Mischa Decryption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2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773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A8D83-8438-4B20-986D-B5ACA0163EF8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4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4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4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2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7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5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12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6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3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714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eepingcomputer.com/news/security/making-a-ransomware-payment-it-may-now-violate-us-sanction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2F93D33-6100-400D-9B23-3FDF1408A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98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130" y="350932"/>
            <a:ext cx="10993549" cy="895244"/>
          </a:xfrm>
          <a:solidFill>
            <a:schemeClr val="accent2">
              <a:alpha val="7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Ransomware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D6B05-91D5-45FF-9D4F-AE4398DFB43E}"/>
              </a:ext>
            </a:extLst>
          </p:cNvPr>
          <p:cNvSpPr txBox="1"/>
          <p:nvPr/>
        </p:nvSpPr>
        <p:spPr>
          <a:xfrm>
            <a:off x="33337" y="5289946"/>
            <a:ext cx="4969668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4800">
                <a:solidFill>
                  <a:schemeClr val="bg1"/>
                </a:solidFill>
                <a:latin typeface="Arial"/>
                <a:cs typeface="Arial"/>
              </a:rPr>
              <a:t>Bryan &amp; Zuhair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986DD-1D41-4E2A-B222-3E222319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ScareWare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8BA58-0CC3-411E-8304-526F2B5D5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255" y="1964168"/>
            <a:ext cx="3409782" cy="40365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Malware that claims to cause or have caused harm to the user/computer, </a:t>
            </a:r>
            <a:r>
              <a:rPr lang="en-US" b="1">
                <a:solidFill>
                  <a:schemeClr val="bg1"/>
                </a:solidFill>
              </a:rPr>
              <a:t>but does not</a:t>
            </a:r>
          </a:p>
          <a:p>
            <a:r>
              <a:rPr lang="en-US">
                <a:solidFill>
                  <a:schemeClr val="bg1"/>
                </a:solidFill>
              </a:rPr>
              <a:t>In July 2013, a 21 year old man whose computer coincidentally did contain illegal content, turned himself 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1E16B2-F598-4D8D-8BC2-178A77459F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1522" y="1184103"/>
            <a:ext cx="6489819" cy="451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3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986DD-1D41-4E2A-B222-3E222319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Leakware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8BA58-0CC3-411E-8304-526F2B5D5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255" y="1964168"/>
            <a:ext cx="3409782" cy="40365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Threatens to publish stolen information from the victim's computer system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1E16B2-F598-4D8D-8BC2-178A77459F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1522" y="1273338"/>
            <a:ext cx="6489819" cy="43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1BCDE6C3-D6CD-4CB9-AF63-D4D0E0425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82" r="17700" b="-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986DD-1D41-4E2A-B222-3E222319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Encrypting Ransomware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53059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7199-B236-4015-AF8E-806ED06C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Petya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BE22-E538-4BCB-BBBD-1E6CCEA2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6838511" cy="3678303"/>
          </a:xfrm>
        </p:spPr>
        <p:txBody>
          <a:bodyPr/>
          <a:lstStyle/>
          <a:p>
            <a:pPr marL="305435" indent="-305435"/>
            <a:r>
              <a:rPr lang="en-CA"/>
              <a:t>Originally spread as PDF email attachment</a:t>
            </a:r>
            <a:endParaRPr lang="en-US"/>
          </a:p>
          <a:p>
            <a:pPr marL="305435" indent="-305435"/>
            <a:r>
              <a:rPr lang="en-CA"/>
              <a:t>Infected the Master Boot Record (MBR) and encrypted the Master File Table (MFT)</a:t>
            </a:r>
          </a:p>
          <a:p>
            <a:pPr marL="305435" indent="-305435"/>
            <a:r>
              <a:rPr lang="en-CA"/>
              <a:t>Did not encrypt the files themselves.</a:t>
            </a:r>
          </a:p>
          <a:p>
            <a:pPr marL="305435" indent="-305435"/>
            <a:r>
              <a:rPr lang="en-CA"/>
              <a:t>If Petya did not get Administration Rights, it loaded Mischa, another </a:t>
            </a:r>
            <a:r>
              <a:rPr lang="en-CA" err="1"/>
              <a:t>cryptovirus</a:t>
            </a:r>
            <a:r>
              <a:rPr lang="en-CA"/>
              <a:t> to encrypt user files and executables.</a:t>
            </a:r>
          </a:p>
          <a:p>
            <a:pPr marL="305435" indent="-305435"/>
            <a:r>
              <a:rPr lang="en-CA"/>
              <a:t>A Variant known as “</a:t>
            </a:r>
            <a:r>
              <a:rPr lang="en-CA" err="1"/>
              <a:t>NotPetya</a:t>
            </a:r>
            <a:r>
              <a:rPr lang="en-CA"/>
              <a:t>” launched a cyber attack in June 2017</a:t>
            </a:r>
          </a:p>
          <a:p>
            <a:pPr marL="629920" lvl="1" indent="-305435"/>
            <a:r>
              <a:rPr lang="en-CA"/>
              <a:t>It caused a reported over $10 Billion in damages</a:t>
            </a:r>
          </a:p>
        </p:txBody>
      </p:sp>
      <p:pic>
        <p:nvPicPr>
          <p:cNvPr id="2050" name="Picture 2" descr="Image result for petya">
            <a:extLst>
              <a:ext uri="{FF2B5EF4-FFF2-40B4-BE49-F238E27FC236}">
                <a16:creationId xmlns:a16="http://schemas.microsoft.com/office/drawing/2014/main" id="{1495028D-1EA2-44C9-991B-EC7E4C94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71" y="1915351"/>
            <a:ext cx="3805237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etya">
            <a:extLst>
              <a:ext uri="{FF2B5EF4-FFF2-40B4-BE49-F238E27FC236}">
                <a16:creationId xmlns:a16="http://schemas.microsoft.com/office/drawing/2014/main" id="{D86C98D5-1658-4775-BCCF-3BE07D47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70" y="4405508"/>
            <a:ext cx="3805237" cy="21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9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BC39-1BBC-4A59-8A83-72232829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TREE: PETYA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98414E-DB98-40FE-9397-4E87639CB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5855" y="2228003"/>
            <a:ext cx="6874954" cy="4049765"/>
          </a:xfrm>
        </p:spPr>
        <p:txBody>
          <a:bodyPr/>
          <a:lstStyle/>
          <a:p>
            <a:pPr marL="305435" indent="-305435"/>
            <a:r>
              <a:rPr lang="en-US"/>
              <a:t>Attack Vector: Fake PDF email attachment</a:t>
            </a:r>
          </a:p>
          <a:p>
            <a:pPr marL="305435" indent="-305435"/>
            <a:r>
              <a:rPr lang="en-US"/>
              <a:t>When executed the dropper XORs the payload, setup.dll</a:t>
            </a:r>
          </a:p>
          <a:p>
            <a:pPr marL="305435" indent="-305435"/>
            <a:r>
              <a:rPr lang="en-US"/>
              <a:t>The Payload checks if it has admin rights</a:t>
            </a:r>
          </a:p>
          <a:p>
            <a:pPr marL="305435" indent="-305435"/>
            <a:r>
              <a:rPr lang="en-US"/>
              <a:t>If it has admin rights it runs Petya</a:t>
            </a:r>
          </a:p>
          <a:p>
            <a:pPr marL="629920" lvl="1" indent="-305435"/>
            <a:r>
              <a:rPr lang="en-US"/>
              <a:t>Petya modifies the MBR and forces a reboot. Then Encrypts the MFT</a:t>
            </a:r>
          </a:p>
          <a:p>
            <a:pPr marL="305435" indent="-305435"/>
            <a:r>
              <a:rPr lang="en-US"/>
              <a:t>If not it runs Mischa</a:t>
            </a:r>
          </a:p>
          <a:p>
            <a:pPr marL="629920" lvl="1" indent="-305435"/>
            <a:r>
              <a:rPr lang="en-US"/>
              <a:t>Mischa begins to encrypt your files</a:t>
            </a:r>
          </a:p>
        </p:txBody>
      </p:sp>
      <p:pic>
        <p:nvPicPr>
          <p:cNvPr id="7" name="Picture 7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9F7099C-60FB-436E-AC95-148056348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35" y="2080197"/>
            <a:ext cx="3856434" cy="43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9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09234"/>
            <a:ext cx="10993549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Demo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48722-8C7C-4AEA-939B-0032EA86A4B6}"/>
              </a:ext>
            </a:extLst>
          </p:cNvPr>
          <p:cNvSpPr txBox="1"/>
          <p:nvPr/>
        </p:nvSpPr>
        <p:spPr>
          <a:xfrm>
            <a:off x="219075" y="6102435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8a241cfcc23dc740e1fadc7f2df3965e</a:t>
            </a:r>
          </a:p>
        </p:txBody>
      </p:sp>
    </p:spTree>
    <p:extLst>
      <p:ext uri="{BB962C8B-B14F-4D97-AF65-F5344CB8AC3E}">
        <p14:creationId xmlns:p14="http://schemas.microsoft.com/office/powerpoint/2010/main" val="387868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F590-1052-4606-BA65-4F007401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INFILTRATING THE Master boot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D74B9-605D-46D9-B13B-B73A3747B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endParaRPr lang="en-US"/>
          </a:p>
          <a:p>
            <a:pPr marL="305435" indent="-305435"/>
            <a:r>
              <a:rPr lang="en-US"/>
              <a:t>While in windows in windows the MBR is infected</a:t>
            </a:r>
          </a:p>
          <a:p>
            <a:pPr marL="629920" lvl="1" indent="-305435"/>
            <a:r>
              <a:rPr lang="en-US"/>
              <a:t>This is why administrator rights are required</a:t>
            </a:r>
          </a:p>
          <a:p>
            <a:pPr marL="305435" indent="-305435"/>
            <a:r>
              <a:rPr lang="en-US"/>
              <a:t>It moves the original MBR and encrypts it to restore if the ransom is paid</a:t>
            </a:r>
          </a:p>
          <a:p>
            <a:pPr marL="305435" indent="-305435"/>
            <a:r>
              <a:rPr lang="en-US"/>
              <a:t>It replaces with MBR with its own to boot the </a:t>
            </a:r>
            <a:r>
              <a:rPr lang="en-US" err="1"/>
              <a:t>Peyta</a:t>
            </a:r>
            <a:r>
              <a:rPr lang="en-US"/>
              <a:t> payload it has installed on the disk</a:t>
            </a:r>
          </a:p>
          <a:p>
            <a:pPr marL="305435" indent="-305435"/>
            <a:r>
              <a:rPr lang="en-US"/>
              <a:t>Once the MBR has been replaced the running process issues a reboot command</a:t>
            </a:r>
          </a:p>
          <a:p>
            <a:pPr marL="305435" indent="-30543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FF8B-FC94-4DC7-B6B8-A4AE13D2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 FILE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A969-946E-48BB-A6F6-A1A43A35B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763516" cy="3678303"/>
          </a:xfrm>
        </p:spPr>
        <p:txBody>
          <a:bodyPr/>
          <a:lstStyle/>
          <a:p>
            <a:pPr marL="305435" indent="-305435"/>
            <a:r>
              <a:rPr lang="en-US"/>
              <a:t>It is the master index of where all files on the disk</a:t>
            </a:r>
          </a:p>
          <a:p>
            <a:pPr marL="305435" indent="-305435"/>
            <a:r>
              <a:rPr lang="en-US"/>
              <a:t>Without this we cannot lookup where a file exists on the disk</a:t>
            </a:r>
          </a:p>
          <a:p>
            <a:pPr marL="305435" indent="-305435"/>
            <a:r>
              <a:rPr lang="en-US"/>
              <a:t>Files are made up of many separate blocks on the disk. </a:t>
            </a:r>
          </a:p>
          <a:p>
            <a:pPr marL="629920" lvl="1" indent="-305435"/>
            <a:r>
              <a:rPr lang="en-US"/>
              <a:t>These blocks are not guaranteed to appear sequentially</a:t>
            </a:r>
          </a:p>
          <a:p>
            <a:pPr marL="305435" indent="-305435"/>
            <a:r>
              <a:rPr lang="en-US"/>
              <a:t>It is nearly impossible to find and connect all the blocks that belong to a specific file without the MFT</a:t>
            </a:r>
          </a:p>
          <a:p>
            <a:pPr marL="305435" indent="-305435"/>
            <a:endParaRPr lang="en-US"/>
          </a:p>
        </p:txBody>
      </p:sp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9F11CD-67B9-4B99-BB31-1530B71DE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289" y="2181935"/>
            <a:ext cx="4941085" cy="36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8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1627-442A-4D47-91DE-7AC1B773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/>
                <a:cs typeface="Calibri"/>
              </a:rPr>
              <a:t>ENCRYPTING THE MFT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5C52A-0BF0-47F8-90FC-F6813A88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6191634" cy="3678303"/>
          </a:xfrm>
        </p:spPr>
        <p:txBody>
          <a:bodyPr/>
          <a:lstStyle/>
          <a:p>
            <a:pPr marL="305435" indent="-305435"/>
            <a:r>
              <a:rPr lang="en-US"/>
              <a:t>When the computer restarts the victim is presented with a fake CHKDSK</a:t>
            </a:r>
          </a:p>
          <a:p>
            <a:pPr marL="629920" lvl="1" indent="-305435"/>
            <a:r>
              <a:rPr lang="en-US"/>
              <a:t>This is actually Petya</a:t>
            </a:r>
          </a:p>
          <a:p>
            <a:pPr marL="305435" indent="-305435"/>
            <a:r>
              <a:rPr lang="en-US"/>
              <a:t>Your MFT is now being encrypted.</a:t>
            </a:r>
          </a:p>
          <a:p>
            <a:pPr marL="305435" indent="-305435"/>
            <a:r>
              <a:rPr lang="en-US"/>
              <a:t>The MFT is encrypted with a randomly generated key using SALSA20</a:t>
            </a:r>
          </a:p>
          <a:p>
            <a:pPr marL="305435" indent="-305435"/>
            <a:r>
              <a:rPr lang="en-US"/>
              <a:t>This key is then encrypted with Petya's Public Key and saved.</a:t>
            </a:r>
          </a:p>
          <a:p>
            <a:pPr marL="305435" indent="-305435"/>
            <a:r>
              <a:rPr lang="en-US"/>
              <a:t>The system then reboots a third and final time</a:t>
            </a:r>
          </a:p>
        </p:txBody>
      </p:sp>
      <p:pic>
        <p:nvPicPr>
          <p:cNvPr id="6" name="Picture 6" descr="A close up of a black background&#10;&#10;Description generated with high confidence">
            <a:extLst>
              <a:ext uri="{FF2B5EF4-FFF2-40B4-BE49-F238E27FC236}">
                <a16:creationId xmlns:a16="http://schemas.microsoft.com/office/drawing/2014/main" id="{D0419742-96CB-4B2E-AD4D-1D91CD792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750" b="220"/>
          <a:stretch/>
        </p:blipFill>
        <p:spPr>
          <a:xfrm>
            <a:off x="6784064" y="2313877"/>
            <a:ext cx="4823517" cy="341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7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7084655-F9C2-4C4B-8CCB-C375A4174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B700C-C3ED-4F38-85AC-EE6DF2EA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572000"/>
            <a:ext cx="10993549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YOUR FILES ARE HOSTAGE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E6E08-B049-41B4-A3E3-635EE41A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CA" sz="5000">
                <a:solidFill>
                  <a:srgbClr val="FFFFFF"/>
                </a:solidFill>
              </a:rPr>
              <a:t>What Is Ransomware?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F8F9-63C2-4626-A9C6-2682769E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Ransomware is a type of malicious software that threatens to publish the victim's data or perpetually block access to it unless a ransom is paid</a:t>
            </a:r>
            <a:endParaRPr lang="en-CA" sz="200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9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09234"/>
            <a:ext cx="10993549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Demo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48722-8C7C-4AEA-939B-0032EA86A4B6}"/>
              </a:ext>
            </a:extLst>
          </p:cNvPr>
          <p:cNvSpPr txBox="1"/>
          <p:nvPr/>
        </p:nvSpPr>
        <p:spPr>
          <a:xfrm>
            <a:off x="123825" y="6102435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8a241cfcc23dc740e1fadc7f2df3965e</a:t>
            </a:r>
          </a:p>
        </p:txBody>
      </p:sp>
    </p:spTree>
    <p:extLst>
      <p:ext uri="{BB962C8B-B14F-4D97-AF65-F5344CB8AC3E}">
        <p14:creationId xmlns:p14="http://schemas.microsoft.com/office/powerpoint/2010/main" val="328416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BD90-4827-4F31-B41E-82E7E87D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DECRYPTION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6873-C133-4E7E-9C96-C6D2620D0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Since the salsa20 symmetric key was encrypted with an asymmetric encryption method, we required the attacker's private key to restore the salsa20 symmetric key</a:t>
            </a:r>
          </a:p>
          <a:p>
            <a:pPr marL="305435" indent="-305435"/>
            <a:r>
              <a:rPr lang="en-US"/>
              <a:t>Once we have our salsa20 symmetric key, Petya confirms that the key is correct using a verification block it planted while encrypting the MFT</a:t>
            </a:r>
          </a:p>
          <a:p>
            <a:pPr marL="305435" indent="-305435"/>
            <a:r>
              <a:rPr lang="en-US"/>
              <a:t>If it confirms the verification block, the MFT is decrypted with the key thus restoring access to your files</a:t>
            </a:r>
          </a:p>
          <a:p>
            <a:pPr marL="305435" indent="-305435"/>
            <a:r>
              <a:rPr lang="en-US"/>
              <a:t>Petya then restores the MBR back for windows and your system is set "free"</a:t>
            </a:r>
          </a:p>
        </p:txBody>
      </p:sp>
    </p:spTree>
    <p:extLst>
      <p:ext uri="{BB962C8B-B14F-4D97-AF65-F5344CB8AC3E}">
        <p14:creationId xmlns:p14="http://schemas.microsoft.com/office/powerpoint/2010/main" val="4170730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22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A7B68685-B35D-4953-9F9D-4A35A3D23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2" b="243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D45D2-0FA5-4153-9C48-DA1AA187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813"/>
            <a:ext cx="12191980" cy="875537"/>
          </a:xfr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MISCHA</a:t>
            </a:r>
          </a:p>
        </p:txBody>
      </p:sp>
    </p:spTree>
    <p:extLst>
      <p:ext uri="{BB962C8B-B14F-4D97-AF65-F5344CB8AC3E}">
        <p14:creationId xmlns:p14="http://schemas.microsoft.com/office/powerpoint/2010/main" val="3367741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09234"/>
            <a:ext cx="10993549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Demo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48722-8C7C-4AEA-939B-0032EA86A4B6}"/>
              </a:ext>
            </a:extLst>
          </p:cNvPr>
          <p:cNvSpPr txBox="1"/>
          <p:nvPr/>
        </p:nvSpPr>
        <p:spPr>
          <a:xfrm>
            <a:off x="0" y="6211663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8a241cfcc23dc740e1fadc7f2df3965e</a:t>
            </a:r>
          </a:p>
        </p:txBody>
      </p:sp>
    </p:spTree>
    <p:extLst>
      <p:ext uri="{BB962C8B-B14F-4D97-AF65-F5344CB8AC3E}">
        <p14:creationId xmlns:p14="http://schemas.microsoft.com/office/powerpoint/2010/main" val="1615197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70D-D5AC-4FF0-9A7D-B659EAB0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MISCHA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39B74-077A-44C8-9586-68A79E95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049" y="2311125"/>
            <a:ext cx="6094759" cy="3678303"/>
          </a:xfrm>
        </p:spPr>
        <p:txBody>
          <a:bodyPr/>
          <a:lstStyle/>
          <a:p>
            <a:pPr marL="305435" indent="-305435"/>
            <a:r>
              <a:rPr lang="en-US"/>
              <a:t>Mischa's encryption process is executed by a dll file</a:t>
            </a:r>
          </a:p>
          <a:p>
            <a:pPr marL="305435" indent="-305435"/>
            <a:r>
              <a:rPr lang="en-US"/>
              <a:t>It uses an exploit called Reflective DLL Injection to attach itself to a system process (conhost.exe, taskhost.exe, explorer.exe, etc)</a:t>
            </a:r>
          </a:p>
          <a:p>
            <a:pPr marL="305435" indent="-305435"/>
            <a:r>
              <a:rPr lang="en-US"/>
              <a:t>This way it is harder to detect that Mischa is running on the system</a:t>
            </a:r>
          </a:p>
          <a:p>
            <a:pPr marL="305435" indent="-305435"/>
            <a:r>
              <a:rPr lang="en-US"/>
              <a:t>From there the process begins encrypting your files</a:t>
            </a:r>
          </a:p>
          <a:p>
            <a:pPr marL="305435" indent="-305435"/>
            <a:r>
              <a:rPr lang="en-US"/>
              <a:t>Misha encrypts 241 different file types contained in a whitelist with the payload.</a:t>
            </a:r>
          </a:p>
        </p:txBody>
      </p:sp>
      <p:pic>
        <p:nvPicPr>
          <p:cNvPr id="4" name="Picture 4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108E9812-A73A-4377-89E9-EFE90D31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" y="2457214"/>
            <a:ext cx="4731657" cy="31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F9DB7-61EE-4514-98A8-781E8BEBB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1006956"/>
            <a:ext cx="3409783" cy="1013800"/>
          </a:xfrm>
        </p:spPr>
        <p:txBody>
          <a:bodyPr>
            <a:normAutofit/>
          </a:bodyPr>
          <a:lstStyle/>
          <a:p>
            <a:r>
              <a:rPr lang="en-US"/>
              <a:t>FILE ENCRYPTION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E1CE5-57AB-4F45-BB89-35301C35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solidFill>
                  <a:schemeClr val="bg1"/>
                </a:solidFill>
              </a:rPr>
              <a:t>Files are encrypted using a Cipher Block Chain (CBC)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Each file is encrypted with a unique Initialization Vector (IV)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The IV and the encrypted key are stored at the end of each file</a:t>
            </a:r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C950B1F-BC8F-4EEA-9B40-2780D0C1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265" y="824698"/>
            <a:ext cx="5691534" cy="2282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A9F7E8-0003-4EEB-B1D5-6696E3689647}"/>
              </a:ext>
            </a:extLst>
          </p:cNvPr>
          <p:cNvSpPr txBox="1"/>
          <p:nvPr/>
        </p:nvSpPr>
        <p:spPr>
          <a:xfrm>
            <a:off x="10184202" y="1780636"/>
            <a:ext cx="172240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6"/>
                </a:solidFill>
              </a:rPr>
              <a:t>File Length</a:t>
            </a:r>
            <a:r>
              <a:rPr lang="en-US"/>
              <a:t> </a:t>
            </a:r>
            <a:r>
              <a:rPr lang="en-US">
                <a:solidFill>
                  <a:schemeClr val="accent2"/>
                </a:solidFill>
                <a:latin typeface="Gill Sans MT"/>
              </a:rPr>
              <a:t>IV</a:t>
            </a:r>
            <a:endParaRPr lang="en-US" err="1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BB8096-D412-4E6C-87A7-6E1518CBEA3C}"/>
              </a:ext>
            </a:extLst>
          </p:cNvPr>
          <p:cNvSpPr/>
          <p:nvPr/>
        </p:nvSpPr>
        <p:spPr>
          <a:xfrm>
            <a:off x="9268184" y="2061534"/>
            <a:ext cx="900024" cy="1488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EEE087-D711-4231-BD4D-6285F501CA8F}"/>
              </a:ext>
            </a:extLst>
          </p:cNvPr>
          <p:cNvSpPr/>
          <p:nvPr/>
        </p:nvSpPr>
        <p:spPr>
          <a:xfrm>
            <a:off x="8966259" y="2208901"/>
            <a:ext cx="1201948" cy="134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D8E086-3B3D-4F75-B711-06692A6BBCB4}"/>
              </a:ext>
            </a:extLst>
          </p:cNvPr>
          <p:cNvSpPr/>
          <p:nvPr/>
        </p:nvSpPr>
        <p:spPr>
          <a:xfrm>
            <a:off x="8966258" y="2341891"/>
            <a:ext cx="1201948" cy="134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0E4AEF-5F50-43E5-BE27-519EC122850A}"/>
              </a:ext>
            </a:extLst>
          </p:cNvPr>
          <p:cNvSpPr/>
          <p:nvPr/>
        </p:nvSpPr>
        <p:spPr>
          <a:xfrm>
            <a:off x="8966259" y="2489259"/>
            <a:ext cx="1201948" cy="134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C5140-01E3-47D6-A601-4D2261DFC27C}"/>
              </a:ext>
            </a:extLst>
          </p:cNvPr>
          <p:cNvSpPr/>
          <p:nvPr/>
        </p:nvSpPr>
        <p:spPr>
          <a:xfrm>
            <a:off x="8966258" y="2640221"/>
            <a:ext cx="1201948" cy="134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9EF8AE-79A0-4D59-905A-E057A6A3B54A}"/>
              </a:ext>
            </a:extLst>
          </p:cNvPr>
          <p:cNvSpPr/>
          <p:nvPr/>
        </p:nvSpPr>
        <p:spPr>
          <a:xfrm>
            <a:off x="8966259" y="2783995"/>
            <a:ext cx="1201948" cy="134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985278-C451-4860-BCE6-A4EDCB74E2CD}"/>
              </a:ext>
            </a:extLst>
          </p:cNvPr>
          <p:cNvSpPr/>
          <p:nvPr/>
        </p:nvSpPr>
        <p:spPr>
          <a:xfrm>
            <a:off x="8966258" y="2934957"/>
            <a:ext cx="414788" cy="134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5BBE4-3EC4-4E66-8260-6DD6C9357480}"/>
              </a:ext>
            </a:extLst>
          </p:cNvPr>
          <p:cNvSpPr txBox="1"/>
          <p:nvPr/>
        </p:nvSpPr>
        <p:spPr>
          <a:xfrm>
            <a:off x="10182405" y="2188593"/>
            <a:ext cx="1442050" cy="6604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Encrypted key</a:t>
            </a:r>
          </a:p>
        </p:txBody>
      </p:sp>
      <p:pic>
        <p:nvPicPr>
          <p:cNvPr id="17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58FCB86-1D84-4F60-9BCE-247239493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3428251"/>
            <a:ext cx="6654800" cy="2679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65FB90-1A58-48EE-88DD-6751656A8ABC}"/>
              </a:ext>
            </a:extLst>
          </p:cNvPr>
          <p:cNvSpPr/>
          <p:nvPr/>
        </p:nvSpPr>
        <p:spPr>
          <a:xfrm>
            <a:off x="8976742" y="1925323"/>
            <a:ext cx="281398" cy="10899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6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ED2A-E9B9-4CF1-8735-636DB97C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MISCHA ConT'd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86775-529A-4014-9148-15B740F3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/>
              <a:t>Like Petya, the key for the CBC is encrypted using a asymmetric key encryption</a:t>
            </a:r>
          </a:p>
          <a:p>
            <a:pPr marL="305435" indent="-305435"/>
            <a:r>
              <a:rPr lang="en-US"/>
              <a:t>The unencrypted key can be found in memory for as long as Mischa executes</a:t>
            </a:r>
          </a:p>
          <a:p>
            <a:pPr marL="305435" indent="-305435"/>
            <a:r>
              <a:rPr lang="en-US"/>
              <a:t>In order to retrieve our symmetric key to decrypt the CBC we must have the attacker's private key</a:t>
            </a:r>
          </a:p>
          <a:p>
            <a:pPr marL="305435" indent="-305435"/>
            <a:r>
              <a:rPr lang="en-US"/>
              <a:t>Once Mischa has finished encrypting a folder it drops a text and html file instructing its victim on how to decrypt their files, along with a copy of the encrypted key</a:t>
            </a:r>
          </a:p>
        </p:txBody>
      </p:sp>
    </p:spTree>
    <p:extLst>
      <p:ext uri="{BB962C8B-B14F-4D97-AF65-F5344CB8AC3E}">
        <p14:creationId xmlns:p14="http://schemas.microsoft.com/office/powerpoint/2010/main" val="217779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09234"/>
            <a:ext cx="10993549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Demo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48722-8C7C-4AEA-939B-0032EA86A4B6}"/>
              </a:ext>
            </a:extLst>
          </p:cNvPr>
          <p:cNvSpPr txBox="1"/>
          <p:nvPr/>
        </p:nvSpPr>
        <p:spPr>
          <a:xfrm>
            <a:off x="0" y="6211663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8a241cfcc23dc740e1fadc7f2df3965e</a:t>
            </a:r>
          </a:p>
        </p:txBody>
      </p:sp>
    </p:spTree>
    <p:extLst>
      <p:ext uri="{BB962C8B-B14F-4D97-AF65-F5344CB8AC3E}">
        <p14:creationId xmlns:p14="http://schemas.microsoft.com/office/powerpoint/2010/main" val="398715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15E636-2C9E-42CB-B482-436AA81BF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E577F1B-1CBF-4F44-8063-22CAE3E8A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D4AEDF-0CF9-4271-ABB7-3D3489BB4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CA534D-375A-405E-B686-06B63E663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2342F7-EF54-4210-9029-E977C9D5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926A21-0BF8-4BC5-9F3C-7B0C46F3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/>
              <a:t>Back-TRACE it?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8451E2-91AD-461D-9DAA-E86BC3342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38399"/>
            <a:ext cx="3415074" cy="3564467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solidFill>
                  <a:schemeClr val="bg1"/>
                </a:solidFill>
              </a:rPr>
              <a:t>There is no communication between payload and attacker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Payment domain is .onion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Bitcoin transactions can be anonymized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Public Key is hard coded in the payload</a:t>
            </a:r>
          </a:p>
        </p:txBody>
      </p:sp>
    </p:spTree>
    <p:extLst>
      <p:ext uri="{BB962C8B-B14F-4D97-AF65-F5344CB8AC3E}">
        <p14:creationId xmlns:p14="http://schemas.microsoft.com/office/powerpoint/2010/main" val="2858617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EE215-2680-4FD6-B9BD-49A21B9B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/>
              <a:t>.ONION &amp; TOR NETWORK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865AF9-07B9-4C55-8536-56D86489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marL="305435" indent="-305435"/>
            <a:r>
              <a:rPr lang="en-US">
                <a:solidFill>
                  <a:schemeClr val="bg1"/>
                </a:solidFill>
              </a:rPr>
              <a:t>Anonymous network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Both Clients and Hosts cannot be identified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Works by using every user on the network as a possible relay node</a:t>
            </a:r>
          </a:p>
          <a:p>
            <a:pPr marL="305435" indent="-305435"/>
            <a:r>
              <a:rPr lang="en-US">
                <a:solidFill>
                  <a:schemeClr val="bg1"/>
                </a:solidFill>
              </a:rPr>
              <a:t>.onion are special domains that cannot be outside of the tor network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9197CA2-B47B-4EC3-9DEB-0BF2D3213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737" y="1111641"/>
            <a:ext cx="6443389" cy="46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90581-5EA9-4B05-A205-EC3646FC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EBE8-4BAC-4B8F-94FD-3DCE8B623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255" y="1964168"/>
            <a:ext cx="3409782" cy="40365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80 million ransomware attacks in first six months of 2018 - SonicWall Cyber Threat Report 2018</a:t>
            </a:r>
          </a:p>
          <a:p>
            <a:r>
              <a:rPr lang="en-US">
                <a:solidFill>
                  <a:schemeClr val="bg1"/>
                </a:solidFill>
              </a:rPr>
              <a:t>More than 200% increase since same period in 2017</a:t>
            </a:r>
          </a:p>
          <a:p>
            <a:r>
              <a:rPr lang="en-US" err="1">
                <a:solidFill>
                  <a:schemeClr val="bg1"/>
                </a:solidFill>
              </a:rPr>
              <a:t>CryptoWall</a:t>
            </a:r>
            <a:r>
              <a:rPr lang="en-US">
                <a:solidFill>
                  <a:schemeClr val="bg1"/>
                </a:solidFill>
              </a:rPr>
              <a:t> extorted $18 m</a:t>
            </a:r>
          </a:p>
          <a:p>
            <a:r>
              <a:rPr lang="en-US" err="1">
                <a:solidFill>
                  <a:schemeClr val="bg1"/>
                </a:solidFill>
              </a:rPr>
              <a:t>CryptoLocker</a:t>
            </a:r>
            <a:r>
              <a:rPr lang="en-US">
                <a:solidFill>
                  <a:schemeClr val="bg1"/>
                </a:solidFill>
              </a:rPr>
              <a:t> extorted $30m</a:t>
            </a:r>
          </a:p>
        </p:txBody>
      </p:sp>
      <p:pic>
        <p:nvPicPr>
          <p:cNvPr id="6" name="Content Placeholder 5" descr="A close up of a building&#10;&#10;Description automatically generated">
            <a:extLst>
              <a:ext uri="{FF2B5EF4-FFF2-40B4-BE49-F238E27FC236}">
                <a16:creationId xmlns:a16="http://schemas.microsoft.com/office/drawing/2014/main" id="{EFBD80A5-DF72-4A7B-958C-9A918CAACF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1522" y="2044004"/>
            <a:ext cx="6489819" cy="27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46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id="{202E9D7B-AC8A-4860-BD41-E04FC6559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8">
            <a:extLst>
              <a:ext uri="{FF2B5EF4-FFF2-40B4-BE49-F238E27FC236}">
                <a16:creationId xmlns:a16="http://schemas.microsoft.com/office/drawing/2014/main" id="{697B8C9C-91DF-4F8D-94A0-2C0C66030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text on a black surface&#10;&#10;Description generated with very high confidence">
            <a:extLst>
              <a:ext uri="{FF2B5EF4-FFF2-40B4-BE49-F238E27FC236}">
                <a16:creationId xmlns:a16="http://schemas.microsoft.com/office/drawing/2014/main" id="{CCBE655D-0E21-4503-B69C-D6ED29E7C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" r="-1" b="4134"/>
          <a:stretch/>
        </p:blipFill>
        <p:spPr>
          <a:xfrm>
            <a:off x="446533" y="723899"/>
            <a:ext cx="6202841" cy="5666666"/>
          </a:xfrm>
          <a:prstGeom prst="rect">
            <a:avLst/>
          </a:prstGeom>
        </p:spPr>
      </p:pic>
      <p:sp>
        <p:nvSpPr>
          <p:cNvPr id="16" name="Rectangle 20">
            <a:extLst>
              <a:ext uri="{FF2B5EF4-FFF2-40B4-BE49-F238E27FC236}">
                <a16:creationId xmlns:a16="http://schemas.microsoft.com/office/drawing/2014/main" id="{54D43BDD-ED29-4BE9-AEA1-6D0AE5A06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1C3ED-0F0D-4373-824B-B16F6A3C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CRYPTOLOCKERS as a service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7A5CD2-E3CD-4870-957C-173AD2C87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BF2A26-F7CA-4E8B-BC24-1AF436CD5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21A4B9-14CF-4CA1-9ECF-0DE52B291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6DADA72-F9FE-48F9-9DAD-B379AE2BC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06871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620F-ED32-40EA-8CBF-320334BB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/>
              <a:t>NOTPetya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E6117-7DC4-4F6B-B754-118982B2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093237" cy="3678303"/>
          </a:xfrm>
        </p:spPr>
        <p:txBody>
          <a:bodyPr>
            <a:normAutofit/>
          </a:bodyPr>
          <a:lstStyle/>
          <a:p>
            <a:r>
              <a:rPr lang="en-CA"/>
              <a:t>Cyber attack launched in June 2017</a:t>
            </a:r>
          </a:p>
          <a:p>
            <a:r>
              <a:rPr lang="en-CA"/>
              <a:t>Was a new variant of Petya that used Eternal Blue to initially spread</a:t>
            </a:r>
          </a:p>
          <a:p>
            <a:r>
              <a:rPr lang="en-CA"/>
              <a:t>This variant of Petya also encrypted user files before invoking its corruption of the MFT</a:t>
            </a:r>
          </a:p>
          <a:p>
            <a:r>
              <a:rPr lang="en-CA"/>
              <a:t>Infected computers would spread the virus across its local network</a:t>
            </a:r>
          </a:p>
          <a:p>
            <a:pPr lvl="1"/>
            <a:r>
              <a:rPr lang="en-CA"/>
              <a:t>It used a Credential Theft exploit similar to </a:t>
            </a:r>
            <a:r>
              <a:rPr lang="en-CA" err="1"/>
              <a:t>Mimikatz</a:t>
            </a:r>
            <a:r>
              <a:rPr lang="en-CA"/>
              <a:t> to obtain account names and passwords on the infected system</a:t>
            </a:r>
          </a:p>
          <a:p>
            <a:r>
              <a:rPr lang="en-CA" err="1"/>
              <a:t>NotPetya</a:t>
            </a:r>
            <a:r>
              <a:rPr lang="en-CA"/>
              <a:t> was Malware disguised as Ransomware. </a:t>
            </a:r>
          </a:p>
          <a:p>
            <a:pPr lvl="1"/>
            <a:r>
              <a:rPr lang="en-CA"/>
              <a:t>The virus made the encrypted MFT unrecoverable.</a:t>
            </a:r>
          </a:p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DD4D6-7F5B-470F-82BF-DE63D74ECF09}"/>
              </a:ext>
            </a:extLst>
          </p:cNvPr>
          <p:cNvSpPr txBox="1"/>
          <p:nvPr/>
        </p:nvSpPr>
        <p:spPr>
          <a:xfrm>
            <a:off x="9706447" y="3915056"/>
            <a:ext cx="1806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>
                <a:solidFill>
                  <a:schemeClr val="bg1"/>
                </a:solidFill>
                <a:latin typeface="Arial Black" panose="020B0A04020102020204" pitchFamily="34" charset="0"/>
              </a:rPr>
              <a:t>NOT PETYA</a:t>
            </a:r>
          </a:p>
        </p:txBody>
      </p:sp>
      <p:pic>
        <p:nvPicPr>
          <p:cNvPr id="3078" name="Picture 6" descr="Image result for notpetya">
            <a:extLst>
              <a:ext uri="{FF2B5EF4-FFF2-40B4-BE49-F238E27FC236}">
                <a16:creationId xmlns:a16="http://schemas.microsoft.com/office/drawing/2014/main" id="{27603C96-DAD0-4B07-9D01-161E862F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82" y="2023421"/>
            <a:ext cx="3835378" cy="383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016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5CAD-16CA-4AED-8837-B9480D72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wannacry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1191D-AB0B-4EE3-A784-B7B735E5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6329059" cy="3678303"/>
          </a:xfrm>
        </p:spPr>
        <p:txBody>
          <a:bodyPr/>
          <a:lstStyle/>
          <a:p>
            <a:r>
              <a:rPr lang="en-US"/>
              <a:t>Worldwide cyberattack in May 2017</a:t>
            </a:r>
          </a:p>
          <a:p>
            <a:pPr lvl="1"/>
            <a:r>
              <a:rPr lang="en-US"/>
              <a:t>150 Countries with an estimated over $8 Billion in damages</a:t>
            </a:r>
          </a:p>
          <a:p>
            <a:r>
              <a:rPr lang="en-US"/>
              <a:t>Used exploit known as Eternal Blue to infect windows machines</a:t>
            </a:r>
          </a:p>
          <a:p>
            <a:r>
              <a:rPr lang="en-US"/>
              <a:t>Over 200,000 infected victims</a:t>
            </a:r>
          </a:p>
          <a:p>
            <a:r>
              <a:rPr lang="en-US"/>
              <a:t>Kill-Switch was discovered and stopped further infections</a:t>
            </a:r>
          </a:p>
          <a:p>
            <a:r>
              <a:rPr lang="en-US"/>
              <a:t>$300 - $600 Ransom</a:t>
            </a:r>
          </a:p>
          <a:p>
            <a:endParaRPr lang="en-US"/>
          </a:p>
        </p:txBody>
      </p:sp>
      <p:pic>
        <p:nvPicPr>
          <p:cNvPr id="1026" name="Picture 2" descr="Image result for wannacry">
            <a:extLst>
              <a:ext uri="{FF2B5EF4-FFF2-40B4-BE49-F238E27FC236}">
                <a16:creationId xmlns:a16="http://schemas.microsoft.com/office/drawing/2014/main" id="{3EB80BF1-6754-4C17-9CF0-D51D8A51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07" y="2180496"/>
            <a:ext cx="4533900" cy="342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00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ECFA-4A61-4F96-9811-0FD6E171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ETERNAL BLUE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B7043-8EEE-4CF0-B896-7EFA9E1E0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7660" y="2196912"/>
            <a:ext cx="7473148" cy="3678303"/>
          </a:xfrm>
        </p:spPr>
        <p:txBody>
          <a:bodyPr/>
          <a:lstStyle/>
          <a:p>
            <a:r>
              <a:rPr lang="en-CA"/>
              <a:t>An Exploit Developed by the NSA that was leaked by a hacking group known as Shadow Brokers</a:t>
            </a:r>
          </a:p>
          <a:p>
            <a:r>
              <a:rPr lang="en-CA"/>
              <a:t>Allowed Remote Code Execution through a vulnerability in the SMBv1 on Windows.</a:t>
            </a:r>
          </a:p>
          <a:p>
            <a:r>
              <a:rPr lang="en-CA"/>
              <a:t>Security Patch was issued by Microsoft in March 2017</a:t>
            </a:r>
          </a:p>
          <a:p>
            <a:r>
              <a:rPr lang="en-CA"/>
              <a:t>Exploit can be found under CVE-2017-0411 and MS17-010</a:t>
            </a:r>
          </a:p>
        </p:txBody>
      </p:sp>
      <p:pic>
        <p:nvPicPr>
          <p:cNvPr id="4098" name="Picture 2" descr="Image result for SMB">
            <a:extLst>
              <a:ext uri="{FF2B5EF4-FFF2-40B4-BE49-F238E27FC236}">
                <a16:creationId xmlns:a16="http://schemas.microsoft.com/office/drawing/2014/main" id="{25DAD8A1-2629-42B9-97E5-805E3E198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15474" r="16504" b="15754"/>
          <a:stretch/>
        </p:blipFill>
        <p:spPr bwMode="auto">
          <a:xfrm>
            <a:off x="484206" y="4208595"/>
            <a:ext cx="3373587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ternal blue">
            <a:extLst>
              <a:ext uri="{FF2B5EF4-FFF2-40B4-BE49-F238E27FC236}">
                <a16:creationId xmlns:a16="http://schemas.microsoft.com/office/drawing/2014/main" id="{1DFA8C49-C326-4388-95EB-1CB10C876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8" t="25759" r="36112" b="33097"/>
          <a:stretch/>
        </p:blipFill>
        <p:spPr bwMode="auto">
          <a:xfrm>
            <a:off x="581192" y="2180496"/>
            <a:ext cx="327660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68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A250-637D-4B78-A06B-1DAA3F70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CA">
                <a:solidFill>
                  <a:srgbClr val="FFFEFF"/>
                </a:solidFill>
              </a:rPr>
              <a:t>Payments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051512-9D24-4D02-8C0E-B10DD5D5A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55193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0429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A250-637D-4B78-A06B-1DAA3F70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71354-54B4-4B22-9E6D-F694C38F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Bitcoin transactions are pseudonymous: payments are made from one 32-character address to another, which are recorded in the blockchain, which is the digital ledger of all bitcoin transactions.</a:t>
            </a:r>
          </a:p>
          <a:p>
            <a:r>
              <a:rPr lang="en-US"/>
              <a:t>Bitcoin is particularly useful here because it’s fast, reliable, and verifiable.</a:t>
            </a:r>
          </a:p>
          <a:p>
            <a:pPr lvl="1"/>
            <a:r>
              <a:rPr lang="en-US"/>
              <a:t>The hacker can simply watch the public blockchain to know if and when a victim has paid up</a:t>
            </a:r>
          </a:p>
          <a:p>
            <a:pPr lvl="1"/>
            <a:r>
              <a:rPr lang="en-US"/>
              <a:t>The hacker can even make a unique payment address for each victim and automate the process of unlocking their files upon a confirmed bitcoin transaction to that unique address.</a:t>
            </a:r>
          </a:p>
          <a:p>
            <a:r>
              <a:rPr lang="en-US"/>
              <a:t>However, the open, transparent, nature of bitcoin blockchain transactions means that the global community is closely watching the ransom money</a:t>
            </a:r>
          </a:p>
          <a:p>
            <a:endParaRPr lang="en-US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519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A250-637D-4B78-A06B-1DAA3F70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71354-54B4-4B22-9E6D-F694C38F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challenge for criminals who run ransomware campaigns, however, remains converting bitcoins into cash.</a:t>
            </a:r>
          </a:p>
          <a:p>
            <a:r>
              <a:rPr lang="en-US"/>
              <a:t>Virtual currency exchanges are coming under increasing scrutiny from regulators, and many exchanges now follow anti-money laundering and know-your-customer requirements.</a:t>
            </a:r>
          </a:p>
          <a:p>
            <a:r>
              <a:rPr lang="en-US" err="1"/>
              <a:t>Reveton</a:t>
            </a:r>
            <a:r>
              <a:rPr lang="en-US"/>
              <a:t> Ransomware: In February 2013, a Russian citizen was arrested in Dubai by Spanish authorities for his connection to a crime ring that had been using </a:t>
            </a:r>
            <a:r>
              <a:rPr lang="en-US" err="1"/>
              <a:t>Reveton</a:t>
            </a:r>
            <a:r>
              <a:rPr lang="en-US"/>
              <a:t>; ten other individuals were arrested on money laundering charges.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529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A250-637D-4B78-A06B-1DAA3F70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71354-54B4-4B22-9E6D-F694C38F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2018, U.S government publicly attributed cryptocurrency addresses to 2 Iranian hackers behind the </a:t>
            </a:r>
            <a:r>
              <a:rPr lang="en-US" err="1"/>
              <a:t>SamSam</a:t>
            </a:r>
            <a:r>
              <a:rPr lang="en-US"/>
              <a:t> ransomware.</a:t>
            </a:r>
          </a:p>
          <a:p>
            <a:r>
              <a:rPr lang="en-US"/>
              <a:t>Ali </a:t>
            </a:r>
            <a:r>
              <a:rPr lang="en-US" err="1"/>
              <a:t>Khorashadizadeh</a:t>
            </a:r>
            <a:r>
              <a:rPr lang="en-US"/>
              <a:t> - 1AjZPMsnmpdK2Rv9KQNfMurTXinscVro9V</a:t>
            </a:r>
          </a:p>
          <a:p>
            <a:r>
              <a:rPr lang="en-US"/>
              <a:t>Mohammad </a:t>
            </a:r>
            <a:r>
              <a:rPr lang="en-US" err="1"/>
              <a:t>Ghorbaniyan</a:t>
            </a:r>
            <a:r>
              <a:rPr lang="en-US"/>
              <a:t> - 149w62rY42aZBox8fGcmqNsXUzSStKeq8C</a:t>
            </a:r>
          </a:p>
          <a:p>
            <a:r>
              <a:rPr lang="en-US"/>
              <a:t>Combined value of 6000 bitcoins or US $23 million</a:t>
            </a:r>
          </a:p>
          <a:p>
            <a:r>
              <a:rPr lang="en-US">
                <a:hlinkClick r:id="rId3"/>
              </a:rPr>
              <a:t>Thinking about making a ransomware payment? If so, you may want to think twice before doing so as it could land you in trouble for violating U.S. government sanctions.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B70FF-352C-4E69-9DCA-04228F5F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6"/>
            <a:ext cx="6798608" cy="654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Defenses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9AE6EDE-3426-4C15-91AF-8472DA20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2217610"/>
            <a:ext cx="2716911" cy="2716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3FE69B-0471-409C-81C1-013537B46CAC}"/>
              </a:ext>
            </a:extLst>
          </p:cNvPr>
          <p:cNvSpPr txBox="1"/>
          <p:nvPr/>
        </p:nvSpPr>
        <p:spPr>
          <a:xfrm>
            <a:off x="4694548" y="2453305"/>
            <a:ext cx="6249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The usual:  Windows Defender,  Antiviruses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Careful inspection of software before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Disable Windows from hiding file extensions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Keeping system backups/snapshots, preferably remotely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Some ransomwares have very specific kill switches: e.g. Petya will fail if you have a </a:t>
            </a:r>
            <a:r>
              <a:rPr lang="en-CA" dirty="0" err="1">
                <a:solidFill>
                  <a:schemeClr val="bg1"/>
                </a:solidFill>
              </a:rPr>
              <a:t>perf.c</a:t>
            </a:r>
            <a:r>
              <a:rPr lang="en-CA" dirty="0">
                <a:solidFill>
                  <a:schemeClr val="bg1"/>
                </a:solidFill>
              </a:rPr>
              <a:t> file in your windows installation directory.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In case your computer gets encrypted: Look for a leaked decryption key/tool</a:t>
            </a:r>
          </a:p>
        </p:txBody>
      </p:sp>
    </p:spTree>
    <p:extLst>
      <p:ext uri="{BB962C8B-B14F-4D97-AF65-F5344CB8AC3E}">
        <p14:creationId xmlns:p14="http://schemas.microsoft.com/office/powerpoint/2010/main" val="994622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4F12-E4BE-4BCC-B2C8-ED1E830B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err="1"/>
              <a:t>Cryptojacking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D6E00-620C-4D06-8FDE-43115C996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495632" cy="3633047"/>
          </a:xfrm>
        </p:spPr>
        <p:txBody>
          <a:bodyPr/>
          <a:lstStyle/>
          <a:p>
            <a:r>
              <a:rPr lang="en-US" b="1"/>
              <a:t>ransomware</a:t>
            </a:r>
            <a:r>
              <a:rPr lang="en-US"/>
              <a:t> infections have fallen 30% over the past 12 months</a:t>
            </a:r>
          </a:p>
          <a:p>
            <a:r>
              <a:rPr lang="en-US" b="1" err="1"/>
              <a:t>cryptojacking</a:t>
            </a:r>
            <a:r>
              <a:rPr lang="en-US"/>
              <a:t> infections have increased 44.5% over the same time period</a:t>
            </a:r>
            <a:endParaRPr lang="en-CA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D46EF-0658-4387-84CE-5EE0767A2E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1126"/>
          <a:stretch/>
        </p:blipFill>
        <p:spPr>
          <a:xfrm>
            <a:off x="5583342" y="2003741"/>
            <a:ext cx="6265758" cy="3482660"/>
          </a:xfrm>
        </p:spPr>
      </p:pic>
    </p:spTree>
    <p:extLst>
      <p:ext uri="{BB962C8B-B14F-4D97-AF65-F5344CB8AC3E}">
        <p14:creationId xmlns:p14="http://schemas.microsoft.com/office/powerpoint/2010/main" val="144923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77CBF4-EC65-4DE5-AF23-0A84B05D1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78" y="0"/>
            <a:ext cx="9881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58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521B-955C-43EA-BAC2-9F0E3C66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Is </a:t>
            </a:r>
            <a:r>
              <a:rPr lang="en-CA" err="1"/>
              <a:t>Cryptojacking</a:t>
            </a:r>
            <a:r>
              <a:rPr lang="en-CA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22307-A93A-4984-9BAD-61D6D1117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Cryptojacking</a:t>
            </a:r>
            <a:r>
              <a:rPr lang="en-US"/>
              <a:t> (AKA </a:t>
            </a:r>
            <a:r>
              <a:rPr lang="en-US" err="1"/>
              <a:t>cryptomining</a:t>
            </a:r>
            <a:r>
              <a:rPr lang="en-US"/>
              <a:t>) is a malware that hides on a computer and uses the machine’s resources to mine cryptocurrency.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794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2F93D33-6100-400D-9B23-3FDF1408A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98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130" y="350932"/>
            <a:ext cx="10993549" cy="895244"/>
          </a:xfrm>
          <a:solidFill>
            <a:schemeClr val="accent2">
              <a:alpha val="7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Ransomware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D6B05-91D5-45FF-9D4F-AE4398DFB43E}"/>
              </a:ext>
            </a:extLst>
          </p:cNvPr>
          <p:cNvSpPr txBox="1"/>
          <p:nvPr/>
        </p:nvSpPr>
        <p:spPr>
          <a:xfrm>
            <a:off x="33337" y="5289946"/>
            <a:ext cx="4969668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4800">
                <a:solidFill>
                  <a:schemeClr val="bg1"/>
                </a:solidFill>
                <a:latin typeface="Arial"/>
                <a:cs typeface="Arial"/>
              </a:rPr>
              <a:t>Bryan &amp; Zuhair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2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9EE7-CCF1-4E29-B43E-19C9643C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Does It Work?</a:t>
            </a:r>
          </a:p>
        </p:txBody>
      </p:sp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D93F518-4F48-432E-BC34-B20C102B2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202" b="12473"/>
          <a:stretch/>
        </p:blipFill>
        <p:spPr>
          <a:xfrm>
            <a:off x="3270590" y="2100162"/>
            <a:ext cx="5650819" cy="4277438"/>
          </a:xfrm>
        </p:spPr>
      </p:pic>
    </p:spTree>
    <p:extLst>
      <p:ext uri="{BB962C8B-B14F-4D97-AF65-F5344CB8AC3E}">
        <p14:creationId xmlns:p14="http://schemas.microsoft.com/office/powerpoint/2010/main" val="372509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A7A4-9B8C-4F77-BA97-D37EE36F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46B26-10F4-41DB-B945-E861E46B5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First know extortion malware attack was AIDS Trojan in 1989, created by evolutionary biologist Dr. Joseph Popp</a:t>
            </a:r>
          </a:p>
          <a:p>
            <a:r>
              <a:rPr lang="en-US"/>
              <a:t>Hid files on hard drive and encrypted their names</a:t>
            </a:r>
          </a:p>
          <a:p>
            <a:r>
              <a:rPr lang="en-US"/>
              <a:t>The user was asked to pay $189 to "PC Cyborg Corporation" in order to obtain a repair tool</a:t>
            </a:r>
          </a:p>
          <a:p>
            <a:r>
              <a:rPr lang="en-US"/>
              <a:t>Not designed very well, decryption key could be extracted from the code of the Trojan</a:t>
            </a:r>
          </a:p>
        </p:txBody>
      </p:sp>
    </p:spTree>
    <p:extLst>
      <p:ext uri="{BB962C8B-B14F-4D97-AF65-F5344CB8AC3E}">
        <p14:creationId xmlns:p14="http://schemas.microsoft.com/office/powerpoint/2010/main" val="76072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056700-3901-42E0-8746-D723159F1FBB}"/>
              </a:ext>
            </a:extLst>
          </p:cNvPr>
          <p:cNvSpPr txBox="1"/>
          <p:nvPr/>
        </p:nvSpPr>
        <p:spPr>
          <a:xfrm>
            <a:off x="8051800" y="6316275"/>
            <a:ext cx="3683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American Cryptographer Moti Yung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8A7A4-9B8C-4F77-BA97-D37EE36F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46B26-10F4-41DB-B945-E861E46B5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180496"/>
            <a:ext cx="7225075" cy="36783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Concept of encrypting ransomware introduced by Young and Yung at Columbia University.</a:t>
            </a:r>
          </a:p>
          <a:p>
            <a:r>
              <a:rPr lang="en-US" sz="2400"/>
              <a:t>Critiqued AIDS reliance on symmetric crypto alone.</a:t>
            </a:r>
          </a:p>
          <a:p>
            <a:r>
              <a:rPr lang="en-US" sz="2400"/>
              <a:t>Hypothesized the notion of electronic money.</a:t>
            </a:r>
          </a:p>
          <a:p>
            <a:r>
              <a:rPr lang="en-US" sz="2400"/>
              <a:t>Demoed hybrid encryption on a Macintosh SE/30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913CBB-2C38-4B5B-96CC-6044D1EE3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586" r="17835" b="1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249177F-A06A-45FB-B00F-00720EA19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776F1A-996E-49D1-B112-57A6E716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4C3B4B-612F-41A6-81E2-EF54C8107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D3A97A-037A-4CD4-96C9-9571CA29B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B4C527F-AA88-4BD2-819A-06921EEB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12191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1BEFAC-BF22-4CF8-9B60-C1CACA905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1ED6A-E83D-46EC-8BD6-C9F7C6A0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643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Origin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02E04637-665B-4873-A7B8-765D5B53C05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9895273"/>
              </p:ext>
            </p:extLst>
          </p:nvPr>
        </p:nvGraphicFramePr>
        <p:xfrm>
          <a:off x="486033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78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650DD-FE99-491B-B0DB-E136DAFF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EFF"/>
                </a:solidFill>
              </a:rPr>
              <a:t>Types of Ransomware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0F4E8E-087C-47D3-85D7-528582F620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87312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45904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1579</Words>
  <Application>Microsoft Office PowerPoint</Application>
  <PresentationFormat>Widescreen</PresentationFormat>
  <Paragraphs>197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Gill Sans MT</vt:lpstr>
      <vt:lpstr>Wingdings 2</vt:lpstr>
      <vt:lpstr>Dividend</vt:lpstr>
      <vt:lpstr>Ransomware</vt:lpstr>
      <vt:lpstr>What Is Ransomware?</vt:lpstr>
      <vt:lpstr>Stats</vt:lpstr>
      <vt:lpstr>PowerPoint Presentation</vt:lpstr>
      <vt:lpstr>How Does It Work?</vt:lpstr>
      <vt:lpstr>Origin</vt:lpstr>
      <vt:lpstr>Origin</vt:lpstr>
      <vt:lpstr>Origin</vt:lpstr>
      <vt:lpstr>Types of Ransomware</vt:lpstr>
      <vt:lpstr>ScareWare</vt:lpstr>
      <vt:lpstr>Leakware</vt:lpstr>
      <vt:lpstr>Encrypting Ransomware</vt:lpstr>
      <vt:lpstr>Petya</vt:lpstr>
      <vt:lpstr>DECISION TREE: PETYA</vt:lpstr>
      <vt:lpstr>Demo Time</vt:lpstr>
      <vt:lpstr>INFILTRATING THE Master boot record</vt:lpstr>
      <vt:lpstr>Master FILE TABLE</vt:lpstr>
      <vt:lpstr>ENCRYPTING THE MFT</vt:lpstr>
      <vt:lpstr>YOUR FILES ARE HOSTAGE</vt:lpstr>
      <vt:lpstr>Demo Time</vt:lpstr>
      <vt:lpstr>DECRYPTION Explanation</vt:lpstr>
      <vt:lpstr>MISCHA</vt:lpstr>
      <vt:lpstr>Demo Time</vt:lpstr>
      <vt:lpstr>MISCHA</vt:lpstr>
      <vt:lpstr>FILE ENCRYPTION METHOD</vt:lpstr>
      <vt:lpstr>MISCHA ConT'd</vt:lpstr>
      <vt:lpstr>Demo Time</vt:lpstr>
      <vt:lpstr>Back-TRACE it?</vt:lpstr>
      <vt:lpstr>.ONION &amp; TOR NETWORK</vt:lpstr>
      <vt:lpstr>CRYPTOLOCKERS as a service</vt:lpstr>
      <vt:lpstr>NOTPetya</vt:lpstr>
      <vt:lpstr>wannacry</vt:lpstr>
      <vt:lpstr>ETERNAL BLUE</vt:lpstr>
      <vt:lpstr>Payments</vt:lpstr>
      <vt:lpstr>Payments</vt:lpstr>
      <vt:lpstr>Payments</vt:lpstr>
      <vt:lpstr>Payments</vt:lpstr>
      <vt:lpstr>Defenses</vt:lpstr>
      <vt:lpstr>Cryptojacking</vt:lpstr>
      <vt:lpstr>What Is Cryptojacking?</vt:lpstr>
      <vt:lpstr>Ransomware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Ransomware</dc:title>
  <dc:creator/>
  <cp:revision>1</cp:revision>
  <dcterms:created xsi:type="dcterms:W3CDTF">2019-02-06T19:20:50Z</dcterms:created>
  <dcterms:modified xsi:type="dcterms:W3CDTF">2019-03-04T01:23:15Z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