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cloudflare.com/learning/security/threats/brute-force-attack/" TargetMode="External"/><Relationship Id="rId3" Type="http://schemas.openxmlformats.org/officeDocument/2006/relationships/hyperlink" Target="https://www.cloudflare.com/learning/ddos/ddos-attack-tools/slowloris/" TargetMode="External"/><Relationship Id="rId4" Type="http://schemas.openxmlformats.org/officeDocument/2006/relationships/hyperlink" Target="https://www.cloudflare.com/learning/ddos/ddos-attack-tools/r-u-dead-yet-rudy/" TargetMode="External"/><Relationship Id="rId5" Type="http://schemas.openxmlformats.org/officeDocument/2006/relationships/hyperlink" Target="https://www.cloudflare.com/learning/ddos/ddos-attack-tools/r-u-dead-yet-rudy/" TargetMode="Externa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4c92ca0e8b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4c92ca0e8b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Add -f for flood feature.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4c92ca0e8b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4c92ca0e8b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Explain steps in more detail, explain what fragment offset is.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4c92ca0e8b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4c92ca0e8b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Explain briefly what DNS is to help make it easier to understand</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4e1a289bde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4e1a289bde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Explain briefly what DNS is to help make it easier to understand</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4e1a289bde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4e1a289bde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Explain briefly what DNS is to help make it easier to understand</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4c92ca0e8b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4c92ca0e8b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system resources specifically?</a:t>
            </a:r>
            <a:endParaRPr/>
          </a:p>
          <a:p>
            <a:pPr indent="0" lvl="0" marL="0" rtl="0" algn="l">
              <a:spcBef>
                <a:spcPts val="0"/>
              </a:spcBef>
              <a:spcAft>
                <a:spcPts val="0"/>
              </a:spcAft>
              <a:buClr>
                <a:srgbClr val="000000"/>
              </a:buClr>
              <a:buSzPts val="1100"/>
              <a:buFont typeface="Arial"/>
              <a:buNone/>
            </a:pPr>
            <a:r>
              <a:rPr lang="en"/>
              <a:t>Unlike more traditional </a:t>
            </a:r>
            <a:r>
              <a:rPr lang="en" u="sng">
                <a:solidFill>
                  <a:schemeClr val="hlink"/>
                </a:solidFill>
                <a:hlinkClick r:id="rId2"/>
              </a:rPr>
              <a:t>brute-force attacks</a:t>
            </a:r>
            <a:r>
              <a:rPr lang="en"/>
              <a:t>, low and slow attacks require very little bandwidth and can be hard to mitigate, as they generate traffic that is very difficult to distinguish from normal traffic. Because they don’t require a lot of resources to pull off, low and slow attacks can be successfully launched using a single computer; two of the most popular tools for launching a low and slow attack are called </a:t>
            </a:r>
            <a:r>
              <a:rPr lang="en" u="sng">
                <a:solidFill>
                  <a:schemeClr val="hlink"/>
                </a:solidFill>
                <a:hlinkClick r:id="rId3"/>
              </a:rPr>
              <a:t>Slowloris</a:t>
            </a:r>
            <a:r>
              <a:rPr lang="en"/>
              <a:t> and </a:t>
            </a:r>
            <a:r>
              <a:rPr lang="en" u="sng">
                <a:solidFill>
                  <a:schemeClr val="hlink"/>
                </a:solidFill>
                <a:hlinkClick r:id="rId4"/>
              </a:rPr>
              <a:t>R.U.D.Y.</a:t>
            </a:r>
            <a:endParaRPr u="sng">
              <a:solidFill>
                <a:schemeClr val="hlink"/>
              </a:solidFill>
              <a:hlinkClick r:id="rId5"/>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4e3b95485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e3b95485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system resources specifically?</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4da62b62d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4da62b62d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Botnets are a quick and </a:t>
            </a:r>
            <a:r>
              <a:rPr lang="en"/>
              <a:t>efficient</a:t>
            </a:r>
            <a:r>
              <a:rPr lang="en"/>
              <a:t> way to amplify traffic.</a:t>
            </a:r>
            <a:endParaRPr/>
          </a:p>
          <a:p>
            <a:pPr indent="0" lvl="0" marL="0" rtl="0" algn="l">
              <a:spcBef>
                <a:spcPts val="0"/>
              </a:spcBef>
              <a:spcAft>
                <a:spcPts val="0"/>
              </a:spcAft>
              <a:buNone/>
            </a:pPr>
            <a:r>
              <a:rPr lang="en"/>
              <a:t>Can be used to do </a:t>
            </a:r>
            <a:r>
              <a:rPr lang="en"/>
              <a:t>SQL injections and Cross-Site Request Forgery, web scraping, and web application DDoS</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4da62b62d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4da62b62d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This is an extreme case where the naïve algorithm is problematic, because it must pass on many many paths, and then fail.</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4da62b62d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4da62b62d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Explain briefly how attacker can inject regex</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4c92ca0e8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c92ca0e8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Google Shape;170;g4dadffc733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4dadffc733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4dadffc733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4dadffc733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4dadffc733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4dadffc733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g4dadffc733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4dadffc733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4c92ca0e8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c92ca0e8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Ingress filtering does not work.</a:t>
            </a:r>
            <a:endParaRPr/>
          </a:p>
          <a:p>
            <a:pPr indent="0" lvl="0" marL="0" rtl="0" algn="l">
              <a:spcBef>
                <a:spcPts val="0"/>
              </a:spcBef>
              <a:spcAft>
                <a:spcPts val="0"/>
              </a:spcAft>
              <a:buNone/>
            </a:pPr>
            <a:r>
              <a:rPr lang="en"/>
              <a:t>Forging ip addresses may make even harder to stop this attack.</a:t>
            </a:r>
            <a:endParaRPr/>
          </a:p>
          <a:p>
            <a:pPr indent="0" lvl="0" marL="0" rtl="0" algn="l">
              <a:spcBef>
                <a:spcPts val="0"/>
              </a:spcBef>
              <a:spcAft>
                <a:spcPts val="0"/>
              </a:spcAft>
              <a:buNone/>
            </a:pPr>
            <a:r>
              <a:rPr lang="en"/>
              <a:t>Usually results in terabits of traffic per second</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4dadffc733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dadffc733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4c92ca0e8b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c92ca0e8b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4c92ca0e8b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4c92ca0e8b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22222"/>
                </a:solidFill>
                <a:highlight>
                  <a:srgbClr val="FFFFFF"/>
                </a:highlight>
              </a:rPr>
              <a:t>Describe what’s supposed to happen normally (handshake and connection), then describe what attacker does. Be specific as to what system resources are being used up.</a:t>
            </a:r>
            <a:endParaRPr sz="1050">
              <a:solidFill>
                <a:srgbClr val="222222"/>
              </a:solidFill>
              <a:highlight>
                <a:srgbClr val="FFFFFF"/>
              </a:highlight>
            </a:endParaRPr>
          </a:p>
          <a:p>
            <a:pPr indent="0" lvl="0" marL="0" rtl="0" algn="l">
              <a:spcBef>
                <a:spcPts val="0"/>
              </a:spcBef>
              <a:spcAft>
                <a:spcPts val="0"/>
              </a:spcAft>
              <a:buNone/>
            </a:pPr>
            <a:r>
              <a:rPr lang="en" sz="1050">
                <a:solidFill>
                  <a:srgbClr val="222222"/>
                </a:solidFill>
                <a:highlight>
                  <a:srgbClr val="FFFFFF"/>
                </a:highlight>
              </a:rPr>
              <a:t>the </a:t>
            </a:r>
            <a:r>
              <a:rPr i="1" lang="en" sz="1050">
                <a:solidFill>
                  <a:srgbClr val="222222"/>
                </a:solidFill>
                <a:highlight>
                  <a:srgbClr val="FFFFFF"/>
                </a:highlight>
              </a:rPr>
              <a:t>half-open connections </a:t>
            </a:r>
            <a:r>
              <a:rPr lang="en" sz="1050">
                <a:solidFill>
                  <a:srgbClr val="222222"/>
                </a:solidFill>
                <a:highlight>
                  <a:srgbClr val="FFFFFF"/>
                </a:highlight>
              </a:rPr>
              <a:t>created by the malicious client bind resources on the server and may eventually exceed the resources available on the server.</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4e1a289bde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4e1a289bd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22222"/>
                </a:solidFill>
                <a:highlight>
                  <a:srgbClr val="FFFFFF"/>
                </a:highlight>
              </a:rPr>
              <a:t>Describe what’s supposed to happen normally (handshake and connection), then describe what attacker does. Be specific as to what system resources are being used up.</a:t>
            </a:r>
            <a:endParaRPr sz="1050">
              <a:solidFill>
                <a:srgbClr val="222222"/>
              </a:solidFill>
              <a:highlight>
                <a:srgbClr val="FFFFFF"/>
              </a:highlight>
            </a:endParaRPr>
          </a:p>
          <a:p>
            <a:pPr indent="0" lvl="0" marL="0" rtl="0" algn="l">
              <a:spcBef>
                <a:spcPts val="0"/>
              </a:spcBef>
              <a:spcAft>
                <a:spcPts val="0"/>
              </a:spcAft>
              <a:buNone/>
            </a:pPr>
            <a:r>
              <a:rPr lang="en" sz="1050">
                <a:solidFill>
                  <a:srgbClr val="222222"/>
                </a:solidFill>
                <a:highlight>
                  <a:srgbClr val="FFFFFF"/>
                </a:highlight>
              </a:rPr>
              <a:t>the </a:t>
            </a:r>
            <a:r>
              <a:rPr i="1" lang="en" sz="1050">
                <a:solidFill>
                  <a:srgbClr val="222222"/>
                </a:solidFill>
                <a:highlight>
                  <a:srgbClr val="FFFFFF"/>
                </a:highlight>
              </a:rPr>
              <a:t>half-open connections </a:t>
            </a:r>
            <a:r>
              <a:rPr lang="en" sz="1050">
                <a:solidFill>
                  <a:srgbClr val="222222"/>
                </a:solidFill>
                <a:highlight>
                  <a:srgbClr val="FFFFFF"/>
                </a:highlight>
              </a:rPr>
              <a:t>created by the malicious client bind resources on the server and may eventually exceed the resources available on the server.</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4e3b95485a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4e3b95485a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22222"/>
                </a:solidFill>
                <a:highlight>
                  <a:srgbClr val="FFFFFF"/>
                </a:highlight>
              </a:rPr>
              <a:t>Describe what’s supposed to happen normally (handshake and connection), then describe what attacker does. Be specific as to what system resources are being used up.</a:t>
            </a:r>
            <a:endParaRPr sz="1050">
              <a:solidFill>
                <a:srgbClr val="222222"/>
              </a:solidFill>
              <a:highlight>
                <a:srgbClr val="FFFFFF"/>
              </a:highlight>
            </a:endParaRPr>
          </a:p>
          <a:p>
            <a:pPr indent="0" lvl="0" marL="0" rtl="0" algn="l">
              <a:spcBef>
                <a:spcPts val="0"/>
              </a:spcBef>
              <a:spcAft>
                <a:spcPts val="0"/>
              </a:spcAft>
              <a:buNone/>
            </a:pPr>
            <a:r>
              <a:rPr lang="en" sz="1050">
                <a:solidFill>
                  <a:srgbClr val="222222"/>
                </a:solidFill>
                <a:highlight>
                  <a:srgbClr val="FFFFFF"/>
                </a:highlight>
              </a:rPr>
              <a:t>the </a:t>
            </a:r>
            <a:r>
              <a:rPr i="1" lang="en" sz="1050">
                <a:solidFill>
                  <a:srgbClr val="222222"/>
                </a:solidFill>
                <a:highlight>
                  <a:srgbClr val="FFFFFF"/>
                </a:highlight>
              </a:rPr>
              <a:t>half-open connections </a:t>
            </a:r>
            <a:r>
              <a:rPr lang="en" sz="1050">
                <a:solidFill>
                  <a:srgbClr val="222222"/>
                </a:solidFill>
                <a:highlight>
                  <a:srgbClr val="FFFFFF"/>
                </a:highlight>
              </a:rPr>
              <a:t>created by the malicious client bind resources on the server and may eventually exceed the resources available on the server.</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4c92ca0e8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c92ca0e8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www.owasp.org/index.php/Regular_expression_Denial_of_Service_-_ReDoS" TargetMode="External"/><Relationship Id="rId4" Type="http://schemas.openxmlformats.org/officeDocument/2006/relationships/hyperlink" Target="https://githubengineering.com/ddos-incident-report/" TargetMode="External"/><Relationship Id="rId5" Type="http://schemas.openxmlformats.org/officeDocument/2006/relationships/hyperlink" Target="https://www.cloudflare.com/learning/ddos/memcached-ddos-attack/" TargetMode="External"/><Relationship Id="rId6" Type="http://schemas.openxmlformats.org/officeDocument/2006/relationships/hyperlink" Target="https://www.regular-expressions.info/redo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DoS Attacks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By Mohammad Ali and Ahmed El-Shafie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Ping of Death cont.</a:t>
            </a:r>
            <a:endParaRPr/>
          </a:p>
        </p:txBody>
      </p:sp>
      <p:sp>
        <p:nvSpPr>
          <p:cNvPr id="111" name="Google Shape;111;p2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Attackers usually fragment a packet into 65500 bytes which is the maximum size of a packet.</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When the target system puts the packet together, it may cause a buffer overflow and make the attacker execute malicious code or crash the system.</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Can also be used to flood the network resource with traffic. </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Nemesy</a:t>
            </a:r>
            <a:endParaRPr sz="2400">
              <a:solidFill>
                <a:srgbClr val="FFFFFF"/>
              </a:solidFill>
            </a:endParaRPr>
          </a:p>
        </p:txBody>
      </p:sp>
      <p:sp>
        <p:nvSpPr>
          <p:cNvPr id="112" name="Google Shape;112;p22"/>
          <p:cNvSpPr txBox="1"/>
          <p:nvPr/>
        </p:nvSpPr>
        <p:spPr>
          <a:xfrm>
            <a:off x="2789700" y="3857625"/>
            <a:ext cx="4958100" cy="4686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t>ping localhost -t -l 65500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Teardrop</a:t>
            </a:r>
            <a:endParaRPr/>
          </a:p>
        </p:txBody>
      </p:sp>
      <p:sp>
        <p:nvSpPr>
          <p:cNvPr id="118" name="Google Shape;118;p2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36550" lvl="0" marL="457200" rtl="0" algn="l">
              <a:spcBef>
                <a:spcPts val="0"/>
              </a:spcBef>
              <a:spcAft>
                <a:spcPts val="0"/>
              </a:spcAft>
              <a:buClr>
                <a:srgbClr val="FFFFFF"/>
              </a:buClr>
              <a:buSzPts val="1700"/>
              <a:buChar char="●"/>
            </a:pPr>
            <a:r>
              <a:rPr lang="en" sz="1700">
                <a:solidFill>
                  <a:srgbClr val="FFFFFF"/>
                </a:solidFill>
              </a:rPr>
              <a:t>Attacker sends large data packets</a:t>
            </a:r>
            <a:endParaRPr sz="1700">
              <a:solidFill>
                <a:srgbClr val="FFFFFF"/>
              </a:solidFill>
            </a:endParaRPr>
          </a:p>
          <a:p>
            <a:pPr indent="-336550" lvl="0" marL="457200" rtl="0" algn="l">
              <a:spcBef>
                <a:spcPts val="0"/>
              </a:spcBef>
              <a:spcAft>
                <a:spcPts val="0"/>
              </a:spcAft>
              <a:buClr>
                <a:srgbClr val="FFFFFF"/>
              </a:buClr>
              <a:buSzPts val="1700"/>
              <a:buChar char="●"/>
            </a:pPr>
            <a:r>
              <a:rPr lang="en" sz="1700">
                <a:solidFill>
                  <a:srgbClr val="FFFFFF"/>
                </a:solidFill>
              </a:rPr>
              <a:t>TCP/IP breaks packets into smaller fragments</a:t>
            </a:r>
            <a:endParaRPr sz="1700">
              <a:solidFill>
                <a:srgbClr val="FFFFFF"/>
              </a:solidFill>
            </a:endParaRPr>
          </a:p>
          <a:p>
            <a:pPr indent="-336550" lvl="0" marL="457200" rtl="0" algn="l">
              <a:spcBef>
                <a:spcPts val="0"/>
              </a:spcBef>
              <a:spcAft>
                <a:spcPts val="0"/>
              </a:spcAft>
              <a:buClr>
                <a:srgbClr val="FFFFFF"/>
              </a:buClr>
              <a:buSzPts val="1700"/>
              <a:buChar char="●"/>
            </a:pPr>
            <a:r>
              <a:rPr lang="en" sz="1700">
                <a:solidFill>
                  <a:srgbClr val="FFFFFF"/>
                </a:solidFill>
              </a:rPr>
              <a:t>Attacker manipulates data fragments as they are sent to overlap with each other.</a:t>
            </a:r>
            <a:endParaRPr sz="1700">
              <a:solidFill>
                <a:srgbClr val="FFFFFF"/>
              </a:solidFill>
            </a:endParaRPr>
          </a:p>
          <a:p>
            <a:pPr indent="-336550" lvl="0" marL="457200" rtl="0" algn="l">
              <a:spcBef>
                <a:spcPts val="0"/>
              </a:spcBef>
              <a:spcAft>
                <a:spcPts val="0"/>
              </a:spcAft>
              <a:buClr>
                <a:srgbClr val="FFFFFF"/>
              </a:buClr>
              <a:buSzPts val="1700"/>
              <a:buChar char="●"/>
            </a:pPr>
            <a:r>
              <a:rPr lang="en" sz="1700">
                <a:solidFill>
                  <a:srgbClr val="FFFFFF"/>
                </a:solidFill>
              </a:rPr>
              <a:t>This is done by changing the “fragment offset” field in a packet.</a:t>
            </a:r>
            <a:endParaRPr sz="1700">
              <a:solidFill>
                <a:srgbClr val="FFFFFF"/>
              </a:solidFill>
            </a:endParaRPr>
          </a:p>
          <a:p>
            <a:pPr indent="-336550" lvl="0" marL="457200" rtl="0" algn="l">
              <a:spcBef>
                <a:spcPts val="0"/>
              </a:spcBef>
              <a:spcAft>
                <a:spcPts val="0"/>
              </a:spcAft>
              <a:buClr>
                <a:srgbClr val="FFFFFF"/>
              </a:buClr>
              <a:buSzPts val="1700"/>
              <a:buChar char="●"/>
            </a:pPr>
            <a:r>
              <a:rPr lang="en" sz="1700">
                <a:solidFill>
                  <a:srgbClr val="FFFFFF"/>
                </a:solidFill>
              </a:rPr>
              <a:t>Causes old vulnerable systems to crash.</a:t>
            </a:r>
            <a:endParaRPr sz="1700">
              <a:solidFill>
                <a:srgbClr val="FFFFFF"/>
              </a:solidFill>
            </a:endParaRPr>
          </a:p>
          <a:p>
            <a:pPr indent="0" lvl="0" marL="914400" rtl="0" algn="l">
              <a:spcBef>
                <a:spcPts val="1600"/>
              </a:spcBef>
              <a:spcAft>
                <a:spcPts val="1600"/>
              </a:spcAft>
              <a:buNone/>
            </a:pPr>
            <a:r>
              <a:t/>
            </a:r>
            <a:endParaRPr sz="2400">
              <a:solidFill>
                <a:srgbClr val="000000"/>
              </a:solidFill>
            </a:endParaRPr>
          </a:p>
        </p:txBody>
      </p:sp>
      <p:pic>
        <p:nvPicPr>
          <p:cNvPr id="119" name="Google Shape;119;p23"/>
          <p:cNvPicPr preferRelativeResize="0"/>
          <p:nvPr/>
        </p:nvPicPr>
        <p:blipFill>
          <a:blip r:embed="rId3">
            <a:alphaModFix/>
          </a:blip>
          <a:stretch>
            <a:fillRect/>
          </a:stretch>
        </p:blipFill>
        <p:spPr>
          <a:xfrm>
            <a:off x="4829075" y="2437725"/>
            <a:ext cx="3958650" cy="22568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DNS Flood and Amplification</a:t>
            </a:r>
            <a:endParaRPr/>
          </a:p>
        </p:txBody>
      </p:sp>
      <p:sp>
        <p:nvSpPr>
          <p:cNvPr id="125" name="Google Shape;125;p2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DNS Amplification: Similar to Smurf Attack.</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Attacker spoofs with target IP and sends DNS request packets that look no different from real requests.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DNS servers send back larger responses to target IP, crashing the target.</a:t>
            </a:r>
            <a:endParaRPr sz="24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29" name="Shape 129"/>
        <p:cNvGrpSpPr/>
        <p:nvPr/>
      </p:nvGrpSpPr>
      <p:grpSpPr>
        <a:xfrm>
          <a:off x="0" y="0"/>
          <a:ext cx="0" cy="0"/>
          <a:chOff x="0" y="0"/>
          <a:chExt cx="0" cy="0"/>
        </a:xfrm>
      </p:grpSpPr>
      <p:sp>
        <p:nvSpPr>
          <p:cNvPr id="130" name="Google Shape;130;p25"/>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DNS Flood and Amplification</a:t>
            </a:r>
            <a:endParaRPr/>
          </a:p>
        </p:txBody>
      </p:sp>
      <p:sp>
        <p:nvSpPr>
          <p:cNvPr id="131" name="Google Shape;131;p2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DNS Flood: Attacker attempts to crash the DNS server with thousands of symmetrical requests.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Often done using botnets.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Since we are not doing a smurf-like attack here the spoofed IP addresses do not need to be real.</a:t>
            </a:r>
            <a:endParaRPr sz="24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35" name="Shape 135"/>
        <p:cNvGrpSpPr/>
        <p:nvPr/>
      </p:nvGrpSpPr>
      <p:grpSpPr>
        <a:xfrm>
          <a:off x="0" y="0"/>
          <a:ext cx="0" cy="0"/>
          <a:chOff x="0" y="0"/>
          <a:chExt cx="0" cy="0"/>
        </a:xfrm>
      </p:grpSpPr>
      <p:sp>
        <p:nvSpPr>
          <p:cNvPr id="136" name="Google Shape;136;p26"/>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t/>
            </a:r>
            <a:endParaRPr sz="2400">
              <a:solidFill>
                <a:srgbClr val="FFFFFF"/>
              </a:solidFill>
            </a:endParaRPr>
          </a:p>
        </p:txBody>
      </p:sp>
      <p:pic>
        <p:nvPicPr>
          <p:cNvPr id="138" name="Google Shape;138;p26"/>
          <p:cNvPicPr preferRelativeResize="0"/>
          <p:nvPr/>
        </p:nvPicPr>
        <p:blipFill>
          <a:blip r:embed="rId3">
            <a:alphaModFix/>
          </a:blip>
          <a:stretch>
            <a:fillRect/>
          </a:stretch>
        </p:blipFill>
        <p:spPr>
          <a:xfrm>
            <a:off x="259050" y="686913"/>
            <a:ext cx="8625900" cy="37696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Low and Slow attacks</a:t>
            </a:r>
            <a:endParaRPr/>
          </a:p>
        </p:txBody>
      </p:sp>
      <p:sp>
        <p:nvSpPr>
          <p:cNvPr id="144" name="Google Shape;144;p2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Low and Slow attacks are a type of DoS attack that relies upon sending a small stream of traffic for a long period of time.</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Hogging ports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Very hard to distinguish from legitimate traffic.</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Slowloris and R-u-d-y use this technique to flood a web server.</a:t>
            </a:r>
            <a:endParaRPr sz="2400">
              <a:solidFill>
                <a:srgbClr val="FFFFFF"/>
              </a:solidFill>
            </a:endParaRPr>
          </a:p>
          <a:p>
            <a:pPr indent="0" lvl="0" marL="914400" rtl="0" algn="l">
              <a:spcBef>
                <a:spcPts val="1600"/>
              </a:spcBef>
              <a:spcAft>
                <a:spcPts val="1600"/>
              </a:spcAft>
              <a:buNone/>
            </a:pPr>
            <a:r>
              <a:t/>
            </a:r>
            <a:endParaRPr sz="24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48" name="Shape 148"/>
        <p:cNvGrpSpPr/>
        <p:nvPr/>
      </p:nvGrpSpPr>
      <p:grpSpPr>
        <a:xfrm>
          <a:off x="0" y="0"/>
          <a:ext cx="0" cy="0"/>
          <a:chOff x="0" y="0"/>
          <a:chExt cx="0" cy="0"/>
        </a:xfrm>
      </p:grpSpPr>
      <p:pic>
        <p:nvPicPr>
          <p:cNvPr id="149" name="Google Shape;149;p28"/>
          <p:cNvPicPr preferRelativeResize="0"/>
          <p:nvPr/>
        </p:nvPicPr>
        <p:blipFill>
          <a:blip r:embed="rId3">
            <a:alphaModFix/>
          </a:blip>
          <a:stretch>
            <a:fillRect/>
          </a:stretch>
        </p:blipFill>
        <p:spPr>
          <a:xfrm>
            <a:off x="1187800" y="90700"/>
            <a:ext cx="6821674" cy="50011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53" name="Shape 153"/>
        <p:cNvGrpSpPr/>
        <p:nvPr/>
      </p:nvGrpSpPr>
      <p:grpSpPr>
        <a:xfrm>
          <a:off x="0" y="0"/>
          <a:ext cx="0" cy="0"/>
          <a:chOff x="0" y="0"/>
          <a:chExt cx="0" cy="0"/>
        </a:xfrm>
      </p:grpSpPr>
      <p:sp>
        <p:nvSpPr>
          <p:cNvPr id="154" name="Google Shape;154;p29"/>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APDoS</a:t>
            </a:r>
            <a:endParaRPr/>
          </a:p>
        </p:txBody>
      </p:sp>
      <p:sp>
        <p:nvSpPr>
          <p:cNvPr id="155" name="Google Shape;155;p29"/>
          <p:cNvSpPr txBox="1"/>
          <p:nvPr>
            <p:ph idx="1" type="body"/>
          </p:nvPr>
        </p:nvSpPr>
        <p:spPr>
          <a:xfrm>
            <a:off x="257225"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Advanced </a:t>
            </a:r>
            <a:r>
              <a:rPr lang="en" sz="2400">
                <a:solidFill>
                  <a:srgbClr val="FFFFFF"/>
                </a:solidFill>
              </a:rPr>
              <a:t>Persistent</a:t>
            </a:r>
            <a:r>
              <a:rPr lang="en" sz="2400">
                <a:solidFill>
                  <a:srgbClr val="FFFFFF"/>
                </a:solidFill>
              </a:rPr>
              <a:t> DoS attacks </a:t>
            </a:r>
            <a:r>
              <a:rPr lang="en" sz="2400">
                <a:solidFill>
                  <a:srgbClr val="FFFFFF"/>
                </a:solidFill>
              </a:rPr>
              <a:t>involve</a:t>
            </a:r>
            <a:r>
              <a:rPr lang="en" sz="2400">
                <a:solidFill>
                  <a:srgbClr val="FFFFFF"/>
                </a:solidFill>
              </a:rPr>
              <a:t> several attack vectors used to take a system down.</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Usually </a:t>
            </a:r>
            <a:r>
              <a:rPr lang="en" sz="2400">
                <a:solidFill>
                  <a:srgbClr val="FFFFFF"/>
                </a:solidFill>
              </a:rPr>
              <a:t>involves</a:t>
            </a:r>
            <a:r>
              <a:rPr lang="en" sz="2400">
                <a:solidFill>
                  <a:srgbClr val="FFFFFF"/>
                </a:solidFill>
              </a:rPr>
              <a:t> HTTP layer floods followed by SQLi and XSS attacks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Also accompanied by SYN floods to generate enormous amounts of traffic.</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Attackers usually use Botnets to generate such traffic.</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Switch between attacks to evade detection.</a:t>
            </a:r>
            <a:endParaRPr sz="2400">
              <a:solidFill>
                <a:srgbClr val="FFFFFF"/>
              </a:solidFill>
            </a:endParaRPr>
          </a:p>
          <a:p>
            <a:pPr indent="0" lvl="0" marL="914400" rtl="0" algn="l">
              <a:spcBef>
                <a:spcPts val="1600"/>
              </a:spcBef>
              <a:spcAft>
                <a:spcPts val="1600"/>
              </a:spcAft>
              <a:buNone/>
            </a:pPr>
            <a:r>
              <a:t/>
            </a:r>
            <a:endParaRPr sz="2400">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59" name="Shape 159"/>
        <p:cNvGrpSpPr/>
        <p:nvPr/>
      </p:nvGrpSpPr>
      <p:grpSpPr>
        <a:xfrm>
          <a:off x="0" y="0"/>
          <a:ext cx="0" cy="0"/>
          <a:chOff x="0" y="0"/>
          <a:chExt cx="0" cy="0"/>
        </a:xfrm>
      </p:grpSpPr>
      <p:sp>
        <p:nvSpPr>
          <p:cNvPr id="160" name="Google Shape;160;p30"/>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ReDoS</a:t>
            </a:r>
            <a:endParaRPr/>
          </a:p>
        </p:txBody>
      </p:sp>
      <p:sp>
        <p:nvSpPr>
          <p:cNvPr id="161" name="Google Shape;161;p30"/>
          <p:cNvSpPr txBox="1"/>
          <p:nvPr>
            <p:ph idx="1" type="body"/>
          </p:nvPr>
        </p:nvSpPr>
        <p:spPr>
          <a:xfrm>
            <a:off x="257225" y="1152475"/>
            <a:ext cx="8520600" cy="34164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Clr>
                <a:srgbClr val="FFFFFF"/>
              </a:buClr>
              <a:buSzPts val="1800"/>
              <a:buChar char="●"/>
            </a:pPr>
            <a:r>
              <a:rPr lang="en">
                <a:solidFill>
                  <a:srgbClr val="FFFFFF"/>
                </a:solidFill>
              </a:rPr>
              <a:t>Regular Expression DoS attacks exploit Web apps that use regex implemented using NFA.</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A naive regex algorithm would try all possible paths until a match is found. </a:t>
            </a:r>
            <a:endParaRPr>
              <a:solidFill>
                <a:srgbClr val="FFFFFF"/>
              </a:solidFill>
            </a:endParaRPr>
          </a:p>
          <a:p>
            <a:pPr indent="-342900" lvl="1" marL="1371600" rtl="0" algn="l">
              <a:spcBef>
                <a:spcPts val="0"/>
              </a:spcBef>
              <a:spcAft>
                <a:spcPts val="0"/>
              </a:spcAft>
              <a:buClr>
                <a:srgbClr val="FFFFFF"/>
              </a:buClr>
              <a:buSzPts val="1800"/>
              <a:buChar char="○"/>
            </a:pPr>
            <a:r>
              <a:rPr lang="en" sz="1800">
                <a:solidFill>
                  <a:srgbClr val="FFFFFF"/>
                </a:solidFill>
              </a:rPr>
              <a:t>Catastrophic Backtracking</a:t>
            </a:r>
            <a:endParaRPr sz="1800">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For example, (a+)+ is an “Evil” regex since its NFA has a lot of possible paths.</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Causes system to hang if large evil regex is inputted.</a:t>
            </a:r>
            <a:endParaRPr>
              <a:solidFill>
                <a:srgbClr val="FFFFFF"/>
              </a:solidFill>
            </a:endParaRPr>
          </a:p>
          <a:p>
            <a:pPr indent="0" lvl="0" marL="914400" rtl="0" algn="l">
              <a:spcBef>
                <a:spcPts val="1600"/>
              </a:spcBef>
              <a:spcAft>
                <a:spcPts val="1600"/>
              </a:spcAft>
              <a:buNone/>
            </a:pPr>
            <a:r>
              <a:t/>
            </a:r>
            <a:endParaRPr sz="2400">
              <a:solidFill>
                <a:srgbClr val="000000"/>
              </a:solidFill>
            </a:endParaRPr>
          </a:p>
        </p:txBody>
      </p:sp>
      <p:pic>
        <p:nvPicPr>
          <p:cNvPr id="162" name="Google Shape;162;p30"/>
          <p:cNvPicPr preferRelativeResize="0"/>
          <p:nvPr/>
        </p:nvPicPr>
        <p:blipFill>
          <a:blip r:embed="rId3">
            <a:alphaModFix/>
          </a:blip>
          <a:stretch>
            <a:fillRect/>
          </a:stretch>
        </p:blipFill>
        <p:spPr>
          <a:xfrm>
            <a:off x="1193349" y="3333450"/>
            <a:ext cx="6313975" cy="17169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66" name="Shape 166"/>
        <p:cNvGrpSpPr/>
        <p:nvPr/>
      </p:nvGrpSpPr>
      <p:grpSpPr>
        <a:xfrm>
          <a:off x="0" y="0"/>
          <a:ext cx="0" cy="0"/>
          <a:chOff x="0" y="0"/>
          <a:chExt cx="0" cy="0"/>
        </a:xfrm>
      </p:grpSpPr>
      <p:sp>
        <p:nvSpPr>
          <p:cNvPr id="167" name="Google Shape;167;p31"/>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ReDoS cont.</a:t>
            </a:r>
            <a:endParaRPr/>
          </a:p>
        </p:txBody>
      </p:sp>
      <p:sp>
        <p:nvSpPr>
          <p:cNvPr id="168" name="Google Shape;168;p31"/>
          <p:cNvSpPr txBox="1"/>
          <p:nvPr>
            <p:ph idx="1" type="body"/>
          </p:nvPr>
        </p:nvSpPr>
        <p:spPr>
          <a:xfrm>
            <a:off x="257225" y="1152475"/>
            <a:ext cx="8520600" cy="3416400"/>
          </a:xfrm>
          <a:prstGeom prst="rect">
            <a:avLst/>
          </a:prstGeom>
          <a:noFill/>
          <a:ln>
            <a:noFill/>
          </a:ln>
        </p:spPr>
        <p:txBody>
          <a:bodyPr anchorCtr="0" anchor="t" bIns="91425" lIns="91425" spcFirstLastPara="1" rIns="91425" wrap="square" tIns="91425">
            <a:noAutofit/>
          </a:bodyPr>
          <a:lstStyle/>
          <a:p>
            <a:pPr indent="-387350" lvl="0" marL="457200" rtl="0" algn="l">
              <a:spcBef>
                <a:spcPts val="0"/>
              </a:spcBef>
              <a:spcAft>
                <a:spcPts val="0"/>
              </a:spcAft>
              <a:buClr>
                <a:srgbClr val="FFFFFF"/>
              </a:buClr>
              <a:buSzPts val="2500"/>
              <a:buChar char="●"/>
            </a:pPr>
            <a:r>
              <a:rPr lang="en" sz="2500">
                <a:solidFill>
                  <a:srgbClr val="FFFFFF"/>
                </a:solidFill>
              </a:rPr>
              <a:t>Evil regexes typically contain </a:t>
            </a:r>
            <a:r>
              <a:rPr lang="en" sz="2500">
                <a:solidFill>
                  <a:srgbClr val="FFFFFF"/>
                </a:solidFill>
              </a:rPr>
              <a:t>repetition</a:t>
            </a:r>
            <a:r>
              <a:rPr lang="en" sz="2500">
                <a:solidFill>
                  <a:srgbClr val="FFFFFF"/>
                </a:solidFill>
              </a:rPr>
              <a:t> (+, *) and grouping.</a:t>
            </a:r>
            <a:endParaRPr sz="2500">
              <a:solidFill>
                <a:srgbClr val="FFFFFF"/>
              </a:solidFill>
            </a:endParaRPr>
          </a:p>
          <a:p>
            <a:pPr indent="-387350" lvl="0" marL="457200" rtl="0" algn="l">
              <a:spcBef>
                <a:spcPts val="0"/>
              </a:spcBef>
              <a:spcAft>
                <a:spcPts val="0"/>
              </a:spcAft>
              <a:buClr>
                <a:srgbClr val="FFFFFF"/>
              </a:buClr>
              <a:buSzPts val="2500"/>
              <a:buChar char="●"/>
            </a:pPr>
            <a:r>
              <a:rPr lang="en" sz="2500">
                <a:solidFill>
                  <a:srgbClr val="FFFFFF"/>
                </a:solidFill>
              </a:rPr>
              <a:t>If attacker has control over regex, he can create his own evil regex and use it.</a:t>
            </a:r>
            <a:endParaRPr sz="2500">
              <a:solidFill>
                <a:srgbClr val="FFFFFF"/>
              </a:solidFill>
            </a:endParaRPr>
          </a:p>
          <a:p>
            <a:pPr indent="-387350" lvl="0" marL="457200" rtl="0" algn="l">
              <a:spcBef>
                <a:spcPts val="0"/>
              </a:spcBef>
              <a:spcAft>
                <a:spcPts val="0"/>
              </a:spcAft>
              <a:buClr>
                <a:srgbClr val="FFFFFF"/>
              </a:buClr>
              <a:buSzPts val="2500"/>
              <a:buChar char="●"/>
            </a:pPr>
            <a:r>
              <a:rPr lang="en" sz="2500">
                <a:solidFill>
                  <a:srgbClr val="FFFFFF"/>
                </a:solidFill>
              </a:rPr>
              <a:t>If not, the attacker can search the system and find and exploit already existing evil regexes.</a:t>
            </a:r>
            <a:endParaRPr sz="25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are DoS Attacks?</a:t>
            </a:r>
            <a:endParaRPr/>
          </a:p>
        </p:txBody>
      </p:sp>
      <p:sp>
        <p:nvSpPr>
          <p:cNvPr id="61" name="Google Shape;61;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A type of cyber-attack where an attacker’s goal is to make a online service unavailable.</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Usually done by overloading systems with fake requests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Prevents systems from serving legitimate requests</a:t>
            </a:r>
            <a:r>
              <a:rPr lang="en">
                <a:solidFill>
                  <a:srgbClr val="FFFFFF"/>
                </a:solidFill>
              </a:rPr>
              <a:t>.</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Attackers perform this attack on high-profile servers for revenge, blackmail, activism, etc.</a:t>
            </a:r>
            <a:endParaRPr sz="2400">
              <a:solidFill>
                <a:srgbClr val="FFFFFF"/>
              </a:solidFill>
            </a:endParaRPr>
          </a:p>
          <a:p>
            <a:pPr indent="0" lvl="0" marL="0" rtl="0" algn="l">
              <a:spcBef>
                <a:spcPts val="1600"/>
              </a:spcBef>
              <a:spcAft>
                <a:spcPts val="1600"/>
              </a:spcAft>
              <a:buNone/>
            </a:pPr>
            <a:r>
              <a:t/>
            </a:r>
            <a:endParaRPr>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72" name="Shape 172"/>
        <p:cNvGrpSpPr/>
        <p:nvPr/>
      </p:nvGrpSpPr>
      <p:grpSpPr>
        <a:xfrm>
          <a:off x="0" y="0"/>
          <a:ext cx="0" cy="0"/>
          <a:chOff x="0" y="0"/>
          <a:chExt cx="0" cy="0"/>
        </a:xfrm>
      </p:grpSpPr>
      <p:sp>
        <p:nvSpPr>
          <p:cNvPr id="173" name="Google Shape;173;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Famous DoS Attack - GitHub</a:t>
            </a:r>
            <a:endParaRPr/>
          </a:p>
        </p:txBody>
      </p:sp>
      <p:sp>
        <p:nvSpPr>
          <p:cNvPr id="174" name="Google Shape;174;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marR="0" rtl="0" algn="l">
              <a:lnSpc>
                <a:spcPct val="115000"/>
              </a:lnSpc>
              <a:spcBef>
                <a:spcPts val="0"/>
              </a:spcBef>
              <a:spcAft>
                <a:spcPts val="0"/>
              </a:spcAft>
              <a:buClr>
                <a:srgbClr val="FFFFFF"/>
              </a:buClr>
              <a:buSzPts val="2400"/>
              <a:buChar char="●"/>
            </a:pPr>
            <a:r>
              <a:rPr lang="en" sz="2400">
                <a:solidFill>
                  <a:srgbClr val="FFFFFF"/>
                </a:solidFill>
              </a:rPr>
              <a:t>5</a:t>
            </a:r>
            <a:r>
              <a:rPr lang="en" sz="2400">
                <a:solidFill>
                  <a:srgbClr val="FFFFFF"/>
                </a:solidFill>
              </a:rPr>
              <a:t>:21-5:26pm </a:t>
            </a:r>
            <a:r>
              <a:rPr lang="en" sz="2400">
                <a:solidFill>
                  <a:srgbClr val="FFFFFF"/>
                </a:solidFill>
              </a:rPr>
              <a:t>Feb 28, 2018</a:t>
            </a:r>
            <a:endParaRPr sz="2400">
              <a:solidFill>
                <a:srgbClr val="FFFFFF"/>
              </a:solidFill>
            </a:endParaRPr>
          </a:p>
          <a:p>
            <a:pPr indent="-381000" lvl="0" marL="457200" rtl="0" algn="l">
              <a:lnSpc>
                <a:spcPct val="115000"/>
              </a:lnSpc>
              <a:spcBef>
                <a:spcPts val="0"/>
              </a:spcBef>
              <a:spcAft>
                <a:spcPts val="0"/>
              </a:spcAft>
              <a:buClr>
                <a:srgbClr val="FFFFFF"/>
              </a:buClr>
              <a:buSzPts val="2400"/>
              <a:buChar char="●"/>
            </a:pPr>
            <a:r>
              <a:rPr lang="en" sz="2400">
                <a:solidFill>
                  <a:srgbClr val="FFFFFF"/>
                </a:solidFill>
              </a:rPr>
              <a:t>Peak at 1.35 Tbps, 126.9 million packets per second</a:t>
            </a:r>
            <a:endParaRPr sz="2400">
              <a:solidFill>
                <a:srgbClr val="FFFFFF"/>
              </a:solidFill>
            </a:endParaRPr>
          </a:p>
          <a:p>
            <a:pPr indent="-381000" lvl="0" marL="457200" rtl="0" algn="l">
              <a:lnSpc>
                <a:spcPct val="115000"/>
              </a:lnSpc>
              <a:spcBef>
                <a:spcPts val="0"/>
              </a:spcBef>
              <a:spcAft>
                <a:spcPts val="0"/>
              </a:spcAft>
              <a:buClr>
                <a:srgbClr val="FFFFFF"/>
              </a:buClr>
              <a:buSzPts val="2400"/>
              <a:buChar char="●"/>
            </a:pPr>
            <a:r>
              <a:rPr lang="en" sz="2400">
                <a:solidFill>
                  <a:srgbClr val="FFFFFF"/>
                </a:solidFill>
              </a:rPr>
              <a:t>Memcached Attack</a:t>
            </a:r>
            <a:endParaRPr sz="2400">
              <a:solidFill>
                <a:srgbClr val="FFFFFF"/>
              </a:solidFill>
            </a:endParaRPr>
          </a:p>
          <a:p>
            <a:pPr indent="-381000" lvl="1" marL="914400" rtl="0" algn="l">
              <a:lnSpc>
                <a:spcPct val="115000"/>
              </a:lnSpc>
              <a:spcBef>
                <a:spcPts val="0"/>
              </a:spcBef>
              <a:spcAft>
                <a:spcPts val="0"/>
              </a:spcAft>
              <a:buClr>
                <a:srgbClr val="FFFFFF"/>
              </a:buClr>
              <a:buSzPts val="2400"/>
              <a:buChar char="○"/>
            </a:pPr>
            <a:r>
              <a:rPr lang="en" sz="2400">
                <a:solidFill>
                  <a:srgbClr val="FFFFFF"/>
                </a:solidFill>
              </a:rPr>
              <a:t>Attackers spoofed GitHub IP address and made requests to public and vulnerable Memcached server on UDP</a:t>
            </a:r>
            <a:endParaRPr sz="24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78" name="Shape 178"/>
        <p:cNvGrpSpPr/>
        <p:nvPr/>
      </p:nvGrpSpPr>
      <p:grpSpPr>
        <a:xfrm>
          <a:off x="0" y="0"/>
          <a:ext cx="0" cy="0"/>
          <a:chOff x="0" y="0"/>
          <a:chExt cx="0" cy="0"/>
        </a:xfrm>
      </p:grpSpPr>
      <p:sp>
        <p:nvSpPr>
          <p:cNvPr id="179" name="Google Shape;179;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 DoS Prevention</a:t>
            </a:r>
            <a:endParaRPr/>
          </a:p>
        </p:txBody>
      </p:sp>
      <p:sp>
        <p:nvSpPr>
          <p:cNvPr id="180" name="Google Shape;180;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Increase load tolerance of server</a:t>
            </a:r>
            <a:endParaRPr sz="2400">
              <a:solidFill>
                <a:srgbClr val="FFFFFF"/>
              </a:solidFill>
            </a:endParaRPr>
          </a:p>
          <a:p>
            <a:pPr indent="-381000" lvl="1" marL="914400" rtl="0" algn="l">
              <a:spcBef>
                <a:spcPts val="0"/>
              </a:spcBef>
              <a:spcAft>
                <a:spcPts val="0"/>
              </a:spcAft>
              <a:buClr>
                <a:srgbClr val="FFFFFF"/>
              </a:buClr>
              <a:buSzPts val="2400"/>
              <a:buChar char="○"/>
            </a:pPr>
            <a:r>
              <a:rPr lang="en" sz="2400">
                <a:solidFill>
                  <a:srgbClr val="FFFFFF"/>
                </a:solidFill>
              </a:rPr>
              <a:t>Increase bandwidth</a:t>
            </a:r>
            <a:endParaRPr sz="2400">
              <a:solidFill>
                <a:srgbClr val="FFFFFF"/>
              </a:solidFill>
            </a:endParaRPr>
          </a:p>
          <a:p>
            <a:pPr indent="-381000" lvl="1" marL="914400" rtl="0" algn="l">
              <a:spcBef>
                <a:spcPts val="0"/>
              </a:spcBef>
              <a:spcAft>
                <a:spcPts val="0"/>
              </a:spcAft>
              <a:buClr>
                <a:srgbClr val="FFFFFF"/>
              </a:buClr>
              <a:buSzPts val="2400"/>
              <a:buChar char="○"/>
            </a:pPr>
            <a:r>
              <a:rPr lang="en" sz="2400">
                <a:solidFill>
                  <a:srgbClr val="FFFFFF"/>
                </a:solidFill>
              </a:rPr>
              <a:t>Increase load management efficiency</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Block unnecessary and/or malicious IP addresses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Use software that has built-in Anti-DDoS tools</a:t>
            </a:r>
            <a:endParaRPr sz="2400">
              <a:solidFill>
                <a:srgbClr val="FFFFFF"/>
              </a:solidFill>
            </a:endParaRPr>
          </a:p>
          <a:p>
            <a:pPr indent="-381000" lvl="1" marL="914400" rtl="0" algn="l">
              <a:spcBef>
                <a:spcPts val="0"/>
              </a:spcBef>
              <a:spcAft>
                <a:spcPts val="0"/>
              </a:spcAft>
              <a:buClr>
                <a:srgbClr val="FFFFFF"/>
              </a:buClr>
              <a:buSzPts val="2400"/>
              <a:buChar char="○"/>
            </a:pPr>
            <a:r>
              <a:rPr lang="en" sz="2400">
                <a:solidFill>
                  <a:srgbClr val="FFFFFF"/>
                </a:solidFill>
              </a:rPr>
              <a:t>Snort software has a file “ddos.rules” that can detect</a:t>
            </a:r>
            <a:endParaRPr sz="2400">
              <a:solidFill>
                <a:srgbClr val="FFFFFF"/>
              </a:solidFill>
            </a:endParaRPr>
          </a:p>
          <a:p>
            <a:pPr indent="0" lvl="0" marL="914400" rtl="0" algn="l">
              <a:spcBef>
                <a:spcPts val="0"/>
              </a:spcBef>
              <a:spcAft>
                <a:spcPts val="0"/>
              </a:spcAft>
              <a:buNone/>
            </a:pPr>
            <a:r>
              <a:rPr lang="en" sz="2400">
                <a:solidFill>
                  <a:srgbClr val="FFFFFF"/>
                </a:solidFill>
              </a:rPr>
              <a:t>various types of DoS.</a:t>
            </a:r>
            <a:endParaRPr sz="2400">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84" name="Shape 184"/>
        <p:cNvGrpSpPr/>
        <p:nvPr/>
      </p:nvGrpSpPr>
      <p:grpSpPr>
        <a:xfrm>
          <a:off x="0" y="0"/>
          <a:ext cx="0" cy="0"/>
          <a:chOff x="0" y="0"/>
          <a:chExt cx="0" cy="0"/>
        </a:xfrm>
      </p:grpSpPr>
      <p:sp>
        <p:nvSpPr>
          <p:cNvPr id="185" name="Google Shape;185;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t>
            </a:r>
            <a:r>
              <a:rPr lang="en"/>
              <a:t>DoS Prevention</a:t>
            </a:r>
            <a:endParaRPr/>
          </a:p>
        </p:txBody>
      </p:sp>
      <p:sp>
        <p:nvSpPr>
          <p:cNvPr id="186" name="Google Shape;186;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lnSpc>
                <a:spcPct val="150000"/>
              </a:lnSpc>
              <a:spcBef>
                <a:spcPts val="0"/>
              </a:spcBef>
              <a:spcAft>
                <a:spcPts val="0"/>
              </a:spcAft>
              <a:buClr>
                <a:srgbClr val="FFFFFF"/>
              </a:buClr>
              <a:buSzPts val="2400"/>
              <a:buChar char="●"/>
            </a:pPr>
            <a:r>
              <a:rPr lang="en" sz="2400">
                <a:solidFill>
                  <a:srgbClr val="FFFFFF"/>
                </a:solidFill>
              </a:rPr>
              <a:t>Use safe Regex libraries.</a:t>
            </a:r>
            <a:endParaRPr sz="2400">
              <a:solidFill>
                <a:srgbClr val="FFFFFF"/>
              </a:solidFill>
            </a:endParaRPr>
          </a:p>
          <a:p>
            <a:pPr indent="-381000" lvl="0" marL="457200" marR="0" rtl="0" algn="l">
              <a:lnSpc>
                <a:spcPct val="115000"/>
              </a:lnSpc>
              <a:spcBef>
                <a:spcPts val="0"/>
              </a:spcBef>
              <a:spcAft>
                <a:spcPts val="0"/>
              </a:spcAft>
              <a:buClr>
                <a:srgbClr val="FFFFFF"/>
              </a:buClr>
              <a:buSzPts val="2400"/>
              <a:buFont typeface="Arial"/>
              <a:buChar char="●"/>
            </a:pPr>
            <a:r>
              <a:rPr lang="en" sz="2400">
                <a:solidFill>
                  <a:srgbClr val="FFFFFF"/>
                </a:solidFill>
              </a:rPr>
              <a:t>Timeout if regex evaluation takes too long</a:t>
            </a:r>
            <a:endParaRPr sz="2400">
              <a:solidFill>
                <a:srgbClr val="FFFFFF"/>
              </a:solidFill>
            </a:endParaRPr>
          </a:p>
          <a:p>
            <a:pPr indent="-381000" lvl="0" marL="457200" marR="0" rtl="0" algn="l">
              <a:lnSpc>
                <a:spcPct val="115000"/>
              </a:lnSpc>
              <a:spcBef>
                <a:spcPts val="0"/>
              </a:spcBef>
              <a:spcAft>
                <a:spcPts val="0"/>
              </a:spcAft>
              <a:buClr>
                <a:srgbClr val="FFFFFF"/>
              </a:buClr>
              <a:buSzPts val="2400"/>
              <a:buChar char="●"/>
            </a:pPr>
            <a:r>
              <a:rPr lang="en" sz="2400">
                <a:solidFill>
                  <a:srgbClr val="FFFFFF"/>
                </a:solidFill>
              </a:rPr>
              <a:t>Avoid evil regex that contain the following: </a:t>
            </a:r>
            <a:endParaRPr sz="2400">
              <a:solidFill>
                <a:srgbClr val="FFFFFF"/>
              </a:solidFill>
            </a:endParaRPr>
          </a:p>
          <a:p>
            <a:pPr indent="-381000" lvl="0" marL="914400" marR="0" rtl="0" algn="l">
              <a:lnSpc>
                <a:spcPct val="115000"/>
              </a:lnSpc>
              <a:spcBef>
                <a:spcPts val="0"/>
              </a:spcBef>
              <a:spcAft>
                <a:spcPts val="0"/>
              </a:spcAft>
              <a:buClr>
                <a:srgbClr val="FFFFFF"/>
              </a:buClr>
              <a:buSzPts val="2400"/>
              <a:buAutoNum type="arabicPeriod"/>
            </a:pPr>
            <a:r>
              <a:rPr lang="en" sz="2400">
                <a:solidFill>
                  <a:srgbClr val="FFFFFF"/>
                </a:solidFill>
              </a:rPr>
              <a:t>     Grouping with repetition</a:t>
            </a:r>
            <a:endParaRPr sz="2400">
              <a:solidFill>
                <a:srgbClr val="FFFFFF"/>
              </a:solidFill>
            </a:endParaRPr>
          </a:p>
          <a:p>
            <a:pPr indent="-381000" lvl="0" marL="914400" marR="0" rtl="0" algn="l">
              <a:lnSpc>
                <a:spcPct val="115000"/>
              </a:lnSpc>
              <a:spcBef>
                <a:spcPts val="0"/>
              </a:spcBef>
              <a:spcAft>
                <a:spcPts val="0"/>
              </a:spcAft>
              <a:buClr>
                <a:srgbClr val="FFFFFF"/>
              </a:buClr>
              <a:buSzPts val="2400"/>
              <a:buAutoNum type="arabicPeriod"/>
            </a:pPr>
            <a:r>
              <a:rPr lang="en" sz="2400">
                <a:solidFill>
                  <a:srgbClr val="FFFFFF"/>
                </a:solidFill>
              </a:rPr>
              <a:t>     Inside the repeated group:</a:t>
            </a:r>
            <a:endParaRPr sz="2400">
              <a:solidFill>
                <a:srgbClr val="FFFFFF"/>
              </a:solidFill>
            </a:endParaRPr>
          </a:p>
          <a:p>
            <a:pPr indent="-381000" lvl="0" marL="1828800" marR="0" rtl="0" algn="l">
              <a:lnSpc>
                <a:spcPct val="115000"/>
              </a:lnSpc>
              <a:spcBef>
                <a:spcPts val="0"/>
              </a:spcBef>
              <a:spcAft>
                <a:spcPts val="0"/>
              </a:spcAft>
              <a:buClr>
                <a:srgbClr val="FFFFFF"/>
              </a:buClr>
              <a:buSzPts val="2400"/>
              <a:buChar char="●"/>
            </a:pPr>
            <a:r>
              <a:rPr lang="en" sz="2400">
                <a:solidFill>
                  <a:srgbClr val="FFFFFF"/>
                </a:solidFill>
              </a:rPr>
              <a:t>Repetition</a:t>
            </a:r>
            <a:endParaRPr sz="2400">
              <a:solidFill>
                <a:srgbClr val="FFFFFF"/>
              </a:solidFill>
            </a:endParaRPr>
          </a:p>
          <a:p>
            <a:pPr indent="-381000" lvl="0" marL="1828800" marR="0" rtl="0" algn="l">
              <a:lnSpc>
                <a:spcPct val="115000"/>
              </a:lnSpc>
              <a:spcBef>
                <a:spcPts val="0"/>
              </a:spcBef>
              <a:spcAft>
                <a:spcPts val="0"/>
              </a:spcAft>
              <a:buClr>
                <a:srgbClr val="FFFFFF"/>
              </a:buClr>
              <a:buSzPts val="2400"/>
              <a:buChar char="●"/>
            </a:pPr>
            <a:r>
              <a:rPr lang="en" sz="2400">
                <a:solidFill>
                  <a:srgbClr val="FFFFFF"/>
                </a:solidFill>
              </a:rPr>
              <a:t>Alternation with overlapping</a:t>
            </a:r>
            <a:endParaRPr sz="2400">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90" name="Shape 190"/>
        <p:cNvGrpSpPr/>
        <p:nvPr/>
      </p:nvGrpSpPr>
      <p:grpSpPr>
        <a:xfrm>
          <a:off x="0" y="0"/>
          <a:ext cx="0" cy="0"/>
          <a:chOff x="0" y="0"/>
          <a:chExt cx="0" cy="0"/>
        </a:xfrm>
      </p:grpSpPr>
      <p:sp>
        <p:nvSpPr>
          <p:cNvPr id="191" name="Google Shape;191;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Links</a:t>
            </a:r>
            <a:endParaRPr/>
          </a:p>
        </p:txBody>
      </p:sp>
      <p:sp>
        <p:nvSpPr>
          <p:cNvPr id="192" name="Google Shape;192;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ReDoS: </a:t>
            </a:r>
            <a:r>
              <a:rPr lang="en" u="sng">
                <a:solidFill>
                  <a:schemeClr val="hlink"/>
                </a:solidFill>
                <a:hlinkClick r:id="rId3"/>
              </a:rPr>
              <a:t>https://www.owasp.org/index.php/Regular_expression_Denial_of_Service_-_ReDoS</a:t>
            </a:r>
            <a:r>
              <a:rPr lang="en"/>
              <a:t> </a:t>
            </a:r>
            <a:endParaRPr/>
          </a:p>
          <a:p>
            <a:pPr indent="0" lvl="0" marL="0" rtl="0" algn="l">
              <a:spcBef>
                <a:spcPts val="1600"/>
              </a:spcBef>
              <a:spcAft>
                <a:spcPts val="0"/>
              </a:spcAft>
              <a:buNone/>
            </a:pPr>
            <a:r>
              <a:rPr lang="en"/>
              <a:t>GitHub DDoS: </a:t>
            </a:r>
            <a:r>
              <a:rPr lang="en" u="sng">
                <a:solidFill>
                  <a:schemeClr val="hlink"/>
                </a:solidFill>
                <a:hlinkClick r:id="rId4"/>
              </a:rPr>
              <a:t>https://githubengineering.com/ddos-incident-report/</a:t>
            </a:r>
            <a:endParaRPr/>
          </a:p>
          <a:p>
            <a:pPr indent="0" lvl="0" marL="0" rtl="0" algn="l">
              <a:spcBef>
                <a:spcPts val="1600"/>
              </a:spcBef>
              <a:spcAft>
                <a:spcPts val="0"/>
              </a:spcAft>
              <a:buNone/>
            </a:pPr>
            <a:r>
              <a:rPr lang="en"/>
              <a:t>Memcached Attack in more detail: </a:t>
            </a:r>
            <a:r>
              <a:rPr lang="en" u="sng">
                <a:solidFill>
                  <a:schemeClr val="hlink"/>
                </a:solidFill>
                <a:hlinkClick r:id="rId5"/>
              </a:rPr>
              <a:t>https://www.cloudflare.com/learning/ddos/memcached-ddos-attack/</a:t>
            </a:r>
            <a:endParaRPr/>
          </a:p>
          <a:p>
            <a:pPr indent="0" lvl="0" marL="0" rtl="0" algn="l">
              <a:spcBef>
                <a:spcPts val="1600"/>
              </a:spcBef>
              <a:spcAft>
                <a:spcPts val="0"/>
              </a:spcAft>
              <a:buNone/>
            </a:pPr>
            <a:r>
              <a:rPr lang="en"/>
              <a:t>ReDos Prevention in more detail:</a:t>
            </a:r>
            <a:endParaRPr/>
          </a:p>
          <a:p>
            <a:pPr indent="0" lvl="0" marL="0" rtl="0" algn="l">
              <a:spcBef>
                <a:spcPts val="1600"/>
              </a:spcBef>
              <a:spcAft>
                <a:spcPts val="0"/>
              </a:spcAft>
              <a:buNone/>
            </a:pPr>
            <a:r>
              <a:rPr lang="en" u="sng">
                <a:solidFill>
                  <a:schemeClr val="hlink"/>
                </a:solidFill>
                <a:hlinkClick r:id="rId6"/>
              </a:rPr>
              <a:t>https://www.regular-expressions.info/redos.html</a:t>
            </a:r>
            <a:r>
              <a:rPr lang="en"/>
              <a:t>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Distributed DoS</a:t>
            </a:r>
            <a:endParaRPr/>
          </a:p>
        </p:txBody>
      </p:sp>
      <p:sp>
        <p:nvSpPr>
          <p:cNvPr id="67" name="Google Shape;67;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A serious type of Dos attack where a perpetrator uses thousands of unique IP addresses to flood or crash a service running on a host.</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The incoming traffic originates from different sources making the attack hard to stop.</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It is also difficult to distinguish between traffic from </a:t>
            </a:r>
            <a:r>
              <a:rPr lang="en" sz="2400">
                <a:solidFill>
                  <a:srgbClr val="FFFFFF"/>
                </a:solidFill>
              </a:rPr>
              <a:t>legitimate</a:t>
            </a:r>
            <a:r>
              <a:rPr lang="en" sz="2400">
                <a:solidFill>
                  <a:srgbClr val="FFFFFF"/>
                </a:solidFill>
              </a:rPr>
              <a:t> users and attackers.</a:t>
            </a:r>
            <a:endParaRPr sz="2400">
              <a:solidFill>
                <a:srgbClr val="FFFFFF"/>
              </a:solidFill>
            </a:endParaRPr>
          </a:p>
          <a:p>
            <a:pPr indent="0" lvl="0" marL="0" rtl="0" algn="l">
              <a:spcBef>
                <a:spcPts val="1600"/>
              </a:spcBef>
              <a:spcAft>
                <a:spcPts val="1600"/>
              </a:spcAft>
              <a:buNone/>
            </a:pPr>
            <a:r>
              <a:t/>
            </a:r>
            <a:endParaRPr>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Botnets and Distributed DoS</a:t>
            </a:r>
            <a:endParaRPr/>
          </a:p>
        </p:txBody>
      </p:sp>
      <p:sp>
        <p:nvSpPr>
          <p:cNvPr id="73" name="Google Shape;73;p16"/>
          <p:cNvSpPr txBox="1"/>
          <p:nvPr>
            <p:ph idx="1" type="body"/>
          </p:nvPr>
        </p:nvSpPr>
        <p:spPr>
          <a:xfrm>
            <a:off x="114700" y="1218150"/>
            <a:ext cx="8520600" cy="37065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What are botnets?</a:t>
            </a:r>
            <a:endParaRPr sz="2400">
              <a:solidFill>
                <a:srgbClr val="FFFFFF"/>
              </a:solidFill>
            </a:endParaRPr>
          </a:p>
          <a:p>
            <a:pPr indent="-381000" lvl="1" marL="914400" rtl="0" algn="l">
              <a:spcBef>
                <a:spcPts val="0"/>
              </a:spcBef>
              <a:spcAft>
                <a:spcPts val="0"/>
              </a:spcAft>
              <a:buClr>
                <a:srgbClr val="FFFFFF"/>
              </a:buClr>
              <a:buSzPts val="2400"/>
              <a:buChar char="○"/>
            </a:pPr>
            <a:r>
              <a:rPr lang="en" sz="2400">
                <a:solidFill>
                  <a:srgbClr val="FFFFFF"/>
                </a:solidFill>
              </a:rPr>
              <a:t>A network of connected computers that can be used to perform tasks that the owner of the network wants.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How are they used to carry out Distributed DoS attacks?</a:t>
            </a:r>
            <a:endParaRPr sz="2400">
              <a:solidFill>
                <a:srgbClr val="FFFFFF"/>
              </a:solidFill>
            </a:endParaRPr>
          </a:p>
          <a:p>
            <a:pPr indent="-381000" lvl="1" marL="914400" rtl="0" algn="l">
              <a:spcBef>
                <a:spcPts val="0"/>
              </a:spcBef>
              <a:spcAft>
                <a:spcPts val="0"/>
              </a:spcAft>
              <a:buClr>
                <a:srgbClr val="FFFFFF"/>
              </a:buClr>
              <a:buSzPts val="2400"/>
              <a:buChar char="○"/>
            </a:pPr>
            <a:r>
              <a:rPr lang="en" sz="2400">
                <a:solidFill>
                  <a:srgbClr val="FFFFFF"/>
                </a:solidFill>
              </a:rPr>
              <a:t>Amplifies DoS attacks</a:t>
            </a:r>
            <a:endParaRPr sz="2400">
              <a:solidFill>
                <a:srgbClr val="FFFFFF"/>
              </a:solidFill>
            </a:endParaRPr>
          </a:p>
          <a:p>
            <a:pPr indent="-381000" lvl="1" marL="914400" rtl="0" algn="l">
              <a:spcBef>
                <a:spcPts val="0"/>
              </a:spcBef>
              <a:spcAft>
                <a:spcPts val="0"/>
              </a:spcAft>
              <a:buClr>
                <a:srgbClr val="FFFFFF"/>
              </a:buClr>
              <a:buSzPts val="2400"/>
              <a:buChar char="○"/>
            </a:pPr>
            <a:r>
              <a:rPr lang="en" sz="2400">
                <a:solidFill>
                  <a:srgbClr val="FFFFFF"/>
                </a:solidFill>
              </a:rPr>
              <a:t>Typically, malware is used to add a computer to the botnet.</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Grum, 2008-2012, responsible for 18% of spam in 2009.</a:t>
            </a:r>
            <a:endParaRPr sz="24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Techniques of </a:t>
            </a:r>
            <a:r>
              <a:rPr lang="en"/>
              <a:t>Distributed DoS</a:t>
            </a:r>
            <a:endParaRPr/>
          </a:p>
        </p:txBody>
      </p:sp>
      <p:sp>
        <p:nvSpPr>
          <p:cNvPr id="79" name="Google Shape;79;p17"/>
          <p:cNvSpPr txBox="1"/>
          <p:nvPr>
            <p:ph idx="1" type="body"/>
          </p:nvPr>
        </p:nvSpPr>
        <p:spPr>
          <a:xfrm>
            <a:off x="311700" y="1152475"/>
            <a:ext cx="8520600" cy="3870600"/>
          </a:xfrm>
          <a:prstGeom prst="rect">
            <a:avLst/>
          </a:prstGeom>
          <a:noFill/>
          <a:ln>
            <a:noFill/>
          </a:ln>
        </p:spPr>
        <p:txBody>
          <a:bodyPr anchorCtr="0" anchor="t" bIns="91425" lIns="91425" spcFirstLastPara="1" rIns="91425" wrap="square" tIns="91425">
            <a:noAutofit/>
          </a:bodyPr>
          <a:lstStyle/>
          <a:p>
            <a:pPr indent="-368300" lvl="0" marL="457200" rtl="0" algn="l">
              <a:spcBef>
                <a:spcPts val="0"/>
              </a:spcBef>
              <a:spcAft>
                <a:spcPts val="0"/>
              </a:spcAft>
              <a:buClr>
                <a:srgbClr val="FFFFFF"/>
              </a:buClr>
              <a:buSzPts val="2200"/>
              <a:buChar char="●"/>
            </a:pPr>
            <a:r>
              <a:rPr lang="en" sz="2200">
                <a:solidFill>
                  <a:srgbClr val="FFFFFF"/>
                </a:solidFill>
              </a:rPr>
              <a:t>Smurf Attacks: Large number of ICMP packets sent with a spoofed IP source address to a IP </a:t>
            </a:r>
            <a:r>
              <a:rPr lang="en" sz="2200">
                <a:solidFill>
                  <a:srgbClr val="FFFFFF"/>
                </a:solidFill>
              </a:rPr>
              <a:t>broadcast</a:t>
            </a:r>
            <a:r>
              <a:rPr lang="en" sz="2200">
                <a:solidFill>
                  <a:srgbClr val="FFFFFF"/>
                </a:solidFill>
              </a:rPr>
              <a:t> address.</a:t>
            </a:r>
            <a:endParaRPr sz="2200">
              <a:solidFill>
                <a:srgbClr val="FFFFFF"/>
              </a:solidFill>
            </a:endParaRPr>
          </a:p>
          <a:p>
            <a:pPr indent="-368300" lvl="0" marL="457200" rtl="0" algn="l">
              <a:spcBef>
                <a:spcPts val="0"/>
              </a:spcBef>
              <a:spcAft>
                <a:spcPts val="0"/>
              </a:spcAft>
              <a:buClr>
                <a:srgbClr val="FFFFFF"/>
              </a:buClr>
              <a:buSzPts val="2200"/>
              <a:buChar char="●"/>
            </a:pPr>
            <a:r>
              <a:rPr lang="en" sz="2200">
                <a:solidFill>
                  <a:srgbClr val="FFFFFF"/>
                </a:solidFill>
              </a:rPr>
              <a:t>If the network is large enough, the victim will be flooded with response packets.</a:t>
            </a:r>
            <a:endParaRPr sz="2200">
              <a:solidFill>
                <a:srgbClr val="FFFFFF"/>
              </a:solidFill>
            </a:endParaRPr>
          </a:p>
          <a:p>
            <a:pPr indent="-368300" lvl="0" marL="457200" rtl="0" algn="l">
              <a:spcBef>
                <a:spcPts val="0"/>
              </a:spcBef>
              <a:spcAft>
                <a:spcPts val="0"/>
              </a:spcAft>
              <a:buClr>
                <a:srgbClr val="FFFFFF"/>
              </a:buClr>
              <a:buSzPts val="2200"/>
              <a:buChar char="●"/>
            </a:pPr>
            <a:r>
              <a:rPr lang="en" sz="2200">
                <a:solidFill>
                  <a:srgbClr val="FFFFFF"/>
                </a:solidFill>
              </a:rPr>
              <a:t>Server will be too busy</a:t>
            </a:r>
            <a:endParaRPr sz="2200">
              <a:solidFill>
                <a:srgbClr val="FFFFFF"/>
              </a:solidFill>
            </a:endParaRPr>
          </a:p>
          <a:p>
            <a:pPr indent="0" lvl="0" marL="457200" rtl="0" algn="l">
              <a:spcBef>
                <a:spcPts val="0"/>
              </a:spcBef>
              <a:spcAft>
                <a:spcPts val="0"/>
              </a:spcAft>
              <a:buNone/>
            </a:pPr>
            <a:r>
              <a:rPr lang="en" sz="2200">
                <a:solidFill>
                  <a:srgbClr val="FFFFFF"/>
                </a:solidFill>
              </a:rPr>
              <a:t>allocating for and loading</a:t>
            </a:r>
            <a:endParaRPr sz="2200">
              <a:solidFill>
                <a:srgbClr val="FFFFFF"/>
              </a:solidFill>
            </a:endParaRPr>
          </a:p>
          <a:p>
            <a:pPr indent="0" lvl="0" marL="457200" rtl="0" algn="l">
              <a:spcBef>
                <a:spcPts val="0"/>
              </a:spcBef>
              <a:spcAft>
                <a:spcPts val="0"/>
              </a:spcAft>
              <a:buNone/>
            </a:pPr>
            <a:r>
              <a:rPr lang="en" sz="2200">
                <a:solidFill>
                  <a:srgbClr val="FFFFFF"/>
                </a:solidFill>
              </a:rPr>
              <a:t>incoming spam packets</a:t>
            </a:r>
            <a:endParaRPr sz="2200">
              <a:solidFill>
                <a:srgbClr val="FFFFFF"/>
              </a:solidFill>
            </a:endParaRPr>
          </a:p>
          <a:p>
            <a:pPr indent="0" lvl="0" marL="457200" rtl="0" algn="l">
              <a:spcBef>
                <a:spcPts val="0"/>
              </a:spcBef>
              <a:spcAft>
                <a:spcPts val="0"/>
              </a:spcAft>
              <a:buNone/>
            </a:pPr>
            <a:r>
              <a:rPr lang="en" sz="2200">
                <a:solidFill>
                  <a:srgbClr val="FFFFFF"/>
                </a:solidFill>
              </a:rPr>
              <a:t>to serve legitimate</a:t>
            </a:r>
            <a:endParaRPr sz="2200">
              <a:solidFill>
                <a:srgbClr val="FFFFFF"/>
              </a:solidFill>
            </a:endParaRPr>
          </a:p>
          <a:p>
            <a:pPr indent="0" lvl="0" marL="457200" rtl="0" algn="l">
              <a:spcBef>
                <a:spcPts val="0"/>
              </a:spcBef>
              <a:spcAft>
                <a:spcPts val="0"/>
              </a:spcAft>
              <a:buNone/>
            </a:pPr>
            <a:r>
              <a:rPr lang="en" sz="2200">
                <a:solidFill>
                  <a:srgbClr val="FFFFFF"/>
                </a:solidFill>
              </a:rPr>
              <a:t>Users. (Memory and time</a:t>
            </a:r>
            <a:endParaRPr sz="2200">
              <a:solidFill>
                <a:srgbClr val="FFFFFF"/>
              </a:solidFill>
            </a:endParaRPr>
          </a:p>
          <a:p>
            <a:pPr indent="0" lvl="0" marL="457200" rtl="0" algn="l">
              <a:spcBef>
                <a:spcPts val="0"/>
              </a:spcBef>
              <a:spcAft>
                <a:spcPts val="0"/>
              </a:spcAft>
              <a:buNone/>
            </a:pPr>
            <a:r>
              <a:rPr lang="en" sz="2200">
                <a:solidFill>
                  <a:srgbClr val="FFFFFF"/>
                </a:solidFill>
              </a:rPr>
              <a:t>being wasted)</a:t>
            </a:r>
            <a:endParaRPr sz="2200">
              <a:solidFill>
                <a:srgbClr val="FFFFFF"/>
              </a:solidFill>
            </a:endParaRPr>
          </a:p>
          <a:p>
            <a:pPr indent="0" lvl="0" marL="457200" rtl="0" algn="l">
              <a:spcBef>
                <a:spcPts val="0"/>
              </a:spcBef>
              <a:spcAft>
                <a:spcPts val="0"/>
              </a:spcAft>
              <a:buNone/>
            </a:pPr>
            <a:r>
              <a:t/>
            </a:r>
            <a:endParaRPr sz="2400">
              <a:solidFill>
                <a:srgbClr val="000000"/>
              </a:solidFill>
            </a:endParaRPr>
          </a:p>
          <a:p>
            <a:pPr indent="0" lvl="0" marL="0" rtl="0" algn="l">
              <a:spcBef>
                <a:spcPts val="1600"/>
              </a:spcBef>
              <a:spcAft>
                <a:spcPts val="1600"/>
              </a:spcAft>
              <a:buNone/>
            </a:pPr>
            <a:r>
              <a:t/>
            </a:r>
            <a:endParaRPr>
              <a:solidFill>
                <a:srgbClr val="000000"/>
              </a:solidFill>
            </a:endParaRPr>
          </a:p>
        </p:txBody>
      </p:sp>
      <p:pic>
        <p:nvPicPr>
          <p:cNvPr id="80" name="Google Shape;80;p17"/>
          <p:cNvPicPr preferRelativeResize="0"/>
          <p:nvPr/>
        </p:nvPicPr>
        <p:blipFill>
          <a:blip r:embed="rId3">
            <a:alphaModFix/>
          </a:blip>
          <a:stretch>
            <a:fillRect/>
          </a:stretch>
        </p:blipFill>
        <p:spPr>
          <a:xfrm>
            <a:off x="3972500" y="2422250"/>
            <a:ext cx="4859801" cy="2550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Techniques of Distributed DoS</a:t>
            </a:r>
            <a:endParaRPr/>
          </a:p>
        </p:txBody>
      </p:sp>
      <p:sp>
        <p:nvSpPr>
          <p:cNvPr id="86" name="Google Shape;86;p18"/>
          <p:cNvSpPr txBox="1"/>
          <p:nvPr>
            <p:ph idx="1" type="body"/>
          </p:nvPr>
        </p:nvSpPr>
        <p:spPr>
          <a:xfrm>
            <a:off x="311700" y="1152475"/>
            <a:ext cx="8520600" cy="37722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During a handshake protocol, a client would send the server a SYN packet, server responds with ACK packet, client responds back.</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SYN flood: Attacker sends SYN requests to a victim’s system in an attempt to make the system </a:t>
            </a:r>
            <a:endParaRPr sz="2400">
              <a:solidFill>
                <a:srgbClr val="FFFFFF"/>
              </a:solidFill>
            </a:endParaRPr>
          </a:p>
          <a:p>
            <a:pPr indent="0" lvl="0" marL="457200" rtl="0" algn="l">
              <a:spcBef>
                <a:spcPts val="0"/>
              </a:spcBef>
              <a:spcAft>
                <a:spcPts val="0"/>
              </a:spcAft>
              <a:buNone/>
            </a:pPr>
            <a:r>
              <a:rPr lang="en" sz="2400">
                <a:solidFill>
                  <a:srgbClr val="FFFFFF"/>
                </a:solidFill>
              </a:rPr>
              <a:t>unresponsive.</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Consumes system resources with half-open connections.</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Using up ports and memory allocated to expected ACK.</a:t>
            </a:r>
            <a:endParaRPr sz="2400">
              <a:solidFill>
                <a:srgbClr val="FFFFFF"/>
              </a:solidFill>
            </a:endParaRPr>
          </a:p>
          <a:p>
            <a:pPr indent="0" lvl="0" marL="914400" rtl="0" algn="l">
              <a:spcBef>
                <a:spcPts val="0"/>
              </a:spcBef>
              <a:spcAft>
                <a:spcPts val="0"/>
              </a:spcAft>
              <a:buNone/>
            </a:pPr>
            <a:r>
              <a:t/>
            </a:r>
            <a:endParaRPr sz="24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TCP Handshake Protocol</a:t>
            </a:r>
            <a:endParaRPr/>
          </a:p>
        </p:txBody>
      </p:sp>
      <p:sp>
        <p:nvSpPr>
          <p:cNvPr id="92" name="Google Shape;92;p19"/>
          <p:cNvSpPr txBox="1"/>
          <p:nvPr>
            <p:ph idx="1" type="body"/>
          </p:nvPr>
        </p:nvSpPr>
        <p:spPr>
          <a:xfrm>
            <a:off x="311700" y="1152475"/>
            <a:ext cx="8520600" cy="3772200"/>
          </a:xfrm>
          <a:prstGeom prst="rect">
            <a:avLst/>
          </a:prstGeom>
          <a:noFill/>
          <a:ln>
            <a:noFill/>
          </a:ln>
        </p:spPr>
        <p:txBody>
          <a:bodyPr anchorCtr="0" anchor="t" bIns="91425" lIns="91425" spcFirstLastPara="1" rIns="91425" wrap="square" tIns="91425">
            <a:noAutofit/>
          </a:bodyPr>
          <a:lstStyle/>
          <a:p>
            <a:pPr indent="-342900" lvl="0" marL="914400" marR="241300" rtl="0" algn="l">
              <a:spcBef>
                <a:spcPts val="900"/>
              </a:spcBef>
              <a:spcAft>
                <a:spcPts val="0"/>
              </a:spcAft>
              <a:buClr>
                <a:srgbClr val="FFFFFF"/>
              </a:buClr>
              <a:buSzPts val="1800"/>
              <a:buChar char="●"/>
            </a:pPr>
            <a:r>
              <a:rPr lang="en">
                <a:solidFill>
                  <a:srgbClr val="0F1419"/>
                </a:solidFill>
                <a:latin typeface="Verdana"/>
                <a:ea typeface="Verdana"/>
                <a:cs typeface="Verdana"/>
                <a:sym typeface="Verdana"/>
              </a:rPr>
              <a:t>Host A</a:t>
            </a:r>
            <a:r>
              <a:rPr b="1" lang="en">
                <a:solidFill>
                  <a:srgbClr val="0F1419"/>
                </a:solidFill>
                <a:latin typeface="Verdana"/>
                <a:ea typeface="Verdana"/>
                <a:cs typeface="Verdana"/>
                <a:sym typeface="Verdana"/>
              </a:rPr>
              <a:t> sends</a:t>
            </a:r>
            <a:r>
              <a:rPr lang="en">
                <a:solidFill>
                  <a:srgbClr val="0F1419"/>
                </a:solidFill>
                <a:latin typeface="Verdana"/>
                <a:ea typeface="Verdana"/>
                <a:cs typeface="Verdana"/>
                <a:sym typeface="Verdana"/>
              </a:rPr>
              <a:t> a TCP </a:t>
            </a:r>
            <a:r>
              <a:rPr b="1" lang="en">
                <a:solidFill>
                  <a:srgbClr val="FF0000"/>
                </a:solidFill>
                <a:latin typeface="Verdana"/>
                <a:ea typeface="Verdana"/>
                <a:cs typeface="Verdana"/>
                <a:sym typeface="Verdana"/>
              </a:rPr>
              <a:t>SYN</a:t>
            </a:r>
            <a:r>
              <a:rPr lang="en">
                <a:solidFill>
                  <a:srgbClr val="0F1419"/>
                </a:solidFill>
                <a:latin typeface="Verdana"/>
                <a:ea typeface="Verdana"/>
                <a:cs typeface="Verdana"/>
                <a:sym typeface="Verdana"/>
              </a:rPr>
              <a:t>chronize packet to Host B</a:t>
            </a:r>
            <a:endParaRPr>
              <a:solidFill>
                <a:srgbClr val="0F1419"/>
              </a:solidFill>
              <a:latin typeface="Verdana"/>
              <a:ea typeface="Verdana"/>
              <a:cs typeface="Verdana"/>
              <a:sym typeface="Verdana"/>
            </a:endParaRPr>
          </a:p>
          <a:p>
            <a:pPr indent="-342900" lvl="0" marL="914400" marR="241300" rtl="0" algn="l">
              <a:spcBef>
                <a:spcPts val="0"/>
              </a:spcBef>
              <a:spcAft>
                <a:spcPts val="0"/>
              </a:spcAft>
              <a:buClr>
                <a:srgbClr val="FFFFFF"/>
              </a:buClr>
              <a:buSzPts val="1800"/>
              <a:buChar char="●"/>
            </a:pPr>
            <a:r>
              <a:rPr lang="en">
                <a:solidFill>
                  <a:srgbClr val="0F1419"/>
                </a:solidFill>
                <a:latin typeface="Verdana"/>
                <a:ea typeface="Verdana"/>
                <a:cs typeface="Verdana"/>
                <a:sym typeface="Verdana"/>
              </a:rPr>
              <a:t>Host B receives A's </a:t>
            </a:r>
            <a:r>
              <a:rPr b="1" lang="en">
                <a:solidFill>
                  <a:srgbClr val="FF0000"/>
                </a:solidFill>
                <a:latin typeface="Verdana"/>
                <a:ea typeface="Verdana"/>
                <a:cs typeface="Verdana"/>
                <a:sym typeface="Verdana"/>
              </a:rPr>
              <a:t>SYN</a:t>
            </a:r>
            <a:endParaRPr b="1">
              <a:solidFill>
                <a:srgbClr val="FF0000"/>
              </a:solidFill>
              <a:latin typeface="Verdana"/>
              <a:ea typeface="Verdana"/>
              <a:cs typeface="Verdana"/>
              <a:sym typeface="Verdana"/>
            </a:endParaRPr>
          </a:p>
          <a:p>
            <a:pPr indent="-342900" lvl="0" marL="914400" marR="241300" rtl="0" algn="l">
              <a:spcBef>
                <a:spcPts val="0"/>
              </a:spcBef>
              <a:spcAft>
                <a:spcPts val="0"/>
              </a:spcAft>
              <a:buClr>
                <a:srgbClr val="FFFFFF"/>
              </a:buClr>
              <a:buSzPts val="1800"/>
              <a:buChar char="●"/>
            </a:pPr>
            <a:r>
              <a:rPr lang="en">
                <a:solidFill>
                  <a:srgbClr val="0F1419"/>
                </a:solidFill>
                <a:latin typeface="Verdana"/>
                <a:ea typeface="Verdana"/>
                <a:cs typeface="Verdana"/>
                <a:sym typeface="Verdana"/>
              </a:rPr>
              <a:t>Host B</a:t>
            </a:r>
            <a:r>
              <a:rPr b="1" lang="en">
                <a:solidFill>
                  <a:srgbClr val="0F1419"/>
                </a:solidFill>
                <a:latin typeface="Verdana"/>
                <a:ea typeface="Verdana"/>
                <a:cs typeface="Verdana"/>
                <a:sym typeface="Verdana"/>
              </a:rPr>
              <a:t> sends</a:t>
            </a:r>
            <a:r>
              <a:rPr lang="en">
                <a:solidFill>
                  <a:srgbClr val="0F1419"/>
                </a:solidFill>
                <a:latin typeface="Verdana"/>
                <a:ea typeface="Verdana"/>
                <a:cs typeface="Verdana"/>
                <a:sym typeface="Verdana"/>
              </a:rPr>
              <a:t> a </a:t>
            </a:r>
            <a:r>
              <a:rPr b="1" lang="en">
                <a:solidFill>
                  <a:srgbClr val="0000FF"/>
                </a:solidFill>
                <a:latin typeface="Verdana"/>
                <a:ea typeface="Verdana"/>
                <a:cs typeface="Verdana"/>
                <a:sym typeface="Verdana"/>
              </a:rPr>
              <a:t>SYN</a:t>
            </a:r>
            <a:r>
              <a:rPr lang="en">
                <a:solidFill>
                  <a:srgbClr val="0F1419"/>
                </a:solidFill>
                <a:latin typeface="Verdana"/>
                <a:ea typeface="Verdana"/>
                <a:cs typeface="Verdana"/>
                <a:sym typeface="Verdana"/>
              </a:rPr>
              <a:t>chronize-</a:t>
            </a:r>
            <a:r>
              <a:rPr b="1" lang="en">
                <a:solidFill>
                  <a:srgbClr val="0000FF"/>
                </a:solidFill>
                <a:latin typeface="Verdana"/>
                <a:ea typeface="Verdana"/>
                <a:cs typeface="Verdana"/>
                <a:sym typeface="Verdana"/>
              </a:rPr>
              <a:t>ACK</a:t>
            </a:r>
            <a:r>
              <a:rPr lang="en">
                <a:solidFill>
                  <a:srgbClr val="0F1419"/>
                </a:solidFill>
                <a:latin typeface="Verdana"/>
                <a:ea typeface="Verdana"/>
                <a:cs typeface="Verdana"/>
                <a:sym typeface="Verdana"/>
              </a:rPr>
              <a:t>nowledgement</a:t>
            </a:r>
            <a:endParaRPr>
              <a:solidFill>
                <a:srgbClr val="0F1419"/>
              </a:solidFill>
              <a:latin typeface="Verdana"/>
              <a:ea typeface="Verdana"/>
              <a:cs typeface="Verdana"/>
              <a:sym typeface="Verdana"/>
            </a:endParaRPr>
          </a:p>
          <a:p>
            <a:pPr indent="-342900" lvl="0" marL="914400" marR="241300" rtl="0" algn="l">
              <a:spcBef>
                <a:spcPts val="0"/>
              </a:spcBef>
              <a:spcAft>
                <a:spcPts val="0"/>
              </a:spcAft>
              <a:buClr>
                <a:srgbClr val="FFFFFF"/>
              </a:buClr>
              <a:buSzPts val="1800"/>
              <a:buChar char="●"/>
            </a:pPr>
            <a:r>
              <a:rPr lang="en">
                <a:solidFill>
                  <a:srgbClr val="0F1419"/>
                </a:solidFill>
                <a:latin typeface="Verdana"/>
                <a:ea typeface="Verdana"/>
                <a:cs typeface="Verdana"/>
                <a:sym typeface="Verdana"/>
              </a:rPr>
              <a:t>Host A receives B's </a:t>
            </a:r>
            <a:r>
              <a:rPr b="1" lang="en">
                <a:solidFill>
                  <a:srgbClr val="0000FF"/>
                </a:solidFill>
                <a:latin typeface="Verdana"/>
                <a:ea typeface="Verdana"/>
                <a:cs typeface="Verdana"/>
                <a:sym typeface="Verdana"/>
              </a:rPr>
              <a:t>SYN-ACK</a:t>
            </a:r>
            <a:endParaRPr b="1">
              <a:solidFill>
                <a:srgbClr val="0000FF"/>
              </a:solidFill>
              <a:latin typeface="Verdana"/>
              <a:ea typeface="Verdana"/>
              <a:cs typeface="Verdana"/>
              <a:sym typeface="Verdana"/>
            </a:endParaRPr>
          </a:p>
          <a:p>
            <a:pPr indent="-342900" lvl="0" marL="914400" marR="241300" rtl="0" algn="l">
              <a:spcBef>
                <a:spcPts val="0"/>
              </a:spcBef>
              <a:spcAft>
                <a:spcPts val="0"/>
              </a:spcAft>
              <a:buClr>
                <a:srgbClr val="FFFFFF"/>
              </a:buClr>
              <a:buSzPts val="1800"/>
              <a:buChar char="●"/>
            </a:pPr>
            <a:r>
              <a:rPr lang="en">
                <a:solidFill>
                  <a:srgbClr val="0F1419"/>
                </a:solidFill>
                <a:latin typeface="Verdana"/>
                <a:ea typeface="Verdana"/>
                <a:cs typeface="Verdana"/>
                <a:sym typeface="Verdana"/>
              </a:rPr>
              <a:t>Host A</a:t>
            </a:r>
            <a:r>
              <a:rPr b="1" lang="en">
                <a:solidFill>
                  <a:srgbClr val="0F1419"/>
                </a:solidFill>
                <a:latin typeface="Verdana"/>
                <a:ea typeface="Verdana"/>
                <a:cs typeface="Verdana"/>
                <a:sym typeface="Verdana"/>
              </a:rPr>
              <a:t> sends</a:t>
            </a:r>
            <a:r>
              <a:rPr lang="en">
                <a:solidFill>
                  <a:srgbClr val="0F1419"/>
                </a:solidFill>
                <a:latin typeface="Verdana"/>
                <a:ea typeface="Verdana"/>
                <a:cs typeface="Verdana"/>
                <a:sym typeface="Verdana"/>
              </a:rPr>
              <a:t> </a:t>
            </a:r>
            <a:r>
              <a:rPr b="1" lang="en">
                <a:solidFill>
                  <a:srgbClr val="CC00CC"/>
                </a:solidFill>
                <a:latin typeface="Verdana"/>
                <a:ea typeface="Verdana"/>
                <a:cs typeface="Verdana"/>
                <a:sym typeface="Verdana"/>
              </a:rPr>
              <a:t>ACK</a:t>
            </a:r>
            <a:r>
              <a:rPr lang="en">
                <a:solidFill>
                  <a:srgbClr val="0F1419"/>
                </a:solidFill>
                <a:latin typeface="Verdana"/>
                <a:ea typeface="Verdana"/>
                <a:cs typeface="Verdana"/>
                <a:sym typeface="Verdana"/>
              </a:rPr>
              <a:t>nowledge</a:t>
            </a:r>
            <a:endParaRPr>
              <a:solidFill>
                <a:srgbClr val="0F1419"/>
              </a:solidFill>
              <a:latin typeface="Verdana"/>
              <a:ea typeface="Verdana"/>
              <a:cs typeface="Verdana"/>
              <a:sym typeface="Verdana"/>
            </a:endParaRPr>
          </a:p>
          <a:p>
            <a:pPr indent="-342900" lvl="0" marL="914400" marR="241300" rtl="0" algn="l">
              <a:spcBef>
                <a:spcPts val="0"/>
              </a:spcBef>
              <a:spcAft>
                <a:spcPts val="0"/>
              </a:spcAft>
              <a:buClr>
                <a:srgbClr val="FFFFFF"/>
              </a:buClr>
              <a:buSzPts val="1800"/>
              <a:buChar char="●"/>
            </a:pPr>
            <a:r>
              <a:rPr lang="en">
                <a:solidFill>
                  <a:srgbClr val="0F1419"/>
                </a:solidFill>
                <a:latin typeface="Verdana"/>
                <a:ea typeface="Verdana"/>
                <a:cs typeface="Verdana"/>
                <a:sym typeface="Verdana"/>
              </a:rPr>
              <a:t>Host B receives </a:t>
            </a:r>
            <a:r>
              <a:rPr b="1" lang="en">
                <a:solidFill>
                  <a:srgbClr val="CC00CC"/>
                </a:solidFill>
                <a:latin typeface="Verdana"/>
                <a:ea typeface="Verdana"/>
                <a:cs typeface="Verdana"/>
                <a:sym typeface="Verdana"/>
              </a:rPr>
              <a:t>ACK</a:t>
            </a:r>
            <a:r>
              <a:rPr lang="en">
                <a:solidFill>
                  <a:srgbClr val="0F1419"/>
                </a:solidFill>
                <a:latin typeface="Verdana"/>
                <a:ea typeface="Verdana"/>
                <a:cs typeface="Verdana"/>
                <a:sym typeface="Verdana"/>
              </a:rPr>
              <a:t>. </a:t>
            </a:r>
            <a:endParaRPr>
              <a:solidFill>
                <a:srgbClr val="0F1419"/>
              </a:solidFill>
              <a:latin typeface="Verdana"/>
              <a:ea typeface="Verdana"/>
              <a:cs typeface="Verdana"/>
              <a:sym typeface="Verdana"/>
            </a:endParaRPr>
          </a:p>
          <a:p>
            <a:pPr indent="-342900" lvl="0" marL="914400" marR="241300" rtl="0" algn="l">
              <a:spcBef>
                <a:spcPts val="0"/>
              </a:spcBef>
              <a:spcAft>
                <a:spcPts val="0"/>
              </a:spcAft>
              <a:buClr>
                <a:srgbClr val="FFFFFF"/>
              </a:buClr>
              <a:buSzPts val="1800"/>
              <a:buChar char="●"/>
            </a:pPr>
            <a:r>
              <a:rPr b="1" i="1" lang="en">
                <a:solidFill>
                  <a:srgbClr val="0F1419"/>
                </a:solidFill>
                <a:latin typeface="Verdana"/>
                <a:ea typeface="Verdana"/>
                <a:cs typeface="Verdana"/>
                <a:sym typeface="Verdana"/>
              </a:rPr>
              <a:t>TCP socket connection is </a:t>
            </a:r>
            <a:r>
              <a:rPr b="1" i="1" lang="en">
                <a:solidFill>
                  <a:srgbClr val="009900"/>
                </a:solidFill>
                <a:latin typeface="Verdana"/>
                <a:ea typeface="Verdana"/>
                <a:cs typeface="Verdana"/>
                <a:sym typeface="Verdana"/>
              </a:rPr>
              <a:t>ESTABLISHED</a:t>
            </a:r>
            <a:endParaRPr b="1" i="1">
              <a:solidFill>
                <a:srgbClr val="009900"/>
              </a:solidFill>
              <a:latin typeface="Verdana"/>
              <a:ea typeface="Verdana"/>
              <a:cs typeface="Verdana"/>
              <a:sym typeface="Verdana"/>
            </a:endParaRPr>
          </a:p>
          <a:p>
            <a:pPr indent="0" lvl="0" marL="0" rtl="0" algn="l">
              <a:spcBef>
                <a:spcPts val="900"/>
              </a:spcBef>
              <a:spcAft>
                <a:spcPts val="0"/>
              </a:spcAft>
              <a:buNone/>
            </a:pPr>
            <a:r>
              <a:rPr lang="en" sz="2400">
                <a:solidFill>
                  <a:srgbClr val="FFFFFF"/>
                </a:solidFill>
              </a:rPr>
              <a:t>SYN flood takes advantage of this by sending SYN packets with no further reply.</a:t>
            </a:r>
            <a:endParaRPr sz="2400">
              <a:solidFill>
                <a:srgbClr val="FFFFFF"/>
              </a:solidFill>
            </a:endParaRPr>
          </a:p>
          <a:p>
            <a:pPr indent="0" lvl="0" marL="914400" rtl="0" algn="l">
              <a:spcBef>
                <a:spcPts val="0"/>
              </a:spcBef>
              <a:spcAft>
                <a:spcPts val="0"/>
              </a:spcAft>
              <a:buNone/>
            </a:pPr>
            <a:r>
              <a:t/>
            </a:r>
            <a:endParaRPr sz="24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20"/>
          <p:cNvSpPr txBox="1"/>
          <p:nvPr>
            <p:ph idx="1" type="body"/>
          </p:nvPr>
        </p:nvSpPr>
        <p:spPr>
          <a:xfrm>
            <a:off x="311700" y="1152475"/>
            <a:ext cx="8520600" cy="37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400">
              <a:solidFill>
                <a:srgbClr val="FFFFFF"/>
              </a:solidFill>
            </a:endParaRPr>
          </a:p>
        </p:txBody>
      </p:sp>
      <p:pic>
        <p:nvPicPr>
          <p:cNvPr id="99" name="Google Shape;99;p20"/>
          <p:cNvPicPr preferRelativeResize="0"/>
          <p:nvPr/>
        </p:nvPicPr>
        <p:blipFill>
          <a:blip r:embed="rId3">
            <a:alphaModFix/>
          </a:blip>
          <a:stretch>
            <a:fillRect/>
          </a:stretch>
        </p:blipFill>
        <p:spPr>
          <a:xfrm>
            <a:off x="1342988" y="251826"/>
            <a:ext cx="6458025" cy="46398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73763"/>
        </a:solidFill>
      </p:bgPr>
    </p:bg>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341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Ping of Death</a:t>
            </a:r>
            <a:endParaRPr/>
          </a:p>
        </p:txBody>
      </p:sp>
      <p:sp>
        <p:nvSpPr>
          <p:cNvPr id="105" name="Google Shape;105;p2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rgbClr val="FFFFFF"/>
              </a:buClr>
              <a:buSzPts val="2400"/>
              <a:buChar char="●"/>
            </a:pPr>
            <a:r>
              <a:rPr lang="en" sz="2400">
                <a:solidFill>
                  <a:srgbClr val="FFFFFF"/>
                </a:solidFill>
              </a:rPr>
              <a:t>Uses the ping command which test for the availability of a service or network resource</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Sends small data packets to the network resource and waits for response.</a:t>
            </a:r>
            <a:endParaRPr sz="2400">
              <a:solidFill>
                <a:srgbClr val="FFFFFF"/>
              </a:solidFill>
            </a:endParaRPr>
          </a:p>
          <a:p>
            <a:pPr indent="-381000" lvl="0" marL="457200" rtl="0" algn="l">
              <a:spcBef>
                <a:spcPts val="0"/>
              </a:spcBef>
              <a:spcAft>
                <a:spcPts val="0"/>
              </a:spcAft>
              <a:buClr>
                <a:srgbClr val="FFFFFF"/>
              </a:buClr>
              <a:buSzPts val="2400"/>
              <a:buChar char="●"/>
            </a:pPr>
            <a:r>
              <a:rPr lang="en" sz="2400">
                <a:solidFill>
                  <a:srgbClr val="FFFFFF"/>
                </a:solidFill>
              </a:rPr>
              <a:t>Attackers can send ICMP ping packets as fast as possible expecting a response back which can consume the target system’s resources. </a:t>
            </a:r>
            <a:endParaRPr sz="24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