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5143500" cx="9144000"/>
  <p:notesSz cx="6858000" cy="9144000"/>
  <p:embeddedFontLst>
    <p:embeddedFont>
      <p:font typeface="Playfair Display"/>
      <p:regular r:id="rId22"/>
      <p:bold r:id="rId23"/>
      <p:italic r:id="rId24"/>
      <p:boldItalic r:id="rId25"/>
    </p:embeddedFont>
    <p:embeddedFont>
      <p:font typeface="La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PlayfairDisplay-regular.fntdata"/><Relationship Id="rId21" Type="http://schemas.openxmlformats.org/officeDocument/2006/relationships/slide" Target="slides/slide17.xml"/><Relationship Id="rId24" Type="http://schemas.openxmlformats.org/officeDocument/2006/relationships/font" Target="fonts/PlayfairDisplay-italic.fntdata"/><Relationship Id="rId23" Type="http://schemas.openxmlformats.org/officeDocument/2006/relationships/font" Target="fonts/PlayfairDisplay-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Lato-regular.fntdata"/><Relationship Id="rId25" Type="http://schemas.openxmlformats.org/officeDocument/2006/relationships/font" Target="fonts/PlayfairDisplay-boldItalic.fntdata"/><Relationship Id="rId28" Type="http://schemas.openxmlformats.org/officeDocument/2006/relationships/font" Target="fonts/Lato-italic.fntdata"/><Relationship Id="rId27" Type="http://schemas.openxmlformats.org/officeDocument/2006/relationships/font" Target="fonts/Lato-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Lato-boldItalic.fnt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7" name="Shape 12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 name="Shape 11"/>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12" name="Shape 12"/>
          <p:cNvCxnSpPr/>
          <p:nvPr/>
        </p:nvCxnSpPr>
        <p:spPr>
          <a:xfrm>
            <a:off x="733219" y="2235351"/>
            <a:ext cx="385200" cy="0"/>
          </a:xfrm>
          <a:prstGeom prst="straightConnector1">
            <a:avLst/>
          </a:prstGeom>
          <a:noFill/>
          <a:ln cap="flat" cmpd="sng" w="28575">
            <a:solidFill>
              <a:schemeClr val="dk1"/>
            </a:solidFill>
            <a:prstDash val="solid"/>
            <a:round/>
            <a:headEnd len="sm" w="sm" type="none"/>
            <a:tailEnd len="sm" w="sm" type="none"/>
          </a:ln>
        </p:spPr>
      </p:cxnSp>
      <p:sp>
        <p:nvSpPr>
          <p:cNvPr id="13" name="Shape 13"/>
          <p:cNvSpPr txBox="1"/>
          <p:nvPr>
            <p:ph type="ctrTitle"/>
          </p:nvPr>
        </p:nvSpPr>
        <p:spPr>
          <a:xfrm>
            <a:off x="630600" y="136800"/>
            <a:ext cx="7893000" cy="1853700"/>
          </a:xfrm>
          <a:prstGeom prst="rect">
            <a:avLst/>
          </a:prstGeom>
        </p:spPr>
        <p:txBody>
          <a:bodyPr anchorCtr="0" anchor="b" bIns="91425" lIns="91425" spcFirstLastPara="1" rIns="91425" wrap="square" tIns="91425"/>
          <a:lstStyle>
            <a:lvl1pPr lvl="0">
              <a:spcBef>
                <a:spcPts val="1000"/>
              </a:spcBef>
              <a:spcAft>
                <a:spcPts val="0"/>
              </a:spcAft>
              <a:buSzPts val="4800"/>
              <a:buNone/>
              <a:defRPr sz="4800"/>
            </a:lvl1pPr>
            <a:lvl2pPr lvl="1">
              <a:spcBef>
                <a:spcPts val="1000"/>
              </a:spcBef>
              <a:spcAft>
                <a:spcPts val="0"/>
              </a:spcAft>
              <a:buSzPts val="4800"/>
              <a:buNone/>
              <a:defRPr sz="4800"/>
            </a:lvl2pPr>
            <a:lvl3pPr lvl="2">
              <a:spcBef>
                <a:spcPts val="1000"/>
              </a:spcBef>
              <a:spcAft>
                <a:spcPts val="0"/>
              </a:spcAft>
              <a:buSzPts val="4800"/>
              <a:buNone/>
              <a:defRPr sz="4800"/>
            </a:lvl3pPr>
            <a:lvl4pPr lvl="3">
              <a:spcBef>
                <a:spcPts val="1000"/>
              </a:spcBef>
              <a:spcAft>
                <a:spcPts val="0"/>
              </a:spcAft>
              <a:buSzPts val="4800"/>
              <a:buNone/>
              <a:defRPr sz="4800"/>
            </a:lvl4pPr>
            <a:lvl5pPr lvl="4">
              <a:spcBef>
                <a:spcPts val="1000"/>
              </a:spcBef>
              <a:spcAft>
                <a:spcPts val="0"/>
              </a:spcAft>
              <a:buSzPts val="4800"/>
              <a:buNone/>
              <a:defRPr sz="4800"/>
            </a:lvl5pPr>
            <a:lvl6pPr lvl="5">
              <a:spcBef>
                <a:spcPts val="1000"/>
              </a:spcBef>
              <a:spcAft>
                <a:spcPts val="0"/>
              </a:spcAft>
              <a:buSzPts val="4800"/>
              <a:buNone/>
              <a:defRPr sz="4800"/>
            </a:lvl6pPr>
            <a:lvl7pPr lvl="6">
              <a:spcBef>
                <a:spcPts val="1000"/>
              </a:spcBef>
              <a:spcAft>
                <a:spcPts val="0"/>
              </a:spcAft>
              <a:buSzPts val="4800"/>
              <a:buNone/>
              <a:defRPr sz="4800"/>
            </a:lvl7pPr>
            <a:lvl8pPr lvl="7">
              <a:spcBef>
                <a:spcPts val="1000"/>
              </a:spcBef>
              <a:spcAft>
                <a:spcPts val="0"/>
              </a:spcAft>
              <a:buSzPts val="4800"/>
              <a:buNone/>
              <a:defRPr sz="4800"/>
            </a:lvl8pPr>
            <a:lvl9pPr lvl="8">
              <a:spcBef>
                <a:spcPts val="1000"/>
              </a:spcBef>
              <a:spcAft>
                <a:spcPts val="0"/>
              </a:spcAft>
              <a:buSzPts val="4800"/>
              <a:buNone/>
              <a:defRPr sz="4800"/>
            </a:lvl9pPr>
          </a:lstStyle>
          <a:p/>
        </p:txBody>
      </p:sp>
      <p:sp>
        <p:nvSpPr>
          <p:cNvPr id="14" name="Shape 14"/>
          <p:cNvSpPr txBox="1"/>
          <p:nvPr>
            <p:ph idx="1" type="subTitle"/>
          </p:nvPr>
        </p:nvSpPr>
        <p:spPr>
          <a:xfrm>
            <a:off x="630600" y="3228375"/>
            <a:ext cx="7893000" cy="1274100"/>
          </a:xfrm>
          <a:prstGeom prst="rect">
            <a:avLst/>
          </a:prstGeom>
        </p:spPr>
        <p:txBody>
          <a:bodyPr anchorCtr="0" anchor="b" bIns="91425" lIns="91425" spcFirstLastPara="1" rIns="91425" wrap="square" tIns="91425"/>
          <a:lstStyle>
            <a:lvl1pPr lvl="0">
              <a:lnSpc>
                <a:spcPct val="100000"/>
              </a:lnSpc>
              <a:spcBef>
                <a:spcPts val="1000"/>
              </a:spcBef>
              <a:spcAft>
                <a:spcPts val="0"/>
              </a:spcAft>
              <a:buClr>
                <a:schemeClr val="accent6"/>
              </a:buClr>
              <a:buSzPts val="2400"/>
              <a:buNone/>
              <a:defRPr sz="2400">
                <a:solidFill>
                  <a:schemeClr val="accent6"/>
                </a:solidFill>
              </a:defRPr>
            </a:lvl1pPr>
            <a:lvl2pPr lvl="1">
              <a:lnSpc>
                <a:spcPct val="100000"/>
              </a:lnSpc>
              <a:spcBef>
                <a:spcPts val="1000"/>
              </a:spcBef>
              <a:spcAft>
                <a:spcPts val="0"/>
              </a:spcAft>
              <a:buClr>
                <a:schemeClr val="accent6"/>
              </a:buClr>
              <a:buSzPts val="2400"/>
              <a:buNone/>
              <a:defRPr sz="2400">
                <a:solidFill>
                  <a:schemeClr val="accent6"/>
                </a:solidFill>
              </a:defRPr>
            </a:lvl2pPr>
            <a:lvl3pPr lvl="2">
              <a:lnSpc>
                <a:spcPct val="100000"/>
              </a:lnSpc>
              <a:spcBef>
                <a:spcPts val="1000"/>
              </a:spcBef>
              <a:spcAft>
                <a:spcPts val="0"/>
              </a:spcAft>
              <a:buClr>
                <a:schemeClr val="accent6"/>
              </a:buClr>
              <a:buSzPts val="2400"/>
              <a:buNone/>
              <a:defRPr sz="2400">
                <a:solidFill>
                  <a:schemeClr val="accent6"/>
                </a:solidFill>
              </a:defRPr>
            </a:lvl3pPr>
            <a:lvl4pPr lvl="3">
              <a:lnSpc>
                <a:spcPct val="100000"/>
              </a:lnSpc>
              <a:spcBef>
                <a:spcPts val="1000"/>
              </a:spcBef>
              <a:spcAft>
                <a:spcPts val="0"/>
              </a:spcAft>
              <a:buClr>
                <a:schemeClr val="accent6"/>
              </a:buClr>
              <a:buSzPts val="2400"/>
              <a:buNone/>
              <a:defRPr sz="2400">
                <a:solidFill>
                  <a:schemeClr val="accent6"/>
                </a:solidFill>
              </a:defRPr>
            </a:lvl4pPr>
            <a:lvl5pPr lvl="4">
              <a:lnSpc>
                <a:spcPct val="100000"/>
              </a:lnSpc>
              <a:spcBef>
                <a:spcPts val="1000"/>
              </a:spcBef>
              <a:spcAft>
                <a:spcPts val="0"/>
              </a:spcAft>
              <a:buClr>
                <a:schemeClr val="accent6"/>
              </a:buClr>
              <a:buSzPts val="2400"/>
              <a:buNone/>
              <a:defRPr sz="2400">
                <a:solidFill>
                  <a:schemeClr val="accent6"/>
                </a:solidFill>
              </a:defRPr>
            </a:lvl5pPr>
            <a:lvl6pPr lvl="5">
              <a:lnSpc>
                <a:spcPct val="100000"/>
              </a:lnSpc>
              <a:spcBef>
                <a:spcPts val="1000"/>
              </a:spcBef>
              <a:spcAft>
                <a:spcPts val="0"/>
              </a:spcAft>
              <a:buClr>
                <a:schemeClr val="accent6"/>
              </a:buClr>
              <a:buSzPts val="2400"/>
              <a:buNone/>
              <a:defRPr sz="2400">
                <a:solidFill>
                  <a:schemeClr val="accent6"/>
                </a:solidFill>
              </a:defRPr>
            </a:lvl6pPr>
            <a:lvl7pPr lvl="6">
              <a:lnSpc>
                <a:spcPct val="100000"/>
              </a:lnSpc>
              <a:spcBef>
                <a:spcPts val="1000"/>
              </a:spcBef>
              <a:spcAft>
                <a:spcPts val="0"/>
              </a:spcAft>
              <a:buClr>
                <a:schemeClr val="accent6"/>
              </a:buClr>
              <a:buSzPts val="2400"/>
              <a:buNone/>
              <a:defRPr sz="2400">
                <a:solidFill>
                  <a:schemeClr val="accent6"/>
                </a:solidFill>
              </a:defRPr>
            </a:lvl7pPr>
            <a:lvl8pPr lvl="7">
              <a:lnSpc>
                <a:spcPct val="100000"/>
              </a:lnSpc>
              <a:spcBef>
                <a:spcPts val="1000"/>
              </a:spcBef>
              <a:spcAft>
                <a:spcPts val="0"/>
              </a:spcAft>
              <a:buClr>
                <a:schemeClr val="accent6"/>
              </a:buClr>
              <a:buSzPts val="2400"/>
              <a:buNone/>
              <a:defRPr sz="2400">
                <a:solidFill>
                  <a:schemeClr val="accent6"/>
                </a:solidFill>
              </a:defRPr>
            </a:lvl8pPr>
            <a:lvl9pPr lvl="8">
              <a:lnSpc>
                <a:spcPct val="100000"/>
              </a:lnSpc>
              <a:spcBef>
                <a:spcPts val="1000"/>
              </a:spcBef>
              <a:spcAft>
                <a:spcPts val="0"/>
              </a:spcAft>
              <a:buClr>
                <a:schemeClr val="accent6"/>
              </a:buClr>
              <a:buSzPts val="2400"/>
              <a:buNone/>
              <a:defRPr sz="2400">
                <a:solidFill>
                  <a:schemeClr val="accent6"/>
                </a:solidFill>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6" name="Shape 56"/>
        <p:cNvGrpSpPr/>
        <p:nvPr/>
      </p:nvGrpSpPr>
      <p:grpSpPr>
        <a:xfrm>
          <a:off x="0" y="0"/>
          <a:ext cx="0" cy="0"/>
          <a:chOff x="0" y="0"/>
          <a:chExt cx="0" cy="0"/>
        </a:xfrm>
      </p:grpSpPr>
      <p:sp>
        <p:nvSpPr>
          <p:cNvPr id="57" name="Shape 57"/>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8" name="Shape 58"/>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9" name="Shape 59"/>
          <p:cNvSpPr txBox="1"/>
          <p:nvPr>
            <p:ph type="title"/>
          </p:nvPr>
        </p:nvSpPr>
        <p:spPr>
          <a:xfrm>
            <a:off x="586725" y="1353788"/>
            <a:ext cx="79707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6"/>
              </a:buClr>
              <a:buSzPts val="10800"/>
              <a:buNone/>
              <a:defRPr sz="10800">
                <a:solidFill>
                  <a:schemeClr val="accent6"/>
                </a:solidFill>
              </a:defRPr>
            </a:lvl1pPr>
            <a:lvl2pPr lvl="1" algn="ctr">
              <a:spcBef>
                <a:spcPts val="0"/>
              </a:spcBef>
              <a:spcAft>
                <a:spcPts val="0"/>
              </a:spcAft>
              <a:buClr>
                <a:schemeClr val="accent6"/>
              </a:buClr>
              <a:buSzPts val="10800"/>
              <a:buNone/>
              <a:defRPr sz="10800">
                <a:solidFill>
                  <a:schemeClr val="accent6"/>
                </a:solidFill>
              </a:defRPr>
            </a:lvl2pPr>
            <a:lvl3pPr lvl="2" algn="ctr">
              <a:spcBef>
                <a:spcPts val="0"/>
              </a:spcBef>
              <a:spcAft>
                <a:spcPts val="0"/>
              </a:spcAft>
              <a:buClr>
                <a:schemeClr val="accent6"/>
              </a:buClr>
              <a:buSzPts val="10800"/>
              <a:buNone/>
              <a:defRPr sz="10800">
                <a:solidFill>
                  <a:schemeClr val="accent6"/>
                </a:solidFill>
              </a:defRPr>
            </a:lvl3pPr>
            <a:lvl4pPr lvl="3" algn="ctr">
              <a:spcBef>
                <a:spcPts val="0"/>
              </a:spcBef>
              <a:spcAft>
                <a:spcPts val="0"/>
              </a:spcAft>
              <a:buClr>
                <a:schemeClr val="accent6"/>
              </a:buClr>
              <a:buSzPts val="10800"/>
              <a:buNone/>
              <a:defRPr sz="10800">
                <a:solidFill>
                  <a:schemeClr val="accent6"/>
                </a:solidFill>
              </a:defRPr>
            </a:lvl4pPr>
            <a:lvl5pPr lvl="4" algn="ctr">
              <a:spcBef>
                <a:spcPts val="0"/>
              </a:spcBef>
              <a:spcAft>
                <a:spcPts val="0"/>
              </a:spcAft>
              <a:buClr>
                <a:schemeClr val="accent6"/>
              </a:buClr>
              <a:buSzPts val="10800"/>
              <a:buNone/>
              <a:defRPr sz="10800">
                <a:solidFill>
                  <a:schemeClr val="accent6"/>
                </a:solidFill>
              </a:defRPr>
            </a:lvl5pPr>
            <a:lvl6pPr lvl="5" algn="ctr">
              <a:spcBef>
                <a:spcPts val="0"/>
              </a:spcBef>
              <a:spcAft>
                <a:spcPts val="0"/>
              </a:spcAft>
              <a:buClr>
                <a:schemeClr val="accent6"/>
              </a:buClr>
              <a:buSzPts val="10800"/>
              <a:buNone/>
              <a:defRPr sz="10800">
                <a:solidFill>
                  <a:schemeClr val="accent6"/>
                </a:solidFill>
              </a:defRPr>
            </a:lvl6pPr>
            <a:lvl7pPr lvl="6" algn="ctr">
              <a:spcBef>
                <a:spcPts val="0"/>
              </a:spcBef>
              <a:spcAft>
                <a:spcPts val="0"/>
              </a:spcAft>
              <a:buClr>
                <a:schemeClr val="accent6"/>
              </a:buClr>
              <a:buSzPts val="10800"/>
              <a:buNone/>
              <a:defRPr sz="10800">
                <a:solidFill>
                  <a:schemeClr val="accent6"/>
                </a:solidFill>
              </a:defRPr>
            </a:lvl7pPr>
            <a:lvl8pPr lvl="7" algn="ctr">
              <a:spcBef>
                <a:spcPts val="0"/>
              </a:spcBef>
              <a:spcAft>
                <a:spcPts val="0"/>
              </a:spcAft>
              <a:buClr>
                <a:schemeClr val="accent6"/>
              </a:buClr>
              <a:buSzPts val="10800"/>
              <a:buNone/>
              <a:defRPr sz="10800">
                <a:solidFill>
                  <a:schemeClr val="accent6"/>
                </a:solidFill>
              </a:defRPr>
            </a:lvl8pPr>
            <a:lvl9pPr lvl="8" algn="ctr">
              <a:spcBef>
                <a:spcPts val="0"/>
              </a:spcBef>
              <a:spcAft>
                <a:spcPts val="0"/>
              </a:spcAft>
              <a:buClr>
                <a:schemeClr val="accent6"/>
              </a:buClr>
              <a:buSzPts val="10800"/>
              <a:buNone/>
              <a:defRPr sz="10800">
                <a:solidFill>
                  <a:schemeClr val="accent6"/>
                </a:solidFill>
              </a:defRPr>
            </a:lvl9pPr>
          </a:lstStyle>
          <a:p/>
        </p:txBody>
      </p:sp>
      <p:sp>
        <p:nvSpPr>
          <p:cNvPr id="60" name="Shape 60"/>
          <p:cNvSpPr txBox="1"/>
          <p:nvPr>
            <p:ph idx="1" type="body"/>
          </p:nvPr>
        </p:nvSpPr>
        <p:spPr>
          <a:xfrm>
            <a:off x="586725" y="2968388"/>
            <a:ext cx="79707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1" name="Shape 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2" name="Shape 62"/>
        <p:cNvGrpSpPr/>
        <p:nvPr/>
      </p:nvGrpSpPr>
      <p:grpSpPr>
        <a:xfrm>
          <a:off x="0" y="0"/>
          <a:ext cx="0" cy="0"/>
          <a:chOff x="0" y="0"/>
          <a:chExt cx="0" cy="0"/>
        </a:xfrm>
      </p:grpSpPr>
      <p:sp>
        <p:nvSpPr>
          <p:cNvPr id="63" name="Shape 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sp>
        <p:nvSpPr>
          <p:cNvPr id="17" name="Shape 17"/>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 name="Shape 18"/>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 name="Shape 19"/>
          <p:cNvSpPr txBox="1"/>
          <p:nvPr>
            <p:ph type="title"/>
          </p:nvPr>
        </p:nvSpPr>
        <p:spPr>
          <a:xfrm>
            <a:off x="509550" y="1921350"/>
            <a:ext cx="8124900" cy="1300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20" name="Shape 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1" name="Shape 21"/>
        <p:cNvGrpSpPr/>
        <p:nvPr/>
      </p:nvGrpSpPr>
      <p:grpSpPr>
        <a:xfrm>
          <a:off x="0" y="0"/>
          <a:ext cx="0" cy="0"/>
          <a:chOff x="0" y="0"/>
          <a:chExt cx="0" cy="0"/>
        </a:xfrm>
      </p:grpSpPr>
      <p:sp>
        <p:nvSpPr>
          <p:cNvPr id="22" name="Shape 22"/>
          <p:cNvSpPr/>
          <p:nvPr/>
        </p:nvSpPr>
        <p:spPr>
          <a:xfrm>
            <a:off x="-125" y="5045700"/>
            <a:ext cx="9144000" cy="97800"/>
          </a:xfrm>
          <a:prstGeom prst="rect">
            <a:avLst/>
          </a:prstGeom>
          <a:solidFill>
            <a:schemeClr val="accent6"/>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23" name="Shape 23"/>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4" name="Shape 24"/>
          <p:cNvSpPr txBox="1"/>
          <p:nvPr>
            <p:ph type="title"/>
          </p:nvPr>
        </p:nvSpPr>
        <p:spPr>
          <a:xfrm>
            <a:off x="311700" y="372725"/>
            <a:ext cx="8520600" cy="645000"/>
          </a:xfrm>
          <a:prstGeom prst="rect">
            <a:avLst/>
          </a:prstGeom>
        </p:spPr>
        <p:txBody>
          <a:bodyPr anchorCtr="0" anchor="t" bIns="91425" lIns="91425" spcFirstLastPara="1" rIns="91425" wrap="square" tIns="91425"/>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Shape 25"/>
          <p:cNvSpPr txBox="1"/>
          <p:nvPr>
            <p:ph idx="1" type="body"/>
          </p:nvPr>
        </p:nvSpPr>
        <p:spPr>
          <a:xfrm>
            <a:off x="311700" y="1417800"/>
            <a:ext cx="8520600" cy="3150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6" name="Shape 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7" name="Shape 27"/>
        <p:cNvGrpSpPr/>
        <p:nvPr/>
      </p:nvGrpSpPr>
      <p:grpSpPr>
        <a:xfrm>
          <a:off x="0" y="0"/>
          <a:ext cx="0" cy="0"/>
          <a:chOff x="0" y="0"/>
          <a:chExt cx="0" cy="0"/>
        </a:xfrm>
      </p:grpSpPr>
      <p:cxnSp>
        <p:nvCxnSpPr>
          <p:cNvPr id="28" name="Shape 28"/>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9" name="Shape 29"/>
          <p:cNvSpPr txBox="1"/>
          <p:nvPr>
            <p:ph type="title"/>
          </p:nvPr>
        </p:nvSpPr>
        <p:spPr>
          <a:xfrm>
            <a:off x="311700" y="372725"/>
            <a:ext cx="8520600" cy="645000"/>
          </a:xfrm>
          <a:prstGeom prst="rect">
            <a:avLst/>
          </a:prstGeom>
        </p:spPr>
        <p:txBody>
          <a:bodyPr anchorCtr="0" anchor="t" bIns="91425" lIns="91425" spcFirstLastPara="1" rIns="91425" wrap="square" tIns="91425"/>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Shape 30"/>
          <p:cNvSpPr txBox="1"/>
          <p:nvPr>
            <p:ph idx="1" type="body"/>
          </p:nvPr>
        </p:nvSpPr>
        <p:spPr>
          <a:xfrm>
            <a:off x="311700" y="1417950"/>
            <a:ext cx="3999900" cy="3150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2" type="body"/>
          </p:nvPr>
        </p:nvSpPr>
        <p:spPr>
          <a:xfrm>
            <a:off x="4832400" y="1417950"/>
            <a:ext cx="3999900" cy="3150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3" name="Shape 33"/>
        <p:cNvGrpSpPr/>
        <p:nvPr/>
      </p:nvGrpSpPr>
      <p:grpSpPr>
        <a:xfrm>
          <a:off x="0" y="0"/>
          <a:ext cx="0" cy="0"/>
          <a:chOff x="0" y="0"/>
          <a:chExt cx="0" cy="0"/>
        </a:xfrm>
      </p:grpSpPr>
      <p:sp>
        <p:nvSpPr>
          <p:cNvPr id="34" name="Shape 34"/>
          <p:cNvSpPr txBox="1"/>
          <p:nvPr>
            <p:ph type="title"/>
          </p:nvPr>
        </p:nvSpPr>
        <p:spPr>
          <a:xfrm>
            <a:off x="311700" y="372725"/>
            <a:ext cx="8520600" cy="645000"/>
          </a:xfrm>
          <a:prstGeom prst="rect">
            <a:avLst/>
          </a:prstGeom>
        </p:spPr>
        <p:txBody>
          <a:bodyPr anchorCtr="0" anchor="t" bIns="91425" lIns="91425" spcFirstLastPara="1" rIns="91425" wrap="square" tIns="91425"/>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5" name="Shape 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6" name="Shape 36"/>
        <p:cNvGrpSpPr/>
        <p:nvPr/>
      </p:nvGrpSpPr>
      <p:grpSpPr>
        <a:xfrm>
          <a:off x="0" y="0"/>
          <a:ext cx="0" cy="0"/>
          <a:chOff x="0" y="0"/>
          <a:chExt cx="0" cy="0"/>
        </a:xfrm>
      </p:grpSpPr>
      <p:cxnSp>
        <p:nvCxnSpPr>
          <p:cNvPr id="37" name="Shape 37"/>
          <p:cNvCxnSpPr/>
          <p:nvPr/>
        </p:nvCxnSpPr>
        <p:spPr>
          <a:xfrm>
            <a:off x="411044" y="1417772"/>
            <a:ext cx="385200" cy="0"/>
          </a:xfrm>
          <a:prstGeom prst="straightConnector1">
            <a:avLst/>
          </a:prstGeom>
          <a:noFill/>
          <a:ln cap="flat" cmpd="sng" w="28575">
            <a:solidFill>
              <a:schemeClr val="dk1"/>
            </a:solidFill>
            <a:prstDash val="solid"/>
            <a:round/>
            <a:headEnd len="sm" w="sm" type="none"/>
            <a:tailEnd len="sm" w="sm" type="none"/>
          </a:ln>
        </p:spPr>
      </p:cxnSp>
      <p:sp>
        <p:nvSpPr>
          <p:cNvPr id="38" name="Shape 38"/>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9" name="Shape 39"/>
          <p:cNvSpPr txBox="1"/>
          <p:nvPr>
            <p:ph idx="1" type="body"/>
          </p:nvPr>
        </p:nvSpPr>
        <p:spPr>
          <a:xfrm>
            <a:off x="311700" y="1640350"/>
            <a:ext cx="2808000" cy="2928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41" name="Shape 41"/>
        <p:cNvGrpSpPr/>
        <p:nvPr/>
      </p:nvGrpSpPr>
      <p:grpSpPr>
        <a:xfrm>
          <a:off x="0" y="0"/>
          <a:ext cx="0" cy="0"/>
          <a:chOff x="0" y="0"/>
          <a:chExt cx="0" cy="0"/>
        </a:xfrm>
      </p:grpSpPr>
      <p:sp>
        <p:nvSpPr>
          <p:cNvPr id="42" name="Shape 42"/>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3" name="Shape 43"/>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4" name="Shape 44"/>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45" name="Shape 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6" name="Shape 46"/>
        <p:cNvGrpSpPr/>
        <p:nvPr/>
      </p:nvGrpSpPr>
      <p:grpSpPr>
        <a:xfrm>
          <a:off x="0" y="0"/>
          <a:ext cx="0" cy="0"/>
          <a:chOff x="0" y="0"/>
          <a:chExt cx="0" cy="0"/>
        </a:xfrm>
      </p:grpSpPr>
      <p:sp>
        <p:nvSpPr>
          <p:cNvPr id="47" name="Shape 47"/>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8" name="Shape 48"/>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9" name="Shape 49"/>
          <p:cNvSpPr txBox="1"/>
          <p:nvPr>
            <p:ph type="title"/>
          </p:nvPr>
        </p:nvSpPr>
        <p:spPr>
          <a:xfrm>
            <a:off x="265500" y="1084625"/>
            <a:ext cx="4045200" cy="17070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50" name="Shape 50"/>
          <p:cNvSpPr txBox="1"/>
          <p:nvPr>
            <p:ph idx="1" type="subTitle"/>
          </p:nvPr>
        </p:nvSpPr>
        <p:spPr>
          <a:xfrm>
            <a:off x="265500" y="2845200"/>
            <a:ext cx="4045200" cy="14217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6"/>
              </a:buClr>
              <a:buSzPts val="2100"/>
              <a:buNone/>
              <a:defRPr sz="2100">
                <a:solidFill>
                  <a:schemeClr val="accent6"/>
                </a:solidFill>
              </a:defRPr>
            </a:lvl1pPr>
            <a:lvl2pPr lvl="1" algn="ctr">
              <a:lnSpc>
                <a:spcPct val="100000"/>
              </a:lnSpc>
              <a:spcBef>
                <a:spcPts val="0"/>
              </a:spcBef>
              <a:spcAft>
                <a:spcPts val="0"/>
              </a:spcAft>
              <a:buClr>
                <a:schemeClr val="accent6"/>
              </a:buClr>
              <a:buSzPts val="2100"/>
              <a:buNone/>
              <a:defRPr sz="2100">
                <a:solidFill>
                  <a:schemeClr val="accent6"/>
                </a:solidFill>
              </a:defRPr>
            </a:lvl2pPr>
            <a:lvl3pPr lvl="2" algn="ctr">
              <a:lnSpc>
                <a:spcPct val="100000"/>
              </a:lnSpc>
              <a:spcBef>
                <a:spcPts val="0"/>
              </a:spcBef>
              <a:spcAft>
                <a:spcPts val="0"/>
              </a:spcAft>
              <a:buClr>
                <a:schemeClr val="accent6"/>
              </a:buClr>
              <a:buSzPts val="2100"/>
              <a:buNone/>
              <a:defRPr sz="2100">
                <a:solidFill>
                  <a:schemeClr val="accent6"/>
                </a:solidFill>
              </a:defRPr>
            </a:lvl3pPr>
            <a:lvl4pPr lvl="3" algn="ctr">
              <a:lnSpc>
                <a:spcPct val="100000"/>
              </a:lnSpc>
              <a:spcBef>
                <a:spcPts val="0"/>
              </a:spcBef>
              <a:spcAft>
                <a:spcPts val="0"/>
              </a:spcAft>
              <a:buClr>
                <a:schemeClr val="accent6"/>
              </a:buClr>
              <a:buSzPts val="2100"/>
              <a:buNone/>
              <a:defRPr sz="2100">
                <a:solidFill>
                  <a:schemeClr val="accent6"/>
                </a:solidFill>
              </a:defRPr>
            </a:lvl4pPr>
            <a:lvl5pPr lvl="4" algn="ctr">
              <a:lnSpc>
                <a:spcPct val="100000"/>
              </a:lnSpc>
              <a:spcBef>
                <a:spcPts val="0"/>
              </a:spcBef>
              <a:spcAft>
                <a:spcPts val="0"/>
              </a:spcAft>
              <a:buClr>
                <a:schemeClr val="accent6"/>
              </a:buClr>
              <a:buSzPts val="2100"/>
              <a:buNone/>
              <a:defRPr sz="2100">
                <a:solidFill>
                  <a:schemeClr val="accent6"/>
                </a:solidFill>
              </a:defRPr>
            </a:lvl5pPr>
            <a:lvl6pPr lvl="5" algn="ctr">
              <a:lnSpc>
                <a:spcPct val="100000"/>
              </a:lnSpc>
              <a:spcBef>
                <a:spcPts val="0"/>
              </a:spcBef>
              <a:spcAft>
                <a:spcPts val="0"/>
              </a:spcAft>
              <a:buClr>
                <a:schemeClr val="accent6"/>
              </a:buClr>
              <a:buSzPts val="2100"/>
              <a:buNone/>
              <a:defRPr sz="2100">
                <a:solidFill>
                  <a:schemeClr val="accent6"/>
                </a:solidFill>
              </a:defRPr>
            </a:lvl6pPr>
            <a:lvl7pPr lvl="6" algn="ctr">
              <a:lnSpc>
                <a:spcPct val="100000"/>
              </a:lnSpc>
              <a:spcBef>
                <a:spcPts val="0"/>
              </a:spcBef>
              <a:spcAft>
                <a:spcPts val="0"/>
              </a:spcAft>
              <a:buClr>
                <a:schemeClr val="accent6"/>
              </a:buClr>
              <a:buSzPts val="2100"/>
              <a:buNone/>
              <a:defRPr sz="2100">
                <a:solidFill>
                  <a:schemeClr val="accent6"/>
                </a:solidFill>
              </a:defRPr>
            </a:lvl7pPr>
            <a:lvl8pPr lvl="7" algn="ctr">
              <a:lnSpc>
                <a:spcPct val="100000"/>
              </a:lnSpc>
              <a:spcBef>
                <a:spcPts val="0"/>
              </a:spcBef>
              <a:spcAft>
                <a:spcPts val="0"/>
              </a:spcAft>
              <a:buClr>
                <a:schemeClr val="accent6"/>
              </a:buClr>
              <a:buSzPts val="2100"/>
              <a:buNone/>
              <a:defRPr sz="2100">
                <a:solidFill>
                  <a:schemeClr val="accent6"/>
                </a:solidFill>
              </a:defRPr>
            </a:lvl8pPr>
            <a:lvl9pPr lvl="8" algn="ctr">
              <a:lnSpc>
                <a:spcPct val="100000"/>
              </a:lnSpc>
              <a:spcBef>
                <a:spcPts val="0"/>
              </a:spcBef>
              <a:spcAft>
                <a:spcPts val="0"/>
              </a:spcAft>
              <a:buClr>
                <a:schemeClr val="accent6"/>
              </a:buClr>
              <a:buSzPts val="2100"/>
              <a:buNone/>
              <a:defRPr sz="2100">
                <a:solidFill>
                  <a:schemeClr val="accent6"/>
                </a:solidFill>
              </a:defRPr>
            </a:lvl9pPr>
          </a:lstStyle>
          <a:p/>
        </p:txBody>
      </p:sp>
      <p:sp>
        <p:nvSpPr>
          <p:cNvPr id="51" name="Shape 51"/>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1600"/>
              </a:spcBef>
              <a:spcAft>
                <a:spcPts val="0"/>
              </a:spcAft>
              <a:buClr>
                <a:schemeClr val="accent1"/>
              </a:buClr>
              <a:buSzPts val="1400"/>
              <a:buChar char="○"/>
              <a:defRPr>
                <a:solidFill>
                  <a:schemeClr val="accent1"/>
                </a:solidFill>
              </a:defRPr>
            </a:lvl2pPr>
            <a:lvl3pPr indent="-317500" lvl="2" marL="1371600">
              <a:spcBef>
                <a:spcPts val="1600"/>
              </a:spcBef>
              <a:spcAft>
                <a:spcPts val="0"/>
              </a:spcAft>
              <a:buClr>
                <a:schemeClr val="accent1"/>
              </a:buClr>
              <a:buSzPts val="1400"/>
              <a:buChar char="■"/>
              <a:defRPr>
                <a:solidFill>
                  <a:schemeClr val="accent1"/>
                </a:solidFill>
              </a:defRPr>
            </a:lvl3pPr>
            <a:lvl4pPr indent="-317500" lvl="3" marL="1828800">
              <a:spcBef>
                <a:spcPts val="1600"/>
              </a:spcBef>
              <a:spcAft>
                <a:spcPts val="0"/>
              </a:spcAft>
              <a:buClr>
                <a:schemeClr val="accent1"/>
              </a:buClr>
              <a:buSzPts val="1400"/>
              <a:buChar char="●"/>
              <a:defRPr>
                <a:solidFill>
                  <a:schemeClr val="accent1"/>
                </a:solidFill>
              </a:defRPr>
            </a:lvl4pPr>
            <a:lvl5pPr indent="-317500" lvl="4" marL="2286000">
              <a:spcBef>
                <a:spcPts val="1600"/>
              </a:spcBef>
              <a:spcAft>
                <a:spcPts val="0"/>
              </a:spcAft>
              <a:buClr>
                <a:schemeClr val="accent1"/>
              </a:buClr>
              <a:buSzPts val="1400"/>
              <a:buChar char="○"/>
              <a:defRPr>
                <a:solidFill>
                  <a:schemeClr val="accent1"/>
                </a:solidFill>
              </a:defRPr>
            </a:lvl5pPr>
            <a:lvl6pPr indent="-317500" lvl="5" marL="2743200">
              <a:spcBef>
                <a:spcPts val="1600"/>
              </a:spcBef>
              <a:spcAft>
                <a:spcPts val="0"/>
              </a:spcAft>
              <a:buClr>
                <a:schemeClr val="accent1"/>
              </a:buClr>
              <a:buSzPts val="1400"/>
              <a:buChar char="■"/>
              <a:defRPr>
                <a:solidFill>
                  <a:schemeClr val="accent1"/>
                </a:solidFill>
              </a:defRPr>
            </a:lvl6pPr>
            <a:lvl7pPr indent="-317500" lvl="6" marL="3200400">
              <a:spcBef>
                <a:spcPts val="1600"/>
              </a:spcBef>
              <a:spcAft>
                <a:spcPts val="0"/>
              </a:spcAft>
              <a:buClr>
                <a:schemeClr val="accent1"/>
              </a:buClr>
              <a:buSzPts val="1400"/>
              <a:buChar char="●"/>
              <a:defRPr>
                <a:solidFill>
                  <a:schemeClr val="accent1"/>
                </a:solidFill>
              </a:defRPr>
            </a:lvl7pPr>
            <a:lvl8pPr indent="-317500" lvl="7" marL="3657600">
              <a:spcBef>
                <a:spcPts val="1600"/>
              </a:spcBef>
              <a:spcAft>
                <a:spcPts val="0"/>
              </a:spcAft>
              <a:buClr>
                <a:schemeClr val="accent1"/>
              </a:buClr>
              <a:buSzPts val="1400"/>
              <a:buChar char="○"/>
              <a:defRPr>
                <a:solidFill>
                  <a:schemeClr val="accent1"/>
                </a:solidFill>
              </a:defRPr>
            </a:lvl8pPr>
            <a:lvl9pPr indent="-317500" lvl="8" marL="4114800">
              <a:spcBef>
                <a:spcPts val="1600"/>
              </a:spcBef>
              <a:spcAft>
                <a:spcPts val="1600"/>
              </a:spcAft>
              <a:buClr>
                <a:schemeClr val="accent1"/>
              </a:buClr>
              <a:buSzPts val="1400"/>
              <a:buChar char="■"/>
              <a:defRPr>
                <a:solidFill>
                  <a:schemeClr val="accent1"/>
                </a:solidFill>
              </a:defRPr>
            </a:lvl9pPr>
          </a:lstStyle>
          <a:p/>
        </p:txBody>
      </p:sp>
      <p:sp>
        <p:nvSpPr>
          <p:cNvPr id="52" name="Shape 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3" name="Shape 53"/>
        <p:cNvGrpSpPr/>
        <p:nvPr/>
      </p:nvGrpSpPr>
      <p:grpSpPr>
        <a:xfrm>
          <a:off x="0" y="0"/>
          <a:ext cx="0" cy="0"/>
          <a:chOff x="0" y="0"/>
          <a:chExt cx="0" cy="0"/>
        </a:xfrm>
      </p:grpSpPr>
      <p:sp>
        <p:nvSpPr>
          <p:cNvPr id="54" name="Shape 54"/>
          <p:cNvSpPr txBox="1"/>
          <p:nvPr>
            <p:ph idx="1" type="body"/>
          </p:nvPr>
        </p:nvSpPr>
        <p:spPr>
          <a:xfrm>
            <a:off x="319500" y="423057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lue-go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725"/>
            <a:ext cx="8520600" cy="6450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Shape 7"/>
          <p:cNvSpPr txBox="1"/>
          <p:nvPr>
            <p:ph idx="1" type="body"/>
          </p:nvPr>
        </p:nvSpPr>
        <p:spPr>
          <a:xfrm>
            <a:off x="311700" y="1417800"/>
            <a:ext cx="8520600" cy="3150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Lato"/>
              <a:buChar char="●"/>
              <a:defRPr sz="1800">
                <a:solidFill>
                  <a:schemeClr val="dk1"/>
                </a:solidFill>
                <a:latin typeface="Lato"/>
                <a:ea typeface="Lato"/>
                <a:cs typeface="Lato"/>
                <a:sym typeface="Lato"/>
              </a:defRPr>
            </a:lvl1pPr>
            <a:lvl2pPr indent="-317500" lvl="1" marL="9144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2pPr>
            <a:lvl3pPr indent="-317500" lvl="2" marL="13716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3pPr>
            <a:lvl4pPr indent="-317500" lvl="3" marL="18288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4pPr>
            <a:lvl5pPr indent="-317500" lvl="4" marL="22860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5pPr>
            <a:lvl6pPr indent="-317500" lvl="5" marL="27432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6pPr>
            <a:lvl7pPr indent="-317500" lvl="6" marL="32004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7pPr>
            <a:lvl8pPr indent="-317500" lvl="7" marL="36576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8pPr>
            <a:lvl9pPr indent="-317500" lvl="8" marL="4114800">
              <a:lnSpc>
                <a:spcPct val="115000"/>
              </a:lnSpc>
              <a:spcBef>
                <a:spcPts val="1600"/>
              </a:spcBef>
              <a:spcAft>
                <a:spcPts val="1600"/>
              </a:spcAft>
              <a:buClr>
                <a:schemeClr val="dk1"/>
              </a:buClr>
              <a:buSzPts val="1400"/>
              <a:buFont typeface="Lato"/>
              <a:buChar char="■"/>
              <a:defRPr>
                <a:solidFill>
                  <a:schemeClr val="dk1"/>
                </a:solidFill>
                <a:latin typeface="Lato"/>
                <a:ea typeface="Lato"/>
                <a:cs typeface="Lato"/>
                <a:sym typeface="La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Lato"/>
                <a:ea typeface="Lato"/>
                <a:cs typeface="Lato"/>
                <a:sym typeface="Lato"/>
              </a:defRPr>
            </a:lvl1pPr>
            <a:lvl2pPr lvl="1" algn="r">
              <a:buNone/>
              <a:defRPr sz="1000">
                <a:solidFill>
                  <a:schemeClr val="dk1"/>
                </a:solidFill>
                <a:latin typeface="Lato"/>
                <a:ea typeface="Lato"/>
                <a:cs typeface="Lato"/>
                <a:sym typeface="Lato"/>
              </a:defRPr>
            </a:lvl2pPr>
            <a:lvl3pPr lvl="2" algn="r">
              <a:buNone/>
              <a:defRPr sz="1000">
                <a:solidFill>
                  <a:schemeClr val="dk1"/>
                </a:solidFill>
                <a:latin typeface="Lato"/>
                <a:ea typeface="Lato"/>
                <a:cs typeface="Lato"/>
                <a:sym typeface="Lato"/>
              </a:defRPr>
            </a:lvl3pPr>
            <a:lvl4pPr lvl="3" algn="r">
              <a:buNone/>
              <a:defRPr sz="1000">
                <a:solidFill>
                  <a:schemeClr val="dk1"/>
                </a:solidFill>
                <a:latin typeface="Lato"/>
                <a:ea typeface="Lato"/>
                <a:cs typeface="Lato"/>
                <a:sym typeface="Lato"/>
              </a:defRPr>
            </a:lvl4pPr>
            <a:lvl5pPr lvl="4" algn="r">
              <a:buNone/>
              <a:defRPr sz="1000">
                <a:solidFill>
                  <a:schemeClr val="dk1"/>
                </a:solidFill>
                <a:latin typeface="Lato"/>
                <a:ea typeface="Lato"/>
                <a:cs typeface="Lato"/>
                <a:sym typeface="Lato"/>
              </a:defRPr>
            </a:lvl5pPr>
            <a:lvl6pPr lvl="5" algn="r">
              <a:buNone/>
              <a:defRPr sz="1000">
                <a:solidFill>
                  <a:schemeClr val="dk1"/>
                </a:solidFill>
                <a:latin typeface="Lato"/>
                <a:ea typeface="Lato"/>
                <a:cs typeface="Lato"/>
                <a:sym typeface="Lato"/>
              </a:defRPr>
            </a:lvl6pPr>
            <a:lvl7pPr lvl="6" algn="r">
              <a:buNone/>
              <a:defRPr sz="1000">
                <a:solidFill>
                  <a:schemeClr val="dk1"/>
                </a:solidFill>
                <a:latin typeface="Lato"/>
                <a:ea typeface="Lato"/>
                <a:cs typeface="Lato"/>
                <a:sym typeface="Lato"/>
              </a:defRPr>
            </a:lvl7pPr>
            <a:lvl8pPr lvl="7" algn="r">
              <a:buNone/>
              <a:defRPr sz="1000">
                <a:solidFill>
                  <a:schemeClr val="dk1"/>
                </a:solidFill>
                <a:latin typeface="Lato"/>
                <a:ea typeface="Lato"/>
                <a:cs typeface="Lato"/>
                <a:sym typeface="Lato"/>
              </a:defRPr>
            </a:lvl8pPr>
            <a:lvl9pPr lvl="8" algn="r">
              <a:buNone/>
              <a:defRPr sz="1000">
                <a:solidFill>
                  <a:schemeClr val="dk1"/>
                </a:solidFill>
                <a:latin typeface="Lato"/>
                <a:ea typeface="Lato"/>
                <a:cs typeface="Lato"/>
                <a:sym typeface="Lato"/>
              </a:defRPr>
            </a:lvl9pPr>
          </a:lstStyle>
          <a:p>
            <a:pPr indent="0" lvl="0" marL="0">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github.com/rapid7/metasploit-framework/blob/master/modules/exploits/windows/smb/ms17_010_eternalblue.rb" TargetMode="External"/><Relationship Id="rId4" Type="http://schemas.openxmlformats.org/officeDocument/2006/relationships/hyperlink" Target="https://github.com/ElevenPaths/Eternalblue-Doublepulsar-Metasploi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omerez.com/eternalblues/" TargetMode="External"/><Relationship Id="rId4" Type="http://schemas.openxmlformats.org/officeDocument/2006/relationships/hyperlink" Target="https://github.com/countercept/doublepulsar-detection-script" TargetMode="External"/></Relationships>
</file>

<file path=ppt/slides/_rels/slide17.xml.rels><?xml version="1.0" encoding="UTF-8" standalone="yes"?><Relationships xmlns="http://schemas.openxmlformats.org/package/2006/relationships"><Relationship Id="rId20" Type="http://schemas.openxmlformats.org/officeDocument/2006/relationships/hyperlink" Target="https://en.wikipedia.org/wiki/Heap_spraying" TargetMode="External"/><Relationship Id="rId22" Type="http://schemas.openxmlformats.org/officeDocument/2006/relationships/hyperlink" Target="https://github.com/misterch0c/shadowbroker/blob/master/windows/specials/Eternalblue-2.2.0.0.xml" TargetMode="External"/><Relationship Id="rId21" Type="http://schemas.openxmlformats.org/officeDocument/2006/relationships/hyperlink" Target="https://isc.sans.edu/forums/diary/WannaCryWannaCrypt+Ransomware+Summary/22420" TargetMode="External"/><Relationship Id="rId24" Type="http://schemas.openxmlformats.org/officeDocument/2006/relationships/hyperlink" Target="https://wiki.wireshark.org/SMB2" TargetMode="External"/><Relationship Id="rId23" Type="http://schemas.openxmlformats.org/officeDocument/2006/relationships/hyperlink" Target="https://support.microsoft.com/en-us/help/2696547/how-to-detect-enable-and-disable-smbv1-smbv2-and-smbv3-in-windows-and" TargetMode="External"/><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www.fireeye.com/blog/threat-research/2017/06/petya-ransomware-spreading-via-eternalblue-exploit.html" TargetMode="External"/><Relationship Id="rId4" Type="http://schemas.openxmlformats.org/officeDocument/2006/relationships/hyperlink" Target="https://www.fireeye.com/blog/threat-research/2017/05/threat-actors-leverage-eternalblue-exploit-to-deliver-non-wannacry-payloads.html" TargetMode="External"/><Relationship Id="rId9" Type="http://schemas.openxmlformats.org/officeDocument/2006/relationships/hyperlink" Target="http://www.wired.co.uk/article/what-is-eternal-blue-exploit-vulnerability-patch" TargetMode="External"/><Relationship Id="rId26" Type="http://schemas.openxmlformats.org/officeDocument/2006/relationships/hyperlink" Target="https://github.com/rapid7/metasploit-framework/blob/master/modules/exploits/windows/smb/ms17_010_eternalblue.rb" TargetMode="External"/><Relationship Id="rId25" Type="http://schemas.openxmlformats.org/officeDocument/2006/relationships/hyperlink" Target="https://research.checkpoint.com/eternalblue-everything-know/" TargetMode="External"/><Relationship Id="rId27" Type="http://schemas.openxmlformats.org/officeDocument/2006/relationships/hyperlink" Target="http://resources.infosecinstitute.com/heap-overflow-vulnerability-and-heap-internals-explained/#gref" TargetMode="External"/><Relationship Id="rId5" Type="http://schemas.openxmlformats.org/officeDocument/2006/relationships/hyperlink" Target="https://www.fireeye.com/blog/threat-research/2018/02/cve-2017-10271-used-to-deliver-cryptominers.html" TargetMode="External"/><Relationship Id="rId6" Type="http://schemas.openxmlformats.org/officeDocument/2006/relationships/hyperlink" Target="https://www.fireeye.com/blog/threat-research/2017/05/wannacry-malware-profile.html" TargetMode="External"/><Relationship Id="rId7" Type="http://schemas.openxmlformats.org/officeDocument/2006/relationships/hyperlink" Target="https://www.scmagazine.com/eternalblue-used-in-wannacry-now-with-nitol-backdoor-and-gh0st-rat/article/666426/" TargetMode="External"/><Relationship Id="rId8" Type="http://schemas.openxmlformats.org/officeDocument/2006/relationships/hyperlink" Target="https://isc.sans.edu/forums/diary/ETERNALBLUE+Windows+SMBv1+Exploit+Patched/22304/" TargetMode="External"/><Relationship Id="rId11" Type="http://schemas.openxmlformats.org/officeDocument/2006/relationships/hyperlink" Target="https://www.fireeye.com/blog/threat-research/2017/05/smb-exploited-wannacry-use-of-eternalblue.html" TargetMode="External"/><Relationship Id="rId10" Type="http://schemas.openxmlformats.org/officeDocument/2006/relationships/hyperlink" Target="https://www.rapid7.com/db/modules/exploit/windows/smb/ms17_010_eternalblue" TargetMode="External"/><Relationship Id="rId13" Type="http://schemas.openxmlformats.org/officeDocument/2006/relationships/hyperlink" Target="https://msdn.microsoft.com/en-us/library/windows/desktop/aa365233(v=vs.85).aspx" TargetMode="External"/><Relationship Id="rId12" Type="http://schemas.openxmlformats.org/officeDocument/2006/relationships/hyperlink" Target="https://www.fireeye.com/blog/products-and-services/2017/05/wannacry-ransomware-campaign.html" TargetMode="External"/><Relationship Id="rId15" Type="http://schemas.openxmlformats.org/officeDocument/2006/relationships/hyperlink" Target="https://en.wikipedia.org/wiki/Server_Message_Block" TargetMode="External"/><Relationship Id="rId14" Type="http://schemas.openxmlformats.org/officeDocument/2006/relationships/hyperlink" Target="https://support.microsoft.com/en-ca/help/2696547/how-to-detect-enable-and-disable-smbv1-smbv2-and-smbv3-in-windows-and" TargetMode="External"/><Relationship Id="rId17" Type="http://schemas.openxmlformats.org/officeDocument/2006/relationships/hyperlink" Target="https://www.cisecurity.org/top-10-malware-january-2018/" TargetMode="External"/><Relationship Id="rId16" Type="http://schemas.openxmlformats.org/officeDocument/2006/relationships/hyperlink" Target="https://blog.skyboxsecurity.com/top-malware-in-2018-what-to-watch-for/" TargetMode="External"/><Relationship Id="rId19" Type="http://schemas.openxmlformats.org/officeDocument/2006/relationships/hyperlink" Target="https://blog.malwarebytes.com/cybercrime/2017/05/how-did-wannacry-ransomworm-spread/" TargetMode="External"/><Relationship Id="rId18" Type="http://schemas.openxmlformats.org/officeDocument/2006/relationships/hyperlink" Target="https://www.theinquirer.net/inquirer/news/3025754/nsa-leaked-hack-eternalblue-back-and-powering-wannamine-cryptojacking-malwar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github.com/misterch0c/shadowbroke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Shape 68"/>
          <p:cNvSpPr txBox="1"/>
          <p:nvPr>
            <p:ph type="ctrTitle"/>
          </p:nvPr>
        </p:nvSpPr>
        <p:spPr>
          <a:xfrm>
            <a:off x="630600" y="136800"/>
            <a:ext cx="7893000" cy="1853700"/>
          </a:xfrm>
          <a:prstGeom prst="rect">
            <a:avLst/>
          </a:prstGeom>
        </p:spPr>
        <p:txBody>
          <a:bodyPr anchorCtr="0" anchor="b" bIns="91425" lIns="91425" spcFirstLastPara="1" rIns="91425" wrap="square" tIns="91425">
            <a:noAutofit/>
          </a:bodyPr>
          <a:lstStyle/>
          <a:p>
            <a:pPr indent="0" lvl="0" marL="0">
              <a:spcBef>
                <a:spcPts val="1000"/>
              </a:spcBef>
              <a:spcAft>
                <a:spcPts val="0"/>
              </a:spcAft>
              <a:buNone/>
            </a:pPr>
            <a:r>
              <a:rPr lang="en-GB"/>
              <a:t>EternalBlue</a:t>
            </a:r>
            <a:endParaRPr/>
          </a:p>
        </p:txBody>
      </p:sp>
      <p:sp>
        <p:nvSpPr>
          <p:cNvPr id="69" name="Shape 69"/>
          <p:cNvSpPr txBox="1"/>
          <p:nvPr>
            <p:ph idx="1" type="subTitle"/>
          </p:nvPr>
        </p:nvSpPr>
        <p:spPr>
          <a:xfrm>
            <a:off x="630600" y="3228375"/>
            <a:ext cx="7893000" cy="1274100"/>
          </a:xfrm>
          <a:prstGeom prst="rect">
            <a:avLst/>
          </a:prstGeom>
        </p:spPr>
        <p:txBody>
          <a:bodyPr anchorCtr="0" anchor="b" bIns="91425" lIns="91425" spcFirstLastPara="1" rIns="91425" wrap="square" tIns="91425">
            <a:noAutofit/>
          </a:bodyPr>
          <a:lstStyle/>
          <a:p>
            <a:pPr indent="0" lvl="0" marL="0">
              <a:spcBef>
                <a:spcPts val="100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Shape 123"/>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Wrong Parsing Function</a:t>
            </a:r>
            <a:endParaRPr/>
          </a:p>
        </p:txBody>
      </p:sp>
      <p:sp>
        <p:nvSpPr>
          <p:cNvPr id="124" name="Shape 124"/>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If SMB_COM_NT_TRANSACT ION2_SECONDARY is called after SMB_COM_NT_TRANSACT  </a:t>
            </a:r>
            <a:endParaRPr/>
          </a:p>
          <a:p>
            <a:pPr indent="-317500" lvl="1" marL="914400" rtl="0">
              <a:spcBef>
                <a:spcPts val="0"/>
              </a:spcBef>
              <a:spcAft>
                <a:spcPts val="0"/>
              </a:spcAft>
              <a:buSzPts val="1400"/>
              <a:buChar char="○"/>
            </a:pPr>
            <a:r>
              <a:rPr lang="en-GB"/>
              <a:t>Since SMB_COM_NT_TRANSACT handles larger values (DWord) then the packet will be parsed as a Word by SMB_COM_NT_TRANSACTION2_SECONDARY </a:t>
            </a:r>
            <a:endParaRPr/>
          </a:p>
          <a:p>
            <a:pPr indent="-317500" lvl="1" marL="914400" rtl="0">
              <a:spcBef>
                <a:spcPts val="0"/>
              </a:spcBef>
              <a:spcAft>
                <a:spcPts val="0"/>
              </a:spcAft>
              <a:buSzPts val="1400"/>
              <a:buChar char="○"/>
            </a:pPr>
            <a:r>
              <a:rPr lang="en-GB"/>
              <a:t>Looking back at bug 1, that extra part is now ignored leaving it on the heap</a:t>
            </a:r>
            <a:endParaRPr/>
          </a:p>
          <a:p>
            <a:pPr indent="-342900" lvl="0" marL="457200" rtl="0">
              <a:spcBef>
                <a:spcPts val="0"/>
              </a:spcBef>
              <a:spcAft>
                <a:spcPts val="0"/>
              </a:spcAft>
              <a:buSzPts val="1800"/>
              <a:buChar char="●"/>
            </a:pPr>
            <a:r>
              <a:rPr lang="en-GB"/>
              <a:t>There are no check to see if SMB_COM_NT_TRANSACTION2  or SMB_COM_NT_TRANSACT is called first</a:t>
            </a:r>
            <a:endParaRPr/>
          </a:p>
          <a:p>
            <a:pPr indent="-342900" lvl="0" marL="457200" rtl="0">
              <a:spcBef>
                <a:spcPts val="0"/>
              </a:spcBef>
              <a:spcAft>
                <a:spcPts val="0"/>
              </a:spcAft>
              <a:buSzPts val="1800"/>
              <a:buChar char="●"/>
            </a:pPr>
            <a:r>
              <a:rPr lang="en-GB"/>
              <a:t>Together this causes an out of bounds (OOB) write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Shape 129"/>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Non-paged pool allocation</a:t>
            </a:r>
            <a:endParaRPr/>
          </a:p>
        </p:txBody>
      </p:sp>
      <p:sp>
        <p:nvSpPr>
          <p:cNvPr id="130" name="Shape 130"/>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Non-paged pool</a:t>
            </a:r>
            <a:endParaRPr/>
          </a:p>
          <a:p>
            <a:pPr indent="-317500" lvl="1" marL="914400" rtl="0">
              <a:spcBef>
                <a:spcPts val="0"/>
              </a:spcBef>
              <a:spcAft>
                <a:spcPts val="0"/>
              </a:spcAft>
              <a:buSzPts val="1400"/>
              <a:buChar char="○"/>
            </a:pPr>
            <a:r>
              <a:rPr lang="en-GB"/>
              <a:t>Where Window stores objects for processes, threads,  mutexes, etc</a:t>
            </a:r>
            <a:endParaRPr/>
          </a:p>
          <a:p>
            <a:pPr indent="-317500" lvl="1" marL="914400" rtl="0">
              <a:spcBef>
                <a:spcPts val="0"/>
              </a:spcBef>
              <a:spcAft>
                <a:spcPts val="0"/>
              </a:spcAft>
              <a:buSzPts val="1400"/>
              <a:buChar char="○"/>
            </a:pPr>
            <a:r>
              <a:rPr lang="en-GB"/>
              <a:t>It has certain rules that when broken cause a IRQL_NOT_LESS_OR_EQUAL error that can crash your computer</a:t>
            </a:r>
            <a:endParaRPr/>
          </a:p>
          <a:p>
            <a:pPr indent="-342900" lvl="0" marL="457200" rtl="0">
              <a:spcBef>
                <a:spcPts val="0"/>
              </a:spcBef>
              <a:spcAft>
                <a:spcPts val="0"/>
              </a:spcAft>
              <a:buSzPts val="1800"/>
              <a:buChar char="●"/>
            </a:pPr>
            <a:r>
              <a:rPr lang="en-GB"/>
              <a:t>There’s a certain bug that when you want to setup the session and send it as extended security, the flag for extended security won’t be turned on and the bytesize is wrong cause there to be a hole in the memory</a:t>
            </a:r>
            <a:endParaRPr/>
          </a:p>
          <a:p>
            <a:pPr indent="-342900" lvl="0" marL="457200" rtl="0">
              <a:spcBef>
                <a:spcPts val="0"/>
              </a:spcBef>
              <a:spcAft>
                <a:spcPts val="0"/>
              </a:spcAft>
              <a:buSzPts val="1800"/>
              <a:buChar char="●"/>
            </a:pPr>
            <a:r>
              <a:rPr lang="en-GB"/>
              <a:t>Using these 3 bugs we will get a buffer overrun</a:t>
            </a:r>
            <a:endParaRPr/>
          </a:p>
          <a:p>
            <a:pPr indent="0" lvl="0" marL="0">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Quick Review of Buffer Overrun</a:t>
            </a:r>
            <a:endParaRPr/>
          </a:p>
        </p:txBody>
      </p:sp>
      <p:sp>
        <p:nvSpPr>
          <p:cNvPr id="136" name="Shape 136"/>
          <p:cNvSpPr txBox="1"/>
          <p:nvPr>
            <p:ph idx="1" type="body"/>
          </p:nvPr>
        </p:nvSpPr>
        <p:spPr>
          <a:xfrm>
            <a:off x="311700" y="1417800"/>
            <a:ext cx="50130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Buffer Overrun on the stack</a:t>
            </a:r>
            <a:endParaRPr/>
          </a:p>
          <a:p>
            <a:pPr indent="-342900" lvl="0" marL="457200" rtl="0">
              <a:spcBef>
                <a:spcPts val="0"/>
              </a:spcBef>
              <a:spcAft>
                <a:spcPts val="0"/>
              </a:spcAft>
              <a:buSzPts val="1800"/>
              <a:buChar char="●"/>
            </a:pPr>
            <a:r>
              <a:rPr lang="en-GB"/>
              <a:t>Make a buffer that will push the stack</a:t>
            </a:r>
            <a:endParaRPr/>
          </a:p>
          <a:p>
            <a:pPr indent="-342900" lvl="0" marL="457200" rtl="0">
              <a:spcBef>
                <a:spcPts val="0"/>
              </a:spcBef>
              <a:spcAft>
                <a:spcPts val="0"/>
              </a:spcAft>
              <a:buSzPts val="1800"/>
              <a:buChar char="●"/>
            </a:pPr>
            <a:r>
              <a:rPr lang="en-GB"/>
              <a:t>Overwrite the return address with a new location in memory, which contains your shellcode</a:t>
            </a:r>
            <a:endParaRPr/>
          </a:p>
        </p:txBody>
      </p:sp>
      <p:pic>
        <p:nvPicPr>
          <p:cNvPr id="137" name="Shape 137"/>
          <p:cNvPicPr preferRelativeResize="0"/>
          <p:nvPr/>
        </p:nvPicPr>
        <p:blipFill>
          <a:blip r:embed="rId3">
            <a:alphaModFix/>
          </a:blip>
          <a:stretch>
            <a:fillRect/>
          </a:stretch>
        </p:blipFill>
        <p:spPr>
          <a:xfrm>
            <a:off x="5435324" y="1066175"/>
            <a:ext cx="2662875" cy="38541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Shape 142"/>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Heap Buffer Overrun</a:t>
            </a:r>
            <a:endParaRPr/>
          </a:p>
        </p:txBody>
      </p:sp>
      <p:sp>
        <p:nvSpPr>
          <p:cNvPr id="143" name="Shape 143"/>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Heap Spraying</a:t>
            </a:r>
            <a:endParaRPr/>
          </a:p>
          <a:p>
            <a:pPr indent="-317500" lvl="1" marL="914400" rtl="0">
              <a:spcBef>
                <a:spcPts val="0"/>
              </a:spcBef>
              <a:spcAft>
                <a:spcPts val="0"/>
              </a:spcAft>
              <a:buSzPts val="1400"/>
              <a:buChar char="○"/>
            </a:pPr>
            <a:r>
              <a:rPr lang="en-GB"/>
              <a:t>You put a pointer to the shellcode within chunks of data filled with nops so that it is pushed towards something useful that is run within the heap</a:t>
            </a:r>
            <a:endParaRPr/>
          </a:p>
          <a:p>
            <a:pPr indent="-317500" lvl="1" marL="914400" rtl="0">
              <a:spcBef>
                <a:spcPts val="0"/>
              </a:spcBef>
              <a:spcAft>
                <a:spcPts val="0"/>
              </a:spcAft>
              <a:buSzPts val="1400"/>
              <a:buChar char="○"/>
            </a:pPr>
            <a:r>
              <a:rPr lang="en-GB"/>
              <a:t>These chunks are then put all over the heap </a:t>
            </a:r>
            <a:endParaRPr/>
          </a:p>
          <a:p>
            <a:pPr indent="-342900" lvl="0" marL="457200" rtl="0">
              <a:spcBef>
                <a:spcPts val="0"/>
              </a:spcBef>
              <a:spcAft>
                <a:spcPts val="0"/>
              </a:spcAft>
              <a:buSzPts val="1800"/>
              <a:buChar char="●"/>
            </a:pPr>
            <a:r>
              <a:rPr lang="en-GB"/>
              <a:t>Once this computer starts trying to read this pointer, the shellcode does it’s thing and is the same as a stack overrun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How is it used in EternalBlue</a:t>
            </a:r>
            <a:endParaRPr/>
          </a:p>
        </p:txBody>
      </p:sp>
      <p:sp>
        <p:nvSpPr>
          <p:cNvPr id="149" name="Shape 149"/>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There is a srvnet struct that is used and when closed will run a handler function</a:t>
            </a:r>
            <a:endParaRPr/>
          </a:p>
          <a:p>
            <a:pPr indent="-342900" lvl="0" marL="457200" rtl="0">
              <a:spcBef>
                <a:spcPts val="0"/>
              </a:spcBef>
              <a:spcAft>
                <a:spcPts val="0"/>
              </a:spcAft>
              <a:buSzPts val="1800"/>
              <a:buChar char="●"/>
            </a:pPr>
            <a:r>
              <a:rPr lang="en-GB"/>
              <a:t>So the pool is sprayed with these srvnet structs by opening multiple connections, this increases our chances of getting a overrun</a:t>
            </a:r>
            <a:endParaRPr/>
          </a:p>
          <a:p>
            <a:pPr indent="-342900" lvl="0" marL="457200">
              <a:spcBef>
                <a:spcPts val="0"/>
              </a:spcBef>
              <a:spcAft>
                <a:spcPts val="0"/>
              </a:spcAft>
              <a:buSzPts val="1800"/>
              <a:buChar char="●"/>
            </a:pPr>
            <a:r>
              <a:rPr lang="en-GB"/>
              <a:t>Once the hole is created somewhere in the pool, it will leave space for the OS2Fea and NTFea conversion to fill up and overwrite one of the srvnet structs and change it’s handler function to our shellcode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This is what EternalBlue is</a:t>
            </a:r>
            <a:endParaRPr/>
          </a:p>
        </p:txBody>
      </p:sp>
      <p:sp>
        <p:nvSpPr>
          <p:cNvPr id="155" name="Shape 155"/>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BufferOverun using the SMB protocol</a:t>
            </a:r>
            <a:endParaRPr/>
          </a:p>
          <a:p>
            <a:pPr indent="-342900" lvl="0" marL="457200" rtl="0">
              <a:spcBef>
                <a:spcPts val="0"/>
              </a:spcBef>
              <a:spcAft>
                <a:spcPts val="0"/>
              </a:spcAft>
              <a:buSzPts val="1800"/>
              <a:buChar char="●"/>
            </a:pPr>
            <a:r>
              <a:rPr lang="en-GB"/>
              <a:t>So now let’s take a look at the actual Overrun</a:t>
            </a:r>
            <a:endParaRPr/>
          </a:p>
          <a:p>
            <a:pPr indent="-317500" lvl="1" marL="914400" rtl="0">
              <a:spcBef>
                <a:spcPts val="0"/>
              </a:spcBef>
              <a:spcAft>
                <a:spcPts val="0"/>
              </a:spcAft>
              <a:buSzPts val="1400"/>
              <a:buChar char="○"/>
            </a:pPr>
            <a:r>
              <a:rPr lang="en-GB"/>
              <a:t>Thanks to </a:t>
            </a:r>
            <a:r>
              <a:rPr lang="en-GB"/>
              <a:t>metasploit/rapid7 and ElevenPaths</a:t>
            </a:r>
            <a:r>
              <a:rPr lang="en-GB"/>
              <a:t> </a:t>
            </a:r>
            <a:r>
              <a:rPr lang="en-GB" u="sng">
                <a:solidFill>
                  <a:schemeClr val="hlink"/>
                </a:solidFill>
                <a:hlinkClick r:id="rId3"/>
              </a:rPr>
              <a:t>https://github.com/rapid7/metasploit-framework/blob/master/modules/exploits/windows/smb/ms17_010_eternalblue.rb</a:t>
            </a:r>
            <a:endParaRPr/>
          </a:p>
          <a:p>
            <a:pPr indent="-317500" lvl="1" marL="914400" rtl="0">
              <a:spcBef>
                <a:spcPts val="0"/>
              </a:spcBef>
              <a:spcAft>
                <a:spcPts val="0"/>
              </a:spcAft>
              <a:buSzPts val="1400"/>
              <a:buChar char="○"/>
            </a:pPr>
            <a:r>
              <a:rPr lang="en-GB" u="sng">
                <a:solidFill>
                  <a:schemeClr val="hlink"/>
                </a:solidFill>
                <a:hlinkClick r:id="rId4"/>
              </a:rPr>
              <a:t>https://github.com/ElevenPaths/Eternalblue-Doublepulsar-Metasploit</a:t>
            </a:r>
            <a:endParaRPr/>
          </a:p>
          <a:p>
            <a:pPr indent="-342900" lvl="0" marL="457200" rtl="0">
              <a:spcBef>
                <a:spcPts val="0"/>
              </a:spcBef>
              <a:spcAft>
                <a:spcPts val="0"/>
              </a:spcAft>
              <a:buSzPts val="1800"/>
              <a:buChar char="●"/>
            </a:pPr>
            <a:r>
              <a:rPr lang="en-GB"/>
              <a:t>Let’s take a look at what happens when we run wireshark and run the exploit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Mitigation</a:t>
            </a:r>
            <a:endParaRPr/>
          </a:p>
        </p:txBody>
      </p:sp>
      <p:sp>
        <p:nvSpPr>
          <p:cNvPr id="161" name="Shape 161"/>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Eternal Blues: </a:t>
            </a:r>
            <a:r>
              <a:rPr lang="en-GB" u="sng">
                <a:solidFill>
                  <a:schemeClr val="hlink"/>
                </a:solidFill>
                <a:hlinkClick r:id="rId3"/>
              </a:rPr>
              <a:t>http://omerez.com/eternalblues/</a:t>
            </a:r>
            <a:endParaRPr/>
          </a:p>
          <a:p>
            <a:pPr indent="-342900" lvl="0" marL="457200" rtl="0">
              <a:spcBef>
                <a:spcPts val="0"/>
              </a:spcBef>
              <a:spcAft>
                <a:spcPts val="0"/>
              </a:spcAft>
              <a:buSzPts val="1800"/>
              <a:buChar char="●"/>
            </a:pPr>
            <a:r>
              <a:rPr lang="en-GB"/>
              <a:t>DoublePulsar check: </a:t>
            </a:r>
            <a:r>
              <a:rPr lang="en-GB" u="sng">
                <a:solidFill>
                  <a:schemeClr val="hlink"/>
                </a:solidFill>
                <a:hlinkClick r:id="rId4"/>
              </a:rPr>
              <a:t>https://github.com/countercept/doublepulsar-detection-script</a:t>
            </a:r>
            <a:r>
              <a:rPr lang="en-GB"/>
              <a:t> </a:t>
            </a:r>
            <a:endParaRPr/>
          </a:p>
          <a:p>
            <a:pPr indent="-342900" lvl="0" marL="457200" rtl="0">
              <a:spcBef>
                <a:spcPts val="0"/>
              </a:spcBef>
              <a:spcAft>
                <a:spcPts val="0"/>
              </a:spcAft>
              <a:buSzPts val="1800"/>
              <a:buChar char="●"/>
            </a:pPr>
            <a:r>
              <a:rPr lang="en-GB"/>
              <a:t>It has been patched, so keep Windows updated</a:t>
            </a:r>
            <a:endParaRPr/>
          </a:p>
          <a:p>
            <a:pPr indent="-342900" lvl="0" marL="457200" rtl="0">
              <a:spcBef>
                <a:spcPts val="0"/>
              </a:spcBef>
              <a:spcAft>
                <a:spcPts val="0"/>
              </a:spcAft>
              <a:buSzPts val="1800"/>
              <a:buChar char="●"/>
            </a:pPr>
            <a:r>
              <a:rPr lang="en-GB"/>
              <a:t>Disable SMB and close port 445</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311700" y="383500"/>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Sources</a:t>
            </a:r>
            <a:endParaRPr/>
          </a:p>
        </p:txBody>
      </p:sp>
      <p:sp>
        <p:nvSpPr>
          <p:cNvPr id="167" name="Shape 167"/>
          <p:cNvSpPr txBox="1"/>
          <p:nvPr>
            <p:ph idx="1" type="body"/>
          </p:nvPr>
        </p:nvSpPr>
        <p:spPr>
          <a:xfrm>
            <a:off x="311700" y="1406150"/>
            <a:ext cx="8520600" cy="3150900"/>
          </a:xfrm>
          <a:prstGeom prst="rect">
            <a:avLst/>
          </a:prstGeom>
        </p:spPr>
        <p:txBody>
          <a:bodyPr anchorCtr="0" anchor="t" bIns="91425" lIns="91425" spcFirstLastPara="1" rIns="91425" wrap="square" tIns="91425">
            <a:noAutofit/>
          </a:bodyPr>
          <a:lstStyle/>
          <a:p>
            <a:pPr indent="-273050" lvl="0" marL="457200" rtl="0">
              <a:spcBef>
                <a:spcPts val="0"/>
              </a:spcBef>
              <a:spcAft>
                <a:spcPts val="0"/>
              </a:spcAft>
              <a:buSzPts val="700"/>
              <a:buChar char="●"/>
            </a:pPr>
            <a:r>
              <a:rPr lang="en-GB" sz="700" u="sng">
                <a:solidFill>
                  <a:schemeClr val="hlink"/>
                </a:solidFill>
                <a:hlinkClick r:id="rId3"/>
              </a:rPr>
              <a:t>https://www.fireeye.com/blog/threat-research/2017/06/petya-ransomware-spreading-via-eternalblue-exploit.html</a:t>
            </a:r>
            <a:endParaRPr sz="700"/>
          </a:p>
          <a:p>
            <a:pPr indent="-273050" lvl="0" marL="457200" rtl="0">
              <a:spcBef>
                <a:spcPts val="0"/>
              </a:spcBef>
              <a:spcAft>
                <a:spcPts val="0"/>
              </a:spcAft>
              <a:buSzPts val="700"/>
              <a:buChar char="●"/>
            </a:pPr>
            <a:r>
              <a:rPr lang="en-GB" sz="700" u="sng">
                <a:solidFill>
                  <a:schemeClr val="hlink"/>
                </a:solidFill>
                <a:hlinkClick r:id="rId4"/>
              </a:rPr>
              <a:t>https://www.fireeye.com/blog/threat-research/2017/05/threat-actors-leverage-eternalblue-exploit-to-deliver-non-wannacry-payloads.html</a:t>
            </a:r>
            <a:endParaRPr sz="700"/>
          </a:p>
          <a:p>
            <a:pPr indent="-273050" lvl="0" marL="457200" rtl="0">
              <a:spcBef>
                <a:spcPts val="0"/>
              </a:spcBef>
              <a:spcAft>
                <a:spcPts val="0"/>
              </a:spcAft>
              <a:buSzPts val="700"/>
              <a:buChar char="●"/>
            </a:pPr>
            <a:r>
              <a:rPr lang="en-GB" sz="700" u="sng">
                <a:solidFill>
                  <a:schemeClr val="hlink"/>
                </a:solidFill>
                <a:hlinkClick r:id="rId5"/>
              </a:rPr>
              <a:t>https://www.fireeye.com/blog/threat-research/2018/02/cve-2017-10271-used-to-deliver-cryptominers.html</a:t>
            </a:r>
            <a:endParaRPr sz="700"/>
          </a:p>
          <a:p>
            <a:pPr indent="-273050" lvl="0" marL="457200" rtl="0">
              <a:spcBef>
                <a:spcPts val="0"/>
              </a:spcBef>
              <a:spcAft>
                <a:spcPts val="0"/>
              </a:spcAft>
              <a:buSzPts val="700"/>
              <a:buChar char="●"/>
            </a:pPr>
            <a:r>
              <a:rPr lang="en-GB" sz="700" u="sng">
                <a:solidFill>
                  <a:schemeClr val="hlink"/>
                </a:solidFill>
                <a:hlinkClick r:id="rId6"/>
              </a:rPr>
              <a:t>https://www.fireeye.com/blog/threat-research/2017/05/wannacry-malware-profile.html</a:t>
            </a:r>
            <a:endParaRPr sz="700"/>
          </a:p>
          <a:p>
            <a:pPr indent="-273050" lvl="0" marL="457200" rtl="0">
              <a:spcBef>
                <a:spcPts val="0"/>
              </a:spcBef>
              <a:spcAft>
                <a:spcPts val="0"/>
              </a:spcAft>
              <a:buSzPts val="700"/>
              <a:buChar char="●"/>
            </a:pPr>
            <a:r>
              <a:rPr lang="en-GB" sz="700" u="sng">
                <a:solidFill>
                  <a:schemeClr val="hlink"/>
                </a:solidFill>
                <a:hlinkClick r:id="rId7"/>
              </a:rPr>
              <a:t>https://www.scmagazine.com/eternalblue-used-in-wannacry-now-with-nitol-backdoor-and-gh0st-rat/article/666426/</a:t>
            </a:r>
            <a:endParaRPr sz="700"/>
          </a:p>
          <a:p>
            <a:pPr indent="-273050" lvl="0" marL="457200" rtl="0">
              <a:spcBef>
                <a:spcPts val="0"/>
              </a:spcBef>
              <a:spcAft>
                <a:spcPts val="0"/>
              </a:spcAft>
              <a:buSzPts val="700"/>
              <a:buChar char="●"/>
            </a:pPr>
            <a:r>
              <a:rPr lang="en-GB" sz="700" u="sng">
                <a:solidFill>
                  <a:schemeClr val="hlink"/>
                </a:solidFill>
                <a:hlinkClick r:id="rId8"/>
              </a:rPr>
              <a:t>https://isc.sans.edu/forums/diary/ETERNALBLUE+Windows+SMBv1+Exploit+Patched/22304/</a:t>
            </a:r>
            <a:endParaRPr sz="700"/>
          </a:p>
          <a:p>
            <a:pPr indent="-273050" lvl="0" marL="457200" rtl="0">
              <a:spcBef>
                <a:spcPts val="0"/>
              </a:spcBef>
              <a:spcAft>
                <a:spcPts val="0"/>
              </a:spcAft>
              <a:buSzPts val="700"/>
              <a:buChar char="●"/>
            </a:pPr>
            <a:r>
              <a:rPr lang="en-GB" sz="700" u="sng">
                <a:solidFill>
                  <a:schemeClr val="hlink"/>
                </a:solidFill>
                <a:hlinkClick r:id="rId9"/>
              </a:rPr>
              <a:t>http://www.wired.co.uk/article/what-is-eternal-blue-exploit-vulnerability-patch</a:t>
            </a:r>
            <a:endParaRPr sz="700"/>
          </a:p>
          <a:p>
            <a:pPr indent="-273050" lvl="0" marL="457200" rtl="0">
              <a:spcBef>
                <a:spcPts val="0"/>
              </a:spcBef>
              <a:spcAft>
                <a:spcPts val="0"/>
              </a:spcAft>
              <a:buSzPts val="700"/>
              <a:buChar char="●"/>
            </a:pPr>
            <a:r>
              <a:rPr lang="en-GB" sz="700" u="sng">
                <a:solidFill>
                  <a:schemeClr val="hlink"/>
                </a:solidFill>
                <a:hlinkClick r:id="rId10"/>
              </a:rPr>
              <a:t>https://www.rapid7.com/db/modules/exploit/windows/smb/ms17_010_eternalblue</a:t>
            </a:r>
            <a:endParaRPr sz="700"/>
          </a:p>
          <a:p>
            <a:pPr indent="-273050" lvl="0" marL="457200" rtl="0">
              <a:spcBef>
                <a:spcPts val="0"/>
              </a:spcBef>
              <a:spcAft>
                <a:spcPts val="0"/>
              </a:spcAft>
              <a:buSzPts val="700"/>
              <a:buChar char="●"/>
            </a:pPr>
            <a:r>
              <a:rPr lang="en-GB" sz="700" u="sng">
                <a:solidFill>
                  <a:schemeClr val="hlink"/>
                </a:solidFill>
                <a:hlinkClick r:id="rId11"/>
              </a:rPr>
              <a:t>https://www.fireeye.com/blog/threat-research/2017/05/smb-exploited-wannacry-use-of-eternalblue.html</a:t>
            </a:r>
            <a:endParaRPr sz="700"/>
          </a:p>
          <a:p>
            <a:pPr indent="-273050" lvl="0" marL="457200" rtl="0">
              <a:spcBef>
                <a:spcPts val="0"/>
              </a:spcBef>
              <a:spcAft>
                <a:spcPts val="0"/>
              </a:spcAft>
              <a:buSzPts val="700"/>
              <a:buChar char="●"/>
            </a:pPr>
            <a:r>
              <a:rPr lang="en-GB" sz="700" u="sng">
                <a:solidFill>
                  <a:schemeClr val="hlink"/>
                </a:solidFill>
                <a:hlinkClick r:id="rId12"/>
              </a:rPr>
              <a:t>https://www.fireeye.com/blog/products-and-services/2017/05/wannacry-ransomware-campaign.html</a:t>
            </a:r>
            <a:endParaRPr sz="700"/>
          </a:p>
          <a:p>
            <a:pPr indent="-273050" lvl="0" marL="457200" rtl="0">
              <a:spcBef>
                <a:spcPts val="0"/>
              </a:spcBef>
              <a:spcAft>
                <a:spcPts val="0"/>
              </a:spcAft>
              <a:buSzPts val="700"/>
              <a:buChar char="●"/>
            </a:pPr>
            <a:r>
              <a:rPr lang="en-GB" sz="700" u="sng">
                <a:solidFill>
                  <a:schemeClr val="hlink"/>
                </a:solidFill>
                <a:hlinkClick r:id="rId13"/>
              </a:rPr>
              <a:t>https://msdn.microsoft.com/en-us/library/windows/desktop/aa365233(v=vs.85).aspx</a:t>
            </a:r>
            <a:endParaRPr sz="700"/>
          </a:p>
          <a:p>
            <a:pPr indent="-273050" lvl="0" marL="457200" rtl="0">
              <a:spcBef>
                <a:spcPts val="0"/>
              </a:spcBef>
              <a:spcAft>
                <a:spcPts val="0"/>
              </a:spcAft>
              <a:buSzPts val="700"/>
              <a:buChar char="●"/>
            </a:pPr>
            <a:r>
              <a:rPr lang="en-GB" sz="700" u="sng">
                <a:solidFill>
                  <a:schemeClr val="hlink"/>
                </a:solidFill>
                <a:hlinkClick r:id="rId14"/>
              </a:rPr>
              <a:t>https://support.microsoft.com/en-ca/help/2696547/how-to-detect-enable-and-disable-smbv1-smbv2-and-smbv3-in-windows-and</a:t>
            </a:r>
            <a:endParaRPr sz="700"/>
          </a:p>
          <a:p>
            <a:pPr indent="-273050" lvl="0" marL="457200" rtl="0">
              <a:spcBef>
                <a:spcPts val="0"/>
              </a:spcBef>
              <a:spcAft>
                <a:spcPts val="0"/>
              </a:spcAft>
              <a:buSzPts val="700"/>
              <a:buChar char="●"/>
            </a:pPr>
            <a:r>
              <a:rPr lang="en-GB" sz="700" u="sng">
                <a:solidFill>
                  <a:schemeClr val="hlink"/>
                </a:solidFill>
                <a:hlinkClick r:id="rId15"/>
              </a:rPr>
              <a:t>https://en.wikipedia.org/wiki/Server_Message_Block</a:t>
            </a:r>
            <a:endParaRPr sz="700"/>
          </a:p>
          <a:p>
            <a:pPr indent="-273050" lvl="0" marL="457200" rtl="0">
              <a:spcBef>
                <a:spcPts val="0"/>
              </a:spcBef>
              <a:spcAft>
                <a:spcPts val="0"/>
              </a:spcAft>
              <a:buSzPts val="700"/>
              <a:buChar char="●"/>
            </a:pPr>
            <a:r>
              <a:rPr lang="en-GB" sz="700" u="sng">
                <a:solidFill>
                  <a:schemeClr val="hlink"/>
                </a:solidFill>
                <a:hlinkClick r:id="rId16"/>
              </a:rPr>
              <a:t>https://blog.skyboxsecurity.com/top-malware-in-2018-what-to-watch-for/</a:t>
            </a:r>
            <a:endParaRPr sz="700"/>
          </a:p>
          <a:p>
            <a:pPr indent="-273050" lvl="0" marL="457200" rtl="0">
              <a:spcBef>
                <a:spcPts val="0"/>
              </a:spcBef>
              <a:spcAft>
                <a:spcPts val="0"/>
              </a:spcAft>
              <a:buSzPts val="700"/>
              <a:buChar char="●"/>
            </a:pPr>
            <a:r>
              <a:rPr lang="en-GB" sz="700" u="sng">
                <a:solidFill>
                  <a:schemeClr val="hlink"/>
                </a:solidFill>
                <a:hlinkClick r:id="rId17"/>
              </a:rPr>
              <a:t>https://www.cisecurity.org/top-10-malware-january-2018/</a:t>
            </a:r>
            <a:endParaRPr sz="700"/>
          </a:p>
          <a:p>
            <a:pPr indent="-273050" lvl="0" marL="457200" rtl="0">
              <a:spcBef>
                <a:spcPts val="0"/>
              </a:spcBef>
              <a:spcAft>
                <a:spcPts val="0"/>
              </a:spcAft>
              <a:buSzPts val="700"/>
              <a:buChar char="●"/>
            </a:pPr>
            <a:r>
              <a:rPr lang="en-GB" sz="700" u="sng">
                <a:solidFill>
                  <a:schemeClr val="hlink"/>
                </a:solidFill>
                <a:hlinkClick r:id="rId18"/>
              </a:rPr>
              <a:t>https://www.theinquirer.net/inquirer/news/3025754/nsa-leaked-hack-eternalblue-back-and-powering-wannamine-cryptojacking-malware</a:t>
            </a:r>
            <a:endParaRPr sz="700"/>
          </a:p>
          <a:p>
            <a:pPr indent="-273050" lvl="0" marL="457200" rtl="0">
              <a:spcBef>
                <a:spcPts val="0"/>
              </a:spcBef>
              <a:spcAft>
                <a:spcPts val="0"/>
              </a:spcAft>
              <a:buSzPts val="700"/>
              <a:buChar char="●"/>
            </a:pPr>
            <a:r>
              <a:rPr lang="en-GB" sz="700" u="sng">
                <a:solidFill>
                  <a:schemeClr val="hlink"/>
                </a:solidFill>
                <a:hlinkClick r:id="rId19"/>
              </a:rPr>
              <a:t>https://blog.malwarebytes.com/cybercrime/2017/05/how-did-wannacry-ransomworm-spread/</a:t>
            </a:r>
            <a:endParaRPr sz="700"/>
          </a:p>
          <a:p>
            <a:pPr indent="-273050" lvl="0" marL="457200" rtl="0">
              <a:spcBef>
                <a:spcPts val="0"/>
              </a:spcBef>
              <a:spcAft>
                <a:spcPts val="0"/>
              </a:spcAft>
              <a:buSzPts val="700"/>
              <a:buChar char="●"/>
            </a:pPr>
            <a:r>
              <a:rPr lang="en-GB" sz="700" u="sng">
                <a:solidFill>
                  <a:schemeClr val="hlink"/>
                </a:solidFill>
                <a:hlinkClick r:id="rId20"/>
              </a:rPr>
              <a:t>https://en.wikipedia.org/wiki/Heap_spraying</a:t>
            </a:r>
            <a:endParaRPr sz="700"/>
          </a:p>
          <a:p>
            <a:pPr indent="-273050" lvl="0" marL="457200" rtl="0">
              <a:spcBef>
                <a:spcPts val="0"/>
              </a:spcBef>
              <a:spcAft>
                <a:spcPts val="0"/>
              </a:spcAft>
              <a:buSzPts val="700"/>
              <a:buChar char="●"/>
            </a:pPr>
            <a:r>
              <a:rPr lang="en-GB" sz="700" u="sng">
                <a:solidFill>
                  <a:schemeClr val="hlink"/>
                </a:solidFill>
                <a:hlinkClick r:id="rId21"/>
              </a:rPr>
              <a:t>https://isc.sans.edu/forums/diary/WannaCryWannaCrypt+Ransomware+Summary/22420</a:t>
            </a:r>
            <a:endParaRPr sz="700"/>
          </a:p>
          <a:p>
            <a:pPr indent="-273050" lvl="0" marL="457200" rtl="0">
              <a:spcBef>
                <a:spcPts val="0"/>
              </a:spcBef>
              <a:spcAft>
                <a:spcPts val="0"/>
              </a:spcAft>
              <a:buSzPts val="700"/>
              <a:buChar char="●"/>
            </a:pPr>
            <a:r>
              <a:rPr lang="en-GB" sz="700" u="sng">
                <a:solidFill>
                  <a:schemeClr val="hlink"/>
                </a:solidFill>
                <a:hlinkClick r:id="rId22"/>
              </a:rPr>
              <a:t>https://github.com/misterch0c/shadowbroker/blob/master/windows/specials/Eternalblue-2.2.0.0.xml</a:t>
            </a:r>
            <a:endParaRPr sz="700"/>
          </a:p>
          <a:p>
            <a:pPr indent="-273050" lvl="0" marL="457200" rtl="0">
              <a:spcBef>
                <a:spcPts val="0"/>
              </a:spcBef>
              <a:spcAft>
                <a:spcPts val="0"/>
              </a:spcAft>
              <a:buSzPts val="700"/>
              <a:buChar char="●"/>
            </a:pPr>
            <a:r>
              <a:rPr lang="en-GB" sz="700" u="sng">
                <a:solidFill>
                  <a:schemeClr val="hlink"/>
                </a:solidFill>
                <a:hlinkClick r:id="rId23"/>
              </a:rPr>
              <a:t>https://support.microsoft.com/en-us/help/2696547/how-to-detect-enable-and-disable-smbv1-smbv2-and-smbv3-in-windows-and</a:t>
            </a:r>
            <a:endParaRPr sz="700"/>
          </a:p>
          <a:p>
            <a:pPr indent="-273050" lvl="0" marL="457200" rtl="0">
              <a:spcBef>
                <a:spcPts val="0"/>
              </a:spcBef>
              <a:spcAft>
                <a:spcPts val="0"/>
              </a:spcAft>
              <a:buSzPts val="700"/>
              <a:buChar char="●"/>
            </a:pPr>
            <a:r>
              <a:rPr lang="en-GB" sz="700" u="sng">
                <a:solidFill>
                  <a:schemeClr val="hlink"/>
                </a:solidFill>
                <a:hlinkClick r:id="rId24"/>
              </a:rPr>
              <a:t>https://wiki.wireshark.org/SMB2</a:t>
            </a:r>
            <a:endParaRPr sz="700"/>
          </a:p>
          <a:p>
            <a:pPr indent="-273050" lvl="0" marL="457200" rtl="0">
              <a:spcBef>
                <a:spcPts val="0"/>
              </a:spcBef>
              <a:spcAft>
                <a:spcPts val="0"/>
              </a:spcAft>
              <a:buSzPts val="700"/>
              <a:buChar char="●"/>
            </a:pPr>
            <a:r>
              <a:rPr lang="en-GB" sz="700" u="sng">
                <a:solidFill>
                  <a:schemeClr val="hlink"/>
                </a:solidFill>
                <a:hlinkClick r:id="rId25"/>
              </a:rPr>
              <a:t>https://research.checkpoint.com/eternalblue-everything-know/</a:t>
            </a:r>
            <a:endParaRPr sz="700"/>
          </a:p>
          <a:p>
            <a:pPr indent="-273050" lvl="0" marL="457200" rtl="0">
              <a:spcBef>
                <a:spcPts val="0"/>
              </a:spcBef>
              <a:spcAft>
                <a:spcPts val="0"/>
              </a:spcAft>
              <a:buSzPts val="700"/>
              <a:buChar char="●"/>
            </a:pPr>
            <a:r>
              <a:rPr lang="en-GB" sz="700" u="sng">
                <a:solidFill>
                  <a:schemeClr val="hlink"/>
                </a:solidFill>
                <a:hlinkClick r:id="rId26"/>
              </a:rPr>
              <a:t>https://github.com/rapid7/metasploit-framework/blob/master/modules/exploits/windows/smb/ms17_010_eternalblue.rb</a:t>
            </a:r>
            <a:r>
              <a:rPr lang="en-GB" sz="700"/>
              <a:t> </a:t>
            </a:r>
            <a:endParaRPr sz="700"/>
          </a:p>
          <a:p>
            <a:pPr indent="-273050" lvl="0" marL="457200" rtl="0">
              <a:spcBef>
                <a:spcPts val="0"/>
              </a:spcBef>
              <a:spcAft>
                <a:spcPts val="0"/>
              </a:spcAft>
              <a:buSzPts val="700"/>
              <a:buChar char="●"/>
            </a:pPr>
            <a:r>
              <a:rPr lang="en-GB" sz="700" u="sng">
                <a:solidFill>
                  <a:schemeClr val="hlink"/>
                </a:solidFill>
                <a:hlinkClick r:id="rId27"/>
              </a:rPr>
              <a:t>http://resources.infosecinstitute.com/heap-overflow-vulnerability-and-heap-internals-explained/#gref</a:t>
            </a:r>
            <a:r>
              <a:rPr lang="en-GB" sz="700"/>
              <a:t> </a:t>
            </a:r>
            <a:endParaRPr sz="7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Shape 74"/>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Timeline</a:t>
            </a:r>
            <a:endParaRPr/>
          </a:p>
        </p:txBody>
      </p:sp>
      <p:sp>
        <p:nvSpPr>
          <p:cNvPr id="75" name="Shape 75"/>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Before: It is discovered and developed by the NSA (U.S. National Security Agency)</a:t>
            </a:r>
            <a:endParaRPr/>
          </a:p>
          <a:p>
            <a:pPr indent="-342900" lvl="0" marL="457200" rtl="0">
              <a:spcBef>
                <a:spcPts val="0"/>
              </a:spcBef>
              <a:spcAft>
                <a:spcPts val="0"/>
              </a:spcAft>
              <a:buSzPts val="1800"/>
              <a:buChar char="●"/>
            </a:pPr>
            <a:r>
              <a:rPr lang="en-GB"/>
              <a:t>April  14, 2017: it is released into by the Shadow Brokers hacker group</a:t>
            </a:r>
            <a:endParaRPr/>
          </a:p>
          <a:p>
            <a:pPr indent="-317500" lvl="1" marL="914400" rtl="0">
              <a:spcBef>
                <a:spcPts val="0"/>
              </a:spcBef>
              <a:spcAft>
                <a:spcPts val="0"/>
              </a:spcAft>
              <a:buSzPts val="1400"/>
              <a:buChar char="○"/>
            </a:pPr>
            <a:r>
              <a:rPr lang="en-GB" u="sng">
                <a:solidFill>
                  <a:schemeClr val="hlink"/>
                </a:solidFill>
                <a:hlinkClick r:id="rId3"/>
              </a:rPr>
              <a:t>https://github.com/misterch0c/shadowbroker</a:t>
            </a:r>
            <a:r>
              <a:rPr lang="en-GB"/>
              <a:t> </a:t>
            </a:r>
            <a:endParaRPr/>
          </a:p>
          <a:p>
            <a:pPr indent="-342900" lvl="0" marL="457200" rtl="0">
              <a:spcBef>
                <a:spcPts val="0"/>
              </a:spcBef>
              <a:spcAft>
                <a:spcPts val="0"/>
              </a:spcAft>
              <a:buSzPts val="1800"/>
              <a:buChar char="●"/>
            </a:pPr>
            <a:r>
              <a:rPr lang="en-GB"/>
              <a:t>April 24, 2017: it is used by Adylkuzz</a:t>
            </a:r>
            <a:endParaRPr/>
          </a:p>
          <a:p>
            <a:pPr indent="-317500" lvl="1" marL="914400" rtl="0">
              <a:spcBef>
                <a:spcPts val="0"/>
              </a:spcBef>
              <a:spcAft>
                <a:spcPts val="0"/>
              </a:spcAft>
              <a:buSzPts val="1400"/>
              <a:buChar char="○"/>
            </a:pPr>
            <a:r>
              <a:rPr lang="en-GB" sz="1800"/>
              <a:t>a botnet cryptominer that puts a bot on your computer to mine Monero coin</a:t>
            </a:r>
            <a:endParaRPr sz="1800"/>
          </a:p>
          <a:p>
            <a:pPr indent="-342900" lvl="0" marL="457200" rtl="0">
              <a:spcBef>
                <a:spcPts val="0"/>
              </a:spcBef>
              <a:spcAft>
                <a:spcPts val="0"/>
              </a:spcAft>
              <a:buSzPts val="1800"/>
              <a:buChar char="●"/>
            </a:pPr>
            <a:r>
              <a:rPr lang="en-GB"/>
              <a:t>May 12, 2017: it is used in the WannaCry ransomware</a:t>
            </a:r>
            <a:endParaRPr/>
          </a:p>
          <a:p>
            <a:pPr indent="-317500" lvl="1" marL="914400" rtl="0">
              <a:spcBef>
                <a:spcPts val="0"/>
              </a:spcBef>
              <a:spcAft>
                <a:spcPts val="0"/>
              </a:spcAft>
              <a:buSzPts val="1400"/>
              <a:buChar char="○"/>
            </a:pPr>
            <a:r>
              <a:rPr lang="en-GB" sz="1800"/>
              <a:t>A ransomware that encrypted the files on a victim’s computer and would only be decrypted if a ransom is paid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Shape 80"/>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cont’d</a:t>
            </a:r>
            <a:endParaRPr/>
          </a:p>
        </p:txBody>
      </p:sp>
      <p:sp>
        <p:nvSpPr>
          <p:cNvPr id="81" name="Shape 81"/>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June 27, 2017: it is used in the NotPetya attack </a:t>
            </a:r>
            <a:endParaRPr/>
          </a:p>
          <a:p>
            <a:pPr indent="-317500" lvl="1" marL="914400" rtl="0">
              <a:spcBef>
                <a:spcPts val="0"/>
              </a:spcBef>
              <a:spcAft>
                <a:spcPts val="0"/>
              </a:spcAft>
              <a:buSzPts val="1400"/>
              <a:buChar char="○"/>
            </a:pPr>
            <a:r>
              <a:rPr lang="en-GB" sz="1800"/>
              <a:t>A ransomware that would load on boot and tell the user to pay otherwise their files would be wiped</a:t>
            </a:r>
            <a:endParaRPr/>
          </a:p>
          <a:p>
            <a:pPr indent="-342900" lvl="0" marL="457200" rtl="0">
              <a:spcBef>
                <a:spcPts val="0"/>
              </a:spcBef>
              <a:spcAft>
                <a:spcPts val="0"/>
              </a:spcAft>
              <a:buSzPts val="1800"/>
              <a:buChar char="●"/>
            </a:pPr>
            <a:r>
              <a:rPr lang="en-GB"/>
              <a:t>September 22, 2017: Retefe the banking Trojan adds a component that uses EternalBlue</a:t>
            </a:r>
            <a:endParaRPr/>
          </a:p>
          <a:p>
            <a:pPr indent="-342900" lvl="0" marL="457200" rtl="0">
              <a:spcBef>
                <a:spcPts val="0"/>
              </a:spcBef>
              <a:spcAft>
                <a:spcPts val="0"/>
              </a:spcAft>
              <a:buSzPts val="1800"/>
              <a:buChar char="●"/>
            </a:pPr>
            <a:r>
              <a:rPr lang="en-GB"/>
              <a:t>October, 2017: WannaMine uses EternalBlue as a part of how it gets into Windows computers</a:t>
            </a:r>
            <a:endParaRPr/>
          </a:p>
          <a:p>
            <a:pPr indent="-342900" lvl="0" marL="457200" rtl="0">
              <a:spcBef>
                <a:spcPts val="0"/>
              </a:spcBef>
              <a:spcAft>
                <a:spcPts val="0"/>
              </a:spcAft>
              <a:buSzPts val="1800"/>
              <a:buChar char="●"/>
            </a:pPr>
            <a:r>
              <a:rPr lang="en-GB"/>
              <a:t>March 20, 2017: This presentation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Shape 86"/>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How was EternalBlue used</a:t>
            </a:r>
            <a:endParaRPr/>
          </a:p>
        </p:txBody>
      </p:sp>
      <p:sp>
        <p:nvSpPr>
          <p:cNvPr id="87" name="Shape 87"/>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The attacks would use EternalBlue to self-</a:t>
            </a:r>
            <a:r>
              <a:rPr lang="en-GB"/>
              <a:t>propagate</a:t>
            </a:r>
            <a:r>
              <a:rPr lang="en-GB"/>
              <a:t> </a:t>
            </a:r>
            <a:endParaRPr/>
          </a:p>
          <a:p>
            <a:pPr indent="-342900" lvl="0" marL="457200" rtl="0">
              <a:spcBef>
                <a:spcPts val="0"/>
              </a:spcBef>
              <a:spcAft>
                <a:spcPts val="0"/>
              </a:spcAft>
              <a:buSzPts val="1800"/>
              <a:buChar char="●"/>
            </a:pPr>
            <a:r>
              <a:rPr lang="en-GB"/>
              <a:t>EternalBlue targets a vulnerability in the SMB protocol to get into Windows though port 445 or TCP</a:t>
            </a:r>
            <a:endParaRPr/>
          </a:p>
          <a:p>
            <a:pPr indent="-342900" lvl="0" marL="457200" rtl="0">
              <a:spcBef>
                <a:spcPts val="0"/>
              </a:spcBef>
              <a:spcAft>
                <a:spcPts val="0"/>
              </a:spcAft>
              <a:buSzPts val="1800"/>
              <a:buChar char="●"/>
            </a:pPr>
            <a:r>
              <a:rPr lang="en-GB"/>
              <a:t>WannaCry would randomly check IP addresses over a LAN about 25 address/second to find other computers with port 445 open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Server Message Block (SMB)</a:t>
            </a:r>
            <a:endParaRPr/>
          </a:p>
        </p:txBody>
      </p:sp>
      <p:sp>
        <p:nvSpPr>
          <p:cNvPr id="93" name="Shape 93"/>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The SMB protocol is used for file sharing over a network by Windows</a:t>
            </a:r>
            <a:endParaRPr/>
          </a:p>
          <a:p>
            <a:pPr indent="-342900" lvl="0" marL="457200" rtl="0">
              <a:spcBef>
                <a:spcPts val="0"/>
              </a:spcBef>
              <a:spcAft>
                <a:spcPts val="0"/>
              </a:spcAft>
              <a:buSzPts val="1800"/>
              <a:buChar char="●"/>
            </a:pPr>
            <a:r>
              <a:rPr lang="en-GB"/>
              <a:t>It uses multiple ports, but port 445 is used for file sharing over TCP</a:t>
            </a:r>
            <a:endParaRPr/>
          </a:p>
          <a:p>
            <a:pPr indent="-342900" lvl="0" marL="457200" rtl="0">
              <a:spcBef>
                <a:spcPts val="0"/>
              </a:spcBef>
              <a:spcAft>
                <a:spcPts val="0"/>
              </a:spcAft>
              <a:buSzPts val="1800"/>
              <a:buChar char="●"/>
            </a:pPr>
            <a:r>
              <a:rPr lang="en-GB"/>
              <a:t>For a SMB message requires is sent there is a max buffer size for a message and when it is greater than this, the rest of the message is sent as a Secondary Trans 2 request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Secondary Trans2 Request</a:t>
            </a:r>
            <a:endParaRPr/>
          </a:p>
        </p:txBody>
      </p:sp>
      <p:sp>
        <p:nvSpPr>
          <p:cNvPr id="99" name="Shape 99"/>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There are two functions that handle the packets being sent</a:t>
            </a:r>
            <a:endParaRPr/>
          </a:p>
          <a:p>
            <a:pPr indent="-317500" lvl="1" marL="914400" rtl="0">
              <a:spcBef>
                <a:spcPts val="0"/>
              </a:spcBef>
              <a:spcAft>
                <a:spcPts val="0"/>
              </a:spcAft>
              <a:buSzPts val="1400"/>
              <a:buChar char="○"/>
            </a:pPr>
            <a:r>
              <a:rPr lang="en-GB"/>
              <a:t>SMB_COM_NT_TRANSACT</a:t>
            </a:r>
            <a:endParaRPr/>
          </a:p>
          <a:p>
            <a:pPr indent="-317500" lvl="1" marL="914400" rtl="0">
              <a:spcBef>
                <a:spcPts val="0"/>
              </a:spcBef>
              <a:spcAft>
                <a:spcPts val="0"/>
              </a:spcAft>
              <a:buSzPts val="1400"/>
              <a:buChar char="○"/>
            </a:pPr>
            <a:r>
              <a:rPr lang="en-GB"/>
              <a:t>SMB_COM_TRANSACTION2</a:t>
            </a:r>
            <a:endParaRPr/>
          </a:p>
          <a:p>
            <a:pPr indent="-342900" lvl="0" marL="457200" rtl="0">
              <a:spcBef>
                <a:spcPts val="0"/>
              </a:spcBef>
              <a:spcAft>
                <a:spcPts val="0"/>
              </a:spcAft>
              <a:buSzPts val="1800"/>
              <a:buChar char="●"/>
            </a:pPr>
            <a:r>
              <a:rPr lang="en-GB"/>
              <a:t>The secondary part is when it exceeds the SMB MaxBufferSize and these have their own functions that split up the packets</a:t>
            </a:r>
            <a:endParaRPr/>
          </a:p>
          <a:p>
            <a:pPr indent="-317500" lvl="1" marL="914400" rtl="0">
              <a:spcBef>
                <a:spcPts val="0"/>
              </a:spcBef>
              <a:spcAft>
                <a:spcPts val="0"/>
              </a:spcAft>
              <a:buSzPts val="1400"/>
              <a:buChar char="○"/>
            </a:pPr>
            <a:r>
              <a:rPr lang="en-GB"/>
              <a:t>SMB_COM_NT_TRANSACT_SECONDARY</a:t>
            </a:r>
            <a:endParaRPr/>
          </a:p>
          <a:p>
            <a:pPr indent="-317500" lvl="1" marL="914400" rtl="0">
              <a:spcBef>
                <a:spcPts val="0"/>
              </a:spcBef>
              <a:spcAft>
                <a:spcPts val="0"/>
              </a:spcAft>
              <a:buSzPts val="1400"/>
              <a:buChar char="○"/>
            </a:pPr>
            <a:r>
              <a:rPr lang="en-GB"/>
              <a:t>SMB_COM_TRANSACTION2_SECONDARY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Lets dive into EternalBlue</a:t>
            </a:r>
            <a:endParaRPr/>
          </a:p>
        </p:txBody>
      </p:sp>
      <p:sp>
        <p:nvSpPr>
          <p:cNvPr id="105" name="Shape 105"/>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3 main bugs behind the exploit</a:t>
            </a:r>
            <a:endParaRPr/>
          </a:p>
          <a:p>
            <a:pPr indent="-342900" lvl="0" marL="457200" rtl="0">
              <a:spcBef>
                <a:spcPts val="0"/>
              </a:spcBef>
              <a:spcAft>
                <a:spcPts val="0"/>
              </a:spcAft>
              <a:buSzPts val="1800"/>
              <a:buAutoNum type="arabicPeriod"/>
            </a:pPr>
            <a:r>
              <a:rPr lang="en-GB"/>
              <a:t>Wrong casting</a:t>
            </a:r>
            <a:endParaRPr/>
          </a:p>
          <a:p>
            <a:pPr indent="-342900" lvl="0" marL="457200" rtl="0">
              <a:spcBef>
                <a:spcPts val="0"/>
              </a:spcBef>
              <a:spcAft>
                <a:spcPts val="0"/>
              </a:spcAft>
              <a:buSzPts val="1800"/>
              <a:buAutoNum type="arabicPeriod"/>
            </a:pPr>
            <a:r>
              <a:rPr lang="en-GB"/>
              <a:t>Wrong Parsing Function</a:t>
            </a:r>
            <a:endParaRPr/>
          </a:p>
          <a:p>
            <a:pPr indent="-342900" lvl="0" marL="457200" rtl="0">
              <a:spcBef>
                <a:spcPts val="0"/>
              </a:spcBef>
              <a:spcAft>
                <a:spcPts val="0"/>
              </a:spcAft>
              <a:buSzPts val="1800"/>
              <a:buAutoNum type="arabicPeriod"/>
            </a:pPr>
            <a:r>
              <a:rPr lang="en-GB"/>
              <a:t>Non-paged pool allocation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Shape 110"/>
          <p:cNvSpPr txBox="1"/>
          <p:nvPr>
            <p:ph type="title"/>
          </p:nvPr>
        </p:nvSpPr>
        <p:spPr>
          <a:xfrm>
            <a:off x="311700" y="372725"/>
            <a:ext cx="8520600" cy="645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GB"/>
              <a:t>Wrong casting</a:t>
            </a:r>
            <a:endParaRPr/>
          </a:p>
        </p:txBody>
      </p:sp>
      <p:sp>
        <p:nvSpPr>
          <p:cNvPr id="111" name="Shape 111"/>
          <p:cNvSpPr txBox="1"/>
          <p:nvPr>
            <p:ph idx="1" type="body"/>
          </p:nvPr>
        </p:nvSpPr>
        <p:spPr>
          <a:xfrm>
            <a:off x="311700" y="1417800"/>
            <a:ext cx="8520600" cy="3150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GB"/>
              <a:t>Word (unsigned int): </a:t>
            </a:r>
            <a:endParaRPr/>
          </a:p>
          <a:p>
            <a:pPr indent="-317500" lvl="1" marL="914400" rtl="0">
              <a:spcBef>
                <a:spcPts val="0"/>
              </a:spcBef>
              <a:spcAft>
                <a:spcPts val="0"/>
              </a:spcAft>
              <a:buSzPts val="1400"/>
              <a:buChar char="○"/>
            </a:pPr>
            <a:r>
              <a:rPr lang="en-GB"/>
              <a:t>Max value: 0xffff ~ 2^16</a:t>
            </a:r>
            <a:endParaRPr/>
          </a:p>
          <a:p>
            <a:pPr indent="-342900" lvl="0" marL="457200" rtl="0">
              <a:spcBef>
                <a:spcPts val="0"/>
              </a:spcBef>
              <a:spcAft>
                <a:spcPts val="0"/>
              </a:spcAft>
              <a:buSzPts val="1800"/>
              <a:buChar char="●"/>
            </a:pPr>
            <a:r>
              <a:rPr lang="en-GB"/>
              <a:t>DWord (signed int):</a:t>
            </a:r>
            <a:endParaRPr/>
          </a:p>
          <a:p>
            <a:pPr indent="-317500" lvl="1" marL="914400" rtl="0">
              <a:spcBef>
                <a:spcPts val="0"/>
              </a:spcBef>
              <a:spcAft>
                <a:spcPts val="0"/>
              </a:spcAft>
              <a:buSzPts val="1400"/>
              <a:buChar char="○"/>
            </a:pPr>
            <a:r>
              <a:rPr lang="en-GB"/>
              <a:t>Max value: 0xffffffff ~ 2^32</a:t>
            </a:r>
            <a:endParaRPr/>
          </a:p>
          <a:p>
            <a:pPr indent="-342900" lvl="0" marL="457200" rtl="0">
              <a:spcBef>
                <a:spcPts val="0"/>
              </a:spcBef>
              <a:spcAft>
                <a:spcPts val="0"/>
              </a:spcAft>
              <a:buSzPts val="1800"/>
              <a:buChar char="●"/>
            </a:pPr>
            <a:r>
              <a:rPr lang="en-GB"/>
              <a:t>A packet has the SMB header, and a list of file extended attributes (Fea) for data</a:t>
            </a:r>
            <a:endParaRPr/>
          </a:p>
          <a:p>
            <a:pPr indent="-342900" lvl="0" marL="457200" rtl="0">
              <a:spcBef>
                <a:spcPts val="0"/>
              </a:spcBef>
              <a:spcAft>
                <a:spcPts val="0"/>
              </a:spcAft>
              <a:buSzPts val="1800"/>
              <a:buChar char="●"/>
            </a:pPr>
            <a:r>
              <a:rPr lang="en-GB"/>
              <a:t>Fea, are a key value pair with attribute name: attribute value</a:t>
            </a:r>
            <a:endParaRPr/>
          </a:p>
          <a:p>
            <a:pPr indent="-342900" lvl="0" marL="457200" rtl="0">
              <a:spcBef>
                <a:spcPts val="0"/>
              </a:spcBef>
              <a:spcAft>
                <a:spcPts val="0"/>
              </a:spcAft>
              <a:buSzPts val="1800"/>
              <a:buChar char="●"/>
            </a:pPr>
            <a:r>
              <a:rPr lang="en-GB"/>
              <a:t>SrvOs2FeaListSizetoNT:</a:t>
            </a:r>
            <a:endParaRPr/>
          </a:p>
          <a:p>
            <a:pPr indent="-317500" lvl="1" marL="914400" rtl="0">
              <a:spcBef>
                <a:spcPts val="0"/>
              </a:spcBef>
              <a:spcAft>
                <a:spcPts val="0"/>
              </a:spcAft>
              <a:buSzPts val="1400"/>
              <a:buChar char="○"/>
            </a:pPr>
            <a:r>
              <a:rPr lang="en-GB"/>
              <a:t>Will recalculate the OS2Fea-&gt;SizeOfListInBytes variable</a:t>
            </a:r>
            <a:endParaRPr/>
          </a:p>
          <a:p>
            <a:pPr indent="0" lvl="0" marL="0">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pic>
        <p:nvPicPr>
          <p:cNvPr id="116" name="Shape 116"/>
          <p:cNvPicPr preferRelativeResize="0"/>
          <p:nvPr/>
        </p:nvPicPr>
        <p:blipFill>
          <a:blip r:embed="rId3">
            <a:alphaModFix/>
          </a:blip>
          <a:stretch>
            <a:fillRect/>
          </a:stretch>
        </p:blipFill>
        <p:spPr>
          <a:xfrm>
            <a:off x="173325" y="152400"/>
            <a:ext cx="3271086" cy="4838700"/>
          </a:xfrm>
          <a:prstGeom prst="rect">
            <a:avLst/>
          </a:prstGeom>
          <a:noFill/>
          <a:ln>
            <a:noFill/>
          </a:ln>
        </p:spPr>
      </p:pic>
      <p:sp>
        <p:nvSpPr>
          <p:cNvPr id="117" name="Shape 117"/>
          <p:cNvSpPr txBox="1"/>
          <p:nvPr/>
        </p:nvSpPr>
        <p:spPr>
          <a:xfrm>
            <a:off x="3505675" y="153325"/>
            <a:ext cx="5484900" cy="48021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a:p>
            <a:pPr indent="0" lvl="0" marL="0">
              <a:spcBef>
                <a:spcPts val="0"/>
              </a:spcBef>
              <a:spcAft>
                <a:spcPts val="0"/>
              </a:spcAft>
              <a:buNone/>
            </a:pPr>
            <a:r>
              <a:t/>
            </a:r>
            <a:endParaRPr/>
          </a:p>
        </p:txBody>
      </p:sp>
      <p:sp>
        <p:nvSpPr>
          <p:cNvPr id="118" name="Shape 118"/>
          <p:cNvSpPr txBox="1"/>
          <p:nvPr>
            <p:ph idx="4294967295" type="body"/>
          </p:nvPr>
        </p:nvSpPr>
        <p:spPr>
          <a:xfrm>
            <a:off x="3547500" y="152400"/>
            <a:ext cx="5271000" cy="4838700"/>
          </a:xfrm>
          <a:prstGeom prst="rect">
            <a:avLst/>
          </a:prstGeom>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t/>
            </a:r>
            <a:endParaRPr/>
          </a:p>
          <a:p>
            <a:pPr indent="0" lvl="0" marL="0" marR="0" rtl="0" algn="l">
              <a:lnSpc>
                <a:spcPct val="115000"/>
              </a:lnSpc>
              <a:spcBef>
                <a:spcPts val="1600"/>
              </a:spcBef>
              <a:spcAft>
                <a:spcPts val="0"/>
              </a:spcAft>
              <a:buNone/>
            </a:pPr>
            <a:r>
              <a:t/>
            </a:r>
            <a:endParaRPr/>
          </a:p>
          <a:p>
            <a:pPr indent="0" lvl="0" marL="0" marR="0" rtl="0" algn="l">
              <a:lnSpc>
                <a:spcPct val="115000"/>
              </a:lnSpc>
              <a:spcBef>
                <a:spcPts val="1600"/>
              </a:spcBef>
              <a:spcAft>
                <a:spcPts val="0"/>
              </a:spcAft>
              <a:buNone/>
            </a:pPr>
            <a:r>
              <a:t/>
            </a:r>
            <a:endParaRPr/>
          </a:p>
          <a:p>
            <a:pPr indent="0" lvl="0" marL="0" marR="0" rtl="0" algn="l">
              <a:lnSpc>
                <a:spcPct val="115000"/>
              </a:lnSpc>
              <a:spcBef>
                <a:spcPts val="1600"/>
              </a:spcBef>
              <a:spcAft>
                <a:spcPts val="0"/>
              </a:spcAft>
              <a:buNone/>
            </a:pPr>
            <a:r>
              <a:t/>
            </a:r>
            <a:endParaRPr/>
          </a:p>
          <a:p>
            <a:pPr indent="-342900" lvl="0" marL="457200" marR="0" rtl="0" algn="l">
              <a:lnSpc>
                <a:spcPct val="115000"/>
              </a:lnSpc>
              <a:spcBef>
                <a:spcPts val="1600"/>
              </a:spcBef>
              <a:spcAft>
                <a:spcPts val="0"/>
              </a:spcAft>
              <a:buSzPts val="1800"/>
              <a:buChar char="●"/>
            </a:pPr>
            <a:r>
              <a:rPr lang="en-GB"/>
              <a:t>Now the list is smaller and can fit the data into a packet</a:t>
            </a:r>
            <a:endParaRPr/>
          </a:p>
          <a:p>
            <a:pPr indent="0" lvl="0" marL="0" marR="0" rtl="0" algn="l">
              <a:lnSpc>
                <a:spcPct val="115000"/>
              </a:lnSpc>
              <a:spcBef>
                <a:spcPts val="1600"/>
              </a:spcBef>
              <a:spcAft>
                <a:spcPts val="0"/>
              </a:spcAft>
              <a:buNone/>
            </a:pPr>
            <a:r>
              <a:t/>
            </a:r>
            <a:endParaRPr/>
          </a:p>
          <a:p>
            <a:pPr indent="-342900" lvl="0" marL="457200" marR="0" rtl="0" algn="l">
              <a:lnSpc>
                <a:spcPct val="115000"/>
              </a:lnSpc>
              <a:spcBef>
                <a:spcPts val="1600"/>
              </a:spcBef>
              <a:spcAft>
                <a:spcPts val="0"/>
              </a:spcAft>
              <a:buSzPts val="1800"/>
              <a:buChar char="●"/>
            </a:pPr>
            <a:r>
              <a:rPr lang="en-GB"/>
              <a:t>Now here rather than shrinking it, the size increased</a:t>
            </a:r>
            <a:endParaRPr/>
          </a:p>
          <a:p>
            <a:pPr indent="0" lvl="0" marL="0" rtl="0">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ue &amp; 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