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0"/>
  </p:notesMasterIdLst>
  <p:handoutMasterIdLst>
    <p:handoutMasterId r:id="rId31"/>
  </p:handoutMasterIdLst>
  <p:sldIdLst>
    <p:sldId id="257" r:id="rId3"/>
    <p:sldId id="261" r:id="rId4"/>
    <p:sldId id="322" r:id="rId5"/>
    <p:sldId id="308" r:id="rId6"/>
    <p:sldId id="311" r:id="rId7"/>
    <p:sldId id="306" r:id="rId8"/>
    <p:sldId id="309" r:id="rId9"/>
    <p:sldId id="307" r:id="rId10"/>
    <p:sldId id="310" r:id="rId11"/>
    <p:sldId id="312" r:id="rId12"/>
    <p:sldId id="316" r:id="rId13"/>
    <p:sldId id="317" r:id="rId14"/>
    <p:sldId id="319" r:id="rId15"/>
    <p:sldId id="313" r:id="rId16"/>
    <p:sldId id="320" r:id="rId17"/>
    <p:sldId id="328" r:id="rId18"/>
    <p:sldId id="329" r:id="rId19"/>
    <p:sldId id="330" r:id="rId20"/>
    <p:sldId id="332" r:id="rId21"/>
    <p:sldId id="334" r:id="rId22"/>
    <p:sldId id="336" r:id="rId23"/>
    <p:sldId id="321" r:id="rId24"/>
    <p:sldId id="337" r:id="rId25"/>
    <p:sldId id="338" r:id="rId26"/>
    <p:sldId id="339" r:id="rId27"/>
    <p:sldId id="323" r:id="rId28"/>
    <p:sldId id="303" r:id="rId2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FF15"/>
    <a:srgbClr val="FF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708" autoAdjust="0"/>
  </p:normalViewPr>
  <p:slideViewPr>
    <p:cSldViewPr>
      <p:cViewPr varScale="1">
        <p:scale>
          <a:sx n="51" d="100"/>
          <a:sy n="51" d="100"/>
        </p:scale>
        <p:origin x="774" y="6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2/1/2016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0</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2/1/2016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1</a:t>
            </a:fld>
            <a:endParaRPr lang="en-US"/>
          </a:p>
        </p:txBody>
      </p:sp>
    </p:spTree>
    <p:extLst>
      <p:ext uri="{BB962C8B-B14F-4D97-AF65-F5344CB8AC3E}">
        <p14:creationId xmlns:p14="http://schemas.microsoft.com/office/powerpoint/2010/main" val="105320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10</a:t>
            </a:fld>
            <a:endParaRPr lang="en-US"/>
          </a:p>
        </p:txBody>
      </p:sp>
    </p:spTree>
    <p:extLst>
      <p:ext uri="{BB962C8B-B14F-4D97-AF65-F5344CB8AC3E}">
        <p14:creationId xmlns:p14="http://schemas.microsoft.com/office/powerpoint/2010/main" val="235533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11</a:t>
            </a:fld>
            <a:endParaRPr lang="en-US"/>
          </a:p>
        </p:txBody>
      </p:sp>
    </p:spTree>
    <p:extLst>
      <p:ext uri="{BB962C8B-B14F-4D97-AF65-F5344CB8AC3E}">
        <p14:creationId xmlns:p14="http://schemas.microsoft.com/office/powerpoint/2010/main" val="409541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12</a:t>
            </a:fld>
            <a:endParaRPr lang="en-US"/>
          </a:p>
        </p:txBody>
      </p:sp>
    </p:spTree>
    <p:extLst>
      <p:ext uri="{BB962C8B-B14F-4D97-AF65-F5344CB8AC3E}">
        <p14:creationId xmlns:p14="http://schemas.microsoft.com/office/powerpoint/2010/main" val="905649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a:t>
            </a:fld>
            <a:endParaRPr lang="en-US"/>
          </a:p>
        </p:txBody>
      </p:sp>
    </p:spTree>
    <p:extLst>
      <p:ext uri="{BB962C8B-B14F-4D97-AF65-F5344CB8AC3E}">
        <p14:creationId xmlns:p14="http://schemas.microsoft.com/office/powerpoint/2010/main" val="226599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a:t>
            </a:fld>
            <a:endParaRPr lang="en-US"/>
          </a:p>
        </p:txBody>
      </p:sp>
    </p:spTree>
    <p:extLst>
      <p:ext uri="{BB962C8B-B14F-4D97-AF65-F5344CB8AC3E}">
        <p14:creationId xmlns:p14="http://schemas.microsoft.com/office/powerpoint/2010/main" val="198745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a:t>
            </a:fld>
            <a:endParaRPr lang="en-US"/>
          </a:p>
        </p:txBody>
      </p:sp>
    </p:spTree>
    <p:extLst>
      <p:ext uri="{BB962C8B-B14F-4D97-AF65-F5344CB8AC3E}">
        <p14:creationId xmlns:p14="http://schemas.microsoft.com/office/powerpoint/2010/main" val="1790162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http://www.bleepingcomputer.com/virus-removal/remove-poweliks-trojan</a:t>
            </a:r>
          </a:p>
        </p:txBody>
      </p:sp>
      <p:sp>
        <p:nvSpPr>
          <p:cNvPr id="4" name="Slide Number Placeholder 3"/>
          <p:cNvSpPr>
            <a:spLocks noGrp="1"/>
          </p:cNvSpPr>
          <p:nvPr>
            <p:ph type="sldNum" sz="quarter" idx="10"/>
          </p:nvPr>
        </p:nvSpPr>
        <p:spPr/>
        <p:txBody>
          <a:bodyPr/>
          <a:lstStyle/>
          <a:p>
            <a:fld id="{3EBA5BD7-F043-4D1B-AA17-CD412FC534DE}" type="slidenum">
              <a:rPr lang="en-US" smtClean="0"/>
              <a:t>17</a:t>
            </a:fld>
            <a:endParaRPr lang="en-US"/>
          </a:p>
        </p:txBody>
      </p:sp>
    </p:spTree>
    <p:extLst>
      <p:ext uri="{BB962C8B-B14F-4D97-AF65-F5344CB8AC3E}">
        <p14:creationId xmlns:p14="http://schemas.microsoft.com/office/powerpoint/2010/main" val="160320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http://blog.trendmicro.com/trendlabs-security-intelligence/poweliks-levels-up-with-new-autostart-mechanism/</a:t>
            </a:r>
          </a:p>
        </p:txBody>
      </p:sp>
      <p:sp>
        <p:nvSpPr>
          <p:cNvPr id="4" name="Slide Number Placeholder 3"/>
          <p:cNvSpPr>
            <a:spLocks noGrp="1"/>
          </p:cNvSpPr>
          <p:nvPr>
            <p:ph type="sldNum" sz="quarter" idx="10"/>
          </p:nvPr>
        </p:nvSpPr>
        <p:spPr/>
        <p:txBody>
          <a:bodyPr/>
          <a:lstStyle/>
          <a:p>
            <a:fld id="{3EBA5BD7-F043-4D1B-AA17-CD412FC534DE}" type="slidenum">
              <a:rPr lang="en-US" smtClean="0"/>
              <a:t>18</a:t>
            </a:fld>
            <a:endParaRPr lang="en-US"/>
          </a:p>
        </p:txBody>
      </p:sp>
    </p:spTree>
    <p:extLst>
      <p:ext uri="{BB962C8B-B14F-4D97-AF65-F5344CB8AC3E}">
        <p14:creationId xmlns:p14="http://schemas.microsoft.com/office/powerpoint/2010/main" val="25015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http://blog.trendmicro.com/trendlabs-security-intelligence/poweliks-levels-up-with-new-autostart-mechanism/</a:t>
            </a:r>
          </a:p>
        </p:txBody>
      </p:sp>
      <p:sp>
        <p:nvSpPr>
          <p:cNvPr id="4" name="Slide Number Placeholder 3"/>
          <p:cNvSpPr>
            <a:spLocks noGrp="1"/>
          </p:cNvSpPr>
          <p:nvPr>
            <p:ph type="sldNum" sz="quarter" idx="10"/>
          </p:nvPr>
        </p:nvSpPr>
        <p:spPr/>
        <p:txBody>
          <a:bodyPr/>
          <a:lstStyle/>
          <a:p>
            <a:fld id="{3EBA5BD7-F043-4D1B-AA17-CD412FC534DE}" type="slidenum">
              <a:rPr lang="en-US" smtClean="0"/>
              <a:t>19</a:t>
            </a:fld>
            <a:endParaRPr lang="en-US"/>
          </a:p>
        </p:txBody>
      </p:sp>
    </p:spTree>
    <p:extLst>
      <p:ext uri="{BB962C8B-B14F-4D97-AF65-F5344CB8AC3E}">
        <p14:creationId xmlns:p14="http://schemas.microsoft.com/office/powerpoint/2010/main" val="205762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http://www.bleepingcomputer.com/virus-removal/how-to-use-malwarebytes-anti-rootkit</a:t>
            </a:r>
          </a:p>
        </p:txBody>
      </p:sp>
      <p:sp>
        <p:nvSpPr>
          <p:cNvPr id="4" name="Slide Number Placeholder 3"/>
          <p:cNvSpPr>
            <a:spLocks noGrp="1"/>
          </p:cNvSpPr>
          <p:nvPr>
            <p:ph type="sldNum" sz="quarter" idx="10"/>
          </p:nvPr>
        </p:nvSpPr>
        <p:spPr/>
        <p:txBody>
          <a:bodyPr/>
          <a:lstStyle/>
          <a:p>
            <a:fld id="{3EBA5BD7-F043-4D1B-AA17-CD412FC534DE}" type="slidenum">
              <a:rPr lang="en-US" smtClean="0"/>
              <a:t>20</a:t>
            </a:fld>
            <a:endParaRPr lang="en-US"/>
          </a:p>
        </p:txBody>
      </p:sp>
    </p:spTree>
    <p:extLst>
      <p:ext uri="{BB962C8B-B14F-4D97-AF65-F5344CB8AC3E}">
        <p14:creationId xmlns:p14="http://schemas.microsoft.com/office/powerpoint/2010/main" val="175208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a:t>
            </a:fld>
            <a:endParaRPr lang="en-US"/>
          </a:p>
        </p:txBody>
      </p:sp>
    </p:spTree>
    <p:extLst>
      <p:ext uri="{BB962C8B-B14F-4D97-AF65-F5344CB8AC3E}">
        <p14:creationId xmlns:p14="http://schemas.microsoft.com/office/powerpoint/2010/main" val="204920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https://www.microsoft.com/en-us/WindowsForBusiness/End-of-IE-support</a:t>
            </a:r>
          </a:p>
        </p:txBody>
      </p:sp>
      <p:sp>
        <p:nvSpPr>
          <p:cNvPr id="4" name="Slide Number Placeholder 3"/>
          <p:cNvSpPr>
            <a:spLocks noGrp="1"/>
          </p:cNvSpPr>
          <p:nvPr>
            <p:ph type="sldNum" sz="quarter" idx="10"/>
          </p:nvPr>
        </p:nvSpPr>
        <p:spPr/>
        <p:txBody>
          <a:bodyPr/>
          <a:lstStyle/>
          <a:p>
            <a:fld id="{3EBA5BD7-F043-4D1B-AA17-CD412FC534DE}" type="slidenum">
              <a:rPr lang="en-US" smtClean="0"/>
              <a:t>21</a:t>
            </a:fld>
            <a:endParaRPr lang="en-US"/>
          </a:p>
        </p:txBody>
      </p:sp>
    </p:spTree>
    <p:extLst>
      <p:ext uri="{BB962C8B-B14F-4D97-AF65-F5344CB8AC3E}">
        <p14:creationId xmlns:p14="http://schemas.microsoft.com/office/powerpoint/2010/main" val="41485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http://www.bleepingcomputer.com/virus-removal/how-to-use-malwarebytes-anti-rootkit</a:t>
            </a:r>
          </a:p>
        </p:txBody>
      </p:sp>
      <p:sp>
        <p:nvSpPr>
          <p:cNvPr id="4" name="Slide Number Placeholder 3"/>
          <p:cNvSpPr>
            <a:spLocks noGrp="1"/>
          </p:cNvSpPr>
          <p:nvPr>
            <p:ph type="sldNum" sz="quarter" idx="10"/>
          </p:nvPr>
        </p:nvSpPr>
        <p:spPr/>
        <p:txBody>
          <a:bodyPr/>
          <a:lstStyle/>
          <a:p>
            <a:fld id="{3EBA5BD7-F043-4D1B-AA17-CD412FC534DE}" type="slidenum">
              <a:rPr lang="en-US" smtClean="0"/>
              <a:t>22</a:t>
            </a:fld>
            <a:endParaRPr lang="en-US"/>
          </a:p>
        </p:txBody>
      </p:sp>
    </p:spTree>
    <p:extLst>
      <p:ext uri="{BB962C8B-B14F-4D97-AF65-F5344CB8AC3E}">
        <p14:creationId xmlns:p14="http://schemas.microsoft.com/office/powerpoint/2010/main" val="2586987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https://techhelplist.com/index.php/spam-list/483-scheduled-package-delivery-failed-date-multi-malware</a:t>
            </a:r>
          </a:p>
        </p:txBody>
      </p:sp>
      <p:sp>
        <p:nvSpPr>
          <p:cNvPr id="4" name="Slide Number Placeholder 3"/>
          <p:cNvSpPr>
            <a:spLocks noGrp="1"/>
          </p:cNvSpPr>
          <p:nvPr>
            <p:ph type="sldNum" sz="quarter" idx="10"/>
          </p:nvPr>
        </p:nvSpPr>
        <p:spPr/>
        <p:txBody>
          <a:bodyPr/>
          <a:lstStyle/>
          <a:p>
            <a:fld id="{3EBA5BD7-F043-4D1B-AA17-CD412FC534DE}" type="slidenum">
              <a:rPr lang="en-US" smtClean="0"/>
              <a:t>24</a:t>
            </a:fld>
            <a:endParaRPr lang="en-US"/>
          </a:p>
        </p:txBody>
      </p:sp>
    </p:spTree>
    <p:extLst>
      <p:ext uri="{BB962C8B-B14F-4D97-AF65-F5344CB8AC3E}">
        <p14:creationId xmlns:p14="http://schemas.microsoft.com/office/powerpoint/2010/main" val="2839307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https://techhelplist.com/index.php/spam-list/483-scheduled-package-delivery-failed-date-multi-malware</a:t>
            </a:r>
          </a:p>
        </p:txBody>
      </p:sp>
      <p:sp>
        <p:nvSpPr>
          <p:cNvPr id="4" name="Slide Number Placeholder 3"/>
          <p:cNvSpPr>
            <a:spLocks noGrp="1"/>
          </p:cNvSpPr>
          <p:nvPr>
            <p:ph type="sldNum" sz="quarter" idx="10"/>
          </p:nvPr>
        </p:nvSpPr>
        <p:spPr/>
        <p:txBody>
          <a:bodyPr/>
          <a:lstStyle/>
          <a:p>
            <a:fld id="{3EBA5BD7-F043-4D1B-AA17-CD412FC534DE}" type="slidenum">
              <a:rPr lang="en-US" smtClean="0"/>
              <a:t>25</a:t>
            </a:fld>
            <a:endParaRPr lang="en-US"/>
          </a:p>
        </p:txBody>
      </p:sp>
    </p:spTree>
    <p:extLst>
      <p:ext uri="{BB962C8B-B14F-4D97-AF65-F5344CB8AC3E}">
        <p14:creationId xmlns:p14="http://schemas.microsoft.com/office/powerpoint/2010/main" val="2609615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https://www.damballa.com/kovter-ransomware-grows/</a:t>
            </a:r>
          </a:p>
          <a:p>
            <a:r>
              <a:rPr lang="en-US" dirty="0"/>
              <a:t>http://blog.trendmicro.com/trendlabs-security-intelligence/without-a-trace-fileless-malware-spotted-in-the-wild/</a:t>
            </a:r>
          </a:p>
          <a:p>
            <a:r>
              <a:rPr lang="en-US" dirty="0"/>
              <a:t>http://journeyintoir.blogspot.ca/2015/01/triaging-system-infected-with-poweliks.html</a:t>
            </a:r>
          </a:p>
        </p:txBody>
      </p:sp>
      <p:sp>
        <p:nvSpPr>
          <p:cNvPr id="4" name="Slide Number Placeholder 3"/>
          <p:cNvSpPr>
            <a:spLocks noGrp="1"/>
          </p:cNvSpPr>
          <p:nvPr>
            <p:ph type="sldNum" sz="quarter" idx="10"/>
          </p:nvPr>
        </p:nvSpPr>
        <p:spPr/>
        <p:txBody>
          <a:bodyPr/>
          <a:lstStyle/>
          <a:p>
            <a:fld id="{3EBA5BD7-F043-4D1B-AA17-CD412FC534DE}" type="slidenum">
              <a:rPr lang="en-US" smtClean="0"/>
              <a:t>26</a:t>
            </a:fld>
            <a:endParaRPr lang="en-US"/>
          </a:p>
        </p:txBody>
      </p:sp>
    </p:spTree>
    <p:extLst>
      <p:ext uri="{BB962C8B-B14F-4D97-AF65-F5344CB8AC3E}">
        <p14:creationId xmlns:p14="http://schemas.microsoft.com/office/powerpoint/2010/main" val="152108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a:t>
            </a:fld>
            <a:endParaRPr lang="en-US"/>
          </a:p>
        </p:txBody>
      </p:sp>
    </p:spTree>
    <p:extLst>
      <p:ext uri="{BB962C8B-B14F-4D97-AF65-F5344CB8AC3E}">
        <p14:creationId xmlns:p14="http://schemas.microsoft.com/office/powerpoint/2010/main" val="102728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a:t>
            </a:fld>
            <a:endParaRPr lang="en-US"/>
          </a:p>
        </p:txBody>
      </p:sp>
    </p:spTree>
    <p:extLst>
      <p:ext uri="{BB962C8B-B14F-4D97-AF65-F5344CB8AC3E}">
        <p14:creationId xmlns:p14="http://schemas.microsoft.com/office/powerpoint/2010/main" val="131167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5</a:t>
            </a:fld>
            <a:endParaRPr lang="en-US"/>
          </a:p>
        </p:txBody>
      </p:sp>
    </p:spTree>
    <p:extLst>
      <p:ext uri="{BB962C8B-B14F-4D97-AF65-F5344CB8AC3E}">
        <p14:creationId xmlns:p14="http://schemas.microsoft.com/office/powerpoint/2010/main" val="400361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6</a:t>
            </a:fld>
            <a:endParaRPr lang="en-US"/>
          </a:p>
        </p:txBody>
      </p:sp>
    </p:spTree>
    <p:extLst>
      <p:ext uri="{BB962C8B-B14F-4D97-AF65-F5344CB8AC3E}">
        <p14:creationId xmlns:p14="http://schemas.microsoft.com/office/powerpoint/2010/main" val="180260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7</a:t>
            </a:fld>
            <a:endParaRPr lang="en-US"/>
          </a:p>
        </p:txBody>
      </p:sp>
    </p:spTree>
    <p:extLst>
      <p:ext uri="{BB962C8B-B14F-4D97-AF65-F5344CB8AC3E}">
        <p14:creationId xmlns:p14="http://schemas.microsoft.com/office/powerpoint/2010/main" val="185846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8</a:t>
            </a:fld>
            <a:endParaRPr lang="en-US"/>
          </a:p>
        </p:txBody>
      </p:sp>
    </p:spTree>
    <p:extLst>
      <p:ext uri="{BB962C8B-B14F-4D97-AF65-F5344CB8AC3E}">
        <p14:creationId xmlns:p14="http://schemas.microsoft.com/office/powerpoint/2010/main" val="6897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a:t>9</a:t>
            </a:fld>
            <a:endParaRPr lang="en-US"/>
          </a:p>
        </p:txBody>
      </p:sp>
    </p:spTree>
    <p:extLst>
      <p:ext uri="{BB962C8B-B14F-4D97-AF65-F5344CB8AC3E}">
        <p14:creationId xmlns:p14="http://schemas.microsoft.com/office/powerpoint/2010/main" val="291025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2/1/2016</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2/1/2016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2/1/2016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2/1/2016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t>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3" name="Picture Placeholder 2"/>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t>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2/1/2016</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www.linkedin.com/pulse/survey-file-less-malware-approach-using-javascript-ruwan-geeganage" TargetMode="External"/><Relationship Id="rId3" Type="http://schemas.openxmlformats.org/officeDocument/2006/relationships/hyperlink" Target="https://support.microsoft.com/en-us/kb/164787" TargetMode="External"/><Relationship Id="rId7" Type="http://schemas.openxmlformats.org/officeDocument/2006/relationships/hyperlink" Target="http://blog.trendmicro.com/trendlabs-security-intelligence/without-a-trace-fileless-malware-spotted-in-the-wild/" TargetMode="External"/><Relationship Id="rId2" Type="http://schemas.openxmlformats.org/officeDocument/2006/relationships/hyperlink" Target="http://windows.microsoft.com/en-ca/windows-vista/what-is-the-registry" TargetMode="External"/><Relationship Id="rId1" Type="http://schemas.openxmlformats.org/officeDocument/2006/relationships/slideLayout" Target="../slideLayouts/slideLayout5.xml"/><Relationship Id="rId6" Type="http://schemas.openxmlformats.org/officeDocument/2006/relationships/hyperlink" Target="http://thisissecurity.net/2014/08/20/poweliks-command-line-confusion/" TargetMode="External"/><Relationship Id="rId5" Type="http://schemas.openxmlformats.org/officeDocument/2006/relationships/hyperlink" Target="https://www.sophos.com/en-us/support/knowledgebase/121370.aspx" TargetMode="External"/><Relationship Id="rId4" Type="http://schemas.openxmlformats.org/officeDocument/2006/relationships/hyperlink" Target="https://msdn.microsoft.com/en-us/library/windows/desktop/aa376977(v=vs.85).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Poweliks</a:t>
            </a:r>
            <a:endParaRPr lang="en-US" dirty="0"/>
          </a:p>
        </p:txBody>
      </p:sp>
      <p:sp>
        <p:nvSpPr>
          <p:cNvPr id="5" name="Subtitle 4"/>
          <p:cNvSpPr>
            <a:spLocks noGrp="1"/>
          </p:cNvSpPr>
          <p:nvPr>
            <p:ph type="subTitle" idx="1"/>
          </p:nvPr>
        </p:nvSpPr>
        <p:spPr/>
        <p:txBody>
          <a:bodyPr/>
          <a:lstStyle/>
          <a:p>
            <a:r>
              <a:rPr lang="en-US" dirty="0"/>
              <a:t>CSC427 </a:t>
            </a:r>
            <a:r>
              <a:rPr lang="en-US" dirty="0" err="1"/>
              <a:t>DmitriY</a:t>
            </a:r>
            <a:r>
              <a:rPr lang="en-US" dirty="0"/>
              <a:t> &amp; James</a:t>
            </a: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1412" y="1981200"/>
            <a:ext cx="10744200" cy="1200329"/>
          </a:xfrm>
          <a:prstGeom prst="rect">
            <a:avLst/>
          </a:prstGeom>
          <a:noFill/>
        </p:spPr>
        <p:txBody>
          <a:bodyPr wrap="square" rtlCol="0">
            <a:spAutoFit/>
          </a:bodyPr>
          <a:lstStyle/>
          <a:p>
            <a:pPr marL="1143000" indent="-1143000">
              <a:buFont typeface="+mj-lt"/>
              <a:buAutoNum type="romanUcPeriod" startAt="2"/>
            </a:pPr>
            <a:r>
              <a:rPr lang="en-US" sz="7200" dirty="0"/>
              <a:t>Architecture of </a:t>
            </a:r>
            <a:r>
              <a:rPr lang="en-US" sz="7200" dirty="0" err="1"/>
              <a:t>Poweliks</a:t>
            </a:r>
            <a:endParaRPr lang="en-US" sz="7200" dirty="0"/>
          </a:p>
        </p:txBody>
      </p:sp>
    </p:spTree>
    <p:extLst>
      <p:ext uri="{BB962C8B-B14F-4D97-AF65-F5344CB8AC3E}">
        <p14:creationId xmlns:p14="http://schemas.microsoft.com/office/powerpoint/2010/main" val="11937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10529934" cy="1015663"/>
          </a:xfrm>
          <a:prstGeom prst="rect">
            <a:avLst/>
          </a:prstGeom>
          <a:noFill/>
        </p:spPr>
        <p:txBody>
          <a:bodyPr wrap="none" rtlCol="0">
            <a:spAutoFit/>
          </a:bodyPr>
          <a:lstStyle/>
          <a:p>
            <a:r>
              <a:rPr lang="en-US" sz="6000" dirty="0"/>
              <a:t>Exploiting Freedom of RUNDLL32</a:t>
            </a:r>
          </a:p>
        </p:txBody>
      </p:sp>
      <p:sp>
        <p:nvSpPr>
          <p:cNvPr id="4" name="TextBox 3"/>
          <p:cNvSpPr txBox="1"/>
          <p:nvPr/>
        </p:nvSpPr>
        <p:spPr>
          <a:xfrm>
            <a:off x="531812" y="5867400"/>
            <a:ext cx="11399274" cy="461665"/>
          </a:xfrm>
          <a:prstGeom prst="rect">
            <a:avLst/>
          </a:prstGeom>
          <a:solidFill>
            <a:schemeClr val="bg1">
              <a:lumMod val="85000"/>
              <a:lumOff val="15000"/>
            </a:schemeClr>
          </a:solidFill>
        </p:spPr>
        <p:txBody>
          <a:bodyPr wrap="none" rtlCol="0">
            <a:spAutoFit/>
          </a:bodyPr>
          <a:lstStyle/>
          <a:p>
            <a:r>
              <a:rPr lang="en-US" dirty="0">
                <a:solidFill>
                  <a:srgbClr val="31FF15"/>
                </a:solidFill>
                <a:latin typeface="Consolas" panose="020B0609020204030204" pitchFamily="49" charset="0"/>
              </a:rPr>
              <a:t>RUNDLL32 </a:t>
            </a:r>
            <a:r>
              <a:rPr lang="en-US" dirty="0" err="1">
                <a:solidFill>
                  <a:srgbClr val="31FF15"/>
                </a:solidFill>
                <a:latin typeface="Consolas" panose="020B0609020204030204" pitchFamily="49" charset="0"/>
              </a:rPr>
              <a:t>javascript</a:t>
            </a:r>
            <a:r>
              <a:rPr lang="en-US" dirty="0">
                <a:solidFill>
                  <a:srgbClr val="31FF15"/>
                </a:solidFill>
                <a:latin typeface="Consolas" panose="020B0609020204030204" pitchFamily="49" charset="0"/>
              </a:rPr>
              <a:t>:"\..\</a:t>
            </a:r>
            <a:r>
              <a:rPr lang="en-US" dirty="0" err="1">
                <a:solidFill>
                  <a:srgbClr val="31FF15"/>
                </a:solidFill>
                <a:latin typeface="Consolas" panose="020B0609020204030204" pitchFamily="49" charset="0"/>
              </a:rPr>
              <a:t>mshtml,RunHTMLApplication</a:t>
            </a:r>
            <a:r>
              <a:rPr lang="en-US" dirty="0">
                <a:solidFill>
                  <a:srgbClr val="31FF15"/>
                </a:solidFill>
                <a:latin typeface="Consolas" panose="020B0609020204030204" pitchFamily="49" charset="0"/>
              </a:rPr>
              <a:t> ";alert("foo");</a:t>
            </a:r>
          </a:p>
        </p:txBody>
      </p:sp>
      <p:sp>
        <p:nvSpPr>
          <p:cNvPr id="5" name="TextBox 4"/>
          <p:cNvSpPr txBox="1"/>
          <p:nvPr/>
        </p:nvSpPr>
        <p:spPr>
          <a:xfrm>
            <a:off x="3579812" y="2133600"/>
            <a:ext cx="8077200" cy="1815882"/>
          </a:xfrm>
          <a:prstGeom prst="rect">
            <a:avLst/>
          </a:prstGeom>
          <a:noFill/>
        </p:spPr>
        <p:txBody>
          <a:bodyPr wrap="square" rtlCol="0">
            <a:spAutoFit/>
          </a:bodyPr>
          <a:lstStyle/>
          <a:p>
            <a:r>
              <a:rPr lang="en-US" sz="2800" dirty="0"/>
              <a:t>RUNDLL32 allows us to to run </a:t>
            </a:r>
            <a:r>
              <a:rPr lang="en-US" sz="2800" i="1" dirty="0"/>
              <a:t>ANY</a:t>
            </a:r>
            <a:r>
              <a:rPr lang="en-US" sz="2800" dirty="0"/>
              <a:t> DLL function!!! </a:t>
            </a:r>
          </a:p>
          <a:p>
            <a:endParaRPr lang="en-US" sz="2800" dirty="0"/>
          </a:p>
          <a:p>
            <a:r>
              <a:rPr lang="en-US" sz="2800" dirty="0"/>
              <a:t>Isn’t there an infamous browser notorious for security issues that conveniently ships with Windows?!</a:t>
            </a:r>
          </a:p>
        </p:txBody>
      </p:sp>
      <p:pic>
        <p:nvPicPr>
          <p:cNvPr id="7" name="Picture 6"/>
          <p:cNvPicPr>
            <a:picLocks noChangeAspect="1"/>
          </p:cNvPicPr>
          <p:nvPr/>
        </p:nvPicPr>
        <p:blipFill>
          <a:blip r:embed="rId3"/>
          <a:stretch>
            <a:fillRect/>
          </a:stretch>
        </p:blipFill>
        <p:spPr>
          <a:xfrm>
            <a:off x="1268411" y="2133600"/>
            <a:ext cx="2143125" cy="2143125"/>
          </a:xfrm>
          <a:prstGeom prst="rect">
            <a:avLst/>
          </a:prstGeom>
          <a:solidFill>
            <a:schemeClr val="bg1">
              <a:lumMod val="85000"/>
              <a:lumOff val="15000"/>
            </a:schemeClr>
          </a:solidFill>
        </p:spPr>
      </p:pic>
      <p:sp>
        <p:nvSpPr>
          <p:cNvPr id="8" name="TextBox 7"/>
          <p:cNvSpPr txBox="1"/>
          <p:nvPr/>
        </p:nvSpPr>
        <p:spPr>
          <a:xfrm>
            <a:off x="531812" y="5278547"/>
            <a:ext cx="5596532" cy="523220"/>
          </a:xfrm>
          <a:prstGeom prst="rect">
            <a:avLst/>
          </a:prstGeom>
          <a:noFill/>
        </p:spPr>
        <p:txBody>
          <a:bodyPr wrap="none" rtlCol="0">
            <a:spAutoFit/>
          </a:bodyPr>
          <a:lstStyle/>
          <a:p>
            <a:r>
              <a:rPr lang="en-US" sz="2800" dirty="0"/>
              <a:t>Command to execute </a:t>
            </a:r>
            <a:r>
              <a:rPr lang="en-US" sz="2800" dirty="0" err="1"/>
              <a:t>javascript</a:t>
            </a:r>
            <a:r>
              <a:rPr lang="en-US" sz="2800" dirty="0"/>
              <a:t> as IE:</a:t>
            </a:r>
          </a:p>
        </p:txBody>
      </p:sp>
    </p:spTree>
    <p:extLst>
      <p:ext uri="{BB962C8B-B14F-4D97-AF65-F5344CB8AC3E}">
        <p14:creationId xmlns:p14="http://schemas.microsoft.com/office/powerpoint/2010/main" val="207662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9682907" cy="1015663"/>
          </a:xfrm>
          <a:prstGeom prst="rect">
            <a:avLst/>
          </a:prstGeom>
          <a:noFill/>
        </p:spPr>
        <p:txBody>
          <a:bodyPr wrap="none" rtlCol="0">
            <a:spAutoFit/>
          </a:bodyPr>
          <a:lstStyle/>
          <a:p>
            <a:r>
              <a:rPr lang="en-US" sz="6000" dirty="0"/>
              <a:t>Running JS through RUNDLL32</a:t>
            </a:r>
          </a:p>
        </p:txBody>
      </p:sp>
      <p:sp>
        <p:nvSpPr>
          <p:cNvPr id="5" name="TextBox 4"/>
          <p:cNvSpPr txBox="1"/>
          <p:nvPr/>
        </p:nvSpPr>
        <p:spPr>
          <a:xfrm>
            <a:off x="1598612" y="2133600"/>
            <a:ext cx="10058400" cy="3170099"/>
          </a:xfrm>
          <a:prstGeom prst="rect">
            <a:avLst/>
          </a:prstGeom>
          <a:noFill/>
        </p:spPr>
        <p:txBody>
          <a:bodyPr wrap="square" rtlCol="0">
            <a:spAutoFit/>
          </a:bodyPr>
          <a:lstStyle/>
          <a:p>
            <a:r>
              <a:rPr lang="en-US" sz="2800" dirty="0"/>
              <a:t>Running </a:t>
            </a:r>
            <a:r>
              <a:rPr lang="en-US" sz="2800" dirty="0" err="1"/>
              <a:t>javascript</a:t>
            </a:r>
            <a:r>
              <a:rPr lang="en-US" sz="2800" dirty="0"/>
              <a:t> this way is much worse since it isn’t being run inside the context of a browser which has a security sandbox.</a:t>
            </a:r>
          </a:p>
          <a:p>
            <a:endParaRPr lang="en-US" sz="2800" dirty="0"/>
          </a:p>
          <a:p>
            <a:endParaRPr lang="en-US" sz="2800" dirty="0"/>
          </a:p>
          <a:p>
            <a:r>
              <a:rPr lang="en-US" sz="3200" dirty="0"/>
              <a:t>“</a:t>
            </a:r>
            <a:r>
              <a:rPr lang="en-US" sz="2800" dirty="0"/>
              <a:t>Zone security is off, and cross-domain script access is allowed, we have read/write access to the files and system registry on the client machine.” – thisissecurity.net</a:t>
            </a:r>
            <a:endParaRPr lang="en-US" sz="3200" dirty="0"/>
          </a:p>
        </p:txBody>
      </p:sp>
    </p:spTree>
    <p:extLst>
      <p:ext uri="{BB962C8B-B14F-4D97-AF65-F5344CB8AC3E}">
        <p14:creationId xmlns:p14="http://schemas.microsoft.com/office/powerpoint/2010/main" val="105484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7604005" cy="1015663"/>
          </a:xfrm>
          <a:prstGeom prst="rect">
            <a:avLst/>
          </a:prstGeom>
          <a:noFill/>
        </p:spPr>
        <p:txBody>
          <a:bodyPr wrap="none" rtlCol="0">
            <a:spAutoFit/>
          </a:bodyPr>
          <a:lstStyle/>
          <a:p>
            <a:r>
              <a:rPr lang="en-US" sz="6000" dirty="0" err="1"/>
              <a:t>Poweliks</a:t>
            </a:r>
            <a:r>
              <a:rPr lang="en-US" sz="6000" dirty="0"/>
              <a:t> at a High Level</a:t>
            </a:r>
          </a:p>
        </p:txBody>
      </p:sp>
      <p:sp>
        <p:nvSpPr>
          <p:cNvPr id="2" name="TextBox 1"/>
          <p:cNvSpPr txBox="1"/>
          <p:nvPr/>
        </p:nvSpPr>
        <p:spPr>
          <a:xfrm>
            <a:off x="1293812" y="1981200"/>
            <a:ext cx="10514013" cy="397031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t>Selects a Registry Startup Program location</a:t>
            </a:r>
          </a:p>
          <a:p>
            <a:pPr marL="457200" indent="-457200">
              <a:lnSpc>
                <a:spcPct val="150000"/>
              </a:lnSpc>
              <a:buFont typeface="Arial" panose="020B0604020202020204" pitchFamily="34" charset="0"/>
              <a:buChar char="•"/>
            </a:pPr>
            <a:r>
              <a:rPr lang="en-US" sz="2800" dirty="0"/>
              <a:t>Places an encoded RUNDLL32 command in this spot</a:t>
            </a:r>
          </a:p>
          <a:p>
            <a:pPr marL="457200" indent="-457200">
              <a:lnSpc>
                <a:spcPct val="150000"/>
              </a:lnSpc>
              <a:buFont typeface="Arial" panose="020B0604020202020204" pitchFamily="34" charset="0"/>
              <a:buChar char="•"/>
            </a:pPr>
            <a:r>
              <a:rPr lang="en-US" sz="2800" dirty="0"/>
              <a:t>This RUNDLL32 command executes unprotected </a:t>
            </a:r>
            <a:r>
              <a:rPr lang="en-US" sz="2800" dirty="0" err="1"/>
              <a:t>javascript</a:t>
            </a:r>
            <a:r>
              <a:rPr lang="en-US" sz="2800" dirty="0"/>
              <a:t> in IE</a:t>
            </a:r>
          </a:p>
          <a:p>
            <a:pPr marL="457200" indent="-457200">
              <a:lnSpc>
                <a:spcPct val="150000"/>
              </a:lnSpc>
              <a:buFont typeface="Arial" panose="020B0604020202020204" pitchFamily="34" charset="0"/>
              <a:buChar char="•"/>
            </a:pPr>
            <a:r>
              <a:rPr lang="en-US" sz="2800" dirty="0"/>
              <a:t>Unprotected </a:t>
            </a:r>
            <a:r>
              <a:rPr lang="en-US" sz="2800" dirty="0" err="1"/>
              <a:t>javascript</a:t>
            </a:r>
            <a:r>
              <a:rPr lang="en-US" sz="2800" dirty="0"/>
              <a:t> in IE can create </a:t>
            </a:r>
            <a:r>
              <a:rPr lang="en-US" sz="2800" dirty="0" err="1"/>
              <a:t>ActiveXObjects</a:t>
            </a:r>
            <a:endParaRPr lang="en-US" sz="2800" dirty="0"/>
          </a:p>
          <a:p>
            <a:pPr marL="457200" indent="-457200">
              <a:lnSpc>
                <a:spcPct val="150000"/>
              </a:lnSpc>
              <a:buFont typeface="Arial" panose="020B0604020202020204" pitchFamily="34" charset="0"/>
              <a:buChar char="•"/>
            </a:pPr>
            <a:r>
              <a:rPr lang="en-US" sz="2800" dirty="0" err="1"/>
              <a:t>ActiveXObjects</a:t>
            </a:r>
            <a:r>
              <a:rPr lang="en-US" sz="2800" dirty="0"/>
              <a:t> can read &amp; write to registry and to the file system</a:t>
            </a:r>
          </a:p>
          <a:p>
            <a:pPr marL="457200" indent="-457200">
              <a:lnSpc>
                <a:spcPct val="150000"/>
              </a:lnSpc>
              <a:buFont typeface="Arial" panose="020B0604020202020204" pitchFamily="34" charset="0"/>
              <a:buChar char="•"/>
            </a:pPr>
            <a:r>
              <a:rPr lang="en-US" sz="2800" dirty="0"/>
              <a:t>DLLs can be encoded to live inside the registry in different keys</a:t>
            </a:r>
          </a:p>
        </p:txBody>
      </p:sp>
    </p:spTree>
    <p:extLst>
      <p:ext uri="{BB962C8B-B14F-4D97-AF65-F5344CB8AC3E}">
        <p14:creationId xmlns:p14="http://schemas.microsoft.com/office/powerpoint/2010/main" val="418762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1412" y="1981200"/>
            <a:ext cx="10744200" cy="1200329"/>
          </a:xfrm>
          <a:prstGeom prst="rect">
            <a:avLst/>
          </a:prstGeom>
          <a:noFill/>
        </p:spPr>
        <p:txBody>
          <a:bodyPr wrap="square" rtlCol="0">
            <a:spAutoFit/>
          </a:bodyPr>
          <a:lstStyle/>
          <a:p>
            <a:pPr marL="1143000" indent="-1143000">
              <a:buFont typeface="+mj-lt"/>
              <a:buAutoNum type="romanUcPeriod" startAt="3"/>
            </a:pPr>
            <a:r>
              <a:rPr lang="en-US" sz="7200" dirty="0"/>
              <a:t>Demo</a:t>
            </a:r>
          </a:p>
        </p:txBody>
      </p:sp>
    </p:spTree>
    <p:extLst>
      <p:ext uri="{BB962C8B-B14F-4D97-AF65-F5344CB8AC3E}">
        <p14:creationId xmlns:p14="http://schemas.microsoft.com/office/powerpoint/2010/main" val="36725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1412" y="1981200"/>
            <a:ext cx="10744200" cy="923330"/>
          </a:xfrm>
          <a:prstGeom prst="rect">
            <a:avLst/>
          </a:prstGeom>
          <a:noFill/>
        </p:spPr>
        <p:txBody>
          <a:bodyPr wrap="square" rtlCol="0">
            <a:spAutoFit/>
          </a:bodyPr>
          <a:lstStyle/>
          <a:p>
            <a:pPr marL="1143000" indent="-1143000">
              <a:buFont typeface="+mj-lt"/>
              <a:buAutoNum type="romanUcPeriod" startAt="4"/>
            </a:pPr>
            <a:r>
              <a:rPr lang="en-US" sz="5400" dirty="0"/>
              <a:t>Defense against </a:t>
            </a:r>
            <a:r>
              <a:rPr lang="en-US" sz="5400" dirty="0" err="1"/>
              <a:t>Poweliks</a:t>
            </a:r>
            <a:endParaRPr lang="en-US" sz="5400" dirty="0"/>
          </a:p>
        </p:txBody>
      </p:sp>
    </p:spTree>
    <p:extLst>
      <p:ext uri="{BB962C8B-B14F-4D97-AF65-F5344CB8AC3E}">
        <p14:creationId xmlns:p14="http://schemas.microsoft.com/office/powerpoint/2010/main" val="288129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3812" y="609600"/>
            <a:ext cx="7508722" cy="1015663"/>
          </a:xfrm>
          <a:prstGeom prst="rect">
            <a:avLst/>
          </a:prstGeom>
          <a:noFill/>
        </p:spPr>
        <p:txBody>
          <a:bodyPr wrap="none" rtlCol="0">
            <a:spAutoFit/>
          </a:bodyPr>
          <a:lstStyle/>
          <a:p>
            <a:r>
              <a:rPr lang="en-US" sz="6000" dirty="0"/>
              <a:t>ESET </a:t>
            </a:r>
            <a:r>
              <a:rPr lang="en-US" sz="6000" dirty="0" err="1"/>
              <a:t>Poweliks</a:t>
            </a:r>
            <a:r>
              <a:rPr lang="en-US" sz="6000" dirty="0"/>
              <a:t> Remover</a:t>
            </a:r>
          </a:p>
        </p:txBody>
      </p:sp>
      <p:pic>
        <p:nvPicPr>
          <p:cNvPr id="2" name="Picture 1"/>
          <p:cNvPicPr>
            <a:picLocks noChangeAspect="1"/>
          </p:cNvPicPr>
          <p:nvPr/>
        </p:nvPicPr>
        <p:blipFill>
          <a:blip r:embed="rId3"/>
          <a:stretch>
            <a:fillRect/>
          </a:stretch>
        </p:blipFill>
        <p:spPr>
          <a:xfrm>
            <a:off x="1598612" y="1625263"/>
            <a:ext cx="9439275" cy="4829717"/>
          </a:xfrm>
          <a:prstGeom prst="rect">
            <a:avLst/>
          </a:prstGeom>
        </p:spPr>
      </p:pic>
    </p:spTree>
    <p:extLst>
      <p:ext uri="{BB962C8B-B14F-4D97-AF65-F5344CB8AC3E}">
        <p14:creationId xmlns:p14="http://schemas.microsoft.com/office/powerpoint/2010/main" val="172232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3812" y="609600"/>
            <a:ext cx="6569299" cy="1015663"/>
          </a:xfrm>
          <a:prstGeom prst="rect">
            <a:avLst/>
          </a:prstGeom>
          <a:noFill/>
        </p:spPr>
        <p:txBody>
          <a:bodyPr wrap="none" rtlCol="0">
            <a:spAutoFit/>
          </a:bodyPr>
          <a:lstStyle/>
          <a:p>
            <a:r>
              <a:rPr lang="en-US" sz="6000" dirty="0"/>
              <a:t>Registry Permissions</a:t>
            </a:r>
          </a:p>
        </p:txBody>
      </p:sp>
      <p:pic>
        <p:nvPicPr>
          <p:cNvPr id="2050" name="Picture 2" descr="http://blog.trendmicro.com/trendlabs-security-intelligence/files/2014/11/poweliks2_fig3_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812" y="1828800"/>
            <a:ext cx="3590925"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3812" y="2514600"/>
            <a:ext cx="5486400" cy="2246769"/>
          </a:xfrm>
          <a:prstGeom prst="rect">
            <a:avLst/>
          </a:prstGeom>
          <a:noFill/>
        </p:spPr>
        <p:txBody>
          <a:bodyPr wrap="square" rtlCol="0">
            <a:spAutoFit/>
          </a:bodyPr>
          <a:lstStyle/>
          <a:p>
            <a:r>
              <a:rPr lang="en-US" sz="2800" dirty="0" err="1"/>
              <a:t>Poweliks</a:t>
            </a:r>
            <a:r>
              <a:rPr lang="en-US" sz="2800" dirty="0"/>
              <a:t> malware can further hide itself by removing permissions for users.</a:t>
            </a:r>
          </a:p>
          <a:p>
            <a:endParaRPr lang="en-US" sz="2800" dirty="0"/>
          </a:p>
          <a:p>
            <a:endParaRPr lang="en-US" sz="2800" dirty="0"/>
          </a:p>
        </p:txBody>
      </p:sp>
    </p:spTree>
    <p:extLst>
      <p:ext uri="{BB962C8B-B14F-4D97-AF65-F5344CB8AC3E}">
        <p14:creationId xmlns:p14="http://schemas.microsoft.com/office/powerpoint/2010/main" val="286119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1" y="609600"/>
            <a:ext cx="6387421" cy="1015663"/>
          </a:xfrm>
          <a:prstGeom prst="rect">
            <a:avLst/>
          </a:prstGeom>
          <a:noFill/>
        </p:spPr>
        <p:txBody>
          <a:bodyPr wrap="square" rtlCol="0">
            <a:spAutoFit/>
          </a:bodyPr>
          <a:lstStyle/>
          <a:p>
            <a:r>
              <a:rPr lang="en-US" sz="6000" dirty="0"/>
              <a:t>CLSID Registry Keys</a:t>
            </a:r>
          </a:p>
        </p:txBody>
      </p:sp>
      <p:sp>
        <p:nvSpPr>
          <p:cNvPr id="3" name="TextBox 2"/>
          <p:cNvSpPr txBox="1"/>
          <p:nvPr/>
        </p:nvSpPr>
        <p:spPr>
          <a:xfrm>
            <a:off x="1096621" y="1632190"/>
            <a:ext cx="6172200" cy="5755422"/>
          </a:xfrm>
          <a:prstGeom prst="rect">
            <a:avLst/>
          </a:prstGeom>
          <a:noFill/>
        </p:spPr>
        <p:txBody>
          <a:bodyPr wrap="square" rtlCol="0">
            <a:spAutoFit/>
          </a:bodyPr>
          <a:lstStyle/>
          <a:p>
            <a:r>
              <a:rPr lang="en-US" dirty="0"/>
              <a:t>“This CLSID is for Window’s thumbnail cache, which Windows calls whenever a thumbnail for any file is needed – for images, audio, etc. </a:t>
            </a:r>
          </a:p>
          <a:p>
            <a:endParaRPr lang="en-US" dirty="0"/>
          </a:p>
          <a:p>
            <a:r>
              <a:rPr lang="en-US" dirty="0"/>
              <a:t>As such, when a CLSID is called, it will execute the registry entry to show the thumbnail of the file as well as the entry of POWELIKS in this key.  </a:t>
            </a:r>
          </a:p>
          <a:p>
            <a:endParaRPr lang="en-US" dirty="0"/>
          </a:p>
          <a:p>
            <a:r>
              <a:rPr lang="en-US" dirty="0"/>
              <a:t>POWELIKS uses dllhost.exe and also dllhst3g.exe to load itself on the system. Each dllhost.exe indicates a running POWELIKS.”</a:t>
            </a:r>
          </a:p>
          <a:p>
            <a:endParaRPr lang="en-US" dirty="0"/>
          </a:p>
          <a:p>
            <a:r>
              <a:rPr lang="en-US" dirty="0"/>
              <a:t>    - trendmicro.com</a:t>
            </a:r>
          </a:p>
          <a:p>
            <a:endParaRPr lang="en-US" sz="2800" dirty="0"/>
          </a:p>
          <a:p>
            <a:endParaRPr lang="en-US" sz="2800" dirty="0"/>
          </a:p>
        </p:txBody>
      </p:sp>
      <p:pic>
        <p:nvPicPr>
          <p:cNvPr id="5122" name="Picture 2" descr="poweliks2_fi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433" y="-6927"/>
            <a:ext cx="4812392" cy="685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5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1" y="609600"/>
            <a:ext cx="6387421" cy="1015663"/>
          </a:xfrm>
          <a:prstGeom prst="rect">
            <a:avLst/>
          </a:prstGeom>
          <a:noFill/>
        </p:spPr>
        <p:txBody>
          <a:bodyPr wrap="square" rtlCol="0">
            <a:spAutoFit/>
          </a:bodyPr>
          <a:lstStyle/>
          <a:p>
            <a:r>
              <a:rPr lang="en-US" sz="6000" dirty="0"/>
              <a:t>Malwarebytes</a:t>
            </a:r>
          </a:p>
        </p:txBody>
      </p:sp>
      <p:pic>
        <p:nvPicPr>
          <p:cNvPr id="2" name="Picture 1"/>
          <p:cNvPicPr>
            <a:picLocks noChangeAspect="1"/>
          </p:cNvPicPr>
          <p:nvPr/>
        </p:nvPicPr>
        <p:blipFill rotWithShape="1">
          <a:blip r:embed="rId3"/>
          <a:srcRect l="3152" t="1948" r="25948" b="4391"/>
          <a:stretch/>
        </p:blipFill>
        <p:spPr>
          <a:xfrm>
            <a:off x="7642946" y="644236"/>
            <a:ext cx="4572000" cy="5852160"/>
          </a:xfrm>
          <a:prstGeom prst="rect">
            <a:avLst/>
          </a:prstGeom>
        </p:spPr>
      </p:pic>
      <p:pic>
        <p:nvPicPr>
          <p:cNvPr id="5" name="Picture 4"/>
          <p:cNvPicPr>
            <a:picLocks noChangeAspect="1"/>
          </p:cNvPicPr>
          <p:nvPr/>
        </p:nvPicPr>
        <p:blipFill rotWithShape="1">
          <a:blip r:embed="rId4"/>
          <a:srcRect l="3253" r="14194" b="9589"/>
          <a:stretch/>
        </p:blipFill>
        <p:spPr>
          <a:xfrm>
            <a:off x="377369" y="1611408"/>
            <a:ext cx="7132320" cy="5029200"/>
          </a:xfrm>
          <a:prstGeom prst="rect">
            <a:avLst/>
          </a:prstGeom>
        </p:spPr>
      </p:pic>
    </p:spTree>
    <p:extLst>
      <p:ext uri="{BB962C8B-B14F-4D97-AF65-F5344CB8AC3E}">
        <p14:creationId xmlns:p14="http://schemas.microsoft.com/office/powerpoint/2010/main" val="30820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5672835" cy="1015663"/>
          </a:xfrm>
          <a:prstGeom prst="rect">
            <a:avLst/>
          </a:prstGeom>
          <a:noFill/>
        </p:spPr>
        <p:txBody>
          <a:bodyPr wrap="none" rtlCol="0">
            <a:spAutoFit/>
          </a:bodyPr>
          <a:lstStyle/>
          <a:p>
            <a:r>
              <a:rPr lang="en-US" sz="6000" dirty="0"/>
              <a:t>Defining </a:t>
            </a:r>
            <a:r>
              <a:rPr lang="en-US" sz="6000" dirty="0" err="1"/>
              <a:t>Poweliks</a:t>
            </a:r>
            <a:endParaRPr lang="en-US" sz="6000" dirty="0"/>
          </a:p>
        </p:txBody>
      </p:sp>
      <p:sp>
        <p:nvSpPr>
          <p:cNvPr id="4" name="TextBox 3"/>
          <p:cNvSpPr txBox="1"/>
          <p:nvPr/>
        </p:nvSpPr>
        <p:spPr>
          <a:xfrm>
            <a:off x="1293812" y="2133600"/>
            <a:ext cx="9990319" cy="3105978"/>
          </a:xfrm>
          <a:prstGeom prst="rect">
            <a:avLst/>
          </a:prstGeom>
          <a:noFill/>
        </p:spPr>
        <p:txBody>
          <a:bodyPr wrap="square" rtlCol="0">
            <a:spAutoFit/>
          </a:bodyPr>
          <a:lstStyle/>
          <a:p>
            <a:pPr>
              <a:lnSpc>
                <a:spcPts val="4700"/>
              </a:lnSpc>
            </a:pPr>
            <a:r>
              <a:rPr lang="en-US" sz="3600" dirty="0"/>
              <a:t>“</a:t>
            </a:r>
            <a:r>
              <a:rPr lang="en-US" sz="3200" dirty="0" err="1"/>
              <a:t>Poweliks</a:t>
            </a:r>
            <a:r>
              <a:rPr lang="en-US" sz="3200" dirty="0"/>
              <a:t> is the name of a malicious program. This particular program is a Windows Trojan but what makes it noteworthy is that it does not rely on the presence of a Windows binary file (an executable file on disk) to maintain its infection of a computer.”  - sophos.com</a:t>
            </a:r>
            <a:endParaRPr lang="en-US" sz="3600" dirty="0"/>
          </a:p>
        </p:txBody>
      </p:sp>
    </p:spTree>
    <p:extLst>
      <p:ext uri="{BB962C8B-B14F-4D97-AF65-F5344CB8AC3E}">
        <p14:creationId xmlns:p14="http://schemas.microsoft.com/office/powerpoint/2010/main" val="26720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1" y="609600"/>
            <a:ext cx="10744201" cy="1015663"/>
          </a:xfrm>
          <a:prstGeom prst="rect">
            <a:avLst/>
          </a:prstGeom>
          <a:noFill/>
        </p:spPr>
        <p:txBody>
          <a:bodyPr wrap="square" rtlCol="0">
            <a:spAutoFit/>
          </a:bodyPr>
          <a:lstStyle/>
          <a:p>
            <a:r>
              <a:rPr lang="en-US" sz="6000" dirty="0"/>
              <a:t>Managing Internet Explorer</a:t>
            </a:r>
          </a:p>
        </p:txBody>
      </p:sp>
      <p:sp>
        <p:nvSpPr>
          <p:cNvPr id="3" name="TextBox 2"/>
          <p:cNvSpPr txBox="1"/>
          <p:nvPr/>
        </p:nvSpPr>
        <p:spPr>
          <a:xfrm>
            <a:off x="1217612" y="2052935"/>
            <a:ext cx="10515600" cy="1938992"/>
          </a:xfrm>
          <a:prstGeom prst="rect">
            <a:avLst/>
          </a:prstGeom>
          <a:noFill/>
        </p:spPr>
        <p:txBody>
          <a:bodyPr wrap="square" rtlCol="0">
            <a:spAutoFit/>
          </a:bodyPr>
          <a:lstStyle/>
          <a:p>
            <a:r>
              <a:rPr lang="en-US" dirty="0"/>
              <a:t>“Beginning January 12, 2016, only the most current version of Internet Explorer available for a supported operating system will receive technical supports and security updates. Internet Explorer 11 is the last version of Internet Explorer, and will continue to receive security updates, compatibility fixes, and technical support on Windows 7, Windows 8.1, and Windows 10.” - Microsoft</a:t>
            </a:r>
            <a:endParaRPr lang="en-US" sz="2800" dirty="0"/>
          </a:p>
        </p:txBody>
      </p:sp>
      <p:pic>
        <p:nvPicPr>
          <p:cNvPr id="6" name="Picture 5"/>
          <p:cNvPicPr>
            <a:picLocks noChangeAspect="1"/>
          </p:cNvPicPr>
          <p:nvPr/>
        </p:nvPicPr>
        <p:blipFill rotWithShape="1">
          <a:blip r:embed="rId3"/>
          <a:srcRect t="1" b="41119"/>
          <a:stretch/>
        </p:blipFill>
        <p:spPr>
          <a:xfrm>
            <a:off x="1370012" y="4419599"/>
            <a:ext cx="4086225" cy="2103120"/>
          </a:xfrm>
          <a:prstGeom prst="rect">
            <a:avLst/>
          </a:prstGeom>
        </p:spPr>
      </p:pic>
      <p:pic>
        <p:nvPicPr>
          <p:cNvPr id="7" name="Picture 6"/>
          <p:cNvPicPr>
            <a:picLocks noChangeAspect="1"/>
          </p:cNvPicPr>
          <p:nvPr/>
        </p:nvPicPr>
        <p:blipFill rotWithShape="1">
          <a:blip r:embed="rId4"/>
          <a:srcRect t="405" b="47653"/>
          <a:stretch/>
        </p:blipFill>
        <p:spPr>
          <a:xfrm>
            <a:off x="6492874" y="4145279"/>
            <a:ext cx="3971925" cy="2651760"/>
          </a:xfrm>
          <a:prstGeom prst="rect">
            <a:avLst/>
          </a:prstGeom>
        </p:spPr>
      </p:pic>
    </p:spTree>
    <p:extLst>
      <p:ext uri="{BB962C8B-B14F-4D97-AF65-F5344CB8AC3E}">
        <p14:creationId xmlns:p14="http://schemas.microsoft.com/office/powerpoint/2010/main" val="468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5211" y="609600"/>
            <a:ext cx="10744201" cy="1015663"/>
          </a:xfrm>
          <a:prstGeom prst="rect">
            <a:avLst/>
          </a:prstGeom>
          <a:noFill/>
        </p:spPr>
        <p:txBody>
          <a:bodyPr wrap="square" rtlCol="0">
            <a:spAutoFit/>
          </a:bodyPr>
          <a:lstStyle/>
          <a:p>
            <a:r>
              <a:rPr lang="en-US" sz="6000" dirty="0"/>
              <a:t>Installing a More Secure Browser</a:t>
            </a:r>
          </a:p>
        </p:txBody>
      </p:sp>
      <p:sp>
        <p:nvSpPr>
          <p:cNvPr id="3" name="TextBox 2"/>
          <p:cNvSpPr txBox="1"/>
          <p:nvPr/>
        </p:nvSpPr>
        <p:spPr>
          <a:xfrm>
            <a:off x="1674812" y="1236171"/>
            <a:ext cx="11125200" cy="1384995"/>
          </a:xfrm>
          <a:prstGeom prst="rect">
            <a:avLst/>
          </a:prstGeom>
          <a:noFill/>
        </p:spPr>
        <p:txBody>
          <a:bodyPr wrap="square" rtlCol="0">
            <a:spAutoFit/>
          </a:bodyPr>
          <a:lstStyle/>
          <a:p>
            <a:endParaRPr lang="en-US" sz="2800" dirty="0"/>
          </a:p>
          <a:p>
            <a:r>
              <a:rPr lang="en-US" sz="2800" dirty="0"/>
              <a:t>An alternative browser like Chrome should be used.</a:t>
            </a:r>
          </a:p>
          <a:p>
            <a:r>
              <a:rPr lang="en-US" sz="2800" dirty="0" err="1"/>
              <a:t>Powershell</a:t>
            </a:r>
            <a:r>
              <a:rPr lang="en-US" sz="2800" dirty="0"/>
              <a:t> Script:</a:t>
            </a:r>
          </a:p>
        </p:txBody>
      </p:sp>
      <p:pic>
        <p:nvPicPr>
          <p:cNvPr id="2" name="Picture 1"/>
          <p:cNvPicPr>
            <a:picLocks noChangeAspect="1"/>
          </p:cNvPicPr>
          <p:nvPr/>
        </p:nvPicPr>
        <p:blipFill>
          <a:blip r:embed="rId3"/>
          <a:stretch>
            <a:fillRect/>
          </a:stretch>
        </p:blipFill>
        <p:spPr>
          <a:xfrm>
            <a:off x="3960812" y="4343400"/>
            <a:ext cx="4572000" cy="2153175"/>
          </a:xfrm>
          <a:prstGeom prst="rect">
            <a:avLst/>
          </a:prstGeom>
        </p:spPr>
      </p:pic>
      <p:sp>
        <p:nvSpPr>
          <p:cNvPr id="5" name="Rectangle 4"/>
          <p:cNvSpPr/>
          <p:nvPr/>
        </p:nvSpPr>
        <p:spPr>
          <a:xfrm>
            <a:off x="1674812" y="2747332"/>
            <a:ext cx="9753599" cy="1200329"/>
          </a:xfrm>
          <a:prstGeom prst="rect">
            <a:avLst/>
          </a:prstGeom>
          <a:solidFill>
            <a:schemeClr val="bg1">
              <a:lumMod val="85000"/>
              <a:lumOff val="15000"/>
            </a:schemeClr>
          </a:solidFill>
        </p:spPr>
        <p:txBody>
          <a:bodyPr wrap="square">
            <a:spAutoFit/>
          </a:bodyPr>
          <a:lstStyle/>
          <a:p>
            <a:r>
              <a:rPr lang="en-US" sz="1800" dirty="0">
                <a:solidFill>
                  <a:srgbClr val="31FF15"/>
                </a:solidFill>
                <a:latin typeface="Consolas" panose="020B0609020204030204" pitchFamily="49" charset="0"/>
              </a:rPr>
              <a:t>(new-object </a:t>
            </a:r>
            <a:r>
              <a:rPr lang="en-US" sz="1800" dirty="0" err="1">
                <a:solidFill>
                  <a:srgbClr val="31FF15"/>
                </a:solidFill>
                <a:latin typeface="Consolas" panose="020B0609020204030204" pitchFamily="49" charset="0"/>
              </a:rPr>
              <a:t>System.Net.WebClient</a:t>
            </a:r>
            <a:r>
              <a:rPr lang="en-US" sz="1800" dirty="0">
                <a:solidFill>
                  <a:srgbClr val="31FF15"/>
                </a:solidFill>
                <a:latin typeface="Consolas" panose="020B0609020204030204" pitchFamily="49" charset="0"/>
              </a:rPr>
              <a:t>).</a:t>
            </a:r>
            <a:r>
              <a:rPr lang="en-US" sz="1800" dirty="0" err="1">
                <a:solidFill>
                  <a:srgbClr val="31FF15"/>
                </a:solidFill>
                <a:latin typeface="Consolas" panose="020B0609020204030204" pitchFamily="49" charset="0"/>
              </a:rPr>
              <a:t>DownloadFile</a:t>
            </a:r>
            <a:r>
              <a:rPr lang="en-US" sz="1800" dirty="0">
                <a:solidFill>
                  <a:srgbClr val="31FF15"/>
                </a:solidFill>
                <a:latin typeface="Consolas" panose="020B0609020204030204" pitchFamily="49" charset="0"/>
              </a:rPr>
              <a:t>('http://dl.google.com/chrome/install/375.126/chrome_installer.exe', 'c:/temp/chrome.exe');. c:/temp/chrome.exe /silent /</a:t>
            </a:r>
            <a:r>
              <a:rPr lang="en-US" sz="1800" dirty="0" err="1">
                <a:solidFill>
                  <a:srgbClr val="31FF15"/>
                </a:solidFill>
                <a:latin typeface="Consolas" panose="020B0609020204030204" pitchFamily="49" charset="0"/>
              </a:rPr>
              <a:t>install;rm</a:t>
            </a:r>
            <a:r>
              <a:rPr lang="en-US" sz="1800" dirty="0">
                <a:solidFill>
                  <a:srgbClr val="31FF15"/>
                </a:solidFill>
                <a:latin typeface="Consolas" panose="020B0609020204030204" pitchFamily="49" charset="0"/>
              </a:rPr>
              <a:t> c:/temp -rec</a:t>
            </a:r>
          </a:p>
        </p:txBody>
      </p:sp>
    </p:spTree>
    <p:extLst>
      <p:ext uri="{BB962C8B-B14F-4D97-AF65-F5344CB8AC3E}">
        <p14:creationId xmlns:p14="http://schemas.microsoft.com/office/powerpoint/2010/main" val="18179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1412" y="1981200"/>
            <a:ext cx="10744200" cy="1107996"/>
          </a:xfrm>
          <a:prstGeom prst="rect">
            <a:avLst/>
          </a:prstGeom>
          <a:noFill/>
        </p:spPr>
        <p:txBody>
          <a:bodyPr wrap="square" rtlCol="0">
            <a:spAutoFit/>
          </a:bodyPr>
          <a:lstStyle/>
          <a:p>
            <a:pPr marL="1143000" indent="-1143000">
              <a:buFont typeface="+mj-lt"/>
              <a:buAutoNum type="romanUcPeriod" startAt="5"/>
            </a:pPr>
            <a:r>
              <a:rPr lang="en-US" sz="6600" dirty="0"/>
              <a:t>Consequences of </a:t>
            </a:r>
            <a:r>
              <a:rPr lang="en-US" sz="6600" dirty="0" err="1"/>
              <a:t>Poweliks</a:t>
            </a:r>
            <a:endParaRPr lang="en-US" sz="6600" dirty="0"/>
          </a:p>
        </p:txBody>
      </p:sp>
    </p:spTree>
    <p:extLst>
      <p:ext uri="{BB962C8B-B14F-4D97-AF65-F5344CB8AC3E}">
        <p14:creationId xmlns:p14="http://schemas.microsoft.com/office/powerpoint/2010/main" val="30896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3230372" cy="1015663"/>
          </a:xfrm>
          <a:prstGeom prst="rect">
            <a:avLst/>
          </a:prstGeom>
          <a:noFill/>
        </p:spPr>
        <p:txBody>
          <a:bodyPr wrap="none" rtlCol="0">
            <a:spAutoFit/>
          </a:bodyPr>
          <a:lstStyle/>
          <a:p>
            <a:r>
              <a:rPr lang="en-US" sz="6000" dirty="0"/>
              <a:t>POP QUIZ</a:t>
            </a:r>
          </a:p>
        </p:txBody>
      </p:sp>
      <p:sp>
        <p:nvSpPr>
          <p:cNvPr id="2" name="TextBox 1"/>
          <p:cNvSpPr txBox="1"/>
          <p:nvPr/>
        </p:nvSpPr>
        <p:spPr>
          <a:xfrm>
            <a:off x="1707860" y="1752600"/>
            <a:ext cx="10514013" cy="4154984"/>
          </a:xfrm>
          <a:prstGeom prst="rect">
            <a:avLst/>
          </a:prstGeom>
          <a:noFill/>
        </p:spPr>
        <p:txBody>
          <a:bodyPr wrap="square" rtlCol="0">
            <a:spAutoFit/>
          </a:bodyPr>
          <a:lstStyle/>
          <a:p>
            <a:pPr>
              <a:lnSpc>
                <a:spcPct val="150000"/>
              </a:lnSpc>
            </a:pPr>
            <a:r>
              <a:rPr lang="en-US" sz="3600" dirty="0"/>
              <a:t>For </a:t>
            </a:r>
            <a:r>
              <a:rPr lang="en-US" sz="3600" dirty="0" err="1"/>
              <a:t>Poweliks</a:t>
            </a:r>
            <a:r>
              <a:rPr lang="en-US" sz="3600" dirty="0"/>
              <a:t>, what are possible infection vectors?</a:t>
            </a:r>
          </a:p>
          <a:p>
            <a:pPr marL="1123843" lvl="1" indent="-514350">
              <a:lnSpc>
                <a:spcPct val="150000"/>
              </a:lnSpc>
              <a:buFont typeface="+mj-lt"/>
              <a:buAutoNum type="alphaLcParenR"/>
            </a:pPr>
            <a:r>
              <a:rPr lang="en-US" sz="2800" dirty="0"/>
              <a:t>USB drive with an elusive “install.exe”</a:t>
            </a:r>
          </a:p>
          <a:p>
            <a:pPr marL="1123843" lvl="1" indent="-514350">
              <a:lnSpc>
                <a:spcPct val="150000"/>
              </a:lnSpc>
              <a:buFont typeface="+mj-lt"/>
              <a:buAutoNum type="alphaLcParenR"/>
            </a:pPr>
            <a:r>
              <a:rPr lang="en-US" sz="2800" dirty="0"/>
              <a:t>An email containing an attachment</a:t>
            </a:r>
          </a:p>
          <a:p>
            <a:pPr marL="1123843" lvl="1" indent="-514350">
              <a:lnSpc>
                <a:spcPct val="150000"/>
              </a:lnSpc>
              <a:buFont typeface="+mj-lt"/>
              <a:buAutoNum type="alphaLcParenR"/>
            </a:pPr>
            <a:r>
              <a:rPr lang="en-US" sz="2800" dirty="0"/>
              <a:t>Viewing a web address with IE</a:t>
            </a:r>
          </a:p>
          <a:p>
            <a:pPr marL="1123843" lvl="1" indent="-514350">
              <a:lnSpc>
                <a:spcPct val="150000"/>
              </a:lnSpc>
              <a:buFont typeface="+mj-lt"/>
              <a:buAutoNum type="alphaLcParenR"/>
            </a:pPr>
            <a:r>
              <a:rPr lang="en-US" sz="2800" dirty="0"/>
              <a:t>MS Word Document</a:t>
            </a:r>
          </a:p>
          <a:p>
            <a:pPr marL="514350" indent="-514350">
              <a:lnSpc>
                <a:spcPct val="150000"/>
              </a:lnSpc>
              <a:buFont typeface="+mj-lt"/>
              <a:buAutoNum type="alphaLcParenR"/>
            </a:pPr>
            <a:endParaRPr lang="en-US" sz="2800" dirty="0"/>
          </a:p>
        </p:txBody>
      </p:sp>
      <p:sp>
        <p:nvSpPr>
          <p:cNvPr id="4" name="Rectangle 3"/>
          <p:cNvSpPr/>
          <p:nvPr/>
        </p:nvSpPr>
        <p:spPr>
          <a:xfrm>
            <a:off x="2284412" y="2743200"/>
            <a:ext cx="6248400" cy="526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 name="Rectangle 4"/>
          <p:cNvSpPr/>
          <p:nvPr/>
        </p:nvSpPr>
        <p:spPr>
          <a:xfrm>
            <a:off x="2275896" y="3397010"/>
            <a:ext cx="6256915" cy="489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Rectangle 5"/>
          <p:cNvSpPr/>
          <p:nvPr/>
        </p:nvSpPr>
        <p:spPr>
          <a:xfrm>
            <a:off x="2284412" y="4015678"/>
            <a:ext cx="6256915" cy="489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Rectangle 6"/>
          <p:cNvSpPr/>
          <p:nvPr/>
        </p:nvSpPr>
        <p:spPr>
          <a:xfrm>
            <a:off x="2284412" y="4669488"/>
            <a:ext cx="6256915" cy="489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23721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2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heel(1)">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fake canada post mail email about a failed delivery attempt with mal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2" y="0"/>
            <a:ext cx="79283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7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3812" y="609600"/>
            <a:ext cx="7952818" cy="1015663"/>
          </a:xfrm>
          <a:prstGeom prst="rect">
            <a:avLst/>
          </a:prstGeom>
          <a:noFill/>
        </p:spPr>
        <p:txBody>
          <a:bodyPr wrap="none" rtlCol="0">
            <a:spAutoFit/>
          </a:bodyPr>
          <a:lstStyle/>
          <a:p>
            <a:r>
              <a:rPr lang="en-US" sz="6000" dirty="0"/>
              <a:t>Shocking Phishing Emails</a:t>
            </a:r>
          </a:p>
        </p:txBody>
      </p:sp>
      <p:sp>
        <p:nvSpPr>
          <p:cNvPr id="7" name="TextBox 6"/>
          <p:cNvSpPr txBox="1"/>
          <p:nvPr/>
        </p:nvSpPr>
        <p:spPr>
          <a:xfrm>
            <a:off x="1271442" y="2057400"/>
            <a:ext cx="9922160" cy="2677656"/>
          </a:xfrm>
          <a:prstGeom prst="rect">
            <a:avLst/>
          </a:prstGeom>
          <a:noFill/>
        </p:spPr>
        <p:txBody>
          <a:bodyPr wrap="square" rtlCol="0">
            <a:spAutoFit/>
          </a:bodyPr>
          <a:lstStyle/>
          <a:p>
            <a:r>
              <a:rPr lang="en-US" sz="2800" dirty="0"/>
              <a:t>Mostly legitimate looking except for the subtle spelling mistake</a:t>
            </a:r>
          </a:p>
          <a:p>
            <a:endParaRPr lang="en-US" sz="2800" dirty="0"/>
          </a:p>
          <a:p>
            <a:r>
              <a:rPr lang="en-US" sz="2800" dirty="0"/>
              <a:t>Contained an “innocent looking” Word Document download which contained malware according to scans by </a:t>
            </a:r>
            <a:r>
              <a:rPr lang="en-US" sz="2800" dirty="0" err="1"/>
              <a:t>VirusTotal</a:t>
            </a:r>
            <a:endParaRPr lang="en-US" sz="2800" dirty="0"/>
          </a:p>
          <a:p>
            <a:endParaRPr lang="en-US" sz="2800" dirty="0"/>
          </a:p>
          <a:p>
            <a:r>
              <a:rPr lang="en-US" sz="2800" dirty="0"/>
              <a:t>Detection Ratio : </a:t>
            </a:r>
            <a:r>
              <a:rPr lang="en-US" sz="2800" dirty="0">
                <a:solidFill>
                  <a:srgbClr val="FF0000"/>
                </a:solidFill>
              </a:rPr>
              <a:t>37/54 (~68.5%)</a:t>
            </a:r>
          </a:p>
        </p:txBody>
      </p:sp>
      <p:pic>
        <p:nvPicPr>
          <p:cNvPr id="9" name="Picture 8"/>
          <p:cNvPicPr>
            <a:picLocks noChangeAspect="1"/>
          </p:cNvPicPr>
          <p:nvPr/>
        </p:nvPicPr>
        <p:blipFill>
          <a:blip r:embed="rId3"/>
          <a:stretch>
            <a:fillRect/>
          </a:stretch>
        </p:blipFill>
        <p:spPr>
          <a:xfrm>
            <a:off x="4646612" y="5029200"/>
            <a:ext cx="2335937" cy="1470266"/>
          </a:xfrm>
          <a:prstGeom prst="rect">
            <a:avLst/>
          </a:prstGeom>
        </p:spPr>
      </p:pic>
    </p:spTree>
    <p:extLst>
      <p:ext uri="{BB962C8B-B14F-4D97-AF65-F5344CB8AC3E}">
        <p14:creationId xmlns:p14="http://schemas.microsoft.com/office/powerpoint/2010/main" val="359490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6039795" cy="1015663"/>
          </a:xfrm>
          <a:prstGeom prst="rect">
            <a:avLst/>
          </a:prstGeom>
          <a:noFill/>
        </p:spPr>
        <p:txBody>
          <a:bodyPr wrap="none" rtlCol="0">
            <a:spAutoFit/>
          </a:bodyPr>
          <a:lstStyle/>
          <a:p>
            <a:r>
              <a:rPr lang="en-US" sz="6000" dirty="0"/>
              <a:t>Malware Evolution</a:t>
            </a:r>
          </a:p>
        </p:txBody>
      </p:sp>
      <p:sp>
        <p:nvSpPr>
          <p:cNvPr id="4" name="TextBox 3"/>
          <p:cNvSpPr txBox="1"/>
          <p:nvPr/>
        </p:nvSpPr>
        <p:spPr>
          <a:xfrm>
            <a:off x="1217612" y="2362200"/>
            <a:ext cx="3352800" cy="3539430"/>
          </a:xfrm>
          <a:prstGeom prst="rect">
            <a:avLst/>
          </a:prstGeom>
          <a:noFill/>
        </p:spPr>
        <p:txBody>
          <a:bodyPr wrap="square" rtlCol="0">
            <a:spAutoFit/>
          </a:bodyPr>
          <a:lstStyle/>
          <a:p>
            <a:r>
              <a:rPr lang="en-US" sz="2800" dirty="0"/>
              <a:t>Upgrades to existing malware:</a:t>
            </a:r>
          </a:p>
          <a:p>
            <a:endParaRPr lang="en-US" sz="2800" dirty="0"/>
          </a:p>
          <a:p>
            <a:pPr marL="457200" indent="-457200">
              <a:buFont typeface="Arial" panose="020B0604020202020204" pitchFamily="34" charset="0"/>
              <a:buChar char="•"/>
            </a:pPr>
            <a:r>
              <a:rPr lang="en-US" sz="2800" dirty="0" err="1"/>
              <a:t>Kovter</a:t>
            </a:r>
            <a:endParaRPr lang="en-US" sz="2800" dirty="0"/>
          </a:p>
          <a:p>
            <a:endParaRPr lang="en-US" sz="2800" dirty="0"/>
          </a:p>
          <a:p>
            <a:pPr marL="457200" indent="-457200">
              <a:buFont typeface="Arial" panose="020B0604020202020204" pitchFamily="34" charset="0"/>
              <a:buChar char="•"/>
            </a:pPr>
            <a:r>
              <a:rPr lang="en-US" sz="2800" dirty="0" err="1"/>
              <a:t>Phasebot</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Angler Exploit Kit</a:t>
            </a:r>
          </a:p>
        </p:txBody>
      </p:sp>
      <p:pic>
        <p:nvPicPr>
          <p:cNvPr id="5" name="Picture 4"/>
          <p:cNvPicPr>
            <a:picLocks noChangeAspect="1"/>
          </p:cNvPicPr>
          <p:nvPr/>
        </p:nvPicPr>
        <p:blipFill>
          <a:blip r:embed="rId3"/>
          <a:stretch>
            <a:fillRect/>
          </a:stretch>
        </p:blipFill>
        <p:spPr>
          <a:xfrm>
            <a:off x="4797425" y="1639118"/>
            <a:ext cx="7391400" cy="6105012"/>
          </a:xfrm>
          <a:prstGeom prst="rect">
            <a:avLst/>
          </a:prstGeom>
        </p:spPr>
      </p:pic>
    </p:spTree>
    <p:extLst>
      <p:ext uri="{BB962C8B-B14F-4D97-AF65-F5344CB8AC3E}">
        <p14:creationId xmlns:p14="http://schemas.microsoft.com/office/powerpoint/2010/main" val="23445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9508757" cy="1015663"/>
          </a:xfrm>
          <a:prstGeom prst="rect">
            <a:avLst/>
          </a:prstGeom>
          <a:noFill/>
        </p:spPr>
        <p:txBody>
          <a:bodyPr wrap="none" rtlCol="0">
            <a:spAutoFit/>
          </a:bodyPr>
          <a:lstStyle/>
          <a:p>
            <a:r>
              <a:rPr lang="en-US" sz="6000" dirty="0"/>
              <a:t>References &amp; Further Reading</a:t>
            </a:r>
          </a:p>
        </p:txBody>
      </p:sp>
      <p:sp>
        <p:nvSpPr>
          <p:cNvPr id="4" name="TextBox 3"/>
          <p:cNvSpPr txBox="1"/>
          <p:nvPr/>
        </p:nvSpPr>
        <p:spPr>
          <a:xfrm>
            <a:off x="912812" y="1625263"/>
            <a:ext cx="11509661" cy="4031873"/>
          </a:xfrm>
          <a:prstGeom prst="rect">
            <a:avLst/>
          </a:prstGeom>
          <a:noFill/>
        </p:spPr>
        <p:txBody>
          <a:bodyPr wrap="square" rtlCol="0">
            <a:spAutoFit/>
          </a:bodyPr>
          <a:lstStyle/>
          <a:p>
            <a:r>
              <a:rPr lang="en-US" dirty="0"/>
              <a:t>Windows Environment</a:t>
            </a:r>
            <a:endParaRPr lang="en-US" dirty="0">
              <a:hlinkClick r:id="rId2"/>
            </a:endParaRPr>
          </a:p>
          <a:p>
            <a:r>
              <a:rPr lang="en-US" sz="1800" dirty="0">
                <a:hlinkClick r:id="rId2"/>
              </a:rPr>
              <a:t>http://windows.microsoft.com/en-ca/windows-vista/what-is-the-registry</a:t>
            </a:r>
            <a:endParaRPr lang="en-US" sz="1800" dirty="0"/>
          </a:p>
          <a:p>
            <a:r>
              <a:rPr lang="en-US" sz="1800" dirty="0">
                <a:hlinkClick r:id="rId3"/>
              </a:rPr>
              <a:t>https://support.microsoft.com/en-us/kb/164787</a:t>
            </a:r>
            <a:endParaRPr lang="en-US" sz="1800" dirty="0"/>
          </a:p>
          <a:p>
            <a:r>
              <a:rPr lang="en-US" sz="1800" dirty="0">
                <a:hlinkClick r:id="rId4"/>
              </a:rPr>
              <a:t>https://msdn.microsoft.com/en-us/library/windows/desktop/aa376977(v=vs.85).aspx</a:t>
            </a:r>
            <a:endParaRPr lang="en-US" sz="1800" dirty="0"/>
          </a:p>
          <a:p>
            <a:endParaRPr lang="en-US" sz="1400" dirty="0"/>
          </a:p>
          <a:p>
            <a:r>
              <a:rPr lang="en-US" sz="2800" dirty="0" err="1"/>
              <a:t>Poweliks</a:t>
            </a:r>
            <a:endParaRPr lang="en-US" sz="2800" dirty="0"/>
          </a:p>
          <a:p>
            <a:r>
              <a:rPr lang="en-US" sz="1800" dirty="0">
                <a:hlinkClick r:id="rId5"/>
              </a:rPr>
              <a:t>https://www.sophos.com/en-us/support/knowledgebase/121370.aspx</a:t>
            </a:r>
            <a:r>
              <a:rPr lang="en-US" sz="1800" dirty="0"/>
              <a:t> </a:t>
            </a:r>
          </a:p>
          <a:p>
            <a:r>
              <a:rPr lang="en-US" sz="1800" dirty="0">
                <a:hlinkClick r:id="rId6"/>
              </a:rPr>
              <a:t>https://isc.sans.edu/forums/diary/Fileless+Malware/19619/</a:t>
            </a:r>
          </a:p>
          <a:p>
            <a:r>
              <a:rPr lang="en-US" sz="1800" dirty="0">
                <a:hlinkClick r:id="rId6"/>
              </a:rPr>
              <a:t>http://thisissecurity.net/2014/08/20/poweliks-command-line-confusion/</a:t>
            </a:r>
            <a:endParaRPr lang="en-US" sz="1800" dirty="0"/>
          </a:p>
          <a:p>
            <a:r>
              <a:rPr lang="en-US" sz="1800" dirty="0">
                <a:hlinkClick r:id="rId7"/>
              </a:rPr>
              <a:t>http://blog.trendmicro.com/trendlabs-security-intelligence/without-a-trace-fileless-malware-spotted-in-the-wild/</a:t>
            </a:r>
            <a:r>
              <a:rPr lang="en-US" sz="1800" dirty="0"/>
              <a:t> </a:t>
            </a:r>
          </a:p>
          <a:p>
            <a:r>
              <a:rPr lang="en-US" sz="1800" dirty="0">
                <a:hlinkClick r:id="rId8"/>
              </a:rPr>
              <a:t>https://www.linkedin.com/pulse/survey-file-less-malware-approach-using-javascript-ruwan-geeganage</a:t>
            </a:r>
            <a:endParaRPr lang="en-US" sz="1800" dirty="0"/>
          </a:p>
          <a:p>
            <a:endParaRPr lang="en-US" sz="1800" dirty="0"/>
          </a:p>
          <a:p>
            <a:endParaRPr lang="en-US" sz="2800" dirty="0"/>
          </a:p>
        </p:txBody>
      </p:sp>
    </p:spTree>
    <p:extLst>
      <p:ext uri="{BB962C8B-B14F-4D97-AF65-F5344CB8AC3E}">
        <p14:creationId xmlns:p14="http://schemas.microsoft.com/office/powerpoint/2010/main" val="6387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8869800" cy="1015663"/>
          </a:xfrm>
          <a:prstGeom prst="rect">
            <a:avLst/>
          </a:prstGeom>
          <a:noFill/>
        </p:spPr>
        <p:txBody>
          <a:bodyPr wrap="none" rtlCol="0">
            <a:spAutoFit/>
          </a:bodyPr>
          <a:lstStyle/>
          <a:p>
            <a:r>
              <a:rPr lang="en-US" sz="6000" dirty="0"/>
              <a:t>SANS Internet Storm Center</a:t>
            </a:r>
          </a:p>
        </p:txBody>
      </p:sp>
      <p:sp>
        <p:nvSpPr>
          <p:cNvPr id="4" name="TextBox 3"/>
          <p:cNvSpPr txBox="1"/>
          <p:nvPr/>
        </p:nvSpPr>
        <p:spPr>
          <a:xfrm>
            <a:off x="1293812" y="2133600"/>
            <a:ext cx="9990319" cy="1900520"/>
          </a:xfrm>
          <a:prstGeom prst="rect">
            <a:avLst/>
          </a:prstGeom>
          <a:noFill/>
        </p:spPr>
        <p:txBody>
          <a:bodyPr wrap="square" rtlCol="0">
            <a:spAutoFit/>
          </a:bodyPr>
          <a:lstStyle/>
          <a:p>
            <a:pPr>
              <a:lnSpc>
                <a:spcPts val="4700"/>
              </a:lnSpc>
            </a:pPr>
            <a:r>
              <a:rPr lang="en-US" sz="3600" dirty="0"/>
              <a:t>“</a:t>
            </a:r>
            <a:r>
              <a:rPr lang="en-US" dirty="0"/>
              <a:t>POWELIKS hides its malicious code inside Windows Registry Key.  Malware that does not exist in the file system are one of the reasons why memory forensics is important.” </a:t>
            </a:r>
            <a:r>
              <a:rPr lang="en-US" sz="3200" dirty="0"/>
              <a:t>– isc.sans.edu</a:t>
            </a:r>
            <a:endParaRPr lang="en-US" sz="3600" dirty="0"/>
          </a:p>
        </p:txBody>
      </p:sp>
    </p:spTree>
    <p:extLst>
      <p:ext uri="{BB962C8B-B14F-4D97-AF65-F5344CB8AC3E}">
        <p14:creationId xmlns:p14="http://schemas.microsoft.com/office/powerpoint/2010/main" val="300774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812" y="609600"/>
            <a:ext cx="6644704" cy="1015663"/>
          </a:xfrm>
          <a:prstGeom prst="rect">
            <a:avLst/>
          </a:prstGeom>
          <a:noFill/>
        </p:spPr>
        <p:txBody>
          <a:bodyPr wrap="none" rtlCol="0">
            <a:spAutoFit/>
          </a:bodyPr>
          <a:lstStyle/>
          <a:p>
            <a:r>
              <a:rPr lang="en-US" sz="6000" dirty="0"/>
              <a:t>Presentation Outline</a:t>
            </a:r>
          </a:p>
        </p:txBody>
      </p:sp>
      <p:sp>
        <p:nvSpPr>
          <p:cNvPr id="3" name="TextBox 2"/>
          <p:cNvSpPr txBox="1"/>
          <p:nvPr/>
        </p:nvSpPr>
        <p:spPr>
          <a:xfrm>
            <a:off x="1446212" y="1631794"/>
            <a:ext cx="10591800" cy="5355312"/>
          </a:xfrm>
          <a:prstGeom prst="rect">
            <a:avLst/>
          </a:prstGeom>
          <a:noFill/>
        </p:spPr>
        <p:txBody>
          <a:bodyPr wrap="square" rtlCol="0">
            <a:spAutoFit/>
          </a:bodyPr>
          <a:lstStyle/>
          <a:p>
            <a:pPr marL="857250" indent="-857250">
              <a:lnSpc>
                <a:spcPct val="150000"/>
              </a:lnSpc>
              <a:buFont typeface="+mj-lt"/>
              <a:buAutoNum type="romanUcPeriod"/>
            </a:pPr>
            <a:r>
              <a:rPr lang="en-US" sz="4000" dirty="0"/>
              <a:t>Background Info of Windows Environment</a:t>
            </a:r>
          </a:p>
          <a:p>
            <a:pPr marL="857250" indent="-857250">
              <a:lnSpc>
                <a:spcPct val="150000"/>
              </a:lnSpc>
              <a:buFont typeface="+mj-lt"/>
              <a:buAutoNum type="romanUcPeriod"/>
            </a:pPr>
            <a:r>
              <a:rPr lang="en-US" sz="4000" dirty="0"/>
              <a:t>Architecture of </a:t>
            </a:r>
            <a:r>
              <a:rPr lang="en-US" sz="4000" dirty="0" err="1"/>
              <a:t>Poweliks</a:t>
            </a:r>
            <a:endParaRPr lang="en-US" sz="4000" dirty="0"/>
          </a:p>
          <a:p>
            <a:pPr marL="857250" indent="-857250">
              <a:lnSpc>
                <a:spcPct val="150000"/>
              </a:lnSpc>
              <a:buFont typeface="+mj-lt"/>
              <a:buAutoNum type="romanUcPeriod"/>
            </a:pPr>
            <a:r>
              <a:rPr lang="en-US" sz="4000" dirty="0"/>
              <a:t>Demo </a:t>
            </a:r>
          </a:p>
          <a:p>
            <a:pPr marL="857250" indent="-857250">
              <a:lnSpc>
                <a:spcPct val="150000"/>
              </a:lnSpc>
              <a:buFont typeface="+mj-lt"/>
              <a:buAutoNum type="romanUcPeriod"/>
            </a:pPr>
            <a:r>
              <a:rPr lang="en-US" sz="4000" dirty="0"/>
              <a:t>Defense against </a:t>
            </a:r>
            <a:r>
              <a:rPr lang="en-US" sz="4000" dirty="0" err="1"/>
              <a:t>Poweliks</a:t>
            </a:r>
            <a:endParaRPr lang="en-US" sz="4000" dirty="0"/>
          </a:p>
          <a:p>
            <a:pPr marL="857250" indent="-857250">
              <a:lnSpc>
                <a:spcPct val="150000"/>
              </a:lnSpc>
              <a:buFont typeface="+mj-lt"/>
              <a:buAutoNum type="romanUcPeriod"/>
            </a:pPr>
            <a:r>
              <a:rPr lang="en-US" sz="4000" dirty="0"/>
              <a:t>Consequences of </a:t>
            </a:r>
            <a:r>
              <a:rPr lang="en-US" sz="4000" dirty="0" err="1"/>
              <a:t>Poweliks</a:t>
            </a:r>
            <a:endParaRPr lang="en-US" sz="4000" dirty="0"/>
          </a:p>
          <a:p>
            <a:pPr marL="457200" indent="-457200">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426972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1412" y="1981200"/>
            <a:ext cx="10744200" cy="2308324"/>
          </a:xfrm>
          <a:prstGeom prst="rect">
            <a:avLst/>
          </a:prstGeom>
          <a:noFill/>
        </p:spPr>
        <p:txBody>
          <a:bodyPr wrap="square" rtlCol="0">
            <a:spAutoFit/>
          </a:bodyPr>
          <a:lstStyle/>
          <a:p>
            <a:pPr marL="857250" indent="-857250">
              <a:buFont typeface="+mj-lt"/>
              <a:buAutoNum type="romanUcPeriod"/>
            </a:pPr>
            <a:r>
              <a:rPr lang="en-US" sz="7200" dirty="0"/>
              <a:t>Background Information of Windows Environment</a:t>
            </a:r>
          </a:p>
        </p:txBody>
      </p:sp>
    </p:spTree>
    <p:extLst>
      <p:ext uri="{BB962C8B-B14F-4D97-AF65-F5344CB8AC3E}">
        <p14:creationId xmlns:p14="http://schemas.microsoft.com/office/powerpoint/2010/main" val="20401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9833589" cy="1015663"/>
          </a:xfrm>
          <a:prstGeom prst="rect">
            <a:avLst/>
          </a:prstGeom>
          <a:noFill/>
        </p:spPr>
        <p:txBody>
          <a:bodyPr wrap="none" rtlCol="0">
            <a:spAutoFit/>
          </a:bodyPr>
          <a:lstStyle/>
          <a:p>
            <a:r>
              <a:rPr lang="en-US" sz="6000" dirty="0"/>
              <a:t>Windows Registry Introduction</a:t>
            </a:r>
          </a:p>
        </p:txBody>
      </p:sp>
      <p:sp>
        <p:nvSpPr>
          <p:cNvPr id="2" name="TextBox 1"/>
          <p:cNvSpPr txBox="1"/>
          <p:nvPr/>
        </p:nvSpPr>
        <p:spPr>
          <a:xfrm>
            <a:off x="5027613" y="2514600"/>
            <a:ext cx="6934200" cy="1569660"/>
          </a:xfrm>
          <a:prstGeom prst="rect">
            <a:avLst/>
          </a:prstGeom>
          <a:noFill/>
        </p:spPr>
        <p:txBody>
          <a:bodyPr wrap="square" rtlCol="0">
            <a:spAutoFit/>
          </a:bodyPr>
          <a:lstStyle/>
          <a:p>
            <a:r>
              <a:rPr lang="en-US" dirty="0"/>
              <a:t>“The registry is a database in Windows that contains important information about system hardware, installed programs and settings, and profiles of each of the user accounts on your computer.” - Microsoft</a:t>
            </a:r>
            <a:endParaRPr lang="en-US" sz="2800" dirty="0"/>
          </a:p>
        </p:txBody>
      </p:sp>
      <p:pic>
        <p:nvPicPr>
          <p:cNvPr id="1028" name="Picture 4" descr="https://thecustomizewindows.com/wp-content/uploads/2010/11/regedi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42" y="1590627"/>
            <a:ext cx="3527570" cy="352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82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8292848" cy="1015663"/>
          </a:xfrm>
          <a:prstGeom prst="rect">
            <a:avLst/>
          </a:prstGeom>
          <a:noFill/>
        </p:spPr>
        <p:txBody>
          <a:bodyPr wrap="none" rtlCol="0">
            <a:spAutoFit/>
          </a:bodyPr>
          <a:lstStyle/>
          <a:p>
            <a:r>
              <a:rPr lang="en-US" sz="6000" dirty="0"/>
              <a:t>Registry Startup Programs</a:t>
            </a:r>
          </a:p>
        </p:txBody>
      </p:sp>
      <p:pic>
        <p:nvPicPr>
          <p:cNvPr id="1026" name="Picture 2" descr="http://vlaurie.com/computers2/graphics/regedit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2" y="1651054"/>
            <a:ext cx="6159248" cy="37894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00660" y="2590800"/>
            <a:ext cx="4572000" cy="2246769"/>
          </a:xfrm>
          <a:prstGeom prst="rect">
            <a:avLst/>
          </a:prstGeom>
          <a:noFill/>
        </p:spPr>
        <p:txBody>
          <a:bodyPr wrap="square" rtlCol="0">
            <a:spAutoFit/>
          </a:bodyPr>
          <a:lstStyle/>
          <a:p>
            <a:r>
              <a:rPr lang="en-US" sz="2800" dirty="0"/>
              <a:t>The registry can be used to start programs. </a:t>
            </a:r>
          </a:p>
          <a:p>
            <a:endParaRPr lang="en-US" sz="2800" dirty="0"/>
          </a:p>
          <a:p>
            <a:endParaRPr lang="en-US" sz="2800" dirty="0"/>
          </a:p>
          <a:p>
            <a:r>
              <a:rPr lang="en-US" sz="2800" dirty="0"/>
              <a:t>  </a:t>
            </a:r>
          </a:p>
        </p:txBody>
      </p:sp>
      <p:sp>
        <p:nvSpPr>
          <p:cNvPr id="5" name="TextBox 4"/>
          <p:cNvSpPr txBox="1"/>
          <p:nvPr/>
        </p:nvSpPr>
        <p:spPr>
          <a:xfrm>
            <a:off x="227012" y="5425305"/>
            <a:ext cx="11506200" cy="1446550"/>
          </a:xfrm>
          <a:prstGeom prst="rect">
            <a:avLst/>
          </a:prstGeom>
          <a:noFill/>
        </p:spPr>
        <p:txBody>
          <a:bodyPr wrap="square" rtlCol="0" anchor="t">
            <a:spAutoFit/>
          </a:bodyPr>
          <a:lstStyle/>
          <a:p>
            <a:r>
              <a:rPr lang="en-US" sz="3200" dirty="0"/>
              <a:t>Example Key Location:</a:t>
            </a:r>
          </a:p>
          <a:p>
            <a:r>
              <a:rPr lang="en-US" sz="2800" b="1" dirty="0"/>
              <a:t>HKCU\Software\Microsoft\Windows\</a:t>
            </a:r>
            <a:r>
              <a:rPr lang="en-US" sz="2800" b="1" dirty="0" err="1"/>
              <a:t>CurrentVersion</a:t>
            </a:r>
            <a:r>
              <a:rPr lang="en-US" sz="2800" b="1" dirty="0"/>
              <a:t>\Run</a:t>
            </a:r>
            <a:endParaRPr lang="en-US" sz="2800" dirty="0"/>
          </a:p>
          <a:p>
            <a:endParaRPr lang="en-US" sz="2800" dirty="0"/>
          </a:p>
        </p:txBody>
      </p:sp>
    </p:spTree>
    <p:extLst>
      <p:ext uri="{BB962C8B-B14F-4D97-AF65-F5344CB8AC3E}">
        <p14:creationId xmlns:p14="http://schemas.microsoft.com/office/powerpoint/2010/main" val="397706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3493264" cy="1015663"/>
          </a:xfrm>
          <a:prstGeom prst="rect">
            <a:avLst/>
          </a:prstGeom>
          <a:noFill/>
        </p:spPr>
        <p:txBody>
          <a:bodyPr wrap="none" rtlCol="0">
            <a:spAutoFit/>
          </a:bodyPr>
          <a:lstStyle/>
          <a:p>
            <a:r>
              <a:rPr lang="en-US" sz="6000" dirty="0"/>
              <a:t>RUNDLL32</a:t>
            </a:r>
          </a:p>
        </p:txBody>
      </p:sp>
      <p:pic>
        <p:nvPicPr>
          <p:cNvPr id="3074" name="Picture 2" descr="http://www.howtogeek.com/wp-content/uploads/2008/07/462x492ximage177.png.pagespeed.gp+jp+jw+pj+js+rj+rp+rw+ri+cp+md.ic.Owolyw_4ZB.png"/>
          <p:cNvPicPr>
            <a:picLocks noChangeAspect="1" noChangeArrowheads="1"/>
          </p:cNvPicPr>
          <p:nvPr/>
        </p:nvPicPr>
        <p:blipFill rotWithShape="1">
          <a:blip r:embed="rId3">
            <a:extLst>
              <a:ext uri="{28A0092B-C50C-407E-A947-70E740481C1C}">
                <a14:useLocalDpi xmlns:a14="http://schemas.microsoft.com/office/drawing/2010/main" val="0"/>
              </a:ext>
            </a:extLst>
          </a:blip>
          <a:srcRect l="3993" t="4228" r="38867" b="40683"/>
          <a:stretch/>
        </p:blipFill>
        <p:spPr bwMode="auto">
          <a:xfrm>
            <a:off x="1141412" y="2422988"/>
            <a:ext cx="4038600" cy="4182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30413" y="3352800"/>
            <a:ext cx="5334000" cy="954107"/>
          </a:xfrm>
          <a:prstGeom prst="rect">
            <a:avLst/>
          </a:prstGeom>
          <a:noFill/>
        </p:spPr>
        <p:txBody>
          <a:bodyPr wrap="square" rtlCol="0">
            <a:spAutoFit/>
          </a:bodyPr>
          <a:lstStyle/>
          <a:p>
            <a:r>
              <a:rPr lang="en-US" sz="2800" dirty="0"/>
              <a:t>RUNDLL32.EXE is a  program to execute a function from a DLL file</a:t>
            </a:r>
          </a:p>
        </p:txBody>
      </p:sp>
      <p:sp>
        <p:nvSpPr>
          <p:cNvPr id="5" name="TextBox 4"/>
          <p:cNvSpPr txBox="1"/>
          <p:nvPr/>
        </p:nvSpPr>
        <p:spPr>
          <a:xfrm>
            <a:off x="2741612" y="1759745"/>
            <a:ext cx="8122801" cy="461665"/>
          </a:xfrm>
          <a:prstGeom prst="rect">
            <a:avLst/>
          </a:prstGeom>
          <a:solidFill>
            <a:schemeClr val="bg1">
              <a:lumMod val="85000"/>
              <a:lumOff val="15000"/>
            </a:schemeClr>
          </a:solidFill>
        </p:spPr>
        <p:txBody>
          <a:bodyPr wrap="none" rtlCol="0">
            <a:spAutoFit/>
          </a:bodyPr>
          <a:lstStyle/>
          <a:p>
            <a:r>
              <a:rPr lang="en-US" dirty="0">
                <a:solidFill>
                  <a:srgbClr val="31FF15"/>
                </a:solidFill>
              </a:rPr>
              <a:t>RUNDLL32.EXE &lt;</a:t>
            </a:r>
            <a:r>
              <a:rPr lang="en-US" dirty="0" err="1">
                <a:solidFill>
                  <a:srgbClr val="31FF15"/>
                </a:solidFill>
              </a:rPr>
              <a:t>dllname</a:t>
            </a:r>
            <a:r>
              <a:rPr lang="en-US" dirty="0">
                <a:solidFill>
                  <a:srgbClr val="31FF15"/>
                </a:solidFill>
              </a:rPr>
              <a:t>&gt;,&lt;</a:t>
            </a:r>
            <a:r>
              <a:rPr lang="en-US" dirty="0" err="1">
                <a:solidFill>
                  <a:srgbClr val="31FF15"/>
                </a:solidFill>
              </a:rPr>
              <a:t>entrypoint</a:t>
            </a:r>
            <a:r>
              <a:rPr lang="en-US" dirty="0">
                <a:solidFill>
                  <a:srgbClr val="31FF15"/>
                </a:solidFill>
              </a:rPr>
              <a:t>&gt; &lt;optional arguments&gt;</a:t>
            </a:r>
            <a:endParaRPr lang="en-US" sz="2800" dirty="0">
              <a:solidFill>
                <a:srgbClr val="31FF15"/>
              </a:solidFill>
            </a:endParaRPr>
          </a:p>
        </p:txBody>
      </p:sp>
    </p:spTree>
    <p:extLst>
      <p:ext uri="{BB962C8B-B14F-4D97-AF65-F5344CB8AC3E}">
        <p14:creationId xmlns:p14="http://schemas.microsoft.com/office/powerpoint/2010/main" val="388430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609600"/>
            <a:ext cx="6755054" cy="1015663"/>
          </a:xfrm>
          <a:prstGeom prst="rect">
            <a:avLst/>
          </a:prstGeom>
          <a:noFill/>
        </p:spPr>
        <p:txBody>
          <a:bodyPr wrap="none" rtlCol="0">
            <a:spAutoFit/>
          </a:bodyPr>
          <a:lstStyle/>
          <a:p>
            <a:r>
              <a:rPr lang="en-US" sz="6000" dirty="0"/>
              <a:t>Scripting in Windows</a:t>
            </a:r>
          </a:p>
        </p:txBody>
      </p:sp>
      <p:sp>
        <p:nvSpPr>
          <p:cNvPr id="2" name="TextBox 1"/>
          <p:cNvSpPr txBox="1"/>
          <p:nvPr/>
        </p:nvSpPr>
        <p:spPr>
          <a:xfrm>
            <a:off x="2284412" y="1905000"/>
            <a:ext cx="3231975" cy="2677656"/>
          </a:xfrm>
          <a:prstGeom prst="rect">
            <a:avLst/>
          </a:prstGeom>
          <a:noFill/>
        </p:spPr>
        <p:txBody>
          <a:bodyPr wrap="none" rtlCol="0">
            <a:spAutoFit/>
          </a:bodyPr>
          <a:lstStyle/>
          <a:p>
            <a:pPr marL="457200" indent="-457200">
              <a:lnSpc>
                <a:spcPct val="200000"/>
              </a:lnSpc>
              <a:buFont typeface="Arial" panose="020B0604020202020204" pitchFamily="34" charset="0"/>
              <a:buChar char="•"/>
            </a:pPr>
            <a:r>
              <a:rPr lang="en-US" sz="2800" dirty="0"/>
              <a:t>Batch Scripts</a:t>
            </a:r>
          </a:p>
          <a:p>
            <a:pPr marL="457200" indent="-457200">
              <a:lnSpc>
                <a:spcPct val="200000"/>
              </a:lnSpc>
              <a:buFont typeface="Arial" panose="020B0604020202020204" pitchFamily="34" charset="0"/>
              <a:buChar char="•"/>
            </a:pPr>
            <a:r>
              <a:rPr lang="en-US" sz="2800" dirty="0"/>
              <a:t>JScript &amp; VBScript</a:t>
            </a:r>
          </a:p>
          <a:p>
            <a:pPr marL="457200" indent="-457200">
              <a:lnSpc>
                <a:spcPct val="200000"/>
              </a:lnSpc>
              <a:buFont typeface="Arial" panose="020B0604020202020204" pitchFamily="34" charset="0"/>
              <a:buChar char="•"/>
            </a:pPr>
            <a:r>
              <a:rPr lang="en-US" sz="2800" dirty="0"/>
              <a:t>PowerShell</a:t>
            </a:r>
          </a:p>
        </p:txBody>
      </p:sp>
      <p:pic>
        <p:nvPicPr>
          <p:cNvPr id="4" name="Picture 3"/>
          <p:cNvPicPr>
            <a:picLocks noChangeAspect="1"/>
          </p:cNvPicPr>
          <p:nvPr/>
        </p:nvPicPr>
        <p:blipFill>
          <a:blip r:embed="rId3"/>
          <a:stretch>
            <a:fillRect/>
          </a:stretch>
        </p:blipFill>
        <p:spPr>
          <a:xfrm>
            <a:off x="6018212" y="1659899"/>
            <a:ext cx="5838825" cy="4572000"/>
          </a:xfrm>
          <a:prstGeom prst="rect">
            <a:avLst/>
          </a:prstGeom>
        </p:spPr>
      </p:pic>
    </p:spTree>
    <p:extLst>
      <p:ext uri="{BB962C8B-B14F-4D97-AF65-F5344CB8AC3E}">
        <p14:creationId xmlns:p14="http://schemas.microsoft.com/office/powerpoint/2010/main" val="102797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0</TotalTime>
  <Words>748</Words>
  <Application>Microsoft Office PowerPoint</Application>
  <PresentationFormat>Custom</PresentationFormat>
  <Paragraphs>127</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 16x9</vt:lpstr>
      <vt:lpstr>Poweliks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Poweliks</dc:title>
  <dc:creator/>
  <cp:keywords/>
  <cp:lastModifiedBy/>
  <cp:revision>3</cp:revision>
  <dcterms:created xsi:type="dcterms:W3CDTF">2016-01-26T18:48:05Z</dcterms:created>
  <dcterms:modified xsi:type="dcterms:W3CDTF">2016-02-01T14:38:08Z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