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rts/colors1.xml" ContentType="application/vnd.ms-office.chartcolorstyle+xml"/>
  <Override PartName="/ppt/charts/style1.xml" ContentType="application/vnd.ms-office.chart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2"/>
  </p:notesMasterIdLst>
  <p:sldIdLst>
    <p:sldId id="256" r:id="rId2"/>
    <p:sldId id="257" r:id="rId3"/>
    <p:sldId id="259" r:id="rId4"/>
    <p:sldId id="258" r:id="rId5"/>
    <p:sldId id="260" r:id="rId6"/>
    <p:sldId id="261" r:id="rId7"/>
    <p:sldId id="262" r:id="rId8"/>
    <p:sldId id="283" r:id="rId9"/>
    <p:sldId id="284" r:id="rId10"/>
    <p:sldId id="306" r:id="rId11"/>
    <p:sldId id="305" r:id="rId12"/>
    <p:sldId id="307" r:id="rId13"/>
    <p:sldId id="293" r:id="rId14"/>
    <p:sldId id="294" r:id="rId15"/>
    <p:sldId id="296" r:id="rId16"/>
    <p:sldId id="298" r:id="rId17"/>
    <p:sldId id="313" r:id="rId18"/>
    <p:sldId id="312" r:id="rId19"/>
    <p:sldId id="281" r:id="rId20"/>
    <p:sldId id="282" r:id="rId21"/>
  </p:sldIdLst>
  <p:sldSz cx="12192000" cy="6858000"/>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eyed Amir Hejazi" initials="SAH"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15" autoAdjust="0"/>
    <p:restoredTop sz="76837" autoAdjust="0"/>
  </p:normalViewPr>
  <p:slideViewPr>
    <p:cSldViewPr snapToGrid="0">
      <p:cViewPr varScale="1">
        <p:scale>
          <a:sx n="62" d="100"/>
          <a:sy n="62" d="100"/>
        </p:scale>
        <p:origin x="-1278" y="-72"/>
      </p:cViewPr>
      <p:guideLst>
        <p:guide orient="horz" pos="2160"/>
        <p:guide pos="3840"/>
      </p:guideLst>
    </p:cSldViewPr>
  </p:slideViewPr>
  <p:outlineViewPr>
    <p:cViewPr>
      <p:scale>
        <a:sx n="33" d="100"/>
        <a:sy n="33" d="100"/>
      </p:scale>
      <p:origin x="0" y="-198"/>
    </p:cViewPr>
  </p:outlineViewPr>
  <p:notesTextViewPr>
    <p:cViewPr>
      <p:scale>
        <a:sx n="200" d="100"/>
        <a:sy n="2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microsoft.com/office/2011/relationships/chartColorStyle" Target="colors1.xml"/><Relationship Id="rId2" Type="http://schemas.openxmlformats.org/officeDocument/2006/relationships/chartUserShapes" Target="../drawings/drawing1.xml"/><Relationship Id="rId1" Type="http://schemas.openxmlformats.org/officeDocument/2006/relationships/package" Target="../embeddings/Microsoft_Excel_Worksheet1.xlsx"/><Relationship Id="rId4"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areaChart>
        <c:grouping val="standard"/>
        <c:varyColors val="0"/>
        <c:ser>
          <c:idx val="0"/>
          <c:order val="0"/>
          <c:tx>
            <c:strRef>
              <c:f>Sheet1!$B$1</c:f>
              <c:strCache>
                <c:ptCount val="1"/>
                <c:pt idx="0">
                  <c:v>Account Value </c:v>
                </c:pt>
              </c:strCache>
            </c:strRef>
          </c:tx>
          <c:spPr>
            <a:solidFill>
              <a:schemeClr val="accent6">
                <a:lumMod val="60000"/>
                <a:lumOff val="40000"/>
              </a:schemeClr>
            </a:solidFill>
            <a:ln>
              <a:noFill/>
            </a:ln>
            <a:effectLst>
              <a:outerShdw blurRad="63500" sx="102000" sy="102000" algn="ctr" rotWithShape="0">
                <a:prstClr val="black">
                  <a:alpha val="40000"/>
                </a:prstClr>
              </a:outerShdw>
            </a:effectLst>
          </c:spPr>
          <c:cat>
            <c:strRef>
              <c:f>Sheet1!$A$2:$A$20</c:f>
              <c:strCache>
                <c:ptCount val="19"/>
                <c:pt idx="3">
                  <c:v>Year 3</c:v>
                </c:pt>
                <c:pt idx="6">
                  <c:v>Year 6</c:v>
                </c:pt>
                <c:pt idx="9">
                  <c:v>Year 9</c:v>
                </c:pt>
                <c:pt idx="12">
                  <c:v>Year 12</c:v>
                </c:pt>
                <c:pt idx="15">
                  <c:v>Year 15</c:v>
                </c:pt>
                <c:pt idx="18">
                  <c:v>Year 18</c:v>
                </c:pt>
              </c:strCache>
            </c:strRef>
          </c:cat>
          <c:val>
            <c:numRef>
              <c:f>Sheet1!$B$2:$B$20</c:f>
              <c:numCache>
                <c:formatCode>0.00E+00</c:formatCode>
                <c:ptCount val="19"/>
                <c:pt idx="0">
                  <c:v>100000</c:v>
                </c:pt>
                <c:pt idx="1">
                  <c:v>115000</c:v>
                </c:pt>
                <c:pt idx="2">
                  <c:v>120000</c:v>
                </c:pt>
                <c:pt idx="3">
                  <c:v>125000</c:v>
                </c:pt>
                <c:pt idx="4">
                  <c:v>121000</c:v>
                </c:pt>
                <c:pt idx="5">
                  <c:v>120000</c:v>
                </c:pt>
                <c:pt idx="6">
                  <c:v>115000</c:v>
                </c:pt>
                <c:pt idx="7">
                  <c:v>118000</c:v>
                </c:pt>
                <c:pt idx="8">
                  <c:v>122000</c:v>
                </c:pt>
                <c:pt idx="9">
                  <c:v>130000</c:v>
                </c:pt>
                <c:pt idx="10">
                  <c:v>125000</c:v>
                </c:pt>
                <c:pt idx="11">
                  <c:v>118000</c:v>
                </c:pt>
                <c:pt idx="12">
                  <c:v>115000</c:v>
                </c:pt>
                <c:pt idx="13">
                  <c:v>90000</c:v>
                </c:pt>
                <c:pt idx="14">
                  <c:v>70000</c:v>
                </c:pt>
                <c:pt idx="15">
                  <c:v>50000</c:v>
                </c:pt>
                <c:pt idx="16">
                  <c:v>30000</c:v>
                </c:pt>
                <c:pt idx="17">
                  <c:v>10000</c:v>
                </c:pt>
                <c:pt idx="18" formatCode="General">
                  <c:v>0</c:v>
                </c:pt>
              </c:numCache>
            </c:numRef>
          </c:val>
          <c:extLst xmlns:c16r2="http://schemas.microsoft.com/office/drawing/2015/06/chart">
            <c:ext xmlns:c16="http://schemas.microsoft.com/office/drawing/2014/chart" uri="{C3380CC4-5D6E-409C-BE32-E72D297353CC}">
              <c16:uniqueId val="{00000000-491C-486A-96B9-4E6532C09047}"/>
            </c:ext>
          </c:extLst>
        </c:ser>
        <c:dLbls>
          <c:showLegendKey val="0"/>
          <c:showVal val="0"/>
          <c:showCatName val="0"/>
          <c:showSerName val="0"/>
          <c:showPercent val="0"/>
          <c:showBubbleSize val="0"/>
        </c:dLbls>
        <c:axId val="6955392"/>
        <c:axId val="6956928"/>
      </c:areaChart>
      <c:barChart>
        <c:barDir val="col"/>
        <c:grouping val="clustered"/>
        <c:varyColors val="0"/>
        <c:dLbls>
          <c:showLegendKey val="0"/>
          <c:showVal val="0"/>
          <c:showCatName val="0"/>
          <c:showSerName val="0"/>
          <c:showPercent val="0"/>
          <c:showBubbleSize val="0"/>
        </c:dLbls>
        <c:gapWidth val="219"/>
        <c:overlap val="-27"/>
        <c:axId val="6955392"/>
        <c:axId val="6956928"/>
        <c:extLst xmlns:c16r2="http://schemas.microsoft.com/office/drawing/2015/06/chart">
          <c:ext xmlns:c15="http://schemas.microsoft.com/office/drawing/2012/chart" uri="{02D57815-91ED-43cb-92C2-25804820EDAC}">
            <c15:filteredBarSeries>
              <c15:ser>
                <c:idx val="1"/>
                <c:order val="1"/>
                <c:tx>
                  <c:strRef>
                    <c:extLst>
                      <c:ext uri="{02D57815-91ED-43cb-92C2-25804820EDAC}">
                        <c15:formulaRef>
                          <c15:sqref>Sheet1!$C$1</c15:sqref>
                        </c15:formulaRef>
                      </c:ext>
                    </c:extLst>
                    <c:strCache>
                      <c:ptCount val="1"/>
                      <c:pt idx="0">
                        <c:v>Column1</c:v>
                      </c:pt>
                    </c:strCache>
                  </c:strRef>
                </c:tx>
                <c:spPr>
                  <a:solidFill>
                    <a:schemeClr val="accent2"/>
                  </a:solidFill>
                  <a:ln>
                    <a:noFill/>
                  </a:ln>
                  <a:effectLst/>
                </c:spPr>
                <c:invertIfNegative val="0"/>
                <c:cat>
                  <c:strRef>
                    <c:extLst>
                      <c:ext uri="{02D57815-91ED-43cb-92C2-25804820EDAC}">
                        <c15:formulaRef>
                          <c15:sqref>Sheet1!$A$2:$A$20</c15:sqref>
                        </c15:formulaRef>
                      </c:ext>
                    </c:extLst>
                    <c:strCache>
                      <c:ptCount val="19"/>
                      <c:pt idx="3">
                        <c:v>Year 3</c:v>
                      </c:pt>
                      <c:pt idx="6">
                        <c:v>Year 6</c:v>
                      </c:pt>
                      <c:pt idx="9">
                        <c:v>Year 9</c:v>
                      </c:pt>
                      <c:pt idx="12">
                        <c:v>Year 12</c:v>
                      </c:pt>
                      <c:pt idx="15">
                        <c:v>Year 15</c:v>
                      </c:pt>
                      <c:pt idx="18">
                        <c:v>Year 18</c:v>
                      </c:pt>
                    </c:strCache>
                  </c:strRef>
                </c:cat>
                <c:val>
                  <c:numRef>
                    <c:extLst>
                      <c:ext uri="{02D57815-91ED-43cb-92C2-25804820EDAC}">
                        <c15:formulaRef>
                          <c15:sqref>Sheet1!$C$2:$C$20</c15:sqref>
                        </c15:formulaRef>
                      </c:ext>
                    </c:extLst>
                    <c:numCache>
                      <c:formatCode>General</c:formatCode>
                      <c:ptCount val="19"/>
                    </c:numCache>
                  </c:numRef>
                </c:val>
                <c:extLst>
                  <c:ext xmlns:c16="http://schemas.microsoft.com/office/drawing/2014/chart" uri="{C3380CC4-5D6E-409C-BE32-E72D297353CC}">
                    <c16:uniqueId val="{00000002-491C-486A-96B9-4E6532C09047}"/>
                  </c:ext>
                </c:extLst>
              </c15:ser>
            </c15:filteredBarSeries>
          </c:ext>
        </c:extLst>
      </c:barChart>
      <c:lineChart>
        <c:grouping val="standard"/>
        <c:varyColors val="0"/>
        <c:ser>
          <c:idx val="2"/>
          <c:order val="1"/>
          <c:tx>
            <c:strRef>
              <c:f>Sheet1!$D$1</c:f>
              <c:strCache>
                <c:ptCount val="1"/>
                <c:pt idx="0">
                  <c:v>Guarantee Base</c:v>
                </c:pt>
              </c:strCache>
            </c:strRef>
          </c:tx>
          <c:spPr>
            <a:ln w="28575" cap="rnd">
              <a:solidFill>
                <a:srgbClr val="FF0000"/>
              </a:solidFill>
              <a:round/>
            </a:ln>
            <a:effectLst>
              <a:outerShdw blurRad="44450" dist="25400" dir="2700000" algn="br" rotWithShape="0">
                <a:srgbClr val="000000">
                  <a:alpha val="60000"/>
                </a:srgbClr>
              </a:outerShdw>
            </a:effectLst>
          </c:spPr>
          <c:marker>
            <c:symbol val="none"/>
          </c:marker>
          <c:cat>
            <c:strRef>
              <c:f>Sheet1!$A$2:$A$20</c:f>
              <c:strCache>
                <c:ptCount val="19"/>
                <c:pt idx="3">
                  <c:v>Year 3</c:v>
                </c:pt>
                <c:pt idx="6">
                  <c:v>Year 6</c:v>
                </c:pt>
                <c:pt idx="9">
                  <c:v>Year 9</c:v>
                </c:pt>
                <c:pt idx="12">
                  <c:v>Year 12</c:v>
                </c:pt>
                <c:pt idx="15">
                  <c:v>Year 15</c:v>
                </c:pt>
                <c:pt idx="18">
                  <c:v>Year 18</c:v>
                </c:pt>
              </c:strCache>
            </c:strRef>
          </c:cat>
          <c:val>
            <c:numRef>
              <c:f>Sheet1!$D$2:$D$20</c:f>
              <c:numCache>
                <c:formatCode>0.00E+00</c:formatCode>
                <c:ptCount val="19"/>
                <c:pt idx="0">
                  <c:v>100000</c:v>
                </c:pt>
                <c:pt idx="1">
                  <c:v>100000</c:v>
                </c:pt>
                <c:pt idx="2">
                  <c:v>100000</c:v>
                </c:pt>
                <c:pt idx="3">
                  <c:v>125000</c:v>
                </c:pt>
                <c:pt idx="4">
                  <c:v>125000</c:v>
                </c:pt>
                <c:pt idx="5">
                  <c:v>125000</c:v>
                </c:pt>
                <c:pt idx="6">
                  <c:v>125000</c:v>
                </c:pt>
                <c:pt idx="7">
                  <c:v>125000</c:v>
                </c:pt>
                <c:pt idx="8">
                  <c:v>125000</c:v>
                </c:pt>
                <c:pt idx="9">
                  <c:v>130000</c:v>
                </c:pt>
                <c:pt idx="10">
                  <c:v>130000</c:v>
                </c:pt>
                <c:pt idx="11">
                  <c:v>130000</c:v>
                </c:pt>
                <c:pt idx="12">
                  <c:v>130000</c:v>
                </c:pt>
                <c:pt idx="13">
                  <c:v>100000</c:v>
                </c:pt>
                <c:pt idx="14">
                  <c:v>80000</c:v>
                </c:pt>
                <c:pt idx="15">
                  <c:v>56000</c:v>
                </c:pt>
                <c:pt idx="16">
                  <c:v>33000</c:v>
                </c:pt>
                <c:pt idx="17">
                  <c:v>11000</c:v>
                </c:pt>
                <c:pt idx="18">
                  <c:v>11000</c:v>
                </c:pt>
              </c:numCache>
            </c:numRef>
          </c:val>
          <c:smooth val="0"/>
          <c:extLst xmlns:c16r2="http://schemas.microsoft.com/office/drawing/2015/06/chart">
            <c:ext xmlns:c16="http://schemas.microsoft.com/office/drawing/2014/chart" uri="{C3380CC4-5D6E-409C-BE32-E72D297353CC}">
              <c16:uniqueId val="{00000001-491C-486A-96B9-4E6532C09047}"/>
            </c:ext>
          </c:extLst>
        </c:ser>
        <c:dLbls>
          <c:showLegendKey val="0"/>
          <c:showVal val="0"/>
          <c:showCatName val="0"/>
          <c:showSerName val="0"/>
          <c:showPercent val="0"/>
          <c:showBubbleSize val="0"/>
        </c:dLbls>
        <c:marker val="1"/>
        <c:smooth val="0"/>
        <c:axId val="6955392"/>
        <c:axId val="6956928"/>
      </c:lineChart>
      <c:catAx>
        <c:axId val="69553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6956928"/>
        <c:crosses val="autoZero"/>
        <c:auto val="1"/>
        <c:lblAlgn val="ctr"/>
        <c:lblOffset val="100"/>
        <c:noMultiLvlLbl val="0"/>
      </c:catAx>
      <c:valAx>
        <c:axId val="6956928"/>
        <c:scaling>
          <c:orientation val="minMax"/>
        </c:scaling>
        <c:delete val="0"/>
        <c:axPos val="l"/>
        <c:majorGridlines>
          <c:spPr>
            <a:ln w="9525" cap="flat" cmpd="sng" algn="ctr">
              <a:solidFill>
                <a:schemeClr val="tx1">
                  <a:lumMod val="15000"/>
                  <a:lumOff val="85000"/>
                </a:schemeClr>
              </a:solidFill>
              <a:round/>
            </a:ln>
            <a:effectLst/>
          </c:spPr>
        </c:majorGridlines>
        <c:numFmt formatCode="0.00E+0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6955392"/>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userShapes r:id="rId2"/>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0.54677</cdr:x>
      <cdr:y>0.01142</cdr:y>
    </cdr:from>
    <cdr:to>
      <cdr:x>0.55333</cdr:x>
      <cdr:y>0.80339</cdr:y>
    </cdr:to>
    <cdr:cxnSp macro="">
      <cdr:nvCxnSpPr>
        <cdr:cNvPr id="3" name="Straight Connector 2"/>
        <cdr:cNvCxnSpPr/>
      </cdr:nvCxnSpPr>
      <cdr:spPr>
        <a:xfrm xmlns:a="http://schemas.openxmlformats.org/drawingml/2006/main">
          <a:off x="3697004" y="47935"/>
          <a:ext cx="44310" cy="3323934"/>
        </a:xfrm>
        <a:prstGeom xmlns:a="http://schemas.openxmlformats.org/drawingml/2006/main" prst="line">
          <a:avLst/>
        </a:prstGeom>
        <a:ln xmlns:a="http://schemas.openxmlformats.org/drawingml/2006/main">
          <a:solidFill>
            <a:schemeClr val="tx1">
              <a:lumMod val="75000"/>
              <a:lumOff val="25000"/>
            </a:schemeClr>
          </a:solidFill>
          <a:prstDash val="dash"/>
        </a:ln>
      </cdr:spPr>
      <cdr:style>
        <a:lnRef xmlns:a="http://schemas.openxmlformats.org/drawingml/2006/main" idx="3">
          <a:schemeClr val="accent3"/>
        </a:lnRef>
        <a:fillRef xmlns:a="http://schemas.openxmlformats.org/drawingml/2006/main" idx="0">
          <a:schemeClr val="accent3"/>
        </a:fillRef>
        <a:effectRef xmlns:a="http://schemas.openxmlformats.org/drawingml/2006/main" idx="2">
          <a:schemeClr val="accent3"/>
        </a:effectRef>
        <a:fontRef xmlns:a="http://schemas.openxmlformats.org/drawingml/2006/main" idx="minor">
          <a:schemeClr val="tx1"/>
        </a:fontRef>
      </cdr:style>
    </cdr:cxnSp>
  </cdr:relSizeAnchor>
  <cdr:relSizeAnchor xmlns:cdr="http://schemas.openxmlformats.org/drawingml/2006/chartDrawing">
    <cdr:from>
      <cdr:x>0.9513</cdr:x>
      <cdr:y>0.01142</cdr:y>
    </cdr:from>
    <cdr:to>
      <cdr:x>0.95786</cdr:x>
      <cdr:y>0.80339</cdr:y>
    </cdr:to>
    <cdr:cxnSp macro="">
      <cdr:nvCxnSpPr>
        <cdr:cNvPr id="7" name="Straight Connector 6"/>
        <cdr:cNvCxnSpPr/>
      </cdr:nvCxnSpPr>
      <cdr:spPr>
        <a:xfrm xmlns:a="http://schemas.openxmlformats.org/drawingml/2006/main">
          <a:off x="6432209" y="47935"/>
          <a:ext cx="44311" cy="3323934"/>
        </a:xfrm>
        <a:prstGeom xmlns:a="http://schemas.openxmlformats.org/drawingml/2006/main" prst="line">
          <a:avLst/>
        </a:prstGeom>
        <a:ln xmlns:a="http://schemas.openxmlformats.org/drawingml/2006/main">
          <a:solidFill>
            <a:schemeClr val="tx1">
              <a:lumMod val="75000"/>
              <a:lumOff val="25000"/>
            </a:schemeClr>
          </a:solidFill>
          <a:prstDash val="dash"/>
        </a:ln>
      </cdr:spPr>
      <cdr:style>
        <a:lnRef xmlns:a="http://schemas.openxmlformats.org/drawingml/2006/main" idx="3">
          <a:schemeClr val="accent3"/>
        </a:lnRef>
        <a:fillRef xmlns:a="http://schemas.openxmlformats.org/drawingml/2006/main" idx="0">
          <a:schemeClr val="accent3"/>
        </a:fillRef>
        <a:effectRef xmlns:a="http://schemas.openxmlformats.org/drawingml/2006/main" idx="2">
          <a:schemeClr val="accent3"/>
        </a:effectRef>
        <a:fontRef xmlns:a="http://schemas.openxmlformats.org/drawingml/2006/main" idx="minor">
          <a:schemeClr val="tx1"/>
        </a:fontRef>
      </cdr:style>
    </cdr:cxnSp>
  </cdr:relSizeAnchor>
  <cdr:relSizeAnchor xmlns:cdr="http://schemas.openxmlformats.org/drawingml/2006/chartDrawing">
    <cdr:from>
      <cdr:x>0.60912</cdr:x>
      <cdr:y>0.00675</cdr:y>
    </cdr:from>
    <cdr:to>
      <cdr:x>0.93464</cdr:x>
      <cdr:y>0.0862</cdr:y>
    </cdr:to>
    <cdr:sp macro="" textlink="">
      <cdr:nvSpPr>
        <cdr:cNvPr id="8" name="TextBox 7"/>
        <cdr:cNvSpPr txBox="1"/>
      </cdr:nvSpPr>
      <cdr:spPr>
        <a:xfrm xmlns:a="http://schemas.openxmlformats.org/drawingml/2006/main">
          <a:off x="4118546" y="28310"/>
          <a:ext cx="2200973" cy="333461"/>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CA" sz="2000" b="1" dirty="0" smtClean="0"/>
            <a:t>Withdrawal Phase</a:t>
          </a:r>
          <a:endParaRPr lang="en-CA" sz="2000" b="1" dirty="0"/>
        </a:p>
      </cdr:txBody>
    </cdr:sp>
  </cdr:relSizeAnchor>
  <cdr:relSizeAnchor xmlns:cdr="http://schemas.openxmlformats.org/drawingml/2006/chartDrawing">
    <cdr:from>
      <cdr:x>0.14125</cdr:x>
      <cdr:y>0.00675</cdr:y>
    </cdr:from>
    <cdr:to>
      <cdr:x>0.5278</cdr:x>
      <cdr:y>0.09527</cdr:y>
    </cdr:to>
    <cdr:sp macro="" textlink="">
      <cdr:nvSpPr>
        <cdr:cNvPr id="9" name="TextBox 1"/>
        <cdr:cNvSpPr txBox="1"/>
      </cdr:nvSpPr>
      <cdr:spPr>
        <a:xfrm xmlns:a="http://schemas.openxmlformats.org/drawingml/2006/main">
          <a:off x="955040" y="28310"/>
          <a:ext cx="2613660" cy="371561"/>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CA" sz="2000" b="1" dirty="0" smtClean="0"/>
            <a:t>Accumulation Phase</a:t>
          </a:r>
          <a:endParaRPr lang="en-CA" sz="2000" b="1" dirty="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CA"/>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fld id="{71BF82A0-D3C9-4A28-98F3-94E642685D42}" type="datetimeFigureOut">
              <a:rPr lang="en-CA" smtClean="0"/>
              <a:t>31/05/2016</a:t>
            </a:fld>
            <a:endParaRPr lang="en-CA"/>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6661" tIns="48331" rIns="96661" bIns="48331" rtlCol="0" anchor="ctr"/>
          <a:lstStyle/>
          <a:p>
            <a:endParaRPr lang="en-CA"/>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CA"/>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47C260D6-2C98-4521-A533-A31544F3D77F}" type="slidenum">
              <a:rPr lang="en-CA" smtClean="0"/>
              <a:t>‹#›</a:t>
            </a:fld>
            <a:endParaRPr lang="en-CA"/>
          </a:p>
        </p:txBody>
      </p:sp>
    </p:spTree>
    <p:extLst>
      <p:ext uri="{BB962C8B-B14F-4D97-AF65-F5344CB8AC3E}">
        <p14:creationId xmlns:p14="http://schemas.microsoft.com/office/powerpoint/2010/main" val="2813433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47C260D6-2C98-4521-A533-A31544F3D77F}" type="slidenum">
              <a:rPr lang="en-CA" smtClean="0"/>
              <a:t>1</a:t>
            </a:fld>
            <a:endParaRPr lang="en-CA"/>
          </a:p>
        </p:txBody>
      </p:sp>
    </p:spTree>
    <p:extLst>
      <p:ext uri="{BB962C8B-B14F-4D97-AF65-F5344CB8AC3E}">
        <p14:creationId xmlns:p14="http://schemas.microsoft.com/office/powerpoint/2010/main" val="348843074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47C260D6-2C98-4521-A533-A31544F3D77F}" type="slidenum">
              <a:rPr lang="en-CA" smtClean="0"/>
              <a:t>11</a:t>
            </a:fld>
            <a:endParaRPr lang="en-CA"/>
          </a:p>
        </p:txBody>
      </p:sp>
    </p:spTree>
    <p:extLst>
      <p:ext uri="{BB962C8B-B14F-4D97-AF65-F5344CB8AC3E}">
        <p14:creationId xmlns:p14="http://schemas.microsoft.com/office/powerpoint/2010/main" val="12610669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endParaRPr lang="en-CA" dirty="0"/>
          </a:p>
        </p:txBody>
      </p:sp>
      <p:sp>
        <p:nvSpPr>
          <p:cNvPr id="4" name="Slide Number Placeholder 3"/>
          <p:cNvSpPr>
            <a:spLocks noGrp="1"/>
          </p:cNvSpPr>
          <p:nvPr>
            <p:ph type="sldNum" sz="quarter" idx="10"/>
          </p:nvPr>
        </p:nvSpPr>
        <p:spPr/>
        <p:txBody>
          <a:bodyPr/>
          <a:lstStyle/>
          <a:p>
            <a:fld id="{47C260D6-2C98-4521-A533-A31544F3D77F}" type="slidenum">
              <a:rPr lang="en-CA" smtClean="0"/>
              <a:t>12</a:t>
            </a:fld>
            <a:endParaRPr lang="en-CA"/>
          </a:p>
        </p:txBody>
      </p:sp>
    </p:spTree>
    <p:extLst>
      <p:ext uri="{BB962C8B-B14F-4D97-AF65-F5344CB8AC3E}">
        <p14:creationId xmlns:p14="http://schemas.microsoft.com/office/powerpoint/2010/main" val="378061911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endParaRPr lang="en-CA" dirty="0"/>
          </a:p>
        </p:txBody>
      </p:sp>
      <p:sp>
        <p:nvSpPr>
          <p:cNvPr id="4" name="Slide Number Placeholder 3"/>
          <p:cNvSpPr>
            <a:spLocks noGrp="1"/>
          </p:cNvSpPr>
          <p:nvPr>
            <p:ph type="sldNum" sz="quarter" idx="10"/>
          </p:nvPr>
        </p:nvSpPr>
        <p:spPr/>
        <p:txBody>
          <a:bodyPr/>
          <a:lstStyle/>
          <a:p>
            <a:fld id="{47C260D6-2C98-4521-A533-A31544F3D77F}" type="slidenum">
              <a:rPr lang="en-CA" smtClean="0"/>
              <a:t>13</a:t>
            </a:fld>
            <a:endParaRPr lang="en-CA"/>
          </a:p>
        </p:txBody>
      </p:sp>
    </p:spTree>
    <p:extLst>
      <p:ext uri="{BB962C8B-B14F-4D97-AF65-F5344CB8AC3E}">
        <p14:creationId xmlns:p14="http://schemas.microsoft.com/office/powerpoint/2010/main" val="22815448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47C260D6-2C98-4521-A533-A31544F3D77F}" type="slidenum">
              <a:rPr lang="en-CA" smtClean="0"/>
              <a:t>14</a:t>
            </a:fld>
            <a:endParaRPr lang="en-CA"/>
          </a:p>
        </p:txBody>
      </p:sp>
    </p:spTree>
    <p:extLst>
      <p:ext uri="{BB962C8B-B14F-4D97-AF65-F5344CB8AC3E}">
        <p14:creationId xmlns:p14="http://schemas.microsoft.com/office/powerpoint/2010/main" val="101035416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CA" baseline="0" dirty="0" smtClean="0"/>
          </a:p>
        </p:txBody>
      </p:sp>
      <p:sp>
        <p:nvSpPr>
          <p:cNvPr id="4" name="Slide Number Placeholder 3"/>
          <p:cNvSpPr>
            <a:spLocks noGrp="1"/>
          </p:cNvSpPr>
          <p:nvPr>
            <p:ph type="sldNum" sz="quarter" idx="10"/>
          </p:nvPr>
        </p:nvSpPr>
        <p:spPr/>
        <p:txBody>
          <a:bodyPr/>
          <a:lstStyle/>
          <a:p>
            <a:fld id="{47C260D6-2C98-4521-A533-A31544F3D77F}" type="slidenum">
              <a:rPr lang="en-CA" smtClean="0"/>
              <a:t>15</a:t>
            </a:fld>
            <a:endParaRPr lang="en-CA"/>
          </a:p>
        </p:txBody>
      </p:sp>
    </p:spTree>
    <p:extLst>
      <p:ext uri="{BB962C8B-B14F-4D97-AF65-F5344CB8AC3E}">
        <p14:creationId xmlns:p14="http://schemas.microsoft.com/office/powerpoint/2010/main" val="165139086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47C260D6-2C98-4521-A533-A31544F3D77F}" type="slidenum">
              <a:rPr lang="en-CA" smtClean="0"/>
              <a:t>16</a:t>
            </a:fld>
            <a:endParaRPr lang="en-CA"/>
          </a:p>
        </p:txBody>
      </p:sp>
    </p:spTree>
    <p:extLst>
      <p:ext uri="{BB962C8B-B14F-4D97-AF65-F5344CB8AC3E}">
        <p14:creationId xmlns:p14="http://schemas.microsoft.com/office/powerpoint/2010/main" val="339328938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endParaRPr lang="en-CA" baseline="0" dirty="0" smtClean="0"/>
          </a:p>
        </p:txBody>
      </p:sp>
      <p:sp>
        <p:nvSpPr>
          <p:cNvPr id="4" name="Slide Number Placeholder 3"/>
          <p:cNvSpPr>
            <a:spLocks noGrp="1"/>
          </p:cNvSpPr>
          <p:nvPr>
            <p:ph type="sldNum" sz="quarter" idx="10"/>
          </p:nvPr>
        </p:nvSpPr>
        <p:spPr/>
        <p:txBody>
          <a:bodyPr/>
          <a:lstStyle/>
          <a:p>
            <a:fld id="{47C260D6-2C98-4521-A533-A31544F3D77F}" type="slidenum">
              <a:rPr lang="en-CA" smtClean="0"/>
              <a:t>17</a:t>
            </a:fld>
            <a:endParaRPr lang="en-CA"/>
          </a:p>
        </p:txBody>
      </p:sp>
    </p:spTree>
    <p:extLst>
      <p:ext uri="{BB962C8B-B14F-4D97-AF65-F5344CB8AC3E}">
        <p14:creationId xmlns:p14="http://schemas.microsoft.com/office/powerpoint/2010/main" val="81119104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endParaRPr lang="en-CA" dirty="0"/>
          </a:p>
        </p:txBody>
      </p:sp>
      <p:sp>
        <p:nvSpPr>
          <p:cNvPr id="4" name="Slide Number Placeholder 3"/>
          <p:cNvSpPr>
            <a:spLocks noGrp="1"/>
          </p:cNvSpPr>
          <p:nvPr>
            <p:ph type="sldNum" sz="quarter" idx="10"/>
          </p:nvPr>
        </p:nvSpPr>
        <p:spPr/>
        <p:txBody>
          <a:bodyPr/>
          <a:lstStyle/>
          <a:p>
            <a:fld id="{47C260D6-2C98-4521-A533-A31544F3D77F}" type="slidenum">
              <a:rPr lang="en-CA" smtClean="0"/>
              <a:t>18</a:t>
            </a:fld>
            <a:endParaRPr lang="en-CA"/>
          </a:p>
        </p:txBody>
      </p:sp>
    </p:spTree>
    <p:extLst>
      <p:ext uri="{BB962C8B-B14F-4D97-AF65-F5344CB8AC3E}">
        <p14:creationId xmlns:p14="http://schemas.microsoft.com/office/powerpoint/2010/main" val="217773718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endParaRPr lang="en-CA" dirty="0"/>
          </a:p>
        </p:txBody>
      </p:sp>
      <p:sp>
        <p:nvSpPr>
          <p:cNvPr id="4" name="Slide Number Placeholder 3"/>
          <p:cNvSpPr>
            <a:spLocks noGrp="1"/>
          </p:cNvSpPr>
          <p:nvPr>
            <p:ph type="sldNum" sz="quarter" idx="10"/>
          </p:nvPr>
        </p:nvSpPr>
        <p:spPr/>
        <p:txBody>
          <a:bodyPr/>
          <a:lstStyle/>
          <a:p>
            <a:fld id="{47C260D6-2C98-4521-A533-A31544F3D77F}" type="slidenum">
              <a:rPr lang="en-CA" smtClean="0"/>
              <a:t>19</a:t>
            </a:fld>
            <a:endParaRPr lang="en-CA"/>
          </a:p>
        </p:txBody>
      </p:sp>
    </p:spTree>
    <p:extLst>
      <p:ext uri="{BB962C8B-B14F-4D97-AF65-F5344CB8AC3E}">
        <p14:creationId xmlns:p14="http://schemas.microsoft.com/office/powerpoint/2010/main" val="12785131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endParaRPr lang="en-CA" dirty="0"/>
          </a:p>
        </p:txBody>
      </p:sp>
      <p:sp>
        <p:nvSpPr>
          <p:cNvPr id="4" name="Slide Number Placeholder 3"/>
          <p:cNvSpPr>
            <a:spLocks noGrp="1"/>
          </p:cNvSpPr>
          <p:nvPr>
            <p:ph type="sldNum" sz="quarter" idx="10"/>
          </p:nvPr>
        </p:nvSpPr>
        <p:spPr/>
        <p:txBody>
          <a:bodyPr/>
          <a:lstStyle/>
          <a:p>
            <a:fld id="{47C260D6-2C98-4521-A533-A31544F3D77F}" type="slidenum">
              <a:rPr lang="en-CA" smtClean="0"/>
              <a:t>3</a:t>
            </a:fld>
            <a:endParaRPr lang="en-CA"/>
          </a:p>
        </p:txBody>
      </p:sp>
    </p:spTree>
    <p:extLst>
      <p:ext uri="{BB962C8B-B14F-4D97-AF65-F5344CB8AC3E}">
        <p14:creationId xmlns:p14="http://schemas.microsoft.com/office/powerpoint/2010/main" val="22287284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endParaRPr lang="en-CA" dirty="0"/>
          </a:p>
        </p:txBody>
      </p:sp>
      <p:sp>
        <p:nvSpPr>
          <p:cNvPr id="4" name="Slide Number Placeholder 3"/>
          <p:cNvSpPr>
            <a:spLocks noGrp="1"/>
          </p:cNvSpPr>
          <p:nvPr>
            <p:ph type="sldNum" sz="quarter" idx="10"/>
          </p:nvPr>
        </p:nvSpPr>
        <p:spPr/>
        <p:txBody>
          <a:bodyPr/>
          <a:lstStyle/>
          <a:p>
            <a:fld id="{47C260D6-2C98-4521-A533-A31544F3D77F}" type="slidenum">
              <a:rPr lang="en-CA" smtClean="0"/>
              <a:t>4</a:t>
            </a:fld>
            <a:endParaRPr lang="en-CA"/>
          </a:p>
        </p:txBody>
      </p:sp>
    </p:spTree>
    <p:extLst>
      <p:ext uri="{BB962C8B-B14F-4D97-AF65-F5344CB8AC3E}">
        <p14:creationId xmlns:p14="http://schemas.microsoft.com/office/powerpoint/2010/main" val="21798286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47C260D6-2C98-4521-A533-A31544F3D77F}" type="slidenum">
              <a:rPr lang="en-CA" smtClean="0"/>
              <a:t>5</a:t>
            </a:fld>
            <a:endParaRPr lang="en-CA"/>
          </a:p>
        </p:txBody>
      </p:sp>
    </p:spTree>
    <p:extLst>
      <p:ext uri="{BB962C8B-B14F-4D97-AF65-F5344CB8AC3E}">
        <p14:creationId xmlns:p14="http://schemas.microsoft.com/office/powerpoint/2010/main" val="9411352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endParaRPr lang="en-CA" dirty="0"/>
          </a:p>
        </p:txBody>
      </p:sp>
      <p:sp>
        <p:nvSpPr>
          <p:cNvPr id="4" name="Slide Number Placeholder 3"/>
          <p:cNvSpPr>
            <a:spLocks noGrp="1"/>
          </p:cNvSpPr>
          <p:nvPr>
            <p:ph type="sldNum" sz="quarter" idx="10"/>
          </p:nvPr>
        </p:nvSpPr>
        <p:spPr/>
        <p:txBody>
          <a:bodyPr/>
          <a:lstStyle/>
          <a:p>
            <a:fld id="{47C260D6-2C98-4521-A533-A31544F3D77F}" type="slidenum">
              <a:rPr lang="en-CA" smtClean="0"/>
              <a:t>6</a:t>
            </a:fld>
            <a:endParaRPr lang="en-CA"/>
          </a:p>
        </p:txBody>
      </p:sp>
    </p:spTree>
    <p:extLst>
      <p:ext uri="{BB962C8B-B14F-4D97-AF65-F5344CB8AC3E}">
        <p14:creationId xmlns:p14="http://schemas.microsoft.com/office/powerpoint/2010/main" val="23117102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lnSpc>
                <a:spcPct val="150000"/>
              </a:lnSpc>
              <a:buFontTx/>
              <a:buChar char="-"/>
            </a:pPr>
            <a:endParaRPr lang="en-CA" dirty="0"/>
          </a:p>
        </p:txBody>
      </p:sp>
      <p:sp>
        <p:nvSpPr>
          <p:cNvPr id="4" name="Slide Number Placeholder 3"/>
          <p:cNvSpPr>
            <a:spLocks noGrp="1"/>
          </p:cNvSpPr>
          <p:nvPr>
            <p:ph type="sldNum" sz="quarter" idx="10"/>
          </p:nvPr>
        </p:nvSpPr>
        <p:spPr/>
        <p:txBody>
          <a:bodyPr/>
          <a:lstStyle/>
          <a:p>
            <a:fld id="{47C260D6-2C98-4521-A533-A31544F3D77F}" type="slidenum">
              <a:rPr lang="en-CA" smtClean="0"/>
              <a:t>7</a:t>
            </a:fld>
            <a:endParaRPr lang="en-CA"/>
          </a:p>
        </p:txBody>
      </p:sp>
    </p:spTree>
    <p:extLst>
      <p:ext uri="{BB962C8B-B14F-4D97-AF65-F5344CB8AC3E}">
        <p14:creationId xmlns:p14="http://schemas.microsoft.com/office/powerpoint/2010/main" val="15939898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endParaRPr lang="en-CA" dirty="0"/>
          </a:p>
        </p:txBody>
      </p:sp>
      <p:sp>
        <p:nvSpPr>
          <p:cNvPr id="4" name="Slide Number Placeholder 3"/>
          <p:cNvSpPr>
            <a:spLocks noGrp="1"/>
          </p:cNvSpPr>
          <p:nvPr>
            <p:ph type="sldNum" sz="quarter" idx="10"/>
          </p:nvPr>
        </p:nvSpPr>
        <p:spPr/>
        <p:txBody>
          <a:bodyPr/>
          <a:lstStyle/>
          <a:p>
            <a:fld id="{47C260D6-2C98-4521-A533-A31544F3D77F}" type="slidenum">
              <a:rPr lang="en-CA" smtClean="0"/>
              <a:t>8</a:t>
            </a:fld>
            <a:endParaRPr lang="en-CA"/>
          </a:p>
        </p:txBody>
      </p:sp>
    </p:spTree>
    <p:extLst>
      <p:ext uri="{BB962C8B-B14F-4D97-AF65-F5344CB8AC3E}">
        <p14:creationId xmlns:p14="http://schemas.microsoft.com/office/powerpoint/2010/main" val="34423935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endParaRPr lang="en-CA" dirty="0"/>
          </a:p>
        </p:txBody>
      </p:sp>
      <p:sp>
        <p:nvSpPr>
          <p:cNvPr id="4" name="Slide Number Placeholder 3"/>
          <p:cNvSpPr>
            <a:spLocks noGrp="1"/>
          </p:cNvSpPr>
          <p:nvPr>
            <p:ph type="sldNum" sz="quarter" idx="10"/>
          </p:nvPr>
        </p:nvSpPr>
        <p:spPr/>
        <p:txBody>
          <a:bodyPr/>
          <a:lstStyle/>
          <a:p>
            <a:fld id="{47C260D6-2C98-4521-A533-A31544F3D77F}" type="slidenum">
              <a:rPr lang="en-CA" smtClean="0"/>
              <a:t>9</a:t>
            </a:fld>
            <a:endParaRPr lang="en-CA"/>
          </a:p>
        </p:txBody>
      </p:sp>
    </p:spTree>
    <p:extLst>
      <p:ext uri="{BB962C8B-B14F-4D97-AF65-F5344CB8AC3E}">
        <p14:creationId xmlns:p14="http://schemas.microsoft.com/office/powerpoint/2010/main" val="36072440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endParaRPr lang="en-CA" dirty="0"/>
          </a:p>
        </p:txBody>
      </p:sp>
      <p:sp>
        <p:nvSpPr>
          <p:cNvPr id="4" name="Slide Number Placeholder 3"/>
          <p:cNvSpPr>
            <a:spLocks noGrp="1"/>
          </p:cNvSpPr>
          <p:nvPr>
            <p:ph type="sldNum" sz="quarter" idx="10"/>
          </p:nvPr>
        </p:nvSpPr>
        <p:spPr/>
        <p:txBody>
          <a:bodyPr/>
          <a:lstStyle/>
          <a:p>
            <a:fld id="{47C260D6-2C98-4521-A533-A31544F3D77F}" type="slidenum">
              <a:rPr lang="en-CA" smtClean="0"/>
              <a:t>10</a:t>
            </a:fld>
            <a:endParaRPr lang="en-CA"/>
          </a:p>
        </p:txBody>
      </p:sp>
    </p:spTree>
    <p:extLst>
      <p:ext uri="{BB962C8B-B14F-4D97-AF65-F5344CB8AC3E}">
        <p14:creationId xmlns:p14="http://schemas.microsoft.com/office/powerpoint/2010/main" val="894132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1">
                    <a:lumMod val="95000"/>
                    <a:lumOff val="5000"/>
                  </a:schemeClr>
                </a:solidFill>
              </a:defRPr>
            </a:lvl1pPr>
          </a:lstStyle>
          <a:p>
            <a:r>
              <a:rPr lang="en-US" smtClean="0"/>
              <a:t>5/27/2016</a:t>
            </a:r>
            <a:endParaRPr lang="en-US" dirty="0"/>
          </a:p>
        </p:txBody>
      </p:sp>
      <p:sp>
        <p:nvSpPr>
          <p:cNvPr id="5" name="Footer Placeholder 4"/>
          <p:cNvSpPr>
            <a:spLocks noGrp="1"/>
          </p:cNvSpPr>
          <p:nvPr>
            <p:ph type="ftr" sz="quarter" idx="11"/>
          </p:nvPr>
        </p:nvSpPr>
        <p:spPr/>
        <p:txBody>
          <a:bodyPr/>
          <a:lstStyle>
            <a:lvl1pPr>
              <a:defRPr>
                <a:solidFill>
                  <a:schemeClr val="tx1">
                    <a:lumMod val="95000"/>
                    <a:lumOff val="5000"/>
                  </a:schemeClr>
                </a:solidFill>
              </a:defRPr>
            </a:lvl1pPr>
          </a:lstStyle>
          <a:p>
            <a:r>
              <a:rPr lang="en-CA" smtClean="0"/>
              <a:t>Southern Ontario Numerical Analysis Day (SONAD) - University of Waterloo</a:t>
            </a:r>
            <a:endParaRPr lang="en-US" dirty="0"/>
          </a:p>
        </p:txBody>
      </p:sp>
      <p:sp>
        <p:nvSpPr>
          <p:cNvPr id="6" name="Slide Number Placeholder 5"/>
          <p:cNvSpPr>
            <a:spLocks noGrp="1"/>
          </p:cNvSpPr>
          <p:nvPr>
            <p:ph type="sldNum" sz="quarter" idx="12"/>
          </p:nvPr>
        </p:nvSpPr>
        <p:spPr/>
        <p:txBody>
          <a:bodyPr/>
          <a:lstStyle>
            <a:lvl1pPr>
              <a:defRPr>
                <a:solidFill>
                  <a:schemeClr val="tx1">
                    <a:lumMod val="95000"/>
                    <a:lumOff val="5000"/>
                  </a:schemeClr>
                </a:solidFill>
              </a:defRPr>
            </a:lvl1pPr>
          </a:lstStyle>
          <a:p>
            <a:fld id="{4FAB73BC-B049-4115-A692-8D63A059BFB8}" type="slidenum">
              <a:rPr lang="en-US" smtClean="0"/>
              <a:pP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r>
              <a:rPr lang="en-US" smtClean="0"/>
              <a:t>5/27/2016</a:t>
            </a:r>
            <a:endParaRPr lang="en-US" dirty="0"/>
          </a:p>
        </p:txBody>
      </p:sp>
      <p:sp>
        <p:nvSpPr>
          <p:cNvPr id="5" name="Footer Placeholder 4"/>
          <p:cNvSpPr>
            <a:spLocks noGrp="1"/>
          </p:cNvSpPr>
          <p:nvPr>
            <p:ph type="ftr" sz="quarter" idx="11"/>
          </p:nvPr>
        </p:nvSpPr>
        <p:spPr/>
        <p:txBody>
          <a:bodyPr/>
          <a:lstStyle/>
          <a:p>
            <a:r>
              <a:rPr lang="en-CA" smtClean="0"/>
              <a:t>Southern Ontario Numerical Analysis Day (SONAD) - University of Waterloo</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r>
              <a:rPr lang="en-US" smtClean="0"/>
              <a:t>5/27/2016</a:t>
            </a:r>
            <a:endParaRPr lang="en-US" dirty="0"/>
          </a:p>
        </p:txBody>
      </p:sp>
      <p:sp>
        <p:nvSpPr>
          <p:cNvPr id="5" name="Footer Placeholder 4"/>
          <p:cNvSpPr>
            <a:spLocks noGrp="1"/>
          </p:cNvSpPr>
          <p:nvPr>
            <p:ph type="ftr" sz="quarter" idx="11"/>
          </p:nvPr>
        </p:nvSpPr>
        <p:spPr/>
        <p:txBody>
          <a:bodyPr/>
          <a:lstStyle/>
          <a:p>
            <a:r>
              <a:rPr lang="en-CA" smtClean="0"/>
              <a:t>Southern Ontario Numerical Analysis Day (SONAD) - University of Waterloo</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r>
              <a:rPr lang="en-US" smtClean="0"/>
              <a:t>5/27/2016</a:t>
            </a:r>
            <a:endParaRPr lang="en-US" dirty="0"/>
          </a:p>
        </p:txBody>
      </p:sp>
      <p:sp>
        <p:nvSpPr>
          <p:cNvPr id="5" name="Footer Placeholder 4"/>
          <p:cNvSpPr>
            <a:spLocks noGrp="1"/>
          </p:cNvSpPr>
          <p:nvPr>
            <p:ph type="ftr" sz="quarter" idx="11"/>
          </p:nvPr>
        </p:nvSpPr>
        <p:spPr/>
        <p:txBody>
          <a:bodyPr/>
          <a:lstStyle/>
          <a:p>
            <a:r>
              <a:rPr lang="en-CA" smtClean="0"/>
              <a:t>Southern Ontario Numerical Analysis Day (SONAD) - University of Waterloo</a:t>
            </a:r>
            <a:endParaRPr lang="en-US" dirty="0"/>
          </a:p>
        </p:txBody>
      </p:sp>
      <p:sp>
        <p:nvSpPr>
          <p:cNvPr id="6" name="Slide Number Placeholder 5"/>
          <p:cNvSpPr>
            <a:spLocks noGrp="1"/>
          </p:cNvSpPr>
          <p:nvPr>
            <p:ph type="sldNum" sz="quarter" idx="12"/>
          </p:nvPr>
        </p:nvSpPr>
        <p:spPr/>
        <p:txBody>
          <a:bodyPr/>
          <a:lstStyle/>
          <a:p>
            <a:fld id="{629637A9-119A-49DA-BD12-AAC58B377D80}" type="slidenum">
              <a:rPr lang="en-US" dirty="0"/>
              <a:t>‹#›</a:t>
            </a:fld>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5/27/2016</a:t>
            </a:r>
            <a:endParaRPr lang="en-US" dirty="0"/>
          </a:p>
        </p:txBody>
      </p:sp>
      <p:sp>
        <p:nvSpPr>
          <p:cNvPr id="5" name="Footer Placeholder 4"/>
          <p:cNvSpPr>
            <a:spLocks noGrp="1"/>
          </p:cNvSpPr>
          <p:nvPr>
            <p:ph type="ftr" sz="quarter" idx="11"/>
          </p:nvPr>
        </p:nvSpPr>
        <p:spPr/>
        <p:txBody>
          <a:bodyPr/>
          <a:lstStyle/>
          <a:p>
            <a:r>
              <a:rPr lang="en-CA" smtClean="0"/>
              <a:t>Southern Ontario Numerical Analysis Day (SONAD) - University of Waterloo</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r>
              <a:rPr lang="en-US" smtClean="0"/>
              <a:t>5/27/2016</a:t>
            </a:r>
            <a:endParaRPr lang="en-US" dirty="0"/>
          </a:p>
        </p:txBody>
      </p:sp>
      <p:sp>
        <p:nvSpPr>
          <p:cNvPr id="6" name="Footer Placeholder 5"/>
          <p:cNvSpPr>
            <a:spLocks noGrp="1"/>
          </p:cNvSpPr>
          <p:nvPr>
            <p:ph type="ftr" sz="quarter" idx="11"/>
          </p:nvPr>
        </p:nvSpPr>
        <p:spPr/>
        <p:txBody>
          <a:bodyPr/>
          <a:lstStyle/>
          <a:p>
            <a:r>
              <a:rPr lang="en-CA" smtClean="0"/>
              <a:t>Southern Ontario Numerical Analysis Day (SONAD) - University of Waterloo</a:t>
            </a:r>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r>
              <a:rPr lang="en-US" smtClean="0"/>
              <a:t>5/27/2016</a:t>
            </a:r>
            <a:endParaRPr lang="en-US" dirty="0"/>
          </a:p>
        </p:txBody>
      </p:sp>
      <p:sp>
        <p:nvSpPr>
          <p:cNvPr id="8" name="Footer Placeholder 7"/>
          <p:cNvSpPr>
            <a:spLocks noGrp="1"/>
          </p:cNvSpPr>
          <p:nvPr>
            <p:ph type="ftr" sz="quarter" idx="11"/>
          </p:nvPr>
        </p:nvSpPr>
        <p:spPr/>
        <p:txBody>
          <a:bodyPr/>
          <a:lstStyle/>
          <a:p>
            <a:r>
              <a:rPr lang="en-CA" smtClean="0"/>
              <a:t>Southern Ontario Numerical Analysis Day (SONAD) - University of Waterloo</a:t>
            </a:r>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lvl1pPr>
              <a:defRPr>
                <a:solidFill>
                  <a:schemeClr val="tx1">
                    <a:lumMod val="95000"/>
                    <a:lumOff val="5000"/>
                  </a:schemeClr>
                </a:solidFill>
              </a:defRPr>
            </a:lvl1pPr>
          </a:lstStyle>
          <a:p>
            <a:r>
              <a:rPr lang="en-US" smtClean="0"/>
              <a:t>5/27/2016</a:t>
            </a:r>
            <a:endParaRPr lang="en-US" dirty="0"/>
          </a:p>
        </p:txBody>
      </p:sp>
      <p:sp>
        <p:nvSpPr>
          <p:cNvPr id="4" name="Footer Placeholder 3"/>
          <p:cNvSpPr>
            <a:spLocks noGrp="1"/>
          </p:cNvSpPr>
          <p:nvPr>
            <p:ph type="ftr" sz="quarter" idx="11"/>
          </p:nvPr>
        </p:nvSpPr>
        <p:spPr/>
        <p:txBody>
          <a:bodyPr/>
          <a:lstStyle>
            <a:lvl1pPr>
              <a:defRPr>
                <a:solidFill>
                  <a:schemeClr val="tx1">
                    <a:lumMod val="95000"/>
                    <a:lumOff val="5000"/>
                  </a:schemeClr>
                </a:solidFill>
              </a:defRPr>
            </a:lvl1pPr>
          </a:lstStyle>
          <a:p>
            <a:r>
              <a:rPr lang="en-CA" smtClean="0"/>
              <a:t>Southern Ontario Numerical Analysis Day (SONAD) - University of Waterloo</a:t>
            </a:r>
            <a:endParaRPr lang="en-US" dirty="0"/>
          </a:p>
        </p:txBody>
      </p:sp>
      <p:sp>
        <p:nvSpPr>
          <p:cNvPr id="5" name="Slide Number Placeholder 4"/>
          <p:cNvSpPr>
            <a:spLocks noGrp="1"/>
          </p:cNvSpPr>
          <p:nvPr>
            <p:ph type="sldNum" sz="quarter" idx="12"/>
          </p:nvPr>
        </p:nvSpPr>
        <p:spPr/>
        <p:txBody>
          <a:bodyPr/>
          <a:lstStyle>
            <a:lvl1pPr>
              <a:defRPr>
                <a:solidFill>
                  <a:schemeClr val="tx1">
                    <a:lumMod val="95000"/>
                    <a:lumOff val="5000"/>
                  </a:schemeClr>
                </a:solidFill>
              </a:defRPr>
            </a:lvl1pPr>
          </a:lstStyle>
          <a:p>
            <a:fld id="{4FAB73BC-B049-4115-A692-8D63A059BFB8}"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lvl1pPr>
              <a:defRPr>
                <a:solidFill>
                  <a:schemeClr val="tx1">
                    <a:lumMod val="95000"/>
                    <a:lumOff val="5000"/>
                  </a:schemeClr>
                </a:solidFill>
              </a:defRPr>
            </a:lvl1pPr>
          </a:lstStyle>
          <a:p>
            <a:r>
              <a:rPr lang="en-US" smtClean="0"/>
              <a:t>5/27/2016</a:t>
            </a:r>
            <a:endParaRPr lang="en-US" dirty="0"/>
          </a:p>
        </p:txBody>
      </p:sp>
      <p:sp>
        <p:nvSpPr>
          <p:cNvPr id="3" name="Footer Placeholder 2"/>
          <p:cNvSpPr>
            <a:spLocks noGrp="1"/>
          </p:cNvSpPr>
          <p:nvPr>
            <p:ph type="ftr" sz="quarter" idx="11"/>
          </p:nvPr>
        </p:nvSpPr>
        <p:spPr/>
        <p:txBody>
          <a:bodyPr/>
          <a:lstStyle>
            <a:lvl1pPr>
              <a:defRPr>
                <a:solidFill>
                  <a:schemeClr val="tx1">
                    <a:lumMod val="95000"/>
                    <a:lumOff val="5000"/>
                  </a:schemeClr>
                </a:solidFill>
              </a:defRPr>
            </a:lvl1pPr>
          </a:lstStyle>
          <a:p>
            <a:r>
              <a:rPr lang="en-CA" smtClean="0"/>
              <a:t>Southern Ontario Numerical Analysis Day (SONAD) - University of Waterloo</a:t>
            </a:r>
            <a:endParaRPr lang="en-US" dirty="0"/>
          </a:p>
        </p:txBody>
      </p:sp>
      <p:sp>
        <p:nvSpPr>
          <p:cNvPr id="4" name="Slide Number Placeholder 3"/>
          <p:cNvSpPr>
            <a:spLocks noGrp="1"/>
          </p:cNvSpPr>
          <p:nvPr>
            <p:ph type="sldNum" sz="quarter" idx="12"/>
          </p:nvPr>
        </p:nvSpPr>
        <p:spPr/>
        <p:txBody>
          <a:bodyPr/>
          <a:lstStyle>
            <a:lvl1pPr>
              <a:defRPr>
                <a:solidFill>
                  <a:schemeClr val="tx1">
                    <a:lumMod val="95000"/>
                    <a:lumOff val="5000"/>
                  </a:schemeClr>
                </a:solidFill>
              </a:defRPr>
            </a:lvl1pPr>
          </a:lstStyle>
          <a:p>
            <a:fld id="{4FAB73BC-B049-4115-A692-8D63A059BFB8}"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r>
              <a:rPr lang="en-US" smtClean="0"/>
              <a:t>5/27/2016</a:t>
            </a:r>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r>
              <a:rPr lang="en-CA" smtClean="0"/>
              <a:t>Southern Ontario Numerical Analysis Day (SONAD) - University of Waterloo</a:t>
            </a:r>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5/27/2016</a:t>
            </a:r>
            <a:endParaRPr lang="en-US" dirty="0"/>
          </a:p>
        </p:txBody>
      </p:sp>
      <p:sp>
        <p:nvSpPr>
          <p:cNvPr id="6" name="Footer Placeholder 5"/>
          <p:cNvSpPr>
            <a:spLocks noGrp="1"/>
          </p:cNvSpPr>
          <p:nvPr>
            <p:ph type="ftr" sz="quarter" idx="11"/>
          </p:nvPr>
        </p:nvSpPr>
        <p:spPr/>
        <p:txBody>
          <a:bodyPr/>
          <a:lstStyle/>
          <a:p>
            <a:r>
              <a:rPr lang="en-CA" smtClean="0"/>
              <a:t>Southern Ontario Numerical Analysis Day (SONAD) - University of Waterloo</a:t>
            </a:r>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r>
              <a:rPr lang="en-US" smtClean="0"/>
              <a:t>5/27/2016</a:t>
            </a:r>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en-CA" smtClean="0"/>
              <a:t>Southern Ontario Numerical Analysis Day (SONAD) - University of Waterloo</a:t>
            </a:r>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2.xml"/><Relationship Id="rId1" Type="http://schemas.openxmlformats.org/officeDocument/2006/relationships/slideLayout" Target="../slideLayouts/slideLayout7.xml"/><Relationship Id="rId4" Type="http://schemas.openxmlformats.org/officeDocument/2006/relationships/image" Target="../media/image5.emf"/></Relationships>
</file>

<file path=ppt/slides/_rels/slide14.xml.rels><?xml version="1.0" encoding="UTF-8" standalone="yes"?>
<Relationships xmlns="http://schemas.openxmlformats.org/package/2006/relationships"><Relationship Id="rId8" Type="http://schemas.openxmlformats.org/officeDocument/2006/relationships/image" Target="../media/image28.png"/><Relationship Id="rId13" Type="http://schemas.openxmlformats.org/officeDocument/2006/relationships/image" Target="../media/image33.png"/><Relationship Id="rId3" Type="http://schemas.openxmlformats.org/officeDocument/2006/relationships/image" Target="../media/image6.emf"/><Relationship Id="rId7" Type="http://schemas.openxmlformats.org/officeDocument/2006/relationships/image" Target="../media/image27.png"/><Relationship Id="rId12" Type="http://schemas.openxmlformats.org/officeDocument/2006/relationships/image" Target="../media/image32.png"/><Relationship Id="rId17" Type="http://schemas.openxmlformats.org/officeDocument/2006/relationships/image" Target="../media/image37.png"/><Relationship Id="rId2" Type="http://schemas.openxmlformats.org/officeDocument/2006/relationships/notesSlide" Target="../notesSlides/notesSlide13.xml"/><Relationship Id="rId16" Type="http://schemas.openxmlformats.org/officeDocument/2006/relationships/image" Target="../media/image36.png"/><Relationship Id="rId1" Type="http://schemas.openxmlformats.org/officeDocument/2006/relationships/slideLayout" Target="../slideLayouts/slideLayout7.xml"/><Relationship Id="rId6" Type="http://schemas.openxmlformats.org/officeDocument/2006/relationships/image" Target="../media/image26.png"/><Relationship Id="rId11" Type="http://schemas.openxmlformats.org/officeDocument/2006/relationships/image" Target="../media/image31.png"/><Relationship Id="rId5" Type="http://schemas.openxmlformats.org/officeDocument/2006/relationships/image" Target="../media/image8.emf"/><Relationship Id="rId15" Type="http://schemas.openxmlformats.org/officeDocument/2006/relationships/image" Target="../media/image35.png"/><Relationship Id="rId10" Type="http://schemas.openxmlformats.org/officeDocument/2006/relationships/image" Target="../media/image30.png"/><Relationship Id="rId4" Type="http://schemas.openxmlformats.org/officeDocument/2006/relationships/image" Target="../media/image7.emf"/><Relationship Id="rId9" Type="http://schemas.openxmlformats.org/officeDocument/2006/relationships/image" Target="../media/image29.png"/><Relationship Id="rId14" Type="http://schemas.openxmlformats.org/officeDocument/2006/relationships/image" Target="../media/image34.png"/></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97280" y="758952"/>
            <a:ext cx="10298430" cy="3566160"/>
          </a:xfrm>
        </p:spPr>
        <p:txBody>
          <a:bodyPr>
            <a:noAutofit/>
          </a:bodyPr>
          <a:lstStyle/>
          <a:p>
            <a:r>
              <a:rPr lang="en-CA" sz="7200" dirty="0" smtClean="0"/>
              <a:t>A Neural Network Approach to Efficient </a:t>
            </a:r>
            <a:r>
              <a:rPr lang="en-CA" sz="7200" dirty="0"/>
              <a:t>Valuation of Large VA Portfolios</a:t>
            </a:r>
            <a:endParaRPr lang="en-CA" sz="7000" dirty="0"/>
          </a:p>
        </p:txBody>
      </p:sp>
      <p:sp>
        <p:nvSpPr>
          <p:cNvPr id="3" name="Subtitle 2"/>
          <p:cNvSpPr>
            <a:spLocks noGrp="1"/>
          </p:cNvSpPr>
          <p:nvPr>
            <p:ph type="subTitle" idx="1"/>
          </p:nvPr>
        </p:nvSpPr>
        <p:spPr/>
        <p:txBody>
          <a:bodyPr/>
          <a:lstStyle/>
          <a:p>
            <a:r>
              <a:rPr lang="en-CA" dirty="0" smtClean="0"/>
              <a:t>Presenter: </a:t>
            </a:r>
            <a:r>
              <a:rPr lang="en-CA" dirty="0" err="1" smtClean="0"/>
              <a:t>amir</a:t>
            </a:r>
            <a:r>
              <a:rPr lang="en-CA" dirty="0" smtClean="0"/>
              <a:t> Hejazi</a:t>
            </a:r>
          </a:p>
          <a:p>
            <a:r>
              <a:rPr lang="en-CA" dirty="0" smtClean="0"/>
              <a:t>Supervisor: Kenneth R. Jackson</a:t>
            </a:r>
          </a:p>
        </p:txBody>
      </p:sp>
      <p:sp>
        <p:nvSpPr>
          <p:cNvPr id="4" name="Date Placeholder 3"/>
          <p:cNvSpPr>
            <a:spLocks noGrp="1"/>
          </p:cNvSpPr>
          <p:nvPr>
            <p:ph type="dt" sz="half" idx="10"/>
          </p:nvPr>
        </p:nvSpPr>
        <p:spPr/>
        <p:txBody>
          <a:bodyPr/>
          <a:lstStyle/>
          <a:p>
            <a:r>
              <a:rPr lang="en-US" smtClean="0"/>
              <a:t>5/27/2016</a:t>
            </a:r>
            <a:endParaRPr lang="en-US" dirty="0"/>
          </a:p>
        </p:txBody>
      </p:sp>
      <p:sp>
        <p:nvSpPr>
          <p:cNvPr id="5" name="Footer Placeholder 4"/>
          <p:cNvSpPr>
            <a:spLocks noGrp="1"/>
          </p:cNvSpPr>
          <p:nvPr>
            <p:ph type="ftr" sz="quarter" idx="11"/>
          </p:nvPr>
        </p:nvSpPr>
        <p:spPr/>
        <p:txBody>
          <a:bodyPr/>
          <a:lstStyle/>
          <a:p>
            <a:r>
              <a:rPr lang="en-CA" smtClean="0"/>
              <a:t>Southern Ontario Numerical Analysis Day (SONAD) - University of Waterloo</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1</a:t>
            </a:fld>
            <a:endParaRPr lang="en-US" dirty="0"/>
          </a:p>
        </p:txBody>
      </p:sp>
    </p:spTree>
    <p:extLst>
      <p:ext uri="{BB962C8B-B14F-4D97-AF65-F5344CB8AC3E}">
        <p14:creationId xmlns:p14="http://schemas.microsoft.com/office/powerpoint/2010/main" val="10246431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graphicFrame>
            <p:nvGraphicFramePr>
              <p:cNvPr id="5" name="Table 4"/>
              <p:cNvGraphicFramePr>
                <a:graphicFrameLocks noGrp="1"/>
              </p:cNvGraphicFramePr>
              <p:nvPr>
                <p:extLst>
                  <p:ext uri="{D42A27DB-BD31-4B8C-83A1-F6EECF244321}">
                    <p14:modId xmlns:p14="http://schemas.microsoft.com/office/powerpoint/2010/main" val="2890740013"/>
                  </p:ext>
                </p:extLst>
              </p:nvPr>
            </p:nvGraphicFramePr>
            <p:xfrm>
              <a:off x="2794708" y="1257300"/>
              <a:ext cx="6759422" cy="5012563"/>
            </p:xfrm>
            <a:graphic>
              <a:graphicData uri="http://schemas.openxmlformats.org/drawingml/2006/table">
                <a:tbl>
                  <a:tblPr firstRow="1" bandRow="1"/>
                  <a:tblGrid>
                    <a:gridCol w="2882969">
                      <a:extLst>
                        <a:ext uri="{9D8B030D-6E8A-4147-A177-3AD203B41FA5}">
                          <a16:colId xmlns:a16="http://schemas.microsoft.com/office/drawing/2014/main" xmlns="" val="20000"/>
                        </a:ext>
                      </a:extLst>
                    </a:gridCol>
                    <a:gridCol w="1438053">
                      <a:extLst>
                        <a:ext uri="{9D8B030D-6E8A-4147-A177-3AD203B41FA5}">
                          <a16:colId xmlns:a16="http://schemas.microsoft.com/office/drawing/2014/main" xmlns="" val="20001"/>
                        </a:ext>
                      </a:extLst>
                    </a:gridCol>
                    <a:gridCol w="1095375">
                      <a:extLst>
                        <a:ext uri="{9D8B030D-6E8A-4147-A177-3AD203B41FA5}">
                          <a16:colId xmlns:a16="http://schemas.microsoft.com/office/drawing/2014/main" xmlns="" val="20002"/>
                        </a:ext>
                      </a:extLst>
                    </a:gridCol>
                    <a:gridCol w="1343025">
                      <a:extLst>
                        <a:ext uri="{9D8B030D-6E8A-4147-A177-3AD203B41FA5}">
                          <a16:colId xmlns:a16="http://schemas.microsoft.com/office/drawing/2014/main" xmlns="" val="20003"/>
                        </a:ext>
                      </a:extLst>
                    </a:gridCol>
                  </a:tblGrid>
                  <a:tr h="371180">
                    <a:tc rowSpan="2">
                      <a:txBody>
                        <a:bodyPr/>
                        <a:lstStyle/>
                        <a:p>
                          <a:r>
                            <a:rPr lang="en-CA" sz="2000" dirty="0" smtClean="0">
                              <a:ln>
                                <a:solidFill>
                                  <a:sysClr val="windowText" lastClr="000000"/>
                                </a:solidFill>
                              </a:ln>
                              <a:solidFill>
                                <a:schemeClr val="tx1"/>
                              </a:solidFill>
                            </a:rPr>
                            <a:t>Method</a:t>
                          </a:r>
                          <a:endParaRPr lang="en-CA" sz="2000" dirty="0">
                            <a:ln>
                              <a:solidFill>
                                <a:sysClr val="windowText" lastClr="000000"/>
                              </a:solidFill>
                            </a:ln>
                            <a:solidFill>
                              <a:schemeClr val="tx1"/>
                            </a:solidFill>
                          </a:endParaRPr>
                        </a:p>
                      </a:txBody>
                      <a:tcPr/>
                    </a:tc>
                    <a:tc rowSpan="2">
                      <a:txBody>
                        <a:bodyPr/>
                        <a:lstStyle/>
                        <a:p>
                          <a:r>
                            <a:rPr lang="en-CA" dirty="0" smtClean="0">
                              <a:ln>
                                <a:solidFill>
                                  <a:sysClr val="windowText" lastClr="000000"/>
                                </a:solidFill>
                              </a:ln>
                              <a:solidFill>
                                <a:schemeClr val="tx1"/>
                              </a:solidFill>
                            </a:rPr>
                            <a:t>Accuracy (%)</a:t>
                          </a:r>
                        </a:p>
                        <a:p>
                          <a:pPr/>
                          <a14:m>
                            <m:oMathPara xmlns:m="http://schemas.openxmlformats.org/officeDocument/2006/math">
                              <m:oMathParaPr>
                                <m:jc m:val="centerGroup"/>
                              </m:oMathParaPr>
                              <m:oMath xmlns:m="http://schemas.openxmlformats.org/officeDocument/2006/math">
                                <m:f>
                                  <m:fPr>
                                    <m:ctrlPr>
                                      <a:rPr lang="en-CA" b="0" i="1" smtClean="0">
                                        <a:ln>
                                          <a:solidFill>
                                            <a:sysClr val="windowText" lastClr="000000"/>
                                          </a:solidFill>
                                        </a:ln>
                                        <a:solidFill>
                                          <a:schemeClr val="tx1"/>
                                        </a:solidFill>
                                        <a:latin typeface="Cambria Math"/>
                                      </a:rPr>
                                    </m:ctrlPr>
                                  </m:fPr>
                                  <m:num>
                                    <m:r>
                                      <a:rPr lang="en-CA" b="0" i="0" smtClean="0">
                                        <a:ln>
                                          <a:solidFill>
                                            <a:sysClr val="windowText" lastClr="000000"/>
                                          </a:solidFill>
                                        </a:ln>
                                        <a:solidFill>
                                          <a:schemeClr val="tx1"/>
                                        </a:solidFill>
                                        <a:latin typeface="Cambria Math" panose="02040503050406030204" pitchFamily="18" charset="0"/>
                                      </a:rPr>
                                      <m:t>|</m:t>
                                    </m:r>
                                    <m:sSub>
                                      <m:sSubPr>
                                        <m:ctrlPr>
                                          <a:rPr lang="en-CA" b="0" i="1" smtClean="0">
                                            <a:ln>
                                              <a:solidFill>
                                                <a:sysClr val="windowText" lastClr="000000"/>
                                              </a:solidFill>
                                            </a:ln>
                                            <a:solidFill>
                                              <a:schemeClr val="tx1"/>
                                            </a:solidFill>
                                            <a:latin typeface="Cambria Math"/>
                                          </a:rPr>
                                        </m:ctrlPr>
                                      </m:sSubPr>
                                      <m:e>
                                        <m:r>
                                          <m:rPr>
                                            <m:sty m:val="p"/>
                                          </m:rPr>
                                          <a:rPr lang="en-CA" b="0" i="0" smtClean="0">
                                            <a:ln>
                                              <a:solidFill>
                                                <a:sysClr val="windowText" lastClr="000000"/>
                                              </a:solidFill>
                                            </a:ln>
                                            <a:solidFill>
                                              <a:schemeClr val="tx1"/>
                                            </a:solidFill>
                                            <a:latin typeface="Cambria Math" panose="02040503050406030204" pitchFamily="18" charset="0"/>
                                          </a:rPr>
                                          <m:t>Δ</m:t>
                                        </m:r>
                                      </m:e>
                                      <m:sub>
                                        <m:r>
                                          <m:rPr>
                                            <m:sty m:val="p"/>
                                          </m:rPr>
                                          <a:rPr lang="en-CA" b="0" i="0" smtClean="0">
                                            <a:ln>
                                              <a:solidFill>
                                                <a:sysClr val="windowText" lastClr="000000"/>
                                              </a:solidFill>
                                            </a:ln>
                                            <a:solidFill>
                                              <a:schemeClr val="tx1"/>
                                            </a:solidFill>
                                            <a:latin typeface="Cambria Math" panose="02040503050406030204" pitchFamily="18" charset="0"/>
                                          </a:rPr>
                                          <m:t>x</m:t>
                                        </m:r>
                                      </m:sub>
                                    </m:sSub>
                                    <m:r>
                                      <a:rPr lang="en-CA" b="0" i="1" smtClean="0">
                                        <a:ln>
                                          <a:solidFill>
                                            <a:sysClr val="windowText" lastClr="000000"/>
                                          </a:solidFill>
                                        </a:ln>
                                        <a:solidFill>
                                          <a:schemeClr val="tx1"/>
                                        </a:solidFill>
                                        <a:latin typeface="Cambria Math" panose="02040503050406030204" pitchFamily="18" charset="0"/>
                                      </a:rPr>
                                      <m:t>−</m:t>
                                    </m:r>
                                    <m:sSub>
                                      <m:sSubPr>
                                        <m:ctrlPr>
                                          <a:rPr lang="en-CA" b="0" i="1" smtClean="0">
                                            <a:ln>
                                              <a:solidFill>
                                                <a:sysClr val="windowText" lastClr="000000"/>
                                              </a:solidFill>
                                            </a:ln>
                                            <a:solidFill>
                                              <a:schemeClr val="tx1"/>
                                            </a:solidFill>
                                            <a:latin typeface="Cambria Math"/>
                                          </a:rPr>
                                        </m:ctrlPr>
                                      </m:sSubPr>
                                      <m:e>
                                        <m:r>
                                          <m:rPr>
                                            <m:sty m:val="p"/>
                                          </m:rPr>
                                          <a:rPr lang="en-CA" b="0" i="0" smtClean="0">
                                            <a:ln>
                                              <a:solidFill>
                                                <a:sysClr val="windowText" lastClr="000000"/>
                                              </a:solidFill>
                                            </a:ln>
                                            <a:solidFill>
                                              <a:schemeClr val="tx1"/>
                                            </a:solidFill>
                                            <a:latin typeface="Cambria Math" panose="02040503050406030204" pitchFamily="18" charset="0"/>
                                          </a:rPr>
                                          <m:t>Δ</m:t>
                                        </m:r>
                                      </m:e>
                                      <m:sub>
                                        <m:r>
                                          <a:rPr lang="en-CA" b="0" i="1" smtClean="0">
                                            <a:ln>
                                              <a:solidFill>
                                                <a:sysClr val="windowText" lastClr="000000"/>
                                              </a:solidFill>
                                            </a:ln>
                                            <a:solidFill>
                                              <a:schemeClr val="tx1"/>
                                            </a:solidFill>
                                            <a:latin typeface="Cambria Math" panose="02040503050406030204" pitchFamily="18" charset="0"/>
                                          </a:rPr>
                                          <m:t>𝑀𝐶</m:t>
                                        </m:r>
                                      </m:sub>
                                    </m:sSub>
                                    <m:r>
                                      <a:rPr lang="en-CA" b="0" i="1" smtClean="0">
                                        <a:ln>
                                          <a:solidFill>
                                            <a:sysClr val="windowText" lastClr="000000"/>
                                          </a:solidFill>
                                        </a:ln>
                                        <a:solidFill>
                                          <a:schemeClr val="tx1"/>
                                        </a:solidFill>
                                        <a:latin typeface="Cambria Math" panose="02040503050406030204" pitchFamily="18" charset="0"/>
                                      </a:rPr>
                                      <m:t>|</m:t>
                                    </m:r>
                                  </m:num>
                                  <m:den>
                                    <m:sSub>
                                      <m:sSubPr>
                                        <m:ctrlPr>
                                          <a:rPr lang="en-CA" b="0" i="1" smtClean="0">
                                            <a:ln>
                                              <a:solidFill>
                                                <a:sysClr val="windowText" lastClr="000000"/>
                                              </a:solidFill>
                                            </a:ln>
                                            <a:solidFill>
                                              <a:schemeClr val="tx1"/>
                                            </a:solidFill>
                                            <a:latin typeface="Cambria Math"/>
                                          </a:rPr>
                                        </m:ctrlPr>
                                      </m:sSubPr>
                                      <m:e>
                                        <m:r>
                                          <m:rPr>
                                            <m:sty m:val="p"/>
                                          </m:rPr>
                                          <a:rPr lang="en-CA" b="0" i="0" smtClean="0">
                                            <a:ln>
                                              <a:solidFill>
                                                <a:sysClr val="windowText" lastClr="000000"/>
                                              </a:solidFill>
                                            </a:ln>
                                            <a:solidFill>
                                              <a:schemeClr val="tx1"/>
                                            </a:solidFill>
                                            <a:latin typeface="Cambria Math" panose="02040503050406030204" pitchFamily="18" charset="0"/>
                                          </a:rPr>
                                          <m:t>Δ</m:t>
                                        </m:r>
                                      </m:e>
                                      <m:sub>
                                        <m:r>
                                          <a:rPr lang="en-CA" b="0" i="1" smtClean="0">
                                            <a:ln>
                                              <a:solidFill>
                                                <a:sysClr val="windowText" lastClr="000000"/>
                                              </a:solidFill>
                                            </a:ln>
                                            <a:solidFill>
                                              <a:schemeClr val="tx1"/>
                                            </a:solidFill>
                                            <a:latin typeface="Cambria Math" panose="02040503050406030204" pitchFamily="18" charset="0"/>
                                          </a:rPr>
                                          <m:t>𝑀𝐶</m:t>
                                        </m:r>
                                      </m:sub>
                                    </m:sSub>
                                  </m:den>
                                </m:f>
                              </m:oMath>
                            </m:oMathPara>
                          </a14:m>
                          <a:endParaRPr lang="en-CA" dirty="0">
                            <a:ln>
                              <a:solidFill>
                                <a:sysClr val="windowText" lastClr="000000"/>
                              </a:solidFill>
                            </a:ln>
                            <a:solidFill>
                              <a:schemeClr val="tx1"/>
                            </a:solidFill>
                          </a:endParaRPr>
                        </a:p>
                      </a:txBody>
                      <a:tcPr/>
                    </a:tc>
                    <a:tc gridSpan="2">
                      <a:txBody>
                        <a:bodyPr/>
                        <a:lstStyle/>
                        <a:p>
                          <a:r>
                            <a:rPr lang="en-CA" dirty="0" smtClean="0">
                              <a:ln>
                                <a:solidFill>
                                  <a:sysClr val="windowText" lastClr="000000"/>
                                </a:solidFill>
                              </a:ln>
                              <a:solidFill>
                                <a:schemeClr val="tx1"/>
                              </a:solidFill>
                            </a:rPr>
                            <a:t>Running</a:t>
                          </a:r>
                          <a:r>
                            <a:rPr lang="en-CA" baseline="0" dirty="0" smtClean="0">
                              <a:ln>
                                <a:solidFill>
                                  <a:sysClr val="windowText" lastClr="000000"/>
                                </a:solidFill>
                              </a:ln>
                              <a:solidFill>
                                <a:schemeClr val="tx1"/>
                              </a:solidFill>
                            </a:rPr>
                            <a:t> Time (seconds)</a:t>
                          </a:r>
                          <a:endParaRPr lang="en-CA" dirty="0">
                            <a:ln>
                              <a:solidFill>
                                <a:sysClr val="windowText" lastClr="000000"/>
                              </a:solidFill>
                            </a:ln>
                            <a:solidFill>
                              <a:schemeClr val="tx1"/>
                            </a:solidFill>
                          </a:endParaRPr>
                        </a:p>
                      </a:txBody>
                      <a:tcPr/>
                    </a:tc>
                    <a:tc hMerge="1">
                      <a:txBody>
                        <a:bodyPr/>
                        <a:lstStyle/>
                        <a:p>
                          <a:endParaRPr lang="en-CA" dirty="0">
                            <a:ln>
                              <a:solidFill>
                                <a:sysClr val="windowText" lastClr="000000"/>
                              </a:solidFill>
                            </a:ln>
                            <a:solidFill>
                              <a:schemeClr val="tx1"/>
                            </a:solidFill>
                          </a:endParaRPr>
                        </a:p>
                      </a:txBody>
                      <a:tcPr/>
                    </a:tc>
                    <a:extLst>
                      <a:ext uri="{0D108BD9-81ED-4DB2-BD59-A6C34878D82A}">
                        <a16:rowId xmlns:a16="http://schemas.microsoft.com/office/drawing/2014/main" xmlns="" val="10000"/>
                      </a:ext>
                    </a:extLst>
                  </a:tr>
                  <a:tr h="370840">
                    <a:tc vMerge="1">
                      <a:txBody>
                        <a:bodyPr/>
                        <a:lstStyle/>
                        <a:p>
                          <a:endParaRPr lang="en-CA" dirty="0">
                            <a:ln>
                              <a:solidFill>
                                <a:sysClr val="windowText" lastClr="000000"/>
                              </a:solidFill>
                            </a:ln>
                            <a:solidFill>
                              <a:schemeClr val="tx1"/>
                            </a:solidFill>
                          </a:endParaRPr>
                        </a:p>
                      </a:txBody>
                      <a:tcPr/>
                    </a:tc>
                    <a:tc vMerge="1">
                      <a:txBody>
                        <a:bodyPr/>
                        <a:lstStyle/>
                        <a:p>
                          <a:endParaRPr lang="en-CA" dirty="0">
                            <a:ln>
                              <a:solidFill>
                                <a:sysClr val="windowText" lastClr="000000"/>
                              </a:solidFill>
                            </a:ln>
                            <a:solidFill>
                              <a:schemeClr val="tx1"/>
                            </a:solidFill>
                          </a:endParaRPr>
                        </a:p>
                      </a:txBody>
                      <a:tcPr/>
                    </a:tc>
                    <a:tc>
                      <a:txBody>
                        <a:bodyPr/>
                        <a:lstStyle/>
                        <a:p>
                          <a:r>
                            <a:rPr lang="en-CA" dirty="0" smtClean="0">
                              <a:ln>
                                <a:solidFill>
                                  <a:sysClr val="windowText" lastClr="000000"/>
                                </a:solidFill>
                              </a:ln>
                              <a:solidFill>
                                <a:schemeClr val="tx1"/>
                              </a:solidFill>
                            </a:rPr>
                            <a:t>Portfolio</a:t>
                          </a:r>
                          <a:endParaRPr lang="en-CA" dirty="0">
                            <a:ln>
                              <a:solidFill>
                                <a:sysClr val="windowText" lastClr="000000"/>
                              </a:solidFill>
                            </a:ln>
                            <a:solidFill>
                              <a:schemeClr val="tx1"/>
                            </a:solidFill>
                          </a:endParaRPr>
                        </a:p>
                      </a:txBody>
                      <a:tcPr/>
                    </a:tc>
                    <a:tc>
                      <a:txBody>
                        <a:bodyPr/>
                        <a:lstStyle/>
                        <a:p>
                          <a:r>
                            <a:rPr lang="en-CA" dirty="0" smtClean="0">
                              <a:ln>
                                <a:solidFill>
                                  <a:sysClr val="windowText" lastClr="000000"/>
                                </a:solidFill>
                              </a:ln>
                              <a:solidFill>
                                <a:schemeClr val="tx1"/>
                              </a:solidFill>
                            </a:rPr>
                            <a:t>Per Policy</a:t>
                          </a:r>
                          <a:endParaRPr lang="en-CA" dirty="0">
                            <a:ln>
                              <a:solidFill>
                                <a:sysClr val="windowText" lastClr="000000"/>
                              </a:solidFill>
                            </a:ln>
                            <a:solidFill>
                              <a:schemeClr val="tx1"/>
                            </a:solidFill>
                          </a:endParaRPr>
                        </a:p>
                      </a:txBody>
                      <a:tcPr/>
                    </a:tc>
                    <a:extLst>
                      <a:ext uri="{0D108BD9-81ED-4DB2-BD59-A6C34878D82A}">
                        <a16:rowId xmlns:a16="http://schemas.microsoft.com/office/drawing/2014/main" xmlns="" val="10001"/>
                      </a:ext>
                    </a:extLst>
                  </a:tr>
                  <a:tr h="370840">
                    <a:tc>
                      <a:txBody>
                        <a:bodyPr/>
                        <a:lstStyle/>
                        <a:p>
                          <a:r>
                            <a:rPr lang="en-CA" dirty="0" smtClean="0">
                              <a:ln>
                                <a:solidFill>
                                  <a:sysClr val="windowText" lastClr="000000"/>
                                </a:solidFill>
                              </a:ln>
                              <a:solidFill>
                                <a:schemeClr val="tx1"/>
                              </a:solidFill>
                            </a:rPr>
                            <a:t>MC</a:t>
                          </a:r>
                          <a:endParaRPr lang="en-CA" dirty="0">
                            <a:ln>
                              <a:solidFill>
                                <a:sysClr val="windowText" lastClr="000000"/>
                              </a:solidFill>
                            </a:ln>
                            <a:solidFill>
                              <a:schemeClr val="tx1"/>
                            </a:solidFill>
                          </a:endParaRPr>
                        </a:p>
                      </a:txBody>
                      <a:tcPr/>
                    </a:tc>
                    <a:tc>
                      <a:txBody>
                        <a:bodyPr/>
                        <a:lstStyle/>
                        <a:p>
                          <a:r>
                            <a:rPr lang="en-CA" dirty="0" smtClean="0">
                              <a:ln>
                                <a:solidFill>
                                  <a:sysClr val="windowText" lastClr="000000"/>
                                </a:solidFill>
                              </a:ln>
                              <a:solidFill>
                                <a:schemeClr val="tx1"/>
                              </a:solidFill>
                            </a:rPr>
                            <a:t>0</a:t>
                          </a:r>
                          <a:endParaRPr lang="en-CA" dirty="0">
                            <a:ln>
                              <a:solidFill>
                                <a:sysClr val="windowText" lastClr="000000"/>
                              </a:solidFill>
                            </a:ln>
                            <a:solidFill>
                              <a:schemeClr val="tx1"/>
                            </a:solidFill>
                          </a:endParaRPr>
                        </a:p>
                      </a:txBody>
                      <a:tcPr/>
                    </a:tc>
                    <a:tc>
                      <a:txBody>
                        <a:bodyPr/>
                        <a:lstStyle/>
                        <a:p>
                          <a:r>
                            <a:rPr lang="en-CA" dirty="0" smtClean="0">
                              <a:ln>
                                <a:solidFill>
                                  <a:sysClr val="windowText" lastClr="000000"/>
                                </a:solidFill>
                              </a:ln>
                              <a:solidFill>
                                <a:schemeClr val="tx1"/>
                              </a:solidFill>
                            </a:rPr>
                            <a:t>10617</a:t>
                          </a:r>
                          <a:endParaRPr lang="en-CA" dirty="0">
                            <a:ln>
                              <a:solidFill>
                                <a:sysClr val="windowText" lastClr="000000"/>
                              </a:solidFill>
                            </a:ln>
                            <a:solidFill>
                              <a:schemeClr val="tx1"/>
                            </a:solidFill>
                          </a:endParaRPr>
                        </a:p>
                      </a:txBody>
                      <a:tcPr/>
                    </a:tc>
                    <a:tc>
                      <a:txBody>
                        <a:bodyPr/>
                        <a:lstStyle/>
                        <a:p>
                          <a:r>
                            <a:rPr lang="en-CA" dirty="0" smtClean="0">
                              <a:ln>
                                <a:solidFill>
                                  <a:sysClr val="windowText" lastClr="000000"/>
                                </a:solidFill>
                              </a:ln>
                              <a:solidFill>
                                <a:schemeClr val="tx1"/>
                              </a:solidFill>
                            </a:rPr>
                            <a:t>10617</a:t>
                          </a:r>
                          <a:endParaRPr lang="en-CA" dirty="0">
                            <a:ln>
                              <a:solidFill>
                                <a:sysClr val="windowText" lastClr="000000"/>
                              </a:solidFill>
                            </a:ln>
                            <a:solidFill>
                              <a:schemeClr val="tx1"/>
                            </a:solidFill>
                          </a:endParaRPr>
                        </a:p>
                      </a:txBody>
                      <a:tcPr/>
                    </a:tc>
                    <a:extLst>
                      <a:ext uri="{0D108BD9-81ED-4DB2-BD59-A6C34878D82A}">
                        <a16:rowId xmlns:a16="http://schemas.microsoft.com/office/drawing/2014/main" xmlns="" val="10002"/>
                      </a:ext>
                    </a:extLst>
                  </a:tr>
                  <a:tr h="370840">
                    <a:tc>
                      <a:txBody>
                        <a:bodyPr/>
                        <a:lstStyle/>
                        <a:p>
                          <a:r>
                            <a:rPr lang="en-CA" dirty="0" smtClean="0">
                              <a:ln>
                                <a:solidFill>
                                  <a:sysClr val="windowText" lastClr="000000"/>
                                </a:solidFill>
                              </a:ln>
                              <a:solidFill>
                                <a:schemeClr val="tx1"/>
                              </a:solidFill>
                            </a:rPr>
                            <a:t>Kriging</a:t>
                          </a:r>
                          <a:r>
                            <a:rPr lang="en-CA" baseline="0" dirty="0" smtClean="0">
                              <a:ln>
                                <a:solidFill>
                                  <a:sysClr val="windowText" lastClr="000000"/>
                                </a:solidFill>
                              </a:ln>
                              <a:solidFill>
                                <a:schemeClr val="tx1"/>
                              </a:solidFill>
                            </a:rPr>
                            <a:t> (Spherical)</a:t>
                          </a:r>
                          <a:endParaRPr lang="en-CA" dirty="0">
                            <a:ln>
                              <a:solidFill>
                                <a:sysClr val="windowText" lastClr="000000"/>
                              </a:solidFill>
                            </a:ln>
                            <a:solidFill>
                              <a:schemeClr val="tx1"/>
                            </a:solidFill>
                          </a:endParaRPr>
                        </a:p>
                      </a:txBody>
                      <a:tcPr/>
                    </a:tc>
                    <a:tc>
                      <a:txBody>
                        <a:bodyPr/>
                        <a:lstStyle/>
                        <a:p>
                          <a:r>
                            <a:rPr lang="en-CA" dirty="0" smtClean="0">
                              <a:ln>
                                <a:solidFill>
                                  <a:sysClr val="windowText" lastClr="000000"/>
                                </a:solidFill>
                              </a:ln>
                              <a:solidFill>
                                <a:schemeClr val="tx1"/>
                              </a:solidFill>
                            </a:rPr>
                            <a:t>-0.03</a:t>
                          </a:r>
                          <a:endParaRPr lang="en-CA" dirty="0">
                            <a:ln>
                              <a:solidFill>
                                <a:sysClr val="windowText" lastClr="000000"/>
                              </a:solidFill>
                            </a:ln>
                            <a:solidFill>
                              <a:schemeClr val="tx1"/>
                            </a:solidFill>
                          </a:endParaRPr>
                        </a:p>
                      </a:txBody>
                      <a:tcPr/>
                    </a:tc>
                    <a:tc>
                      <a:txBody>
                        <a:bodyPr/>
                        <a:lstStyle/>
                        <a:p>
                          <a:r>
                            <a:rPr lang="en-CA" dirty="0" smtClean="0">
                              <a:ln>
                                <a:solidFill>
                                  <a:sysClr val="windowText" lastClr="000000"/>
                                </a:solidFill>
                              </a:ln>
                              <a:solidFill>
                                <a:schemeClr val="tx1"/>
                              </a:solidFill>
                            </a:rPr>
                            <a:t>312</a:t>
                          </a:r>
                          <a:endParaRPr lang="en-CA" dirty="0">
                            <a:ln>
                              <a:solidFill>
                                <a:sysClr val="windowText" lastClr="000000"/>
                              </a:solidFill>
                            </a:ln>
                            <a:solidFill>
                              <a:schemeClr val="tx1"/>
                            </a:solidFill>
                          </a:endParaRPr>
                        </a:p>
                      </a:txBody>
                      <a:tcPr/>
                    </a:tc>
                    <a:tc>
                      <a:txBody>
                        <a:bodyPr/>
                        <a:lstStyle/>
                        <a:p>
                          <a14:m>
                            <m:oMath xmlns:m="http://schemas.openxmlformats.org/officeDocument/2006/math">
                              <m:r>
                                <a:rPr lang="en-CA" b="0" i="1" smtClean="0">
                                  <a:ln>
                                    <a:solidFill>
                                      <a:sysClr val="windowText" lastClr="000000"/>
                                    </a:solidFill>
                                  </a:ln>
                                  <a:solidFill>
                                    <a:schemeClr val="tx1"/>
                                  </a:solidFill>
                                  <a:latin typeface="Cambria Math" panose="02040503050406030204" pitchFamily="18" charset="0"/>
                                </a:rPr>
                                <m:t>≫</m:t>
                              </m:r>
                            </m:oMath>
                          </a14:m>
                          <a:r>
                            <a:rPr lang="en-CA" dirty="0" smtClean="0">
                              <a:ln>
                                <a:solidFill>
                                  <a:sysClr val="windowText" lastClr="000000"/>
                                </a:solidFill>
                              </a:ln>
                              <a:solidFill>
                                <a:schemeClr val="tx1"/>
                              </a:solidFill>
                            </a:rPr>
                            <a:t> 320000</a:t>
                          </a:r>
                          <a:endParaRPr lang="en-CA" dirty="0">
                            <a:ln>
                              <a:solidFill>
                                <a:sysClr val="windowText" lastClr="000000"/>
                              </a:solidFill>
                            </a:ln>
                            <a:solidFill>
                              <a:schemeClr val="tx1"/>
                            </a:solidFill>
                          </a:endParaRPr>
                        </a:p>
                      </a:txBody>
                      <a:tcPr/>
                    </a:tc>
                    <a:extLst>
                      <a:ext uri="{0D108BD9-81ED-4DB2-BD59-A6C34878D82A}">
                        <a16:rowId xmlns:a16="http://schemas.microsoft.com/office/drawing/2014/main" xmlns="" val="10003"/>
                      </a:ext>
                    </a:extLst>
                  </a:tr>
                  <a:tr h="370840">
                    <a:tc>
                      <a:txBody>
                        <a:bodyPr/>
                        <a:lstStyle/>
                        <a:p>
                          <a:r>
                            <a:rPr lang="en-CA" dirty="0" smtClean="0">
                              <a:ln>
                                <a:solidFill>
                                  <a:sysClr val="windowText" lastClr="000000"/>
                                </a:solidFill>
                              </a:ln>
                              <a:solidFill>
                                <a:schemeClr val="tx1"/>
                              </a:solidFill>
                            </a:rPr>
                            <a:t>Kriging (Exponential)</a:t>
                          </a:r>
                          <a:endParaRPr lang="en-CA" dirty="0">
                            <a:ln>
                              <a:solidFill>
                                <a:sysClr val="windowText" lastClr="000000"/>
                              </a:solidFill>
                            </a:ln>
                            <a:solidFill>
                              <a:schemeClr val="tx1"/>
                            </a:solidFill>
                          </a:endParaRPr>
                        </a:p>
                      </a:txBody>
                      <a:tcPr/>
                    </a:tc>
                    <a:tc>
                      <a:txBody>
                        <a:bodyPr/>
                        <a:lstStyle/>
                        <a:p>
                          <a:r>
                            <a:rPr lang="en-CA" dirty="0" smtClean="0">
                              <a:ln>
                                <a:solidFill>
                                  <a:sysClr val="windowText" lastClr="000000"/>
                                </a:solidFill>
                              </a:ln>
                              <a:solidFill>
                                <a:schemeClr val="tx1"/>
                              </a:solidFill>
                            </a:rPr>
                            <a:t>-1.61</a:t>
                          </a:r>
                          <a:endParaRPr lang="en-CA" dirty="0">
                            <a:ln>
                              <a:solidFill>
                                <a:sysClr val="windowText" lastClr="000000"/>
                              </a:solidFill>
                            </a:ln>
                            <a:solidFill>
                              <a:schemeClr val="tx1"/>
                            </a:solidFill>
                          </a:endParaRPr>
                        </a:p>
                      </a:txBody>
                      <a:tcPr/>
                    </a:tc>
                    <a:tc>
                      <a:txBody>
                        <a:bodyPr/>
                        <a:lstStyle/>
                        <a:p>
                          <a:r>
                            <a:rPr lang="en-CA" dirty="0" smtClean="0">
                              <a:ln>
                                <a:solidFill>
                                  <a:sysClr val="windowText" lastClr="000000"/>
                                </a:solidFill>
                              </a:ln>
                              <a:solidFill>
                                <a:schemeClr val="tx1"/>
                              </a:solidFill>
                            </a:rPr>
                            <a:t>333</a:t>
                          </a:r>
                          <a:endParaRPr lang="en-CA" dirty="0">
                            <a:ln>
                              <a:solidFill>
                                <a:sysClr val="windowText" lastClr="000000"/>
                              </a:solidFill>
                            </a:ln>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14:m>
                            <m:oMath xmlns:m="http://schemas.openxmlformats.org/officeDocument/2006/math">
                              <m:r>
                                <a:rPr lang="en-CA" b="0" i="1" smtClean="0">
                                  <a:ln>
                                    <a:solidFill>
                                      <a:sysClr val="windowText" lastClr="000000"/>
                                    </a:solidFill>
                                  </a:ln>
                                  <a:solidFill>
                                    <a:schemeClr val="tx1"/>
                                  </a:solidFill>
                                  <a:latin typeface="Cambria Math" panose="02040503050406030204" pitchFamily="18" charset="0"/>
                                </a:rPr>
                                <m:t>≫</m:t>
                              </m:r>
                            </m:oMath>
                          </a14:m>
                          <a:r>
                            <a:rPr lang="en-CA" dirty="0" smtClean="0">
                              <a:ln>
                                <a:solidFill>
                                  <a:sysClr val="windowText" lastClr="000000"/>
                                </a:solidFill>
                              </a:ln>
                              <a:solidFill>
                                <a:schemeClr val="tx1"/>
                              </a:solidFill>
                            </a:rPr>
                            <a:t> 320000</a:t>
                          </a:r>
                          <a:endParaRPr lang="en-CA" dirty="0">
                            <a:ln>
                              <a:solidFill>
                                <a:sysClr val="windowText" lastClr="000000"/>
                              </a:solidFill>
                            </a:ln>
                            <a:solidFill>
                              <a:schemeClr val="tx1"/>
                            </a:solidFill>
                          </a:endParaRPr>
                        </a:p>
                      </a:txBody>
                      <a:tcPr/>
                    </a:tc>
                    <a:extLst>
                      <a:ext uri="{0D108BD9-81ED-4DB2-BD59-A6C34878D82A}">
                        <a16:rowId xmlns:a16="http://schemas.microsoft.com/office/drawing/2014/main" xmlns="" val="10004"/>
                      </a:ext>
                    </a:extLst>
                  </a:tr>
                  <a:tr h="370840">
                    <a:tc>
                      <a:txBody>
                        <a:bodyPr/>
                        <a:lstStyle/>
                        <a:p>
                          <a:r>
                            <a:rPr lang="en-CA" dirty="0" smtClean="0">
                              <a:ln>
                                <a:solidFill>
                                  <a:sysClr val="windowText" lastClr="000000"/>
                                </a:solidFill>
                              </a:ln>
                              <a:solidFill>
                                <a:schemeClr val="tx1"/>
                              </a:solidFill>
                            </a:rPr>
                            <a:t>Kriging (Gaussian)</a:t>
                          </a:r>
                          <a:endParaRPr lang="en-CA" dirty="0">
                            <a:ln>
                              <a:solidFill>
                                <a:sysClr val="windowText" lastClr="000000"/>
                              </a:solidFill>
                            </a:ln>
                            <a:solidFill>
                              <a:schemeClr val="tx1"/>
                            </a:solidFill>
                          </a:endParaRPr>
                        </a:p>
                      </a:txBody>
                      <a:tcPr/>
                    </a:tc>
                    <a:tc>
                      <a:txBody>
                        <a:bodyPr/>
                        <a:lstStyle/>
                        <a:p>
                          <a:r>
                            <a:rPr lang="en-CA" dirty="0" smtClean="0">
                              <a:ln>
                                <a:solidFill>
                                  <a:sysClr val="windowText" lastClr="000000"/>
                                </a:solidFill>
                              </a:ln>
                              <a:solidFill>
                                <a:schemeClr val="tx1"/>
                              </a:solidFill>
                            </a:rPr>
                            <a:t>&lt; -500</a:t>
                          </a:r>
                          <a:endParaRPr lang="en-CA" dirty="0">
                            <a:ln>
                              <a:solidFill>
                                <a:sysClr val="windowText" lastClr="000000"/>
                              </a:solidFill>
                            </a:ln>
                            <a:solidFill>
                              <a:schemeClr val="tx1"/>
                            </a:solidFill>
                          </a:endParaRPr>
                        </a:p>
                      </a:txBody>
                      <a:tcPr/>
                    </a:tc>
                    <a:tc>
                      <a:txBody>
                        <a:bodyPr/>
                        <a:lstStyle/>
                        <a:p>
                          <a:r>
                            <a:rPr lang="en-CA" dirty="0" smtClean="0">
                              <a:ln>
                                <a:solidFill>
                                  <a:sysClr val="windowText" lastClr="000000"/>
                                </a:solidFill>
                              </a:ln>
                              <a:solidFill>
                                <a:schemeClr val="tx1"/>
                              </a:solidFill>
                            </a:rPr>
                            <a:t>383</a:t>
                          </a:r>
                          <a:endParaRPr lang="en-CA" dirty="0">
                            <a:ln>
                              <a:solidFill>
                                <a:sysClr val="windowText" lastClr="000000"/>
                              </a:solidFill>
                            </a:ln>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14:m>
                            <m:oMath xmlns:m="http://schemas.openxmlformats.org/officeDocument/2006/math">
                              <m:r>
                                <a:rPr lang="en-CA" b="0" i="1" smtClean="0">
                                  <a:ln>
                                    <a:solidFill>
                                      <a:sysClr val="windowText" lastClr="000000"/>
                                    </a:solidFill>
                                  </a:ln>
                                  <a:solidFill>
                                    <a:schemeClr val="tx1"/>
                                  </a:solidFill>
                                  <a:latin typeface="Cambria Math" panose="02040503050406030204" pitchFamily="18" charset="0"/>
                                </a:rPr>
                                <m:t>≫</m:t>
                              </m:r>
                            </m:oMath>
                          </a14:m>
                          <a:r>
                            <a:rPr lang="en-CA" dirty="0" smtClean="0">
                              <a:ln>
                                <a:solidFill>
                                  <a:sysClr val="windowText" lastClr="000000"/>
                                </a:solidFill>
                              </a:ln>
                              <a:solidFill>
                                <a:schemeClr val="tx1"/>
                              </a:solidFill>
                            </a:rPr>
                            <a:t> 320000</a:t>
                          </a:r>
                          <a:endParaRPr lang="en-CA" dirty="0">
                            <a:ln>
                              <a:solidFill>
                                <a:sysClr val="windowText" lastClr="000000"/>
                              </a:solidFill>
                            </a:ln>
                            <a:solidFill>
                              <a:schemeClr val="tx1"/>
                            </a:solidFill>
                          </a:endParaRPr>
                        </a:p>
                      </a:txBody>
                      <a:tcPr/>
                    </a:tc>
                    <a:extLst>
                      <a:ext uri="{0D108BD9-81ED-4DB2-BD59-A6C34878D82A}">
                        <a16:rowId xmlns:a16="http://schemas.microsoft.com/office/drawing/2014/main" xmlns="" val="10005"/>
                      </a:ext>
                    </a:extLst>
                  </a:tr>
                  <a:tr h="370840">
                    <a:tc>
                      <a:txBody>
                        <a:bodyPr/>
                        <a:lstStyle/>
                        <a:p>
                          <a:r>
                            <a:rPr lang="en-CA" dirty="0" smtClean="0">
                              <a:ln>
                                <a:solidFill>
                                  <a:sysClr val="windowText" lastClr="000000"/>
                                </a:solidFill>
                              </a:ln>
                              <a:solidFill>
                                <a:schemeClr val="tx1"/>
                              </a:solidFill>
                            </a:rPr>
                            <a:t>IDW (</a:t>
                          </a:r>
                          <a14:m>
                            <m:oMath xmlns:m="http://schemas.openxmlformats.org/officeDocument/2006/math">
                              <m:r>
                                <a:rPr lang="en-CA" b="0" i="1" smtClean="0">
                                  <a:ln>
                                    <a:solidFill>
                                      <a:sysClr val="windowText" lastClr="000000"/>
                                    </a:solidFill>
                                  </a:ln>
                                  <a:solidFill>
                                    <a:schemeClr val="tx1"/>
                                  </a:solidFill>
                                  <a:latin typeface="Cambria Math" panose="02040503050406030204" pitchFamily="18" charset="0"/>
                                </a:rPr>
                                <m:t>𝑝</m:t>
                              </m:r>
                              <m:r>
                                <a:rPr lang="en-CA" b="0" i="1" smtClean="0">
                                  <a:ln>
                                    <a:solidFill>
                                      <a:sysClr val="windowText" lastClr="000000"/>
                                    </a:solidFill>
                                  </a:ln>
                                  <a:solidFill>
                                    <a:schemeClr val="tx1"/>
                                  </a:solidFill>
                                  <a:latin typeface="Cambria Math" panose="02040503050406030204" pitchFamily="18" charset="0"/>
                                </a:rPr>
                                <m:t>=1</m:t>
                              </m:r>
                            </m:oMath>
                          </a14:m>
                          <a:r>
                            <a:rPr lang="en-CA" dirty="0" smtClean="0">
                              <a:ln>
                                <a:solidFill>
                                  <a:sysClr val="windowText" lastClr="000000"/>
                                </a:solidFill>
                              </a:ln>
                              <a:solidFill>
                                <a:schemeClr val="tx1"/>
                              </a:solidFill>
                            </a:rPr>
                            <a:t>)</a:t>
                          </a:r>
                          <a:endParaRPr lang="en-CA" dirty="0">
                            <a:ln>
                              <a:solidFill>
                                <a:sysClr val="windowText" lastClr="000000"/>
                              </a:solidFill>
                            </a:ln>
                            <a:solidFill>
                              <a:schemeClr val="tx1"/>
                            </a:solidFill>
                          </a:endParaRPr>
                        </a:p>
                      </a:txBody>
                      <a:tcPr/>
                    </a:tc>
                    <a:tc>
                      <a:txBody>
                        <a:bodyPr/>
                        <a:lstStyle/>
                        <a:p>
                          <a:r>
                            <a:rPr lang="en-CA" dirty="0" smtClean="0">
                              <a:ln>
                                <a:solidFill>
                                  <a:sysClr val="windowText" lastClr="000000"/>
                                </a:solidFill>
                              </a:ln>
                              <a:solidFill>
                                <a:schemeClr val="tx1"/>
                              </a:solidFill>
                            </a:rPr>
                            <a:t>9.11</a:t>
                          </a:r>
                          <a:endParaRPr lang="en-CA" dirty="0">
                            <a:ln>
                              <a:solidFill>
                                <a:sysClr val="windowText" lastClr="000000"/>
                              </a:solidFill>
                            </a:ln>
                            <a:solidFill>
                              <a:schemeClr val="tx1"/>
                            </a:solidFill>
                          </a:endParaRPr>
                        </a:p>
                      </a:txBody>
                      <a:tcPr/>
                    </a:tc>
                    <a:tc>
                      <a:txBody>
                        <a:bodyPr/>
                        <a:lstStyle/>
                        <a:p>
                          <a:r>
                            <a:rPr lang="en-CA" dirty="0" smtClean="0">
                              <a:ln>
                                <a:solidFill>
                                  <a:sysClr val="windowText" lastClr="000000"/>
                                </a:solidFill>
                              </a:ln>
                              <a:solidFill>
                                <a:schemeClr val="tx1"/>
                              </a:solidFill>
                            </a:rPr>
                            <a:t>285</a:t>
                          </a:r>
                          <a:endParaRPr lang="en-CA" dirty="0">
                            <a:ln>
                              <a:solidFill>
                                <a:sysClr val="windowText" lastClr="000000"/>
                              </a:solidFill>
                            </a:ln>
                            <a:solidFill>
                              <a:schemeClr val="tx1"/>
                            </a:solidFill>
                          </a:endParaRPr>
                        </a:p>
                      </a:txBody>
                      <a:tcPr/>
                    </a:tc>
                    <a:tc>
                      <a:txBody>
                        <a:bodyPr/>
                        <a:lstStyle/>
                        <a:p>
                          <a:r>
                            <a:rPr lang="en-CA" dirty="0" smtClean="0">
                              <a:ln>
                                <a:solidFill>
                                  <a:sysClr val="windowText" lastClr="000000"/>
                                </a:solidFill>
                              </a:ln>
                              <a:solidFill>
                                <a:schemeClr val="tx1"/>
                              </a:solidFill>
                            </a:rPr>
                            <a:t>286</a:t>
                          </a:r>
                          <a:endParaRPr lang="en-CA" dirty="0">
                            <a:ln>
                              <a:solidFill>
                                <a:sysClr val="windowText" lastClr="000000"/>
                              </a:solidFill>
                            </a:ln>
                            <a:solidFill>
                              <a:schemeClr val="tx1"/>
                            </a:solidFill>
                          </a:endParaRPr>
                        </a:p>
                      </a:txBody>
                      <a:tcPr/>
                    </a:tc>
                    <a:extLst>
                      <a:ext uri="{0D108BD9-81ED-4DB2-BD59-A6C34878D82A}">
                        <a16:rowId xmlns:a16="http://schemas.microsoft.com/office/drawing/2014/main" xmlns="" val="10006"/>
                      </a:ext>
                    </a:extLst>
                  </a:tr>
                  <a:tr h="370840">
                    <a:tc>
                      <a:txBody>
                        <a:bodyPr/>
                        <a:lstStyle/>
                        <a:p>
                          <a:r>
                            <a:rPr lang="en-CA" dirty="0" smtClean="0">
                              <a:ln>
                                <a:solidFill>
                                  <a:sysClr val="windowText" lastClr="000000"/>
                                </a:solidFill>
                              </a:ln>
                              <a:solidFill>
                                <a:schemeClr val="tx1"/>
                              </a:solidFill>
                            </a:rPr>
                            <a:t>IDW (</a:t>
                          </a:r>
                          <a14:m>
                            <m:oMath xmlns:m="http://schemas.openxmlformats.org/officeDocument/2006/math">
                              <m:r>
                                <a:rPr lang="en-CA" b="0" i="1" smtClean="0">
                                  <a:ln>
                                    <a:solidFill>
                                      <a:sysClr val="windowText" lastClr="000000"/>
                                    </a:solidFill>
                                  </a:ln>
                                  <a:solidFill>
                                    <a:schemeClr val="tx1"/>
                                  </a:solidFill>
                                  <a:latin typeface="Cambria Math" panose="02040503050406030204" pitchFamily="18" charset="0"/>
                                </a:rPr>
                                <m:t>𝑝</m:t>
                              </m:r>
                              <m:r>
                                <a:rPr lang="en-CA" b="0" i="1" smtClean="0">
                                  <a:ln>
                                    <a:solidFill>
                                      <a:sysClr val="windowText" lastClr="000000"/>
                                    </a:solidFill>
                                  </a:ln>
                                  <a:solidFill>
                                    <a:schemeClr val="tx1"/>
                                  </a:solidFill>
                                  <a:latin typeface="Cambria Math" panose="02040503050406030204" pitchFamily="18" charset="0"/>
                                </a:rPr>
                                <m:t>=10</m:t>
                              </m:r>
                            </m:oMath>
                          </a14:m>
                          <a:r>
                            <a:rPr lang="en-CA" dirty="0" smtClean="0">
                              <a:ln>
                                <a:solidFill>
                                  <a:sysClr val="windowText" lastClr="000000"/>
                                </a:solidFill>
                              </a:ln>
                              <a:solidFill>
                                <a:schemeClr val="tx1"/>
                              </a:solidFill>
                            </a:rPr>
                            <a:t>)</a:t>
                          </a:r>
                          <a:endParaRPr lang="en-CA" dirty="0">
                            <a:ln>
                              <a:solidFill>
                                <a:sysClr val="windowText" lastClr="000000"/>
                              </a:solidFill>
                            </a:ln>
                            <a:solidFill>
                              <a:schemeClr val="tx1"/>
                            </a:solidFill>
                          </a:endParaRPr>
                        </a:p>
                      </a:txBody>
                      <a:tcPr/>
                    </a:tc>
                    <a:tc>
                      <a:txBody>
                        <a:bodyPr/>
                        <a:lstStyle/>
                        <a:p>
                          <a:r>
                            <a:rPr lang="en-CA" dirty="0" smtClean="0">
                              <a:ln>
                                <a:solidFill>
                                  <a:sysClr val="windowText" lastClr="000000"/>
                                </a:solidFill>
                              </a:ln>
                              <a:solidFill>
                                <a:schemeClr val="tx1"/>
                              </a:solidFill>
                            </a:rPr>
                            <a:t>13.12</a:t>
                          </a:r>
                          <a:endParaRPr lang="en-CA" dirty="0">
                            <a:ln>
                              <a:solidFill>
                                <a:sysClr val="windowText" lastClr="000000"/>
                              </a:solidFill>
                            </a:ln>
                            <a:solidFill>
                              <a:schemeClr val="tx1"/>
                            </a:solidFill>
                          </a:endParaRPr>
                        </a:p>
                      </a:txBody>
                      <a:tcPr/>
                    </a:tc>
                    <a:tc>
                      <a:txBody>
                        <a:bodyPr/>
                        <a:lstStyle/>
                        <a:p>
                          <a:r>
                            <a:rPr lang="en-CA" dirty="0" smtClean="0">
                              <a:ln>
                                <a:solidFill>
                                  <a:sysClr val="windowText" lastClr="000000"/>
                                </a:solidFill>
                              </a:ln>
                              <a:solidFill>
                                <a:schemeClr val="tx1"/>
                              </a:solidFill>
                            </a:rPr>
                            <a:t>288</a:t>
                          </a:r>
                          <a:endParaRPr lang="en-CA" dirty="0">
                            <a:ln>
                              <a:solidFill>
                                <a:sysClr val="windowText" lastClr="000000"/>
                              </a:solidFill>
                            </a:ln>
                            <a:solidFill>
                              <a:schemeClr val="tx1"/>
                            </a:solidFill>
                          </a:endParaRPr>
                        </a:p>
                      </a:txBody>
                      <a:tcPr/>
                    </a:tc>
                    <a:tc>
                      <a:txBody>
                        <a:bodyPr/>
                        <a:lstStyle/>
                        <a:p>
                          <a:r>
                            <a:rPr lang="en-CA" dirty="0" smtClean="0">
                              <a:ln>
                                <a:solidFill>
                                  <a:sysClr val="windowText" lastClr="000000"/>
                                </a:solidFill>
                              </a:ln>
                              <a:solidFill>
                                <a:schemeClr val="tx1"/>
                              </a:solidFill>
                            </a:rPr>
                            <a:t>287</a:t>
                          </a:r>
                          <a:endParaRPr lang="en-CA" dirty="0">
                            <a:ln>
                              <a:solidFill>
                                <a:sysClr val="windowText" lastClr="000000"/>
                              </a:solidFill>
                            </a:ln>
                            <a:solidFill>
                              <a:schemeClr val="tx1"/>
                            </a:solidFill>
                          </a:endParaRPr>
                        </a:p>
                      </a:txBody>
                      <a:tcPr/>
                    </a:tc>
                    <a:extLst>
                      <a:ext uri="{0D108BD9-81ED-4DB2-BD59-A6C34878D82A}">
                        <a16:rowId xmlns:a16="http://schemas.microsoft.com/office/drawing/2014/main" xmlns="" val="10007"/>
                      </a:ext>
                    </a:extLst>
                  </a:tr>
                  <a:tr h="370840">
                    <a:tc>
                      <a:txBody>
                        <a:bodyPr/>
                        <a:lstStyle/>
                        <a:p>
                          <a:r>
                            <a:rPr lang="en-CA" dirty="0" smtClean="0">
                              <a:ln>
                                <a:solidFill>
                                  <a:sysClr val="windowText" lastClr="000000"/>
                                </a:solidFill>
                              </a:ln>
                              <a:solidFill>
                                <a:schemeClr val="tx1"/>
                              </a:solidFill>
                            </a:rPr>
                            <a:t>IDW (</a:t>
                          </a:r>
                          <a14:m>
                            <m:oMath xmlns:m="http://schemas.openxmlformats.org/officeDocument/2006/math">
                              <m:r>
                                <a:rPr lang="en-CA" b="0" i="1" smtClean="0">
                                  <a:ln>
                                    <a:solidFill>
                                      <a:sysClr val="windowText" lastClr="000000"/>
                                    </a:solidFill>
                                  </a:ln>
                                  <a:solidFill>
                                    <a:schemeClr val="tx1"/>
                                  </a:solidFill>
                                  <a:latin typeface="Cambria Math" panose="02040503050406030204" pitchFamily="18" charset="0"/>
                                </a:rPr>
                                <m:t>𝑝</m:t>
                              </m:r>
                              <m:r>
                                <a:rPr lang="en-CA" b="0" i="1" smtClean="0">
                                  <a:ln>
                                    <a:solidFill>
                                      <a:sysClr val="windowText" lastClr="000000"/>
                                    </a:solidFill>
                                  </a:ln>
                                  <a:solidFill>
                                    <a:schemeClr val="tx1"/>
                                  </a:solidFill>
                                  <a:latin typeface="Cambria Math" panose="02040503050406030204" pitchFamily="18" charset="0"/>
                                </a:rPr>
                                <m:t>=100</m:t>
                              </m:r>
                            </m:oMath>
                          </a14:m>
                          <a:r>
                            <a:rPr lang="en-CA" dirty="0" smtClean="0">
                              <a:ln>
                                <a:solidFill>
                                  <a:sysClr val="windowText" lastClr="000000"/>
                                </a:solidFill>
                              </a:ln>
                              <a:solidFill>
                                <a:schemeClr val="tx1"/>
                              </a:solidFill>
                            </a:rPr>
                            <a:t>)</a:t>
                          </a:r>
                          <a:endParaRPr lang="en-CA" dirty="0">
                            <a:ln>
                              <a:solidFill>
                                <a:sysClr val="windowText" lastClr="000000"/>
                              </a:solidFill>
                            </a:ln>
                            <a:solidFill>
                              <a:schemeClr val="tx1"/>
                            </a:solidFill>
                          </a:endParaRPr>
                        </a:p>
                      </a:txBody>
                      <a:tcPr/>
                    </a:tc>
                    <a:tc>
                      <a:txBody>
                        <a:bodyPr/>
                        <a:lstStyle/>
                        <a:p>
                          <a:r>
                            <a:rPr lang="en-CA" dirty="0" smtClean="0">
                              <a:ln>
                                <a:solidFill>
                                  <a:sysClr val="windowText" lastClr="000000"/>
                                </a:solidFill>
                              </a:ln>
                              <a:solidFill>
                                <a:schemeClr val="tx1"/>
                              </a:solidFill>
                            </a:rPr>
                            <a:t>11.99</a:t>
                          </a:r>
                          <a:endParaRPr lang="en-CA" dirty="0">
                            <a:ln>
                              <a:solidFill>
                                <a:sysClr val="windowText" lastClr="000000"/>
                              </a:solidFill>
                            </a:ln>
                            <a:solidFill>
                              <a:schemeClr val="tx1"/>
                            </a:solidFill>
                          </a:endParaRPr>
                        </a:p>
                      </a:txBody>
                      <a:tcPr/>
                    </a:tc>
                    <a:tc>
                      <a:txBody>
                        <a:bodyPr/>
                        <a:lstStyle/>
                        <a:p>
                          <a:r>
                            <a:rPr lang="en-CA" dirty="0" smtClean="0">
                              <a:ln>
                                <a:solidFill>
                                  <a:sysClr val="windowText" lastClr="000000"/>
                                </a:solidFill>
                              </a:ln>
                              <a:solidFill>
                                <a:schemeClr val="tx1"/>
                              </a:solidFill>
                            </a:rPr>
                            <a:t>287</a:t>
                          </a:r>
                          <a:endParaRPr lang="en-CA" dirty="0">
                            <a:ln>
                              <a:solidFill>
                                <a:sysClr val="windowText" lastClr="000000"/>
                              </a:solidFill>
                            </a:ln>
                            <a:solidFill>
                              <a:schemeClr val="tx1"/>
                            </a:solidFill>
                          </a:endParaRPr>
                        </a:p>
                      </a:txBody>
                      <a:tcPr/>
                    </a:tc>
                    <a:tc>
                      <a:txBody>
                        <a:bodyPr/>
                        <a:lstStyle/>
                        <a:p>
                          <a:r>
                            <a:rPr lang="en-CA" dirty="0" smtClean="0">
                              <a:ln>
                                <a:solidFill>
                                  <a:sysClr val="windowText" lastClr="000000"/>
                                </a:solidFill>
                              </a:ln>
                              <a:solidFill>
                                <a:schemeClr val="tx1"/>
                              </a:solidFill>
                            </a:rPr>
                            <a:t>301</a:t>
                          </a:r>
                          <a:endParaRPr lang="en-CA" dirty="0">
                            <a:ln>
                              <a:solidFill>
                                <a:sysClr val="windowText" lastClr="000000"/>
                              </a:solidFill>
                            </a:ln>
                            <a:solidFill>
                              <a:schemeClr val="tx1"/>
                            </a:solidFill>
                          </a:endParaRPr>
                        </a:p>
                      </a:txBody>
                      <a:tcPr/>
                    </a:tc>
                    <a:extLst>
                      <a:ext uri="{0D108BD9-81ED-4DB2-BD59-A6C34878D82A}">
                        <a16:rowId xmlns:a16="http://schemas.microsoft.com/office/drawing/2014/main" xmlns="" val="10008"/>
                      </a:ext>
                    </a:extLst>
                  </a:tr>
                  <a:tr h="370840">
                    <a:tc>
                      <a:txBody>
                        <a:bodyPr/>
                        <a:lstStyle/>
                        <a:p>
                          <a:r>
                            <a:rPr lang="en-CA" dirty="0" smtClean="0">
                              <a:ln>
                                <a:solidFill>
                                  <a:sysClr val="windowText" lastClr="000000"/>
                                </a:solidFill>
                              </a:ln>
                              <a:solidFill>
                                <a:schemeClr val="tx1"/>
                              </a:solidFill>
                            </a:rPr>
                            <a:t>RBF (Gaussian, </a:t>
                          </a:r>
                          <a14:m>
                            <m:oMath xmlns:m="http://schemas.openxmlformats.org/officeDocument/2006/math">
                              <m:r>
                                <a:rPr lang="en-CA" b="0" i="1" smtClean="0">
                                  <a:ln>
                                    <a:solidFill>
                                      <a:sysClr val="windowText" lastClr="000000"/>
                                    </a:solidFill>
                                  </a:ln>
                                  <a:solidFill>
                                    <a:schemeClr val="tx1"/>
                                  </a:solidFill>
                                  <a:latin typeface="Cambria Math" panose="02040503050406030204" pitchFamily="18" charset="0"/>
                                </a:rPr>
                                <m:t>𝜖</m:t>
                              </m:r>
                              <m:r>
                                <a:rPr lang="en-CA" b="0" i="1" smtClean="0">
                                  <a:ln>
                                    <a:solidFill>
                                      <a:sysClr val="windowText" lastClr="000000"/>
                                    </a:solidFill>
                                  </a:ln>
                                  <a:solidFill>
                                    <a:schemeClr val="tx1"/>
                                  </a:solidFill>
                                  <a:latin typeface="Cambria Math" panose="02040503050406030204" pitchFamily="18" charset="0"/>
                                </a:rPr>
                                <m:t>=1</m:t>
                              </m:r>
                            </m:oMath>
                          </a14:m>
                          <a:r>
                            <a:rPr lang="en-CA" dirty="0" smtClean="0">
                              <a:ln>
                                <a:solidFill>
                                  <a:sysClr val="windowText" lastClr="000000"/>
                                </a:solidFill>
                              </a:ln>
                              <a:solidFill>
                                <a:schemeClr val="tx1"/>
                              </a:solidFill>
                            </a:rPr>
                            <a:t>)</a:t>
                          </a:r>
                          <a:endParaRPr lang="en-CA" dirty="0">
                            <a:ln>
                              <a:solidFill>
                                <a:sysClr val="windowText" lastClr="000000"/>
                              </a:solidFill>
                            </a:ln>
                            <a:solidFill>
                              <a:schemeClr val="tx1"/>
                            </a:solidFill>
                          </a:endParaRPr>
                        </a:p>
                      </a:txBody>
                      <a:tcPr/>
                    </a:tc>
                    <a:tc>
                      <a:txBody>
                        <a:bodyPr/>
                        <a:lstStyle/>
                        <a:p>
                          <a:r>
                            <a:rPr lang="en-CA" dirty="0" smtClean="0">
                              <a:ln>
                                <a:solidFill>
                                  <a:sysClr val="windowText" lastClr="000000"/>
                                </a:solidFill>
                              </a:ln>
                              <a:solidFill>
                                <a:schemeClr val="tx1"/>
                              </a:solidFill>
                            </a:rPr>
                            <a:t>-1.79</a:t>
                          </a:r>
                          <a:endParaRPr lang="en-CA" dirty="0">
                            <a:ln>
                              <a:solidFill>
                                <a:sysClr val="windowText" lastClr="000000"/>
                              </a:solidFill>
                            </a:ln>
                            <a:solidFill>
                              <a:schemeClr val="tx1"/>
                            </a:solidFill>
                          </a:endParaRPr>
                        </a:p>
                      </a:txBody>
                      <a:tcPr/>
                    </a:tc>
                    <a:tc>
                      <a:txBody>
                        <a:bodyPr/>
                        <a:lstStyle/>
                        <a:p>
                          <a:r>
                            <a:rPr lang="en-CA" dirty="0" smtClean="0">
                              <a:ln>
                                <a:solidFill>
                                  <a:sysClr val="windowText" lastClr="000000"/>
                                </a:solidFill>
                              </a:ln>
                              <a:solidFill>
                                <a:schemeClr val="tx1"/>
                              </a:solidFill>
                            </a:rPr>
                            <a:t>295</a:t>
                          </a:r>
                          <a:endParaRPr lang="en-CA" dirty="0">
                            <a:ln>
                              <a:solidFill>
                                <a:sysClr val="windowText" lastClr="000000"/>
                              </a:solidFill>
                            </a:ln>
                            <a:solidFill>
                              <a:schemeClr val="tx1"/>
                            </a:solidFill>
                          </a:endParaRPr>
                        </a:p>
                      </a:txBody>
                      <a:tcPr/>
                    </a:tc>
                    <a:tc>
                      <a:txBody>
                        <a:bodyPr/>
                        <a:lstStyle/>
                        <a:p>
                          <a:r>
                            <a:rPr lang="en-CA" dirty="0" smtClean="0">
                              <a:ln>
                                <a:solidFill>
                                  <a:sysClr val="windowText" lastClr="000000"/>
                                </a:solidFill>
                              </a:ln>
                              <a:solidFill>
                                <a:schemeClr val="tx1"/>
                              </a:solidFill>
                            </a:rPr>
                            <a:t>306</a:t>
                          </a:r>
                          <a:endParaRPr lang="en-CA" dirty="0">
                            <a:ln>
                              <a:solidFill>
                                <a:sysClr val="windowText" lastClr="000000"/>
                              </a:solidFill>
                            </a:ln>
                            <a:solidFill>
                              <a:schemeClr val="tx1"/>
                            </a:solidFill>
                          </a:endParaRPr>
                        </a:p>
                      </a:txBody>
                      <a:tcPr/>
                    </a:tc>
                    <a:extLst>
                      <a:ext uri="{0D108BD9-81ED-4DB2-BD59-A6C34878D82A}">
                        <a16:rowId xmlns:a16="http://schemas.microsoft.com/office/drawing/2014/main" xmlns="" val="10009"/>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dirty="0" smtClean="0">
                              <a:ln>
                                <a:solidFill>
                                  <a:sysClr val="windowText" lastClr="000000"/>
                                </a:solidFill>
                              </a:ln>
                              <a:solidFill>
                                <a:schemeClr val="tx1"/>
                              </a:solidFill>
                            </a:rPr>
                            <a:t>RBF (Gaussian, </a:t>
                          </a:r>
                          <a14:m>
                            <m:oMath xmlns:m="http://schemas.openxmlformats.org/officeDocument/2006/math">
                              <m:r>
                                <a:rPr lang="en-CA" b="0" i="1" smtClean="0">
                                  <a:ln>
                                    <a:solidFill>
                                      <a:sysClr val="windowText" lastClr="000000"/>
                                    </a:solidFill>
                                  </a:ln>
                                  <a:solidFill>
                                    <a:schemeClr val="tx1"/>
                                  </a:solidFill>
                                  <a:latin typeface="Cambria Math" panose="02040503050406030204" pitchFamily="18" charset="0"/>
                                </a:rPr>
                                <m:t>𝜖</m:t>
                              </m:r>
                              <m:r>
                                <a:rPr lang="en-CA" b="0" i="1" smtClean="0">
                                  <a:ln>
                                    <a:solidFill>
                                      <a:sysClr val="windowText" lastClr="000000"/>
                                    </a:solidFill>
                                  </a:ln>
                                  <a:solidFill>
                                    <a:schemeClr val="tx1"/>
                                  </a:solidFill>
                                  <a:latin typeface="Cambria Math" panose="02040503050406030204" pitchFamily="18" charset="0"/>
                                </a:rPr>
                                <m:t>=10</m:t>
                              </m:r>
                            </m:oMath>
                          </a14:m>
                          <a:r>
                            <a:rPr lang="en-CA" dirty="0" smtClean="0">
                              <a:ln>
                                <a:solidFill>
                                  <a:sysClr val="windowText" lastClr="000000"/>
                                </a:solidFill>
                              </a:ln>
                              <a:solidFill>
                                <a:schemeClr val="tx1"/>
                              </a:solidFill>
                            </a:rPr>
                            <a:t>)</a:t>
                          </a:r>
                          <a:endParaRPr lang="en-CA" dirty="0">
                            <a:ln>
                              <a:solidFill>
                                <a:sysClr val="windowText" lastClr="000000"/>
                              </a:solidFill>
                            </a:ln>
                            <a:solidFill>
                              <a:schemeClr val="tx1"/>
                            </a:solidFill>
                          </a:endParaRPr>
                        </a:p>
                      </a:txBody>
                      <a:tcPr/>
                    </a:tc>
                    <a:tc>
                      <a:txBody>
                        <a:bodyPr/>
                        <a:lstStyle/>
                        <a:p>
                          <a:r>
                            <a:rPr lang="en-CA" dirty="0" smtClean="0">
                              <a:ln>
                                <a:solidFill>
                                  <a:sysClr val="windowText" lastClr="000000"/>
                                </a:solidFill>
                              </a:ln>
                              <a:solidFill>
                                <a:schemeClr val="tx1"/>
                              </a:solidFill>
                            </a:rPr>
                            <a:t>37.89</a:t>
                          </a:r>
                          <a:endParaRPr lang="en-CA" dirty="0">
                            <a:ln>
                              <a:solidFill>
                                <a:sysClr val="windowText" lastClr="000000"/>
                              </a:solidFill>
                            </a:ln>
                            <a:solidFill>
                              <a:schemeClr val="tx1"/>
                            </a:solidFill>
                          </a:endParaRPr>
                        </a:p>
                      </a:txBody>
                      <a:tcPr/>
                    </a:tc>
                    <a:tc>
                      <a:txBody>
                        <a:bodyPr/>
                        <a:lstStyle/>
                        <a:p>
                          <a:r>
                            <a:rPr lang="en-CA" dirty="0" smtClean="0">
                              <a:ln>
                                <a:solidFill>
                                  <a:sysClr val="windowText" lastClr="000000"/>
                                </a:solidFill>
                              </a:ln>
                              <a:solidFill>
                                <a:schemeClr val="tx1"/>
                              </a:solidFill>
                            </a:rPr>
                            <a:t>294</a:t>
                          </a:r>
                          <a:endParaRPr lang="en-CA" dirty="0">
                            <a:ln>
                              <a:solidFill>
                                <a:sysClr val="windowText" lastClr="000000"/>
                              </a:solidFill>
                            </a:ln>
                            <a:solidFill>
                              <a:schemeClr val="tx1"/>
                            </a:solidFill>
                          </a:endParaRPr>
                        </a:p>
                      </a:txBody>
                      <a:tcPr/>
                    </a:tc>
                    <a:tc>
                      <a:txBody>
                        <a:bodyPr/>
                        <a:lstStyle/>
                        <a:p>
                          <a:r>
                            <a:rPr lang="en-CA" dirty="0" smtClean="0">
                              <a:ln>
                                <a:solidFill>
                                  <a:sysClr val="windowText" lastClr="000000"/>
                                </a:solidFill>
                              </a:ln>
                              <a:solidFill>
                                <a:schemeClr val="tx1"/>
                              </a:solidFill>
                            </a:rPr>
                            <a:t>315</a:t>
                          </a:r>
                          <a:endParaRPr lang="en-CA" dirty="0">
                            <a:ln>
                              <a:solidFill>
                                <a:sysClr val="windowText" lastClr="000000"/>
                              </a:solidFill>
                            </a:ln>
                            <a:solidFill>
                              <a:schemeClr val="tx1"/>
                            </a:solidFill>
                          </a:endParaRPr>
                        </a:p>
                      </a:txBody>
                      <a:tcPr/>
                    </a:tc>
                    <a:extLst>
                      <a:ext uri="{0D108BD9-81ED-4DB2-BD59-A6C34878D82A}">
                        <a16:rowId xmlns:a16="http://schemas.microsoft.com/office/drawing/2014/main" xmlns="" val="10010"/>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dirty="0" smtClean="0">
                              <a:ln>
                                <a:solidFill>
                                  <a:sysClr val="windowText" lastClr="000000"/>
                                </a:solidFill>
                              </a:ln>
                              <a:solidFill>
                                <a:schemeClr val="tx1"/>
                              </a:solidFill>
                            </a:rPr>
                            <a:t>RBF (Multi-Quad, </a:t>
                          </a:r>
                          <a14:m>
                            <m:oMath xmlns:m="http://schemas.openxmlformats.org/officeDocument/2006/math">
                              <m:r>
                                <a:rPr lang="en-CA" b="0" i="1" smtClean="0">
                                  <a:ln>
                                    <a:solidFill>
                                      <a:sysClr val="windowText" lastClr="000000"/>
                                    </a:solidFill>
                                  </a:ln>
                                  <a:solidFill>
                                    <a:schemeClr val="tx1"/>
                                  </a:solidFill>
                                  <a:latin typeface="Cambria Math" panose="02040503050406030204" pitchFamily="18" charset="0"/>
                                </a:rPr>
                                <m:t>𝜖</m:t>
                              </m:r>
                              <m:r>
                                <a:rPr lang="en-CA" b="0" i="1" smtClean="0">
                                  <a:ln>
                                    <a:solidFill>
                                      <a:sysClr val="windowText" lastClr="000000"/>
                                    </a:solidFill>
                                  </a:ln>
                                  <a:solidFill>
                                    <a:schemeClr val="tx1"/>
                                  </a:solidFill>
                                  <a:latin typeface="Cambria Math" panose="02040503050406030204" pitchFamily="18" charset="0"/>
                                </a:rPr>
                                <m:t>=1</m:t>
                              </m:r>
                            </m:oMath>
                          </a14:m>
                          <a:r>
                            <a:rPr lang="en-CA" dirty="0" smtClean="0">
                              <a:ln>
                                <a:solidFill>
                                  <a:sysClr val="windowText" lastClr="000000"/>
                                </a:solidFill>
                              </a:ln>
                              <a:solidFill>
                                <a:schemeClr val="tx1"/>
                              </a:solidFill>
                            </a:rPr>
                            <a:t>)</a:t>
                          </a:r>
                          <a:endParaRPr lang="en-CA" dirty="0">
                            <a:ln>
                              <a:solidFill>
                                <a:sysClr val="windowText" lastClr="000000"/>
                              </a:solidFill>
                            </a:ln>
                            <a:solidFill>
                              <a:schemeClr val="tx1"/>
                            </a:solidFill>
                          </a:endParaRPr>
                        </a:p>
                      </a:txBody>
                      <a:tcPr/>
                    </a:tc>
                    <a:tc>
                      <a:txBody>
                        <a:bodyPr/>
                        <a:lstStyle/>
                        <a:p>
                          <a:r>
                            <a:rPr lang="en-CA" dirty="0" smtClean="0">
                              <a:ln>
                                <a:solidFill>
                                  <a:sysClr val="windowText" lastClr="000000"/>
                                </a:solidFill>
                              </a:ln>
                              <a:solidFill>
                                <a:schemeClr val="tx1"/>
                              </a:solidFill>
                            </a:rPr>
                            <a:t>-71.62</a:t>
                          </a:r>
                          <a:endParaRPr lang="en-CA" dirty="0">
                            <a:ln>
                              <a:solidFill>
                                <a:sysClr val="windowText" lastClr="000000"/>
                              </a:solidFill>
                            </a:ln>
                            <a:solidFill>
                              <a:schemeClr val="tx1"/>
                            </a:solidFill>
                          </a:endParaRPr>
                        </a:p>
                      </a:txBody>
                      <a:tcPr/>
                    </a:tc>
                    <a:tc>
                      <a:txBody>
                        <a:bodyPr/>
                        <a:lstStyle/>
                        <a:p>
                          <a:r>
                            <a:rPr lang="en-CA" dirty="0" smtClean="0">
                              <a:ln>
                                <a:solidFill>
                                  <a:sysClr val="windowText" lastClr="000000"/>
                                </a:solidFill>
                              </a:ln>
                              <a:solidFill>
                                <a:schemeClr val="tx1"/>
                              </a:solidFill>
                            </a:rPr>
                            <a:t>289</a:t>
                          </a:r>
                          <a:endParaRPr lang="en-CA" dirty="0">
                            <a:ln>
                              <a:solidFill>
                                <a:sysClr val="windowText" lastClr="000000"/>
                              </a:solidFill>
                            </a:ln>
                            <a:solidFill>
                              <a:schemeClr val="tx1"/>
                            </a:solidFill>
                          </a:endParaRPr>
                        </a:p>
                      </a:txBody>
                      <a:tcPr/>
                    </a:tc>
                    <a:tc>
                      <a:txBody>
                        <a:bodyPr/>
                        <a:lstStyle/>
                        <a:p>
                          <a:r>
                            <a:rPr lang="en-CA" dirty="0" smtClean="0">
                              <a:ln>
                                <a:solidFill>
                                  <a:sysClr val="windowText" lastClr="000000"/>
                                </a:solidFill>
                              </a:ln>
                              <a:solidFill>
                                <a:schemeClr val="tx1"/>
                              </a:solidFill>
                            </a:rPr>
                            <a:t>289</a:t>
                          </a:r>
                          <a:endParaRPr lang="en-CA" dirty="0">
                            <a:ln>
                              <a:solidFill>
                                <a:sysClr val="windowText" lastClr="000000"/>
                              </a:solidFill>
                            </a:ln>
                            <a:solidFill>
                              <a:schemeClr val="tx1"/>
                            </a:solidFill>
                          </a:endParaRPr>
                        </a:p>
                      </a:txBody>
                      <a:tcPr/>
                    </a:tc>
                    <a:extLst>
                      <a:ext uri="{0D108BD9-81ED-4DB2-BD59-A6C34878D82A}">
                        <a16:rowId xmlns:a16="http://schemas.microsoft.com/office/drawing/2014/main" xmlns="" val="10011"/>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dirty="0" smtClean="0">
                              <a:ln>
                                <a:solidFill>
                                  <a:sysClr val="windowText" lastClr="000000"/>
                                </a:solidFill>
                              </a:ln>
                              <a:solidFill>
                                <a:schemeClr val="tx1"/>
                              </a:solidFill>
                            </a:rPr>
                            <a:t>RBF (Multi-Quad, </a:t>
                          </a:r>
                          <a14:m>
                            <m:oMath xmlns:m="http://schemas.openxmlformats.org/officeDocument/2006/math">
                              <m:r>
                                <a:rPr lang="en-CA" b="0" i="1" smtClean="0">
                                  <a:ln>
                                    <a:solidFill>
                                      <a:sysClr val="windowText" lastClr="000000"/>
                                    </a:solidFill>
                                  </a:ln>
                                  <a:solidFill>
                                    <a:schemeClr val="tx1"/>
                                  </a:solidFill>
                                  <a:latin typeface="Cambria Math" panose="02040503050406030204" pitchFamily="18" charset="0"/>
                                </a:rPr>
                                <m:t>𝜖</m:t>
                              </m:r>
                              <m:r>
                                <a:rPr lang="en-CA" b="0" i="1" smtClean="0">
                                  <a:ln>
                                    <a:solidFill>
                                      <a:sysClr val="windowText" lastClr="000000"/>
                                    </a:solidFill>
                                  </a:ln>
                                  <a:solidFill>
                                    <a:schemeClr val="tx1"/>
                                  </a:solidFill>
                                  <a:latin typeface="Cambria Math" panose="02040503050406030204" pitchFamily="18" charset="0"/>
                                </a:rPr>
                                <m:t>=10</m:t>
                              </m:r>
                            </m:oMath>
                          </a14:m>
                          <a:r>
                            <a:rPr lang="en-CA" dirty="0" smtClean="0">
                              <a:ln>
                                <a:solidFill>
                                  <a:sysClr val="windowText" lastClr="000000"/>
                                </a:solidFill>
                              </a:ln>
                              <a:solidFill>
                                <a:schemeClr val="tx1"/>
                              </a:solidFill>
                            </a:rPr>
                            <a:t>)</a:t>
                          </a:r>
                          <a:endParaRPr lang="en-CA" dirty="0">
                            <a:ln>
                              <a:solidFill>
                                <a:sysClr val="windowText" lastClr="000000"/>
                              </a:solidFill>
                            </a:ln>
                            <a:solidFill>
                              <a:schemeClr val="tx1"/>
                            </a:solidFill>
                          </a:endParaRPr>
                        </a:p>
                      </a:txBody>
                      <a:tcPr/>
                    </a:tc>
                    <a:tc>
                      <a:txBody>
                        <a:bodyPr/>
                        <a:lstStyle/>
                        <a:p>
                          <a:r>
                            <a:rPr lang="en-CA" dirty="0" smtClean="0">
                              <a:ln>
                                <a:solidFill>
                                  <a:sysClr val="windowText" lastClr="000000"/>
                                </a:solidFill>
                              </a:ln>
                              <a:solidFill>
                                <a:schemeClr val="tx1"/>
                              </a:solidFill>
                            </a:rPr>
                            <a:t>-10.86</a:t>
                          </a:r>
                          <a:endParaRPr lang="en-CA" dirty="0">
                            <a:ln>
                              <a:solidFill>
                                <a:sysClr val="windowText" lastClr="000000"/>
                              </a:solidFill>
                            </a:ln>
                            <a:solidFill>
                              <a:schemeClr val="tx1"/>
                            </a:solidFill>
                          </a:endParaRPr>
                        </a:p>
                      </a:txBody>
                      <a:tcPr/>
                    </a:tc>
                    <a:tc>
                      <a:txBody>
                        <a:bodyPr/>
                        <a:lstStyle/>
                        <a:p>
                          <a:r>
                            <a:rPr lang="en-CA" dirty="0" smtClean="0">
                              <a:ln>
                                <a:solidFill>
                                  <a:sysClr val="windowText" lastClr="000000"/>
                                </a:solidFill>
                              </a:ln>
                              <a:solidFill>
                                <a:schemeClr val="tx1"/>
                              </a:solidFill>
                            </a:rPr>
                            <a:t>297</a:t>
                          </a:r>
                          <a:endParaRPr lang="en-CA" dirty="0">
                            <a:ln>
                              <a:solidFill>
                                <a:sysClr val="windowText" lastClr="000000"/>
                              </a:solidFill>
                            </a:ln>
                            <a:solidFill>
                              <a:schemeClr val="tx1"/>
                            </a:solidFill>
                          </a:endParaRPr>
                        </a:p>
                      </a:txBody>
                      <a:tcPr/>
                    </a:tc>
                    <a:tc>
                      <a:txBody>
                        <a:bodyPr/>
                        <a:lstStyle/>
                        <a:p>
                          <a:r>
                            <a:rPr lang="en-CA" dirty="0" smtClean="0">
                              <a:ln>
                                <a:solidFill>
                                  <a:sysClr val="windowText" lastClr="000000"/>
                                </a:solidFill>
                              </a:ln>
                              <a:solidFill>
                                <a:schemeClr val="tx1"/>
                              </a:solidFill>
                            </a:rPr>
                            <a:t>292</a:t>
                          </a:r>
                          <a:endParaRPr lang="en-CA" dirty="0">
                            <a:ln>
                              <a:solidFill>
                                <a:sysClr val="windowText" lastClr="000000"/>
                              </a:solidFill>
                            </a:ln>
                            <a:solidFill>
                              <a:schemeClr val="tx1"/>
                            </a:solidFill>
                          </a:endParaRPr>
                        </a:p>
                      </a:txBody>
                      <a:tcPr/>
                    </a:tc>
                    <a:extLst>
                      <a:ext uri="{0D108BD9-81ED-4DB2-BD59-A6C34878D82A}">
                        <a16:rowId xmlns:a16="http://schemas.microsoft.com/office/drawing/2014/main" xmlns="" val="10012"/>
                      </a:ext>
                    </a:extLst>
                  </a:tr>
                </a:tbl>
              </a:graphicData>
            </a:graphic>
          </p:graphicFrame>
        </mc:Choice>
        <mc:Fallback xmlns="">
          <p:graphicFrame>
            <p:nvGraphicFramePr>
              <p:cNvPr id="5" name="Table 4"/>
              <p:cNvGraphicFramePr>
                <a:graphicFrameLocks noGrp="1"/>
              </p:cNvGraphicFramePr>
              <p:nvPr>
                <p:extLst>
                  <p:ext uri="{D42A27DB-BD31-4B8C-83A1-F6EECF244321}">
                    <p14:modId xmlns:p14="http://schemas.microsoft.com/office/powerpoint/2010/main" val="2890740013"/>
                  </p:ext>
                </p:extLst>
              </p:nvPr>
            </p:nvGraphicFramePr>
            <p:xfrm>
              <a:off x="2794708" y="1257300"/>
              <a:ext cx="6759422" cy="5012563"/>
            </p:xfrm>
            <a:graphic>
              <a:graphicData uri="http://schemas.openxmlformats.org/drawingml/2006/table">
                <a:tbl>
                  <a:tblPr firstRow="1" bandRow="1"/>
                  <a:tblGrid>
                    <a:gridCol w="2882969">
                      <a:extLst>
                        <a:ext uri="{9D8B030D-6E8A-4147-A177-3AD203B41FA5}">
                          <a16:colId xmlns:a16="http://schemas.microsoft.com/office/drawing/2014/main" val="20000"/>
                        </a:ext>
                      </a:extLst>
                    </a:gridCol>
                    <a:gridCol w="1438053">
                      <a:extLst>
                        <a:ext uri="{9D8B030D-6E8A-4147-A177-3AD203B41FA5}">
                          <a16:colId xmlns:a16="http://schemas.microsoft.com/office/drawing/2014/main" val="20001"/>
                        </a:ext>
                      </a:extLst>
                    </a:gridCol>
                    <a:gridCol w="1095375">
                      <a:extLst>
                        <a:ext uri="{9D8B030D-6E8A-4147-A177-3AD203B41FA5}">
                          <a16:colId xmlns:a16="http://schemas.microsoft.com/office/drawing/2014/main" val="20002"/>
                        </a:ext>
                      </a:extLst>
                    </a:gridCol>
                    <a:gridCol w="1343025">
                      <a:extLst>
                        <a:ext uri="{9D8B030D-6E8A-4147-A177-3AD203B41FA5}">
                          <a16:colId xmlns:a16="http://schemas.microsoft.com/office/drawing/2014/main" val="20003"/>
                        </a:ext>
                      </a:extLst>
                    </a:gridCol>
                  </a:tblGrid>
                  <a:tr h="371180">
                    <a:tc rowSpan="2">
                      <a:txBody>
                        <a:bodyPr/>
                        <a:lstStyle/>
                        <a:p>
                          <a:r>
                            <a:rPr lang="en-CA" sz="2000" dirty="0" smtClean="0">
                              <a:ln>
                                <a:solidFill>
                                  <a:sysClr val="windowText" lastClr="000000"/>
                                </a:solidFill>
                              </a:ln>
                              <a:solidFill>
                                <a:schemeClr val="tx1"/>
                              </a:solidFill>
                            </a:rPr>
                            <a:t>Method</a:t>
                          </a:r>
                          <a:endParaRPr lang="en-CA" sz="2000" dirty="0">
                            <a:ln>
                              <a:solidFill>
                                <a:sysClr val="windowText" lastClr="000000"/>
                              </a:solidFill>
                            </a:ln>
                            <a:solidFill>
                              <a:schemeClr val="tx1"/>
                            </a:solidFill>
                          </a:endParaRPr>
                        </a:p>
                      </a:txBody>
                      <a:tcPr/>
                    </a:tc>
                    <a:tc rowSpan="2">
                      <a:txBody>
                        <a:bodyPr/>
                        <a:lstStyle/>
                        <a:p>
                          <a:endParaRPr lang="en-US"/>
                        </a:p>
                      </a:txBody>
                      <a:tcPr>
                        <a:blipFill>
                          <a:blip r:embed="rId3"/>
                          <a:stretch>
                            <a:fillRect l="-200000" t="-654" r="-169620" b="-439216"/>
                          </a:stretch>
                        </a:blipFill>
                      </a:tcPr>
                    </a:tc>
                    <a:tc gridSpan="2">
                      <a:txBody>
                        <a:bodyPr/>
                        <a:lstStyle/>
                        <a:p>
                          <a:r>
                            <a:rPr lang="en-CA" dirty="0" smtClean="0">
                              <a:ln>
                                <a:solidFill>
                                  <a:sysClr val="windowText" lastClr="000000"/>
                                </a:solidFill>
                              </a:ln>
                              <a:solidFill>
                                <a:schemeClr val="tx1"/>
                              </a:solidFill>
                            </a:rPr>
                            <a:t>Running</a:t>
                          </a:r>
                          <a:r>
                            <a:rPr lang="en-CA" baseline="0" dirty="0" smtClean="0">
                              <a:ln>
                                <a:solidFill>
                                  <a:sysClr val="windowText" lastClr="000000"/>
                                </a:solidFill>
                              </a:ln>
                              <a:solidFill>
                                <a:schemeClr val="tx1"/>
                              </a:solidFill>
                            </a:rPr>
                            <a:t> Time (seconds)</a:t>
                          </a:r>
                          <a:endParaRPr lang="en-CA" dirty="0">
                            <a:ln>
                              <a:solidFill>
                                <a:sysClr val="windowText" lastClr="000000"/>
                              </a:solidFill>
                            </a:ln>
                            <a:solidFill>
                              <a:schemeClr val="tx1"/>
                            </a:solidFill>
                          </a:endParaRPr>
                        </a:p>
                      </a:txBody>
                      <a:tcPr/>
                    </a:tc>
                    <a:tc hMerge="1">
                      <a:txBody>
                        <a:bodyPr/>
                        <a:lstStyle/>
                        <a:p>
                          <a:endParaRPr lang="en-CA" dirty="0">
                            <a:ln>
                              <a:solidFill>
                                <a:sysClr val="windowText" lastClr="000000"/>
                              </a:solidFill>
                            </a:ln>
                            <a:solidFill>
                              <a:schemeClr val="tx1"/>
                            </a:solidFill>
                          </a:endParaRPr>
                        </a:p>
                      </a:txBody>
                      <a:tcPr/>
                    </a:tc>
                    <a:extLst>
                      <a:ext uri="{0D108BD9-81ED-4DB2-BD59-A6C34878D82A}">
                        <a16:rowId xmlns:a16="http://schemas.microsoft.com/office/drawing/2014/main" val="10000"/>
                      </a:ext>
                    </a:extLst>
                  </a:tr>
                  <a:tr h="562143">
                    <a:tc vMerge="1">
                      <a:txBody>
                        <a:bodyPr/>
                        <a:lstStyle/>
                        <a:p>
                          <a:endParaRPr lang="en-CA" dirty="0">
                            <a:ln>
                              <a:solidFill>
                                <a:sysClr val="windowText" lastClr="000000"/>
                              </a:solidFill>
                            </a:ln>
                            <a:solidFill>
                              <a:schemeClr val="tx1"/>
                            </a:solidFill>
                          </a:endParaRPr>
                        </a:p>
                      </a:txBody>
                      <a:tcPr/>
                    </a:tc>
                    <a:tc vMerge="1">
                      <a:txBody>
                        <a:bodyPr/>
                        <a:lstStyle/>
                        <a:p>
                          <a:endParaRPr lang="en-CA" dirty="0">
                            <a:ln>
                              <a:solidFill>
                                <a:sysClr val="windowText" lastClr="000000"/>
                              </a:solidFill>
                            </a:ln>
                            <a:solidFill>
                              <a:schemeClr val="tx1"/>
                            </a:solidFill>
                          </a:endParaRPr>
                        </a:p>
                      </a:txBody>
                      <a:tcPr/>
                    </a:tc>
                    <a:tc>
                      <a:txBody>
                        <a:bodyPr/>
                        <a:lstStyle/>
                        <a:p>
                          <a:r>
                            <a:rPr lang="en-CA" dirty="0" smtClean="0">
                              <a:ln>
                                <a:solidFill>
                                  <a:sysClr val="windowText" lastClr="000000"/>
                                </a:solidFill>
                              </a:ln>
                              <a:solidFill>
                                <a:schemeClr val="tx1"/>
                              </a:solidFill>
                            </a:rPr>
                            <a:t>Portfolio</a:t>
                          </a:r>
                          <a:endParaRPr lang="en-CA" dirty="0">
                            <a:ln>
                              <a:solidFill>
                                <a:sysClr val="windowText" lastClr="000000"/>
                              </a:solidFill>
                            </a:ln>
                            <a:solidFill>
                              <a:schemeClr val="tx1"/>
                            </a:solidFill>
                          </a:endParaRPr>
                        </a:p>
                      </a:txBody>
                      <a:tcPr/>
                    </a:tc>
                    <a:tc>
                      <a:txBody>
                        <a:bodyPr/>
                        <a:lstStyle/>
                        <a:p>
                          <a:r>
                            <a:rPr lang="en-CA" dirty="0" smtClean="0">
                              <a:ln>
                                <a:solidFill>
                                  <a:sysClr val="windowText" lastClr="000000"/>
                                </a:solidFill>
                              </a:ln>
                              <a:solidFill>
                                <a:schemeClr val="tx1"/>
                              </a:solidFill>
                            </a:rPr>
                            <a:t>Per Policy</a:t>
                          </a:r>
                          <a:endParaRPr lang="en-CA" dirty="0">
                            <a:ln>
                              <a:solidFill>
                                <a:sysClr val="windowText" lastClr="000000"/>
                              </a:solidFill>
                            </a:ln>
                            <a:solidFill>
                              <a:schemeClr val="tx1"/>
                            </a:solidFill>
                          </a:endParaRPr>
                        </a:p>
                      </a:txBody>
                      <a:tcPr/>
                    </a:tc>
                    <a:extLst>
                      <a:ext uri="{0D108BD9-81ED-4DB2-BD59-A6C34878D82A}">
                        <a16:rowId xmlns:a16="http://schemas.microsoft.com/office/drawing/2014/main" val="10001"/>
                      </a:ext>
                    </a:extLst>
                  </a:tr>
                  <a:tr h="370840">
                    <a:tc>
                      <a:txBody>
                        <a:bodyPr/>
                        <a:lstStyle/>
                        <a:p>
                          <a:r>
                            <a:rPr lang="en-CA" dirty="0" smtClean="0">
                              <a:ln>
                                <a:solidFill>
                                  <a:sysClr val="windowText" lastClr="000000"/>
                                </a:solidFill>
                              </a:ln>
                              <a:solidFill>
                                <a:schemeClr val="tx1"/>
                              </a:solidFill>
                            </a:rPr>
                            <a:t>MC</a:t>
                          </a:r>
                          <a:endParaRPr lang="en-CA" dirty="0">
                            <a:ln>
                              <a:solidFill>
                                <a:sysClr val="windowText" lastClr="000000"/>
                              </a:solidFill>
                            </a:ln>
                            <a:solidFill>
                              <a:schemeClr val="tx1"/>
                            </a:solidFill>
                          </a:endParaRPr>
                        </a:p>
                      </a:txBody>
                      <a:tcPr/>
                    </a:tc>
                    <a:tc>
                      <a:txBody>
                        <a:bodyPr/>
                        <a:lstStyle/>
                        <a:p>
                          <a:r>
                            <a:rPr lang="en-CA" dirty="0" smtClean="0">
                              <a:ln>
                                <a:solidFill>
                                  <a:sysClr val="windowText" lastClr="000000"/>
                                </a:solidFill>
                              </a:ln>
                              <a:solidFill>
                                <a:schemeClr val="tx1"/>
                              </a:solidFill>
                            </a:rPr>
                            <a:t>0</a:t>
                          </a:r>
                          <a:endParaRPr lang="en-CA" dirty="0">
                            <a:ln>
                              <a:solidFill>
                                <a:sysClr val="windowText" lastClr="000000"/>
                              </a:solidFill>
                            </a:ln>
                            <a:solidFill>
                              <a:schemeClr val="tx1"/>
                            </a:solidFill>
                          </a:endParaRPr>
                        </a:p>
                      </a:txBody>
                      <a:tcPr/>
                    </a:tc>
                    <a:tc>
                      <a:txBody>
                        <a:bodyPr/>
                        <a:lstStyle/>
                        <a:p>
                          <a:r>
                            <a:rPr lang="en-CA" dirty="0" smtClean="0">
                              <a:ln>
                                <a:solidFill>
                                  <a:sysClr val="windowText" lastClr="000000"/>
                                </a:solidFill>
                              </a:ln>
                              <a:solidFill>
                                <a:schemeClr val="tx1"/>
                              </a:solidFill>
                            </a:rPr>
                            <a:t>10617</a:t>
                          </a:r>
                          <a:endParaRPr lang="en-CA" dirty="0">
                            <a:ln>
                              <a:solidFill>
                                <a:sysClr val="windowText" lastClr="000000"/>
                              </a:solidFill>
                            </a:ln>
                            <a:solidFill>
                              <a:schemeClr val="tx1"/>
                            </a:solidFill>
                          </a:endParaRPr>
                        </a:p>
                      </a:txBody>
                      <a:tcPr/>
                    </a:tc>
                    <a:tc>
                      <a:txBody>
                        <a:bodyPr/>
                        <a:lstStyle/>
                        <a:p>
                          <a:r>
                            <a:rPr lang="en-CA" dirty="0" smtClean="0">
                              <a:ln>
                                <a:solidFill>
                                  <a:sysClr val="windowText" lastClr="000000"/>
                                </a:solidFill>
                              </a:ln>
                              <a:solidFill>
                                <a:schemeClr val="tx1"/>
                              </a:solidFill>
                            </a:rPr>
                            <a:t>10617</a:t>
                          </a:r>
                          <a:endParaRPr lang="en-CA" dirty="0">
                            <a:ln>
                              <a:solidFill>
                                <a:sysClr val="windowText" lastClr="000000"/>
                              </a:solidFill>
                            </a:ln>
                            <a:solidFill>
                              <a:schemeClr val="tx1"/>
                            </a:solidFill>
                          </a:endParaRPr>
                        </a:p>
                      </a:txBody>
                      <a:tcPr/>
                    </a:tc>
                    <a:extLst>
                      <a:ext uri="{0D108BD9-81ED-4DB2-BD59-A6C34878D82A}">
                        <a16:rowId xmlns:a16="http://schemas.microsoft.com/office/drawing/2014/main" val="10002"/>
                      </a:ext>
                    </a:extLst>
                  </a:tr>
                  <a:tr h="370840">
                    <a:tc>
                      <a:txBody>
                        <a:bodyPr/>
                        <a:lstStyle/>
                        <a:p>
                          <a:r>
                            <a:rPr lang="en-CA" dirty="0" smtClean="0">
                              <a:ln>
                                <a:solidFill>
                                  <a:sysClr val="windowText" lastClr="000000"/>
                                </a:solidFill>
                              </a:ln>
                              <a:solidFill>
                                <a:schemeClr val="tx1"/>
                              </a:solidFill>
                            </a:rPr>
                            <a:t>Kriging</a:t>
                          </a:r>
                          <a:r>
                            <a:rPr lang="en-CA" baseline="0" dirty="0" smtClean="0">
                              <a:ln>
                                <a:solidFill>
                                  <a:sysClr val="windowText" lastClr="000000"/>
                                </a:solidFill>
                              </a:ln>
                              <a:solidFill>
                                <a:schemeClr val="tx1"/>
                              </a:solidFill>
                            </a:rPr>
                            <a:t> (Spherical)</a:t>
                          </a:r>
                          <a:endParaRPr lang="en-CA" dirty="0">
                            <a:ln>
                              <a:solidFill>
                                <a:sysClr val="windowText" lastClr="000000"/>
                              </a:solidFill>
                            </a:ln>
                            <a:solidFill>
                              <a:schemeClr val="tx1"/>
                            </a:solidFill>
                          </a:endParaRPr>
                        </a:p>
                      </a:txBody>
                      <a:tcPr/>
                    </a:tc>
                    <a:tc>
                      <a:txBody>
                        <a:bodyPr/>
                        <a:lstStyle/>
                        <a:p>
                          <a:r>
                            <a:rPr lang="en-CA" dirty="0" smtClean="0">
                              <a:ln>
                                <a:solidFill>
                                  <a:sysClr val="windowText" lastClr="000000"/>
                                </a:solidFill>
                              </a:ln>
                              <a:solidFill>
                                <a:schemeClr val="tx1"/>
                              </a:solidFill>
                            </a:rPr>
                            <a:t>-0.03</a:t>
                          </a:r>
                          <a:endParaRPr lang="en-CA" dirty="0">
                            <a:ln>
                              <a:solidFill>
                                <a:sysClr val="windowText" lastClr="000000"/>
                              </a:solidFill>
                            </a:ln>
                            <a:solidFill>
                              <a:schemeClr val="tx1"/>
                            </a:solidFill>
                          </a:endParaRPr>
                        </a:p>
                      </a:txBody>
                      <a:tcPr/>
                    </a:tc>
                    <a:tc>
                      <a:txBody>
                        <a:bodyPr/>
                        <a:lstStyle/>
                        <a:p>
                          <a:r>
                            <a:rPr lang="en-CA" dirty="0" smtClean="0">
                              <a:ln>
                                <a:solidFill>
                                  <a:sysClr val="windowText" lastClr="000000"/>
                                </a:solidFill>
                              </a:ln>
                              <a:solidFill>
                                <a:schemeClr val="tx1"/>
                              </a:solidFill>
                            </a:rPr>
                            <a:t>312</a:t>
                          </a:r>
                          <a:endParaRPr lang="en-CA" dirty="0">
                            <a:ln>
                              <a:solidFill>
                                <a:sysClr val="windowText" lastClr="000000"/>
                              </a:solidFill>
                            </a:ln>
                            <a:solidFill>
                              <a:schemeClr val="tx1"/>
                            </a:solidFill>
                          </a:endParaRPr>
                        </a:p>
                      </a:txBody>
                      <a:tcPr/>
                    </a:tc>
                    <a:tc>
                      <a:txBody>
                        <a:bodyPr/>
                        <a:lstStyle/>
                        <a:p>
                          <a:endParaRPr lang="en-US"/>
                        </a:p>
                      </a:txBody>
                      <a:tcPr>
                        <a:blipFill>
                          <a:blip r:embed="rId3"/>
                          <a:stretch>
                            <a:fillRect l="-402715" t="-352459" r="-905" b="-901639"/>
                          </a:stretch>
                        </a:blipFill>
                      </a:tcPr>
                    </a:tc>
                    <a:extLst>
                      <a:ext uri="{0D108BD9-81ED-4DB2-BD59-A6C34878D82A}">
                        <a16:rowId xmlns:a16="http://schemas.microsoft.com/office/drawing/2014/main" val="10003"/>
                      </a:ext>
                    </a:extLst>
                  </a:tr>
                  <a:tr h="370840">
                    <a:tc>
                      <a:txBody>
                        <a:bodyPr/>
                        <a:lstStyle/>
                        <a:p>
                          <a:r>
                            <a:rPr lang="en-CA" dirty="0" smtClean="0">
                              <a:ln>
                                <a:solidFill>
                                  <a:sysClr val="windowText" lastClr="000000"/>
                                </a:solidFill>
                              </a:ln>
                              <a:solidFill>
                                <a:schemeClr val="tx1"/>
                              </a:solidFill>
                            </a:rPr>
                            <a:t>Kriging (Exponential)</a:t>
                          </a:r>
                          <a:endParaRPr lang="en-CA" dirty="0">
                            <a:ln>
                              <a:solidFill>
                                <a:sysClr val="windowText" lastClr="000000"/>
                              </a:solidFill>
                            </a:ln>
                            <a:solidFill>
                              <a:schemeClr val="tx1"/>
                            </a:solidFill>
                          </a:endParaRPr>
                        </a:p>
                      </a:txBody>
                      <a:tcPr/>
                    </a:tc>
                    <a:tc>
                      <a:txBody>
                        <a:bodyPr/>
                        <a:lstStyle/>
                        <a:p>
                          <a:r>
                            <a:rPr lang="en-CA" dirty="0" smtClean="0">
                              <a:ln>
                                <a:solidFill>
                                  <a:sysClr val="windowText" lastClr="000000"/>
                                </a:solidFill>
                              </a:ln>
                              <a:solidFill>
                                <a:schemeClr val="tx1"/>
                              </a:solidFill>
                            </a:rPr>
                            <a:t>-1.61</a:t>
                          </a:r>
                          <a:endParaRPr lang="en-CA" dirty="0">
                            <a:ln>
                              <a:solidFill>
                                <a:sysClr val="windowText" lastClr="000000"/>
                              </a:solidFill>
                            </a:ln>
                            <a:solidFill>
                              <a:schemeClr val="tx1"/>
                            </a:solidFill>
                          </a:endParaRPr>
                        </a:p>
                      </a:txBody>
                      <a:tcPr/>
                    </a:tc>
                    <a:tc>
                      <a:txBody>
                        <a:bodyPr/>
                        <a:lstStyle/>
                        <a:p>
                          <a:r>
                            <a:rPr lang="en-CA" dirty="0" smtClean="0">
                              <a:ln>
                                <a:solidFill>
                                  <a:sysClr val="windowText" lastClr="000000"/>
                                </a:solidFill>
                              </a:ln>
                              <a:solidFill>
                                <a:schemeClr val="tx1"/>
                              </a:solidFill>
                            </a:rPr>
                            <a:t>333</a:t>
                          </a:r>
                          <a:endParaRPr lang="en-CA" dirty="0">
                            <a:ln>
                              <a:solidFill>
                                <a:sysClr val="windowText" lastClr="000000"/>
                              </a:solidFill>
                            </a:ln>
                            <a:solidFill>
                              <a:schemeClr val="tx1"/>
                            </a:solidFill>
                          </a:endParaRPr>
                        </a:p>
                      </a:txBody>
                      <a:tcPr/>
                    </a:tc>
                    <a:tc>
                      <a:txBody>
                        <a:bodyPr/>
                        <a:lstStyle/>
                        <a:p>
                          <a:endParaRPr lang="en-US"/>
                        </a:p>
                      </a:txBody>
                      <a:tcPr>
                        <a:blipFill>
                          <a:blip r:embed="rId3"/>
                          <a:stretch>
                            <a:fillRect l="-402715" t="-452459" r="-905" b="-801639"/>
                          </a:stretch>
                        </a:blipFill>
                      </a:tcPr>
                    </a:tc>
                    <a:extLst>
                      <a:ext uri="{0D108BD9-81ED-4DB2-BD59-A6C34878D82A}">
                        <a16:rowId xmlns:a16="http://schemas.microsoft.com/office/drawing/2014/main" val="10004"/>
                      </a:ext>
                    </a:extLst>
                  </a:tr>
                  <a:tr h="370840">
                    <a:tc>
                      <a:txBody>
                        <a:bodyPr/>
                        <a:lstStyle/>
                        <a:p>
                          <a:r>
                            <a:rPr lang="en-CA" dirty="0" smtClean="0">
                              <a:ln>
                                <a:solidFill>
                                  <a:sysClr val="windowText" lastClr="000000"/>
                                </a:solidFill>
                              </a:ln>
                              <a:solidFill>
                                <a:schemeClr val="tx1"/>
                              </a:solidFill>
                            </a:rPr>
                            <a:t>Kriging (Gaussian)</a:t>
                          </a:r>
                          <a:endParaRPr lang="en-CA" dirty="0">
                            <a:ln>
                              <a:solidFill>
                                <a:sysClr val="windowText" lastClr="000000"/>
                              </a:solidFill>
                            </a:ln>
                            <a:solidFill>
                              <a:schemeClr val="tx1"/>
                            </a:solidFill>
                          </a:endParaRPr>
                        </a:p>
                      </a:txBody>
                      <a:tcPr/>
                    </a:tc>
                    <a:tc>
                      <a:txBody>
                        <a:bodyPr/>
                        <a:lstStyle/>
                        <a:p>
                          <a:r>
                            <a:rPr lang="en-CA" dirty="0" smtClean="0">
                              <a:ln>
                                <a:solidFill>
                                  <a:sysClr val="windowText" lastClr="000000"/>
                                </a:solidFill>
                              </a:ln>
                              <a:solidFill>
                                <a:schemeClr val="tx1"/>
                              </a:solidFill>
                            </a:rPr>
                            <a:t>&lt; -500</a:t>
                          </a:r>
                          <a:endParaRPr lang="en-CA" dirty="0">
                            <a:ln>
                              <a:solidFill>
                                <a:sysClr val="windowText" lastClr="000000"/>
                              </a:solidFill>
                            </a:ln>
                            <a:solidFill>
                              <a:schemeClr val="tx1"/>
                            </a:solidFill>
                          </a:endParaRPr>
                        </a:p>
                      </a:txBody>
                      <a:tcPr/>
                    </a:tc>
                    <a:tc>
                      <a:txBody>
                        <a:bodyPr/>
                        <a:lstStyle/>
                        <a:p>
                          <a:r>
                            <a:rPr lang="en-CA" dirty="0" smtClean="0">
                              <a:ln>
                                <a:solidFill>
                                  <a:sysClr val="windowText" lastClr="000000"/>
                                </a:solidFill>
                              </a:ln>
                              <a:solidFill>
                                <a:schemeClr val="tx1"/>
                              </a:solidFill>
                            </a:rPr>
                            <a:t>383</a:t>
                          </a:r>
                          <a:endParaRPr lang="en-CA" dirty="0">
                            <a:ln>
                              <a:solidFill>
                                <a:sysClr val="windowText" lastClr="000000"/>
                              </a:solidFill>
                            </a:ln>
                            <a:solidFill>
                              <a:schemeClr val="tx1"/>
                            </a:solidFill>
                          </a:endParaRPr>
                        </a:p>
                      </a:txBody>
                      <a:tcPr/>
                    </a:tc>
                    <a:tc>
                      <a:txBody>
                        <a:bodyPr/>
                        <a:lstStyle/>
                        <a:p>
                          <a:endParaRPr lang="en-US"/>
                        </a:p>
                      </a:txBody>
                      <a:tcPr>
                        <a:blipFill>
                          <a:blip r:embed="rId3"/>
                          <a:stretch>
                            <a:fillRect l="-402715" t="-552459" r="-905" b="-701639"/>
                          </a:stretch>
                        </a:blipFill>
                      </a:tcPr>
                    </a:tc>
                    <a:extLst>
                      <a:ext uri="{0D108BD9-81ED-4DB2-BD59-A6C34878D82A}">
                        <a16:rowId xmlns:a16="http://schemas.microsoft.com/office/drawing/2014/main" val="10005"/>
                      </a:ext>
                    </a:extLst>
                  </a:tr>
                  <a:tr h="370840">
                    <a:tc>
                      <a:txBody>
                        <a:bodyPr/>
                        <a:lstStyle/>
                        <a:p>
                          <a:endParaRPr lang="en-US"/>
                        </a:p>
                      </a:txBody>
                      <a:tcPr>
                        <a:blipFill>
                          <a:blip r:embed="rId3"/>
                          <a:stretch>
                            <a:fillRect l="-211" t="-652459" r="-135095" b="-601639"/>
                          </a:stretch>
                        </a:blipFill>
                      </a:tcPr>
                    </a:tc>
                    <a:tc>
                      <a:txBody>
                        <a:bodyPr/>
                        <a:lstStyle/>
                        <a:p>
                          <a:r>
                            <a:rPr lang="en-CA" dirty="0" smtClean="0">
                              <a:ln>
                                <a:solidFill>
                                  <a:sysClr val="windowText" lastClr="000000"/>
                                </a:solidFill>
                              </a:ln>
                              <a:solidFill>
                                <a:schemeClr val="tx1"/>
                              </a:solidFill>
                            </a:rPr>
                            <a:t>9.11</a:t>
                          </a:r>
                          <a:endParaRPr lang="en-CA" dirty="0">
                            <a:ln>
                              <a:solidFill>
                                <a:sysClr val="windowText" lastClr="000000"/>
                              </a:solidFill>
                            </a:ln>
                            <a:solidFill>
                              <a:schemeClr val="tx1"/>
                            </a:solidFill>
                          </a:endParaRPr>
                        </a:p>
                      </a:txBody>
                      <a:tcPr/>
                    </a:tc>
                    <a:tc>
                      <a:txBody>
                        <a:bodyPr/>
                        <a:lstStyle/>
                        <a:p>
                          <a:r>
                            <a:rPr lang="en-CA" dirty="0" smtClean="0">
                              <a:ln>
                                <a:solidFill>
                                  <a:sysClr val="windowText" lastClr="000000"/>
                                </a:solidFill>
                              </a:ln>
                              <a:solidFill>
                                <a:schemeClr val="tx1"/>
                              </a:solidFill>
                            </a:rPr>
                            <a:t>285</a:t>
                          </a:r>
                          <a:endParaRPr lang="en-CA" dirty="0">
                            <a:ln>
                              <a:solidFill>
                                <a:sysClr val="windowText" lastClr="000000"/>
                              </a:solidFill>
                            </a:ln>
                            <a:solidFill>
                              <a:schemeClr val="tx1"/>
                            </a:solidFill>
                          </a:endParaRPr>
                        </a:p>
                      </a:txBody>
                      <a:tcPr/>
                    </a:tc>
                    <a:tc>
                      <a:txBody>
                        <a:bodyPr/>
                        <a:lstStyle/>
                        <a:p>
                          <a:r>
                            <a:rPr lang="en-CA" dirty="0" smtClean="0">
                              <a:ln>
                                <a:solidFill>
                                  <a:sysClr val="windowText" lastClr="000000"/>
                                </a:solidFill>
                              </a:ln>
                              <a:solidFill>
                                <a:schemeClr val="tx1"/>
                              </a:solidFill>
                            </a:rPr>
                            <a:t>286</a:t>
                          </a:r>
                          <a:endParaRPr lang="en-CA" dirty="0">
                            <a:ln>
                              <a:solidFill>
                                <a:sysClr val="windowText" lastClr="000000"/>
                              </a:solidFill>
                            </a:ln>
                            <a:solidFill>
                              <a:schemeClr val="tx1"/>
                            </a:solidFill>
                          </a:endParaRPr>
                        </a:p>
                      </a:txBody>
                      <a:tcPr/>
                    </a:tc>
                    <a:extLst>
                      <a:ext uri="{0D108BD9-81ED-4DB2-BD59-A6C34878D82A}">
                        <a16:rowId xmlns:a16="http://schemas.microsoft.com/office/drawing/2014/main" val="10006"/>
                      </a:ext>
                    </a:extLst>
                  </a:tr>
                  <a:tr h="370840">
                    <a:tc>
                      <a:txBody>
                        <a:bodyPr/>
                        <a:lstStyle/>
                        <a:p>
                          <a:endParaRPr lang="en-US"/>
                        </a:p>
                      </a:txBody>
                      <a:tcPr>
                        <a:blipFill>
                          <a:blip r:embed="rId3"/>
                          <a:stretch>
                            <a:fillRect l="-211" t="-752459" r="-135095" b="-501639"/>
                          </a:stretch>
                        </a:blipFill>
                      </a:tcPr>
                    </a:tc>
                    <a:tc>
                      <a:txBody>
                        <a:bodyPr/>
                        <a:lstStyle/>
                        <a:p>
                          <a:r>
                            <a:rPr lang="en-CA" dirty="0" smtClean="0">
                              <a:ln>
                                <a:solidFill>
                                  <a:sysClr val="windowText" lastClr="000000"/>
                                </a:solidFill>
                              </a:ln>
                              <a:solidFill>
                                <a:schemeClr val="tx1"/>
                              </a:solidFill>
                            </a:rPr>
                            <a:t>13.12</a:t>
                          </a:r>
                          <a:endParaRPr lang="en-CA" dirty="0">
                            <a:ln>
                              <a:solidFill>
                                <a:sysClr val="windowText" lastClr="000000"/>
                              </a:solidFill>
                            </a:ln>
                            <a:solidFill>
                              <a:schemeClr val="tx1"/>
                            </a:solidFill>
                          </a:endParaRPr>
                        </a:p>
                      </a:txBody>
                      <a:tcPr/>
                    </a:tc>
                    <a:tc>
                      <a:txBody>
                        <a:bodyPr/>
                        <a:lstStyle/>
                        <a:p>
                          <a:r>
                            <a:rPr lang="en-CA" dirty="0" smtClean="0">
                              <a:ln>
                                <a:solidFill>
                                  <a:sysClr val="windowText" lastClr="000000"/>
                                </a:solidFill>
                              </a:ln>
                              <a:solidFill>
                                <a:schemeClr val="tx1"/>
                              </a:solidFill>
                            </a:rPr>
                            <a:t>288</a:t>
                          </a:r>
                          <a:endParaRPr lang="en-CA" dirty="0">
                            <a:ln>
                              <a:solidFill>
                                <a:sysClr val="windowText" lastClr="000000"/>
                              </a:solidFill>
                            </a:ln>
                            <a:solidFill>
                              <a:schemeClr val="tx1"/>
                            </a:solidFill>
                          </a:endParaRPr>
                        </a:p>
                      </a:txBody>
                      <a:tcPr/>
                    </a:tc>
                    <a:tc>
                      <a:txBody>
                        <a:bodyPr/>
                        <a:lstStyle/>
                        <a:p>
                          <a:r>
                            <a:rPr lang="en-CA" dirty="0" smtClean="0">
                              <a:ln>
                                <a:solidFill>
                                  <a:sysClr val="windowText" lastClr="000000"/>
                                </a:solidFill>
                              </a:ln>
                              <a:solidFill>
                                <a:schemeClr val="tx1"/>
                              </a:solidFill>
                            </a:rPr>
                            <a:t>287</a:t>
                          </a:r>
                          <a:endParaRPr lang="en-CA" dirty="0">
                            <a:ln>
                              <a:solidFill>
                                <a:sysClr val="windowText" lastClr="000000"/>
                              </a:solidFill>
                            </a:ln>
                            <a:solidFill>
                              <a:schemeClr val="tx1"/>
                            </a:solidFill>
                          </a:endParaRPr>
                        </a:p>
                      </a:txBody>
                      <a:tcPr/>
                    </a:tc>
                    <a:extLst>
                      <a:ext uri="{0D108BD9-81ED-4DB2-BD59-A6C34878D82A}">
                        <a16:rowId xmlns:a16="http://schemas.microsoft.com/office/drawing/2014/main" val="10007"/>
                      </a:ext>
                    </a:extLst>
                  </a:tr>
                  <a:tr h="370840">
                    <a:tc>
                      <a:txBody>
                        <a:bodyPr/>
                        <a:lstStyle/>
                        <a:p>
                          <a:endParaRPr lang="en-US"/>
                        </a:p>
                      </a:txBody>
                      <a:tcPr>
                        <a:blipFill>
                          <a:blip r:embed="rId3"/>
                          <a:stretch>
                            <a:fillRect l="-211" t="-866667" r="-135095" b="-410000"/>
                          </a:stretch>
                        </a:blipFill>
                      </a:tcPr>
                    </a:tc>
                    <a:tc>
                      <a:txBody>
                        <a:bodyPr/>
                        <a:lstStyle/>
                        <a:p>
                          <a:r>
                            <a:rPr lang="en-CA" dirty="0" smtClean="0">
                              <a:ln>
                                <a:solidFill>
                                  <a:sysClr val="windowText" lastClr="000000"/>
                                </a:solidFill>
                              </a:ln>
                              <a:solidFill>
                                <a:schemeClr val="tx1"/>
                              </a:solidFill>
                            </a:rPr>
                            <a:t>11.99</a:t>
                          </a:r>
                          <a:endParaRPr lang="en-CA" dirty="0">
                            <a:ln>
                              <a:solidFill>
                                <a:sysClr val="windowText" lastClr="000000"/>
                              </a:solidFill>
                            </a:ln>
                            <a:solidFill>
                              <a:schemeClr val="tx1"/>
                            </a:solidFill>
                          </a:endParaRPr>
                        </a:p>
                      </a:txBody>
                      <a:tcPr/>
                    </a:tc>
                    <a:tc>
                      <a:txBody>
                        <a:bodyPr/>
                        <a:lstStyle/>
                        <a:p>
                          <a:r>
                            <a:rPr lang="en-CA" dirty="0" smtClean="0">
                              <a:ln>
                                <a:solidFill>
                                  <a:sysClr val="windowText" lastClr="000000"/>
                                </a:solidFill>
                              </a:ln>
                              <a:solidFill>
                                <a:schemeClr val="tx1"/>
                              </a:solidFill>
                            </a:rPr>
                            <a:t>287</a:t>
                          </a:r>
                          <a:endParaRPr lang="en-CA" dirty="0">
                            <a:ln>
                              <a:solidFill>
                                <a:sysClr val="windowText" lastClr="000000"/>
                              </a:solidFill>
                            </a:ln>
                            <a:solidFill>
                              <a:schemeClr val="tx1"/>
                            </a:solidFill>
                          </a:endParaRPr>
                        </a:p>
                      </a:txBody>
                      <a:tcPr/>
                    </a:tc>
                    <a:tc>
                      <a:txBody>
                        <a:bodyPr/>
                        <a:lstStyle/>
                        <a:p>
                          <a:r>
                            <a:rPr lang="en-CA" dirty="0" smtClean="0">
                              <a:ln>
                                <a:solidFill>
                                  <a:sysClr val="windowText" lastClr="000000"/>
                                </a:solidFill>
                              </a:ln>
                              <a:solidFill>
                                <a:schemeClr val="tx1"/>
                              </a:solidFill>
                            </a:rPr>
                            <a:t>301</a:t>
                          </a:r>
                          <a:endParaRPr lang="en-CA" dirty="0">
                            <a:ln>
                              <a:solidFill>
                                <a:sysClr val="windowText" lastClr="000000"/>
                              </a:solidFill>
                            </a:ln>
                            <a:solidFill>
                              <a:schemeClr val="tx1"/>
                            </a:solidFill>
                          </a:endParaRPr>
                        </a:p>
                      </a:txBody>
                      <a:tcPr/>
                    </a:tc>
                    <a:extLst>
                      <a:ext uri="{0D108BD9-81ED-4DB2-BD59-A6C34878D82A}">
                        <a16:rowId xmlns:a16="http://schemas.microsoft.com/office/drawing/2014/main" val="10008"/>
                      </a:ext>
                    </a:extLst>
                  </a:tr>
                  <a:tr h="370840">
                    <a:tc>
                      <a:txBody>
                        <a:bodyPr/>
                        <a:lstStyle/>
                        <a:p>
                          <a:endParaRPr lang="en-US"/>
                        </a:p>
                      </a:txBody>
                      <a:tcPr>
                        <a:blipFill>
                          <a:blip r:embed="rId3"/>
                          <a:stretch>
                            <a:fillRect l="-211" t="-950820" r="-135095" b="-303279"/>
                          </a:stretch>
                        </a:blipFill>
                      </a:tcPr>
                    </a:tc>
                    <a:tc>
                      <a:txBody>
                        <a:bodyPr/>
                        <a:lstStyle/>
                        <a:p>
                          <a:r>
                            <a:rPr lang="en-CA" dirty="0" smtClean="0">
                              <a:ln>
                                <a:solidFill>
                                  <a:sysClr val="windowText" lastClr="000000"/>
                                </a:solidFill>
                              </a:ln>
                              <a:solidFill>
                                <a:schemeClr val="tx1"/>
                              </a:solidFill>
                            </a:rPr>
                            <a:t>-1.79</a:t>
                          </a:r>
                          <a:endParaRPr lang="en-CA" dirty="0">
                            <a:ln>
                              <a:solidFill>
                                <a:sysClr val="windowText" lastClr="000000"/>
                              </a:solidFill>
                            </a:ln>
                            <a:solidFill>
                              <a:schemeClr val="tx1"/>
                            </a:solidFill>
                          </a:endParaRPr>
                        </a:p>
                      </a:txBody>
                      <a:tcPr/>
                    </a:tc>
                    <a:tc>
                      <a:txBody>
                        <a:bodyPr/>
                        <a:lstStyle/>
                        <a:p>
                          <a:r>
                            <a:rPr lang="en-CA" dirty="0" smtClean="0">
                              <a:ln>
                                <a:solidFill>
                                  <a:sysClr val="windowText" lastClr="000000"/>
                                </a:solidFill>
                              </a:ln>
                              <a:solidFill>
                                <a:schemeClr val="tx1"/>
                              </a:solidFill>
                            </a:rPr>
                            <a:t>295</a:t>
                          </a:r>
                          <a:endParaRPr lang="en-CA" dirty="0">
                            <a:ln>
                              <a:solidFill>
                                <a:sysClr val="windowText" lastClr="000000"/>
                              </a:solidFill>
                            </a:ln>
                            <a:solidFill>
                              <a:schemeClr val="tx1"/>
                            </a:solidFill>
                          </a:endParaRPr>
                        </a:p>
                      </a:txBody>
                      <a:tcPr/>
                    </a:tc>
                    <a:tc>
                      <a:txBody>
                        <a:bodyPr/>
                        <a:lstStyle/>
                        <a:p>
                          <a:r>
                            <a:rPr lang="en-CA" dirty="0" smtClean="0">
                              <a:ln>
                                <a:solidFill>
                                  <a:sysClr val="windowText" lastClr="000000"/>
                                </a:solidFill>
                              </a:ln>
                              <a:solidFill>
                                <a:schemeClr val="tx1"/>
                              </a:solidFill>
                            </a:rPr>
                            <a:t>306</a:t>
                          </a:r>
                          <a:endParaRPr lang="en-CA" dirty="0">
                            <a:ln>
                              <a:solidFill>
                                <a:sysClr val="windowText" lastClr="000000"/>
                              </a:solidFill>
                            </a:ln>
                            <a:solidFill>
                              <a:schemeClr val="tx1"/>
                            </a:solidFill>
                          </a:endParaRPr>
                        </a:p>
                      </a:txBody>
                      <a:tcPr/>
                    </a:tc>
                    <a:extLst>
                      <a:ext uri="{0D108BD9-81ED-4DB2-BD59-A6C34878D82A}">
                        <a16:rowId xmlns:a16="http://schemas.microsoft.com/office/drawing/2014/main" val="10009"/>
                      </a:ext>
                    </a:extLst>
                  </a:tr>
                  <a:tr h="370840">
                    <a:tc>
                      <a:txBody>
                        <a:bodyPr/>
                        <a:lstStyle/>
                        <a:p>
                          <a:endParaRPr lang="en-US"/>
                        </a:p>
                      </a:txBody>
                      <a:tcPr>
                        <a:blipFill>
                          <a:blip r:embed="rId3"/>
                          <a:stretch>
                            <a:fillRect l="-211" t="-1050820" r="-135095" b="-203279"/>
                          </a:stretch>
                        </a:blipFill>
                      </a:tcPr>
                    </a:tc>
                    <a:tc>
                      <a:txBody>
                        <a:bodyPr/>
                        <a:lstStyle/>
                        <a:p>
                          <a:r>
                            <a:rPr lang="en-CA" dirty="0" smtClean="0">
                              <a:ln>
                                <a:solidFill>
                                  <a:sysClr val="windowText" lastClr="000000"/>
                                </a:solidFill>
                              </a:ln>
                              <a:solidFill>
                                <a:schemeClr val="tx1"/>
                              </a:solidFill>
                            </a:rPr>
                            <a:t>37.89</a:t>
                          </a:r>
                          <a:endParaRPr lang="en-CA" dirty="0">
                            <a:ln>
                              <a:solidFill>
                                <a:sysClr val="windowText" lastClr="000000"/>
                              </a:solidFill>
                            </a:ln>
                            <a:solidFill>
                              <a:schemeClr val="tx1"/>
                            </a:solidFill>
                          </a:endParaRPr>
                        </a:p>
                      </a:txBody>
                      <a:tcPr/>
                    </a:tc>
                    <a:tc>
                      <a:txBody>
                        <a:bodyPr/>
                        <a:lstStyle/>
                        <a:p>
                          <a:r>
                            <a:rPr lang="en-CA" dirty="0" smtClean="0">
                              <a:ln>
                                <a:solidFill>
                                  <a:sysClr val="windowText" lastClr="000000"/>
                                </a:solidFill>
                              </a:ln>
                              <a:solidFill>
                                <a:schemeClr val="tx1"/>
                              </a:solidFill>
                            </a:rPr>
                            <a:t>294</a:t>
                          </a:r>
                          <a:endParaRPr lang="en-CA" dirty="0">
                            <a:ln>
                              <a:solidFill>
                                <a:sysClr val="windowText" lastClr="000000"/>
                              </a:solidFill>
                            </a:ln>
                            <a:solidFill>
                              <a:schemeClr val="tx1"/>
                            </a:solidFill>
                          </a:endParaRPr>
                        </a:p>
                      </a:txBody>
                      <a:tcPr/>
                    </a:tc>
                    <a:tc>
                      <a:txBody>
                        <a:bodyPr/>
                        <a:lstStyle/>
                        <a:p>
                          <a:r>
                            <a:rPr lang="en-CA" dirty="0" smtClean="0">
                              <a:ln>
                                <a:solidFill>
                                  <a:sysClr val="windowText" lastClr="000000"/>
                                </a:solidFill>
                              </a:ln>
                              <a:solidFill>
                                <a:schemeClr val="tx1"/>
                              </a:solidFill>
                            </a:rPr>
                            <a:t>315</a:t>
                          </a:r>
                          <a:endParaRPr lang="en-CA" dirty="0">
                            <a:ln>
                              <a:solidFill>
                                <a:sysClr val="windowText" lastClr="000000"/>
                              </a:solidFill>
                            </a:ln>
                            <a:solidFill>
                              <a:schemeClr val="tx1"/>
                            </a:solidFill>
                          </a:endParaRPr>
                        </a:p>
                      </a:txBody>
                      <a:tcPr/>
                    </a:tc>
                    <a:extLst>
                      <a:ext uri="{0D108BD9-81ED-4DB2-BD59-A6C34878D82A}">
                        <a16:rowId xmlns:a16="http://schemas.microsoft.com/office/drawing/2014/main" val="10010"/>
                      </a:ext>
                    </a:extLst>
                  </a:tr>
                  <a:tr h="370840">
                    <a:tc>
                      <a:txBody>
                        <a:bodyPr/>
                        <a:lstStyle/>
                        <a:p>
                          <a:endParaRPr lang="en-US"/>
                        </a:p>
                      </a:txBody>
                      <a:tcPr>
                        <a:blipFill>
                          <a:blip r:embed="rId3"/>
                          <a:stretch>
                            <a:fillRect l="-211" t="-1150820" r="-135095" b="-103279"/>
                          </a:stretch>
                        </a:blipFill>
                      </a:tcPr>
                    </a:tc>
                    <a:tc>
                      <a:txBody>
                        <a:bodyPr/>
                        <a:lstStyle/>
                        <a:p>
                          <a:r>
                            <a:rPr lang="en-CA" dirty="0" smtClean="0">
                              <a:ln>
                                <a:solidFill>
                                  <a:sysClr val="windowText" lastClr="000000"/>
                                </a:solidFill>
                              </a:ln>
                              <a:solidFill>
                                <a:schemeClr val="tx1"/>
                              </a:solidFill>
                            </a:rPr>
                            <a:t>-71.62</a:t>
                          </a:r>
                          <a:endParaRPr lang="en-CA" dirty="0">
                            <a:ln>
                              <a:solidFill>
                                <a:sysClr val="windowText" lastClr="000000"/>
                              </a:solidFill>
                            </a:ln>
                            <a:solidFill>
                              <a:schemeClr val="tx1"/>
                            </a:solidFill>
                          </a:endParaRPr>
                        </a:p>
                      </a:txBody>
                      <a:tcPr/>
                    </a:tc>
                    <a:tc>
                      <a:txBody>
                        <a:bodyPr/>
                        <a:lstStyle/>
                        <a:p>
                          <a:r>
                            <a:rPr lang="en-CA" dirty="0" smtClean="0">
                              <a:ln>
                                <a:solidFill>
                                  <a:sysClr val="windowText" lastClr="000000"/>
                                </a:solidFill>
                              </a:ln>
                              <a:solidFill>
                                <a:schemeClr val="tx1"/>
                              </a:solidFill>
                            </a:rPr>
                            <a:t>289</a:t>
                          </a:r>
                          <a:endParaRPr lang="en-CA" dirty="0">
                            <a:ln>
                              <a:solidFill>
                                <a:sysClr val="windowText" lastClr="000000"/>
                              </a:solidFill>
                            </a:ln>
                            <a:solidFill>
                              <a:schemeClr val="tx1"/>
                            </a:solidFill>
                          </a:endParaRPr>
                        </a:p>
                      </a:txBody>
                      <a:tcPr/>
                    </a:tc>
                    <a:tc>
                      <a:txBody>
                        <a:bodyPr/>
                        <a:lstStyle/>
                        <a:p>
                          <a:r>
                            <a:rPr lang="en-CA" dirty="0" smtClean="0">
                              <a:ln>
                                <a:solidFill>
                                  <a:sysClr val="windowText" lastClr="000000"/>
                                </a:solidFill>
                              </a:ln>
                              <a:solidFill>
                                <a:schemeClr val="tx1"/>
                              </a:solidFill>
                            </a:rPr>
                            <a:t>289</a:t>
                          </a:r>
                          <a:endParaRPr lang="en-CA" dirty="0">
                            <a:ln>
                              <a:solidFill>
                                <a:sysClr val="windowText" lastClr="000000"/>
                              </a:solidFill>
                            </a:ln>
                            <a:solidFill>
                              <a:schemeClr val="tx1"/>
                            </a:solidFill>
                          </a:endParaRPr>
                        </a:p>
                      </a:txBody>
                      <a:tcPr/>
                    </a:tc>
                    <a:extLst>
                      <a:ext uri="{0D108BD9-81ED-4DB2-BD59-A6C34878D82A}">
                        <a16:rowId xmlns:a16="http://schemas.microsoft.com/office/drawing/2014/main" val="10011"/>
                      </a:ext>
                    </a:extLst>
                  </a:tr>
                  <a:tr h="370840">
                    <a:tc>
                      <a:txBody>
                        <a:bodyPr/>
                        <a:lstStyle/>
                        <a:p>
                          <a:endParaRPr lang="en-US"/>
                        </a:p>
                      </a:txBody>
                      <a:tcPr>
                        <a:blipFill>
                          <a:blip r:embed="rId3"/>
                          <a:stretch>
                            <a:fillRect l="-211" t="-1250820" r="-135095" b="-3279"/>
                          </a:stretch>
                        </a:blipFill>
                      </a:tcPr>
                    </a:tc>
                    <a:tc>
                      <a:txBody>
                        <a:bodyPr/>
                        <a:lstStyle/>
                        <a:p>
                          <a:r>
                            <a:rPr lang="en-CA" dirty="0" smtClean="0">
                              <a:ln>
                                <a:solidFill>
                                  <a:sysClr val="windowText" lastClr="000000"/>
                                </a:solidFill>
                              </a:ln>
                              <a:solidFill>
                                <a:schemeClr val="tx1"/>
                              </a:solidFill>
                            </a:rPr>
                            <a:t>-10.86</a:t>
                          </a:r>
                          <a:endParaRPr lang="en-CA" dirty="0">
                            <a:ln>
                              <a:solidFill>
                                <a:sysClr val="windowText" lastClr="000000"/>
                              </a:solidFill>
                            </a:ln>
                            <a:solidFill>
                              <a:schemeClr val="tx1"/>
                            </a:solidFill>
                          </a:endParaRPr>
                        </a:p>
                      </a:txBody>
                      <a:tcPr/>
                    </a:tc>
                    <a:tc>
                      <a:txBody>
                        <a:bodyPr/>
                        <a:lstStyle/>
                        <a:p>
                          <a:r>
                            <a:rPr lang="en-CA" dirty="0" smtClean="0">
                              <a:ln>
                                <a:solidFill>
                                  <a:sysClr val="windowText" lastClr="000000"/>
                                </a:solidFill>
                              </a:ln>
                              <a:solidFill>
                                <a:schemeClr val="tx1"/>
                              </a:solidFill>
                            </a:rPr>
                            <a:t>297</a:t>
                          </a:r>
                          <a:endParaRPr lang="en-CA" dirty="0">
                            <a:ln>
                              <a:solidFill>
                                <a:sysClr val="windowText" lastClr="000000"/>
                              </a:solidFill>
                            </a:ln>
                            <a:solidFill>
                              <a:schemeClr val="tx1"/>
                            </a:solidFill>
                          </a:endParaRPr>
                        </a:p>
                      </a:txBody>
                      <a:tcPr/>
                    </a:tc>
                    <a:tc>
                      <a:txBody>
                        <a:bodyPr/>
                        <a:lstStyle/>
                        <a:p>
                          <a:r>
                            <a:rPr lang="en-CA" dirty="0" smtClean="0">
                              <a:ln>
                                <a:solidFill>
                                  <a:sysClr val="windowText" lastClr="000000"/>
                                </a:solidFill>
                              </a:ln>
                              <a:solidFill>
                                <a:schemeClr val="tx1"/>
                              </a:solidFill>
                            </a:rPr>
                            <a:t>292</a:t>
                          </a:r>
                          <a:endParaRPr lang="en-CA" dirty="0">
                            <a:ln>
                              <a:solidFill>
                                <a:sysClr val="windowText" lastClr="000000"/>
                              </a:solidFill>
                            </a:ln>
                            <a:solidFill>
                              <a:schemeClr val="tx1"/>
                            </a:solidFill>
                          </a:endParaRPr>
                        </a:p>
                      </a:txBody>
                      <a:tcPr/>
                    </a:tc>
                    <a:extLst>
                      <a:ext uri="{0D108BD9-81ED-4DB2-BD59-A6C34878D82A}">
                        <a16:rowId xmlns:a16="http://schemas.microsoft.com/office/drawing/2014/main" val="10012"/>
                      </a:ext>
                    </a:extLst>
                  </a:tr>
                </a:tbl>
              </a:graphicData>
            </a:graphic>
          </p:graphicFrame>
        </mc:Fallback>
      </mc:AlternateContent>
      <p:sp>
        <p:nvSpPr>
          <p:cNvPr id="2" name="TextBox 1"/>
          <p:cNvSpPr txBox="1"/>
          <p:nvPr/>
        </p:nvSpPr>
        <p:spPr>
          <a:xfrm>
            <a:off x="443883" y="275208"/>
            <a:ext cx="11176987" cy="830997"/>
          </a:xfrm>
          <a:prstGeom prst="rect">
            <a:avLst/>
          </a:prstGeom>
          <a:noFill/>
        </p:spPr>
        <p:txBody>
          <a:bodyPr wrap="square" rtlCol="0">
            <a:spAutoFit/>
          </a:bodyPr>
          <a:lstStyle/>
          <a:p>
            <a:r>
              <a:rPr lang="en-CA" sz="4800" b="1" dirty="0" smtClean="0">
                <a:solidFill>
                  <a:schemeClr val="tx1">
                    <a:lumMod val="95000"/>
                    <a:lumOff val="5000"/>
                  </a:schemeClr>
                </a:solidFill>
                <a:latin typeface="+mj-lt"/>
              </a:rPr>
              <a:t>Performance</a:t>
            </a:r>
            <a:endParaRPr lang="en-CA" sz="4800" b="1" dirty="0">
              <a:solidFill>
                <a:schemeClr val="tx1">
                  <a:lumMod val="95000"/>
                  <a:lumOff val="5000"/>
                </a:schemeClr>
              </a:solidFill>
              <a:latin typeface="+mj-lt"/>
            </a:endParaRPr>
          </a:p>
        </p:txBody>
      </p:sp>
      <p:cxnSp>
        <p:nvCxnSpPr>
          <p:cNvPr id="4" name="Straight Connector 3"/>
          <p:cNvCxnSpPr/>
          <p:nvPr/>
        </p:nvCxnSpPr>
        <p:spPr>
          <a:xfrm flipV="1">
            <a:off x="443883" y="1083076"/>
            <a:ext cx="11461072" cy="8877"/>
          </a:xfrm>
          <a:prstGeom prst="line">
            <a:avLst/>
          </a:prstGeom>
          <a:ln>
            <a:solidFill>
              <a:schemeClr val="tx1">
                <a:lumMod val="95000"/>
                <a:lumOff val="5000"/>
              </a:schemeClr>
            </a:solidFill>
          </a:ln>
        </p:spPr>
        <p:style>
          <a:lnRef idx="2">
            <a:schemeClr val="dk1"/>
          </a:lnRef>
          <a:fillRef idx="0">
            <a:schemeClr val="dk1"/>
          </a:fillRef>
          <a:effectRef idx="1">
            <a:schemeClr val="dk1"/>
          </a:effectRef>
          <a:fontRef idx="minor">
            <a:schemeClr val="tx1"/>
          </a:fontRef>
        </p:style>
      </p:cxnSp>
      <p:sp>
        <p:nvSpPr>
          <p:cNvPr id="7" name="Date Placeholder 6"/>
          <p:cNvSpPr>
            <a:spLocks noGrp="1"/>
          </p:cNvSpPr>
          <p:nvPr>
            <p:ph type="dt" sz="half" idx="10"/>
          </p:nvPr>
        </p:nvSpPr>
        <p:spPr>
          <a:xfrm>
            <a:off x="1097280" y="6459785"/>
            <a:ext cx="2472271" cy="365125"/>
          </a:xfrm>
        </p:spPr>
        <p:txBody>
          <a:bodyPr/>
          <a:lstStyle/>
          <a:p>
            <a:r>
              <a:rPr lang="en-US" smtClean="0"/>
              <a:t>5/27/2016</a:t>
            </a:r>
            <a:endParaRPr lang="en-US" dirty="0"/>
          </a:p>
        </p:txBody>
      </p:sp>
      <p:sp>
        <p:nvSpPr>
          <p:cNvPr id="8" name="Footer Placeholder 7"/>
          <p:cNvSpPr>
            <a:spLocks noGrp="1"/>
          </p:cNvSpPr>
          <p:nvPr>
            <p:ph type="ftr" sz="quarter" idx="11"/>
          </p:nvPr>
        </p:nvSpPr>
        <p:spPr>
          <a:xfrm>
            <a:off x="3686185" y="6459785"/>
            <a:ext cx="4822804" cy="365125"/>
          </a:xfrm>
        </p:spPr>
        <p:txBody>
          <a:bodyPr/>
          <a:lstStyle/>
          <a:p>
            <a:r>
              <a:rPr lang="en-CA" smtClean="0"/>
              <a:t>Southern Ontario Numerical Analysis Day (SONAD) - University of Waterloo</a:t>
            </a:r>
            <a:endParaRPr lang="en-US" dirty="0"/>
          </a:p>
        </p:txBody>
      </p:sp>
      <p:sp>
        <p:nvSpPr>
          <p:cNvPr id="9" name="Slide Number Placeholder 8"/>
          <p:cNvSpPr>
            <a:spLocks noGrp="1"/>
          </p:cNvSpPr>
          <p:nvPr>
            <p:ph type="sldNum" sz="quarter" idx="12"/>
          </p:nvPr>
        </p:nvSpPr>
        <p:spPr>
          <a:xfrm>
            <a:off x="9900458" y="6459785"/>
            <a:ext cx="1312025" cy="365125"/>
          </a:xfrm>
        </p:spPr>
        <p:txBody>
          <a:bodyPr/>
          <a:lstStyle/>
          <a:p>
            <a:fld id="{4FAB73BC-B049-4115-A692-8D63A059BFB8}" type="slidenum">
              <a:rPr lang="en-US" smtClean="0"/>
              <a:pPr/>
              <a:t>10</a:t>
            </a:fld>
            <a:endParaRPr lang="en-US" dirty="0"/>
          </a:p>
        </p:txBody>
      </p:sp>
      <p:sp>
        <p:nvSpPr>
          <p:cNvPr id="3" name="TextBox 2"/>
          <p:cNvSpPr txBox="1"/>
          <p:nvPr/>
        </p:nvSpPr>
        <p:spPr>
          <a:xfrm>
            <a:off x="5657903" y="2547987"/>
            <a:ext cx="1452198" cy="778554"/>
          </a:xfrm>
          <a:prstGeom prst="rect">
            <a:avLst/>
          </a:prstGeom>
          <a:noFill/>
          <a:ln w="38100">
            <a:solidFill>
              <a:srgbClr val="FF0000"/>
            </a:solidFill>
          </a:ln>
        </p:spPr>
        <p:txBody>
          <a:bodyPr wrap="square" rtlCol="0">
            <a:spAutoFit/>
          </a:bodyPr>
          <a:lstStyle/>
          <a:p>
            <a:endParaRPr lang="en-CA" dirty="0"/>
          </a:p>
        </p:txBody>
      </p:sp>
      <p:sp>
        <p:nvSpPr>
          <p:cNvPr id="10" name="TextBox 9"/>
          <p:cNvSpPr txBox="1"/>
          <p:nvPr/>
        </p:nvSpPr>
        <p:spPr>
          <a:xfrm>
            <a:off x="7101556" y="2548873"/>
            <a:ext cx="1110952" cy="3727581"/>
          </a:xfrm>
          <a:prstGeom prst="rect">
            <a:avLst/>
          </a:prstGeom>
          <a:noFill/>
          <a:ln w="38100">
            <a:solidFill>
              <a:srgbClr val="FF0000"/>
            </a:solidFill>
          </a:ln>
        </p:spPr>
        <p:txBody>
          <a:bodyPr wrap="square" rtlCol="0">
            <a:spAutoFit/>
          </a:bodyPr>
          <a:lstStyle/>
          <a:p>
            <a:endParaRPr lang="en-CA" dirty="0"/>
          </a:p>
        </p:txBody>
      </p:sp>
      <p:sp>
        <p:nvSpPr>
          <p:cNvPr id="11" name="TextBox 10"/>
          <p:cNvSpPr txBox="1"/>
          <p:nvPr/>
        </p:nvSpPr>
        <p:spPr>
          <a:xfrm>
            <a:off x="8212508" y="3676918"/>
            <a:ext cx="1341622" cy="2599536"/>
          </a:xfrm>
          <a:prstGeom prst="rect">
            <a:avLst/>
          </a:prstGeom>
          <a:noFill/>
          <a:ln w="38100">
            <a:solidFill>
              <a:srgbClr val="FF0000"/>
            </a:solidFill>
          </a:ln>
        </p:spPr>
        <p:txBody>
          <a:bodyPr wrap="square" rtlCol="0">
            <a:spAutoFit/>
          </a:bodyPr>
          <a:lstStyle/>
          <a:p>
            <a:endParaRPr lang="en-CA" dirty="0"/>
          </a:p>
        </p:txBody>
      </p:sp>
    </p:spTree>
    <p:extLst>
      <p:ext uri="{BB962C8B-B14F-4D97-AF65-F5344CB8AC3E}">
        <p14:creationId xmlns:p14="http://schemas.microsoft.com/office/powerpoint/2010/main" val="118791555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2"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par>
                                <p:cTn id="11" presetID="1" presetClass="entr" presetSubtype="0" fill="hold" grpId="1" nodeType="with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xit" presetSubtype="0" fill="hold" grpId="2" nodeType="clickEffect">
                                  <p:stCondLst>
                                    <p:cond delay="0"/>
                                  </p:stCondLst>
                                  <p:childTnLst>
                                    <p:set>
                                      <p:cBhvr>
                                        <p:cTn id="16" dur="1" fill="hold">
                                          <p:stCondLst>
                                            <p:cond delay="0"/>
                                          </p:stCondLst>
                                        </p:cTn>
                                        <p:tgtEl>
                                          <p:spTgt spid="10"/>
                                        </p:tgtEl>
                                        <p:attrNameLst>
                                          <p:attrName>style.visibility</p:attrName>
                                        </p:attrNameLst>
                                      </p:cBhvr>
                                      <p:to>
                                        <p:strVal val="hidden"/>
                                      </p:to>
                                    </p:set>
                                  </p:childTnLst>
                                </p:cTn>
                              </p:par>
                              <p:par>
                                <p:cTn id="17" presetID="1" presetClass="entr" presetSubtype="0" fill="hold" grpId="1" nodeType="with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1" animBg="1"/>
      <p:bldP spid="3" grpId="2" animBg="1"/>
      <p:bldP spid="10" grpId="1" animBg="1"/>
      <p:bldP spid="10" grpId="2" animBg="1"/>
      <p:bldP spid="11" grpId="1"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43883" y="275208"/>
            <a:ext cx="11176987" cy="830997"/>
          </a:xfrm>
          <a:prstGeom prst="rect">
            <a:avLst/>
          </a:prstGeom>
          <a:noFill/>
        </p:spPr>
        <p:txBody>
          <a:bodyPr wrap="square" rtlCol="0">
            <a:spAutoFit/>
          </a:bodyPr>
          <a:lstStyle/>
          <a:p>
            <a:r>
              <a:rPr lang="en-CA" sz="4800" b="1" dirty="0" smtClean="0">
                <a:solidFill>
                  <a:schemeClr val="tx1">
                    <a:lumMod val="95000"/>
                    <a:lumOff val="5000"/>
                  </a:schemeClr>
                </a:solidFill>
                <a:latin typeface="+mj-lt"/>
              </a:rPr>
              <a:t>Performance</a:t>
            </a:r>
            <a:endParaRPr lang="en-CA" sz="4800" b="1" dirty="0">
              <a:solidFill>
                <a:schemeClr val="tx1">
                  <a:lumMod val="95000"/>
                  <a:lumOff val="5000"/>
                </a:schemeClr>
              </a:solidFill>
              <a:latin typeface="+mj-lt"/>
            </a:endParaRPr>
          </a:p>
        </p:txBody>
      </p:sp>
      <p:cxnSp>
        <p:nvCxnSpPr>
          <p:cNvPr id="4" name="Straight Connector 3"/>
          <p:cNvCxnSpPr/>
          <p:nvPr/>
        </p:nvCxnSpPr>
        <p:spPr>
          <a:xfrm flipV="1">
            <a:off x="443883" y="1083076"/>
            <a:ext cx="11461072" cy="8877"/>
          </a:xfrm>
          <a:prstGeom prst="line">
            <a:avLst/>
          </a:prstGeom>
          <a:ln>
            <a:solidFill>
              <a:schemeClr val="tx1">
                <a:lumMod val="95000"/>
                <a:lumOff val="5000"/>
              </a:schemeClr>
            </a:solidFill>
          </a:ln>
        </p:spPr>
        <p:style>
          <a:lnRef idx="2">
            <a:schemeClr val="dk1"/>
          </a:lnRef>
          <a:fillRef idx="0">
            <a:schemeClr val="dk1"/>
          </a:fillRef>
          <a:effectRef idx="1">
            <a:schemeClr val="dk1"/>
          </a:effectRef>
          <a:fontRef idx="minor">
            <a:schemeClr val="tx1"/>
          </a:fontRef>
        </p:style>
      </p:cxnSp>
      <p:sp>
        <p:nvSpPr>
          <p:cNvPr id="7" name="Date Placeholder 6"/>
          <p:cNvSpPr>
            <a:spLocks noGrp="1"/>
          </p:cNvSpPr>
          <p:nvPr>
            <p:ph type="dt" sz="half" idx="10"/>
          </p:nvPr>
        </p:nvSpPr>
        <p:spPr>
          <a:xfrm>
            <a:off x="1097280" y="6459785"/>
            <a:ext cx="2472271" cy="365125"/>
          </a:xfrm>
        </p:spPr>
        <p:txBody>
          <a:bodyPr/>
          <a:lstStyle/>
          <a:p>
            <a:r>
              <a:rPr lang="en-US" smtClean="0"/>
              <a:t>5/27/2016</a:t>
            </a:r>
            <a:endParaRPr lang="en-US" dirty="0"/>
          </a:p>
        </p:txBody>
      </p:sp>
      <p:sp>
        <p:nvSpPr>
          <p:cNvPr id="8" name="Footer Placeholder 7"/>
          <p:cNvSpPr>
            <a:spLocks noGrp="1"/>
          </p:cNvSpPr>
          <p:nvPr>
            <p:ph type="ftr" sz="quarter" idx="11"/>
          </p:nvPr>
        </p:nvSpPr>
        <p:spPr>
          <a:xfrm>
            <a:off x="3686185" y="6459785"/>
            <a:ext cx="4822804" cy="365125"/>
          </a:xfrm>
        </p:spPr>
        <p:txBody>
          <a:bodyPr/>
          <a:lstStyle/>
          <a:p>
            <a:r>
              <a:rPr lang="en-CA" smtClean="0"/>
              <a:t>Southern Ontario Numerical Analysis Day (SONAD) - University of Waterloo</a:t>
            </a:r>
            <a:endParaRPr lang="en-US" dirty="0"/>
          </a:p>
        </p:txBody>
      </p:sp>
      <p:sp>
        <p:nvSpPr>
          <p:cNvPr id="9" name="Slide Number Placeholder 8"/>
          <p:cNvSpPr>
            <a:spLocks noGrp="1"/>
          </p:cNvSpPr>
          <p:nvPr>
            <p:ph type="sldNum" sz="quarter" idx="12"/>
          </p:nvPr>
        </p:nvSpPr>
        <p:spPr>
          <a:xfrm>
            <a:off x="9900458" y="6459785"/>
            <a:ext cx="1312025" cy="365125"/>
          </a:xfrm>
        </p:spPr>
        <p:txBody>
          <a:bodyPr/>
          <a:lstStyle/>
          <a:p>
            <a:fld id="{4FAB73BC-B049-4115-A692-8D63A059BFB8}" type="slidenum">
              <a:rPr lang="en-US" smtClean="0"/>
              <a:pPr/>
              <a:t>11</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3690617422"/>
              </p:ext>
            </p:extLst>
          </p:nvPr>
        </p:nvGraphicFramePr>
        <p:xfrm>
          <a:off x="3295650" y="1944671"/>
          <a:ext cx="4733925" cy="2732104"/>
        </p:xfrm>
        <a:graphic>
          <a:graphicData uri="http://schemas.openxmlformats.org/drawingml/2006/table">
            <a:tbl>
              <a:tblPr firstRow="1" bandRow="1"/>
              <a:tblGrid>
                <a:gridCol w="1239971">
                  <a:extLst>
                    <a:ext uri="{9D8B030D-6E8A-4147-A177-3AD203B41FA5}">
                      <a16:colId xmlns:a16="http://schemas.microsoft.com/office/drawing/2014/main" xmlns="" val="20000"/>
                    </a:ext>
                  </a:extLst>
                </a:gridCol>
                <a:gridCol w="1150804">
                  <a:extLst>
                    <a:ext uri="{9D8B030D-6E8A-4147-A177-3AD203B41FA5}">
                      <a16:colId xmlns:a16="http://schemas.microsoft.com/office/drawing/2014/main" xmlns="" val="20001"/>
                    </a:ext>
                  </a:extLst>
                </a:gridCol>
                <a:gridCol w="1095375">
                  <a:extLst>
                    <a:ext uri="{9D8B030D-6E8A-4147-A177-3AD203B41FA5}">
                      <a16:colId xmlns:a16="http://schemas.microsoft.com/office/drawing/2014/main" xmlns="" val="20002"/>
                    </a:ext>
                  </a:extLst>
                </a:gridCol>
                <a:gridCol w="1247775">
                  <a:extLst>
                    <a:ext uri="{9D8B030D-6E8A-4147-A177-3AD203B41FA5}">
                      <a16:colId xmlns:a16="http://schemas.microsoft.com/office/drawing/2014/main" xmlns="" val="20003"/>
                    </a:ext>
                  </a:extLst>
                </a:gridCol>
              </a:tblGrid>
              <a:tr h="68302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dirty="0" smtClean="0">
                          <a:ln>
                            <a:solidFill>
                              <a:sysClr val="windowText" lastClr="000000"/>
                            </a:solidFill>
                          </a:ln>
                          <a:solidFill>
                            <a:schemeClr val="tx1"/>
                          </a:solidFill>
                        </a:rPr>
                        <a:t>Method</a:t>
                      </a:r>
                    </a:p>
                  </a:txBody>
                  <a:tcPr/>
                </a:tc>
                <a:tc>
                  <a:txBody>
                    <a:bodyPr/>
                    <a:lstStyle/>
                    <a:p>
                      <a:r>
                        <a:rPr lang="en-CA" dirty="0" smtClean="0">
                          <a:ln>
                            <a:solidFill>
                              <a:sysClr val="windowText" lastClr="000000"/>
                            </a:solidFill>
                          </a:ln>
                          <a:solidFill>
                            <a:schemeClr val="tx1"/>
                          </a:solidFill>
                        </a:rPr>
                        <a:t>Accuracy</a:t>
                      </a:r>
                      <a:endParaRPr lang="en-CA" dirty="0">
                        <a:ln>
                          <a:solidFill>
                            <a:sysClr val="windowText" lastClr="000000"/>
                          </a:solidFill>
                        </a:ln>
                        <a:solidFill>
                          <a:schemeClr val="tx1"/>
                        </a:solidFill>
                      </a:endParaRPr>
                    </a:p>
                  </a:txBody>
                  <a:tcPr/>
                </a:tc>
                <a:tc>
                  <a:txBody>
                    <a:bodyPr/>
                    <a:lstStyle/>
                    <a:p>
                      <a:r>
                        <a:rPr lang="en-CA" dirty="0" smtClean="0">
                          <a:ln>
                            <a:solidFill>
                              <a:sysClr val="windowText" lastClr="000000"/>
                            </a:solidFill>
                          </a:ln>
                          <a:solidFill>
                            <a:schemeClr val="tx1"/>
                          </a:solidFill>
                        </a:rPr>
                        <a:t>Efficiency</a:t>
                      </a:r>
                      <a:endParaRPr lang="en-CA" dirty="0">
                        <a:ln>
                          <a:solidFill>
                            <a:sysClr val="windowText" lastClr="000000"/>
                          </a:solidFill>
                        </a:ln>
                        <a:solidFill>
                          <a:schemeClr val="tx1"/>
                        </a:solidFill>
                      </a:endParaRPr>
                    </a:p>
                  </a:txBody>
                  <a:tcPr/>
                </a:tc>
                <a:tc>
                  <a:txBody>
                    <a:bodyPr/>
                    <a:lstStyle/>
                    <a:p>
                      <a:r>
                        <a:rPr lang="en-CA" dirty="0" smtClean="0">
                          <a:ln>
                            <a:solidFill>
                              <a:sysClr val="windowText" lastClr="000000"/>
                            </a:solidFill>
                          </a:ln>
                          <a:solidFill>
                            <a:schemeClr val="tx1"/>
                          </a:solidFill>
                        </a:rPr>
                        <a:t>Granularity</a:t>
                      </a:r>
                      <a:endParaRPr lang="en-CA" dirty="0">
                        <a:ln>
                          <a:solidFill>
                            <a:sysClr val="windowText" lastClr="000000"/>
                          </a:solidFill>
                        </a:ln>
                        <a:solidFill>
                          <a:schemeClr val="tx1"/>
                        </a:solidFill>
                      </a:endParaRPr>
                    </a:p>
                  </a:txBody>
                  <a:tcPr/>
                </a:tc>
                <a:extLst>
                  <a:ext uri="{0D108BD9-81ED-4DB2-BD59-A6C34878D82A}">
                    <a16:rowId xmlns:a16="http://schemas.microsoft.com/office/drawing/2014/main" xmlns="" val="10000"/>
                  </a:ext>
                </a:extLst>
              </a:tr>
              <a:tr h="68302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dirty="0" smtClean="0">
                          <a:ln>
                            <a:solidFill>
                              <a:sysClr val="windowText" lastClr="000000"/>
                            </a:solidFill>
                          </a:ln>
                          <a:solidFill>
                            <a:schemeClr val="tx1"/>
                          </a:solidFill>
                        </a:rPr>
                        <a:t>Kriging</a:t>
                      </a:r>
                    </a:p>
                  </a:txBody>
                  <a:tcPr/>
                </a:tc>
                <a:tc>
                  <a:txBody>
                    <a:bodyPr/>
                    <a:lstStyle/>
                    <a:p>
                      <a:endParaRPr lang="en-CA" dirty="0">
                        <a:ln>
                          <a:solidFill>
                            <a:sysClr val="windowText" lastClr="000000"/>
                          </a:solidFill>
                        </a:ln>
                        <a:solidFill>
                          <a:schemeClr val="tx1"/>
                        </a:solidFill>
                      </a:endParaRPr>
                    </a:p>
                  </a:txBody>
                  <a:tcPr/>
                </a:tc>
                <a:tc>
                  <a:txBody>
                    <a:bodyPr/>
                    <a:lstStyle/>
                    <a:p>
                      <a:endParaRPr lang="en-CA" dirty="0">
                        <a:ln>
                          <a:solidFill>
                            <a:sysClr val="windowText" lastClr="000000"/>
                          </a:solidFill>
                        </a:ln>
                        <a:solidFill>
                          <a:schemeClr val="tx1"/>
                        </a:solidFill>
                      </a:endParaRPr>
                    </a:p>
                  </a:txBody>
                  <a:tcPr/>
                </a:tc>
                <a:tc>
                  <a:txBody>
                    <a:bodyPr/>
                    <a:lstStyle/>
                    <a:p>
                      <a:endParaRPr lang="en-CA" dirty="0">
                        <a:ln>
                          <a:solidFill>
                            <a:sysClr val="windowText" lastClr="000000"/>
                          </a:solidFill>
                        </a:ln>
                        <a:solidFill>
                          <a:schemeClr val="tx1"/>
                        </a:solidFill>
                      </a:endParaRPr>
                    </a:p>
                  </a:txBody>
                  <a:tcPr/>
                </a:tc>
                <a:extLst>
                  <a:ext uri="{0D108BD9-81ED-4DB2-BD59-A6C34878D82A}">
                    <a16:rowId xmlns:a16="http://schemas.microsoft.com/office/drawing/2014/main" xmlns="" val="10001"/>
                  </a:ext>
                </a:extLst>
              </a:tr>
              <a:tr h="683026">
                <a:tc>
                  <a:txBody>
                    <a:bodyPr/>
                    <a:lstStyle/>
                    <a:p>
                      <a:r>
                        <a:rPr lang="en-CA" dirty="0" smtClean="0">
                          <a:ln>
                            <a:solidFill>
                              <a:sysClr val="windowText" lastClr="000000"/>
                            </a:solidFill>
                          </a:ln>
                          <a:solidFill>
                            <a:schemeClr val="tx1"/>
                          </a:solidFill>
                        </a:rPr>
                        <a:t>IDW</a:t>
                      </a:r>
                      <a:endParaRPr lang="en-CA" dirty="0">
                        <a:ln>
                          <a:solidFill>
                            <a:sysClr val="windowText" lastClr="000000"/>
                          </a:solidFill>
                        </a:ln>
                        <a:solidFill>
                          <a:schemeClr val="tx1"/>
                        </a:solidFill>
                      </a:endParaRPr>
                    </a:p>
                  </a:txBody>
                  <a:tcPr/>
                </a:tc>
                <a:tc>
                  <a:txBody>
                    <a:bodyPr/>
                    <a:lstStyle/>
                    <a:p>
                      <a:endParaRPr lang="en-CA" dirty="0">
                        <a:ln>
                          <a:solidFill>
                            <a:sysClr val="windowText" lastClr="000000"/>
                          </a:solidFill>
                        </a:ln>
                        <a:solidFill>
                          <a:schemeClr val="tx1"/>
                        </a:solidFill>
                      </a:endParaRPr>
                    </a:p>
                  </a:txBody>
                  <a:tcPr/>
                </a:tc>
                <a:tc>
                  <a:txBody>
                    <a:bodyPr/>
                    <a:lstStyle/>
                    <a:p>
                      <a:endParaRPr lang="en-CA" dirty="0">
                        <a:ln>
                          <a:solidFill>
                            <a:sysClr val="windowText" lastClr="000000"/>
                          </a:solidFill>
                        </a:ln>
                        <a:solidFill>
                          <a:schemeClr val="tx1"/>
                        </a:solidFill>
                      </a:endParaRPr>
                    </a:p>
                  </a:txBody>
                  <a:tcPr/>
                </a:tc>
                <a:tc>
                  <a:txBody>
                    <a:bodyPr/>
                    <a:lstStyle/>
                    <a:p>
                      <a:endParaRPr lang="en-CA" dirty="0">
                        <a:ln>
                          <a:solidFill>
                            <a:sysClr val="windowText" lastClr="000000"/>
                          </a:solidFill>
                        </a:ln>
                        <a:solidFill>
                          <a:schemeClr val="tx1"/>
                        </a:solidFill>
                      </a:endParaRPr>
                    </a:p>
                  </a:txBody>
                  <a:tcPr/>
                </a:tc>
                <a:extLst>
                  <a:ext uri="{0D108BD9-81ED-4DB2-BD59-A6C34878D82A}">
                    <a16:rowId xmlns:a16="http://schemas.microsoft.com/office/drawing/2014/main" xmlns="" val="10002"/>
                  </a:ext>
                </a:extLst>
              </a:tr>
              <a:tr h="683026">
                <a:tc>
                  <a:txBody>
                    <a:bodyPr/>
                    <a:lstStyle/>
                    <a:p>
                      <a:r>
                        <a:rPr lang="en-CA" dirty="0" smtClean="0">
                          <a:ln>
                            <a:solidFill>
                              <a:sysClr val="windowText" lastClr="000000"/>
                            </a:solidFill>
                          </a:ln>
                          <a:solidFill>
                            <a:schemeClr val="tx1"/>
                          </a:solidFill>
                        </a:rPr>
                        <a:t>RBF</a:t>
                      </a:r>
                      <a:endParaRPr lang="en-CA" dirty="0">
                        <a:ln>
                          <a:solidFill>
                            <a:sysClr val="windowText" lastClr="000000"/>
                          </a:solidFill>
                        </a:ln>
                        <a:solidFill>
                          <a:schemeClr val="tx1"/>
                        </a:solidFill>
                      </a:endParaRPr>
                    </a:p>
                  </a:txBody>
                  <a:tcPr/>
                </a:tc>
                <a:tc>
                  <a:txBody>
                    <a:bodyPr/>
                    <a:lstStyle/>
                    <a:p>
                      <a:endParaRPr lang="en-CA" dirty="0">
                        <a:ln>
                          <a:solidFill>
                            <a:sysClr val="windowText" lastClr="000000"/>
                          </a:solidFill>
                        </a:ln>
                        <a:solidFill>
                          <a:schemeClr val="tx1"/>
                        </a:solidFill>
                      </a:endParaRPr>
                    </a:p>
                  </a:txBody>
                  <a:tcPr/>
                </a:tc>
                <a:tc>
                  <a:txBody>
                    <a:bodyPr/>
                    <a:lstStyle/>
                    <a:p>
                      <a:endParaRPr lang="en-CA" dirty="0">
                        <a:ln>
                          <a:solidFill>
                            <a:sysClr val="windowText" lastClr="000000"/>
                          </a:solidFill>
                        </a:ln>
                        <a:solidFill>
                          <a:schemeClr val="tx1"/>
                        </a:solidFill>
                      </a:endParaRPr>
                    </a:p>
                  </a:txBody>
                  <a:tcPr/>
                </a:tc>
                <a:tc>
                  <a:txBody>
                    <a:bodyPr/>
                    <a:lstStyle/>
                    <a:p>
                      <a:endParaRPr lang="en-CA" dirty="0">
                        <a:ln>
                          <a:solidFill>
                            <a:sysClr val="windowText" lastClr="000000"/>
                          </a:solidFill>
                        </a:ln>
                        <a:solidFill>
                          <a:schemeClr val="tx1"/>
                        </a:solidFill>
                      </a:endParaRPr>
                    </a:p>
                  </a:txBody>
                  <a:tcPr/>
                </a:tc>
                <a:extLst>
                  <a:ext uri="{0D108BD9-81ED-4DB2-BD59-A6C34878D82A}">
                    <a16:rowId xmlns:a16="http://schemas.microsoft.com/office/drawing/2014/main" xmlns="" val="10003"/>
                  </a:ext>
                </a:extLst>
              </a:tr>
            </a:tbl>
          </a:graphicData>
        </a:graphic>
      </p:graphicFrame>
      <p:sp>
        <p:nvSpPr>
          <p:cNvPr id="3" name="Rectangle 2"/>
          <p:cNvSpPr/>
          <p:nvPr/>
        </p:nvSpPr>
        <p:spPr>
          <a:xfrm>
            <a:off x="4667250" y="2543175"/>
            <a:ext cx="828676" cy="923330"/>
          </a:xfrm>
          <a:prstGeom prst="rect">
            <a:avLst/>
          </a:prstGeom>
          <a:noFill/>
        </p:spPr>
        <p:txBody>
          <a:bodyPr wrap="square" lIns="91440" tIns="45720" rIns="91440" bIns="45720">
            <a:spAutoFit/>
          </a:bodyPr>
          <a:lstStyle/>
          <a:p>
            <a:pPr algn="ctr"/>
            <a:r>
              <a:rPr lang="en-CA" sz="5400" dirty="0" smtClean="0">
                <a:ln w="0"/>
                <a:solidFill>
                  <a:schemeClr val="accent1"/>
                </a:solidFill>
                <a:effectLst>
                  <a:outerShdw blurRad="38100" dist="25400" dir="5400000" algn="ctr" rotWithShape="0">
                    <a:srgbClr val="6E747A">
                      <a:alpha val="43000"/>
                    </a:srgbClr>
                  </a:outerShdw>
                </a:effectLst>
                <a:sym typeface="Wingdings" panose="05000000000000000000" pitchFamily="2" charset="2"/>
              </a:rPr>
              <a:t></a:t>
            </a:r>
            <a:endParaRPr lang="en-CA" sz="5400" dirty="0">
              <a:ln w="0"/>
              <a:solidFill>
                <a:schemeClr val="accent1"/>
              </a:solidFill>
              <a:effectLst>
                <a:outerShdw blurRad="38100" dist="25400" dir="5400000" algn="ctr" rotWithShape="0">
                  <a:srgbClr val="6E747A">
                    <a:alpha val="43000"/>
                  </a:srgbClr>
                </a:outerShdw>
              </a:effectLst>
            </a:endParaRPr>
          </a:p>
        </p:txBody>
      </p:sp>
      <p:sp>
        <p:nvSpPr>
          <p:cNvPr id="6" name="Rectangle 5"/>
          <p:cNvSpPr/>
          <p:nvPr/>
        </p:nvSpPr>
        <p:spPr>
          <a:xfrm>
            <a:off x="7041355" y="2543175"/>
            <a:ext cx="623889" cy="923330"/>
          </a:xfrm>
          <a:prstGeom prst="rect">
            <a:avLst/>
          </a:prstGeom>
          <a:noFill/>
        </p:spPr>
        <p:txBody>
          <a:bodyPr wrap="none" lIns="91440" tIns="45720" rIns="91440" bIns="45720">
            <a:spAutoFit/>
          </a:bodyPr>
          <a:lstStyle/>
          <a:p>
            <a:pPr algn="ctr"/>
            <a:r>
              <a:rPr lang="en-CA" sz="5400" b="0" cap="none" spc="0" dirty="0" smtClean="0">
                <a:ln w="0"/>
                <a:solidFill>
                  <a:srgbClr val="FF0000"/>
                </a:solidFill>
                <a:effectLst>
                  <a:outerShdw blurRad="38100" dist="25400" dir="5400000" algn="ctr" rotWithShape="0">
                    <a:srgbClr val="6E747A">
                      <a:alpha val="43000"/>
                    </a:srgbClr>
                  </a:outerShdw>
                </a:effectLst>
                <a:sym typeface="Wingdings" panose="05000000000000000000" pitchFamily="2" charset="2"/>
              </a:rPr>
              <a:t></a:t>
            </a:r>
            <a:endParaRPr lang="en-CA" sz="5400" b="0" cap="none" spc="0" dirty="0">
              <a:ln w="0"/>
              <a:solidFill>
                <a:srgbClr val="FF0000"/>
              </a:solidFill>
              <a:effectLst>
                <a:outerShdw blurRad="38100" dist="25400" dir="5400000" algn="ctr" rotWithShape="0">
                  <a:srgbClr val="6E747A">
                    <a:alpha val="43000"/>
                  </a:srgbClr>
                </a:outerShdw>
              </a:effectLst>
            </a:endParaRPr>
          </a:p>
        </p:txBody>
      </p:sp>
      <p:sp>
        <p:nvSpPr>
          <p:cNvPr id="10" name="Rectangle 9"/>
          <p:cNvSpPr/>
          <p:nvPr/>
        </p:nvSpPr>
        <p:spPr>
          <a:xfrm>
            <a:off x="5734050" y="2543175"/>
            <a:ext cx="828676" cy="923330"/>
          </a:xfrm>
          <a:prstGeom prst="rect">
            <a:avLst/>
          </a:prstGeom>
          <a:noFill/>
        </p:spPr>
        <p:txBody>
          <a:bodyPr wrap="square" lIns="91440" tIns="45720" rIns="91440" bIns="45720">
            <a:spAutoFit/>
          </a:bodyPr>
          <a:lstStyle/>
          <a:p>
            <a:pPr algn="ctr"/>
            <a:r>
              <a:rPr lang="en-CA" sz="5400" dirty="0" smtClean="0">
                <a:ln w="0"/>
                <a:solidFill>
                  <a:schemeClr val="accent1"/>
                </a:solidFill>
                <a:effectLst>
                  <a:outerShdw blurRad="38100" dist="25400" dir="5400000" algn="ctr" rotWithShape="0">
                    <a:srgbClr val="6E747A">
                      <a:alpha val="43000"/>
                    </a:srgbClr>
                  </a:outerShdw>
                </a:effectLst>
                <a:sym typeface="Wingdings" panose="05000000000000000000" pitchFamily="2" charset="2"/>
              </a:rPr>
              <a:t></a:t>
            </a:r>
            <a:endParaRPr lang="en-CA" sz="5400" dirty="0">
              <a:ln w="0"/>
              <a:solidFill>
                <a:schemeClr val="accent1"/>
              </a:solidFill>
              <a:effectLst>
                <a:outerShdw blurRad="38100" dist="25400" dir="5400000" algn="ctr" rotWithShape="0">
                  <a:srgbClr val="6E747A">
                    <a:alpha val="43000"/>
                  </a:srgbClr>
                </a:outerShdw>
              </a:effectLst>
            </a:endParaRPr>
          </a:p>
        </p:txBody>
      </p:sp>
      <p:sp>
        <p:nvSpPr>
          <p:cNvPr id="11" name="Rectangle 10"/>
          <p:cNvSpPr/>
          <p:nvPr/>
        </p:nvSpPr>
        <p:spPr>
          <a:xfrm>
            <a:off x="5734050" y="3913585"/>
            <a:ext cx="828676" cy="923330"/>
          </a:xfrm>
          <a:prstGeom prst="rect">
            <a:avLst/>
          </a:prstGeom>
          <a:noFill/>
        </p:spPr>
        <p:txBody>
          <a:bodyPr wrap="square" lIns="91440" tIns="45720" rIns="91440" bIns="45720">
            <a:spAutoFit/>
          </a:bodyPr>
          <a:lstStyle/>
          <a:p>
            <a:pPr algn="ctr"/>
            <a:r>
              <a:rPr lang="en-CA" sz="5400" dirty="0" smtClean="0">
                <a:ln w="0"/>
                <a:solidFill>
                  <a:schemeClr val="accent1"/>
                </a:solidFill>
                <a:effectLst>
                  <a:outerShdw blurRad="38100" dist="25400" dir="5400000" algn="ctr" rotWithShape="0">
                    <a:srgbClr val="6E747A">
                      <a:alpha val="43000"/>
                    </a:srgbClr>
                  </a:outerShdw>
                </a:effectLst>
                <a:sym typeface="Wingdings" panose="05000000000000000000" pitchFamily="2" charset="2"/>
              </a:rPr>
              <a:t></a:t>
            </a:r>
            <a:endParaRPr lang="en-CA" sz="5400" dirty="0">
              <a:ln w="0"/>
              <a:solidFill>
                <a:schemeClr val="accent1"/>
              </a:solidFill>
              <a:effectLst>
                <a:outerShdw blurRad="38100" dist="25400" dir="5400000" algn="ctr" rotWithShape="0">
                  <a:srgbClr val="6E747A">
                    <a:alpha val="43000"/>
                  </a:srgbClr>
                </a:outerShdw>
              </a:effectLst>
            </a:endParaRPr>
          </a:p>
        </p:txBody>
      </p:sp>
      <p:sp>
        <p:nvSpPr>
          <p:cNvPr id="12" name="Rectangle 11"/>
          <p:cNvSpPr/>
          <p:nvPr/>
        </p:nvSpPr>
        <p:spPr>
          <a:xfrm>
            <a:off x="5734050" y="3228380"/>
            <a:ext cx="828676" cy="923330"/>
          </a:xfrm>
          <a:prstGeom prst="rect">
            <a:avLst/>
          </a:prstGeom>
          <a:noFill/>
        </p:spPr>
        <p:txBody>
          <a:bodyPr wrap="square" lIns="91440" tIns="45720" rIns="91440" bIns="45720">
            <a:spAutoFit/>
          </a:bodyPr>
          <a:lstStyle/>
          <a:p>
            <a:pPr algn="ctr"/>
            <a:r>
              <a:rPr lang="en-CA" sz="5400" dirty="0" smtClean="0">
                <a:ln w="0"/>
                <a:solidFill>
                  <a:schemeClr val="accent1"/>
                </a:solidFill>
                <a:effectLst>
                  <a:outerShdw blurRad="38100" dist="25400" dir="5400000" algn="ctr" rotWithShape="0">
                    <a:srgbClr val="6E747A">
                      <a:alpha val="43000"/>
                    </a:srgbClr>
                  </a:outerShdw>
                </a:effectLst>
                <a:sym typeface="Wingdings" panose="05000000000000000000" pitchFamily="2" charset="2"/>
              </a:rPr>
              <a:t></a:t>
            </a:r>
            <a:endParaRPr lang="en-CA" sz="5400" dirty="0">
              <a:ln w="0"/>
              <a:solidFill>
                <a:schemeClr val="accent1"/>
              </a:solidFill>
              <a:effectLst>
                <a:outerShdw blurRad="38100" dist="25400" dir="5400000" algn="ctr" rotWithShape="0">
                  <a:srgbClr val="6E747A">
                    <a:alpha val="43000"/>
                  </a:srgbClr>
                </a:outerShdw>
              </a:effectLst>
            </a:endParaRPr>
          </a:p>
        </p:txBody>
      </p:sp>
      <p:sp>
        <p:nvSpPr>
          <p:cNvPr id="13" name="Rectangle 12"/>
          <p:cNvSpPr/>
          <p:nvPr/>
        </p:nvSpPr>
        <p:spPr>
          <a:xfrm>
            <a:off x="6922293" y="3228380"/>
            <a:ext cx="828676" cy="923330"/>
          </a:xfrm>
          <a:prstGeom prst="rect">
            <a:avLst/>
          </a:prstGeom>
          <a:noFill/>
        </p:spPr>
        <p:txBody>
          <a:bodyPr wrap="square" lIns="91440" tIns="45720" rIns="91440" bIns="45720">
            <a:spAutoFit/>
          </a:bodyPr>
          <a:lstStyle/>
          <a:p>
            <a:pPr algn="ctr"/>
            <a:r>
              <a:rPr lang="en-CA" sz="5400" dirty="0" smtClean="0">
                <a:ln w="0"/>
                <a:solidFill>
                  <a:schemeClr val="accent1"/>
                </a:solidFill>
                <a:effectLst>
                  <a:outerShdw blurRad="38100" dist="25400" dir="5400000" algn="ctr" rotWithShape="0">
                    <a:srgbClr val="6E747A">
                      <a:alpha val="43000"/>
                    </a:srgbClr>
                  </a:outerShdw>
                </a:effectLst>
                <a:sym typeface="Wingdings" panose="05000000000000000000" pitchFamily="2" charset="2"/>
              </a:rPr>
              <a:t></a:t>
            </a:r>
            <a:endParaRPr lang="en-CA" sz="5400" dirty="0">
              <a:ln w="0"/>
              <a:solidFill>
                <a:schemeClr val="accent1"/>
              </a:solidFill>
              <a:effectLst>
                <a:outerShdw blurRad="38100" dist="25400" dir="5400000" algn="ctr" rotWithShape="0">
                  <a:srgbClr val="6E747A">
                    <a:alpha val="43000"/>
                  </a:srgbClr>
                </a:outerShdw>
              </a:effectLst>
            </a:endParaRPr>
          </a:p>
        </p:txBody>
      </p:sp>
      <p:sp>
        <p:nvSpPr>
          <p:cNvPr id="14" name="Rectangle 13"/>
          <p:cNvSpPr/>
          <p:nvPr/>
        </p:nvSpPr>
        <p:spPr>
          <a:xfrm>
            <a:off x="6924676" y="3913585"/>
            <a:ext cx="828676" cy="923330"/>
          </a:xfrm>
          <a:prstGeom prst="rect">
            <a:avLst/>
          </a:prstGeom>
          <a:noFill/>
        </p:spPr>
        <p:txBody>
          <a:bodyPr wrap="square" lIns="91440" tIns="45720" rIns="91440" bIns="45720">
            <a:spAutoFit/>
          </a:bodyPr>
          <a:lstStyle/>
          <a:p>
            <a:pPr algn="ctr"/>
            <a:r>
              <a:rPr lang="en-CA" sz="5400" dirty="0" smtClean="0">
                <a:ln w="0"/>
                <a:solidFill>
                  <a:schemeClr val="accent1"/>
                </a:solidFill>
                <a:effectLst>
                  <a:outerShdw blurRad="38100" dist="25400" dir="5400000" algn="ctr" rotWithShape="0">
                    <a:srgbClr val="6E747A">
                      <a:alpha val="43000"/>
                    </a:srgbClr>
                  </a:outerShdw>
                </a:effectLst>
                <a:sym typeface="Wingdings" panose="05000000000000000000" pitchFamily="2" charset="2"/>
              </a:rPr>
              <a:t></a:t>
            </a:r>
            <a:endParaRPr lang="en-CA" sz="5400" dirty="0">
              <a:ln w="0"/>
              <a:solidFill>
                <a:schemeClr val="accent1"/>
              </a:solidFill>
              <a:effectLst>
                <a:outerShdw blurRad="38100" dist="25400" dir="5400000" algn="ctr" rotWithShape="0">
                  <a:srgbClr val="6E747A">
                    <a:alpha val="43000"/>
                  </a:srgbClr>
                </a:outerShdw>
              </a:effectLst>
            </a:endParaRPr>
          </a:p>
        </p:txBody>
      </p:sp>
      <p:sp>
        <p:nvSpPr>
          <p:cNvPr id="15" name="Rectangle 14"/>
          <p:cNvSpPr/>
          <p:nvPr/>
        </p:nvSpPr>
        <p:spPr>
          <a:xfrm>
            <a:off x="4769643" y="3228380"/>
            <a:ext cx="623889" cy="923330"/>
          </a:xfrm>
          <a:prstGeom prst="rect">
            <a:avLst/>
          </a:prstGeom>
          <a:noFill/>
        </p:spPr>
        <p:txBody>
          <a:bodyPr wrap="none" lIns="91440" tIns="45720" rIns="91440" bIns="45720">
            <a:spAutoFit/>
          </a:bodyPr>
          <a:lstStyle/>
          <a:p>
            <a:pPr algn="ctr"/>
            <a:r>
              <a:rPr lang="en-CA" sz="5400" b="0" cap="none" spc="0" dirty="0" smtClean="0">
                <a:ln w="0"/>
                <a:solidFill>
                  <a:srgbClr val="FF0000"/>
                </a:solidFill>
                <a:effectLst>
                  <a:outerShdw blurRad="38100" dist="25400" dir="5400000" algn="ctr" rotWithShape="0">
                    <a:srgbClr val="6E747A">
                      <a:alpha val="43000"/>
                    </a:srgbClr>
                  </a:outerShdw>
                </a:effectLst>
                <a:sym typeface="Wingdings" panose="05000000000000000000" pitchFamily="2" charset="2"/>
              </a:rPr>
              <a:t></a:t>
            </a:r>
            <a:endParaRPr lang="en-CA" sz="5400" b="0" cap="none" spc="0" dirty="0">
              <a:ln w="0"/>
              <a:solidFill>
                <a:srgbClr val="FF0000"/>
              </a:solidFill>
              <a:effectLst>
                <a:outerShdw blurRad="38100" dist="25400" dir="5400000" algn="ctr" rotWithShape="0">
                  <a:srgbClr val="6E747A">
                    <a:alpha val="43000"/>
                  </a:srgbClr>
                </a:outerShdw>
              </a:effectLst>
            </a:endParaRPr>
          </a:p>
        </p:txBody>
      </p:sp>
      <p:sp>
        <p:nvSpPr>
          <p:cNvPr id="16" name="Rectangle 15"/>
          <p:cNvSpPr/>
          <p:nvPr/>
        </p:nvSpPr>
        <p:spPr>
          <a:xfrm>
            <a:off x="4767260" y="3913585"/>
            <a:ext cx="623889" cy="923330"/>
          </a:xfrm>
          <a:prstGeom prst="rect">
            <a:avLst/>
          </a:prstGeom>
          <a:noFill/>
        </p:spPr>
        <p:txBody>
          <a:bodyPr wrap="none" lIns="91440" tIns="45720" rIns="91440" bIns="45720">
            <a:spAutoFit/>
          </a:bodyPr>
          <a:lstStyle/>
          <a:p>
            <a:pPr algn="ctr"/>
            <a:r>
              <a:rPr lang="en-CA" sz="5400" b="0" cap="none" spc="0" dirty="0" smtClean="0">
                <a:ln w="0"/>
                <a:solidFill>
                  <a:srgbClr val="FF0000"/>
                </a:solidFill>
                <a:effectLst>
                  <a:outerShdw blurRad="38100" dist="25400" dir="5400000" algn="ctr" rotWithShape="0">
                    <a:srgbClr val="6E747A">
                      <a:alpha val="43000"/>
                    </a:srgbClr>
                  </a:outerShdw>
                </a:effectLst>
                <a:sym typeface="Wingdings" panose="05000000000000000000" pitchFamily="2" charset="2"/>
              </a:rPr>
              <a:t></a:t>
            </a:r>
            <a:endParaRPr lang="en-CA" sz="5400" b="0" cap="none" spc="0" dirty="0">
              <a:ln w="0"/>
              <a:solidFill>
                <a:srgbClr val="FF0000"/>
              </a:solidFill>
              <a:effectLst>
                <a:outerShdw blurRad="38100" dist="25400" dir="5400000" algn="ctr" rotWithShape="0">
                  <a:srgbClr val="6E747A">
                    <a:alpha val="43000"/>
                  </a:srgbClr>
                </a:outerShdw>
              </a:effectLst>
            </a:endParaRPr>
          </a:p>
        </p:txBody>
      </p:sp>
    </p:spTree>
    <p:extLst>
      <p:ext uri="{BB962C8B-B14F-4D97-AF65-F5344CB8AC3E}">
        <p14:creationId xmlns:p14="http://schemas.microsoft.com/office/powerpoint/2010/main" val="3541549501"/>
      </p:ext>
    </p:extLst>
  </p:cSld>
  <p:clrMapOvr>
    <a:masterClrMapping/>
  </p:clrMapOvr>
  <p:transition spd="slow">
    <p:push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Table 9"/>
          <p:cNvGraphicFramePr>
            <a:graphicFrameLocks noGrp="1"/>
          </p:cNvGraphicFramePr>
          <p:nvPr>
            <p:extLst>
              <p:ext uri="{D42A27DB-BD31-4B8C-83A1-F6EECF244321}">
                <p14:modId xmlns:p14="http://schemas.microsoft.com/office/powerpoint/2010/main" val="3147136522"/>
              </p:ext>
            </p:extLst>
          </p:nvPr>
        </p:nvGraphicFramePr>
        <p:xfrm>
          <a:off x="5838579" y="1234552"/>
          <a:ext cx="4321022" cy="1544398"/>
        </p:xfrm>
        <a:graphic>
          <a:graphicData uri="http://schemas.openxmlformats.org/drawingml/2006/table">
            <a:tbl>
              <a:tblPr firstRow="1" bandRow="1"/>
              <a:tblGrid>
                <a:gridCol w="2882969">
                  <a:extLst>
                    <a:ext uri="{9D8B030D-6E8A-4147-A177-3AD203B41FA5}">
                      <a16:colId xmlns:a16="http://schemas.microsoft.com/office/drawing/2014/main" xmlns="" val="20000"/>
                    </a:ext>
                  </a:extLst>
                </a:gridCol>
                <a:gridCol w="1438053">
                  <a:extLst>
                    <a:ext uri="{9D8B030D-6E8A-4147-A177-3AD203B41FA5}">
                      <a16:colId xmlns:a16="http://schemas.microsoft.com/office/drawing/2014/main" xmlns="" val="20001"/>
                    </a:ext>
                  </a:extLst>
                </a:gridCol>
              </a:tblGrid>
              <a:tr h="431878">
                <a:tc>
                  <a:txBody>
                    <a:bodyPr/>
                    <a:lstStyle/>
                    <a:p>
                      <a:r>
                        <a:rPr lang="en-CA" sz="2000" b="0" cap="none" spc="0" dirty="0" smtClean="0">
                          <a:ln>
                            <a:noFill/>
                          </a:ln>
                          <a:solidFill>
                            <a:schemeClr val="tx1"/>
                          </a:solidFill>
                          <a:effectLst/>
                        </a:rPr>
                        <a:t>Method</a:t>
                      </a:r>
                      <a:endParaRPr lang="en-CA" sz="2000" b="0" cap="none" spc="0" dirty="0">
                        <a:ln>
                          <a:noFill/>
                        </a:ln>
                        <a:solidFill>
                          <a:schemeClr val="tx1"/>
                        </a:solidFill>
                        <a:effectLst/>
                      </a:endParaRPr>
                    </a:p>
                  </a:txBody>
                  <a:tcPr/>
                </a:tc>
                <a:tc>
                  <a:txBody>
                    <a:bodyPr/>
                    <a:lstStyle/>
                    <a:p>
                      <a:r>
                        <a:rPr lang="en-CA" b="0" cap="none" spc="0" dirty="0" smtClean="0">
                          <a:ln>
                            <a:noFill/>
                          </a:ln>
                          <a:solidFill>
                            <a:schemeClr val="tx1"/>
                          </a:solidFill>
                          <a:effectLst/>
                        </a:rPr>
                        <a:t>Accuracy (%)</a:t>
                      </a:r>
                      <a:endParaRPr lang="en-CA" b="0" cap="none" spc="0" dirty="0">
                        <a:ln>
                          <a:noFill/>
                        </a:ln>
                        <a:solidFill>
                          <a:schemeClr val="tx1"/>
                        </a:solidFill>
                        <a:effectLst/>
                      </a:endParaRPr>
                    </a:p>
                  </a:txBody>
                  <a:tcPr/>
                </a:tc>
                <a:extLst>
                  <a:ext uri="{0D108BD9-81ED-4DB2-BD59-A6C34878D82A}">
                    <a16:rowId xmlns:a16="http://schemas.microsoft.com/office/drawing/2014/main" xmlns="" val="10000"/>
                  </a:ext>
                </a:extLst>
              </a:tr>
              <a:tr h="370840">
                <a:tc>
                  <a:txBody>
                    <a:bodyPr/>
                    <a:lstStyle/>
                    <a:p>
                      <a:r>
                        <a:rPr lang="en-CA" b="0" cap="none" spc="0" dirty="0" smtClean="0">
                          <a:ln>
                            <a:noFill/>
                          </a:ln>
                          <a:solidFill>
                            <a:schemeClr val="tx1"/>
                          </a:solidFill>
                          <a:effectLst/>
                        </a:rPr>
                        <a:t>Kriging</a:t>
                      </a:r>
                      <a:r>
                        <a:rPr lang="en-CA" b="0" cap="none" spc="0" baseline="0" dirty="0" smtClean="0">
                          <a:ln>
                            <a:noFill/>
                          </a:ln>
                          <a:solidFill>
                            <a:schemeClr val="tx1"/>
                          </a:solidFill>
                          <a:effectLst/>
                        </a:rPr>
                        <a:t> (Spherical)</a:t>
                      </a:r>
                      <a:endParaRPr lang="en-CA" b="0" cap="none" spc="0" dirty="0">
                        <a:ln>
                          <a:noFill/>
                        </a:ln>
                        <a:solidFill>
                          <a:schemeClr val="tx1"/>
                        </a:solidFill>
                        <a:effectLst/>
                      </a:endParaRPr>
                    </a:p>
                  </a:txBody>
                  <a:tcPr/>
                </a:tc>
                <a:tc>
                  <a:txBody>
                    <a:bodyPr/>
                    <a:lstStyle/>
                    <a:p>
                      <a:r>
                        <a:rPr lang="en-CA" b="0" cap="none" spc="0" dirty="0" smtClean="0">
                          <a:ln>
                            <a:noFill/>
                          </a:ln>
                          <a:solidFill>
                            <a:schemeClr val="tx1"/>
                          </a:solidFill>
                          <a:effectLst/>
                        </a:rPr>
                        <a:t>-0.03</a:t>
                      </a:r>
                      <a:endParaRPr lang="en-CA" b="0" cap="none" spc="0" dirty="0">
                        <a:ln>
                          <a:noFill/>
                        </a:ln>
                        <a:solidFill>
                          <a:schemeClr val="tx1"/>
                        </a:solidFill>
                        <a:effectLst/>
                      </a:endParaRPr>
                    </a:p>
                  </a:txBody>
                  <a:tcPr/>
                </a:tc>
                <a:extLst>
                  <a:ext uri="{0D108BD9-81ED-4DB2-BD59-A6C34878D82A}">
                    <a16:rowId xmlns:a16="http://schemas.microsoft.com/office/drawing/2014/main" xmlns="" val="10001"/>
                  </a:ext>
                </a:extLst>
              </a:tr>
              <a:tr h="370840">
                <a:tc>
                  <a:txBody>
                    <a:bodyPr/>
                    <a:lstStyle/>
                    <a:p>
                      <a:r>
                        <a:rPr lang="en-CA" b="0" cap="none" spc="0" dirty="0" smtClean="0">
                          <a:ln>
                            <a:noFill/>
                          </a:ln>
                          <a:solidFill>
                            <a:schemeClr val="tx1"/>
                          </a:solidFill>
                          <a:effectLst/>
                        </a:rPr>
                        <a:t>Kriging (Exponential)</a:t>
                      </a:r>
                      <a:endParaRPr lang="en-CA" b="0" cap="none" spc="0" dirty="0">
                        <a:ln>
                          <a:noFill/>
                        </a:ln>
                        <a:solidFill>
                          <a:schemeClr val="tx1"/>
                        </a:solidFill>
                        <a:effectLst/>
                      </a:endParaRPr>
                    </a:p>
                  </a:txBody>
                  <a:tcPr/>
                </a:tc>
                <a:tc>
                  <a:txBody>
                    <a:bodyPr/>
                    <a:lstStyle/>
                    <a:p>
                      <a:r>
                        <a:rPr lang="en-CA" b="0" cap="none" spc="0" dirty="0" smtClean="0">
                          <a:ln>
                            <a:noFill/>
                          </a:ln>
                          <a:solidFill>
                            <a:schemeClr val="tx1"/>
                          </a:solidFill>
                          <a:effectLst/>
                        </a:rPr>
                        <a:t>-1.61</a:t>
                      </a:r>
                      <a:endParaRPr lang="en-CA" b="0" cap="none" spc="0" dirty="0">
                        <a:ln>
                          <a:noFill/>
                        </a:ln>
                        <a:solidFill>
                          <a:schemeClr val="tx1"/>
                        </a:solidFill>
                        <a:effectLst/>
                      </a:endParaRPr>
                    </a:p>
                  </a:txBody>
                  <a:tcPr/>
                </a:tc>
                <a:extLst>
                  <a:ext uri="{0D108BD9-81ED-4DB2-BD59-A6C34878D82A}">
                    <a16:rowId xmlns:a16="http://schemas.microsoft.com/office/drawing/2014/main" xmlns="" val="10002"/>
                  </a:ext>
                </a:extLst>
              </a:tr>
              <a:tr h="370840">
                <a:tc>
                  <a:txBody>
                    <a:bodyPr/>
                    <a:lstStyle/>
                    <a:p>
                      <a:r>
                        <a:rPr lang="en-CA" b="0" cap="none" spc="0" dirty="0" smtClean="0">
                          <a:ln>
                            <a:noFill/>
                          </a:ln>
                          <a:solidFill>
                            <a:schemeClr val="tx1"/>
                          </a:solidFill>
                          <a:effectLst/>
                        </a:rPr>
                        <a:t>Kriging (Gaussian)</a:t>
                      </a:r>
                      <a:endParaRPr lang="en-CA" b="0" cap="none" spc="0" dirty="0">
                        <a:ln>
                          <a:noFill/>
                        </a:ln>
                        <a:solidFill>
                          <a:schemeClr val="tx1"/>
                        </a:solidFill>
                        <a:effectLst/>
                      </a:endParaRPr>
                    </a:p>
                  </a:txBody>
                  <a:tcPr/>
                </a:tc>
                <a:tc>
                  <a:txBody>
                    <a:bodyPr/>
                    <a:lstStyle/>
                    <a:p>
                      <a:r>
                        <a:rPr lang="en-CA" b="0" cap="none" spc="0" dirty="0" smtClean="0">
                          <a:ln>
                            <a:noFill/>
                          </a:ln>
                          <a:solidFill>
                            <a:schemeClr val="tx1"/>
                          </a:solidFill>
                          <a:effectLst/>
                        </a:rPr>
                        <a:t>&lt; -500</a:t>
                      </a:r>
                      <a:endParaRPr lang="en-CA" b="0" cap="none" spc="0" dirty="0">
                        <a:ln>
                          <a:noFill/>
                        </a:ln>
                        <a:solidFill>
                          <a:schemeClr val="tx1"/>
                        </a:solidFill>
                        <a:effectLst/>
                      </a:endParaRPr>
                    </a:p>
                  </a:txBody>
                  <a:tcPr/>
                </a:tc>
                <a:extLst>
                  <a:ext uri="{0D108BD9-81ED-4DB2-BD59-A6C34878D82A}">
                    <a16:rowId xmlns:a16="http://schemas.microsoft.com/office/drawing/2014/main" xmlns="" val="10003"/>
                  </a:ext>
                </a:extLst>
              </a:tr>
            </a:tbl>
          </a:graphicData>
        </a:graphic>
      </p:graphicFrame>
      <p:sp>
        <p:nvSpPr>
          <p:cNvPr id="14" name="TextBox 13"/>
          <p:cNvSpPr txBox="1"/>
          <p:nvPr/>
        </p:nvSpPr>
        <p:spPr>
          <a:xfrm>
            <a:off x="5838579" y="1238411"/>
            <a:ext cx="4321022" cy="1530539"/>
          </a:xfrm>
          <a:prstGeom prst="rect">
            <a:avLst/>
          </a:prstGeom>
          <a:noFill/>
          <a:ln w="19050">
            <a:solidFill>
              <a:srgbClr val="FF0000"/>
            </a:solidFill>
          </a:ln>
        </p:spPr>
        <p:txBody>
          <a:bodyPr wrap="square" rtlCol="0">
            <a:spAutoFit/>
          </a:bodyPr>
          <a:lstStyle/>
          <a:p>
            <a:endParaRPr lang="en-CA" dirty="0"/>
          </a:p>
        </p:txBody>
      </p:sp>
      <p:sp>
        <p:nvSpPr>
          <p:cNvPr id="2" name="TextBox 1"/>
          <p:cNvSpPr txBox="1"/>
          <p:nvPr/>
        </p:nvSpPr>
        <p:spPr>
          <a:xfrm>
            <a:off x="443883" y="275208"/>
            <a:ext cx="11176987" cy="830997"/>
          </a:xfrm>
          <a:prstGeom prst="rect">
            <a:avLst/>
          </a:prstGeom>
          <a:noFill/>
        </p:spPr>
        <p:txBody>
          <a:bodyPr wrap="square" rtlCol="0">
            <a:spAutoFit/>
          </a:bodyPr>
          <a:lstStyle/>
          <a:p>
            <a:r>
              <a:rPr lang="en-CA" sz="4800" b="1" dirty="0" smtClean="0">
                <a:solidFill>
                  <a:schemeClr val="tx1">
                    <a:lumMod val="95000"/>
                    <a:lumOff val="5000"/>
                  </a:schemeClr>
                </a:solidFill>
                <a:latin typeface="+mj-lt"/>
              </a:rPr>
              <a:t>Performance</a:t>
            </a:r>
            <a:endParaRPr lang="en-CA" sz="4800" b="1" dirty="0">
              <a:solidFill>
                <a:schemeClr val="tx1">
                  <a:lumMod val="95000"/>
                  <a:lumOff val="5000"/>
                </a:schemeClr>
              </a:solidFill>
              <a:latin typeface="+mj-lt"/>
            </a:endParaRPr>
          </a:p>
        </p:txBody>
      </p:sp>
      <p:cxnSp>
        <p:nvCxnSpPr>
          <p:cNvPr id="4" name="Straight Connector 3"/>
          <p:cNvCxnSpPr/>
          <p:nvPr/>
        </p:nvCxnSpPr>
        <p:spPr>
          <a:xfrm flipV="1">
            <a:off x="443883" y="1083076"/>
            <a:ext cx="11461072" cy="8877"/>
          </a:xfrm>
          <a:prstGeom prst="line">
            <a:avLst/>
          </a:prstGeom>
          <a:ln>
            <a:solidFill>
              <a:schemeClr val="tx1">
                <a:lumMod val="95000"/>
                <a:lumOff val="5000"/>
              </a:schemeClr>
            </a:solidFill>
          </a:ln>
        </p:spPr>
        <p:style>
          <a:lnRef idx="2">
            <a:schemeClr val="dk1"/>
          </a:lnRef>
          <a:fillRef idx="0">
            <a:schemeClr val="dk1"/>
          </a:fillRef>
          <a:effectRef idx="1">
            <a:schemeClr val="dk1"/>
          </a:effectRef>
          <a:fontRef idx="minor">
            <a:schemeClr val="tx1"/>
          </a:fontRef>
        </p:style>
      </p:cxnSp>
      <p:sp>
        <p:nvSpPr>
          <p:cNvPr id="7" name="Date Placeholder 6"/>
          <p:cNvSpPr>
            <a:spLocks noGrp="1"/>
          </p:cNvSpPr>
          <p:nvPr>
            <p:ph type="dt" sz="half" idx="10"/>
          </p:nvPr>
        </p:nvSpPr>
        <p:spPr>
          <a:xfrm>
            <a:off x="1097280" y="6459785"/>
            <a:ext cx="2472271" cy="365125"/>
          </a:xfrm>
        </p:spPr>
        <p:txBody>
          <a:bodyPr/>
          <a:lstStyle/>
          <a:p>
            <a:r>
              <a:rPr lang="en-US" smtClean="0"/>
              <a:t>5/27/2016</a:t>
            </a:r>
            <a:endParaRPr lang="en-US" dirty="0"/>
          </a:p>
        </p:txBody>
      </p:sp>
      <p:sp>
        <p:nvSpPr>
          <p:cNvPr id="8" name="Footer Placeholder 7"/>
          <p:cNvSpPr>
            <a:spLocks noGrp="1"/>
          </p:cNvSpPr>
          <p:nvPr>
            <p:ph type="ftr" sz="quarter" idx="11"/>
          </p:nvPr>
        </p:nvSpPr>
        <p:spPr>
          <a:xfrm>
            <a:off x="3686185" y="6459785"/>
            <a:ext cx="4822804" cy="365125"/>
          </a:xfrm>
        </p:spPr>
        <p:txBody>
          <a:bodyPr/>
          <a:lstStyle/>
          <a:p>
            <a:r>
              <a:rPr lang="en-CA" smtClean="0"/>
              <a:t>Southern Ontario Numerical Analysis Day (SONAD) - University of Waterloo</a:t>
            </a:r>
            <a:endParaRPr lang="en-US" dirty="0"/>
          </a:p>
        </p:txBody>
      </p:sp>
      <p:sp>
        <p:nvSpPr>
          <p:cNvPr id="9" name="Slide Number Placeholder 8"/>
          <p:cNvSpPr>
            <a:spLocks noGrp="1"/>
          </p:cNvSpPr>
          <p:nvPr>
            <p:ph type="sldNum" sz="quarter" idx="12"/>
          </p:nvPr>
        </p:nvSpPr>
        <p:spPr>
          <a:xfrm>
            <a:off x="9900458" y="6459785"/>
            <a:ext cx="1312025" cy="365125"/>
          </a:xfrm>
        </p:spPr>
        <p:txBody>
          <a:bodyPr/>
          <a:lstStyle/>
          <a:p>
            <a:fld id="{4FAB73BC-B049-4115-A692-8D63A059BFB8}" type="slidenum">
              <a:rPr lang="en-US" smtClean="0"/>
              <a:pPr/>
              <a:t>12</a:t>
            </a:fld>
            <a:endParaRPr lang="en-US" dirty="0"/>
          </a:p>
        </p:txBody>
      </p:sp>
      <p:sp>
        <p:nvSpPr>
          <p:cNvPr id="18" name="TextBox 17"/>
          <p:cNvSpPr txBox="1"/>
          <p:nvPr/>
        </p:nvSpPr>
        <p:spPr>
          <a:xfrm>
            <a:off x="443883" y="1341120"/>
            <a:ext cx="5584055" cy="3831818"/>
          </a:xfrm>
          <a:prstGeom prst="rect">
            <a:avLst/>
          </a:prstGeom>
          <a:noFill/>
        </p:spPr>
        <p:txBody>
          <a:bodyPr wrap="square" rtlCol="0">
            <a:spAutoFit/>
          </a:bodyPr>
          <a:lstStyle/>
          <a:p>
            <a:pPr marL="285750" indent="-285750">
              <a:lnSpc>
                <a:spcPct val="150000"/>
              </a:lnSpc>
              <a:buFont typeface="Courier New" panose="02070309020205020404" pitchFamily="49" charset="0"/>
              <a:buChar char="o"/>
            </a:pPr>
            <a:r>
              <a:rPr lang="en-CA" dirty="0"/>
              <a:t>Second order stationarity assumption doesn’t hold</a:t>
            </a:r>
          </a:p>
          <a:p>
            <a:pPr marL="285750" indent="-285750">
              <a:lnSpc>
                <a:spcPct val="150000"/>
              </a:lnSpc>
              <a:buFont typeface="Courier New" panose="02070309020205020404" pitchFamily="49" charset="0"/>
              <a:buChar char="o"/>
            </a:pPr>
            <a:endParaRPr lang="en-CA" dirty="0" smtClean="0"/>
          </a:p>
          <a:p>
            <a:pPr marL="285750" indent="-285750">
              <a:lnSpc>
                <a:spcPct val="150000"/>
              </a:lnSpc>
              <a:buFont typeface="Courier New" panose="02070309020205020404" pitchFamily="49" charset="0"/>
              <a:buChar char="o"/>
            </a:pPr>
            <a:endParaRPr lang="en-CA" dirty="0" smtClean="0"/>
          </a:p>
          <a:p>
            <a:pPr>
              <a:lnSpc>
                <a:spcPct val="150000"/>
              </a:lnSpc>
            </a:pPr>
            <a:endParaRPr lang="en-CA" dirty="0"/>
          </a:p>
          <a:p>
            <a:pPr marL="285750" indent="-285750">
              <a:lnSpc>
                <a:spcPct val="150000"/>
              </a:lnSpc>
              <a:buFont typeface="Courier New" panose="02070309020205020404" pitchFamily="49" charset="0"/>
              <a:buChar char="o"/>
            </a:pPr>
            <a:r>
              <a:rPr lang="en-CA" dirty="0" smtClean="0"/>
              <a:t>Using Random Samples of Smaller Sizes</a:t>
            </a:r>
          </a:p>
          <a:p>
            <a:pPr marL="285750" indent="-285750">
              <a:lnSpc>
                <a:spcPct val="150000"/>
              </a:lnSpc>
              <a:buFont typeface="Courier New" panose="02070309020205020404" pitchFamily="49" charset="0"/>
              <a:buChar char="o"/>
            </a:pPr>
            <a:endParaRPr lang="en-CA" dirty="0" smtClean="0"/>
          </a:p>
          <a:p>
            <a:pPr marL="285750" indent="-285750">
              <a:lnSpc>
                <a:spcPct val="150000"/>
              </a:lnSpc>
              <a:buFont typeface="Courier New" panose="02070309020205020404" pitchFamily="49" charset="0"/>
              <a:buChar char="o"/>
            </a:pPr>
            <a:endParaRPr lang="en-CA" dirty="0" smtClean="0"/>
          </a:p>
          <a:p>
            <a:pPr marL="285750" indent="-285750">
              <a:lnSpc>
                <a:spcPct val="150000"/>
              </a:lnSpc>
              <a:buFont typeface="Courier New" panose="02070309020205020404" pitchFamily="49" charset="0"/>
              <a:buChar char="o"/>
            </a:pPr>
            <a:endParaRPr lang="en-CA" dirty="0" smtClean="0"/>
          </a:p>
          <a:p>
            <a:pPr marL="285750" indent="-285750">
              <a:lnSpc>
                <a:spcPct val="150000"/>
              </a:lnSpc>
              <a:buFont typeface="Courier New" panose="02070309020205020404" pitchFamily="49" charset="0"/>
              <a:buChar char="o"/>
            </a:pPr>
            <a:r>
              <a:rPr lang="en-CA" dirty="0" smtClean="0"/>
              <a:t>Changing the Distance Function</a:t>
            </a:r>
            <a:endParaRPr lang="en-CA" dirty="0"/>
          </a:p>
        </p:txBody>
      </p:sp>
      <p:sp>
        <p:nvSpPr>
          <p:cNvPr id="19" name="TextBox 18"/>
          <p:cNvSpPr txBox="1"/>
          <p:nvPr/>
        </p:nvSpPr>
        <p:spPr>
          <a:xfrm>
            <a:off x="5838579" y="2885995"/>
            <a:ext cx="6066375" cy="1338828"/>
          </a:xfrm>
          <a:prstGeom prst="rect">
            <a:avLst/>
          </a:prstGeom>
          <a:ln>
            <a:solidFill>
              <a:srgbClr val="FF0000"/>
            </a:solidFill>
          </a:ln>
        </p:spPr>
        <p:style>
          <a:lnRef idx="2">
            <a:schemeClr val="dk1"/>
          </a:lnRef>
          <a:fillRef idx="1">
            <a:schemeClr val="lt1"/>
          </a:fillRef>
          <a:effectRef idx="0">
            <a:schemeClr val="dk1"/>
          </a:effectRef>
          <a:fontRef idx="minor">
            <a:schemeClr val="dk1"/>
          </a:fontRef>
        </p:style>
        <p:txBody>
          <a:bodyPr wrap="square" rtlCol="0">
            <a:spAutoFit/>
          </a:bodyPr>
          <a:lstStyle/>
          <a:p>
            <a:pPr marL="285750" lvl="1" indent="-285750">
              <a:lnSpc>
                <a:spcPct val="150000"/>
              </a:lnSpc>
              <a:buFont typeface="Wingdings" panose="05000000000000000000" pitchFamily="2" charset="2"/>
              <a:buChar char="q"/>
            </a:pPr>
            <a:r>
              <a:rPr lang="en-CA" dirty="0"/>
              <a:t>T</a:t>
            </a:r>
            <a:r>
              <a:rPr lang="en-CA" dirty="0" smtClean="0"/>
              <a:t>he accuracy of almost all methods deteriorates</a:t>
            </a:r>
          </a:p>
          <a:p>
            <a:pPr marL="285750" lvl="1" indent="-285750">
              <a:lnSpc>
                <a:spcPct val="150000"/>
              </a:lnSpc>
              <a:buFont typeface="Wingdings" panose="05000000000000000000" pitchFamily="2" charset="2"/>
              <a:buChar char="q"/>
            </a:pPr>
            <a:r>
              <a:rPr lang="en-CA" dirty="0" smtClean="0"/>
              <a:t>Makes methods sensitive to the choice of representative contracts</a:t>
            </a:r>
            <a:endParaRPr lang="en-CA" dirty="0"/>
          </a:p>
        </p:txBody>
      </p:sp>
      <p:sp>
        <p:nvSpPr>
          <p:cNvPr id="21" name="TextBox 20"/>
          <p:cNvSpPr txBox="1"/>
          <p:nvPr/>
        </p:nvSpPr>
        <p:spPr>
          <a:xfrm>
            <a:off x="5838579" y="4582450"/>
            <a:ext cx="6058978" cy="923330"/>
          </a:xfrm>
          <a:prstGeom prst="rect">
            <a:avLst/>
          </a:prstGeom>
          <a:ln>
            <a:solidFill>
              <a:srgbClr val="FF0000"/>
            </a:solidFill>
          </a:ln>
        </p:spPr>
        <p:style>
          <a:lnRef idx="2">
            <a:schemeClr val="dk1"/>
          </a:lnRef>
          <a:fillRef idx="1">
            <a:schemeClr val="lt1"/>
          </a:fillRef>
          <a:effectRef idx="0">
            <a:schemeClr val="dk1"/>
          </a:effectRef>
          <a:fontRef idx="minor">
            <a:schemeClr val="dk1"/>
          </a:fontRef>
        </p:style>
        <p:txBody>
          <a:bodyPr wrap="square" rtlCol="0">
            <a:spAutoFit/>
          </a:bodyPr>
          <a:lstStyle/>
          <a:p>
            <a:pPr marL="285750" lvl="1" indent="-285750">
              <a:lnSpc>
                <a:spcPct val="150000"/>
              </a:lnSpc>
              <a:buFont typeface="Wingdings" panose="05000000000000000000" pitchFamily="2" charset="2"/>
              <a:buChar char="q"/>
            </a:pPr>
            <a:r>
              <a:rPr lang="en-CA" dirty="0" smtClean="0"/>
              <a:t>Increases the accuracy of IDW methods</a:t>
            </a:r>
          </a:p>
          <a:p>
            <a:pPr marL="285750" lvl="1" indent="-285750">
              <a:lnSpc>
                <a:spcPct val="150000"/>
              </a:lnSpc>
              <a:buFont typeface="Wingdings" panose="05000000000000000000" pitchFamily="2" charset="2"/>
              <a:buChar char="q"/>
            </a:pPr>
            <a:r>
              <a:rPr lang="en-CA" dirty="0" smtClean="0"/>
              <a:t>Creates Instability for other methods</a:t>
            </a:r>
            <a:endParaRPr lang="en-CA" dirty="0"/>
          </a:p>
        </p:txBody>
      </p:sp>
    </p:spTree>
    <p:extLst>
      <p:ext uri="{BB962C8B-B14F-4D97-AF65-F5344CB8AC3E}">
        <p14:creationId xmlns:p14="http://schemas.microsoft.com/office/powerpoint/2010/main" val="3822170202"/>
      </p:ext>
    </p:extLst>
  </p:cSld>
  <p:clrMapOvr>
    <a:masterClrMapping/>
  </p:clrMapOvr>
  <p:transition spd="slow">
    <p:push di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43883" y="275208"/>
            <a:ext cx="11176987" cy="830997"/>
          </a:xfrm>
          <a:prstGeom prst="rect">
            <a:avLst/>
          </a:prstGeom>
          <a:noFill/>
        </p:spPr>
        <p:txBody>
          <a:bodyPr wrap="square" rtlCol="0">
            <a:spAutoFit/>
          </a:bodyPr>
          <a:lstStyle/>
          <a:p>
            <a:r>
              <a:rPr lang="en-CA" sz="4800" b="1" dirty="0" smtClean="0">
                <a:solidFill>
                  <a:schemeClr val="tx1">
                    <a:lumMod val="95000"/>
                    <a:lumOff val="5000"/>
                  </a:schemeClr>
                </a:solidFill>
                <a:latin typeface="+mj-lt"/>
              </a:rPr>
              <a:t>Ideas</a:t>
            </a:r>
            <a:endParaRPr lang="en-CA" sz="4800" b="1" dirty="0">
              <a:solidFill>
                <a:schemeClr val="tx1">
                  <a:lumMod val="95000"/>
                  <a:lumOff val="5000"/>
                </a:schemeClr>
              </a:solidFill>
              <a:latin typeface="+mj-lt"/>
            </a:endParaRPr>
          </a:p>
        </p:txBody>
      </p:sp>
      <p:cxnSp>
        <p:nvCxnSpPr>
          <p:cNvPr id="4" name="Straight Connector 3"/>
          <p:cNvCxnSpPr/>
          <p:nvPr/>
        </p:nvCxnSpPr>
        <p:spPr>
          <a:xfrm flipV="1">
            <a:off x="443883" y="1083076"/>
            <a:ext cx="11461072" cy="8877"/>
          </a:xfrm>
          <a:prstGeom prst="line">
            <a:avLst/>
          </a:prstGeom>
          <a:ln>
            <a:solidFill>
              <a:schemeClr val="tx1">
                <a:lumMod val="95000"/>
                <a:lumOff val="5000"/>
              </a:schemeClr>
            </a:solidFill>
          </a:ln>
        </p:spPr>
        <p:style>
          <a:lnRef idx="2">
            <a:schemeClr val="dk1"/>
          </a:lnRef>
          <a:fillRef idx="0">
            <a:schemeClr val="dk1"/>
          </a:fillRef>
          <a:effectRef idx="1">
            <a:schemeClr val="dk1"/>
          </a:effectRef>
          <a:fontRef idx="minor">
            <a:schemeClr val="tx1"/>
          </a:fontRef>
        </p:style>
      </p:cxnSp>
      <p:sp>
        <p:nvSpPr>
          <p:cNvPr id="7" name="Date Placeholder 6"/>
          <p:cNvSpPr>
            <a:spLocks noGrp="1"/>
          </p:cNvSpPr>
          <p:nvPr>
            <p:ph type="dt" sz="half" idx="10"/>
          </p:nvPr>
        </p:nvSpPr>
        <p:spPr>
          <a:xfrm>
            <a:off x="1097280" y="6459785"/>
            <a:ext cx="2472271" cy="365125"/>
          </a:xfrm>
        </p:spPr>
        <p:txBody>
          <a:bodyPr/>
          <a:lstStyle/>
          <a:p>
            <a:r>
              <a:rPr lang="en-US" smtClean="0"/>
              <a:t>5/27/2016</a:t>
            </a:r>
            <a:endParaRPr lang="en-US" dirty="0"/>
          </a:p>
        </p:txBody>
      </p:sp>
      <p:sp>
        <p:nvSpPr>
          <p:cNvPr id="8" name="Footer Placeholder 7"/>
          <p:cNvSpPr>
            <a:spLocks noGrp="1"/>
          </p:cNvSpPr>
          <p:nvPr>
            <p:ph type="ftr" sz="quarter" idx="11"/>
          </p:nvPr>
        </p:nvSpPr>
        <p:spPr>
          <a:xfrm>
            <a:off x="3686185" y="6459785"/>
            <a:ext cx="4822804" cy="365125"/>
          </a:xfrm>
        </p:spPr>
        <p:txBody>
          <a:bodyPr/>
          <a:lstStyle/>
          <a:p>
            <a:r>
              <a:rPr lang="en-CA" smtClean="0"/>
              <a:t>Southern Ontario Numerical Analysis Day (SONAD) - University of Waterloo</a:t>
            </a:r>
            <a:endParaRPr lang="en-US" dirty="0"/>
          </a:p>
        </p:txBody>
      </p:sp>
      <p:sp>
        <p:nvSpPr>
          <p:cNvPr id="9" name="Slide Number Placeholder 8"/>
          <p:cNvSpPr>
            <a:spLocks noGrp="1"/>
          </p:cNvSpPr>
          <p:nvPr>
            <p:ph type="sldNum" sz="quarter" idx="12"/>
          </p:nvPr>
        </p:nvSpPr>
        <p:spPr>
          <a:xfrm>
            <a:off x="9900458" y="6459785"/>
            <a:ext cx="1312025" cy="365125"/>
          </a:xfrm>
        </p:spPr>
        <p:txBody>
          <a:bodyPr/>
          <a:lstStyle/>
          <a:p>
            <a:fld id="{4FAB73BC-B049-4115-A692-8D63A059BFB8}" type="slidenum">
              <a:rPr lang="en-US" smtClean="0"/>
              <a:pPr/>
              <a:t>13</a:t>
            </a:fld>
            <a:endParaRPr lang="en-US" dirty="0"/>
          </a:p>
        </p:txBody>
      </p:sp>
      <p:sp>
        <p:nvSpPr>
          <p:cNvPr id="5" name="Rectangle 4"/>
          <p:cNvSpPr/>
          <p:nvPr/>
        </p:nvSpPr>
        <p:spPr>
          <a:xfrm>
            <a:off x="457202" y="1341120"/>
            <a:ext cx="7986043" cy="1338828"/>
          </a:xfrm>
          <a:prstGeom prst="rect">
            <a:avLst/>
          </a:prstGeom>
        </p:spPr>
        <p:txBody>
          <a:bodyPr wrap="square">
            <a:spAutoFit/>
          </a:bodyPr>
          <a:lstStyle/>
          <a:p>
            <a:pPr marL="285750" indent="-285750">
              <a:lnSpc>
                <a:spcPct val="150000"/>
              </a:lnSpc>
              <a:buFont typeface="Courier New" panose="02070309020205020404" pitchFamily="49" charset="0"/>
              <a:buChar char="o"/>
            </a:pPr>
            <a:r>
              <a:rPr lang="en-CA" dirty="0" smtClean="0"/>
              <a:t>Efficiency and granularity of IDW/RBF: Extension of </a:t>
            </a:r>
            <a:r>
              <a:rPr lang="en-CA" dirty="0" err="1" smtClean="0"/>
              <a:t>Nadaraya</a:t>
            </a:r>
            <a:r>
              <a:rPr lang="en-CA" dirty="0" smtClean="0"/>
              <a:t>-Watson estimator</a:t>
            </a:r>
            <a:endParaRPr lang="en-CA" dirty="0"/>
          </a:p>
          <a:p>
            <a:pPr marL="285750" indent="-285750">
              <a:lnSpc>
                <a:spcPct val="150000"/>
              </a:lnSpc>
              <a:buFont typeface="Courier New" panose="02070309020205020404" pitchFamily="49" charset="0"/>
              <a:buChar char="o"/>
            </a:pPr>
            <a:r>
              <a:rPr lang="en-CA" dirty="0" smtClean="0"/>
              <a:t>Non-manual choice of distance function: learn distance from features</a:t>
            </a:r>
          </a:p>
          <a:p>
            <a:pPr marL="285750" indent="-285750">
              <a:lnSpc>
                <a:spcPct val="150000"/>
              </a:lnSpc>
              <a:buFont typeface="Courier New" panose="02070309020205020404" pitchFamily="49" charset="0"/>
              <a:buChar char="o"/>
            </a:pPr>
            <a:r>
              <a:rPr lang="en-CA" dirty="0" smtClean="0"/>
              <a:t>Accuracy of Kriging: Train to minimize Mean Squared Error (MSE)</a:t>
            </a:r>
            <a:endParaRPr lang="en-CA" dirty="0"/>
          </a:p>
        </p:txBody>
      </p:sp>
      <p:pic>
        <p:nvPicPr>
          <p:cNvPr id="3" name="Picture 2"/>
          <p:cNvPicPr>
            <a:picLocks noChangeAspect="1"/>
          </p:cNvPicPr>
          <p:nvPr/>
        </p:nvPicPr>
        <p:blipFill>
          <a:blip r:embed="rId3">
            <a:lum bright="-20000" contrast="40000"/>
          </a:blip>
          <a:stretch>
            <a:fillRect/>
          </a:stretch>
        </p:blipFill>
        <p:spPr>
          <a:xfrm>
            <a:off x="2932864" y="4015812"/>
            <a:ext cx="6199024" cy="1539779"/>
          </a:xfrm>
          <a:prstGeom prst="rect">
            <a:avLst/>
          </a:prstGeom>
          <a:ln w="57150">
            <a:solidFill>
              <a:srgbClr val="FF0000"/>
            </a:solidFill>
          </a:ln>
        </p:spPr>
      </p:pic>
      <p:pic>
        <p:nvPicPr>
          <p:cNvPr id="6" name="Picture 5"/>
          <p:cNvPicPr>
            <a:picLocks noChangeAspect="1"/>
          </p:cNvPicPr>
          <p:nvPr/>
        </p:nvPicPr>
        <p:blipFill>
          <a:blip r:embed="rId4">
            <a:lum bright="-20000" contrast="40000"/>
          </a:blip>
          <a:stretch>
            <a:fillRect/>
          </a:stretch>
        </p:blipFill>
        <p:spPr>
          <a:xfrm>
            <a:off x="2893107" y="3961448"/>
            <a:ext cx="6290649" cy="1668384"/>
          </a:xfrm>
          <a:prstGeom prst="rect">
            <a:avLst/>
          </a:prstGeom>
          <a:ln w="38100">
            <a:solidFill>
              <a:srgbClr val="FF0000"/>
            </a:solidFill>
          </a:ln>
        </p:spPr>
      </p:pic>
    </p:spTree>
    <p:extLst>
      <p:ext uri="{BB962C8B-B14F-4D97-AF65-F5344CB8AC3E}">
        <p14:creationId xmlns:p14="http://schemas.microsoft.com/office/powerpoint/2010/main" val="258814158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5" name="Picture 84"/>
          <p:cNvPicPr>
            <a:picLocks noChangeAspect="1"/>
          </p:cNvPicPr>
          <p:nvPr/>
        </p:nvPicPr>
        <p:blipFill>
          <a:blip r:embed="rId3">
            <a:lum bright="-20000" contrast="40000"/>
          </a:blip>
          <a:stretch>
            <a:fillRect/>
          </a:stretch>
        </p:blipFill>
        <p:spPr>
          <a:xfrm>
            <a:off x="1599215" y="5286385"/>
            <a:ext cx="489462" cy="428953"/>
          </a:xfrm>
          <a:prstGeom prst="rect">
            <a:avLst/>
          </a:prstGeom>
        </p:spPr>
      </p:pic>
      <p:pic>
        <p:nvPicPr>
          <p:cNvPr id="84" name="Picture 83"/>
          <p:cNvPicPr>
            <a:picLocks noChangeAspect="1"/>
          </p:cNvPicPr>
          <p:nvPr/>
        </p:nvPicPr>
        <p:blipFill>
          <a:blip r:embed="rId4">
            <a:lum bright="-20000" contrast="40000"/>
          </a:blip>
          <a:stretch>
            <a:fillRect/>
          </a:stretch>
        </p:blipFill>
        <p:spPr>
          <a:xfrm>
            <a:off x="1555815" y="3852048"/>
            <a:ext cx="556357" cy="490608"/>
          </a:xfrm>
          <a:prstGeom prst="rect">
            <a:avLst/>
          </a:prstGeom>
        </p:spPr>
      </p:pic>
      <p:sp>
        <p:nvSpPr>
          <p:cNvPr id="2" name="TextBox 1"/>
          <p:cNvSpPr txBox="1"/>
          <p:nvPr/>
        </p:nvSpPr>
        <p:spPr>
          <a:xfrm>
            <a:off x="443883" y="275208"/>
            <a:ext cx="11176987" cy="830997"/>
          </a:xfrm>
          <a:prstGeom prst="rect">
            <a:avLst/>
          </a:prstGeom>
          <a:noFill/>
        </p:spPr>
        <p:txBody>
          <a:bodyPr wrap="square" rtlCol="0">
            <a:spAutoFit/>
          </a:bodyPr>
          <a:lstStyle/>
          <a:p>
            <a:r>
              <a:rPr lang="en-CA" sz="4800" b="1" dirty="0" smtClean="0">
                <a:solidFill>
                  <a:schemeClr val="tx1">
                    <a:lumMod val="95000"/>
                    <a:lumOff val="5000"/>
                  </a:schemeClr>
                </a:solidFill>
                <a:latin typeface="+mj-lt"/>
              </a:rPr>
              <a:t>Neural Network</a:t>
            </a:r>
            <a:endParaRPr lang="en-CA" sz="4800" b="1" dirty="0">
              <a:solidFill>
                <a:schemeClr val="tx1">
                  <a:lumMod val="95000"/>
                  <a:lumOff val="5000"/>
                </a:schemeClr>
              </a:solidFill>
              <a:latin typeface="+mj-lt"/>
            </a:endParaRPr>
          </a:p>
        </p:txBody>
      </p:sp>
      <p:cxnSp>
        <p:nvCxnSpPr>
          <p:cNvPr id="4" name="Straight Connector 3"/>
          <p:cNvCxnSpPr/>
          <p:nvPr/>
        </p:nvCxnSpPr>
        <p:spPr>
          <a:xfrm flipV="1">
            <a:off x="443883" y="1083076"/>
            <a:ext cx="11461072" cy="8877"/>
          </a:xfrm>
          <a:prstGeom prst="line">
            <a:avLst/>
          </a:prstGeom>
          <a:ln>
            <a:solidFill>
              <a:schemeClr val="tx1">
                <a:lumMod val="95000"/>
                <a:lumOff val="5000"/>
              </a:schemeClr>
            </a:solidFill>
          </a:ln>
        </p:spPr>
        <p:style>
          <a:lnRef idx="2">
            <a:schemeClr val="dk1"/>
          </a:lnRef>
          <a:fillRef idx="0">
            <a:schemeClr val="dk1"/>
          </a:fillRef>
          <a:effectRef idx="1">
            <a:schemeClr val="dk1"/>
          </a:effectRef>
          <a:fontRef idx="minor">
            <a:schemeClr val="tx1"/>
          </a:fontRef>
        </p:style>
      </p:cxnSp>
      <p:sp>
        <p:nvSpPr>
          <p:cNvPr id="7" name="Date Placeholder 6"/>
          <p:cNvSpPr>
            <a:spLocks noGrp="1"/>
          </p:cNvSpPr>
          <p:nvPr>
            <p:ph type="dt" sz="half" idx="10"/>
          </p:nvPr>
        </p:nvSpPr>
        <p:spPr>
          <a:xfrm>
            <a:off x="1097280" y="6459785"/>
            <a:ext cx="2472271" cy="365125"/>
          </a:xfrm>
        </p:spPr>
        <p:txBody>
          <a:bodyPr/>
          <a:lstStyle/>
          <a:p>
            <a:r>
              <a:rPr lang="en-US" smtClean="0"/>
              <a:t>5/27/2016</a:t>
            </a:r>
            <a:endParaRPr lang="en-US" dirty="0"/>
          </a:p>
        </p:txBody>
      </p:sp>
      <p:sp>
        <p:nvSpPr>
          <p:cNvPr id="8" name="Footer Placeholder 7"/>
          <p:cNvSpPr>
            <a:spLocks noGrp="1"/>
          </p:cNvSpPr>
          <p:nvPr>
            <p:ph type="ftr" sz="quarter" idx="11"/>
          </p:nvPr>
        </p:nvSpPr>
        <p:spPr>
          <a:xfrm>
            <a:off x="3686185" y="6459785"/>
            <a:ext cx="4822804" cy="365125"/>
          </a:xfrm>
        </p:spPr>
        <p:txBody>
          <a:bodyPr/>
          <a:lstStyle/>
          <a:p>
            <a:r>
              <a:rPr lang="en-CA" smtClean="0"/>
              <a:t>Southern Ontario Numerical Analysis Day (SONAD) - University of Waterloo</a:t>
            </a:r>
            <a:endParaRPr lang="en-US" dirty="0"/>
          </a:p>
        </p:txBody>
      </p:sp>
      <p:sp>
        <p:nvSpPr>
          <p:cNvPr id="9" name="Slide Number Placeholder 8"/>
          <p:cNvSpPr>
            <a:spLocks noGrp="1"/>
          </p:cNvSpPr>
          <p:nvPr>
            <p:ph type="sldNum" sz="quarter" idx="12"/>
          </p:nvPr>
        </p:nvSpPr>
        <p:spPr>
          <a:xfrm>
            <a:off x="9900458" y="6459785"/>
            <a:ext cx="1312025" cy="365125"/>
          </a:xfrm>
        </p:spPr>
        <p:txBody>
          <a:bodyPr/>
          <a:lstStyle/>
          <a:p>
            <a:fld id="{4FAB73BC-B049-4115-A692-8D63A059BFB8}" type="slidenum">
              <a:rPr lang="en-US" smtClean="0"/>
              <a:pPr/>
              <a:t>14</a:t>
            </a:fld>
            <a:endParaRPr lang="en-US" dirty="0"/>
          </a:p>
        </p:txBody>
      </p:sp>
      <p:sp>
        <p:nvSpPr>
          <p:cNvPr id="6" name="Oval 5"/>
          <p:cNvSpPr/>
          <p:nvPr/>
        </p:nvSpPr>
        <p:spPr>
          <a:xfrm>
            <a:off x="3768695" y="1967050"/>
            <a:ext cx="555476" cy="555477"/>
          </a:xfrm>
          <a:prstGeom prst="ellipse">
            <a:avLst/>
          </a:prstGeom>
          <a:ln w="38100">
            <a:solidFill>
              <a:schemeClr val="tx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CA"/>
          </a:p>
        </p:txBody>
      </p:sp>
      <p:sp>
        <p:nvSpPr>
          <p:cNvPr id="10" name="Oval 9"/>
          <p:cNvSpPr/>
          <p:nvPr/>
        </p:nvSpPr>
        <p:spPr>
          <a:xfrm>
            <a:off x="3768695" y="3840526"/>
            <a:ext cx="555476" cy="555477"/>
          </a:xfrm>
          <a:prstGeom prst="ellipse">
            <a:avLst/>
          </a:prstGeom>
          <a:ln w="38100">
            <a:solidFill>
              <a:schemeClr val="tx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CA"/>
          </a:p>
        </p:txBody>
      </p:sp>
      <p:sp>
        <p:nvSpPr>
          <p:cNvPr id="11" name="Oval 10"/>
          <p:cNvSpPr/>
          <p:nvPr/>
        </p:nvSpPr>
        <p:spPr>
          <a:xfrm>
            <a:off x="3768695" y="5210734"/>
            <a:ext cx="555476" cy="555477"/>
          </a:xfrm>
          <a:prstGeom prst="ellipse">
            <a:avLst/>
          </a:prstGeom>
          <a:ln w="38100">
            <a:solidFill>
              <a:schemeClr val="tx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CA"/>
          </a:p>
        </p:txBody>
      </p:sp>
      <p:sp>
        <p:nvSpPr>
          <p:cNvPr id="12" name="Oval 11"/>
          <p:cNvSpPr/>
          <p:nvPr/>
        </p:nvSpPr>
        <p:spPr>
          <a:xfrm>
            <a:off x="6655754" y="1967050"/>
            <a:ext cx="555476" cy="555477"/>
          </a:xfrm>
          <a:prstGeom prst="ellipse">
            <a:avLst/>
          </a:prstGeom>
          <a:ln w="38100">
            <a:solidFill>
              <a:srgbClr val="7030A0"/>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CA"/>
          </a:p>
        </p:txBody>
      </p:sp>
      <p:sp>
        <p:nvSpPr>
          <p:cNvPr id="13" name="Oval 12"/>
          <p:cNvSpPr/>
          <p:nvPr/>
        </p:nvSpPr>
        <p:spPr>
          <a:xfrm>
            <a:off x="6655754" y="3840526"/>
            <a:ext cx="555476" cy="555477"/>
          </a:xfrm>
          <a:prstGeom prst="ellipse">
            <a:avLst/>
          </a:prstGeom>
          <a:ln w="38100">
            <a:solidFill>
              <a:srgbClr val="7030A0"/>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CA"/>
          </a:p>
        </p:txBody>
      </p:sp>
      <p:sp>
        <p:nvSpPr>
          <p:cNvPr id="14" name="Oval 13"/>
          <p:cNvSpPr/>
          <p:nvPr/>
        </p:nvSpPr>
        <p:spPr>
          <a:xfrm>
            <a:off x="6655754" y="5210734"/>
            <a:ext cx="555476" cy="555477"/>
          </a:xfrm>
          <a:prstGeom prst="ellipse">
            <a:avLst/>
          </a:prstGeom>
          <a:ln w="38100">
            <a:solidFill>
              <a:srgbClr val="7030A0"/>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CA"/>
          </a:p>
        </p:txBody>
      </p:sp>
      <p:sp>
        <p:nvSpPr>
          <p:cNvPr id="15" name="Oval 14"/>
          <p:cNvSpPr/>
          <p:nvPr/>
        </p:nvSpPr>
        <p:spPr>
          <a:xfrm flipH="1">
            <a:off x="4011849" y="2876185"/>
            <a:ext cx="48827" cy="74174"/>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CA"/>
          </a:p>
        </p:txBody>
      </p:sp>
      <p:sp>
        <p:nvSpPr>
          <p:cNvPr id="16" name="Oval 15"/>
          <p:cNvSpPr/>
          <p:nvPr/>
        </p:nvSpPr>
        <p:spPr>
          <a:xfrm flipH="1">
            <a:off x="4011848" y="3079489"/>
            <a:ext cx="48827" cy="74174"/>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CA"/>
          </a:p>
        </p:txBody>
      </p:sp>
      <p:sp>
        <p:nvSpPr>
          <p:cNvPr id="17" name="Oval 16"/>
          <p:cNvSpPr/>
          <p:nvPr/>
        </p:nvSpPr>
        <p:spPr>
          <a:xfrm flipH="1">
            <a:off x="4011847" y="3245706"/>
            <a:ext cx="48827" cy="74174"/>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CA"/>
          </a:p>
        </p:txBody>
      </p:sp>
      <p:sp>
        <p:nvSpPr>
          <p:cNvPr id="18" name="Oval 17"/>
          <p:cNvSpPr/>
          <p:nvPr/>
        </p:nvSpPr>
        <p:spPr>
          <a:xfrm flipH="1">
            <a:off x="4011846" y="3411923"/>
            <a:ext cx="48827" cy="74174"/>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CA"/>
          </a:p>
        </p:txBody>
      </p:sp>
      <p:sp>
        <p:nvSpPr>
          <p:cNvPr id="19" name="Oval 18"/>
          <p:cNvSpPr/>
          <p:nvPr/>
        </p:nvSpPr>
        <p:spPr>
          <a:xfrm flipH="1">
            <a:off x="6898903" y="2876185"/>
            <a:ext cx="48827" cy="74174"/>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CA"/>
          </a:p>
        </p:txBody>
      </p:sp>
      <p:sp>
        <p:nvSpPr>
          <p:cNvPr id="20" name="Oval 19"/>
          <p:cNvSpPr/>
          <p:nvPr/>
        </p:nvSpPr>
        <p:spPr>
          <a:xfrm flipH="1">
            <a:off x="6898902" y="3079489"/>
            <a:ext cx="48827" cy="74174"/>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CA"/>
          </a:p>
        </p:txBody>
      </p:sp>
      <p:sp>
        <p:nvSpPr>
          <p:cNvPr id="21" name="Oval 20"/>
          <p:cNvSpPr/>
          <p:nvPr/>
        </p:nvSpPr>
        <p:spPr>
          <a:xfrm flipH="1">
            <a:off x="6898901" y="3245706"/>
            <a:ext cx="48827" cy="74174"/>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CA"/>
          </a:p>
        </p:txBody>
      </p:sp>
      <p:sp>
        <p:nvSpPr>
          <p:cNvPr id="22" name="Oval 21"/>
          <p:cNvSpPr/>
          <p:nvPr/>
        </p:nvSpPr>
        <p:spPr>
          <a:xfrm flipH="1">
            <a:off x="6898900" y="3411923"/>
            <a:ext cx="48827" cy="74174"/>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CA"/>
          </a:p>
        </p:txBody>
      </p:sp>
      <p:sp>
        <p:nvSpPr>
          <p:cNvPr id="25" name="Rounded Rectangle 24"/>
          <p:cNvSpPr/>
          <p:nvPr/>
        </p:nvSpPr>
        <p:spPr>
          <a:xfrm>
            <a:off x="1560321" y="3644945"/>
            <a:ext cx="546930" cy="940037"/>
          </a:xfrm>
          <a:prstGeom prst="roundRect">
            <a:avLst/>
          </a:prstGeom>
          <a:noFill/>
          <a:ln w="38100">
            <a:solidFill>
              <a:srgbClr val="FF0000"/>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CA"/>
          </a:p>
        </p:txBody>
      </p:sp>
      <p:sp>
        <p:nvSpPr>
          <p:cNvPr id="26" name="Rounded Rectangle 25"/>
          <p:cNvSpPr/>
          <p:nvPr/>
        </p:nvSpPr>
        <p:spPr>
          <a:xfrm>
            <a:off x="1560321" y="5018453"/>
            <a:ext cx="546930" cy="940037"/>
          </a:xfrm>
          <a:prstGeom prst="roundRect">
            <a:avLst/>
          </a:prstGeom>
          <a:noFill/>
          <a:ln w="38100">
            <a:solidFill>
              <a:srgbClr val="FF0000"/>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CA"/>
          </a:p>
        </p:txBody>
      </p:sp>
      <p:cxnSp>
        <p:nvCxnSpPr>
          <p:cNvPr id="28" name="Straight Arrow Connector 27"/>
          <p:cNvCxnSpPr/>
          <p:nvPr/>
        </p:nvCxnSpPr>
        <p:spPr>
          <a:xfrm>
            <a:off x="2187723" y="1848835"/>
            <a:ext cx="1498462" cy="226025"/>
          </a:xfrm>
          <a:prstGeom prst="straightConnector1">
            <a:avLst/>
          </a:prstGeom>
          <a:ln w="38100">
            <a:solidFill>
              <a:srgbClr val="C00000"/>
            </a:solidFill>
            <a:tailEnd type="triangle"/>
          </a:ln>
        </p:spPr>
        <p:style>
          <a:lnRef idx="3">
            <a:schemeClr val="dk1"/>
          </a:lnRef>
          <a:fillRef idx="0">
            <a:schemeClr val="dk1"/>
          </a:fillRef>
          <a:effectRef idx="2">
            <a:schemeClr val="dk1"/>
          </a:effectRef>
          <a:fontRef idx="minor">
            <a:schemeClr val="tx1"/>
          </a:fontRef>
        </p:style>
      </p:cxnSp>
      <p:cxnSp>
        <p:nvCxnSpPr>
          <p:cNvPr id="29" name="Straight Arrow Connector 28"/>
          <p:cNvCxnSpPr/>
          <p:nvPr/>
        </p:nvCxnSpPr>
        <p:spPr>
          <a:xfrm flipV="1">
            <a:off x="2187723" y="2422754"/>
            <a:ext cx="1498462" cy="230717"/>
          </a:xfrm>
          <a:prstGeom prst="straightConnector1">
            <a:avLst/>
          </a:prstGeom>
          <a:ln w="38100">
            <a:solidFill>
              <a:srgbClr val="C00000"/>
            </a:solidFill>
            <a:tailEnd type="triangle"/>
          </a:ln>
        </p:spPr>
        <p:style>
          <a:lnRef idx="3">
            <a:schemeClr val="dk1"/>
          </a:lnRef>
          <a:fillRef idx="0">
            <a:schemeClr val="dk1"/>
          </a:fillRef>
          <a:effectRef idx="2">
            <a:schemeClr val="dk1"/>
          </a:effectRef>
          <a:fontRef idx="minor">
            <a:schemeClr val="tx1"/>
          </a:fontRef>
        </p:style>
      </p:cxnSp>
      <p:cxnSp>
        <p:nvCxnSpPr>
          <p:cNvPr id="31" name="Straight Arrow Connector 30"/>
          <p:cNvCxnSpPr/>
          <p:nvPr/>
        </p:nvCxnSpPr>
        <p:spPr>
          <a:xfrm>
            <a:off x="2187723" y="2235795"/>
            <a:ext cx="1498462" cy="14253"/>
          </a:xfrm>
          <a:prstGeom prst="straightConnector1">
            <a:avLst/>
          </a:prstGeom>
          <a:ln w="38100">
            <a:solidFill>
              <a:srgbClr val="C00000"/>
            </a:solidFill>
            <a:tailEnd type="triangle"/>
          </a:ln>
        </p:spPr>
        <p:style>
          <a:lnRef idx="3">
            <a:schemeClr val="dk1"/>
          </a:lnRef>
          <a:fillRef idx="0">
            <a:schemeClr val="dk1"/>
          </a:fillRef>
          <a:effectRef idx="2">
            <a:schemeClr val="dk1"/>
          </a:effectRef>
          <a:fontRef idx="minor">
            <a:schemeClr val="tx1"/>
          </a:fontRef>
        </p:style>
      </p:cxnSp>
      <p:cxnSp>
        <p:nvCxnSpPr>
          <p:cNvPr id="39" name="Straight Arrow Connector 38"/>
          <p:cNvCxnSpPr/>
          <p:nvPr/>
        </p:nvCxnSpPr>
        <p:spPr>
          <a:xfrm>
            <a:off x="2186295" y="3727481"/>
            <a:ext cx="1498462" cy="226025"/>
          </a:xfrm>
          <a:prstGeom prst="straightConnector1">
            <a:avLst/>
          </a:prstGeom>
          <a:ln w="38100">
            <a:solidFill>
              <a:srgbClr val="C00000"/>
            </a:solidFill>
            <a:tailEnd type="triangle"/>
          </a:ln>
        </p:spPr>
        <p:style>
          <a:lnRef idx="3">
            <a:schemeClr val="dk1"/>
          </a:lnRef>
          <a:fillRef idx="0">
            <a:schemeClr val="dk1"/>
          </a:fillRef>
          <a:effectRef idx="2">
            <a:schemeClr val="dk1"/>
          </a:effectRef>
          <a:fontRef idx="minor">
            <a:schemeClr val="tx1"/>
          </a:fontRef>
        </p:style>
      </p:cxnSp>
      <p:cxnSp>
        <p:nvCxnSpPr>
          <p:cNvPr id="40" name="Straight Arrow Connector 39"/>
          <p:cNvCxnSpPr/>
          <p:nvPr/>
        </p:nvCxnSpPr>
        <p:spPr>
          <a:xfrm flipV="1">
            <a:off x="2186295" y="4301400"/>
            <a:ext cx="1498462" cy="230717"/>
          </a:xfrm>
          <a:prstGeom prst="straightConnector1">
            <a:avLst/>
          </a:prstGeom>
          <a:ln w="38100">
            <a:solidFill>
              <a:srgbClr val="C00000"/>
            </a:solidFill>
            <a:tailEnd type="triangle"/>
          </a:ln>
        </p:spPr>
        <p:style>
          <a:lnRef idx="3">
            <a:schemeClr val="dk1"/>
          </a:lnRef>
          <a:fillRef idx="0">
            <a:schemeClr val="dk1"/>
          </a:fillRef>
          <a:effectRef idx="2">
            <a:schemeClr val="dk1"/>
          </a:effectRef>
          <a:fontRef idx="minor">
            <a:schemeClr val="tx1"/>
          </a:fontRef>
        </p:style>
      </p:cxnSp>
      <p:cxnSp>
        <p:nvCxnSpPr>
          <p:cNvPr id="41" name="Straight Arrow Connector 40"/>
          <p:cNvCxnSpPr/>
          <p:nvPr/>
        </p:nvCxnSpPr>
        <p:spPr>
          <a:xfrm>
            <a:off x="2186295" y="4114441"/>
            <a:ext cx="1498462" cy="14253"/>
          </a:xfrm>
          <a:prstGeom prst="straightConnector1">
            <a:avLst/>
          </a:prstGeom>
          <a:ln w="38100">
            <a:solidFill>
              <a:srgbClr val="C00000"/>
            </a:solidFill>
            <a:tailEnd type="triangle"/>
          </a:ln>
        </p:spPr>
        <p:style>
          <a:lnRef idx="3">
            <a:schemeClr val="dk1"/>
          </a:lnRef>
          <a:fillRef idx="0">
            <a:schemeClr val="dk1"/>
          </a:fillRef>
          <a:effectRef idx="2">
            <a:schemeClr val="dk1"/>
          </a:effectRef>
          <a:fontRef idx="minor">
            <a:schemeClr val="tx1"/>
          </a:fontRef>
        </p:style>
      </p:cxnSp>
      <p:cxnSp>
        <p:nvCxnSpPr>
          <p:cNvPr id="42" name="Straight Arrow Connector 41"/>
          <p:cNvCxnSpPr/>
          <p:nvPr/>
        </p:nvCxnSpPr>
        <p:spPr>
          <a:xfrm>
            <a:off x="2184871" y="5076296"/>
            <a:ext cx="1498462" cy="226025"/>
          </a:xfrm>
          <a:prstGeom prst="straightConnector1">
            <a:avLst/>
          </a:prstGeom>
          <a:ln w="38100">
            <a:solidFill>
              <a:srgbClr val="C00000"/>
            </a:solidFill>
            <a:tailEnd type="triangle"/>
          </a:ln>
        </p:spPr>
        <p:style>
          <a:lnRef idx="3">
            <a:schemeClr val="dk1"/>
          </a:lnRef>
          <a:fillRef idx="0">
            <a:schemeClr val="dk1"/>
          </a:fillRef>
          <a:effectRef idx="2">
            <a:schemeClr val="dk1"/>
          </a:effectRef>
          <a:fontRef idx="minor">
            <a:schemeClr val="tx1"/>
          </a:fontRef>
        </p:style>
      </p:cxnSp>
      <p:cxnSp>
        <p:nvCxnSpPr>
          <p:cNvPr id="43" name="Straight Arrow Connector 42"/>
          <p:cNvCxnSpPr/>
          <p:nvPr/>
        </p:nvCxnSpPr>
        <p:spPr>
          <a:xfrm flipV="1">
            <a:off x="2184871" y="5650215"/>
            <a:ext cx="1498462" cy="230717"/>
          </a:xfrm>
          <a:prstGeom prst="straightConnector1">
            <a:avLst/>
          </a:prstGeom>
          <a:ln w="38100">
            <a:solidFill>
              <a:srgbClr val="C00000"/>
            </a:solidFill>
            <a:tailEnd type="triangle"/>
          </a:ln>
        </p:spPr>
        <p:style>
          <a:lnRef idx="3">
            <a:schemeClr val="dk1"/>
          </a:lnRef>
          <a:fillRef idx="0">
            <a:schemeClr val="dk1"/>
          </a:fillRef>
          <a:effectRef idx="2">
            <a:schemeClr val="dk1"/>
          </a:effectRef>
          <a:fontRef idx="minor">
            <a:schemeClr val="tx1"/>
          </a:fontRef>
        </p:style>
      </p:cxnSp>
      <p:cxnSp>
        <p:nvCxnSpPr>
          <p:cNvPr id="44" name="Straight Arrow Connector 43"/>
          <p:cNvCxnSpPr/>
          <p:nvPr/>
        </p:nvCxnSpPr>
        <p:spPr>
          <a:xfrm>
            <a:off x="2184871" y="5463256"/>
            <a:ext cx="1498462" cy="14253"/>
          </a:xfrm>
          <a:prstGeom prst="straightConnector1">
            <a:avLst/>
          </a:prstGeom>
          <a:ln w="38100">
            <a:solidFill>
              <a:srgbClr val="C00000"/>
            </a:solidFill>
            <a:tailEnd type="triangle"/>
          </a:ln>
        </p:spPr>
        <p:style>
          <a:lnRef idx="3">
            <a:schemeClr val="dk1"/>
          </a:lnRef>
          <a:fillRef idx="0">
            <a:schemeClr val="dk1"/>
          </a:fillRef>
          <a:effectRef idx="2">
            <a:schemeClr val="dk1"/>
          </a:effectRef>
          <a:fontRef idx="minor">
            <a:schemeClr val="tx1"/>
          </a:fontRef>
        </p:style>
      </p:cxnSp>
      <p:cxnSp>
        <p:nvCxnSpPr>
          <p:cNvPr id="45" name="Straight Arrow Connector 44"/>
          <p:cNvCxnSpPr/>
          <p:nvPr/>
        </p:nvCxnSpPr>
        <p:spPr>
          <a:xfrm flipV="1">
            <a:off x="4406681" y="2235795"/>
            <a:ext cx="2165035" cy="7126"/>
          </a:xfrm>
          <a:prstGeom prst="straightConnector1">
            <a:avLst/>
          </a:prstGeom>
          <a:ln w="38100">
            <a:solidFill>
              <a:schemeClr val="tx1">
                <a:lumMod val="95000"/>
                <a:lumOff val="5000"/>
              </a:schemeClr>
            </a:solidFill>
            <a:tailEnd type="triangle"/>
          </a:ln>
        </p:spPr>
        <p:style>
          <a:lnRef idx="3">
            <a:schemeClr val="dk1"/>
          </a:lnRef>
          <a:fillRef idx="0">
            <a:schemeClr val="dk1"/>
          </a:fillRef>
          <a:effectRef idx="2">
            <a:schemeClr val="dk1"/>
          </a:effectRef>
          <a:fontRef idx="minor">
            <a:schemeClr val="tx1"/>
          </a:fontRef>
        </p:style>
      </p:cxnSp>
      <p:cxnSp>
        <p:nvCxnSpPr>
          <p:cNvPr id="48" name="Straight Arrow Connector 47"/>
          <p:cNvCxnSpPr/>
          <p:nvPr/>
        </p:nvCxnSpPr>
        <p:spPr>
          <a:xfrm>
            <a:off x="4406680" y="2345840"/>
            <a:ext cx="2215492" cy="1607666"/>
          </a:xfrm>
          <a:prstGeom prst="straightConnector1">
            <a:avLst/>
          </a:prstGeom>
          <a:ln w="38100">
            <a:solidFill>
              <a:schemeClr val="tx1">
                <a:lumMod val="95000"/>
                <a:lumOff val="5000"/>
              </a:schemeClr>
            </a:solidFill>
            <a:tailEnd type="triangle"/>
          </a:ln>
        </p:spPr>
        <p:style>
          <a:lnRef idx="3">
            <a:schemeClr val="dk1"/>
          </a:lnRef>
          <a:fillRef idx="0">
            <a:schemeClr val="dk1"/>
          </a:fillRef>
          <a:effectRef idx="2">
            <a:schemeClr val="dk1"/>
          </a:effectRef>
          <a:fontRef idx="minor">
            <a:schemeClr val="tx1"/>
          </a:fontRef>
        </p:style>
      </p:cxnSp>
      <p:cxnSp>
        <p:nvCxnSpPr>
          <p:cNvPr id="50" name="Straight Arrow Connector 49"/>
          <p:cNvCxnSpPr/>
          <p:nvPr/>
        </p:nvCxnSpPr>
        <p:spPr>
          <a:xfrm>
            <a:off x="4405252" y="2448797"/>
            <a:ext cx="2257622" cy="2761937"/>
          </a:xfrm>
          <a:prstGeom prst="straightConnector1">
            <a:avLst/>
          </a:prstGeom>
          <a:ln w="38100">
            <a:solidFill>
              <a:schemeClr val="tx1">
                <a:lumMod val="95000"/>
                <a:lumOff val="5000"/>
              </a:schemeClr>
            </a:solidFill>
            <a:tailEnd type="triangle"/>
          </a:ln>
        </p:spPr>
        <p:style>
          <a:lnRef idx="3">
            <a:schemeClr val="dk1"/>
          </a:lnRef>
          <a:fillRef idx="0">
            <a:schemeClr val="dk1"/>
          </a:fillRef>
          <a:effectRef idx="2">
            <a:schemeClr val="dk1"/>
          </a:effectRef>
          <a:fontRef idx="minor">
            <a:schemeClr val="tx1"/>
          </a:fontRef>
        </p:style>
      </p:cxnSp>
      <p:cxnSp>
        <p:nvCxnSpPr>
          <p:cNvPr id="53" name="Straight Arrow Connector 52"/>
          <p:cNvCxnSpPr/>
          <p:nvPr/>
        </p:nvCxnSpPr>
        <p:spPr>
          <a:xfrm flipV="1">
            <a:off x="4413801" y="4097352"/>
            <a:ext cx="2165035" cy="7126"/>
          </a:xfrm>
          <a:prstGeom prst="straightConnector1">
            <a:avLst/>
          </a:prstGeom>
          <a:ln w="38100">
            <a:solidFill>
              <a:schemeClr val="tx1">
                <a:lumMod val="95000"/>
                <a:lumOff val="5000"/>
              </a:schemeClr>
            </a:solidFill>
            <a:tailEnd type="triangle"/>
          </a:ln>
        </p:spPr>
        <p:style>
          <a:lnRef idx="3">
            <a:schemeClr val="dk1"/>
          </a:lnRef>
          <a:fillRef idx="0">
            <a:schemeClr val="dk1"/>
          </a:fillRef>
          <a:effectRef idx="2">
            <a:schemeClr val="dk1"/>
          </a:effectRef>
          <a:fontRef idx="minor">
            <a:schemeClr val="tx1"/>
          </a:fontRef>
        </p:style>
      </p:cxnSp>
      <p:cxnSp>
        <p:nvCxnSpPr>
          <p:cNvPr id="54" name="Straight Arrow Connector 53"/>
          <p:cNvCxnSpPr/>
          <p:nvPr/>
        </p:nvCxnSpPr>
        <p:spPr>
          <a:xfrm flipV="1">
            <a:off x="4413800" y="5498735"/>
            <a:ext cx="2165035" cy="7126"/>
          </a:xfrm>
          <a:prstGeom prst="straightConnector1">
            <a:avLst/>
          </a:prstGeom>
          <a:ln w="38100">
            <a:solidFill>
              <a:schemeClr val="tx1">
                <a:lumMod val="95000"/>
                <a:lumOff val="5000"/>
              </a:schemeClr>
            </a:solidFill>
            <a:tailEnd type="triangle"/>
          </a:ln>
        </p:spPr>
        <p:style>
          <a:lnRef idx="3">
            <a:schemeClr val="dk1"/>
          </a:lnRef>
          <a:fillRef idx="0">
            <a:schemeClr val="dk1"/>
          </a:fillRef>
          <a:effectRef idx="2">
            <a:schemeClr val="dk1"/>
          </a:effectRef>
          <a:fontRef idx="minor">
            <a:schemeClr val="tx1"/>
          </a:fontRef>
        </p:style>
      </p:cxnSp>
      <p:cxnSp>
        <p:nvCxnSpPr>
          <p:cNvPr id="56" name="Straight Arrow Connector 55"/>
          <p:cNvCxnSpPr/>
          <p:nvPr/>
        </p:nvCxnSpPr>
        <p:spPr>
          <a:xfrm flipV="1">
            <a:off x="4413799" y="4231928"/>
            <a:ext cx="2204210" cy="1169832"/>
          </a:xfrm>
          <a:prstGeom prst="straightConnector1">
            <a:avLst/>
          </a:prstGeom>
          <a:ln w="38100">
            <a:solidFill>
              <a:schemeClr val="tx1">
                <a:lumMod val="95000"/>
                <a:lumOff val="5000"/>
              </a:schemeClr>
            </a:solidFill>
            <a:tailEnd type="triangle"/>
          </a:ln>
        </p:spPr>
        <p:style>
          <a:lnRef idx="3">
            <a:schemeClr val="dk1"/>
          </a:lnRef>
          <a:fillRef idx="0">
            <a:schemeClr val="dk1"/>
          </a:fillRef>
          <a:effectRef idx="2">
            <a:schemeClr val="dk1"/>
          </a:effectRef>
          <a:fontRef idx="minor">
            <a:schemeClr val="tx1"/>
          </a:fontRef>
        </p:style>
      </p:cxnSp>
      <p:cxnSp>
        <p:nvCxnSpPr>
          <p:cNvPr id="58" name="Straight Arrow Connector 57"/>
          <p:cNvCxnSpPr/>
          <p:nvPr/>
        </p:nvCxnSpPr>
        <p:spPr>
          <a:xfrm flipV="1">
            <a:off x="4408109" y="2461240"/>
            <a:ext cx="2243482" cy="2852453"/>
          </a:xfrm>
          <a:prstGeom prst="straightConnector1">
            <a:avLst/>
          </a:prstGeom>
          <a:ln w="38100">
            <a:solidFill>
              <a:schemeClr val="tx1">
                <a:lumMod val="95000"/>
                <a:lumOff val="5000"/>
              </a:schemeClr>
            </a:solidFill>
            <a:tailEnd type="triangle"/>
          </a:ln>
        </p:spPr>
        <p:style>
          <a:lnRef idx="3">
            <a:schemeClr val="dk1"/>
          </a:lnRef>
          <a:fillRef idx="0">
            <a:schemeClr val="dk1"/>
          </a:fillRef>
          <a:effectRef idx="2">
            <a:schemeClr val="dk1"/>
          </a:effectRef>
          <a:fontRef idx="minor">
            <a:schemeClr val="tx1"/>
          </a:fontRef>
        </p:style>
      </p:cxnSp>
      <p:cxnSp>
        <p:nvCxnSpPr>
          <p:cNvPr id="62" name="Straight Arrow Connector 61"/>
          <p:cNvCxnSpPr/>
          <p:nvPr/>
        </p:nvCxnSpPr>
        <p:spPr>
          <a:xfrm>
            <a:off x="4400989" y="4252041"/>
            <a:ext cx="2204309" cy="1099130"/>
          </a:xfrm>
          <a:prstGeom prst="straightConnector1">
            <a:avLst/>
          </a:prstGeom>
          <a:ln w="38100">
            <a:solidFill>
              <a:schemeClr val="tx1">
                <a:lumMod val="95000"/>
                <a:lumOff val="5000"/>
              </a:schemeClr>
            </a:solidFill>
            <a:tailEnd type="triangle"/>
          </a:ln>
        </p:spPr>
        <p:style>
          <a:lnRef idx="3">
            <a:schemeClr val="dk1"/>
          </a:lnRef>
          <a:fillRef idx="0">
            <a:schemeClr val="dk1"/>
          </a:fillRef>
          <a:effectRef idx="2">
            <a:schemeClr val="dk1"/>
          </a:effectRef>
          <a:fontRef idx="minor">
            <a:schemeClr val="tx1"/>
          </a:fontRef>
        </p:style>
      </p:cxnSp>
      <p:cxnSp>
        <p:nvCxnSpPr>
          <p:cNvPr id="64" name="Straight Arrow Connector 63"/>
          <p:cNvCxnSpPr/>
          <p:nvPr/>
        </p:nvCxnSpPr>
        <p:spPr>
          <a:xfrm flipV="1">
            <a:off x="4400989" y="2358904"/>
            <a:ext cx="2177846" cy="1553391"/>
          </a:xfrm>
          <a:prstGeom prst="straightConnector1">
            <a:avLst/>
          </a:prstGeom>
          <a:ln w="38100">
            <a:solidFill>
              <a:schemeClr val="tx1">
                <a:lumMod val="95000"/>
                <a:lumOff val="5000"/>
              </a:schemeClr>
            </a:solidFill>
            <a:tailEnd type="triangle"/>
          </a:ln>
        </p:spPr>
        <p:style>
          <a:lnRef idx="3">
            <a:schemeClr val="dk1"/>
          </a:lnRef>
          <a:fillRef idx="0">
            <a:schemeClr val="dk1"/>
          </a:fillRef>
          <a:effectRef idx="2">
            <a:schemeClr val="dk1"/>
          </a:effectRef>
          <a:fontRef idx="minor">
            <a:schemeClr val="tx1"/>
          </a:fontRef>
        </p:style>
      </p:cxnSp>
      <p:sp>
        <p:nvSpPr>
          <p:cNvPr id="69" name="Rounded Rectangle 68"/>
          <p:cNvSpPr/>
          <p:nvPr/>
        </p:nvSpPr>
        <p:spPr>
          <a:xfrm>
            <a:off x="8694634" y="3370474"/>
            <a:ext cx="546930" cy="940037"/>
          </a:xfrm>
          <a:prstGeom prst="roundRect">
            <a:avLst/>
          </a:prstGeom>
          <a:ln w="38100">
            <a:solidFill>
              <a:srgbClr val="0070C0"/>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CA"/>
          </a:p>
        </p:txBody>
      </p:sp>
      <p:cxnSp>
        <p:nvCxnSpPr>
          <p:cNvPr id="70" name="Straight Arrow Connector 69"/>
          <p:cNvCxnSpPr/>
          <p:nvPr/>
        </p:nvCxnSpPr>
        <p:spPr>
          <a:xfrm>
            <a:off x="7295268" y="2250047"/>
            <a:ext cx="1335984" cy="1251186"/>
          </a:xfrm>
          <a:prstGeom prst="straightConnector1">
            <a:avLst/>
          </a:prstGeom>
          <a:ln w="38100">
            <a:solidFill>
              <a:srgbClr val="7030A0"/>
            </a:solidFill>
            <a:tailEnd type="triangle"/>
          </a:ln>
        </p:spPr>
        <p:style>
          <a:lnRef idx="3">
            <a:schemeClr val="dk1"/>
          </a:lnRef>
          <a:fillRef idx="0">
            <a:schemeClr val="dk1"/>
          </a:fillRef>
          <a:effectRef idx="2">
            <a:schemeClr val="dk1"/>
          </a:effectRef>
          <a:fontRef idx="minor">
            <a:schemeClr val="tx1"/>
          </a:fontRef>
        </p:style>
      </p:cxnSp>
      <p:cxnSp>
        <p:nvCxnSpPr>
          <p:cNvPr id="72" name="Straight Arrow Connector 71"/>
          <p:cNvCxnSpPr/>
          <p:nvPr/>
        </p:nvCxnSpPr>
        <p:spPr>
          <a:xfrm flipV="1">
            <a:off x="7274612" y="3903187"/>
            <a:ext cx="1347127" cy="226975"/>
          </a:xfrm>
          <a:prstGeom prst="straightConnector1">
            <a:avLst/>
          </a:prstGeom>
          <a:ln w="38100">
            <a:solidFill>
              <a:srgbClr val="7030A0"/>
            </a:solidFill>
            <a:tailEnd type="triangle"/>
          </a:ln>
        </p:spPr>
        <p:style>
          <a:lnRef idx="3">
            <a:schemeClr val="dk1"/>
          </a:lnRef>
          <a:fillRef idx="0">
            <a:schemeClr val="dk1"/>
          </a:fillRef>
          <a:effectRef idx="2">
            <a:schemeClr val="dk1"/>
          </a:effectRef>
          <a:fontRef idx="minor">
            <a:schemeClr val="tx1"/>
          </a:fontRef>
        </p:style>
      </p:cxnSp>
      <p:cxnSp>
        <p:nvCxnSpPr>
          <p:cNvPr id="76" name="Straight Arrow Connector 75"/>
          <p:cNvCxnSpPr/>
          <p:nvPr/>
        </p:nvCxnSpPr>
        <p:spPr>
          <a:xfrm flipV="1">
            <a:off x="7284125" y="4252041"/>
            <a:ext cx="1337614" cy="1228792"/>
          </a:xfrm>
          <a:prstGeom prst="straightConnector1">
            <a:avLst/>
          </a:prstGeom>
          <a:ln w="38100">
            <a:solidFill>
              <a:srgbClr val="7030A0"/>
            </a:solidFill>
            <a:tailEnd type="triangle"/>
          </a:ln>
        </p:spPr>
        <p:style>
          <a:lnRef idx="3">
            <a:schemeClr val="dk1"/>
          </a:lnRef>
          <a:fillRef idx="0">
            <a:schemeClr val="dk1"/>
          </a:fillRef>
          <a:effectRef idx="2">
            <a:schemeClr val="dk1"/>
          </a:effectRef>
          <a:fontRef idx="minor">
            <a:schemeClr val="tx1"/>
          </a:fontRef>
        </p:style>
      </p:cxnSp>
      <p:cxnSp>
        <p:nvCxnSpPr>
          <p:cNvPr id="79" name="Straight Arrow Connector 78"/>
          <p:cNvCxnSpPr/>
          <p:nvPr/>
        </p:nvCxnSpPr>
        <p:spPr>
          <a:xfrm flipV="1">
            <a:off x="9314459" y="3887466"/>
            <a:ext cx="658483" cy="3564"/>
          </a:xfrm>
          <a:prstGeom prst="straightConnector1">
            <a:avLst/>
          </a:prstGeom>
          <a:ln w="38100">
            <a:solidFill>
              <a:srgbClr val="0070C0"/>
            </a:solidFill>
            <a:tailEnd type="triangle"/>
          </a:ln>
        </p:spPr>
        <p:style>
          <a:lnRef idx="3">
            <a:schemeClr val="dk1"/>
          </a:lnRef>
          <a:fillRef idx="0">
            <a:schemeClr val="dk1"/>
          </a:fillRef>
          <a:effectRef idx="2">
            <a:schemeClr val="dk1"/>
          </a:effectRef>
          <a:fontRef idx="minor">
            <a:schemeClr val="tx1"/>
          </a:fontRef>
        </p:style>
      </p:cxnSp>
      <p:pic>
        <p:nvPicPr>
          <p:cNvPr id="83" name="Picture 82"/>
          <p:cNvPicPr>
            <a:picLocks noChangeAspect="1"/>
          </p:cNvPicPr>
          <p:nvPr/>
        </p:nvPicPr>
        <p:blipFill>
          <a:blip r:embed="rId5">
            <a:lum bright="-20000" contrast="40000"/>
          </a:blip>
          <a:stretch>
            <a:fillRect/>
          </a:stretch>
        </p:blipFill>
        <p:spPr>
          <a:xfrm>
            <a:off x="1561225" y="2009332"/>
            <a:ext cx="555801" cy="430159"/>
          </a:xfrm>
          <a:prstGeom prst="rect">
            <a:avLst/>
          </a:prstGeom>
        </p:spPr>
      </p:pic>
      <p:sp>
        <p:nvSpPr>
          <p:cNvPr id="24" name="Rounded Rectangle 23"/>
          <p:cNvSpPr/>
          <p:nvPr/>
        </p:nvSpPr>
        <p:spPr>
          <a:xfrm>
            <a:off x="1560321" y="1774769"/>
            <a:ext cx="546930" cy="940037"/>
          </a:xfrm>
          <a:prstGeom prst="roundRect">
            <a:avLst/>
          </a:prstGeom>
          <a:noFill/>
          <a:ln w="38100">
            <a:solidFill>
              <a:srgbClr val="FF0000"/>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CA"/>
          </a:p>
        </p:txBody>
      </p:sp>
      <mc:AlternateContent xmlns:mc="http://schemas.openxmlformats.org/markup-compatibility/2006" xmlns:a14="http://schemas.microsoft.com/office/drawing/2010/main">
        <mc:Choice Requires="a14">
          <p:sp>
            <p:nvSpPr>
              <p:cNvPr id="86" name="TextBox 85"/>
              <p:cNvSpPr txBox="1"/>
              <p:nvPr/>
            </p:nvSpPr>
            <p:spPr>
              <a:xfrm>
                <a:off x="3833081" y="2023294"/>
                <a:ext cx="452256" cy="369332"/>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CA" sz="2400" b="0" i="1" smtClean="0">
                              <a:latin typeface="Cambria Math"/>
                            </a:rPr>
                          </m:ctrlPr>
                        </m:sSubPr>
                        <m:e>
                          <m:r>
                            <a:rPr lang="en-CA" sz="2400" b="0" i="1" smtClean="0">
                              <a:latin typeface="Cambria Math" panose="02040503050406030204" pitchFamily="18" charset="0"/>
                            </a:rPr>
                            <m:t>𝑎</m:t>
                          </m:r>
                        </m:e>
                        <m:sub>
                          <m:r>
                            <a:rPr lang="en-CA" sz="2400" b="0" i="1" smtClean="0">
                              <a:latin typeface="Cambria Math" panose="02040503050406030204" pitchFamily="18" charset="0"/>
                            </a:rPr>
                            <m:t>𝑛</m:t>
                          </m:r>
                        </m:sub>
                      </m:sSub>
                    </m:oMath>
                  </m:oMathPara>
                </a14:m>
                <a:endParaRPr lang="en-CA" sz="2400" dirty="0"/>
              </a:p>
            </p:txBody>
          </p:sp>
        </mc:Choice>
        <mc:Fallback xmlns="">
          <p:sp>
            <p:nvSpPr>
              <p:cNvPr id="86" name="TextBox 85"/>
              <p:cNvSpPr txBox="1">
                <a:spLocks noRot="1" noChangeAspect="1" noMove="1" noResize="1" noEditPoints="1" noAdjustHandles="1" noChangeArrowheads="1" noChangeShapeType="1" noTextEdit="1"/>
              </p:cNvSpPr>
              <p:nvPr/>
            </p:nvSpPr>
            <p:spPr>
              <a:xfrm>
                <a:off x="3833081" y="2023294"/>
                <a:ext cx="452256" cy="369332"/>
              </a:xfrm>
              <a:prstGeom prst="rect">
                <a:avLst/>
              </a:prstGeom>
              <a:blipFill rotWithShape="0">
                <a:blip r:embed="rId6"/>
                <a:stretch>
                  <a:fillRect l="-4054" b="-10000"/>
                </a:stretch>
              </a:blipFill>
            </p:spPr>
            <p:txBody>
              <a:bodyPr/>
              <a:lstStyle/>
              <a:p>
                <a:r>
                  <a:rPr lang="en-CA">
                    <a:noFill/>
                  </a:rPr>
                  <a:t> </a:t>
                </a:r>
              </a:p>
            </p:txBody>
          </p:sp>
        </mc:Fallback>
      </mc:AlternateContent>
      <mc:AlternateContent xmlns:mc="http://schemas.openxmlformats.org/markup-compatibility/2006" xmlns:a14="http://schemas.microsoft.com/office/drawing/2010/main">
        <mc:Choice Requires="a14">
          <p:sp>
            <p:nvSpPr>
              <p:cNvPr id="89" name="TextBox 88"/>
              <p:cNvSpPr txBox="1"/>
              <p:nvPr/>
            </p:nvSpPr>
            <p:spPr>
              <a:xfrm>
                <a:off x="3830451" y="3902299"/>
                <a:ext cx="452256" cy="369332"/>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CA" sz="2400" b="0" i="1" smtClean="0">
                              <a:latin typeface="Cambria Math"/>
                            </a:rPr>
                          </m:ctrlPr>
                        </m:sSubPr>
                        <m:e>
                          <m:r>
                            <a:rPr lang="en-CA" sz="2400" b="0" i="1" smtClean="0">
                              <a:latin typeface="Cambria Math" panose="02040503050406030204" pitchFamily="18" charset="0"/>
                            </a:rPr>
                            <m:t>𝑎</m:t>
                          </m:r>
                        </m:e>
                        <m:sub>
                          <m:r>
                            <a:rPr lang="en-CA" sz="2400" b="0" i="1" smtClean="0">
                              <a:latin typeface="Cambria Math" panose="02040503050406030204" pitchFamily="18" charset="0"/>
                            </a:rPr>
                            <m:t>2</m:t>
                          </m:r>
                        </m:sub>
                      </m:sSub>
                    </m:oMath>
                  </m:oMathPara>
                </a14:m>
                <a:endParaRPr lang="en-CA" sz="2400" dirty="0"/>
              </a:p>
            </p:txBody>
          </p:sp>
        </mc:Choice>
        <mc:Fallback xmlns="">
          <p:sp>
            <p:nvSpPr>
              <p:cNvPr id="89" name="TextBox 88"/>
              <p:cNvSpPr txBox="1">
                <a:spLocks noRot="1" noChangeAspect="1" noMove="1" noResize="1" noEditPoints="1" noAdjustHandles="1" noChangeArrowheads="1" noChangeShapeType="1" noTextEdit="1"/>
              </p:cNvSpPr>
              <p:nvPr/>
            </p:nvSpPr>
            <p:spPr>
              <a:xfrm>
                <a:off x="3830451" y="3902299"/>
                <a:ext cx="452256" cy="369332"/>
              </a:xfrm>
              <a:prstGeom prst="rect">
                <a:avLst/>
              </a:prstGeom>
              <a:blipFill rotWithShape="0">
                <a:blip r:embed="rId7"/>
                <a:stretch>
                  <a:fillRect l="-1333" b="-13115"/>
                </a:stretch>
              </a:blipFill>
            </p:spPr>
            <p:txBody>
              <a:bodyPr/>
              <a:lstStyle/>
              <a:p>
                <a:r>
                  <a:rPr lang="en-CA">
                    <a:noFill/>
                  </a:rPr>
                  <a:t> </a:t>
                </a:r>
              </a:p>
            </p:txBody>
          </p:sp>
        </mc:Fallback>
      </mc:AlternateContent>
      <mc:AlternateContent xmlns:mc="http://schemas.openxmlformats.org/markup-compatibility/2006" xmlns:a14="http://schemas.microsoft.com/office/drawing/2010/main">
        <mc:Choice Requires="a14">
          <p:sp>
            <p:nvSpPr>
              <p:cNvPr id="90" name="TextBox 89"/>
              <p:cNvSpPr txBox="1"/>
              <p:nvPr/>
            </p:nvSpPr>
            <p:spPr>
              <a:xfrm>
                <a:off x="3830451" y="5272523"/>
                <a:ext cx="452256" cy="369332"/>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CA" sz="2400" b="0" i="1" smtClean="0">
                              <a:latin typeface="Cambria Math"/>
                            </a:rPr>
                          </m:ctrlPr>
                        </m:sSubPr>
                        <m:e>
                          <m:r>
                            <a:rPr lang="en-CA" sz="2400" b="0" i="1" smtClean="0">
                              <a:latin typeface="Cambria Math" panose="02040503050406030204" pitchFamily="18" charset="0"/>
                            </a:rPr>
                            <m:t>𝑎</m:t>
                          </m:r>
                        </m:e>
                        <m:sub>
                          <m:r>
                            <a:rPr lang="en-CA" sz="2400" b="0" i="1" smtClean="0">
                              <a:latin typeface="Cambria Math" panose="02040503050406030204" pitchFamily="18" charset="0"/>
                            </a:rPr>
                            <m:t>1</m:t>
                          </m:r>
                        </m:sub>
                      </m:sSub>
                    </m:oMath>
                  </m:oMathPara>
                </a14:m>
                <a:endParaRPr lang="en-CA" sz="2400" dirty="0"/>
              </a:p>
            </p:txBody>
          </p:sp>
        </mc:Choice>
        <mc:Fallback xmlns="">
          <p:sp>
            <p:nvSpPr>
              <p:cNvPr id="90" name="TextBox 89"/>
              <p:cNvSpPr txBox="1">
                <a:spLocks noRot="1" noChangeAspect="1" noMove="1" noResize="1" noEditPoints="1" noAdjustHandles="1" noChangeArrowheads="1" noChangeShapeType="1" noTextEdit="1"/>
              </p:cNvSpPr>
              <p:nvPr/>
            </p:nvSpPr>
            <p:spPr>
              <a:xfrm>
                <a:off x="3830451" y="5272523"/>
                <a:ext cx="452256" cy="369332"/>
              </a:xfrm>
              <a:prstGeom prst="rect">
                <a:avLst/>
              </a:prstGeom>
              <a:blipFill rotWithShape="0">
                <a:blip r:embed="rId8"/>
                <a:stretch>
                  <a:fillRect b="-13115"/>
                </a:stretch>
              </a:blipFill>
            </p:spPr>
            <p:txBody>
              <a:bodyPr/>
              <a:lstStyle/>
              <a:p>
                <a:r>
                  <a:rPr lang="en-CA">
                    <a:noFill/>
                  </a:rPr>
                  <a:t> </a:t>
                </a:r>
              </a:p>
            </p:txBody>
          </p:sp>
        </mc:Fallback>
      </mc:AlternateContent>
      <mc:AlternateContent xmlns:mc="http://schemas.openxmlformats.org/markup-compatibility/2006" xmlns:a14="http://schemas.microsoft.com/office/drawing/2010/main">
        <mc:Choice Requires="a14">
          <p:sp>
            <p:nvSpPr>
              <p:cNvPr id="91" name="TextBox 90"/>
              <p:cNvSpPr txBox="1"/>
              <p:nvPr/>
            </p:nvSpPr>
            <p:spPr>
              <a:xfrm>
                <a:off x="6719153" y="2009332"/>
                <a:ext cx="457148" cy="369332"/>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CA" sz="2400" b="0" i="1" smtClean="0">
                              <a:latin typeface="Cambria Math"/>
                            </a:rPr>
                          </m:ctrlPr>
                        </m:sSubPr>
                        <m:e>
                          <m:r>
                            <a:rPr lang="en-CA" sz="2400" b="0" i="1" smtClean="0">
                              <a:latin typeface="Cambria Math" panose="02040503050406030204" pitchFamily="18" charset="0"/>
                            </a:rPr>
                            <m:t>𝑜</m:t>
                          </m:r>
                        </m:e>
                        <m:sub>
                          <m:r>
                            <a:rPr lang="en-CA" sz="2400" b="0" i="1" smtClean="0">
                              <a:latin typeface="Cambria Math" panose="02040503050406030204" pitchFamily="18" charset="0"/>
                            </a:rPr>
                            <m:t>𝑛</m:t>
                          </m:r>
                        </m:sub>
                      </m:sSub>
                    </m:oMath>
                  </m:oMathPara>
                </a14:m>
                <a:endParaRPr lang="en-CA" sz="2400" dirty="0"/>
              </a:p>
            </p:txBody>
          </p:sp>
        </mc:Choice>
        <mc:Fallback xmlns="">
          <p:sp>
            <p:nvSpPr>
              <p:cNvPr id="91" name="TextBox 90"/>
              <p:cNvSpPr txBox="1">
                <a:spLocks noRot="1" noChangeAspect="1" noMove="1" noResize="1" noEditPoints="1" noAdjustHandles="1" noChangeArrowheads="1" noChangeShapeType="1" noTextEdit="1"/>
              </p:cNvSpPr>
              <p:nvPr/>
            </p:nvSpPr>
            <p:spPr>
              <a:xfrm>
                <a:off x="6719153" y="2009332"/>
                <a:ext cx="457148" cy="369332"/>
              </a:xfrm>
              <a:prstGeom prst="rect">
                <a:avLst/>
              </a:prstGeom>
              <a:blipFill rotWithShape="0">
                <a:blip r:embed="rId9"/>
                <a:stretch>
                  <a:fillRect b="-10000"/>
                </a:stretch>
              </a:blipFill>
            </p:spPr>
            <p:txBody>
              <a:bodyPr/>
              <a:lstStyle/>
              <a:p>
                <a:r>
                  <a:rPr lang="en-CA">
                    <a:noFill/>
                  </a:rPr>
                  <a:t> </a:t>
                </a:r>
              </a:p>
            </p:txBody>
          </p:sp>
        </mc:Fallback>
      </mc:AlternateContent>
      <mc:AlternateContent xmlns:mc="http://schemas.openxmlformats.org/markup-compatibility/2006" xmlns:a14="http://schemas.microsoft.com/office/drawing/2010/main">
        <mc:Choice Requires="a14">
          <p:sp>
            <p:nvSpPr>
              <p:cNvPr id="92" name="TextBox 91"/>
              <p:cNvSpPr txBox="1"/>
              <p:nvPr/>
            </p:nvSpPr>
            <p:spPr>
              <a:xfrm>
                <a:off x="6543250" y="1298693"/>
                <a:ext cx="798170" cy="597664"/>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f>
                        <m:fPr>
                          <m:ctrlPr>
                            <a:rPr lang="en-CA" b="0" i="1" smtClean="0">
                              <a:latin typeface="Cambria Math"/>
                            </a:rPr>
                          </m:ctrlPr>
                        </m:fPr>
                        <m:num>
                          <m:sSup>
                            <m:sSupPr>
                              <m:ctrlPr>
                                <a:rPr lang="en-CA" i="1" smtClean="0">
                                  <a:latin typeface="Cambria Math"/>
                                </a:rPr>
                              </m:ctrlPr>
                            </m:sSupPr>
                            <m:e>
                              <m:r>
                                <a:rPr lang="en-CA" i="1" smtClean="0">
                                  <a:latin typeface="Cambria Math" panose="02040503050406030204" pitchFamily="18" charset="0"/>
                                </a:rPr>
                                <m:t>𝑒</m:t>
                              </m:r>
                            </m:e>
                            <m:sup>
                              <m:sSub>
                                <m:sSubPr>
                                  <m:ctrlPr>
                                    <a:rPr lang="en-CA" b="0" i="1" smtClean="0">
                                      <a:latin typeface="Cambria Math"/>
                                    </a:rPr>
                                  </m:ctrlPr>
                                </m:sSubPr>
                                <m:e>
                                  <m:r>
                                    <a:rPr lang="en-CA" b="0" i="1" smtClean="0">
                                      <a:latin typeface="Cambria Math" panose="02040503050406030204" pitchFamily="18" charset="0"/>
                                    </a:rPr>
                                    <m:t>𝑎</m:t>
                                  </m:r>
                                </m:e>
                                <m:sub>
                                  <m:r>
                                    <a:rPr lang="en-CA" b="0" i="1" smtClean="0">
                                      <a:latin typeface="Cambria Math" panose="02040503050406030204" pitchFamily="18" charset="0"/>
                                    </a:rPr>
                                    <m:t>𝑛</m:t>
                                  </m:r>
                                </m:sub>
                              </m:sSub>
                            </m:sup>
                          </m:sSup>
                        </m:num>
                        <m:den>
                          <m:nary>
                            <m:naryPr>
                              <m:chr m:val="∑"/>
                              <m:ctrlPr>
                                <a:rPr lang="en-CA" i="1" smtClean="0">
                                  <a:latin typeface="Cambria Math"/>
                                </a:rPr>
                              </m:ctrlPr>
                            </m:naryPr>
                            <m:sub>
                              <m:r>
                                <m:rPr>
                                  <m:brk m:alnAt="23"/>
                                </m:rPr>
                                <a:rPr lang="en-CA" b="0" i="1" smtClean="0">
                                  <a:latin typeface="Cambria Math" panose="02040503050406030204" pitchFamily="18" charset="0"/>
                                </a:rPr>
                                <m:t>𝑖</m:t>
                              </m:r>
                              <m:r>
                                <a:rPr lang="en-CA" b="0" i="1" smtClean="0">
                                  <a:latin typeface="Cambria Math" panose="02040503050406030204" pitchFamily="18" charset="0"/>
                                </a:rPr>
                                <m:t>= 1</m:t>
                              </m:r>
                            </m:sub>
                            <m:sup>
                              <m:r>
                                <a:rPr lang="en-CA" b="0" i="1" smtClean="0">
                                  <a:latin typeface="Cambria Math" panose="02040503050406030204" pitchFamily="18" charset="0"/>
                                </a:rPr>
                                <m:t>𝑛</m:t>
                              </m:r>
                            </m:sup>
                            <m:e>
                              <m:sSup>
                                <m:sSupPr>
                                  <m:ctrlPr>
                                    <a:rPr lang="en-CA" b="0" i="1" smtClean="0">
                                      <a:latin typeface="Cambria Math"/>
                                    </a:rPr>
                                  </m:ctrlPr>
                                </m:sSupPr>
                                <m:e>
                                  <m:r>
                                    <a:rPr lang="en-CA" b="0" i="1" smtClean="0">
                                      <a:latin typeface="Cambria Math" panose="02040503050406030204" pitchFamily="18" charset="0"/>
                                    </a:rPr>
                                    <m:t>𝑒</m:t>
                                  </m:r>
                                </m:e>
                                <m:sup>
                                  <m:sSub>
                                    <m:sSubPr>
                                      <m:ctrlPr>
                                        <a:rPr lang="en-CA" b="0" i="1" smtClean="0">
                                          <a:latin typeface="Cambria Math"/>
                                        </a:rPr>
                                      </m:ctrlPr>
                                    </m:sSubPr>
                                    <m:e>
                                      <m:r>
                                        <a:rPr lang="en-CA" b="0" i="1" smtClean="0">
                                          <a:latin typeface="Cambria Math" panose="02040503050406030204" pitchFamily="18" charset="0"/>
                                        </a:rPr>
                                        <m:t>𝑎</m:t>
                                      </m:r>
                                    </m:e>
                                    <m:sub>
                                      <m:r>
                                        <a:rPr lang="en-CA" b="0" i="1" smtClean="0">
                                          <a:latin typeface="Cambria Math" panose="02040503050406030204" pitchFamily="18" charset="0"/>
                                        </a:rPr>
                                        <m:t>𝑖</m:t>
                                      </m:r>
                                    </m:sub>
                                  </m:sSub>
                                </m:sup>
                              </m:sSup>
                            </m:e>
                          </m:nary>
                        </m:den>
                      </m:f>
                    </m:oMath>
                  </m:oMathPara>
                </a14:m>
                <a:endParaRPr lang="en-CA" dirty="0"/>
              </a:p>
            </p:txBody>
          </p:sp>
        </mc:Choice>
        <mc:Fallback xmlns="">
          <p:sp>
            <p:nvSpPr>
              <p:cNvPr id="92" name="TextBox 91"/>
              <p:cNvSpPr txBox="1">
                <a:spLocks noRot="1" noChangeAspect="1" noMove="1" noResize="1" noEditPoints="1" noAdjustHandles="1" noChangeArrowheads="1" noChangeShapeType="1" noTextEdit="1"/>
              </p:cNvSpPr>
              <p:nvPr/>
            </p:nvSpPr>
            <p:spPr>
              <a:xfrm>
                <a:off x="6543250" y="1298693"/>
                <a:ext cx="798170" cy="597664"/>
              </a:xfrm>
              <a:prstGeom prst="rect">
                <a:avLst/>
              </a:prstGeom>
              <a:blipFill rotWithShape="0">
                <a:blip r:embed="rId10"/>
                <a:stretch>
                  <a:fillRect r="-3053"/>
                </a:stretch>
              </a:blipFill>
            </p:spPr>
            <p:txBody>
              <a:bodyPr/>
              <a:lstStyle/>
              <a:p>
                <a:r>
                  <a:rPr lang="en-CA">
                    <a:noFill/>
                  </a:rPr>
                  <a:t> </a:t>
                </a:r>
              </a:p>
            </p:txBody>
          </p:sp>
        </mc:Fallback>
      </mc:AlternateContent>
      <mc:AlternateContent xmlns:mc="http://schemas.openxmlformats.org/markup-compatibility/2006" xmlns:a14="http://schemas.microsoft.com/office/drawing/2010/main">
        <mc:Choice Requires="a14">
          <p:sp>
            <p:nvSpPr>
              <p:cNvPr id="93" name="TextBox 92"/>
              <p:cNvSpPr txBox="1"/>
              <p:nvPr/>
            </p:nvSpPr>
            <p:spPr>
              <a:xfrm>
                <a:off x="6719153" y="3890316"/>
                <a:ext cx="457148" cy="369332"/>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CA" sz="2400" b="0" i="1" smtClean="0">
                              <a:latin typeface="Cambria Math"/>
                            </a:rPr>
                          </m:ctrlPr>
                        </m:sSubPr>
                        <m:e>
                          <m:r>
                            <a:rPr lang="en-CA" sz="2400" b="0" i="1" smtClean="0">
                              <a:latin typeface="Cambria Math" panose="02040503050406030204" pitchFamily="18" charset="0"/>
                            </a:rPr>
                            <m:t>𝑜</m:t>
                          </m:r>
                        </m:e>
                        <m:sub>
                          <m:r>
                            <a:rPr lang="en-CA" sz="2400" b="0" i="1" smtClean="0">
                              <a:latin typeface="Cambria Math" panose="02040503050406030204" pitchFamily="18" charset="0"/>
                            </a:rPr>
                            <m:t>2</m:t>
                          </m:r>
                        </m:sub>
                      </m:sSub>
                    </m:oMath>
                  </m:oMathPara>
                </a14:m>
                <a:endParaRPr lang="en-CA" sz="2400" dirty="0"/>
              </a:p>
            </p:txBody>
          </p:sp>
        </mc:Choice>
        <mc:Fallback xmlns="">
          <p:sp>
            <p:nvSpPr>
              <p:cNvPr id="93" name="TextBox 92"/>
              <p:cNvSpPr txBox="1">
                <a:spLocks noRot="1" noChangeAspect="1" noMove="1" noResize="1" noEditPoints="1" noAdjustHandles="1" noChangeArrowheads="1" noChangeShapeType="1" noTextEdit="1"/>
              </p:cNvSpPr>
              <p:nvPr/>
            </p:nvSpPr>
            <p:spPr>
              <a:xfrm>
                <a:off x="6719153" y="3890316"/>
                <a:ext cx="457148" cy="369332"/>
              </a:xfrm>
              <a:prstGeom prst="rect">
                <a:avLst/>
              </a:prstGeom>
              <a:blipFill rotWithShape="0">
                <a:blip r:embed="rId11"/>
                <a:stretch>
                  <a:fillRect b="-13115"/>
                </a:stretch>
              </a:blipFill>
            </p:spPr>
            <p:txBody>
              <a:bodyPr/>
              <a:lstStyle/>
              <a:p>
                <a:r>
                  <a:rPr lang="en-CA">
                    <a:noFill/>
                  </a:rPr>
                  <a:t> </a:t>
                </a:r>
              </a:p>
            </p:txBody>
          </p:sp>
        </mc:Fallback>
      </mc:AlternateContent>
      <mc:AlternateContent xmlns:mc="http://schemas.openxmlformats.org/markup-compatibility/2006" xmlns:a14="http://schemas.microsoft.com/office/drawing/2010/main">
        <mc:Choice Requires="a14">
          <p:sp>
            <p:nvSpPr>
              <p:cNvPr id="94" name="TextBox 93"/>
              <p:cNvSpPr txBox="1"/>
              <p:nvPr/>
            </p:nvSpPr>
            <p:spPr>
              <a:xfrm>
                <a:off x="6704918" y="5281574"/>
                <a:ext cx="457148" cy="369332"/>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CA" sz="2400" b="0" i="1" smtClean="0">
                              <a:latin typeface="Cambria Math"/>
                            </a:rPr>
                          </m:ctrlPr>
                        </m:sSubPr>
                        <m:e>
                          <m:r>
                            <a:rPr lang="en-CA" sz="2400" b="0" i="1" smtClean="0">
                              <a:latin typeface="Cambria Math" panose="02040503050406030204" pitchFamily="18" charset="0"/>
                            </a:rPr>
                            <m:t>𝑜</m:t>
                          </m:r>
                        </m:e>
                        <m:sub>
                          <m:r>
                            <a:rPr lang="en-CA" sz="2400" b="0" i="1" smtClean="0">
                              <a:latin typeface="Cambria Math" panose="02040503050406030204" pitchFamily="18" charset="0"/>
                            </a:rPr>
                            <m:t>1</m:t>
                          </m:r>
                        </m:sub>
                      </m:sSub>
                    </m:oMath>
                  </m:oMathPara>
                </a14:m>
                <a:endParaRPr lang="en-CA" sz="2400" dirty="0"/>
              </a:p>
            </p:txBody>
          </p:sp>
        </mc:Choice>
        <mc:Fallback xmlns="">
          <p:sp>
            <p:nvSpPr>
              <p:cNvPr id="94" name="TextBox 93"/>
              <p:cNvSpPr txBox="1">
                <a:spLocks noRot="1" noChangeAspect="1" noMove="1" noResize="1" noEditPoints="1" noAdjustHandles="1" noChangeArrowheads="1" noChangeShapeType="1" noTextEdit="1"/>
              </p:cNvSpPr>
              <p:nvPr/>
            </p:nvSpPr>
            <p:spPr>
              <a:xfrm>
                <a:off x="6704918" y="5281574"/>
                <a:ext cx="457148" cy="369332"/>
              </a:xfrm>
              <a:prstGeom prst="rect">
                <a:avLst/>
              </a:prstGeom>
              <a:blipFill rotWithShape="0">
                <a:blip r:embed="rId12"/>
                <a:stretch>
                  <a:fillRect b="-13115"/>
                </a:stretch>
              </a:blipFill>
            </p:spPr>
            <p:txBody>
              <a:bodyPr/>
              <a:lstStyle/>
              <a:p>
                <a:r>
                  <a:rPr lang="en-CA">
                    <a:noFill/>
                  </a:rPr>
                  <a:t> </a:t>
                </a:r>
              </a:p>
            </p:txBody>
          </p:sp>
        </mc:Fallback>
      </mc:AlternateContent>
      <mc:AlternateContent xmlns:mc="http://schemas.openxmlformats.org/markup-compatibility/2006" xmlns:a14="http://schemas.microsoft.com/office/drawing/2010/main">
        <mc:Choice Requires="a14">
          <p:sp>
            <p:nvSpPr>
              <p:cNvPr id="96" name="TextBox 95"/>
              <p:cNvSpPr txBox="1"/>
              <p:nvPr/>
            </p:nvSpPr>
            <p:spPr>
              <a:xfrm>
                <a:off x="3010753" y="1144170"/>
                <a:ext cx="2027606" cy="784510"/>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CA" b="0" i="1" smtClean="0">
                              <a:latin typeface="Cambria Math"/>
                            </a:rPr>
                          </m:ctrlPr>
                        </m:sSubPr>
                        <m:e>
                          <m:r>
                            <a:rPr lang="en-CA" b="0" i="1" smtClean="0">
                              <a:latin typeface="Cambria Math" panose="02040503050406030204" pitchFamily="18" charset="0"/>
                            </a:rPr>
                            <m:t>𝑎</m:t>
                          </m:r>
                        </m:e>
                        <m:sub>
                          <m:r>
                            <a:rPr lang="en-CA" b="0" i="1" smtClean="0">
                              <a:latin typeface="Cambria Math" panose="02040503050406030204" pitchFamily="18" charset="0"/>
                            </a:rPr>
                            <m:t>𝑛</m:t>
                          </m:r>
                        </m:sub>
                      </m:sSub>
                      <m:r>
                        <a:rPr lang="pt-BR" i="1" smtClean="0">
                          <a:latin typeface="Cambria Math" panose="02040503050406030204" pitchFamily="18" charset="0"/>
                        </a:rPr>
                        <m:t>=</m:t>
                      </m:r>
                      <m:sSub>
                        <m:sSubPr>
                          <m:ctrlPr>
                            <a:rPr lang="pt-BR" i="1" smtClean="0">
                              <a:latin typeface="Cambria Math"/>
                            </a:rPr>
                          </m:ctrlPr>
                        </m:sSubPr>
                        <m:e>
                          <m:r>
                            <a:rPr lang="en-CA" b="0" i="1" smtClean="0">
                              <a:latin typeface="Cambria Math" panose="02040503050406030204" pitchFamily="18" charset="0"/>
                            </a:rPr>
                            <m:t>𝑏</m:t>
                          </m:r>
                        </m:e>
                        <m:sub>
                          <m:r>
                            <a:rPr lang="en-CA" b="0" i="1" smtClean="0">
                              <a:latin typeface="Cambria Math" panose="02040503050406030204" pitchFamily="18" charset="0"/>
                            </a:rPr>
                            <m:t>𝑛</m:t>
                          </m:r>
                        </m:sub>
                      </m:sSub>
                      <m:r>
                        <a:rPr lang="pt-BR" i="1" smtClean="0">
                          <a:latin typeface="Cambria Math" panose="02040503050406030204" pitchFamily="18" charset="0"/>
                        </a:rPr>
                        <m:t>+</m:t>
                      </m:r>
                      <m:nary>
                        <m:naryPr>
                          <m:chr m:val="∑"/>
                          <m:ctrlPr>
                            <a:rPr lang="pt-BR" i="1" smtClean="0">
                              <a:latin typeface="Cambria Math"/>
                            </a:rPr>
                          </m:ctrlPr>
                        </m:naryPr>
                        <m:sub>
                          <m:r>
                            <m:rPr>
                              <m:brk m:alnAt="23"/>
                            </m:rPr>
                            <a:rPr lang="en-CA" b="0" i="1" smtClean="0">
                              <a:latin typeface="Cambria Math" panose="02040503050406030204" pitchFamily="18" charset="0"/>
                            </a:rPr>
                            <m:t>𝑖</m:t>
                          </m:r>
                          <m:r>
                            <a:rPr lang="pt-BR" i="1" smtClean="0">
                              <a:latin typeface="Cambria Math" panose="02040503050406030204" pitchFamily="18" charset="0"/>
                            </a:rPr>
                            <m:t>=1</m:t>
                          </m:r>
                        </m:sub>
                        <m:sup>
                          <m:r>
                            <a:rPr lang="en-CA" b="0" i="1" smtClean="0">
                              <a:latin typeface="Cambria Math" panose="02040503050406030204" pitchFamily="18" charset="0"/>
                            </a:rPr>
                            <m:t>𝑘</m:t>
                          </m:r>
                        </m:sup>
                        <m:e>
                          <m:sSub>
                            <m:sSubPr>
                              <m:ctrlPr>
                                <a:rPr lang="en-CA" b="0" i="1" smtClean="0">
                                  <a:latin typeface="Cambria Math"/>
                                </a:rPr>
                              </m:ctrlPr>
                            </m:sSubPr>
                            <m:e>
                              <m:r>
                                <a:rPr lang="en-CA" b="0" i="1" smtClean="0">
                                  <a:latin typeface="Cambria Math" panose="02040503050406030204" pitchFamily="18" charset="0"/>
                                </a:rPr>
                                <m:t>𝑤</m:t>
                              </m:r>
                            </m:e>
                            <m:sub>
                              <m:r>
                                <a:rPr lang="en-CA" b="0" i="1" smtClean="0">
                                  <a:latin typeface="Cambria Math" panose="02040503050406030204" pitchFamily="18" charset="0"/>
                                </a:rPr>
                                <m:t>𝑖𝑛</m:t>
                              </m:r>
                            </m:sub>
                          </m:sSub>
                          <m:sSub>
                            <m:sSubPr>
                              <m:ctrlPr>
                                <a:rPr lang="en-CA" b="0" i="1" smtClean="0">
                                  <a:latin typeface="Cambria Math"/>
                                </a:rPr>
                              </m:ctrlPr>
                            </m:sSubPr>
                            <m:e>
                              <m:r>
                                <a:rPr lang="en-CA" b="0" i="1" smtClean="0">
                                  <a:latin typeface="Cambria Math" panose="02040503050406030204" pitchFamily="18" charset="0"/>
                                </a:rPr>
                                <m:t>𝑥</m:t>
                              </m:r>
                            </m:e>
                            <m:sub>
                              <m:r>
                                <a:rPr lang="en-CA" b="0" i="1" smtClean="0">
                                  <a:latin typeface="Cambria Math" panose="02040503050406030204" pitchFamily="18" charset="0"/>
                                </a:rPr>
                                <m:t>𝑖</m:t>
                              </m:r>
                            </m:sub>
                          </m:sSub>
                        </m:e>
                      </m:nary>
                    </m:oMath>
                  </m:oMathPara>
                </a14:m>
                <a:endParaRPr lang="en-CA" dirty="0"/>
              </a:p>
            </p:txBody>
          </p:sp>
        </mc:Choice>
        <mc:Fallback xmlns="">
          <p:sp>
            <p:nvSpPr>
              <p:cNvPr id="96" name="TextBox 95"/>
              <p:cNvSpPr txBox="1">
                <a:spLocks noRot="1" noChangeAspect="1" noMove="1" noResize="1" noEditPoints="1" noAdjustHandles="1" noChangeArrowheads="1" noChangeShapeType="1" noTextEdit="1"/>
              </p:cNvSpPr>
              <p:nvPr/>
            </p:nvSpPr>
            <p:spPr>
              <a:xfrm>
                <a:off x="3010753" y="1144170"/>
                <a:ext cx="2027606" cy="784510"/>
              </a:xfrm>
              <a:prstGeom prst="rect">
                <a:avLst/>
              </a:prstGeom>
              <a:blipFill rotWithShape="0">
                <a:blip r:embed="rId13"/>
                <a:stretch>
                  <a:fillRect/>
                </a:stretch>
              </a:blipFill>
            </p:spPr>
            <p:txBody>
              <a:bodyPr/>
              <a:lstStyle/>
              <a:p>
                <a:r>
                  <a:rPr lang="en-CA">
                    <a:noFill/>
                  </a:rPr>
                  <a:t> </a:t>
                </a:r>
              </a:p>
            </p:txBody>
          </p:sp>
        </mc:Fallback>
      </mc:AlternateContent>
      <mc:AlternateContent xmlns:mc="http://schemas.openxmlformats.org/markup-compatibility/2006" xmlns:a14="http://schemas.microsoft.com/office/drawing/2010/main">
        <mc:Choice Requires="a14">
          <p:sp>
            <p:nvSpPr>
              <p:cNvPr id="97" name="TextBox 96"/>
              <p:cNvSpPr txBox="1"/>
              <p:nvPr/>
            </p:nvSpPr>
            <p:spPr>
              <a:xfrm>
                <a:off x="10118597" y="3482837"/>
                <a:ext cx="1786357" cy="756233"/>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acc>
                        <m:accPr>
                          <m:chr m:val="̂"/>
                          <m:ctrlPr>
                            <a:rPr lang="en-CA" b="0" i="1" smtClean="0">
                              <a:latin typeface="Cambria Math"/>
                            </a:rPr>
                          </m:ctrlPr>
                        </m:accPr>
                        <m:e>
                          <m:r>
                            <a:rPr lang="en-CA" b="0" i="1" smtClean="0">
                              <a:latin typeface="Cambria Math" panose="02040503050406030204" pitchFamily="18" charset="0"/>
                            </a:rPr>
                            <m:t>𝑦</m:t>
                          </m:r>
                        </m:e>
                      </m:acc>
                      <m:r>
                        <a:rPr lang="en-CA" b="0" i="1" smtClean="0">
                          <a:latin typeface="Cambria Math" panose="02040503050406030204" pitchFamily="18" charset="0"/>
                        </a:rPr>
                        <m:t>=</m:t>
                      </m:r>
                      <m:nary>
                        <m:naryPr>
                          <m:chr m:val="∑"/>
                          <m:ctrlPr>
                            <a:rPr lang="en-CA" b="0" i="1" smtClean="0">
                              <a:latin typeface="Cambria Math"/>
                            </a:rPr>
                          </m:ctrlPr>
                        </m:naryPr>
                        <m:sub>
                          <m:r>
                            <m:rPr>
                              <m:brk m:alnAt="23"/>
                            </m:rPr>
                            <a:rPr lang="en-CA" b="0" i="1" smtClean="0">
                              <a:latin typeface="Cambria Math" panose="02040503050406030204" pitchFamily="18" charset="0"/>
                            </a:rPr>
                            <m:t>𝑖</m:t>
                          </m:r>
                          <m:r>
                            <a:rPr lang="en-CA" b="0" i="1" smtClean="0">
                              <a:latin typeface="Cambria Math" panose="02040503050406030204" pitchFamily="18" charset="0"/>
                            </a:rPr>
                            <m:t>=1</m:t>
                          </m:r>
                        </m:sub>
                        <m:sup>
                          <m:r>
                            <a:rPr lang="en-CA" b="0" i="1" smtClean="0">
                              <a:latin typeface="Cambria Math" panose="02040503050406030204" pitchFamily="18" charset="0"/>
                            </a:rPr>
                            <m:t>𝑛</m:t>
                          </m:r>
                        </m:sup>
                        <m:e>
                          <m:f>
                            <m:fPr>
                              <m:ctrlPr>
                                <a:rPr lang="en-CA" i="1">
                                  <a:latin typeface="Cambria Math"/>
                                </a:rPr>
                              </m:ctrlPr>
                            </m:fPr>
                            <m:num>
                              <m:sSup>
                                <m:sSupPr>
                                  <m:ctrlPr>
                                    <a:rPr lang="en-CA" i="1">
                                      <a:latin typeface="Cambria Math"/>
                                    </a:rPr>
                                  </m:ctrlPr>
                                </m:sSupPr>
                                <m:e>
                                  <m:r>
                                    <a:rPr lang="en-CA" i="1">
                                      <a:latin typeface="Cambria Math" panose="02040503050406030204" pitchFamily="18" charset="0"/>
                                    </a:rPr>
                                    <m:t>𝑒</m:t>
                                  </m:r>
                                </m:e>
                                <m:sup>
                                  <m:sSub>
                                    <m:sSubPr>
                                      <m:ctrlPr>
                                        <a:rPr lang="en-CA" i="1">
                                          <a:latin typeface="Cambria Math"/>
                                        </a:rPr>
                                      </m:ctrlPr>
                                    </m:sSubPr>
                                    <m:e>
                                      <m:r>
                                        <a:rPr lang="en-CA" i="1">
                                          <a:latin typeface="Cambria Math" panose="02040503050406030204" pitchFamily="18" charset="0"/>
                                        </a:rPr>
                                        <m:t>𝑎</m:t>
                                      </m:r>
                                    </m:e>
                                    <m:sub>
                                      <m:r>
                                        <a:rPr lang="en-CA" b="0" i="1" smtClean="0">
                                          <a:latin typeface="Cambria Math" panose="02040503050406030204" pitchFamily="18" charset="0"/>
                                        </a:rPr>
                                        <m:t>𝑖</m:t>
                                      </m:r>
                                    </m:sub>
                                  </m:sSub>
                                </m:sup>
                              </m:sSup>
                              <m:r>
                                <a:rPr lang="en-CA" b="0" i="1" smtClean="0">
                                  <a:latin typeface="Cambria Math" panose="02040503050406030204" pitchFamily="18" charset="0"/>
                                </a:rPr>
                                <m:t>×</m:t>
                              </m:r>
                              <m:sSub>
                                <m:sSubPr>
                                  <m:ctrlPr>
                                    <a:rPr lang="en-CA" b="0" i="1" smtClean="0">
                                      <a:latin typeface="Cambria Math"/>
                                    </a:rPr>
                                  </m:ctrlPr>
                                </m:sSubPr>
                                <m:e>
                                  <m:r>
                                    <a:rPr lang="en-CA" b="0" i="1" smtClean="0">
                                      <a:latin typeface="Cambria Math" panose="02040503050406030204" pitchFamily="18" charset="0"/>
                                    </a:rPr>
                                    <m:t>𝑦</m:t>
                                  </m:r>
                                </m:e>
                                <m:sub>
                                  <m:r>
                                    <a:rPr lang="en-CA" b="0" i="1" smtClean="0">
                                      <a:latin typeface="Cambria Math" panose="02040503050406030204" pitchFamily="18" charset="0"/>
                                    </a:rPr>
                                    <m:t>𝑖</m:t>
                                  </m:r>
                                </m:sub>
                              </m:sSub>
                            </m:num>
                            <m:den>
                              <m:nary>
                                <m:naryPr>
                                  <m:chr m:val="∑"/>
                                  <m:ctrlPr>
                                    <a:rPr lang="en-CA" i="1">
                                      <a:latin typeface="Cambria Math"/>
                                    </a:rPr>
                                  </m:ctrlPr>
                                </m:naryPr>
                                <m:sub>
                                  <m:r>
                                    <a:rPr lang="en-CA" b="0" i="1" smtClean="0">
                                      <a:latin typeface="Cambria Math" panose="02040503050406030204" pitchFamily="18" charset="0"/>
                                    </a:rPr>
                                    <m:t>𝑗</m:t>
                                  </m:r>
                                  <m:r>
                                    <a:rPr lang="en-CA" i="1">
                                      <a:latin typeface="Cambria Math" panose="02040503050406030204" pitchFamily="18" charset="0"/>
                                    </a:rPr>
                                    <m:t>= 1</m:t>
                                  </m:r>
                                </m:sub>
                                <m:sup>
                                  <m:r>
                                    <a:rPr lang="en-CA" i="1">
                                      <a:latin typeface="Cambria Math" panose="02040503050406030204" pitchFamily="18" charset="0"/>
                                    </a:rPr>
                                    <m:t>𝑛</m:t>
                                  </m:r>
                                </m:sup>
                                <m:e>
                                  <m:sSup>
                                    <m:sSupPr>
                                      <m:ctrlPr>
                                        <a:rPr lang="en-CA" i="1">
                                          <a:latin typeface="Cambria Math"/>
                                        </a:rPr>
                                      </m:ctrlPr>
                                    </m:sSupPr>
                                    <m:e>
                                      <m:r>
                                        <a:rPr lang="en-CA" i="1">
                                          <a:latin typeface="Cambria Math" panose="02040503050406030204" pitchFamily="18" charset="0"/>
                                        </a:rPr>
                                        <m:t>𝑒</m:t>
                                      </m:r>
                                    </m:e>
                                    <m:sup>
                                      <m:sSub>
                                        <m:sSubPr>
                                          <m:ctrlPr>
                                            <a:rPr lang="en-CA" i="1">
                                              <a:latin typeface="Cambria Math"/>
                                            </a:rPr>
                                          </m:ctrlPr>
                                        </m:sSubPr>
                                        <m:e>
                                          <m:r>
                                            <a:rPr lang="en-CA" i="1">
                                              <a:latin typeface="Cambria Math" panose="02040503050406030204" pitchFamily="18" charset="0"/>
                                            </a:rPr>
                                            <m:t>𝑎</m:t>
                                          </m:r>
                                        </m:e>
                                        <m:sub>
                                          <m:r>
                                            <a:rPr lang="en-CA" b="0" i="1" smtClean="0">
                                              <a:latin typeface="Cambria Math" panose="02040503050406030204" pitchFamily="18" charset="0"/>
                                            </a:rPr>
                                            <m:t>𝑗</m:t>
                                          </m:r>
                                        </m:sub>
                                      </m:sSub>
                                    </m:sup>
                                  </m:sSup>
                                </m:e>
                              </m:nary>
                            </m:den>
                          </m:f>
                        </m:e>
                      </m:nary>
                    </m:oMath>
                  </m:oMathPara>
                </a14:m>
                <a:endParaRPr lang="en-CA" dirty="0"/>
              </a:p>
            </p:txBody>
          </p:sp>
        </mc:Choice>
        <mc:Fallback xmlns="">
          <p:sp>
            <p:nvSpPr>
              <p:cNvPr id="97" name="TextBox 96"/>
              <p:cNvSpPr txBox="1">
                <a:spLocks noRot="1" noChangeAspect="1" noMove="1" noResize="1" noEditPoints="1" noAdjustHandles="1" noChangeArrowheads="1" noChangeShapeType="1" noTextEdit="1"/>
              </p:cNvSpPr>
              <p:nvPr/>
            </p:nvSpPr>
            <p:spPr>
              <a:xfrm>
                <a:off x="10118597" y="3482837"/>
                <a:ext cx="1786357" cy="756233"/>
              </a:xfrm>
              <a:prstGeom prst="rect">
                <a:avLst/>
              </a:prstGeom>
              <a:blipFill rotWithShape="0">
                <a:blip r:embed="rId14"/>
                <a:stretch>
                  <a:fillRect/>
                </a:stretch>
              </a:blipFill>
            </p:spPr>
            <p:txBody>
              <a:bodyPr/>
              <a:lstStyle/>
              <a:p>
                <a:r>
                  <a:rPr lang="en-CA">
                    <a:noFill/>
                  </a:rPr>
                  <a:t> </a:t>
                </a:r>
              </a:p>
            </p:txBody>
          </p:sp>
        </mc:Fallback>
      </mc:AlternateContent>
      <p:cxnSp>
        <p:nvCxnSpPr>
          <p:cNvPr id="98" name="Straight Arrow Connector 97"/>
          <p:cNvCxnSpPr/>
          <p:nvPr/>
        </p:nvCxnSpPr>
        <p:spPr>
          <a:xfrm>
            <a:off x="8968099" y="2603046"/>
            <a:ext cx="0" cy="655668"/>
          </a:xfrm>
          <a:prstGeom prst="straightConnector1">
            <a:avLst/>
          </a:prstGeom>
          <a:ln w="38100">
            <a:solidFill>
              <a:srgbClr val="002060"/>
            </a:solidFill>
            <a:tailEnd type="triangle"/>
          </a:ln>
        </p:spPr>
        <p:style>
          <a:lnRef idx="3">
            <a:schemeClr val="dk1"/>
          </a:lnRef>
          <a:fillRef idx="0">
            <a:schemeClr val="dk1"/>
          </a:fillRef>
          <a:effectRef idx="2">
            <a:schemeClr val="dk1"/>
          </a:effectRef>
          <a:fontRef idx="minor">
            <a:schemeClr val="tx1"/>
          </a:fontRef>
        </p:style>
      </p:cxnSp>
      <mc:AlternateContent xmlns:mc="http://schemas.openxmlformats.org/markup-compatibility/2006" xmlns:a14="http://schemas.microsoft.com/office/drawing/2010/main">
        <mc:Choice Requires="a14">
          <p:sp>
            <p:nvSpPr>
              <p:cNvPr id="101" name="TextBox 100"/>
              <p:cNvSpPr txBox="1"/>
              <p:nvPr/>
            </p:nvSpPr>
            <p:spPr>
              <a:xfrm>
                <a:off x="8197081" y="2204168"/>
                <a:ext cx="1426673"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CA" b="0" i="1" smtClean="0">
                          <a:latin typeface="Cambria Math" panose="02040503050406030204" pitchFamily="18" charset="0"/>
                        </a:rPr>
                        <m:t>(</m:t>
                      </m:r>
                      <m:sSub>
                        <m:sSubPr>
                          <m:ctrlPr>
                            <a:rPr lang="en-CA" b="0" i="1" smtClean="0">
                              <a:latin typeface="Cambria Math"/>
                            </a:rPr>
                          </m:ctrlPr>
                        </m:sSubPr>
                        <m:e>
                          <m:r>
                            <a:rPr lang="en-CA" b="0" i="1" smtClean="0">
                              <a:latin typeface="Cambria Math" panose="02040503050406030204" pitchFamily="18" charset="0"/>
                            </a:rPr>
                            <m:t>𝑦</m:t>
                          </m:r>
                        </m:e>
                        <m:sub>
                          <m:r>
                            <a:rPr lang="en-CA" b="0" i="1" smtClean="0">
                              <a:latin typeface="Cambria Math" panose="02040503050406030204" pitchFamily="18" charset="0"/>
                            </a:rPr>
                            <m:t>1</m:t>
                          </m:r>
                        </m:sub>
                      </m:sSub>
                      <m:r>
                        <a:rPr lang="en-CA" b="0" i="1" smtClean="0">
                          <a:latin typeface="Cambria Math" panose="02040503050406030204" pitchFamily="18" charset="0"/>
                        </a:rPr>
                        <m:t>, </m:t>
                      </m:r>
                      <m:sSub>
                        <m:sSubPr>
                          <m:ctrlPr>
                            <a:rPr lang="en-CA" b="0" i="1" smtClean="0">
                              <a:latin typeface="Cambria Math"/>
                            </a:rPr>
                          </m:ctrlPr>
                        </m:sSubPr>
                        <m:e>
                          <m:r>
                            <a:rPr lang="en-CA" b="0" i="1" smtClean="0">
                              <a:latin typeface="Cambria Math" panose="02040503050406030204" pitchFamily="18" charset="0"/>
                            </a:rPr>
                            <m:t>𝑦</m:t>
                          </m:r>
                        </m:e>
                        <m:sub>
                          <m:r>
                            <a:rPr lang="en-CA" b="0" i="1" smtClean="0">
                              <a:latin typeface="Cambria Math" panose="02040503050406030204" pitchFamily="18" charset="0"/>
                            </a:rPr>
                            <m:t>2</m:t>
                          </m:r>
                        </m:sub>
                      </m:sSub>
                      <m:r>
                        <a:rPr lang="en-CA" b="0" i="1" smtClean="0">
                          <a:latin typeface="Cambria Math" panose="02040503050406030204" pitchFamily="18" charset="0"/>
                        </a:rPr>
                        <m:t>, ⋯, </m:t>
                      </m:r>
                      <m:sSub>
                        <m:sSubPr>
                          <m:ctrlPr>
                            <a:rPr lang="en-CA" b="0" i="1" smtClean="0">
                              <a:latin typeface="Cambria Math"/>
                            </a:rPr>
                          </m:ctrlPr>
                        </m:sSubPr>
                        <m:e>
                          <m:r>
                            <a:rPr lang="en-CA" b="0" i="1" smtClean="0">
                              <a:latin typeface="Cambria Math" panose="02040503050406030204" pitchFamily="18" charset="0"/>
                            </a:rPr>
                            <m:t>𝑦</m:t>
                          </m:r>
                        </m:e>
                        <m:sub>
                          <m:r>
                            <a:rPr lang="en-CA" b="0" i="1" smtClean="0">
                              <a:latin typeface="Cambria Math" panose="02040503050406030204" pitchFamily="18" charset="0"/>
                            </a:rPr>
                            <m:t>𝑛</m:t>
                          </m:r>
                        </m:sub>
                      </m:sSub>
                      <m:r>
                        <a:rPr lang="en-CA" b="0" i="1" smtClean="0">
                          <a:latin typeface="Cambria Math" panose="02040503050406030204" pitchFamily="18" charset="0"/>
                        </a:rPr>
                        <m:t>)</m:t>
                      </m:r>
                    </m:oMath>
                  </m:oMathPara>
                </a14:m>
                <a:endParaRPr lang="en-CA" dirty="0"/>
              </a:p>
            </p:txBody>
          </p:sp>
        </mc:Choice>
        <mc:Fallback xmlns="">
          <p:sp>
            <p:nvSpPr>
              <p:cNvPr id="101" name="TextBox 100"/>
              <p:cNvSpPr txBox="1">
                <a:spLocks noRot="1" noChangeAspect="1" noMove="1" noResize="1" noEditPoints="1" noAdjustHandles="1" noChangeArrowheads="1" noChangeShapeType="1" noTextEdit="1"/>
              </p:cNvSpPr>
              <p:nvPr/>
            </p:nvSpPr>
            <p:spPr>
              <a:xfrm>
                <a:off x="8197081" y="2204168"/>
                <a:ext cx="1426673" cy="276999"/>
              </a:xfrm>
              <a:prstGeom prst="rect">
                <a:avLst/>
              </a:prstGeom>
              <a:blipFill rotWithShape="0">
                <a:blip r:embed="rId15"/>
                <a:stretch>
                  <a:fillRect l="-5556" t="-4444" r="-5556" b="-35556"/>
                </a:stretch>
              </a:blipFill>
            </p:spPr>
            <p:txBody>
              <a:bodyPr/>
              <a:lstStyle/>
              <a:p>
                <a:r>
                  <a:rPr lang="en-CA">
                    <a:noFill/>
                  </a:rPr>
                  <a:t> </a:t>
                </a:r>
              </a:p>
            </p:txBody>
          </p:sp>
        </mc:Fallback>
      </mc:AlternateContent>
      <mc:AlternateContent xmlns:mc="http://schemas.openxmlformats.org/markup-compatibility/2006" xmlns:a14="http://schemas.microsoft.com/office/drawing/2010/main">
        <mc:Choice Requires="a14">
          <p:sp>
            <p:nvSpPr>
              <p:cNvPr id="3" name="TextBox 2"/>
              <p:cNvSpPr txBox="1"/>
              <p:nvPr/>
            </p:nvSpPr>
            <p:spPr>
              <a:xfrm>
                <a:off x="1286197" y="1422990"/>
                <a:ext cx="1115498"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CA" b="0" i="1" smtClean="0">
                          <a:latin typeface="Cambria Math" panose="02040503050406030204" pitchFamily="18" charset="0"/>
                        </a:rPr>
                        <m:t>(</m:t>
                      </m:r>
                      <m:sSub>
                        <m:sSubPr>
                          <m:ctrlPr>
                            <a:rPr lang="en-CA" b="0" i="1" smtClean="0">
                              <a:latin typeface="Cambria Math"/>
                            </a:rPr>
                          </m:ctrlPr>
                        </m:sSubPr>
                        <m:e>
                          <m:r>
                            <a:rPr lang="en-CA" b="0" i="1" smtClean="0">
                              <a:latin typeface="Cambria Math" panose="02040503050406030204" pitchFamily="18" charset="0"/>
                            </a:rPr>
                            <m:t>𝑥</m:t>
                          </m:r>
                        </m:e>
                        <m:sub>
                          <m:r>
                            <a:rPr lang="en-CA" b="0" i="1" smtClean="0">
                              <a:latin typeface="Cambria Math" panose="02040503050406030204" pitchFamily="18" charset="0"/>
                            </a:rPr>
                            <m:t>1</m:t>
                          </m:r>
                        </m:sub>
                      </m:sSub>
                      <m:r>
                        <a:rPr lang="en-CA" b="0" i="1" smtClean="0">
                          <a:latin typeface="Cambria Math" panose="02040503050406030204" pitchFamily="18" charset="0"/>
                        </a:rPr>
                        <m:t>,⋯, </m:t>
                      </m:r>
                      <m:sSub>
                        <m:sSubPr>
                          <m:ctrlPr>
                            <a:rPr lang="en-CA" b="0" i="1" smtClean="0">
                              <a:latin typeface="Cambria Math"/>
                            </a:rPr>
                          </m:ctrlPr>
                        </m:sSubPr>
                        <m:e>
                          <m:r>
                            <a:rPr lang="en-CA" b="0" i="1" smtClean="0">
                              <a:latin typeface="Cambria Math" panose="02040503050406030204" pitchFamily="18" charset="0"/>
                            </a:rPr>
                            <m:t>𝑥</m:t>
                          </m:r>
                        </m:e>
                        <m:sub>
                          <m:r>
                            <a:rPr lang="en-CA" b="0" i="1" smtClean="0">
                              <a:latin typeface="Cambria Math" panose="02040503050406030204" pitchFamily="18" charset="0"/>
                            </a:rPr>
                            <m:t>𝑘</m:t>
                          </m:r>
                        </m:sub>
                      </m:sSub>
                      <m:r>
                        <a:rPr lang="en-CA" b="0" i="1" smtClean="0">
                          <a:latin typeface="Cambria Math" panose="02040503050406030204" pitchFamily="18" charset="0"/>
                        </a:rPr>
                        <m:t>)</m:t>
                      </m:r>
                    </m:oMath>
                  </m:oMathPara>
                </a14:m>
                <a:endParaRPr lang="en-CA" dirty="0"/>
              </a:p>
            </p:txBody>
          </p:sp>
        </mc:Choice>
        <mc:Fallback xmlns="">
          <p:sp>
            <p:nvSpPr>
              <p:cNvPr id="3" name="TextBox 2"/>
              <p:cNvSpPr txBox="1">
                <a:spLocks noRot="1" noChangeAspect="1" noMove="1" noResize="1" noEditPoints="1" noAdjustHandles="1" noChangeArrowheads="1" noChangeShapeType="1" noTextEdit="1"/>
              </p:cNvSpPr>
              <p:nvPr/>
            </p:nvSpPr>
            <p:spPr>
              <a:xfrm>
                <a:off x="1286197" y="1422990"/>
                <a:ext cx="1115498" cy="276999"/>
              </a:xfrm>
              <a:prstGeom prst="rect">
                <a:avLst/>
              </a:prstGeom>
              <a:blipFill rotWithShape="0">
                <a:blip r:embed="rId16"/>
                <a:stretch>
                  <a:fillRect l="-7104" t="-2174" r="-7650" b="-32609"/>
                </a:stretch>
              </a:blipFill>
            </p:spPr>
            <p:txBody>
              <a:bodyPr/>
              <a:lstStyle/>
              <a:p>
                <a:r>
                  <a:rPr lang="en-CA">
                    <a:noFill/>
                  </a:rPr>
                  <a:t> </a:t>
                </a:r>
              </a:p>
            </p:txBody>
          </p:sp>
        </mc:Fallback>
      </mc:AlternateContent>
      <mc:AlternateContent xmlns:mc="http://schemas.openxmlformats.org/markup-compatibility/2006" xmlns:a14="http://schemas.microsoft.com/office/drawing/2010/main">
        <mc:Choice Requires="a14">
          <p:sp>
            <p:nvSpPr>
              <p:cNvPr id="5" name="TextBox 4"/>
              <p:cNvSpPr txBox="1"/>
              <p:nvPr/>
            </p:nvSpPr>
            <p:spPr>
              <a:xfrm>
                <a:off x="3824950" y="1463139"/>
                <a:ext cx="399212"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p>
                        <m:sSupPr>
                          <m:ctrlPr>
                            <a:rPr lang="en-CA" b="0" i="1" smtClean="0">
                              <a:latin typeface="Cambria Math"/>
                            </a:rPr>
                          </m:ctrlPr>
                        </m:sSupPr>
                        <m:e>
                          <m:r>
                            <a:rPr lang="en-CA" b="0" i="1" smtClean="0">
                              <a:latin typeface="Cambria Math" panose="02040503050406030204" pitchFamily="18" charset="0"/>
                            </a:rPr>
                            <m:t>𝑒</m:t>
                          </m:r>
                        </m:e>
                        <m:sup>
                          <m:sSub>
                            <m:sSubPr>
                              <m:ctrlPr>
                                <a:rPr lang="en-CA" b="0" i="1" smtClean="0">
                                  <a:latin typeface="Cambria Math"/>
                                </a:rPr>
                              </m:ctrlPr>
                            </m:sSubPr>
                            <m:e>
                              <m:r>
                                <a:rPr lang="en-CA" b="0" i="1" smtClean="0">
                                  <a:latin typeface="Cambria Math" panose="02040503050406030204" pitchFamily="18" charset="0"/>
                                </a:rPr>
                                <m:t>𝑎</m:t>
                              </m:r>
                            </m:e>
                            <m:sub>
                              <m:r>
                                <a:rPr lang="en-CA" b="0" i="1" smtClean="0">
                                  <a:latin typeface="Cambria Math" panose="02040503050406030204" pitchFamily="18" charset="0"/>
                                </a:rPr>
                                <m:t>𝑛</m:t>
                              </m:r>
                            </m:sub>
                          </m:sSub>
                        </m:sup>
                      </m:sSup>
                    </m:oMath>
                  </m:oMathPara>
                </a14:m>
                <a:endParaRPr lang="en-CA" dirty="0"/>
              </a:p>
            </p:txBody>
          </p:sp>
        </mc:Choice>
        <mc:Fallback xmlns="">
          <p:sp>
            <p:nvSpPr>
              <p:cNvPr id="5" name="TextBox 4"/>
              <p:cNvSpPr txBox="1">
                <a:spLocks noRot="1" noChangeAspect="1" noMove="1" noResize="1" noEditPoints="1" noAdjustHandles="1" noChangeArrowheads="1" noChangeShapeType="1" noTextEdit="1"/>
              </p:cNvSpPr>
              <p:nvPr/>
            </p:nvSpPr>
            <p:spPr>
              <a:xfrm>
                <a:off x="3824950" y="1463139"/>
                <a:ext cx="399212" cy="276999"/>
              </a:xfrm>
              <a:prstGeom prst="rect">
                <a:avLst/>
              </a:prstGeom>
              <a:blipFill rotWithShape="0">
                <a:blip r:embed="rId17"/>
                <a:stretch>
                  <a:fillRect l="-7576"/>
                </a:stretch>
              </a:blipFill>
            </p:spPr>
            <p:txBody>
              <a:bodyPr/>
              <a:lstStyle/>
              <a:p>
                <a:r>
                  <a:rPr lang="en-CA">
                    <a:noFill/>
                  </a:rPr>
                  <a:t> </a:t>
                </a:r>
              </a:p>
            </p:txBody>
          </p:sp>
        </mc:Fallback>
      </mc:AlternateContent>
    </p:spTree>
    <p:extLst>
      <p:ext uri="{BB962C8B-B14F-4D97-AF65-F5344CB8AC3E}">
        <p14:creationId xmlns:p14="http://schemas.microsoft.com/office/powerpoint/2010/main" val="216002139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9" presetClass="path" presetSubtype="0" accel="50000" decel="50000" fill="hold" grpId="1" nodeType="clickEffect">
                                  <p:stCondLst>
                                    <p:cond delay="0"/>
                                  </p:stCondLst>
                                  <p:childTnLst>
                                    <p:animMotion origin="layout" path="M -1.875E-6 3.7037E-6 L 0.15794 0.04143 " pathEditMode="relative" rAng="0" ptsTypes="AA">
                                      <p:cBhvr>
                                        <p:cTn id="10" dur="2000" fill="hold"/>
                                        <p:tgtEl>
                                          <p:spTgt spid="3"/>
                                        </p:tgtEl>
                                        <p:attrNameLst>
                                          <p:attrName>ppt_x</p:attrName>
                                          <p:attrName>ppt_y</p:attrName>
                                        </p:attrNameLst>
                                      </p:cBhvr>
                                      <p:rCtr x="7891" y="2060"/>
                                    </p:animMotion>
                                  </p:childTnLst>
                                </p:cTn>
                              </p:par>
                            </p:childTnLst>
                          </p:cTn>
                        </p:par>
                        <p:par>
                          <p:cTn id="11" fill="hold">
                            <p:stCondLst>
                              <p:cond delay="2000"/>
                            </p:stCondLst>
                            <p:childTnLst>
                              <p:par>
                                <p:cTn id="12" presetID="1" presetClass="exit" presetSubtype="0" fill="hold" grpId="2" nodeType="afterEffect">
                                  <p:stCondLst>
                                    <p:cond delay="0"/>
                                  </p:stCondLst>
                                  <p:childTnLst>
                                    <p:set>
                                      <p:cBhvr>
                                        <p:cTn id="13" dur="1" fill="hold">
                                          <p:stCondLst>
                                            <p:cond delay="0"/>
                                          </p:stCondLst>
                                        </p:cTn>
                                        <p:tgtEl>
                                          <p:spTgt spid="3"/>
                                        </p:tgtEl>
                                        <p:attrNameLst>
                                          <p:attrName>style.visibility</p:attrName>
                                        </p:attrNameLst>
                                      </p:cBhvr>
                                      <p:to>
                                        <p:strVal val="hidden"/>
                                      </p:to>
                                    </p:set>
                                  </p:childTnLst>
                                </p:cTn>
                              </p:par>
                            </p:childTnLst>
                          </p:cTn>
                        </p:par>
                        <p:par>
                          <p:cTn id="14" fill="hold">
                            <p:stCondLst>
                              <p:cond delay="2000"/>
                            </p:stCondLst>
                            <p:childTnLst>
                              <p:par>
                                <p:cTn id="15" presetID="1" presetClass="entr" presetSubtype="0" fill="hold" grpId="0" nodeType="afterEffect">
                                  <p:stCondLst>
                                    <p:cond delay="0"/>
                                  </p:stCondLst>
                                  <p:childTnLst>
                                    <p:set>
                                      <p:cBhvr>
                                        <p:cTn id="16" dur="1" fill="hold">
                                          <p:stCondLst>
                                            <p:cond delay="0"/>
                                          </p:stCondLst>
                                        </p:cTn>
                                        <p:tgtEl>
                                          <p:spTgt spid="96"/>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xit" presetSubtype="0" fill="hold" grpId="2" nodeType="clickEffect">
                                  <p:stCondLst>
                                    <p:cond delay="0"/>
                                  </p:stCondLst>
                                  <p:childTnLst>
                                    <p:set>
                                      <p:cBhvr>
                                        <p:cTn id="20" dur="1" fill="hold">
                                          <p:stCondLst>
                                            <p:cond delay="0"/>
                                          </p:stCondLst>
                                        </p:cTn>
                                        <p:tgtEl>
                                          <p:spTgt spid="96"/>
                                        </p:tgtEl>
                                        <p:attrNameLst>
                                          <p:attrName>style.visibility</p:attrName>
                                        </p:attrNameLst>
                                      </p:cBhvr>
                                      <p:to>
                                        <p:strVal val="hidden"/>
                                      </p:to>
                                    </p:set>
                                  </p:childTnLst>
                                </p:cTn>
                              </p:par>
                              <p:par>
                                <p:cTn id="21" presetID="1" presetClass="entr" presetSubtype="0" fill="hold" grpId="0" nodeType="withEffect">
                                  <p:stCondLst>
                                    <p:cond delay="0"/>
                                  </p:stCondLst>
                                  <p:childTnLst>
                                    <p:set>
                                      <p:cBhvr>
                                        <p:cTn id="22" dur="1" fill="hold">
                                          <p:stCondLst>
                                            <p:cond delay="0"/>
                                          </p:stCondLst>
                                        </p:cTn>
                                        <p:tgtEl>
                                          <p:spTgt spid="5"/>
                                        </p:tgtEl>
                                        <p:attrNameLst>
                                          <p:attrName>style.visibility</p:attrName>
                                        </p:attrNameLst>
                                      </p:cBhvr>
                                      <p:to>
                                        <p:strVal val="visible"/>
                                      </p:to>
                                    </p:set>
                                  </p:childTnLst>
                                </p:cTn>
                              </p:par>
                              <p:par>
                                <p:cTn id="23" presetID="42" presetClass="path" presetSubtype="0" accel="50000" decel="50000" fill="hold" grpId="1" nodeType="withEffect">
                                  <p:stCondLst>
                                    <p:cond delay="0"/>
                                  </p:stCondLst>
                                  <p:childTnLst>
                                    <p:animMotion origin="layout" path="M 1.875E-6 -4.81481E-6 L 0.23933 -0.00069 " pathEditMode="relative" rAng="0" ptsTypes="AA">
                                      <p:cBhvr>
                                        <p:cTn id="24" dur="2000" fill="hold"/>
                                        <p:tgtEl>
                                          <p:spTgt spid="5"/>
                                        </p:tgtEl>
                                        <p:attrNameLst>
                                          <p:attrName>ppt_x</p:attrName>
                                          <p:attrName>ppt_y</p:attrName>
                                        </p:attrNameLst>
                                      </p:cBhvr>
                                      <p:rCtr x="11784" y="69"/>
                                    </p:animMotion>
                                  </p:childTnLst>
                                </p:cTn>
                              </p:par>
                            </p:childTnLst>
                          </p:cTn>
                        </p:par>
                        <p:par>
                          <p:cTn id="25" fill="hold">
                            <p:stCondLst>
                              <p:cond delay="2000"/>
                            </p:stCondLst>
                            <p:childTnLst>
                              <p:par>
                                <p:cTn id="26" presetID="1" presetClass="exit" presetSubtype="0" fill="hold" grpId="2" nodeType="afterEffect">
                                  <p:stCondLst>
                                    <p:cond delay="0"/>
                                  </p:stCondLst>
                                  <p:childTnLst>
                                    <p:set>
                                      <p:cBhvr>
                                        <p:cTn id="27" dur="1" fill="hold">
                                          <p:stCondLst>
                                            <p:cond delay="0"/>
                                          </p:stCondLst>
                                        </p:cTn>
                                        <p:tgtEl>
                                          <p:spTgt spid="5"/>
                                        </p:tgtEl>
                                        <p:attrNameLst>
                                          <p:attrName>style.visibility</p:attrName>
                                        </p:attrNameLst>
                                      </p:cBhvr>
                                      <p:to>
                                        <p:strVal val="hidden"/>
                                      </p:to>
                                    </p:set>
                                  </p:childTnLst>
                                </p:cTn>
                              </p:par>
                            </p:childTnLst>
                          </p:cTn>
                        </p:par>
                        <p:par>
                          <p:cTn id="28" fill="hold">
                            <p:stCondLst>
                              <p:cond delay="2000"/>
                            </p:stCondLst>
                            <p:childTnLst>
                              <p:par>
                                <p:cTn id="29" presetID="1" presetClass="entr" presetSubtype="0" fill="hold" grpId="0" nodeType="afterEffect">
                                  <p:stCondLst>
                                    <p:cond delay="0"/>
                                  </p:stCondLst>
                                  <p:childTnLst>
                                    <p:set>
                                      <p:cBhvr>
                                        <p:cTn id="30" dur="1" fill="hold">
                                          <p:stCondLst>
                                            <p:cond delay="0"/>
                                          </p:stCondLst>
                                        </p:cTn>
                                        <p:tgtEl>
                                          <p:spTgt spid="9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49" presetClass="path" presetSubtype="0" accel="50000" decel="50000" fill="hold" grpId="1" nodeType="clickEffect">
                                  <p:stCondLst>
                                    <p:cond delay="0"/>
                                  </p:stCondLst>
                                  <p:childTnLst>
                                    <p:animMotion origin="layout" path="M -1.04167E-6 -3.7037E-7 L 0.14375 0.1963 " pathEditMode="relative" rAng="0" ptsTypes="AA">
                                      <p:cBhvr>
                                        <p:cTn id="34" dur="2000" fill="hold"/>
                                        <p:tgtEl>
                                          <p:spTgt spid="92"/>
                                        </p:tgtEl>
                                        <p:attrNameLst>
                                          <p:attrName>ppt_x</p:attrName>
                                          <p:attrName>ppt_y</p:attrName>
                                        </p:attrNameLst>
                                      </p:cBhvr>
                                      <p:rCtr x="7187" y="9815"/>
                                    </p:animMotion>
                                  </p:childTnLst>
                                </p:cTn>
                              </p:par>
                            </p:childTnLst>
                          </p:cTn>
                        </p:par>
                        <p:par>
                          <p:cTn id="35" fill="hold">
                            <p:stCondLst>
                              <p:cond delay="2000"/>
                            </p:stCondLst>
                            <p:childTnLst>
                              <p:par>
                                <p:cTn id="36" presetID="1" presetClass="exit" presetSubtype="0" fill="hold" grpId="2" nodeType="afterEffect">
                                  <p:stCondLst>
                                    <p:cond delay="0"/>
                                  </p:stCondLst>
                                  <p:childTnLst>
                                    <p:set>
                                      <p:cBhvr>
                                        <p:cTn id="37" dur="1" fill="hold">
                                          <p:stCondLst>
                                            <p:cond delay="0"/>
                                          </p:stCondLst>
                                        </p:cTn>
                                        <p:tgtEl>
                                          <p:spTgt spid="92"/>
                                        </p:tgtEl>
                                        <p:attrNameLst>
                                          <p:attrName>style.visibility</p:attrName>
                                        </p:attrNameLst>
                                      </p:cBhvr>
                                      <p:to>
                                        <p:strVal val="hidden"/>
                                      </p:to>
                                    </p:set>
                                  </p:childTnLst>
                                </p:cTn>
                              </p:par>
                            </p:childTnLst>
                          </p:cTn>
                        </p:par>
                        <p:par>
                          <p:cTn id="38" fill="hold">
                            <p:stCondLst>
                              <p:cond delay="2000"/>
                            </p:stCondLst>
                            <p:childTnLst>
                              <p:par>
                                <p:cTn id="39" presetID="1" presetClass="entr" presetSubtype="0" fill="hold" grpId="0" nodeType="afterEffect">
                                  <p:stCondLst>
                                    <p:cond delay="0"/>
                                  </p:stCondLst>
                                  <p:childTnLst>
                                    <p:set>
                                      <p:cBhvr>
                                        <p:cTn id="40" dur="1" fill="hold">
                                          <p:stCondLst>
                                            <p:cond delay="0"/>
                                          </p:stCondLst>
                                        </p:cTn>
                                        <p:tgtEl>
                                          <p:spTgt spid="9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 grpId="0"/>
      <p:bldP spid="92" grpId="1"/>
      <p:bldP spid="92" grpId="2"/>
      <p:bldP spid="96" grpId="0"/>
      <p:bldP spid="96" grpId="2"/>
      <p:bldP spid="97" grpId="0"/>
      <p:bldP spid="3" grpId="0"/>
      <p:bldP spid="3" grpId="1"/>
      <p:bldP spid="3" grpId="2"/>
      <p:bldP spid="5" grpId="0"/>
      <p:bldP spid="5" grpId="1"/>
      <p:bldP spid="5" grpId="2"/>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43883" y="275208"/>
            <a:ext cx="11176987" cy="830997"/>
          </a:xfrm>
          <a:prstGeom prst="rect">
            <a:avLst/>
          </a:prstGeom>
          <a:noFill/>
        </p:spPr>
        <p:txBody>
          <a:bodyPr wrap="square" rtlCol="0">
            <a:spAutoFit/>
          </a:bodyPr>
          <a:lstStyle/>
          <a:p>
            <a:r>
              <a:rPr lang="en-CA" sz="4800" b="1" dirty="0" smtClean="0">
                <a:solidFill>
                  <a:schemeClr val="tx1">
                    <a:lumMod val="95000"/>
                    <a:lumOff val="5000"/>
                  </a:schemeClr>
                </a:solidFill>
                <a:latin typeface="+mj-lt"/>
              </a:rPr>
              <a:t>Performance </a:t>
            </a:r>
            <a:r>
              <a:rPr lang="en-CA" sz="4800" b="1" dirty="0">
                <a:solidFill>
                  <a:schemeClr val="tx1">
                    <a:lumMod val="95000"/>
                    <a:lumOff val="5000"/>
                  </a:schemeClr>
                </a:solidFill>
                <a:latin typeface="+mj-lt"/>
              </a:rPr>
              <a:t>– Delta Estimation</a:t>
            </a:r>
          </a:p>
        </p:txBody>
      </p:sp>
      <p:cxnSp>
        <p:nvCxnSpPr>
          <p:cNvPr id="4" name="Straight Connector 3"/>
          <p:cNvCxnSpPr/>
          <p:nvPr/>
        </p:nvCxnSpPr>
        <p:spPr>
          <a:xfrm flipV="1">
            <a:off x="443883" y="1083076"/>
            <a:ext cx="11461072" cy="8877"/>
          </a:xfrm>
          <a:prstGeom prst="line">
            <a:avLst/>
          </a:prstGeom>
          <a:ln>
            <a:solidFill>
              <a:schemeClr val="tx1">
                <a:lumMod val="95000"/>
                <a:lumOff val="5000"/>
              </a:schemeClr>
            </a:solidFill>
          </a:ln>
        </p:spPr>
        <p:style>
          <a:lnRef idx="2">
            <a:schemeClr val="dk1"/>
          </a:lnRef>
          <a:fillRef idx="0">
            <a:schemeClr val="dk1"/>
          </a:fillRef>
          <a:effectRef idx="1">
            <a:schemeClr val="dk1"/>
          </a:effectRef>
          <a:fontRef idx="minor">
            <a:schemeClr val="tx1"/>
          </a:fontRef>
        </p:style>
      </p:cxnSp>
      <p:sp>
        <p:nvSpPr>
          <p:cNvPr id="7" name="Date Placeholder 6"/>
          <p:cNvSpPr>
            <a:spLocks noGrp="1"/>
          </p:cNvSpPr>
          <p:nvPr>
            <p:ph type="dt" sz="half" idx="10"/>
          </p:nvPr>
        </p:nvSpPr>
        <p:spPr>
          <a:xfrm>
            <a:off x="1097280" y="6459785"/>
            <a:ext cx="2472271" cy="365125"/>
          </a:xfrm>
        </p:spPr>
        <p:txBody>
          <a:bodyPr/>
          <a:lstStyle/>
          <a:p>
            <a:r>
              <a:rPr lang="en-US" smtClean="0"/>
              <a:t>5/27/2016</a:t>
            </a:r>
            <a:endParaRPr lang="en-US" dirty="0"/>
          </a:p>
        </p:txBody>
      </p:sp>
      <p:sp>
        <p:nvSpPr>
          <p:cNvPr id="8" name="Footer Placeholder 7"/>
          <p:cNvSpPr>
            <a:spLocks noGrp="1"/>
          </p:cNvSpPr>
          <p:nvPr>
            <p:ph type="ftr" sz="quarter" idx="11"/>
          </p:nvPr>
        </p:nvSpPr>
        <p:spPr>
          <a:xfrm>
            <a:off x="3686185" y="6459785"/>
            <a:ext cx="4822804" cy="365125"/>
          </a:xfrm>
        </p:spPr>
        <p:txBody>
          <a:bodyPr/>
          <a:lstStyle/>
          <a:p>
            <a:r>
              <a:rPr lang="en-CA" smtClean="0"/>
              <a:t>Southern Ontario Numerical Analysis Day (SONAD) - University of Waterloo</a:t>
            </a:r>
            <a:endParaRPr lang="en-US" dirty="0"/>
          </a:p>
        </p:txBody>
      </p:sp>
      <p:sp>
        <p:nvSpPr>
          <p:cNvPr id="9" name="Slide Number Placeholder 8"/>
          <p:cNvSpPr>
            <a:spLocks noGrp="1"/>
          </p:cNvSpPr>
          <p:nvPr>
            <p:ph type="sldNum" sz="quarter" idx="12"/>
          </p:nvPr>
        </p:nvSpPr>
        <p:spPr>
          <a:xfrm>
            <a:off x="9900458" y="6459785"/>
            <a:ext cx="1312025" cy="365125"/>
          </a:xfrm>
        </p:spPr>
        <p:txBody>
          <a:bodyPr/>
          <a:lstStyle/>
          <a:p>
            <a:fld id="{4FAB73BC-B049-4115-A692-8D63A059BFB8}" type="slidenum">
              <a:rPr lang="en-US" smtClean="0"/>
              <a:pPr/>
              <a:t>15</a:t>
            </a:fld>
            <a:endParaRPr lang="en-US" dirty="0"/>
          </a:p>
        </p:txBody>
      </p:sp>
      <mc:AlternateContent xmlns:mc="http://schemas.openxmlformats.org/markup-compatibility/2006" xmlns:a14="http://schemas.microsoft.com/office/drawing/2010/main">
        <mc:Choice Requires="a14">
          <p:graphicFrame>
            <p:nvGraphicFramePr>
              <p:cNvPr id="10" name="Table 9"/>
              <p:cNvGraphicFramePr>
                <a:graphicFrameLocks noGrp="1"/>
              </p:cNvGraphicFramePr>
              <p:nvPr>
                <p:extLst>
                  <p:ext uri="{D42A27DB-BD31-4B8C-83A1-F6EECF244321}">
                    <p14:modId xmlns:p14="http://schemas.microsoft.com/office/powerpoint/2010/main" val="2555513534"/>
                  </p:ext>
                </p:extLst>
              </p:nvPr>
            </p:nvGraphicFramePr>
            <p:xfrm>
              <a:off x="2543127" y="1499020"/>
              <a:ext cx="6978497" cy="3337900"/>
            </p:xfrm>
            <a:graphic>
              <a:graphicData uri="http://schemas.openxmlformats.org/drawingml/2006/table">
                <a:tbl>
                  <a:tblPr firstRow="1" bandRow="1"/>
                  <a:tblGrid>
                    <a:gridCol w="2263622">
                      <a:extLst>
                        <a:ext uri="{9D8B030D-6E8A-4147-A177-3AD203B41FA5}">
                          <a16:colId xmlns:a16="http://schemas.microsoft.com/office/drawing/2014/main" xmlns="" val="20000"/>
                        </a:ext>
                      </a:extLst>
                    </a:gridCol>
                    <a:gridCol w="942975">
                      <a:extLst>
                        <a:ext uri="{9D8B030D-6E8A-4147-A177-3AD203B41FA5}">
                          <a16:colId xmlns:a16="http://schemas.microsoft.com/office/drawing/2014/main" xmlns="" val="20001"/>
                        </a:ext>
                      </a:extLst>
                    </a:gridCol>
                    <a:gridCol w="742950">
                      <a:extLst>
                        <a:ext uri="{9D8B030D-6E8A-4147-A177-3AD203B41FA5}">
                          <a16:colId xmlns:a16="http://schemas.microsoft.com/office/drawing/2014/main" xmlns="" val="20002"/>
                        </a:ext>
                      </a:extLst>
                    </a:gridCol>
                    <a:gridCol w="1447800">
                      <a:extLst>
                        <a:ext uri="{9D8B030D-6E8A-4147-A177-3AD203B41FA5}">
                          <a16:colId xmlns:a16="http://schemas.microsoft.com/office/drawing/2014/main" xmlns="" val="20003"/>
                        </a:ext>
                      </a:extLst>
                    </a:gridCol>
                    <a:gridCol w="1581150">
                      <a:extLst>
                        <a:ext uri="{9D8B030D-6E8A-4147-A177-3AD203B41FA5}">
                          <a16:colId xmlns:a16="http://schemas.microsoft.com/office/drawing/2014/main" xmlns="" val="20004"/>
                        </a:ext>
                      </a:extLst>
                    </a:gridCol>
                  </a:tblGrid>
                  <a:tr h="371180">
                    <a:tc rowSpan="2">
                      <a:txBody>
                        <a:bodyPr/>
                        <a:lstStyle/>
                        <a:p>
                          <a:r>
                            <a:rPr lang="en-CA" sz="2000" dirty="0" smtClean="0">
                              <a:ln>
                                <a:solidFill>
                                  <a:sysClr val="windowText" lastClr="000000"/>
                                </a:solidFill>
                              </a:ln>
                              <a:solidFill>
                                <a:schemeClr val="tx1"/>
                              </a:solidFill>
                            </a:rPr>
                            <a:t>Method</a:t>
                          </a:r>
                          <a:endParaRPr lang="en-CA" sz="2000" dirty="0">
                            <a:ln>
                              <a:solidFill>
                                <a:sysClr val="windowText" lastClr="000000"/>
                              </a:solidFill>
                            </a:ln>
                            <a:solidFill>
                              <a:schemeClr val="tx1"/>
                            </a:solidFill>
                          </a:endParaRPr>
                        </a:p>
                      </a:txBody>
                      <a:tcPr/>
                    </a:tc>
                    <a:tc gridSpan="2">
                      <a:txBody>
                        <a:bodyPr/>
                        <a:lstStyle/>
                        <a:p>
                          <a:r>
                            <a:rPr lang="en-CA" dirty="0" smtClean="0">
                              <a:ln>
                                <a:solidFill>
                                  <a:sysClr val="windowText" lastClr="000000"/>
                                </a:solidFill>
                              </a:ln>
                              <a:solidFill>
                                <a:schemeClr val="tx1"/>
                              </a:solidFill>
                            </a:rPr>
                            <a:t>Accuracy (%)</a:t>
                          </a:r>
                          <a:endParaRPr lang="en-CA" dirty="0">
                            <a:ln>
                              <a:solidFill>
                                <a:sysClr val="windowText" lastClr="000000"/>
                              </a:solidFill>
                            </a:ln>
                            <a:solidFill>
                              <a:schemeClr val="tx1"/>
                            </a:solidFill>
                          </a:endParaRPr>
                        </a:p>
                      </a:txBody>
                      <a:tcPr/>
                    </a:tc>
                    <a:tc hMerge="1">
                      <a:txBody>
                        <a:bodyPr/>
                        <a:lstStyle/>
                        <a:p>
                          <a:endParaRPr lang="en-CA" dirty="0">
                            <a:ln>
                              <a:solidFill>
                                <a:sysClr val="windowText" lastClr="000000"/>
                              </a:solidFill>
                            </a:ln>
                            <a:solidFill>
                              <a:schemeClr val="bg1"/>
                            </a:solidFill>
                          </a:endParaRPr>
                        </a:p>
                      </a:txBody>
                      <a:tcPr/>
                    </a:tc>
                    <a:tc gridSpan="2">
                      <a:txBody>
                        <a:bodyPr/>
                        <a:lstStyle/>
                        <a:p>
                          <a:r>
                            <a:rPr lang="en-CA" dirty="0" smtClean="0">
                              <a:ln>
                                <a:solidFill>
                                  <a:sysClr val="windowText" lastClr="000000"/>
                                </a:solidFill>
                              </a:ln>
                              <a:solidFill>
                                <a:schemeClr val="tx1"/>
                              </a:solidFill>
                            </a:rPr>
                            <a:t>Mean Running</a:t>
                          </a:r>
                          <a:r>
                            <a:rPr lang="en-CA" baseline="0" dirty="0" smtClean="0">
                              <a:ln>
                                <a:solidFill>
                                  <a:sysClr val="windowText" lastClr="000000"/>
                                </a:solidFill>
                              </a:ln>
                              <a:solidFill>
                                <a:schemeClr val="tx1"/>
                              </a:solidFill>
                            </a:rPr>
                            <a:t> Time (seconds)</a:t>
                          </a:r>
                          <a:endParaRPr lang="en-CA" dirty="0">
                            <a:ln>
                              <a:solidFill>
                                <a:sysClr val="windowText" lastClr="000000"/>
                              </a:solidFill>
                            </a:ln>
                            <a:solidFill>
                              <a:schemeClr val="tx1"/>
                            </a:solidFill>
                          </a:endParaRPr>
                        </a:p>
                      </a:txBody>
                      <a:tcPr/>
                    </a:tc>
                    <a:tc hMerge="1">
                      <a:txBody>
                        <a:bodyPr/>
                        <a:lstStyle/>
                        <a:p>
                          <a:endParaRPr lang="en-CA" dirty="0">
                            <a:ln>
                              <a:solidFill>
                                <a:sysClr val="windowText" lastClr="000000"/>
                              </a:solidFill>
                            </a:ln>
                            <a:solidFill>
                              <a:schemeClr val="tx1"/>
                            </a:solidFill>
                          </a:endParaRPr>
                        </a:p>
                      </a:txBody>
                      <a:tcPr/>
                    </a:tc>
                    <a:extLst>
                      <a:ext uri="{0D108BD9-81ED-4DB2-BD59-A6C34878D82A}">
                        <a16:rowId xmlns:a16="http://schemas.microsoft.com/office/drawing/2014/main" xmlns="" val="10000"/>
                      </a:ext>
                    </a:extLst>
                  </a:tr>
                  <a:tr h="370840">
                    <a:tc vMerge="1">
                      <a:txBody>
                        <a:bodyPr/>
                        <a:lstStyle/>
                        <a:p>
                          <a:endParaRPr lang="en-CA" dirty="0">
                            <a:ln>
                              <a:solidFill>
                                <a:sysClr val="windowText" lastClr="000000"/>
                              </a:solidFill>
                            </a:ln>
                            <a:solidFill>
                              <a:schemeClr val="tx1"/>
                            </a:solidFill>
                          </a:endParaRPr>
                        </a:p>
                      </a:txBody>
                      <a:tcPr/>
                    </a:tc>
                    <a:tc>
                      <a:txBody>
                        <a:bodyPr/>
                        <a:lstStyle/>
                        <a:p>
                          <a:r>
                            <a:rPr lang="en-CA" dirty="0" smtClean="0">
                              <a:ln>
                                <a:solidFill>
                                  <a:sysClr val="windowText" lastClr="000000"/>
                                </a:solidFill>
                              </a:ln>
                              <a:solidFill>
                                <a:schemeClr val="tx1"/>
                              </a:solidFill>
                            </a:rPr>
                            <a:t>Mean</a:t>
                          </a:r>
                          <a:endParaRPr lang="en-CA" dirty="0">
                            <a:ln>
                              <a:solidFill>
                                <a:sysClr val="windowText" lastClr="000000"/>
                              </a:solidFill>
                            </a:ln>
                            <a:solidFill>
                              <a:schemeClr val="tx1"/>
                            </a:solidFill>
                          </a:endParaRPr>
                        </a:p>
                      </a:txBody>
                      <a:tcPr/>
                    </a:tc>
                    <a:tc>
                      <a:txBody>
                        <a:bodyPr/>
                        <a:lstStyle/>
                        <a:p>
                          <a:r>
                            <a:rPr lang="en-CA" dirty="0" smtClean="0">
                              <a:ln>
                                <a:solidFill>
                                  <a:sysClr val="windowText" lastClr="000000"/>
                                </a:solidFill>
                              </a:ln>
                              <a:solidFill>
                                <a:schemeClr val="tx1"/>
                              </a:solidFill>
                            </a:rPr>
                            <a:t>STD </a:t>
                          </a:r>
                          <a:endParaRPr lang="en-CA" dirty="0">
                            <a:ln>
                              <a:solidFill>
                                <a:sysClr val="windowText" lastClr="000000"/>
                              </a:solidFill>
                            </a:ln>
                            <a:solidFill>
                              <a:schemeClr val="tx1"/>
                            </a:solidFill>
                          </a:endParaRPr>
                        </a:p>
                      </a:txBody>
                      <a:tcPr/>
                    </a:tc>
                    <a:tc>
                      <a:txBody>
                        <a:bodyPr/>
                        <a:lstStyle/>
                        <a:p>
                          <a:r>
                            <a:rPr lang="en-CA" dirty="0" smtClean="0">
                              <a:ln>
                                <a:solidFill>
                                  <a:sysClr val="windowText" lastClr="000000"/>
                                </a:solidFill>
                              </a:ln>
                              <a:solidFill>
                                <a:schemeClr val="tx1"/>
                              </a:solidFill>
                            </a:rPr>
                            <a:t>Portfolio</a:t>
                          </a:r>
                          <a:endParaRPr lang="en-CA" dirty="0">
                            <a:ln>
                              <a:solidFill>
                                <a:sysClr val="windowText" lastClr="000000"/>
                              </a:solidFill>
                            </a:ln>
                            <a:solidFill>
                              <a:schemeClr val="tx1"/>
                            </a:solidFill>
                          </a:endParaRPr>
                        </a:p>
                      </a:txBody>
                      <a:tcPr/>
                    </a:tc>
                    <a:tc>
                      <a:txBody>
                        <a:bodyPr/>
                        <a:lstStyle/>
                        <a:p>
                          <a:r>
                            <a:rPr lang="en-CA" dirty="0" smtClean="0">
                              <a:ln>
                                <a:solidFill>
                                  <a:sysClr val="windowText" lastClr="000000"/>
                                </a:solidFill>
                              </a:ln>
                              <a:solidFill>
                                <a:schemeClr val="tx1"/>
                              </a:solidFill>
                            </a:rPr>
                            <a:t>Per Policy</a:t>
                          </a:r>
                          <a:endParaRPr lang="en-CA" dirty="0">
                            <a:ln>
                              <a:solidFill>
                                <a:sysClr val="windowText" lastClr="000000"/>
                              </a:solidFill>
                            </a:ln>
                            <a:solidFill>
                              <a:schemeClr val="tx1"/>
                            </a:solidFill>
                          </a:endParaRPr>
                        </a:p>
                      </a:txBody>
                      <a:tcPr/>
                    </a:tc>
                    <a:extLst>
                      <a:ext uri="{0D108BD9-81ED-4DB2-BD59-A6C34878D82A}">
                        <a16:rowId xmlns:a16="http://schemas.microsoft.com/office/drawing/2014/main" xmlns="" val="10001"/>
                      </a:ext>
                    </a:extLst>
                  </a:tr>
                  <a:tr h="370840">
                    <a:tc>
                      <a:txBody>
                        <a:bodyPr/>
                        <a:lstStyle/>
                        <a:p>
                          <a:r>
                            <a:rPr lang="en-CA" dirty="0" smtClean="0">
                              <a:ln>
                                <a:solidFill>
                                  <a:sysClr val="windowText" lastClr="000000"/>
                                </a:solidFill>
                              </a:ln>
                              <a:solidFill>
                                <a:schemeClr val="tx1"/>
                              </a:solidFill>
                            </a:rPr>
                            <a:t>MC</a:t>
                          </a:r>
                          <a:endParaRPr lang="en-CA" dirty="0">
                            <a:ln>
                              <a:solidFill>
                                <a:sysClr val="windowText" lastClr="000000"/>
                              </a:solidFill>
                            </a:ln>
                            <a:solidFill>
                              <a:schemeClr val="tx1"/>
                            </a:solidFill>
                          </a:endParaRPr>
                        </a:p>
                      </a:txBody>
                      <a:tcPr/>
                    </a:tc>
                    <a:tc>
                      <a:txBody>
                        <a:bodyPr/>
                        <a:lstStyle/>
                        <a:p>
                          <a:r>
                            <a:rPr lang="en-CA" dirty="0" smtClean="0">
                              <a:ln>
                                <a:solidFill>
                                  <a:sysClr val="windowText" lastClr="000000"/>
                                </a:solidFill>
                              </a:ln>
                              <a:solidFill>
                                <a:schemeClr val="tx1"/>
                              </a:solidFill>
                            </a:rPr>
                            <a:t>0.00</a:t>
                          </a:r>
                          <a:endParaRPr lang="en-CA" dirty="0">
                            <a:ln>
                              <a:solidFill>
                                <a:sysClr val="windowText" lastClr="000000"/>
                              </a:solidFill>
                            </a:ln>
                            <a:solidFill>
                              <a:schemeClr val="tx1"/>
                            </a:solidFill>
                          </a:endParaRPr>
                        </a:p>
                      </a:txBody>
                      <a:tcPr/>
                    </a:tc>
                    <a:tc>
                      <a:txBody>
                        <a:bodyPr/>
                        <a:lstStyle/>
                        <a:p>
                          <a:r>
                            <a:rPr lang="en-CA" dirty="0" smtClean="0">
                              <a:ln>
                                <a:solidFill>
                                  <a:sysClr val="windowText" lastClr="000000"/>
                                </a:solidFill>
                              </a:ln>
                              <a:solidFill>
                                <a:schemeClr val="tx1"/>
                              </a:solidFill>
                            </a:rPr>
                            <a:t>0.00</a:t>
                          </a:r>
                          <a:endParaRPr lang="en-CA" dirty="0">
                            <a:ln>
                              <a:solidFill>
                                <a:sysClr val="windowText" lastClr="000000"/>
                              </a:solidFill>
                            </a:ln>
                            <a:solidFill>
                              <a:schemeClr val="tx1"/>
                            </a:solidFill>
                          </a:endParaRPr>
                        </a:p>
                      </a:txBody>
                      <a:tcPr/>
                    </a:tc>
                    <a:tc>
                      <a:txBody>
                        <a:bodyPr/>
                        <a:lstStyle/>
                        <a:p>
                          <a:r>
                            <a:rPr lang="en-CA" dirty="0" smtClean="0">
                              <a:ln>
                                <a:solidFill>
                                  <a:sysClr val="windowText" lastClr="000000"/>
                                </a:solidFill>
                              </a:ln>
                              <a:solidFill>
                                <a:schemeClr val="tx1"/>
                              </a:solidFill>
                            </a:rPr>
                            <a:t>10617</a:t>
                          </a:r>
                          <a:endParaRPr lang="en-CA" dirty="0">
                            <a:ln>
                              <a:solidFill>
                                <a:sysClr val="windowText" lastClr="000000"/>
                              </a:solidFill>
                            </a:ln>
                            <a:solidFill>
                              <a:schemeClr val="tx1"/>
                            </a:solidFill>
                          </a:endParaRPr>
                        </a:p>
                      </a:txBody>
                      <a:tcPr/>
                    </a:tc>
                    <a:tc>
                      <a:txBody>
                        <a:bodyPr/>
                        <a:lstStyle/>
                        <a:p>
                          <a:r>
                            <a:rPr lang="en-CA" dirty="0" smtClean="0">
                              <a:ln>
                                <a:solidFill>
                                  <a:sysClr val="windowText" lastClr="000000"/>
                                </a:solidFill>
                              </a:ln>
                              <a:solidFill>
                                <a:schemeClr val="tx1"/>
                              </a:solidFill>
                            </a:rPr>
                            <a:t>10617</a:t>
                          </a:r>
                          <a:endParaRPr lang="en-CA" dirty="0">
                            <a:ln>
                              <a:solidFill>
                                <a:sysClr val="windowText" lastClr="000000"/>
                              </a:solidFill>
                            </a:ln>
                            <a:solidFill>
                              <a:schemeClr val="tx1"/>
                            </a:solidFill>
                          </a:endParaRPr>
                        </a:p>
                      </a:txBody>
                      <a:tcPr/>
                    </a:tc>
                    <a:extLst>
                      <a:ext uri="{0D108BD9-81ED-4DB2-BD59-A6C34878D82A}">
                        <a16:rowId xmlns:a16="http://schemas.microsoft.com/office/drawing/2014/main" xmlns="" val="10002"/>
                      </a:ext>
                    </a:extLst>
                  </a:tr>
                  <a:tr h="370840">
                    <a:tc>
                      <a:txBody>
                        <a:bodyPr/>
                        <a:lstStyle/>
                        <a:p>
                          <a:r>
                            <a:rPr lang="en-CA" dirty="0" smtClean="0">
                              <a:ln>
                                <a:solidFill>
                                  <a:sysClr val="windowText" lastClr="000000"/>
                                </a:solidFill>
                              </a:ln>
                              <a:solidFill>
                                <a:schemeClr val="tx1"/>
                              </a:solidFill>
                            </a:rPr>
                            <a:t>Kriging</a:t>
                          </a:r>
                          <a:r>
                            <a:rPr lang="en-CA" baseline="0" dirty="0" smtClean="0">
                              <a:ln>
                                <a:solidFill>
                                  <a:sysClr val="windowText" lastClr="000000"/>
                                </a:solidFill>
                              </a:ln>
                              <a:solidFill>
                                <a:schemeClr val="tx1"/>
                              </a:solidFill>
                            </a:rPr>
                            <a:t> (Spherical)</a:t>
                          </a:r>
                          <a:endParaRPr lang="en-CA" dirty="0">
                            <a:ln>
                              <a:solidFill>
                                <a:sysClr val="windowText" lastClr="000000"/>
                              </a:solidFill>
                            </a:ln>
                            <a:solidFill>
                              <a:schemeClr val="tx1"/>
                            </a:solidFill>
                          </a:endParaRPr>
                        </a:p>
                      </a:txBody>
                      <a:tcPr/>
                    </a:tc>
                    <a:tc>
                      <a:txBody>
                        <a:bodyPr/>
                        <a:lstStyle/>
                        <a:p>
                          <a:r>
                            <a:rPr lang="en-CA" dirty="0" smtClean="0">
                              <a:ln>
                                <a:solidFill>
                                  <a:sysClr val="windowText" lastClr="000000"/>
                                </a:solidFill>
                              </a:ln>
                              <a:solidFill>
                                <a:schemeClr val="tx1"/>
                              </a:solidFill>
                            </a:rPr>
                            <a:t>2.77</a:t>
                          </a:r>
                          <a:endParaRPr lang="en-CA" dirty="0">
                            <a:ln>
                              <a:solidFill>
                                <a:sysClr val="windowText" lastClr="000000"/>
                              </a:solidFill>
                            </a:ln>
                            <a:solidFill>
                              <a:schemeClr val="tx1"/>
                            </a:solidFill>
                          </a:endParaRPr>
                        </a:p>
                      </a:txBody>
                      <a:tcPr/>
                    </a:tc>
                    <a:tc>
                      <a:txBody>
                        <a:bodyPr/>
                        <a:lstStyle/>
                        <a:p>
                          <a:r>
                            <a:rPr lang="en-CA" dirty="0" smtClean="0">
                              <a:ln>
                                <a:solidFill>
                                  <a:sysClr val="windowText" lastClr="000000"/>
                                </a:solidFill>
                              </a:ln>
                              <a:solidFill>
                                <a:schemeClr val="tx1"/>
                              </a:solidFill>
                            </a:rPr>
                            <a:t>2.85</a:t>
                          </a:r>
                          <a:endParaRPr lang="en-CA" dirty="0">
                            <a:ln>
                              <a:solidFill>
                                <a:sysClr val="windowText" lastClr="000000"/>
                              </a:solidFill>
                            </a:ln>
                            <a:solidFill>
                              <a:schemeClr val="tx1"/>
                            </a:solidFill>
                          </a:endParaRPr>
                        </a:p>
                      </a:txBody>
                      <a:tcPr/>
                    </a:tc>
                    <a:tc>
                      <a:txBody>
                        <a:bodyPr/>
                        <a:lstStyle/>
                        <a:p>
                          <a:r>
                            <a:rPr lang="en-CA" dirty="0" smtClean="0">
                              <a:ln>
                                <a:solidFill>
                                  <a:sysClr val="windowText" lastClr="000000"/>
                                </a:solidFill>
                              </a:ln>
                              <a:solidFill>
                                <a:schemeClr val="tx1"/>
                              </a:solidFill>
                            </a:rPr>
                            <a:t>41</a:t>
                          </a:r>
                          <a:endParaRPr lang="en-CA" dirty="0">
                            <a:ln>
                              <a:solidFill>
                                <a:sysClr val="windowText" lastClr="000000"/>
                              </a:solidFill>
                            </a:ln>
                            <a:solidFill>
                              <a:schemeClr val="tx1"/>
                            </a:solidFill>
                          </a:endParaRPr>
                        </a:p>
                      </a:txBody>
                      <a:tcPr/>
                    </a:tc>
                    <a:tc>
                      <a:txBody>
                        <a:bodyPr/>
                        <a:lstStyle/>
                        <a:p>
                          <a14:m>
                            <m:oMath xmlns:m="http://schemas.openxmlformats.org/officeDocument/2006/math">
                              <m:r>
                                <a:rPr lang="en-CA" b="0" i="1" smtClean="0">
                                  <a:ln>
                                    <a:solidFill>
                                      <a:sysClr val="windowText" lastClr="000000"/>
                                    </a:solidFill>
                                  </a:ln>
                                  <a:solidFill>
                                    <a:schemeClr val="tx1"/>
                                  </a:solidFill>
                                  <a:latin typeface="Cambria Math" panose="02040503050406030204" pitchFamily="18" charset="0"/>
                                </a:rPr>
                                <m:t>≫</m:t>
                              </m:r>
                            </m:oMath>
                          </a14:m>
                          <a:r>
                            <a:rPr lang="en-CA" dirty="0" smtClean="0">
                              <a:ln>
                                <a:solidFill>
                                  <a:sysClr val="windowText" lastClr="000000"/>
                                </a:solidFill>
                              </a:ln>
                              <a:solidFill>
                                <a:schemeClr val="tx1"/>
                              </a:solidFill>
                            </a:rPr>
                            <a:t> 10617</a:t>
                          </a:r>
                          <a:endParaRPr lang="en-CA" dirty="0">
                            <a:ln>
                              <a:solidFill>
                                <a:sysClr val="windowText" lastClr="000000"/>
                              </a:solidFill>
                            </a:ln>
                            <a:solidFill>
                              <a:schemeClr val="tx1"/>
                            </a:solidFill>
                          </a:endParaRPr>
                        </a:p>
                      </a:txBody>
                      <a:tcPr/>
                    </a:tc>
                    <a:extLst>
                      <a:ext uri="{0D108BD9-81ED-4DB2-BD59-A6C34878D82A}">
                        <a16:rowId xmlns:a16="http://schemas.microsoft.com/office/drawing/2014/main" xmlns="" val="10003"/>
                      </a:ext>
                    </a:extLst>
                  </a:tr>
                  <a:tr h="370840">
                    <a:tc>
                      <a:txBody>
                        <a:bodyPr/>
                        <a:lstStyle/>
                        <a:p>
                          <a:r>
                            <a:rPr lang="en-CA" dirty="0" smtClean="0">
                              <a:ln>
                                <a:solidFill>
                                  <a:sysClr val="windowText" lastClr="000000"/>
                                </a:solidFill>
                              </a:ln>
                              <a:solidFill>
                                <a:schemeClr val="tx1"/>
                              </a:solidFill>
                            </a:rPr>
                            <a:t>Kriging (Exponential)</a:t>
                          </a:r>
                          <a:endParaRPr lang="en-CA" dirty="0">
                            <a:ln>
                              <a:solidFill>
                                <a:sysClr val="windowText" lastClr="000000"/>
                              </a:solidFill>
                            </a:ln>
                            <a:solidFill>
                              <a:schemeClr val="tx1"/>
                            </a:solidFill>
                          </a:endParaRPr>
                        </a:p>
                      </a:txBody>
                      <a:tcPr/>
                    </a:tc>
                    <a:tc>
                      <a:txBody>
                        <a:bodyPr/>
                        <a:lstStyle/>
                        <a:p>
                          <a:r>
                            <a:rPr lang="en-CA" dirty="0" smtClean="0">
                              <a:ln>
                                <a:solidFill>
                                  <a:sysClr val="windowText" lastClr="000000"/>
                                </a:solidFill>
                              </a:ln>
                              <a:solidFill>
                                <a:schemeClr val="tx1"/>
                              </a:solidFill>
                            </a:rPr>
                            <a:t>3.69</a:t>
                          </a:r>
                          <a:endParaRPr lang="en-CA" dirty="0">
                            <a:ln>
                              <a:solidFill>
                                <a:sysClr val="windowText" lastClr="000000"/>
                              </a:solidFill>
                            </a:ln>
                            <a:solidFill>
                              <a:schemeClr val="tx1"/>
                            </a:solidFill>
                          </a:endParaRPr>
                        </a:p>
                      </a:txBody>
                      <a:tcPr/>
                    </a:tc>
                    <a:tc>
                      <a:txBody>
                        <a:bodyPr/>
                        <a:lstStyle/>
                        <a:p>
                          <a:r>
                            <a:rPr lang="en-CA" dirty="0" smtClean="0">
                              <a:ln>
                                <a:solidFill>
                                  <a:sysClr val="windowText" lastClr="000000"/>
                                </a:solidFill>
                              </a:ln>
                              <a:solidFill>
                                <a:schemeClr val="tx1"/>
                              </a:solidFill>
                            </a:rPr>
                            <a:t>2.85</a:t>
                          </a:r>
                          <a:endParaRPr lang="en-CA" dirty="0">
                            <a:ln>
                              <a:solidFill>
                                <a:sysClr val="windowText" lastClr="000000"/>
                              </a:solidFill>
                            </a:ln>
                            <a:solidFill>
                              <a:schemeClr val="tx1"/>
                            </a:solidFill>
                          </a:endParaRPr>
                        </a:p>
                      </a:txBody>
                      <a:tcPr/>
                    </a:tc>
                    <a:tc>
                      <a:txBody>
                        <a:bodyPr/>
                        <a:lstStyle/>
                        <a:p>
                          <a:r>
                            <a:rPr lang="en-CA" dirty="0" smtClean="0">
                              <a:ln>
                                <a:solidFill>
                                  <a:sysClr val="windowText" lastClr="000000"/>
                                </a:solidFill>
                              </a:ln>
                              <a:solidFill>
                                <a:schemeClr val="tx1"/>
                              </a:solidFill>
                            </a:rPr>
                            <a:t>41</a:t>
                          </a:r>
                          <a:endParaRPr lang="en-CA" dirty="0">
                            <a:ln>
                              <a:solidFill>
                                <a:sysClr val="windowText" lastClr="000000"/>
                              </a:solidFill>
                            </a:ln>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14:m>
                            <m:oMath xmlns:m="http://schemas.openxmlformats.org/officeDocument/2006/math">
                              <m:r>
                                <a:rPr lang="en-CA" b="0" i="1" smtClean="0">
                                  <a:ln>
                                    <a:solidFill>
                                      <a:sysClr val="windowText" lastClr="000000"/>
                                    </a:solidFill>
                                  </a:ln>
                                  <a:solidFill>
                                    <a:schemeClr val="tx1"/>
                                  </a:solidFill>
                                  <a:latin typeface="Cambria Math" panose="02040503050406030204" pitchFamily="18" charset="0"/>
                                </a:rPr>
                                <m:t>≫</m:t>
                              </m:r>
                            </m:oMath>
                          </a14:m>
                          <a:r>
                            <a:rPr lang="en-CA" dirty="0" smtClean="0">
                              <a:ln>
                                <a:solidFill>
                                  <a:sysClr val="windowText" lastClr="000000"/>
                                </a:solidFill>
                              </a:ln>
                              <a:solidFill>
                                <a:schemeClr val="tx1"/>
                              </a:solidFill>
                            </a:rPr>
                            <a:t> 10617</a:t>
                          </a:r>
                          <a:endParaRPr lang="en-CA" dirty="0">
                            <a:ln>
                              <a:solidFill>
                                <a:sysClr val="windowText" lastClr="000000"/>
                              </a:solidFill>
                            </a:ln>
                            <a:solidFill>
                              <a:schemeClr val="tx1"/>
                            </a:solidFill>
                          </a:endParaRPr>
                        </a:p>
                      </a:txBody>
                      <a:tcPr/>
                    </a:tc>
                    <a:extLst>
                      <a:ext uri="{0D108BD9-81ED-4DB2-BD59-A6C34878D82A}">
                        <a16:rowId xmlns:a16="http://schemas.microsoft.com/office/drawing/2014/main" xmlns="" val="10004"/>
                      </a:ext>
                    </a:extLst>
                  </a:tr>
                  <a:tr h="370840">
                    <a:tc>
                      <a:txBody>
                        <a:bodyPr/>
                        <a:lstStyle/>
                        <a:p>
                          <a:r>
                            <a:rPr lang="en-CA" dirty="0" smtClean="0">
                              <a:ln>
                                <a:solidFill>
                                  <a:sysClr val="windowText" lastClr="000000"/>
                                </a:solidFill>
                              </a:ln>
                              <a:solidFill>
                                <a:schemeClr val="tx1"/>
                              </a:solidFill>
                            </a:rPr>
                            <a:t>IDW (</a:t>
                          </a:r>
                          <a14:m>
                            <m:oMath xmlns:m="http://schemas.openxmlformats.org/officeDocument/2006/math">
                              <m:r>
                                <a:rPr lang="en-CA" b="0" i="1" smtClean="0">
                                  <a:ln>
                                    <a:solidFill>
                                      <a:sysClr val="windowText" lastClr="000000"/>
                                    </a:solidFill>
                                  </a:ln>
                                  <a:solidFill>
                                    <a:schemeClr val="tx1"/>
                                  </a:solidFill>
                                  <a:latin typeface="Cambria Math" panose="02040503050406030204" pitchFamily="18" charset="0"/>
                                </a:rPr>
                                <m:t>𝑝</m:t>
                              </m:r>
                              <m:r>
                                <a:rPr lang="en-CA" b="0" i="1" smtClean="0">
                                  <a:ln>
                                    <a:solidFill>
                                      <a:sysClr val="windowText" lastClr="000000"/>
                                    </a:solidFill>
                                  </a:ln>
                                  <a:solidFill>
                                    <a:schemeClr val="tx1"/>
                                  </a:solidFill>
                                  <a:latin typeface="Cambria Math" panose="02040503050406030204" pitchFamily="18" charset="0"/>
                                </a:rPr>
                                <m:t>=1</m:t>
                              </m:r>
                            </m:oMath>
                          </a14:m>
                          <a:r>
                            <a:rPr lang="en-CA" dirty="0" smtClean="0">
                              <a:ln>
                                <a:solidFill>
                                  <a:sysClr val="windowText" lastClr="000000"/>
                                </a:solidFill>
                              </a:ln>
                              <a:solidFill>
                                <a:schemeClr val="tx1"/>
                              </a:solidFill>
                            </a:rPr>
                            <a:t>)</a:t>
                          </a:r>
                          <a:endParaRPr lang="en-CA" dirty="0">
                            <a:ln>
                              <a:solidFill>
                                <a:sysClr val="windowText" lastClr="000000"/>
                              </a:solidFill>
                            </a:ln>
                            <a:solidFill>
                              <a:schemeClr val="tx1"/>
                            </a:solidFill>
                          </a:endParaRPr>
                        </a:p>
                      </a:txBody>
                      <a:tcPr/>
                    </a:tc>
                    <a:tc>
                      <a:txBody>
                        <a:bodyPr/>
                        <a:lstStyle/>
                        <a:p>
                          <a:r>
                            <a:rPr lang="en-CA" dirty="0" smtClean="0">
                              <a:ln>
                                <a:solidFill>
                                  <a:sysClr val="windowText" lastClr="000000"/>
                                </a:solidFill>
                              </a:ln>
                              <a:solidFill>
                                <a:schemeClr val="tx1"/>
                              </a:solidFill>
                            </a:rPr>
                            <a:t>-14.86</a:t>
                          </a:r>
                          <a:endParaRPr lang="en-CA" dirty="0">
                            <a:ln>
                              <a:solidFill>
                                <a:sysClr val="windowText" lastClr="000000"/>
                              </a:solidFill>
                            </a:ln>
                            <a:solidFill>
                              <a:schemeClr val="tx1"/>
                            </a:solidFill>
                          </a:endParaRPr>
                        </a:p>
                      </a:txBody>
                      <a:tcPr/>
                    </a:tc>
                    <a:tc>
                      <a:txBody>
                        <a:bodyPr/>
                        <a:lstStyle/>
                        <a:p>
                          <a:r>
                            <a:rPr lang="en-CA" dirty="0" smtClean="0">
                              <a:ln>
                                <a:solidFill>
                                  <a:sysClr val="windowText" lastClr="000000"/>
                                </a:solidFill>
                              </a:ln>
                              <a:solidFill>
                                <a:schemeClr val="tx1"/>
                              </a:solidFill>
                            </a:rPr>
                            <a:t>5.74</a:t>
                          </a:r>
                          <a:endParaRPr lang="en-CA" dirty="0">
                            <a:ln>
                              <a:solidFill>
                                <a:sysClr val="windowText" lastClr="000000"/>
                              </a:solidFill>
                            </a:ln>
                            <a:solidFill>
                              <a:schemeClr val="tx1"/>
                            </a:solidFill>
                          </a:endParaRPr>
                        </a:p>
                      </a:txBody>
                      <a:tcPr/>
                    </a:tc>
                    <a:tc>
                      <a:txBody>
                        <a:bodyPr/>
                        <a:lstStyle/>
                        <a:p>
                          <a:r>
                            <a:rPr lang="en-CA" dirty="0" smtClean="0">
                              <a:ln>
                                <a:solidFill>
                                  <a:sysClr val="windowText" lastClr="000000"/>
                                </a:solidFill>
                              </a:ln>
                              <a:solidFill>
                                <a:schemeClr val="tx1"/>
                              </a:solidFill>
                            </a:rPr>
                            <a:t>29</a:t>
                          </a:r>
                          <a:endParaRPr lang="en-CA" dirty="0">
                            <a:ln>
                              <a:solidFill>
                                <a:sysClr val="windowText" lastClr="000000"/>
                              </a:solidFill>
                            </a:ln>
                            <a:solidFill>
                              <a:schemeClr val="tx1"/>
                            </a:solidFill>
                          </a:endParaRPr>
                        </a:p>
                      </a:txBody>
                      <a:tcPr/>
                    </a:tc>
                    <a:tc>
                      <a:txBody>
                        <a:bodyPr/>
                        <a:lstStyle/>
                        <a:p>
                          <a:r>
                            <a:rPr lang="en-CA" dirty="0" smtClean="0">
                              <a:ln>
                                <a:solidFill>
                                  <a:sysClr val="windowText" lastClr="000000"/>
                                </a:solidFill>
                              </a:ln>
                              <a:solidFill>
                                <a:schemeClr val="tx1"/>
                              </a:solidFill>
                            </a:rPr>
                            <a:t>29</a:t>
                          </a:r>
                          <a:endParaRPr lang="en-CA" dirty="0">
                            <a:ln>
                              <a:solidFill>
                                <a:sysClr val="windowText" lastClr="000000"/>
                              </a:solidFill>
                            </a:ln>
                            <a:solidFill>
                              <a:schemeClr val="tx1"/>
                            </a:solidFill>
                          </a:endParaRPr>
                        </a:p>
                      </a:txBody>
                      <a:tcPr/>
                    </a:tc>
                    <a:extLst>
                      <a:ext uri="{0D108BD9-81ED-4DB2-BD59-A6C34878D82A}">
                        <a16:rowId xmlns:a16="http://schemas.microsoft.com/office/drawing/2014/main" xmlns="" val="10005"/>
                      </a:ext>
                    </a:extLst>
                  </a:tr>
                  <a:tr h="370840">
                    <a:tc>
                      <a:txBody>
                        <a:bodyPr/>
                        <a:lstStyle/>
                        <a:p>
                          <a:r>
                            <a:rPr lang="en-CA" dirty="0" smtClean="0">
                              <a:ln>
                                <a:solidFill>
                                  <a:sysClr val="windowText" lastClr="000000"/>
                                </a:solidFill>
                              </a:ln>
                              <a:solidFill>
                                <a:schemeClr val="tx1"/>
                              </a:solidFill>
                            </a:rPr>
                            <a:t>IDW (</a:t>
                          </a:r>
                          <a14:m>
                            <m:oMath xmlns:m="http://schemas.openxmlformats.org/officeDocument/2006/math">
                              <m:r>
                                <a:rPr lang="en-CA" b="0" i="1" smtClean="0">
                                  <a:ln>
                                    <a:solidFill>
                                      <a:sysClr val="windowText" lastClr="000000"/>
                                    </a:solidFill>
                                  </a:ln>
                                  <a:solidFill>
                                    <a:schemeClr val="tx1"/>
                                  </a:solidFill>
                                  <a:latin typeface="Cambria Math" panose="02040503050406030204" pitchFamily="18" charset="0"/>
                                </a:rPr>
                                <m:t>𝑝</m:t>
                              </m:r>
                              <m:r>
                                <a:rPr lang="en-CA" b="0" i="1" smtClean="0">
                                  <a:ln>
                                    <a:solidFill>
                                      <a:sysClr val="windowText" lastClr="000000"/>
                                    </a:solidFill>
                                  </a:ln>
                                  <a:solidFill>
                                    <a:schemeClr val="tx1"/>
                                  </a:solidFill>
                                  <a:latin typeface="Cambria Math" panose="02040503050406030204" pitchFamily="18" charset="0"/>
                                </a:rPr>
                                <m:t>=100</m:t>
                              </m:r>
                            </m:oMath>
                          </a14:m>
                          <a:r>
                            <a:rPr lang="en-CA" dirty="0" smtClean="0">
                              <a:ln>
                                <a:solidFill>
                                  <a:sysClr val="windowText" lastClr="000000"/>
                                </a:solidFill>
                              </a:ln>
                              <a:solidFill>
                                <a:schemeClr val="tx1"/>
                              </a:solidFill>
                            </a:rPr>
                            <a:t>)</a:t>
                          </a:r>
                          <a:endParaRPr lang="en-CA" dirty="0">
                            <a:ln>
                              <a:solidFill>
                                <a:sysClr val="windowText" lastClr="000000"/>
                              </a:solidFill>
                            </a:ln>
                            <a:solidFill>
                              <a:schemeClr val="tx1"/>
                            </a:solidFill>
                          </a:endParaRPr>
                        </a:p>
                      </a:txBody>
                      <a:tcPr/>
                    </a:tc>
                    <a:tc>
                      <a:txBody>
                        <a:bodyPr/>
                        <a:lstStyle/>
                        <a:p>
                          <a:r>
                            <a:rPr lang="en-CA" dirty="0" smtClean="0">
                              <a:ln>
                                <a:solidFill>
                                  <a:sysClr val="windowText" lastClr="000000"/>
                                </a:solidFill>
                              </a:ln>
                              <a:solidFill>
                                <a:schemeClr val="tx1"/>
                              </a:solidFill>
                            </a:rPr>
                            <a:t>-4.86</a:t>
                          </a:r>
                          <a:endParaRPr lang="en-CA" dirty="0">
                            <a:ln>
                              <a:solidFill>
                                <a:sysClr val="windowText" lastClr="000000"/>
                              </a:solidFill>
                            </a:ln>
                            <a:solidFill>
                              <a:schemeClr val="tx1"/>
                            </a:solidFill>
                          </a:endParaRPr>
                        </a:p>
                      </a:txBody>
                      <a:tcPr/>
                    </a:tc>
                    <a:tc>
                      <a:txBody>
                        <a:bodyPr/>
                        <a:lstStyle/>
                        <a:p>
                          <a:r>
                            <a:rPr lang="en-CA" dirty="0" smtClean="0">
                              <a:ln>
                                <a:solidFill>
                                  <a:sysClr val="windowText" lastClr="000000"/>
                                </a:solidFill>
                              </a:ln>
                              <a:solidFill>
                                <a:schemeClr val="tx1"/>
                              </a:solidFill>
                            </a:rPr>
                            <a:t>4.23</a:t>
                          </a:r>
                          <a:endParaRPr lang="en-CA" dirty="0">
                            <a:ln>
                              <a:solidFill>
                                <a:sysClr val="windowText" lastClr="000000"/>
                              </a:solidFill>
                            </a:ln>
                            <a:solidFill>
                              <a:schemeClr val="tx1"/>
                            </a:solidFill>
                          </a:endParaRPr>
                        </a:p>
                      </a:txBody>
                      <a:tcPr/>
                    </a:tc>
                    <a:tc>
                      <a:txBody>
                        <a:bodyPr/>
                        <a:lstStyle/>
                        <a:p>
                          <a:r>
                            <a:rPr lang="en-CA" dirty="0" smtClean="0">
                              <a:ln>
                                <a:solidFill>
                                  <a:sysClr val="windowText" lastClr="000000"/>
                                </a:solidFill>
                              </a:ln>
                              <a:solidFill>
                                <a:schemeClr val="tx1"/>
                              </a:solidFill>
                            </a:rPr>
                            <a:t>28</a:t>
                          </a:r>
                          <a:endParaRPr lang="en-CA" dirty="0">
                            <a:ln>
                              <a:solidFill>
                                <a:sysClr val="windowText" lastClr="000000"/>
                              </a:solidFill>
                            </a:ln>
                            <a:solidFill>
                              <a:schemeClr val="tx1"/>
                            </a:solidFill>
                          </a:endParaRPr>
                        </a:p>
                      </a:txBody>
                      <a:tcPr/>
                    </a:tc>
                    <a:tc>
                      <a:txBody>
                        <a:bodyPr/>
                        <a:lstStyle/>
                        <a:p>
                          <a:r>
                            <a:rPr lang="en-CA" dirty="0" smtClean="0">
                              <a:ln>
                                <a:solidFill>
                                  <a:sysClr val="windowText" lastClr="000000"/>
                                </a:solidFill>
                              </a:ln>
                              <a:solidFill>
                                <a:schemeClr val="tx1"/>
                              </a:solidFill>
                            </a:rPr>
                            <a:t>28</a:t>
                          </a:r>
                          <a:endParaRPr lang="en-CA" dirty="0">
                            <a:ln>
                              <a:solidFill>
                                <a:sysClr val="windowText" lastClr="000000"/>
                              </a:solidFill>
                            </a:ln>
                            <a:solidFill>
                              <a:schemeClr val="tx1"/>
                            </a:solidFill>
                          </a:endParaRPr>
                        </a:p>
                      </a:txBody>
                      <a:tcPr/>
                    </a:tc>
                    <a:extLst>
                      <a:ext uri="{0D108BD9-81ED-4DB2-BD59-A6C34878D82A}">
                        <a16:rowId xmlns:a16="http://schemas.microsoft.com/office/drawing/2014/main" xmlns="" val="10006"/>
                      </a:ext>
                    </a:extLst>
                  </a:tr>
                  <a:tr h="370840">
                    <a:tc>
                      <a:txBody>
                        <a:bodyPr/>
                        <a:lstStyle/>
                        <a:p>
                          <a:r>
                            <a:rPr lang="en-CA" dirty="0" smtClean="0">
                              <a:ln>
                                <a:solidFill>
                                  <a:sysClr val="windowText" lastClr="000000"/>
                                </a:solidFill>
                              </a:ln>
                              <a:solidFill>
                                <a:schemeClr val="tx1"/>
                              </a:solidFill>
                            </a:rPr>
                            <a:t>RBF (Gaussian, </a:t>
                          </a:r>
                          <a14:m>
                            <m:oMath xmlns:m="http://schemas.openxmlformats.org/officeDocument/2006/math">
                              <m:r>
                                <a:rPr lang="en-CA" b="0" i="1" smtClean="0">
                                  <a:ln>
                                    <a:solidFill>
                                      <a:sysClr val="windowText" lastClr="000000"/>
                                    </a:solidFill>
                                  </a:ln>
                                  <a:solidFill>
                                    <a:schemeClr val="tx1"/>
                                  </a:solidFill>
                                  <a:latin typeface="Cambria Math" panose="02040503050406030204" pitchFamily="18" charset="0"/>
                                </a:rPr>
                                <m:t>𝜖</m:t>
                              </m:r>
                              <m:r>
                                <a:rPr lang="en-CA" b="0" i="1" smtClean="0">
                                  <a:ln>
                                    <a:solidFill>
                                      <a:sysClr val="windowText" lastClr="000000"/>
                                    </a:solidFill>
                                  </a:ln>
                                  <a:solidFill>
                                    <a:schemeClr val="tx1"/>
                                  </a:solidFill>
                                  <a:latin typeface="Cambria Math" panose="02040503050406030204" pitchFamily="18" charset="0"/>
                                </a:rPr>
                                <m:t>=1</m:t>
                              </m:r>
                            </m:oMath>
                          </a14:m>
                          <a:r>
                            <a:rPr lang="en-CA" dirty="0" smtClean="0">
                              <a:ln>
                                <a:solidFill>
                                  <a:sysClr val="windowText" lastClr="000000"/>
                                </a:solidFill>
                              </a:ln>
                              <a:solidFill>
                                <a:schemeClr val="tx1"/>
                              </a:solidFill>
                            </a:rPr>
                            <a:t>)</a:t>
                          </a:r>
                          <a:endParaRPr lang="en-CA" dirty="0">
                            <a:ln>
                              <a:solidFill>
                                <a:sysClr val="windowText" lastClr="000000"/>
                              </a:solidFill>
                            </a:ln>
                            <a:solidFill>
                              <a:schemeClr val="tx1"/>
                            </a:solidFill>
                          </a:endParaRPr>
                        </a:p>
                      </a:txBody>
                      <a:tcPr/>
                    </a:tc>
                    <a:tc>
                      <a:txBody>
                        <a:bodyPr/>
                        <a:lstStyle/>
                        <a:p>
                          <a:r>
                            <a:rPr lang="en-CA" dirty="0" smtClean="0">
                              <a:ln>
                                <a:solidFill>
                                  <a:sysClr val="windowText" lastClr="000000"/>
                                </a:solidFill>
                              </a:ln>
                              <a:solidFill>
                                <a:schemeClr val="tx1"/>
                              </a:solidFill>
                            </a:rPr>
                            <a:t>-2.94</a:t>
                          </a:r>
                          <a:endParaRPr lang="en-CA" dirty="0">
                            <a:ln>
                              <a:solidFill>
                                <a:sysClr val="windowText" lastClr="000000"/>
                              </a:solidFill>
                            </a:ln>
                            <a:solidFill>
                              <a:schemeClr val="tx1"/>
                            </a:solidFill>
                          </a:endParaRPr>
                        </a:p>
                      </a:txBody>
                      <a:tcPr/>
                    </a:tc>
                    <a:tc>
                      <a:txBody>
                        <a:bodyPr/>
                        <a:lstStyle/>
                        <a:p>
                          <a:r>
                            <a:rPr lang="en-CA" dirty="0" smtClean="0">
                              <a:ln>
                                <a:solidFill>
                                  <a:sysClr val="windowText" lastClr="000000"/>
                                </a:solidFill>
                              </a:ln>
                              <a:solidFill>
                                <a:schemeClr val="tx1"/>
                              </a:solidFill>
                            </a:rPr>
                            <a:t>5.82</a:t>
                          </a:r>
                          <a:endParaRPr lang="en-CA" dirty="0">
                            <a:ln>
                              <a:solidFill>
                                <a:sysClr val="windowText" lastClr="000000"/>
                              </a:solidFill>
                            </a:ln>
                            <a:solidFill>
                              <a:schemeClr val="tx1"/>
                            </a:solidFill>
                          </a:endParaRPr>
                        </a:p>
                      </a:txBody>
                      <a:tcPr/>
                    </a:tc>
                    <a:tc>
                      <a:txBody>
                        <a:bodyPr/>
                        <a:lstStyle/>
                        <a:p>
                          <a:r>
                            <a:rPr lang="en-CA" dirty="0" smtClean="0">
                              <a:ln>
                                <a:solidFill>
                                  <a:sysClr val="windowText" lastClr="000000"/>
                                </a:solidFill>
                              </a:ln>
                              <a:solidFill>
                                <a:schemeClr val="tx1"/>
                              </a:solidFill>
                            </a:rPr>
                            <a:t>41</a:t>
                          </a:r>
                          <a:endParaRPr lang="en-CA" dirty="0">
                            <a:ln>
                              <a:solidFill>
                                <a:sysClr val="windowText" lastClr="000000"/>
                              </a:solidFill>
                            </a:ln>
                            <a:solidFill>
                              <a:schemeClr val="tx1"/>
                            </a:solidFill>
                          </a:endParaRPr>
                        </a:p>
                      </a:txBody>
                      <a:tcPr/>
                    </a:tc>
                    <a:tc>
                      <a:txBody>
                        <a:bodyPr/>
                        <a:lstStyle/>
                        <a:p>
                          <a:r>
                            <a:rPr lang="en-CA" dirty="0" smtClean="0">
                              <a:ln>
                                <a:solidFill>
                                  <a:sysClr val="windowText" lastClr="000000"/>
                                </a:solidFill>
                              </a:ln>
                              <a:solidFill>
                                <a:schemeClr val="tx1"/>
                              </a:solidFill>
                            </a:rPr>
                            <a:t>41</a:t>
                          </a:r>
                          <a:endParaRPr lang="en-CA" dirty="0">
                            <a:ln>
                              <a:solidFill>
                                <a:sysClr val="windowText" lastClr="000000"/>
                              </a:solidFill>
                            </a:ln>
                            <a:solidFill>
                              <a:schemeClr val="tx1"/>
                            </a:solidFill>
                          </a:endParaRPr>
                        </a:p>
                      </a:txBody>
                      <a:tcPr/>
                    </a:tc>
                    <a:extLst>
                      <a:ext uri="{0D108BD9-81ED-4DB2-BD59-A6C34878D82A}">
                        <a16:rowId xmlns:a16="http://schemas.microsoft.com/office/drawing/2014/main" xmlns="" val="10007"/>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b="1" dirty="0" smtClean="0">
                              <a:ln>
                                <a:noFill/>
                              </a:ln>
                              <a:solidFill>
                                <a:srgbClr val="FF0000"/>
                              </a:solidFill>
                            </a:rPr>
                            <a:t>NN</a:t>
                          </a:r>
                          <a:endParaRPr lang="en-CA" b="1" dirty="0">
                            <a:ln>
                              <a:noFill/>
                            </a:ln>
                            <a:solidFill>
                              <a:srgbClr val="FF0000"/>
                            </a:solidFill>
                          </a:endParaRPr>
                        </a:p>
                      </a:txBody>
                      <a:tcPr>
                        <a:noFill/>
                      </a:tcPr>
                    </a:tc>
                    <a:tc>
                      <a:txBody>
                        <a:bodyPr/>
                        <a:lstStyle/>
                        <a:p>
                          <a:r>
                            <a:rPr lang="en-CA" b="1" dirty="0" smtClean="0">
                              <a:ln>
                                <a:noFill/>
                              </a:ln>
                              <a:solidFill>
                                <a:srgbClr val="FF0000"/>
                              </a:solidFill>
                            </a:rPr>
                            <a:t>0.38</a:t>
                          </a:r>
                          <a:endParaRPr lang="en-CA" b="1" dirty="0">
                            <a:ln>
                              <a:noFill/>
                            </a:ln>
                            <a:solidFill>
                              <a:srgbClr val="FF0000"/>
                            </a:solidFill>
                          </a:endParaRPr>
                        </a:p>
                      </a:txBody>
                      <a:tcPr>
                        <a:noFill/>
                      </a:tcPr>
                    </a:tc>
                    <a:tc>
                      <a:txBody>
                        <a:bodyPr/>
                        <a:lstStyle/>
                        <a:p>
                          <a:r>
                            <a:rPr lang="en-CA" b="1" dirty="0" smtClean="0">
                              <a:ln>
                                <a:noFill/>
                              </a:ln>
                              <a:solidFill>
                                <a:srgbClr val="FF0000"/>
                              </a:solidFill>
                            </a:rPr>
                            <a:t>1.35</a:t>
                          </a:r>
                          <a:endParaRPr lang="en-CA" b="1" dirty="0">
                            <a:ln>
                              <a:noFill/>
                            </a:ln>
                            <a:solidFill>
                              <a:srgbClr val="FF0000"/>
                            </a:solidFill>
                          </a:endParaRPr>
                        </a:p>
                      </a:txBody>
                      <a:tcPr>
                        <a:noFill/>
                      </a:tcPr>
                    </a:tc>
                    <a:tc>
                      <a:txBody>
                        <a:bodyPr/>
                        <a:lstStyle/>
                        <a:p>
                          <a:r>
                            <a:rPr lang="en-CA" b="1" dirty="0" smtClean="0">
                              <a:ln>
                                <a:noFill/>
                              </a:ln>
                              <a:solidFill>
                                <a:srgbClr val="FF0000"/>
                              </a:solidFill>
                            </a:rPr>
                            <a:t>539</a:t>
                          </a:r>
                          <a:endParaRPr lang="en-CA" b="1" dirty="0">
                            <a:ln>
                              <a:noFill/>
                            </a:ln>
                            <a:solidFill>
                              <a:srgbClr val="FF0000"/>
                            </a:solidFill>
                          </a:endParaRPr>
                        </a:p>
                      </a:txBody>
                      <a:tcPr>
                        <a:noFill/>
                      </a:tcPr>
                    </a:tc>
                    <a:tc>
                      <a:txBody>
                        <a:bodyPr/>
                        <a:lstStyle/>
                        <a:p>
                          <a:r>
                            <a:rPr lang="en-CA" b="1" dirty="0" smtClean="0">
                              <a:ln>
                                <a:noFill/>
                              </a:ln>
                              <a:solidFill>
                                <a:srgbClr val="FF0000"/>
                              </a:solidFill>
                            </a:rPr>
                            <a:t>539</a:t>
                          </a:r>
                          <a:endParaRPr lang="en-CA" b="1" dirty="0">
                            <a:ln>
                              <a:noFill/>
                            </a:ln>
                            <a:solidFill>
                              <a:srgbClr val="FF0000"/>
                            </a:solidFill>
                          </a:endParaRPr>
                        </a:p>
                      </a:txBody>
                      <a:tcPr>
                        <a:noFill/>
                      </a:tcPr>
                    </a:tc>
                    <a:extLst>
                      <a:ext uri="{0D108BD9-81ED-4DB2-BD59-A6C34878D82A}">
                        <a16:rowId xmlns:a16="http://schemas.microsoft.com/office/drawing/2014/main" xmlns="" val="10008"/>
                      </a:ext>
                    </a:extLst>
                  </a:tr>
                </a:tbl>
              </a:graphicData>
            </a:graphic>
          </p:graphicFrame>
        </mc:Choice>
        <mc:Fallback xmlns="">
          <p:graphicFrame>
            <p:nvGraphicFramePr>
              <p:cNvPr id="10" name="Table 9"/>
              <p:cNvGraphicFramePr>
                <a:graphicFrameLocks noGrp="1"/>
              </p:cNvGraphicFramePr>
              <p:nvPr>
                <p:extLst>
                  <p:ext uri="{D42A27DB-BD31-4B8C-83A1-F6EECF244321}">
                    <p14:modId xmlns:p14="http://schemas.microsoft.com/office/powerpoint/2010/main" val="2555513534"/>
                  </p:ext>
                </p:extLst>
              </p:nvPr>
            </p:nvGraphicFramePr>
            <p:xfrm>
              <a:off x="2543127" y="1499020"/>
              <a:ext cx="6978497" cy="3337900"/>
            </p:xfrm>
            <a:graphic>
              <a:graphicData uri="http://schemas.openxmlformats.org/drawingml/2006/table">
                <a:tbl>
                  <a:tblPr firstRow="1" bandRow="1"/>
                  <a:tblGrid>
                    <a:gridCol w="2263622"/>
                    <a:gridCol w="942975"/>
                    <a:gridCol w="742950"/>
                    <a:gridCol w="1447800"/>
                    <a:gridCol w="1581150"/>
                  </a:tblGrid>
                  <a:tr h="371180">
                    <a:tc rowSpan="2">
                      <a:txBody>
                        <a:bodyPr/>
                        <a:lstStyle/>
                        <a:p>
                          <a:r>
                            <a:rPr lang="en-CA" sz="2000" dirty="0" smtClean="0">
                              <a:ln>
                                <a:solidFill>
                                  <a:sysClr val="windowText" lastClr="000000"/>
                                </a:solidFill>
                              </a:ln>
                              <a:solidFill>
                                <a:schemeClr val="tx1"/>
                              </a:solidFill>
                            </a:rPr>
                            <a:t>Method</a:t>
                          </a:r>
                          <a:endParaRPr lang="en-CA" sz="2000" dirty="0">
                            <a:ln>
                              <a:solidFill>
                                <a:sysClr val="windowText" lastClr="000000"/>
                              </a:solidFill>
                            </a:ln>
                            <a:solidFill>
                              <a:schemeClr val="tx1"/>
                            </a:solidFill>
                          </a:endParaRPr>
                        </a:p>
                      </a:txBody>
                      <a:tcPr/>
                    </a:tc>
                    <a:tc gridSpan="2">
                      <a:txBody>
                        <a:bodyPr/>
                        <a:lstStyle/>
                        <a:p>
                          <a:r>
                            <a:rPr lang="en-CA" dirty="0" smtClean="0">
                              <a:ln>
                                <a:solidFill>
                                  <a:sysClr val="windowText" lastClr="000000"/>
                                </a:solidFill>
                              </a:ln>
                              <a:solidFill>
                                <a:schemeClr val="tx1"/>
                              </a:solidFill>
                            </a:rPr>
                            <a:t>Accuracy (%)</a:t>
                          </a:r>
                          <a:endParaRPr lang="en-CA" dirty="0">
                            <a:ln>
                              <a:solidFill>
                                <a:sysClr val="windowText" lastClr="000000"/>
                              </a:solidFill>
                            </a:ln>
                            <a:solidFill>
                              <a:schemeClr val="tx1"/>
                            </a:solidFill>
                          </a:endParaRPr>
                        </a:p>
                      </a:txBody>
                      <a:tcPr/>
                    </a:tc>
                    <a:tc hMerge="1">
                      <a:txBody>
                        <a:bodyPr/>
                        <a:lstStyle/>
                        <a:p>
                          <a:endParaRPr lang="en-CA" dirty="0">
                            <a:ln>
                              <a:solidFill>
                                <a:sysClr val="windowText" lastClr="000000"/>
                              </a:solidFill>
                            </a:ln>
                            <a:solidFill>
                              <a:schemeClr val="bg1"/>
                            </a:solidFill>
                          </a:endParaRPr>
                        </a:p>
                      </a:txBody>
                      <a:tcPr/>
                    </a:tc>
                    <a:tc gridSpan="2">
                      <a:txBody>
                        <a:bodyPr/>
                        <a:lstStyle/>
                        <a:p>
                          <a:r>
                            <a:rPr lang="en-CA" dirty="0" smtClean="0">
                              <a:ln>
                                <a:solidFill>
                                  <a:sysClr val="windowText" lastClr="000000"/>
                                </a:solidFill>
                              </a:ln>
                              <a:solidFill>
                                <a:schemeClr val="tx1"/>
                              </a:solidFill>
                            </a:rPr>
                            <a:t>Mean Running</a:t>
                          </a:r>
                          <a:r>
                            <a:rPr lang="en-CA" baseline="0" dirty="0" smtClean="0">
                              <a:ln>
                                <a:solidFill>
                                  <a:sysClr val="windowText" lastClr="000000"/>
                                </a:solidFill>
                              </a:ln>
                              <a:solidFill>
                                <a:schemeClr val="tx1"/>
                              </a:solidFill>
                            </a:rPr>
                            <a:t> Time (seconds)</a:t>
                          </a:r>
                          <a:endParaRPr lang="en-CA" dirty="0">
                            <a:ln>
                              <a:solidFill>
                                <a:sysClr val="windowText" lastClr="000000"/>
                              </a:solidFill>
                            </a:ln>
                            <a:solidFill>
                              <a:schemeClr val="tx1"/>
                            </a:solidFill>
                          </a:endParaRPr>
                        </a:p>
                      </a:txBody>
                      <a:tcPr/>
                    </a:tc>
                    <a:tc hMerge="1">
                      <a:txBody>
                        <a:bodyPr/>
                        <a:lstStyle/>
                        <a:p>
                          <a:endParaRPr lang="en-CA" dirty="0">
                            <a:ln>
                              <a:solidFill>
                                <a:sysClr val="windowText" lastClr="000000"/>
                              </a:solidFill>
                            </a:ln>
                            <a:solidFill>
                              <a:schemeClr val="tx1"/>
                            </a:solidFill>
                          </a:endParaRPr>
                        </a:p>
                      </a:txBody>
                      <a:tcPr/>
                    </a:tc>
                  </a:tr>
                  <a:tr h="370840">
                    <a:tc vMerge="1">
                      <a:txBody>
                        <a:bodyPr/>
                        <a:lstStyle/>
                        <a:p>
                          <a:endParaRPr lang="en-CA" dirty="0">
                            <a:ln>
                              <a:solidFill>
                                <a:sysClr val="windowText" lastClr="000000"/>
                              </a:solidFill>
                            </a:ln>
                            <a:solidFill>
                              <a:schemeClr val="tx1"/>
                            </a:solidFill>
                          </a:endParaRPr>
                        </a:p>
                      </a:txBody>
                      <a:tcPr/>
                    </a:tc>
                    <a:tc>
                      <a:txBody>
                        <a:bodyPr/>
                        <a:lstStyle/>
                        <a:p>
                          <a:r>
                            <a:rPr lang="en-CA" dirty="0" smtClean="0">
                              <a:ln>
                                <a:solidFill>
                                  <a:sysClr val="windowText" lastClr="000000"/>
                                </a:solidFill>
                              </a:ln>
                              <a:solidFill>
                                <a:schemeClr val="tx1"/>
                              </a:solidFill>
                            </a:rPr>
                            <a:t>Mean</a:t>
                          </a:r>
                          <a:endParaRPr lang="en-CA" dirty="0">
                            <a:ln>
                              <a:solidFill>
                                <a:sysClr val="windowText" lastClr="000000"/>
                              </a:solidFill>
                            </a:ln>
                            <a:solidFill>
                              <a:schemeClr val="tx1"/>
                            </a:solidFill>
                          </a:endParaRPr>
                        </a:p>
                      </a:txBody>
                      <a:tcPr/>
                    </a:tc>
                    <a:tc>
                      <a:txBody>
                        <a:bodyPr/>
                        <a:lstStyle/>
                        <a:p>
                          <a:r>
                            <a:rPr lang="en-CA" dirty="0" smtClean="0">
                              <a:ln>
                                <a:solidFill>
                                  <a:sysClr val="windowText" lastClr="000000"/>
                                </a:solidFill>
                              </a:ln>
                              <a:solidFill>
                                <a:schemeClr val="tx1"/>
                              </a:solidFill>
                            </a:rPr>
                            <a:t>STD </a:t>
                          </a:r>
                          <a:endParaRPr lang="en-CA" dirty="0">
                            <a:ln>
                              <a:solidFill>
                                <a:sysClr val="windowText" lastClr="000000"/>
                              </a:solidFill>
                            </a:ln>
                            <a:solidFill>
                              <a:schemeClr val="tx1"/>
                            </a:solidFill>
                          </a:endParaRPr>
                        </a:p>
                      </a:txBody>
                      <a:tcPr/>
                    </a:tc>
                    <a:tc>
                      <a:txBody>
                        <a:bodyPr/>
                        <a:lstStyle/>
                        <a:p>
                          <a:r>
                            <a:rPr lang="en-CA" dirty="0" smtClean="0">
                              <a:ln>
                                <a:solidFill>
                                  <a:sysClr val="windowText" lastClr="000000"/>
                                </a:solidFill>
                              </a:ln>
                              <a:solidFill>
                                <a:schemeClr val="tx1"/>
                              </a:solidFill>
                            </a:rPr>
                            <a:t>Portfolio</a:t>
                          </a:r>
                          <a:endParaRPr lang="en-CA" dirty="0">
                            <a:ln>
                              <a:solidFill>
                                <a:sysClr val="windowText" lastClr="000000"/>
                              </a:solidFill>
                            </a:ln>
                            <a:solidFill>
                              <a:schemeClr val="tx1"/>
                            </a:solidFill>
                          </a:endParaRPr>
                        </a:p>
                      </a:txBody>
                      <a:tcPr/>
                    </a:tc>
                    <a:tc>
                      <a:txBody>
                        <a:bodyPr/>
                        <a:lstStyle/>
                        <a:p>
                          <a:r>
                            <a:rPr lang="en-CA" dirty="0" smtClean="0">
                              <a:ln>
                                <a:solidFill>
                                  <a:sysClr val="windowText" lastClr="000000"/>
                                </a:solidFill>
                              </a:ln>
                              <a:solidFill>
                                <a:schemeClr val="tx1"/>
                              </a:solidFill>
                            </a:rPr>
                            <a:t>Per Policy</a:t>
                          </a:r>
                          <a:endParaRPr lang="en-CA" dirty="0">
                            <a:ln>
                              <a:solidFill>
                                <a:sysClr val="windowText" lastClr="000000"/>
                              </a:solidFill>
                            </a:ln>
                            <a:solidFill>
                              <a:schemeClr val="tx1"/>
                            </a:solidFill>
                          </a:endParaRPr>
                        </a:p>
                      </a:txBody>
                      <a:tcPr/>
                    </a:tc>
                  </a:tr>
                  <a:tr h="370840">
                    <a:tc>
                      <a:txBody>
                        <a:bodyPr/>
                        <a:lstStyle/>
                        <a:p>
                          <a:r>
                            <a:rPr lang="en-CA" dirty="0" smtClean="0">
                              <a:ln>
                                <a:solidFill>
                                  <a:sysClr val="windowText" lastClr="000000"/>
                                </a:solidFill>
                              </a:ln>
                              <a:solidFill>
                                <a:schemeClr val="tx1"/>
                              </a:solidFill>
                            </a:rPr>
                            <a:t>MC</a:t>
                          </a:r>
                          <a:endParaRPr lang="en-CA" dirty="0">
                            <a:ln>
                              <a:solidFill>
                                <a:sysClr val="windowText" lastClr="000000"/>
                              </a:solidFill>
                            </a:ln>
                            <a:solidFill>
                              <a:schemeClr val="tx1"/>
                            </a:solidFill>
                          </a:endParaRPr>
                        </a:p>
                      </a:txBody>
                      <a:tcPr/>
                    </a:tc>
                    <a:tc>
                      <a:txBody>
                        <a:bodyPr/>
                        <a:lstStyle/>
                        <a:p>
                          <a:r>
                            <a:rPr lang="en-CA" dirty="0" smtClean="0">
                              <a:ln>
                                <a:solidFill>
                                  <a:sysClr val="windowText" lastClr="000000"/>
                                </a:solidFill>
                              </a:ln>
                              <a:solidFill>
                                <a:schemeClr val="tx1"/>
                              </a:solidFill>
                            </a:rPr>
                            <a:t>0.00</a:t>
                          </a:r>
                          <a:endParaRPr lang="en-CA" dirty="0">
                            <a:ln>
                              <a:solidFill>
                                <a:sysClr val="windowText" lastClr="000000"/>
                              </a:solidFill>
                            </a:ln>
                            <a:solidFill>
                              <a:schemeClr val="tx1"/>
                            </a:solidFill>
                          </a:endParaRPr>
                        </a:p>
                      </a:txBody>
                      <a:tcPr/>
                    </a:tc>
                    <a:tc>
                      <a:txBody>
                        <a:bodyPr/>
                        <a:lstStyle/>
                        <a:p>
                          <a:r>
                            <a:rPr lang="en-CA" dirty="0" smtClean="0">
                              <a:ln>
                                <a:solidFill>
                                  <a:sysClr val="windowText" lastClr="000000"/>
                                </a:solidFill>
                              </a:ln>
                              <a:solidFill>
                                <a:schemeClr val="tx1"/>
                              </a:solidFill>
                            </a:rPr>
                            <a:t>0.00</a:t>
                          </a:r>
                          <a:endParaRPr lang="en-CA" dirty="0">
                            <a:ln>
                              <a:solidFill>
                                <a:sysClr val="windowText" lastClr="000000"/>
                              </a:solidFill>
                            </a:ln>
                            <a:solidFill>
                              <a:schemeClr val="tx1"/>
                            </a:solidFill>
                          </a:endParaRPr>
                        </a:p>
                      </a:txBody>
                      <a:tcPr/>
                    </a:tc>
                    <a:tc>
                      <a:txBody>
                        <a:bodyPr/>
                        <a:lstStyle/>
                        <a:p>
                          <a:r>
                            <a:rPr lang="en-CA" dirty="0" smtClean="0">
                              <a:ln>
                                <a:solidFill>
                                  <a:sysClr val="windowText" lastClr="000000"/>
                                </a:solidFill>
                              </a:ln>
                              <a:solidFill>
                                <a:schemeClr val="tx1"/>
                              </a:solidFill>
                            </a:rPr>
                            <a:t>10617</a:t>
                          </a:r>
                          <a:endParaRPr lang="en-CA" dirty="0">
                            <a:ln>
                              <a:solidFill>
                                <a:sysClr val="windowText" lastClr="000000"/>
                              </a:solidFill>
                            </a:ln>
                            <a:solidFill>
                              <a:schemeClr val="tx1"/>
                            </a:solidFill>
                          </a:endParaRPr>
                        </a:p>
                      </a:txBody>
                      <a:tcPr/>
                    </a:tc>
                    <a:tc>
                      <a:txBody>
                        <a:bodyPr/>
                        <a:lstStyle/>
                        <a:p>
                          <a:r>
                            <a:rPr lang="en-CA" dirty="0" smtClean="0">
                              <a:ln>
                                <a:solidFill>
                                  <a:sysClr val="windowText" lastClr="000000"/>
                                </a:solidFill>
                              </a:ln>
                              <a:solidFill>
                                <a:schemeClr val="tx1"/>
                              </a:solidFill>
                            </a:rPr>
                            <a:t>10617</a:t>
                          </a:r>
                          <a:endParaRPr lang="en-CA" dirty="0">
                            <a:ln>
                              <a:solidFill>
                                <a:sysClr val="windowText" lastClr="000000"/>
                              </a:solidFill>
                            </a:ln>
                            <a:solidFill>
                              <a:schemeClr val="tx1"/>
                            </a:solidFill>
                          </a:endParaRPr>
                        </a:p>
                      </a:txBody>
                      <a:tcPr/>
                    </a:tc>
                  </a:tr>
                  <a:tr h="370840">
                    <a:tc>
                      <a:txBody>
                        <a:bodyPr/>
                        <a:lstStyle/>
                        <a:p>
                          <a:r>
                            <a:rPr lang="en-CA" dirty="0" smtClean="0">
                              <a:ln>
                                <a:solidFill>
                                  <a:sysClr val="windowText" lastClr="000000"/>
                                </a:solidFill>
                              </a:ln>
                              <a:solidFill>
                                <a:schemeClr val="tx1"/>
                              </a:solidFill>
                            </a:rPr>
                            <a:t>Kriging</a:t>
                          </a:r>
                          <a:r>
                            <a:rPr lang="en-CA" baseline="0" dirty="0" smtClean="0">
                              <a:ln>
                                <a:solidFill>
                                  <a:sysClr val="windowText" lastClr="000000"/>
                                </a:solidFill>
                              </a:ln>
                              <a:solidFill>
                                <a:schemeClr val="tx1"/>
                              </a:solidFill>
                            </a:rPr>
                            <a:t> (Spherical)</a:t>
                          </a:r>
                          <a:endParaRPr lang="en-CA" dirty="0">
                            <a:ln>
                              <a:solidFill>
                                <a:sysClr val="windowText" lastClr="000000"/>
                              </a:solidFill>
                            </a:ln>
                            <a:solidFill>
                              <a:schemeClr val="tx1"/>
                            </a:solidFill>
                          </a:endParaRPr>
                        </a:p>
                      </a:txBody>
                      <a:tcPr/>
                    </a:tc>
                    <a:tc>
                      <a:txBody>
                        <a:bodyPr/>
                        <a:lstStyle/>
                        <a:p>
                          <a:r>
                            <a:rPr lang="en-CA" dirty="0" smtClean="0">
                              <a:ln>
                                <a:solidFill>
                                  <a:sysClr val="windowText" lastClr="000000"/>
                                </a:solidFill>
                              </a:ln>
                              <a:solidFill>
                                <a:schemeClr val="tx1"/>
                              </a:solidFill>
                            </a:rPr>
                            <a:t>2.77</a:t>
                          </a:r>
                          <a:endParaRPr lang="en-CA" dirty="0">
                            <a:ln>
                              <a:solidFill>
                                <a:sysClr val="windowText" lastClr="000000"/>
                              </a:solidFill>
                            </a:ln>
                            <a:solidFill>
                              <a:schemeClr val="tx1"/>
                            </a:solidFill>
                          </a:endParaRPr>
                        </a:p>
                      </a:txBody>
                      <a:tcPr/>
                    </a:tc>
                    <a:tc>
                      <a:txBody>
                        <a:bodyPr/>
                        <a:lstStyle/>
                        <a:p>
                          <a:r>
                            <a:rPr lang="en-CA" dirty="0" smtClean="0">
                              <a:ln>
                                <a:solidFill>
                                  <a:sysClr val="windowText" lastClr="000000"/>
                                </a:solidFill>
                              </a:ln>
                              <a:solidFill>
                                <a:schemeClr val="tx1"/>
                              </a:solidFill>
                            </a:rPr>
                            <a:t>2.85</a:t>
                          </a:r>
                          <a:endParaRPr lang="en-CA" dirty="0">
                            <a:ln>
                              <a:solidFill>
                                <a:sysClr val="windowText" lastClr="000000"/>
                              </a:solidFill>
                            </a:ln>
                            <a:solidFill>
                              <a:schemeClr val="tx1"/>
                            </a:solidFill>
                          </a:endParaRPr>
                        </a:p>
                      </a:txBody>
                      <a:tcPr/>
                    </a:tc>
                    <a:tc>
                      <a:txBody>
                        <a:bodyPr/>
                        <a:lstStyle/>
                        <a:p>
                          <a:r>
                            <a:rPr lang="en-CA" dirty="0" smtClean="0">
                              <a:ln>
                                <a:solidFill>
                                  <a:sysClr val="windowText" lastClr="000000"/>
                                </a:solidFill>
                              </a:ln>
                              <a:solidFill>
                                <a:schemeClr val="tx1"/>
                              </a:solidFill>
                            </a:rPr>
                            <a:t>41</a:t>
                          </a:r>
                          <a:endParaRPr lang="en-CA" dirty="0">
                            <a:ln>
                              <a:solidFill>
                                <a:sysClr val="windowText" lastClr="000000"/>
                              </a:solidFill>
                            </a:ln>
                            <a:solidFill>
                              <a:schemeClr val="tx1"/>
                            </a:solidFill>
                          </a:endParaRPr>
                        </a:p>
                      </a:txBody>
                      <a:tcPr/>
                    </a:tc>
                    <a:tc>
                      <a:txBody>
                        <a:bodyPr/>
                        <a:lstStyle/>
                        <a:p>
                          <a:endParaRPr lang="en-US"/>
                        </a:p>
                      </a:txBody>
                      <a:tcPr>
                        <a:blipFill rotWithShape="0">
                          <a:blip r:embed="rId3"/>
                          <a:stretch>
                            <a:fillRect l="-342471" t="-301639" r="-1158" b="-524590"/>
                          </a:stretch>
                        </a:blipFill>
                      </a:tcPr>
                    </a:tc>
                  </a:tr>
                  <a:tr h="370840">
                    <a:tc>
                      <a:txBody>
                        <a:bodyPr/>
                        <a:lstStyle/>
                        <a:p>
                          <a:r>
                            <a:rPr lang="en-CA" dirty="0" smtClean="0">
                              <a:ln>
                                <a:solidFill>
                                  <a:sysClr val="windowText" lastClr="000000"/>
                                </a:solidFill>
                              </a:ln>
                              <a:solidFill>
                                <a:schemeClr val="tx1"/>
                              </a:solidFill>
                            </a:rPr>
                            <a:t>Kriging (Exponential)</a:t>
                          </a:r>
                          <a:endParaRPr lang="en-CA" dirty="0">
                            <a:ln>
                              <a:solidFill>
                                <a:sysClr val="windowText" lastClr="000000"/>
                              </a:solidFill>
                            </a:ln>
                            <a:solidFill>
                              <a:schemeClr val="tx1"/>
                            </a:solidFill>
                          </a:endParaRPr>
                        </a:p>
                      </a:txBody>
                      <a:tcPr/>
                    </a:tc>
                    <a:tc>
                      <a:txBody>
                        <a:bodyPr/>
                        <a:lstStyle/>
                        <a:p>
                          <a:r>
                            <a:rPr lang="en-CA" dirty="0" smtClean="0">
                              <a:ln>
                                <a:solidFill>
                                  <a:sysClr val="windowText" lastClr="000000"/>
                                </a:solidFill>
                              </a:ln>
                              <a:solidFill>
                                <a:schemeClr val="tx1"/>
                              </a:solidFill>
                            </a:rPr>
                            <a:t>3.69</a:t>
                          </a:r>
                          <a:endParaRPr lang="en-CA" dirty="0">
                            <a:ln>
                              <a:solidFill>
                                <a:sysClr val="windowText" lastClr="000000"/>
                              </a:solidFill>
                            </a:ln>
                            <a:solidFill>
                              <a:schemeClr val="tx1"/>
                            </a:solidFill>
                          </a:endParaRPr>
                        </a:p>
                      </a:txBody>
                      <a:tcPr/>
                    </a:tc>
                    <a:tc>
                      <a:txBody>
                        <a:bodyPr/>
                        <a:lstStyle/>
                        <a:p>
                          <a:r>
                            <a:rPr lang="en-CA" dirty="0" smtClean="0">
                              <a:ln>
                                <a:solidFill>
                                  <a:sysClr val="windowText" lastClr="000000"/>
                                </a:solidFill>
                              </a:ln>
                              <a:solidFill>
                                <a:schemeClr val="tx1"/>
                              </a:solidFill>
                            </a:rPr>
                            <a:t>2.85</a:t>
                          </a:r>
                          <a:endParaRPr lang="en-CA" dirty="0">
                            <a:ln>
                              <a:solidFill>
                                <a:sysClr val="windowText" lastClr="000000"/>
                              </a:solidFill>
                            </a:ln>
                            <a:solidFill>
                              <a:schemeClr val="tx1"/>
                            </a:solidFill>
                          </a:endParaRPr>
                        </a:p>
                      </a:txBody>
                      <a:tcPr/>
                    </a:tc>
                    <a:tc>
                      <a:txBody>
                        <a:bodyPr/>
                        <a:lstStyle/>
                        <a:p>
                          <a:r>
                            <a:rPr lang="en-CA" dirty="0" smtClean="0">
                              <a:ln>
                                <a:solidFill>
                                  <a:sysClr val="windowText" lastClr="000000"/>
                                </a:solidFill>
                              </a:ln>
                              <a:solidFill>
                                <a:schemeClr val="tx1"/>
                              </a:solidFill>
                            </a:rPr>
                            <a:t>41</a:t>
                          </a:r>
                          <a:endParaRPr lang="en-CA" dirty="0">
                            <a:ln>
                              <a:solidFill>
                                <a:sysClr val="windowText" lastClr="000000"/>
                              </a:solidFill>
                            </a:ln>
                            <a:solidFill>
                              <a:schemeClr val="tx1"/>
                            </a:solidFill>
                          </a:endParaRPr>
                        </a:p>
                      </a:txBody>
                      <a:tcPr/>
                    </a:tc>
                    <a:tc>
                      <a:txBody>
                        <a:bodyPr/>
                        <a:lstStyle/>
                        <a:p>
                          <a:endParaRPr lang="en-US"/>
                        </a:p>
                      </a:txBody>
                      <a:tcPr>
                        <a:blipFill rotWithShape="0">
                          <a:blip r:embed="rId3"/>
                          <a:stretch>
                            <a:fillRect l="-342471" t="-401639" r="-1158" b="-424590"/>
                          </a:stretch>
                        </a:blipFill>
                      </a:tcPr>
                    </a:tc>
                  </a:tr>
                  <a:tr h="370840">
                    <a:tc>
                      <a:txBody>
                        <a:bodyPr/>
                        <a:lstStyle/>
                        <a:p>
                          <a:endParaRPr lang="en-US"/>
                        </a:p>
                      </a:txBody>
                      <a:tcPr>
                        <a:blipFill rotWithShape="0">
                          <a:blip r:embed="rId3"/>
                          <a:stretch>
                            <a:fillRect l="-270" t="-501639" r="-209434" b="-324590"/>
                          </a:stretch>
                        </a:blipFill>
                      </a:tcPr>
                    </a:tc>
                    <a:tc>
                      <a:txBody>
                        <a:bodyPr/>
                        <a:lstStyle/>
                        <a:p>
                          <a:r>
                            <a:rPr lang="en-CA" dirty="0" smtClean="0">
                              <a:ln>
                                <a:solidFill>
                                  <a:sysClr val="windowText" lastClr="000000"/>
                                </a:solidFill>
                              </a:ln>
                              <a:solidFill>
                                <a:schemeClr val="tx1"/>
                              </a:solidFill>
                            </a:rPr>
                            <a:t>-14.86</a:t>
                          </a:r>
                          <a:endParaRPr lang="en-CA" dirty="0">
                            <a:ln>
                              <a:solidFill>
                                <a:sysClr val="windowText" lastClr="000000"/>
                              </a:solidFill>
                            </a:ln>
                            <a:solidFill>
                              <a:schemeClr val="tx1"/>
                            </a:solidFill>
                          </a:endParaRPr>
                        </a:p>
                      </a:txBody>
                      <a:tcPr/>
                    </a:tc>
                    <a:tc>
                      <a:txBody>
                        <a:bodyPr/>
                        <a:lstStyle/>
                        <a:p>
                          <a:r>
                            <a:rPr lang="en-CA" dirty="0" smtClean="0">
                              <a:ln>
                                <a:solidFill>
                                  <a:sysClr val="windowText" lastClr="000000"/>
                                </a:solidFill>
                              </a:ln>
                              <a:solidFill>
                                <a:schemeClr val="tx1"/>
                              </a:solidFill>
                            </a:rPr>
                            <a:t>5.74</a:t>
                          </a:r>
                          <a:endParaRPr lang="en-CA" dirty="0">
                            <a:ln>
                              <a:solidFill>
                                <a:sysClr val="windowText" lastClr="000000"/>
                              </a:solidFill>
                            </a:ln>
                            <a:solidFill>
                              <a:schemeClr val="tx1"/>
                            </a:solidFill>
                          </a:endParaRPr>
                        </a:p>
                      </a:txBody>
                      <a:tcPr/>
                    </a:tc>
                    <a:tc>
                      <a:txBody>
                        <a:bodyPr/>
                        <a:lstStyle/>
                        <a:p>
                          <a:r>
                            <a:rPr lang="en-CA" dirty="0" smtClean="0">
                              <a:ln>
                                <a:solidFill>
                                  <a:sysClr val="windowText" lastClr="000000"/>
                                </a:solidFill>
                              </a:ln>
                              <a:solidFill>
                                <a:schemeClr val="tx1"/>
                              </a:solidFill>
                            </a:rPr>
                            <a:t>29</a:t>
                          </a:r>
                          <a:endParaRPr lang="en-CA" dirty="0">
                            <a:ln>
                              <a:solidFill>
                                <a:sysClr val="windowText" lastClr="000000"/>
                              </a:solidFill>
                            </a:ln>
                            <a:solidFill>
                              <a:schemeClr val="tx1"/>
                            </a:solidFill>
                          </a:endParaRPr>
                        </a:p>
                      </a:txBody>
                      <a:tcPr/>
                    </a:tc>
                    <a:tc>
                      <a:txBody>
                        <a:bodyPr/>
                        <a:lstStyle/>
                        <a:p>
                          <a:r>
                            <a:rPr lang="en-CA" dirty="0" smtClean="0">
                              <a:ln>
                                <a:solidFill>
                                  <a:sysClr val="windowText" lastClr="000000"/>
                                </a:solidFill>
                              </a:ln>
                              <a:solidFill>
                                <a:schemeClr val="tx1"/>
                              </a:solidFill>
                            </a:rPr>
                            <a:t>29</a:t>
                          </a:r>
                          <a:endParaRPr lang="en-CA" dirty="0">
                            <a:ln>
                              <a:solidFill>
                                <a:sysClr val="windowText" lastClr="000000"/>
                              </a:solidFill>
                            </a:ln>
                            <a:solidFill>
                              <a:schemeClr val="tx1"/>
                            </a:solidFill>
                          </a:endParaRPr>
                        </a:p>
                      </a:txBody>
                      <a:tcPr/>
                    </a:tc>
                  </a:tr>
                  <a:tr h="370840">
                    <a:tc>
                      <a:txBody>
                        <a:bodyPr/>
                        <a:lstStyle/>
                        <a:p>
                          <a:endParaRPr lang="en-US"/>
                        </a:p>
                      </a:txBody>
                      <a:tcPr>
                        <a:blipFill rotWithShape="0">
                          <a:blip r:embed="rId3"/>
                          <a:stretch>
                            <a:fillRect l="-270" t="-601639" r="-209434" b="-224590"/>
                          </a:stretch>
                        </a:blipFill>
                      </a:tcPr>
                    </a:tc>
                    <a:tc>
                      <a:txBody>
                        <a:bodyPr/>
                        <a:lstStyle/>
                        <a:p>
                          <a:r>
                            <a:rPr lang="en-CA" dirty="0" smtClean="0">
                              <a:ln>
                                <a:solidFill>
                                  <a:sysClr val="windowText" lastClr="000000"/>
                                </a:solidFill>
                              </a:ln>
                              <a:solidFill>
                                <a:schemeClr val="tx1"/>
                              </a:solidFill>
                            </a:rPr>
                            <a:t>-4.86</a:t>
                          </a:r>
                          <a:endParaRPr lang="en-CA" dirty="0">
                            <a:ln>
                              <a:solidFill>
                                <a:sysClr val="windowText" lastClr="000000"/>
                              </a:solidFill>
                            </a:ln>
                            <a:solidFill>
                              <a:schemeClr val="tx1"/>
                            </a:solidFill>
                          </a:endParaRPr>
                        </a:p>
                      </a:txBody>
                      <a:tcPr/>
                    </a:tc>
                    <a:tc>
                      <a:txBody>
                        <a:bodyPr/>
                        <a:lstStyle/>
                        <a:p>
                          <a:r>
                            <a:rPr lang="en-CA" dirty="0" smtClean="0">
                              <a:ln>
                                <a:solidFill>
                                  <a:sysClr val="windowText" lastClr="000000"/>
                                </a:solidFill>
                              </a:ln>
                              <a:solidFill>
                                <a:schemeClr val="tx1"/>
                              </a:solidFill>
                            </a:rPr>
                            <a:t>4.23</a:t>
                          </a:r>
                          <a:endParaRPr lang="en-CA" dirty="0">
                            <a:ln>
                              <a:solidFill>
                                <a:sysClr val="windowText" lastClr="000000"/>
                              </a:solidFill>
                            </a:ln>
                            <a:solidFill>
                              <a:schemeClr val="tx1"/>
                            </a:solidFill>
                          </a:endParaRPr>
                        </a:p>
                      </a:txBody>
                      <a:tcPr/>
                    </a:tc>
                    <a:tc>
                      <a:txBody>
                        <a:bodyPr/>
                        <a:lstStyle/>
                        <a:p>
                          <a:r>
                            <a:rPr lang="en-CA" dirty="0" smtClean="0">
                              <a:ln>
                                <a:solidFill>
                                  <a:sysClr val="windowText" lastClr="000000"/>
                                </a:solidFill>
                              </a:ln>
                              <a:solidFill>
                                <a:schemeClr val="tx1"/>
                              </a:solidFill>
                            </a:rPr>
                            <a:t>28</a:t>
                          </a:r>
                          <a:endParaRPr lang="en-CA" dirty="0">
                            <a:ln>
                              <a:solidFill>
                                <a:sysClr val="windowText" lastClr="000000"/>
                              </a:solidFill>
                            </a:ln>
                            <a:solidFill>
                              <a:schemeClr val="tx1"/>
                            </a:solidFill>
                          </a:endParaRPr>
                        </a:p>
                      </a:txBody>
                      <a:tcPr/>
                    </a:tc>
                    <a:tc>
                      <a:txBody>
                        <a:bodyPr/>
                        <a:lstStyle/>
                        <a:p>
                          <a:r>
                            <a:rPr lang="en-CA" dirty="0" smtClean="0">
                              <a:ln>
                                <a:solidFill>
                                  <a:sysClr val="windowText" lastClr="000000"/>
                                </a:solidFill>
                              </a:ln>
                              <a:solidFill>
                                <a:schemeClr val="tx1"/>
                              </a:solidFill>
                            </a:rPr>
                            <a:t>28</a:t>
                          </a:r>
                          <a:endParaRPr lang="en-CA" dirty="0">
                            <a:ln>
                              <a:solidFill>
                                <a:sysClr val="windowText" lastClr="000000"/>
                              </a:solidFill>
                            </a:ln>
                            <a:solidFill>
                              <a:schemeClr val="tx1"/>
                            </a:solidFill>
                          </a:endParaRPr>
                        </a:p>
                      </a:txBody>
                      <a:tcPr/>
                    </a:tc>
                  </a:tr>
                  <a:tr h="370840">
                    <a:tc>
                      <a:txBody>
                        <a:bodyPr/>
                        <a:lstStyle/>
                        <a:p>
                          <a:endParaRPr lang="en-US"/>
                        </a:p>
                      </a:txBody>
                      <a:tcPr>
                        <a:blipFill rotWithShape="0">
                          <a:blip r:embed="rId3"/>
                          <a:stretch>
                            <a:fillRect l="-270" t="-701639" r="-209434" b="-124590"/>
                          </a:stretch>
                        </a:blipFill>
                      </a:tcPr>
                    </a:tc>
                    <a:tc>
                      <a:txBody>
                        <a:bodyPr/>
                        <a:lstStyle/>
                        <a:p>
                          <a:r>
                            <a:rPr lang="en-CA" dirty="0" smtClean="0">
                              <a:ln>
                                <a:solidFill>
                                  <a:sysClr val="windowText" lastClr="000000"/>
                                </a:solidFill>
                              </a:ln>
                              <a:solidFill>
                                <a:schemeClr val="tx1"/>
                              </a:solidFill>
                            </a:rPr>
                            <a:t>-2.94</a:t>
                          </a:r>
                          <a:endParaRPr lang="en-CA" dirty="0">
                            <a:ln>
                              <a:solidFill>
                                <a:sysClr val="windowText" lastClr="000000"/>
                              </a:solidFill>
                            </a:ln>
                            <a:solidFill>
                              <a:schemeClr val="tx1"/>
                            </a:solidFill>
                          </a:endParaRPr>
                        </a:p>
                      </a:txBody>
                      <a:tcPr/>
                    </a:tc>
                    <a:tc>
                      <a:txBody>
                        <a:bodyPr/>
                        <a:lstStyle/>
                        <a:p>
                          <a:r>
                            <a:rPr lang="en-CA" dirty="0" smtClean="0">
                              <a:ln>
                                <a:solidFill>
                                  <a:sysClr val="windowText" lastClr="000000"/>
                                </a:solidFill>
                              </a:ln>
                              <a:solidFill>
                                <a:schemeClr val="tx1"/>
                              </a:solidFill>
                            </a:rPr>
                            <a:t>5.82</a:t>
                          </a:r>
                          <a:endParaRPr lang="en-CA" dirty="0">
                            <a:ln>
                              <a:solidFill>
                                <a:sysClr val="windowText" lastClr="000000"/>
                              </a:solidFill>
                            </a:ln>
                            <a:solidFill>
                              <a:schemeClr val="tx1"/>
                            </a:solidFill>
                          </a:endParaRPr>
                        </a:p>
                      </a:txBody>
                      <a:tcPr/>
                    </a:tc>
                    <a:tc>
                      <a:txBody>
                        <a:bodyPr/>
                        <a:lstStyle/>
                        <a:p>
                          <a:r>
                            <a:rPr lang="en-CA" dirty="0" smtClean="0">
                              <a:ln>
                                <a:solidFill>
                                  <a:sysClr val="windowText" lastClr="000000"/>
                                </a:solidFill>
                              </a:ln>
                              <a:solidFill>
                                <a:schemeClr val="tx1"/>
                              </a:solidFill>
                            </a:rPr>
                            <a:t>41</a:t>
                          </a:r>
                          <a:endParaRPr lang="en-CA" dirty="0">
                            <a:ln>
                              <a:solidFill>
                                <a:sysClr val="windowText" lastClr="000000"/>
                              </a:solidFill>
                            </a:ln>
                            <a:solidFill>
                              <a:schemeClr val="tx1"/>
                            </a:solidFill>
                          </a:endParaRPr>
                        </a:p>
                      </a:txBody>
                      <a:tcPr/>
                    </a:tc>
                    <a:tc>
                      <a:txBody>
                        <a:bodyPr/>
                        <a:lstStyle/>
                        <a:p>
                          <a:r>
                            <a:rPr lang="en-CA" dirty="0" smtClean="0">
                              <a:ln>
                                <a:solidFill>
                                  <a:sysClr val="windowText" lastClr="000000"/>
                                </a:solidFill>
                              </a:ln>
                              <a:solidFill>
                                <a:schemeClr val="tx1"/>
                              </a:solidFill>
                            </a:rPr>
                            <a:t>41</a:t>
                          </a:r>
                          <a:endParaRPr lang="en-CA" dirty="0">
                            <a:ln>
                              <a:solidFill>
                                <a:sysClr val="windowText" lastClr="000000"/>
                              </a:solidFill>
                            </a:ln>
                            <a:solidFill>
                              <a:schemeClr val="tx1"/>
                            </a:solidFill>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b="1" dirty="0" smtClean="0">
                              <a:ln>
                                <a:noFill/>
                              </a:ln>
                              <a:solidFill>
                                <a:srgbClr val="FF0000"/>
                              </a:solidFill>
                            </a:rPr>
                            <a:t>NN</a:t>
                          </a:r>
                          <a:endParaRPr lang="en-CA" b="1" dirty="0">
                            <a:ln>
                              <a:noFill/>
                            </a:ln>
                            <a:solidFill>
                              <a:srgbClr val="FF0000"/>
                            </a:solidFill>
                          </a:endParaRPr>
                        </a:p>
                      </a:txBody>
                      <a:tcPr>
                        <a:noFill/>
                      </a:tcPr>
                    </a:tc>
                    <a:tc>
                      <a:txBody>
                        <a:bodyPr/>
                        <a:lstStyle/>
                        <a:p>
                          <a:r>
                            <a:rPr lang="en-CA" b="1" dirty="0" smtClean="0">
                              <a:ln>
                                <a:noFill/>
                              </a:ln>
                              <a:solidFill>
                                <a:srgbClr val="FF0000"/>
                              </a:solidFill>
                            </a:rPr>
                            <a:t>0.38</a:t>
                          </a:r>
                          <a:endParaRPr lang="en-CA" b="1" dirty="0">
                            <a:ln>
                              <a:noFill/>
                            </a:ln>
                            <a:solidFill>
                              <a:srgbClr val="FF0000"/>
                            </a:solidFill>
                          </a:endParaRPr>
                        </a:p>
                      </a:txBody>
                      <a:tcPr>
                        <a:noFill/>
                      </a:tcPr>
                    </a:tc>
                    <a:tc>
                      <a:txBody>
                        <a:bodyPr/>
                        <a:lstStyle/>
                        <a:p>
                          <a:r>
                            <a:rPr lang="en-CA" b="1" dirty="0" smtClean="0">
                              <a:ln>
                                <a:noFill/>
                              </a:ln>
                              <a:solidFill>
                                <a:srgbClr val="FF0000"/>
                              </a:solidFill>
                            </a:rPr>
                            <a:t>1.35</a:t>
                          </a:r>
                          <a:endParaRPr lang="en-CA" b="1" dirty="0">
                            <a:ln>
                              <a:noFill/>
                            </a:ln>
                            <a:solidFill>
                              <a:srgbClr val="FF0000"/>
                            </a:solidFill>
                          </a:endParaRPr>
                        </a:p>
                      </a:txBody>
                      <a:tcPr>
                        <a:noFill/>
                      </a:tcPr>
                    </a:tc>
                    <a:tc>
                      <a:txBody>
                        <a:bodyPr/>
                        <a:lstStyle/>
                        <a:p>
                          <a:r>
                            <a:rPr lang="en-CA" b="1" dirty="0" smtClean="0">
                              <a:ln>
                                <a:noFill/>
                              </a:ln>
                              <a:solidFill>
                                <a:srgbClr val="FF0000"/>
                              </a:solidFill>
                            </a:rPr>
                            <a:t>539</a:t>
                          </a:r>
                          <a:endParaRPr lang="en-CA" b="1" dirty="0">
                            <a:ln>
                              <a:noFill/>
                            </a:ln>
                            <a:solidFill>
                              <a:srgbClr val="FF0000"/>
                            </a:solidFill>
                          </a:endParaRPr>
                        </a:p>
                      </a:txBody>
                      <a:tcPr>
                        <a:noFill/>
                      </a:tcPr>
                    </a:tc>
                    <a:tc>
                      <a:txBody>
                        <a:bodyPr/>
                        <a:lstStyle/>
                        <a:p>
                          <a:r>
                            <a:rPr lang="en-CA" b="1" dirty="0" smtClean="0">
                              <a:ln>
                                <a:noFill/>
                              </a:ln>
                              <a:solidFill>
                                <a:srgbClr val="FF0000"/>
                              </a:solidFill>
                            </a:rPr>
                            <a:t>539</a:t>
                          </a:r>
                          <a:endParaRPr lang="en-CA" b="1" dirty="0">
                            <a:ln>
                              <a:noFill/>
                            </a:ln>
                            <a:solidFill>
                              <a:srgbClr val="FF0000"/>
                            </a:solidFill>
                          </a:endParaRPr>
                        </a:p>
                      </a:txBody>
                      <a:tcPr>
                        <a:noFill/>
                      </a:tcPr>
                    </a:tc>
                  </a:tr>
                </a:tbl>
              </a:graphicData>
            </a:graphic>
          </p:graphicFrame>
        </mc:Fallback>
      </mc:AlternateContent>
    </p:spTree>
    <p:extLst>
      <p:ext uri="{BB962C8B-B14F-4D97-AF65-F5344CB8AC3E}">
        <p14:creationId xmlns:p14="http://schemas.microsoft.com/office/powerpoint/2010/main" val="446934107"/>
      </p:ext>
    </p:extLst>
  </p:cSld>
  <p:clrMapOvr>
    <a:masterClrMapping/>
  </p:clrMapOvr>
  <p:transition spd="slow">
    <p:push dir="u"/>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43883" y="275208"/>
            <a:ext cx="11176987" cy="830997"/>
          </a:xfrm>
          <a:prstGeom prst="rect">
            <a:avLst/>
          </a:prstGeom>
          <a:noFill/>
        </p:spPr>
        <p:txBody>
          <a:bodyPr wrap="square" rtlCol="0">
            <a:spAutoFit/>
          </a:bodyPr>
          <a:lstStyle/>
          <a:p>
            <a:r>
              <a:rPr lang="en-CA" sz="4800" b="1" dirty="0" smtClean="0">
                <a:solidFill>
                  <a:schemeClr val="tx1">
                    <a:lumMod val="95000"/>
                    <a:lumOff val="5000"/>
                  </a:schemeClr>
                </a:solidFill>
                <a:latin typeface="+mj-lt"/>
              </a:rPr>
              <a:t>Performance – Delta Estimation</a:t>
            </a:r>
            <a:endParaRPr lang="en-CA" sz="4800" b="1" dirty="0">
              <a:solidFill>
                <a:schemeClr val="tx1">
                  <a:lumMod val="95000"/>
                  <a:lumOff val="5000"/>
                </a:schemeClr>
              </a:solidFill>
              <a:latin typeface="+mj-lt"/>
            </a:endParaRPr>
          </a:p>
        </p:txBody>
      </p:sp>
      <p:cxnSp>
        <p:nvCxnSpPr>
          <p:cNvPr id="4" name="Straight Connector 3"/>
          <p:cNvCxnSpPr/>
          <p:nvPr/>
        </p:nvCxnSpPr>
        <p:spPr>
          <a:xfrm flipV="1">
            <a:off x="443883" y="1083076"/>
            <a:ext cx="11461072" cy="8877"/>
          </a:xfrm>
          <a:prstGeom prst="line">
            <a:avLst/>
          </a:prstGeom>
          <a:ln>
            <a:solidFill>
              <a:schemeClr val="tx1">
                <a:lumMod val="95000"/>
                <a:lumOff val="5000"/>
              </a:schemeClr>
            </a:solidFill>
          </a:ln>
        </p:spPr>
        <p:style>
          <a:lnRef idx="2">
            <a:schemeClr val="dk1"/>
          </a:lnRef>
          <a:fillRef idx="0">
            <a:schemeClr val="dk1"/>
          </a:fillRef>
          <a:effectRef idx="1">
            <a:schemeClr val="dk1"/>
          </a:effectRef>
          <a:fontRef idx="minor">
            <a:schemeClr val="tx1"/>
          </a:fontRef>
        </p:style>
      </p:cxnSp>
      <p:sp>
        <p:nvSpPr>
          <p:cNvPr id="7" name="Date Placeholder 6"/>
          <p:cNvSpPr>
            <a:spLocks noGrp="1"/>
          </p:cNvSpPr>
          <p:nvPr>
            <p:ph type="dt" sz="half" idx="10"/>
          </p:nvPr>
        </p:nvSpPr>
        <p:spPr>
          <a:xfrm>
            <a:off x="1097280" y="6459785"/>
            <a:ext cx="2472271" cy="365125"/>
          </a:xfrm>
        </p:spPr>
        <p:txBody>
          <a:bodyPr/>
          <a:lstStyle/>
          <a:p>
            <a:r>
              <a:rPr lang="en-US" smtClean="0"/>
              <a:t>5/27/2016</a:t>
            </a:r>
            <a:endParaRPr lang="en-US" dirty="0"/>
          </a:p>
        </p:txBody>
      </p:sp>
      <p:sp>
        <p:nvSpPr>
          <p:cNvPr id="8" name="Footer Placeholder 7"/>
          <p:cNvSpPr>
            <a:spLocks noGrp="1"/>
          </p:cNvSpPr>
          <p:nvPr>
            <p:ph type="ftr" sz="quarter" idx="11"/>
          </p:nvPr>
        </p:nvSpPr>
        <p:spPr>
          <a:xfrm>
            <a:off x="3686185" y="6459785"/>
            <a:ext cx="4822804" cy="365125"/>
          </a:xfrm>
        </p:spPr>
        <p:txBody>
          <a:bodyPr/>
          <a:lstStyle/>
          <a:p>
            <a:r>
              <a:rPr lang="en-CA" smtClean="0"/>
              <a:t>Southern Ontario Numerical Analysis Day (SONAD) - University of Waterloo</a:t>
            </a:r>
            <a:endParaRPr lang="en-US" dirty="0"/>
          </a:p>
        </p:txBody>
      </p:sp>
      <p:sp>
        <p:nvSpPr>
          <p:cNvPr id="9" name="Slide Number Placeholder 8"/>
          <p:cNvSpPr>
            <a:spLocks noGrp="1"/>
          </p:cNvSpPr>
          <p:nvPr>
            <p:ph type="sldNum" sz="quarter" idx="12"/>
          </p:nvPr>
        </p:nvSpPr>
        <p:spPr>
          <a:xfrm>
            <a:off x="9900458" y="6459785"/>
            <a:ext cx="1312025" cy="365125"/>
          </a:xfrm>
        </p:spPr>
        <p:txBody>
          <a:bodyPr/>
          <a:lstStyle/>
          <a:p>
            <a:fld id="{4FAB73BC-B049-4115-A692-8D63A059BFB8}" type="slidenum">
              <a:rPr lang="en-US" smtClean="0"/>
              <a:pPr/>
              <a:t>16</a:t>
            </a:fld>
            <a:endParaRPr lang="en-US" dirty="0"/>
          </a:p>
        </p:txBody>
      </p:sp>
      <p:pic>
        <p:nvPicPr>
          <p:cNvPr id="3" name="Picture 2"/>
          <p:cNvPicPr>
            <a:picLocks noChangeAspect="1"/>
          </p:cNvPicPr>
          <p:nvPr/>
        </p:nvPicPr>
        <p:blipFill rotWithShape="1">
          <a:blip r:embed="rId3">
            <a:lum bright="17000"/>
            <a:extLst>
              <a:ext uri="{28A0092B-C50C-407E-A947-70E740481C1C}">
                <a14:useLocalDpi xmlns:a14="http://schemas.microsoft.com/office/drawing/2010/main" val="0"/>
              </a:ext>
            </a:extLst>
          </a:blip>
          <a:srcRect l="6562" t="1546" r="8219" b="2817"/>
          <a:stretch/>
        </p:blipFill>
        <p:spPr>
          <a:xfrm>
            <a:off x="1897380" y="1311368"/>
            <a:ext cx="8309610" cy="4817563"/>
          </a:xfrm>
          <a:prstGeom prst="rect">
            <a:avLst/>
          </a:prstGeom>
        </p:spPr>
      </p:pic>
    </p:spTree>
    <p:extLst>
      <p:ext uri="{BB962C8B-B14F-4D97-AF65-F5344CB8AC3E}">
        <p14:creationId xmlns:p14="http://schemas.microsoft.com/office/powerpoint/2010/main" val="955659598"/>
      </p:ext>
    </p:extLst>
  </p:cSld>
  <p:clrMapOvr>
    <a:masterClrMapping/>
  </p:clrMapOvr>
  <p:transition spd="slow">
    <p:push dir="u"/>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43883" y="275208"/>
            <a:ext cx="11176987" cy="830997"/>
          </a:xfrm>
          <a:prstGeom prst="rect">
            <a:avLst/>
          </a:prstGeom>
          <a:noFill/>
        </p:spPr>
        <p:txBody>
          <a:bodyPr wrap="square" rtlCol="0">
            <a:spAutoFit/>
          </a:bodyPr>
          <a:lstStyle/>
          <a:p>
            <a:r>
              <a:rPr lang="en-CA" sz="4800" b="1" dirty="0" smtClean="0">
                <a:solidFill>
                  <a:schemeClr val="tx1">
                    <a:lumMod val="95000"/>
                    <a:lumOff val="5000"/>
                  </a:schemeClr>
                </a:solidFill>
                <a:latin typeface="+mj-lt"/>
              </a:rPr>
              <a:t>Other Applications</a:t>
            </a:r>
            <a:endParaRPr lang="en-CA" sz="4800" b="1" dirty="0">
              <a:solidFill>
                <a:schemeClr val="tx1">
                  <a:lumMod val="95000"/>
                  <a:lumOff val="5000"/>
                </a:schemeClr>
              </a:solidFill>
              <a:latin typeface="+mj-lt"/>
            </a:endParaRPr>
          </a:p>
        </p:txBody>
      </p:sp>
      <p:cxnSp>
        <p:nvCxnSpPr>
          <p:cNvPr id="4" name="Straight Connector 3"/>
          <p:cNvCxnSpPr/>
          <p:nvPr/>
        </p:nvCxnSpPr>
        <p:spPr>
          <a:xfrm flipV="1">
            <a:off x="443883" y="1083076"/>
            <a:ext cx="11461072" cy="8877"/>
          </a:xfrm>
          <a:prstGeom prst="line">
            <a:avLst/>
          </a:prstGeom>
          <a:ln>
            <a:solidFill>
              <a:schemeClr val="tx1">
                <a:lumMod val="95000"/>
                <a:lumOff val="5000"/>
              </a:schemeClr>
            </a:solidFill>
          </a:ln>
        </p:spPr>
        <p:style>
          <a:lnRef idx="2">
            <a:schemeClr val="dk1"/>
          </a:lnRef>
          <a:fillRef idx="0">
            <a:schemeClr val="dk1"/>
          </a:fillRef>
          <a:effectRef idx="1">
            <a:schemeClr val="dk1"/>
          </a:effectRef>
          <a:fontRef idx="minor">
            <a:schemeClr val="tx1"/>
          </a:fontRef>
        </p:style>
      </p:cxnSp>
      <p:sp>
        <p:nvSpPr>
          <p:cNvPr id="3" name="TextBox 2"/>
          <p:cNvSpPr txBox="1"/>
          <p:nvPr/>
        </p:nvSpPr>
        <p:spPr>
          <a:xfrm>
            <a:off x="443883" y="1341120"/>
            <a:ext cx="11405217" cy="2862322"/>
          </a:xfrm>
          <a:prstGeom prst="rect">
            <a:avLst/>
          </a:prstGeom>
          <a:noFill/>
        </p:spPr>
        <p:txBody>
          <a:bodyPr wrap="square" rtlCol="0">
            <a:spAutoFit/>
          </a:bodyPr>
          <a:lstStyle/>
          <a:p>
            <a:pPr marL="285750" indent="-285750">
              <a:lnSpc>
                <a:spcPct val="150000"/>
              </a:lnSpc>
              <a:buFont typeface="Courier New" panose="02070309020205020404" pitchFamily="49" charset="0"/>
              <a:buChar char="o"/>
            </a:pPr>
            <a:r>
              <a:rPr lang="en-CA" dirty="0" smtClean="0"/>
              <a:t>Other Greeks</a:t>
            </a:r>
            <a:endParaRPr lang="en-CA" dirty="0"/>
          </a:p>
          <a:p>
            <a:pPr marL="742950" lvl="1" indent="-285750">
              <a:lnSpc>
                <a:spcPct val="150000"/>
              </a:lnSpc>
              <a:buFont typeface="Arial" panose="020B0604020202020204" pitchFamily="34" charset="0"/>
              <a:buChar char="•"/>
            </a:pPr>
            <a:r>
              <a:rPr lang="en-CA" dirty="0" smtClean="0"/>
              <a:t>Higher-order Greeks may require more features and more representative contracts </a:t>
            </a:r>
            <a:endParaRPr lang="en-CA" dirty="0"/>
          </a:p>
          <a:p>
            <a:pPr marL="285750" indent="-285750">
              <a:lnSpc>
                <a:spcPct val="150000"/>
              </a:lnSpc>
              <a:buFont typeface="Courier New" panose="02070309020205020404" pitchFamily="49" charset="0"/>
              <a:buChar char="o"/>
            </a:pPr>
            <a:r>
              <a:rPr lang="en-CA" dirty="0"/>
              <a:t>Replace MC simulations with </a:t>
            </a:r>
            <a:r>
              <a:rPr lang="en-CA" dirty="0" smtClean="0"/>
              <a:t>other </a:t>
            </a:r>
            <a:r>
              <a:rPr lang="en-CA" dirty="0"/>
              <a:t>methods (e.g., HBJ models)</a:t>
            </a:r>
          </a:p>
          <a:p>
            <a:pPr marL="742950" lvl="1" indent="-285750">
              <a:lnSpc>
                <a:spcPct val="150000"/>
              </a:lnSpc>
              <a:buFont typeface="Arial" panose="020B0604020202020204" pitchFamily="34" charset="0"/>
              <a:buChar char="•"/>
            </a:pPr>
            <a:r>
              <a:rPr lang="en-CA" dirty="0"/>
              <a:t>Efficiency of the proposed neural network method will further </a:t>
            </a:r>
            <a:r>
              <a:rPr lang="en-CA" dirty="0" smtClean="0"/>
              <a:t>improve</a:t>
            </a:r>
            <a:endParaRPr lang="en-CA" dirty="0"/>
          </a:p>
          <a:p>
            <a:pPr marL="285750" indent="-285750">
              <a:lnSpc>
                <a:spcPct val="150000"/>
              </a:lnSpc>
              <a:buFont typeface="Courier New" panose="02070309020205020404" pitchFamily="49" charset="0"/>
              <a:buChar char="o"/>
            </a:pPr>
            <a:r>
              <a:rPr lang="en-CA" dirty="0" smtClean="0"/>
              <a:t>Efficient Estimation of Solvency Capital Requirement (SCR) </a:t>
            </a:r>
          </a:p>
          <a:p>
            <a:pPr marL="742950" lvl="2" indent="-285750">
              <a:lnSpc>
                <a:spcPct val="150000"/>
              </a:lnSpc>
              <a:buFont typeface="Arial" panose="020B0604020202020204" pitchFamily="34" charset="0"/>
              <a:buChar char="•"/>
            </a:pPr>
            <a:r>
              <a:rPr lang="en-CA" dirty="0"/>
              <a:t>Average Speed up of 6x with a serial implementation of the neural network</a:t>
            </a:r>
          </a:p>
          <a:p>
            <a:pPr marL="285750" indent="-285750">
              <a:buFont typeface="Courier New" panose="02070309020205020404" pitchFamily="49" charset="0"/>
              <a:buChar char="o"/>
            </a:pPr>
            <a:endParaRPr lang="en-CA" dirty="0"/>
          </a:p>
        </p:txBody>
      </p:sp>
      <p:sp>
        <p:nvSpPr>
          <p:cNvPr id="26" name="Date Placeholder 25"/>
          <p:cNvSpPr>
            <a:spLocks noGrp="1"/>
          </p:cNvSpPr>
          <p:nvPr>
            <p:ph type="dt" sz="half" idx="10"/>
          </p:nvPr>
        </p:nvSpPr>
        <p:spPr>
          <a:xfrm>
            <a:off x="1097280" y="6459785"/>
            <a:ext cx="2472271" cy="365125"/>
          </a:xfrm>
        </p:spPr>
        <p:txBody>
          <a:bodyPr/>
          <a:lstStyle/>
          <a:p>
            <a:r>
              <a:rPr lang="en-US" smtClean="0"/>
              <a:t>5/27/2016</a:t>
            </a:r>
            <a:endParaRPr lang="en-US" dirty="0"/>
          </a:p>
        </p:txBody>
      </p:sp>
      <p:sp>
        <p:nvSpPr>
          <p:cNvPr id="27" name="Footer Placeholder 26"/>
          <p:cNvSpPr>
            <a:spLocks noGrp="1"/>
          </p:cNvSpPr>
          <p:nvPr>
            <p:ph type="ftr" sz="quarter" idx="11"/>
          </p:nvPr>
        </p:nvSpPr>
        <p:spPr>
          <a:xfrm>
            <a:off x="3686185" y="6459785"/>
            <a:ext cx="4822804" cy="365125"/>
          </a:xfrm>
        </p:spPr>
        <p:txBody>
          <a:bodyPr/>
          <a:lstStyle/>
          <a:p>
            <a:r>
              <a:rPr lang="en-CA" smtClean="0"/>
              <a:t>Southern Ontario Numerical Analysis Day (SONAD) - University of Waterloo</a:t>
            </a:r>
            <a:endParaRPr lang="en-US" dirty="0"/>
          </a:p>
        </p:txBody>
      </p:sp>
      <p:sp>
        <p:nvSpPr>
          <p:cNvPr id="28" name="Slide Number Placeholder 27"/>
          <p:cNvSpPr>
            <a:spLocks noGrp="1"/>
          </p:cNvSpPr>
          <p:nvPr>
            <p:ph type="sldNum" sz="quarter" idx="12"/>
          </p:nvPr>
        </p:nvSpPr>
        <p:spPr>
          <a:xfrm>
            <a:off x="9900458" y="6459785"/>
            <a:ext cx="1312025" cy="365125"/>
          </a:xfrm>
        </p:spPr>
        <p:txBody>
          <a:bodyPr/>
          <a:lstStyle/>
          <a:p>
            <a:fld id="{4FAB73BC-B049-4115-A692-8D63A059BFB8}" type="slidenum">
              <a:rPr lang="en-US" smtClean="0"/>
              <a:pPr/>
              <a:t>17</a:t>
            </a:fld>
            <a:endParaRPr lang="en-US" dirty="0"/>
          </a:p>
        </p:txBody>
      </p:sp>
    </p:spTree>
    <p:extLst>
      <p:ext uri="{BB962C8B-B14F-4D97-AF65-F5344CB8AC3E}">
        <p14:creationId xmlns:p14="http://schemas.microsoft.com/office/powerpoint/2010/main" val="1938997172"/>
      </p:ext>
    </p:extLst>
  </p:cSld>
  <p:clrMapOvr>
    <a:masterClrMapping/>
  </p:clrMapOvr>
  <p:transition spd="slow">
    <p:push dir="u"/>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43883" y="275208"/>
            <a:ext cx="11176987" cy="830997"/>
          </a:xfrm>
          <a:prstGeom prst="rect">
            <a:avLst/>
          </a:prstGeom>
          <a:noFill/>
        </p:spPr>
        <p:txBody>
          <a:bodyPr wrap="square" rtlCol="0">
            <a:spAutoFit/>
          </a:bodyPr>
          <a:lstStyle/>
          <a:p>
            <a:r>
              <a:rPr lang="en-CA" sz="4800" b="1" dirty="0" smtClean="0">
                <a:solidFill>
                  <a:schemeClr val="tx1">
                    <a:lumMod val="95000"/>
                    <a:lumOff val="5000"/>
                  </a:schemeClr>
                </a:solidFill>
                <a:latin typeface="+mj-lt"/>
              </a:rPr>
              <a:t>Conclusion</a:t>
            </a:r>
            <a:endParaRPr lang="en-CA" sz="4800" b="1" dirty="0">
              <a:solidFill>
                <a:schemeClr val="tx1">
                  <a:lumMod val="95000"/>
                  <a:lumOff val="5000"/>
                </a:schemeClr>
              </a:solidFill>
              <a:latin typeface="+mj-lt"/>
            </a:endParaRPr>
          </a:p>
        </p:txBody>
      </p:sp>
      <p:cxnSp>
        <p:nvCxnSpPr>
          <p:cNvPr id="4" name="Straight Connector 3"/>
          <p:cNvCxnSpPr/>
          <p:nvPr/>
        </p:nvCxnSpPr>
        <p:spPr>
          <a:xfrm flipV="1">
            <a:off x="443883" y="1083076"/>
            <a:ext cx="11461072" cy="8877"/>
          </a:xfrm>
          <a:prstGeom prst="line">
            <a:avLst/>
          </a:prstGeom>
          <a:ln>
            <a:solidFill>
              <a:schemeClr val="tx1">
                <a:lumMod val="95000"/>
                <a:lumOff val="5000"/>
              </a:schemeClr>
            </a:solidFill>
          </a:ln>
        </p:spPr>
        <p:style>
          <a:lnRef idx="2">
            <a:schemeClr val="dk1"/>
          </a:lnRef>
          <a:fillRef idx="0">
            <a:schemeClr val="dk1"/>
          </a:fillRef>
          <a:effectRef idx="1">
            <a:schemeClr val="dk1"/>
          </a:effectRef>
          <a:fontRef idx="minor">
            <a:schemeClr val="tx1"/>
          </a:fontRef>
        </p:style>
      </p:cxnSp>
      <p:sp>
        <p:nvSpPr>
          <p:cNvPr id="7" name="Date Placeholder 6"/>
          <p:cNvSpPr>
            <a:spLocks noGrp="1"/>
          </p:cNvSpPr>
          <p:nvPr>
            <p:ph type="dt" sz="half" idx="10"/>
          </p:nvPr>
        </p:nvSpPr>
        <p:spPr>
          <a:xfrm>
            <a:off x="1097280" y="6459785"/>
            <a:ext cx="2472271" cy="365125"/>
          </a:xfrm>
        </p:spPr>
        <p:txBody>
          <a:bodyPr/>
          <a:lstStyle/>
          <a:p>
            <a:r>
              <a:rPr lang="en-US" smtClean="0"/>
              <a:t>5/27/2016</a:t>
            </a:r>
            <a:endParaRPr lang="en-US" dirty="0"/>
          </a:p>
        </p:txBody>
      </p:sp>
      <p:sp>
        <p:nvSpPr>
          <p:cNvPr id="8" name="Footer Placeholder 7"/>
          <p:cNvSpPr>
            <a:spLocks noGrp="1"/>
          </p:cNvSpPr>
          <p:nvPr>
            <p:ph type="ftr" sz="quarter" idx="11"/>
          </p:nvPr>
        </p:nvSpPr>
        <p:spPr>
          <a:xfrm>
            <a:off x="3686185" y="6459785"/>
            <a:ext cx="4822804" cy="365125"/>
          </a:xfrm>
        </p:spPr>
        <p:txBody>
          <a:bodyPr/>
          <a:lstStyle/>
          <a:p>
            <a:r>
              <a:rPr lang="en-CA" smtClean="0"/>
              <a:t>Southern Ontario Numerical Analysis Day (SONAD) - University of Waterloo</a:t>
            </a:r>
            <a:endParaRPr lang="en-US" dirty="0"/>
          </a:p>
        </p:txBody>
      </p:sp>
      <p:sp>
        <p:nvSpPr>
          <p:cNvPr id="9" name="Slide Number Placeholder 8"/>
          <p:cNvSpPr>
            <a:spLocks noGrp="1"/>
          </p:cNvSpPr>
          <p:nvPr>
            <p:ph type="sldNum" sz="quarter" idx="12"/>
          </p:nvPr>
        </p:nvSpPr>
        <p:spPr>
          <a:xfrm>
            <a:off x="9900458" y="6459785"/>
            <a:ext cx="1312025" cy="365125"/>
          </a:xfrm>
        </p:spPr>
        <p:txBody>
          <a:bodyPr/>
          <a:lstStyle/>
          <a:p>
            <a:fld id="{4FAB73BC-B049-4115-A692-8D63A059BFB8}" type="slidenum">
              <a:rPr lang="en-US" smtClean="0"/>
              <a:pPr/>
              <a:t>18</a:t>
            </a:fld>
            <a:endParaRPr lang="en-US" dirty="0"/>
          </a:p>
        </p:txBody>
      </p:sp>
      <p:sp>
        <p:nvSpPr>
          <p:cNvPr id="10" name="TextBox 9"/>
          <p:cNvSpPr txBox="1"/>
          <p:nvPr/>
        </p:nvSpPr>
        <p:spPr>
          <a:xfrm>
            <a:off x="443883" y="1226820"/>
            <a:ext cx="11405217" cy="2585323"/>
          </a:xfrm>
          <a:prstGeom prst="rect">
            <a:avLst/>
          </a:prstGeom>
          <a:noFill/>
        </p:spPr>
        <p:txBody>
          <a:bodyPr wrap="square" rtlCol="0">
            <a:spAutoFit/>
          </a:bodyPr>
          <a:lstStyle/>
          <a:p>
            <a:pPr marL="285750" indent="-285750">
              <a:lnSpc>
                <a:spcPct val="150000"/>
              </a:lnSpc>
              <a:buFont typeface="Courier New" panose="02070309020205020404" pitchFamily="49" charset="0"/>
              <a:buChar char="o"/>
            </a:pPr>
            <a:r>
              <a:rPr lang="en-CA" dirty="0" smtClean="0"/>
              <a:t>A neural network approach to estimate key risk metrics is </a:t>
            </a:r>
          </a:p>
          <a:p>
            <a:pPr marL="742950" lvl="1" indent="-285750">
              <a:lnSpc>
                <a:spcPct val="150000"/>
              </a:lnSpc>
              <a:buFont typeface="Wingdings" panose="05000000000000000000" pitchFamily="2" charset="2"/>
              <a:buChar char="§"/>
            </a:pPr>
            <a:r>
              <a:rPr lang="en-CA" dirty="0" smtClean="0"/>
              <a:t>Accurate</a:t>
            </a:r>
          </a:p>
          <a:p>
            <a:pPr marL="742950" lvl="1" indent="-285750">
              <a:lnSpc>
                <a:spcPct val="150000"/>
              </a:lnSpc>
              <a:buFont typeface="Wingdings" panose="05000000000000000000" pitchFamily="2" charset="2"/>
              <a:buChar char="§"/>
            </a:pPr>
            <a:r>
              <a:rPr lang="en-CA" dirty="0" smtClean="0"/>
              <a:t>Granular</a:t>
            </a:r>
          </a:p>
          <a:p>
            <a:pPr marL="742950" lvl="1" indent="-285750">
              <a:lnSpc>
                <a:spcPct val="150000"/>
              </a:lnSpc>
              <a:buFont typeface="Wingdings" panose="05000000000000000000" pitchFamily="2" charset="2"/>
              <a:buChar char="§"/>
            </a:pPr>
            <a:r>
              <a:rPr lang="en-CA" dirty="0" smtClean="0"/>
              <a:t>Efficient</a:t>
            </a:r>
          </a:p>
          <a:p>
            <a:pPr marL="285750" indent="-285750">
              <a:lnSpc>
                <a:spcPct val="150000"/>
              </a:lnSpc>
              <a:buFont typeface="Courier New" panose="02070309020205020404" pitchFamily="49" charset="0"/>
              <a:buChar char="o"/>
            </a:pPr>
            <a:r>
              <a:rPr lang="en-CA" dirty="0" smtClean="0"/>
              <a:t>Neural </a:t>
            </a:r>
            <a:r>
              <a:rPr lang="en-CA" dirty="0"/>
              <a:t>network avoids manual input by learning the choice of distance function </a:t>
            </a:r>
            <a:endParaRPr lang="en-CA" dirty="0" smtClean="0"/>
          </a:p>
          <a:p>
            <a:pPr marL="285750" indent="-285750">
              <a:lnSpc>
                <a:spcPct val="150000"/>
              </a:lnSpc>
              <a:buFont typeface="Courier New" panose="02070309020205020404" pitchFamily="49" charset="0"/>
              <a:buChar char="o"/>
            </a:pPr>
            <a:endParaRPr lang="en-CA" dirty="0"/>
          </a:p>
        </p:txBody>
      </p:sp>
    </p:spTree>
    <p:extLst>
      <p:ext uri="{BB962C8B-B14F-4D97-AF65-F5344CB8AC3E}">
        <p14:creationId xmlns:p14="http://schemas.microsoft.com/office/powerpoint/2010/main" val="4002352972"/>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43883" y="275208"/>
            <a:ext cx="11176987" cy="830997"/>
          </a:xfrm>
          <a:prstGeom prst="rect">
            <a:avLst/>
          </a:prstGeom>
          <a:noFill/>
        </p:spPr>
        <p:txBody>
          <a:bodyPr wrap="square" rtlCol="0">
            <a:spAutoFit/>
          </a:bodyPr>
          <a:lstStyle/>
          <a:p>
            <a:r>
              <a:rPr lang="en-CA" sz="4800" b="1" dirty="0" smtClean="0">
                <a:solidFill>
                  <a:schemeClr val="tx1">
                    <a:lumMod val="95000"/>
                    <a:lumOff val="5000"/>
                  </a:schemeClr>
                </a:solidFill>
                <a:latin typeface="+mj-lt"/>
              </a:rPr>
              <a:t>Future Work</a:t>
            </a:r>
            <a:endParaRPr lang="en-CA" sz="4800" b="1" dirty="0">
              <a:solidFill>
                <a:schemeClr val="tx1">
                  <a:lumMod val="95000"/>
                  <a:lumOff val="5000"/>
                </a:schemeClr>
              </a:solidFill>
              <a:latin typeface="+mj-lt"/>
            </a:endParaRPr>
          </a:p>
        </p:txBody>
      </p:sp>
      <p:cxnSp>
        <p:nvCxnSpPr>
          <p:cNvPr id="4" name="Straight Connector 3"/>
          <p:cNvCxnSpPr/>
          <p:nvPr/>
        </p:nvCxnSpPr>
        <p:spPr>
          <a:xfrm flipV="1">
            <a:off x="443883" y="1083076"/>
            <a:ext cx="11461072" cy="8877"/>
          </a:xfrm>
          <a:prstGeom prst="line">
            <a:avLst/>
          </a:prstGeom>
          <a:ln>
            <a:solidFill>
              <a:schemeClr val="tx1">
                <a:lumMod val="95000"/>
                <a:lumOff val="5000"/>
              </a:schemeClr>
            </a:solidFill>
          </a:ln>
        </p:spPr>
        <p:style>
          <a:lnRef idx="2">
            <a:schemeClr val="dk1"/>
          </a:lnRef>
          <a:fillRef idx="0">
            <a:schemeClr val="dk1"/>
          </a:fillRef>
          <a:effectRef idx="1">
            <a:schemeClr val="dk1"/>
          </a:effectRef>
          <a:fontRef idx="minor">
            <a:schemeClr val="tx1"/>
          </a:fontRef>
        </p:style>
      </p:cxnSp>
      <p:sp>
        <p:nvSpPr>
          <p:cNvPr id="7" name="Date Placeholder 6"/>
          <p:cNvSpPr>
            <a:spLocks noGrp="1"/>
          </p:cNvSpPr>
          <p:nvPr>
            <p:ph type="dt" sz="half" idx="10"/>
          </p:nvPr>
        </p:nvSpPr>
        <p:spPr>
          <a:xfrm>
            <a:off x="1097280" y="6459785"/>
            <a:ext cx="2472271" cy="365125"/>
          </a:xfrm>
        </p:spPr>
        <p:txBody>
          <a:bodyPr/>
          <a:lstStyle/>
          <a:p>
            <a:r>
              <a:rPr lang="en-US" smtClean="0"/>
              <a:t>5/27/2016</a:t>
            </a:r>
            <a:endParaRPr lang="en-US" dirty="0"/>
          </a:p>
        </p:txBody>
      </p:sp>
      <p:sp>
        <p:nvSpPr>
          <p:cNvPr id="8" name="Footer Placeholder 7"/>
          <p:cNvSpPr>
            <a:spLocks noGrp="1"/>
          </p:cNvSpPr>
          <p:nvPr>
            <p:ph type="ftr" sz="quarter" idx="11"/>
          </p:nvPr>
        </p:nvSpPr>
        <p:spPr>
          <a:xfrm>
            <a:off x="3686185" y="6459785"/>
            <a:ext cx="4822804" cy="365125"/>
          </a:xfrm>
        </p:spPr>
        <p:txBody>
          <a:bodyPr/>
          <a:lstStyle/>
          <a:p>
            <a:r>
              <a:rPr lang="en-CA" smtClean="0"/>
              <a:t>Southern Ontario Numerical Analysis Day (SONAD) - University of Waterloo</a:t>
            </a:r>
            <a:endParaRPr lang="en-US" dirty="0"/>
          </a:p>
        </p:txBody>
      </p:sp>
      <p:sp>
        <p:nvSpPr>
          <p:cNvPr id="9" name="Slide Number Placeholder 8"/>
          <p:cNvSpPr>
            <a:spLocks noGrp="1"/>
          </p:cNvSpPr>
          <p:nvPr>
            <p:ph type="sldNum" sz="quarter" idx="12"/>
          </p:nvPr>
        </p:nvSpPr>
        <p:spPr>
          <a:xfrm>
            <a:off x="9900458" y="6459785"/>
            <a:ext cx="1312025" cy="365125"/>
          </a:xfrm>
        </p:spPr>
        <p:txBody>
          <a:bodyPr/>
          <a:lstStyle/>
          <a:p>
            <a:fld id="{4FAB73BC-B049-4115-A692-8D63A059BFB8}" type="slidenum">
              <a:rPr lang="en-US" smtClean="0"/>
              <a:pPr/>
              <a:t>19</a:t>
            </a:fld>
            <a:endParaRPr lang="en-US" dirty="0"/>
          </a:p>
        </p:txBody>
      </p:sp>
      <p:sp>
        <p:nvSpPr>
          <p:cNvPr id="10" name="TextBox 9"/>
          <p:cNvSpPr txBox="1"/>
          <p:nvPr/>
        </p:nvSpPr>
        <p:spPr>
          <a:xfrm>
            <a:off x="443883" y="1226820"/>
            <a:ext cx="11405217" cy="2585323"/>
          </a:xfrm>
          <a:prstGeom prst="rect">
            <a:avLst/>
          </a:prstGeom>
          <a:noFill/>
        </p:spPr>
        <p:txBody>
          <a:bodyPr wrap="square" rtlCol="0">
            <a:spAutoFit/>
          </a:bodyPr>
          <a:lstStyle/>
          <a:p>
            <a:pPr marL="285750" indent="-285750">
              <a:lnSpc>
                <a:spcPct val="150000"/>
              </a:lnSpc>
              <a:buFont typeface="Courier New" panose="02070309020205020404" pitchFamily="49" charset="0"/>
              <a:buChar char="o"/>
            </a:pPr>
            <a:r>
              <a:rPr lang="en-CA" dirty="0" smtClean="0"/>
              <a:t>Study performance of neural network approach assuming a multi-asset model for investments that back VAs</a:t>
            </a:r>
          </a:p>
          <a:p>
            <a:pPr marL="285750" indent="-285750">
              <a:lnSpc>
                <a:spcPct val="150000"/>
              </a:lnSpc>
              <a:buFont typeface="Courier New" panose="02070309020205020404" pitchFamily="49" charset="0"/>
              <a:buChar char="o"/>
            </a:pPr>
            <a:r>
              <a:rPr lang="en-CA" dirty="0" smtClean="0"/>
              <a:t>Develop </a:t>
            </a:r>
            <a:r>
              <a:rPr lang="en-CA" dirty="0"/>
              <a:t>a parallel implementation of the neural </a:t>
            </a:r>
            <a:r>
              <a:rPr lang="en-CA" dirty="0" smtClean="0"/>
              <a:t>network</a:t>
            </a:r>
          </a:p>
          <a:p>
            <a:pPr marL="285750" indent="-285750">
              <a:lnSpc>
                <a:spcPct val="150000"/>
              </a:lnSpc>
              <a:buFont typeface="Wingdings" panose="05000000000000000000" pitchFamily="2" charset="2"/>
              <a:buChar char="v"/>
            </a:pPr>
            <a:r>
              <a:rPr lang="en-CA" dirty="0"/>
              <a:t>Study the choice of the interpolation scheme to find the probability distribution of liability in one year to increase the accuracy of the neural network in estimation of SCR</a:t>
            </a:r>
          </a:p>
          <a:p>
            <a:pPr marL="285750" indent="-285750">
              <a:lnSpc>
                <a:spcPct val="150000"/>
              </a:lnSpc>
              <a:buFont typeface="Wingdings" panose="05000000000000000000" pitchFamily="2" charset="2"/>
              <a:buChar char="v"/>
            </a:pPr>
            <a:r>
              <a:rPr lang="en-CA" dirty="0"/>
              <a:t>Study effective strategies to exploit the closeness of the sample points representing various states of more complex models of financial markets to reduce the training time of the neural network when estimating SCR</a:t>
            </a:r>
          </a:p>
        </p:txBody>
      </p:sp>
    </p:spTree>
    <p:extLst>
      <p:ext uri="{BB962C8B-B14F-4D97-AF65-F5344CB8AC3E}">
        <p14:creationId xmlns:p14="http://schemas.microsoft.com/office/powerpoint/2010/main" val="3378593009"/>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43883" y="275208"/>
            <a:ext cx="11176987" cy="830997"/>
          </a:xfrm>
          <a:prstGeom prst="rect">
            <a:avLst/>
          </a:prstGeom>
          <a:noFill/>
        </p:spPr>
        <p:txBody>
          <a:bodyPr wrap="square" rtlCol="0">
            <a:spAutoFit/>
          </a:bodyPr>
          <a:lstStyle/>
          <a:p>
            <a:r>
              <a:rPr lang="en-CA" sz="4800" b="1" dirty="0" smtClean="0">
                <a:solidFill>
                  <a:schemeClr val="tx1">
                    <a:lumMod val="95000"/>
                    <a:lumOff val="5000"/>
                  </a:schemeClr>
                </a:solidFill>
                <a:latin typeface="+mj-lt"/>
              </a:rPr>
              <a:t>Outline</a:t>
            </a:r>
            <a:endParaRPr lang="en-CA" sz="4800" b="1" dirty="0">
              <a:solidFill>
                <a:schemeClr val="tx1">
                  <a:lumMod val="95000"/>
                  <a:lumOff val="5000"/>
                </a:schemeClr>
              </a:solidFill>
              <a:latin typeface="+mj-lt"/>
            </a:endParaRPr>
          </a:p>
        </p:txBody>
      </p:sp>
      <p:cxnSp>
        <p:nvCxnSpPr>
          <p:cNvPr id="4" name="Straight Connector 3"/>
          <p:cNvCxnSpPr/>
          <p:nvPr/>
        </p:nvCxnSpPr>
        <p:spPr>
          <a:xfrm flipV="1">
            <a:off x="443883" y="1083076"/>
            <a:ext cx="11461072" cy="8877"/>
          </a:xfrm>
          <a:prstGeom prst="line">
            <a:avLst/>
          </a:prstGeom>
          <a:ln>
            <a:solidFill>
              <a:schemeClr val="tx1">
                <a:lumMod val="95000"/>
                <a:lumOff val="5000"/>
              </a:schemeClr>
            </a:solidFill>
          </a:ln>
        </p:spPr>
        <p:style>
          <a:lnRef idx="2">
            <a:schemeClr val="dk1"/>
          </a:lnRef>
          <a:fillRef idx="0">
            <a:schemeClr val="dk1"/>
          </a:fillRef>
          <a:effectRef idx="1">
            <a:schemeClr val="dk1"/>
          </a:effectRef>
          <a:fontRef idx="minor">
            <a:schemeClr val="tx1"/>
          </a:fontRef>
        </p:style>
      </p:cxnSp>
      <p:sp>
        <p:nvSpPr>
          <p:cNvPr id="3" name="Date Placeholder 2"/>
          <p:cNvSpPr>
            <a:spLocks noGrp="1"/>
          </p:cNvSpPr>
          <p:nvPr>
            <p:ph type="dt" sz="half" idx="10"/>
          </p:nvPr>
        </p:nvSpPr>
        <p:spPr>
          <a:xfrm>
            <a:off x="1097280" y="6459785"/>
            <a:ext cx="2472271" cy="365125"/>
          </a:xfrm>
        </p:spPr>
        <p:txBody>
          <a:bodyPr/>
          <a:lstStyle/>
          <a:p>
            <a:r>
              <a:rPr lang="en-US" smtClean="0"/>
              <a:t>5/27/2016</a:t>
            </a:r>
            <a:endParaRPr lang="en-US" dirty="0"/>
          </a:p>
        </p:txBody>
      </p:sp>
      <p:sp>
        <p:nvSpPr>
          <p:cNvPr id="5" name="Footer Placeholder 4"/>
          <p:cNvSpPr>
            <a:spLocks noGrp="1"/>
          </p:cNvSpPr>
          <p:nvPr>
            <p:ph type="ftr" sz="quarter" idx="11"/>
          </p:nvPr>
        </p:nvSpPr>
        <p:spPr>
          <a:xfrm>
            <a:off x="3686185" y="6459785"/>
            <a:ext cx="4822804" cy="365125"/>
          </a:xfrm>
        </p:spPr>
        <p:txBody>
          <a:bodyPr/>
          <a:lstStyle/>
          <a:p>
            <a:r>
              <a:rPr lang="en-CA" smtClean="0"/>
              <a:t>Southern Ontario Numerical Analysis Day (SONAD) - University of Waterloo</a:t>
            </a:r>
            <a:endParaRPr lang="en-US" dirty="0"/>
          </a:p>
        </p:txBody>
      </p:sp>
      <p:sp>
        <p:nvSpPr>
          <p:cNvPr id="6" name="Slide Number Placeholder 5"/>
          <p:cNvSpPr>
            <a:spLocks noGrp="1"/>
          </p:cNvSpPr>
          <p:nvPr>
            <p:ph type="sldNum" sz="quarter" idx="12"/>
          </p:nvPr>
        </p:nvSpPr>
        <p:spPr>
          <a:xfrm>
            <a:off x="9900458" y="6459785"/>
            <a:ext cx="1312025" cy="365125"/>
          </a:xfrm>
        </p:spPr>
        <p:txBody>
          <a:bodyPr/>
          <a:lstStyle/>
          <a:p>
            <a:fld id="{4FAB73BC-B049-4115-A692-8D63A059BFB8}" type="slidenum">
              <a:rPr lang="en-US" smtClean="0"/>
              <a:pPr/>
              <a:t>2</a:t>
            </a:fld>
            <a:endParaRPr lang="en-US" dirty="0"/>
          </a:p>
        </p:txBody>
      </p:sp>
      <p:sp>
        <p:nvSpPr>
          <p:cNvPr id="7" name="TextBox 6"/>
          <p:cNvSpPr txBox="1"/>
          <p:nvPr/>
        </p:nvSpPr>
        <p:spPr>
          <a:xfrm>
            <a:off x="443883" y="1341120"/>
            <a:ext cx="11405217" cy="2169825"/>
          </a:xfrm>
          <a:prstGeom prst="rect">
            <a:avLst/>
          </a:prstGeom>
          <a:noFill/>
        </p:spPr>
        <p:txBody>
          <a:bodyPr wrap="square" rtlCol="0">
            <a:spAutoFit/>
          </a:bodyPr>
          <a:lstStyle/>
          <a:p>
            <a:pPr marL="285750" indent="-285750">
              <a:lnSpc>
                <a:spcPct val="150000"/>
              </a:lnSpc>
              <a:buFont typeface="Wingdings" panose="05000000000000000000" pitchFamily="2" charset="2"/>
              <a:buChar char="q"/>
            </a:pPr>
            <a:r>
              <a:rPr lang="en-CA" dirty="0" smtClean="0"/>
              <a:t>Variable Annuity</a:t>
            </a:r>
          </a:p>
          <a:p>
            <a:pPr marL="285750" indent="-285750">
              <a:lnSpc>
                <a:spcPct val="150000"/>
              </a:lnSpc>
              <a:buFont typeface="Wingdings" panose="05000000000000000000" pitchFamily="2" charset="2"/>
              <a:buChar char="q"/>
            </a:pPr>
            <a:r>
              <a:rPr lang="en-CA" dirty="0" smtClean="0"/>
              <a:t>Research Questions &amp; Existing Solutions</a:t>
            </a:r>
          </a:p>
          <a:p>
            <a:pPr marL="285750" indent="-285750">
              <a:lnSpc>
                <a:spcPct val="150000"/>
              </a:lnSpc>
              <a:buFont typeface="Wingdings" panose="05000000000000000000" pitchFamily="2" charset="2"/>
              <a:buChar char="q"/>
            </a:pPr>
            <a:r>
              <a:rPr lang="en-CA" dirty="0" smtClean="0"/>
              <a:t>Spatial Interpolation Framework</a:t>
            </a:r>
          </a:p>
          <a:p>
            <a:pPr marL="285750" indent="-285750">
              <a:lnSpc>
                <a:spcPct val="150000"/>
              </a:lnSpc>
              <a:buFont typeface="Wingdings" panose="05000000000000000000" pitchFamily="2" charset="2"/>
              <a:buChar char="q"/>
            </a:pPr>
            <a:r>
              <a:rPr lang="en-CA" dirty="0" smtClean="0"/>
              <a:t>Neural Network Approach</a:t>
            </a:r>
          </a:p>
          <a:p>
            <a:pPr marL="285750" indent="-285750">
              <a:lnSpc>
                <a:spcPct val="150000"/>
              </a:lnSpc>
              <a:buFont typeface="Wingdings" panose="05000000000000000000" pitchFamily="2" charset="2"/>
              <a:buChar char="q"/>
            </a:pPr>
            <a:r>
              <a:rPr lang="en-CA" dirty="0" smtClean="0"/>
              <a:t>Conclusion &amp; Future Work</a:t>
            </a:r>
          </a:p>
        </p:txBody>
      </p:sp>
    </p:spTree>
    <p:extLst>
      <p:ext uri="{BB962C8B-B14F-4D97-AF65-F5344CB8AC3E}">
        <p14:creationId xmlns:p14="http://schemas.microsoft.com/office/powerpoint/2010/main" val="268779265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669811" y="2379902"/>
            <a:ext cx="6855551" cy="830997"/>
          </a:xfrm>
          <a:prstGeom prst="rect">
            <a:avLst/>
          </a:prstGeom>
          <a:noFill/>
        </p:spPr>
        <p:txBody>
          <a:bodyPr wrap="square" rtlCol="0">
            <a:spAutoFit/>
          </a:bodyPr>
          <a:lstStyle/>
          <a:p>
            <a:pPr algn="ctr"/>
            <a:r>
              <a:rPr lang="en-CA" sz="4800" b="1" spc="50" dirty="0" smtClean="0">
                <a:ln w="0">
                  <a:solidFill>
                    <a:srgbClr val="7030A0"/>
                  </a:solidFill>
                </a:ln>
                <a:solidFill>
                  <a:srgbClr val="7030A0"/>
                </a:solidFill>
                <a:effectLst>
                  <a:innerShdw blurRad="63500" dist="50800" dir="13500000">
                    <a:srgbClr val="000000">
                      <a:alpha val="50000"/>
                    </a:srgbClr>
                  </a:innerShdw>
                </a:effectLst>
                <a:latin typeface="+mj-lt"/>
              </a:rPr>
              <a:t>Thank You, Any Questions?</a:t>
            </a:r>
            <a:endParaRPr lang="en-CA" sz="4800" b="1" spc="50" dirty="0">
              <a:ln w="0">
                <a:solidFill>
                  <a:srgbClr val="7030A0"/>
                </a:solidFill>
              </a:ln>
              <a:solidFill>
                <a:srgbClr val="7030A0"/>
              </a:solidFill>
              <a:effectLst>
                <a:innerShdw blurRad="63500" dist="50800" dir="13500000">
                  <a:srgbClr val="000000">
                    <a:alpha val="50000"/>
                  </a:srgbClr>
                </a:innerShdw>
              </a:effectLst>
              <a:latin typeface="+mj-lt"/>
            </a:endParaRPr>
          </a:p>
        </p:txBody>
      </p:sp>
      <p:sp>
        <p:nvSpPr>
          <p:cNvPr id="7" name="Date Placeholder 6"/>
          <p:cNvSpPr>
            <a:spLocks noGrp="1"/>
          </p:cNvSpPr>
          <p:nvPr>
            <p:ph type="dt" sz="half" idx="10"/>
          </p:nvPr>
        </p:nvSpPr>
        <p:spPr>
          <a:xfrm>
            <a:off x="1097280" y="6459785"/>
            <a:ext cx="2472271" cy="365125"/>
          </a:xfrm>
        </p:spPr>
        <p:txBody>
          <a:bodyPr/>
          <a:lstStyle/>
          <a:p>
            <a:r>
              <a:rPr lang="en-US" smtClean="0"/>
              <a:t>5/27/2016</a:t>
            </a:r>
            <a:endParaRPr lang="en-US" dirty="0"/>
          </a:p>
        </p:txBody>
      </p:sp>
      <p:sp>
        <p:nvSpPr>
          <p:cNvPr id="8" name="Footer Placeholder 7"/>
          <p:cNvSpPr>
            <a:spLocks noGrp="1"/>
          </p:cNvSpPr>
          <p:nvPr>
            <p:ph type="ftr" sz="quarter" idx="11"/>
          </p:nvPr>
        </p:nvSpPr>
        <p:spPr>
          <a:xfrm>
            <a:off x="3686185" y="6459785"/>
            <a:ext cx="4822804" cy="365125"/>
          </a:xfrm>
        </p:spPr>
        <p:txBody>
          <a:bodyPr/>
          <a:lstStyle/>
          <a:p>
            <a:r>
              <a:rPr lang="en-CA" smtClean="0"/>
              <a:t>Southern Ontario Numerical Analysis Day (SONAD) - University of Waterloo</a:t>
            </a:r>
            <a:endParaRPr lang="en-US" dirty="0"/>
          </a:p>
        </p:txBody>
      </p:sp>
      <p:sp>
        <p:nvSpPr>
          <p:cNvPr id="9" name="Slide Number Placeholder 8"/>
          <p:cNvSpPr>
            <a:spLocks noGrp="1"/>
          </p:cNvSpPr>
          <p:nvPr>
            <p:ph type="sldNum" sz="quarter" idx="12"/>
          </p:nvPr>
        </p:nvSpPr>
        <p:spPr>
          <a:xfrm>
            <a:off x="9900458" y="6459785"/>
            <a:ext cx="1312025" cy="365125"/>
          </a:xfrm>
        </p:spPr>
        <p:txBody>
          <a:bodyPr/>
          <a:lstStyle/>
          <a:p>
            <a:fld id="{4FAB73BC-B049-4115-A692-8D63A059BFB8}" type="slidenum">
              <a:rPr lang="en-US" smtClean="0"/>
              <a:pPr/>
              <a:t>20</a:t>
            </a:fld>
            <a:endParaRPr lang="en-US" dirty="0"/>
          </a:p>
        </p:txBody>
      </p:sp>
    </p:spTree>
    <p:extLst>
      <p:ext uri="{BB962C8B-B14F-4D97-AF65-F5344CB8AC3E}">
        <p14:creationId xmlns:p14="http://schemas.microsoft.com/office/powerpoint/2010/main" val="1222437289"/>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43883" y="275208"/>
            <a:ext cx="11176987" cy="830997"/>
          </a:xfrm>
          <a:prstGeom prst="rect">
            <a:avLst/>
          </a:prstGeom>
          <a:noFill/>
        </p:spPr>
        <p:txBody>
          <a:bodyPr wrap="square" rtlCol="0">
            <a:spAutoFit/>
          </a:bodyPr>
          <a:lstStyle/>
          <a:p>
            <a:r>
              <a:rPr lang="en-CA" sz="4800" b="1" dirty="0" smtClean="0">
                <a:solidFill>
                  <a:schemeClr val="tx1">
                    <a:lumMod val="95000"/>
                    <a:lumOff val="5000"/>
                  </a:schemeClr>
                </a:solidFill>
                <a:latin typeface="+mj-lt"/>
              </a:rPr>
              <a:t>Variable Annuity (VA)</a:t>
            </a:r>
            <a:endParaRPr lang="en-CA" sz="4800" b="1" dirty="0">
              <a:solidFill>
                <a:schemeClr val="tx1">
                  <a:lumMod val="95000"/>
                  <a:lumOff val="5000"/>
                </a:schemeClr>
              </a:solidFill>
              <a:latin typeface="+mj-lt"/>
            </a:endParaRPr>
          </a:p>
        </p:txBody>
      </p:sp>
      <p:cxnSp>
        <p:nvCxnSpPr>
          <p:cNvPr id="4" name="Straight Connector 3"/>
          <p:cNvCxnSpPr/>
          <p:nvPr/>
        </p:nvCxnSpPr>
        <p:spPr>
          <a:xfrm flipV="1">
            <a:off x="443883" y="1083076"/>
            <a:ext cx="11461072" cy="8877"/>
          </a:xfrm>
          <a:prstGeom prst="line">
            <a:avLst/>
          </a:prstGeom>
          <a:ln>
            <a:solidFill>
              <a:schemeClr val="tx1">
                <a:lumMod val="95000"/>
                <a:lumOff val="5000"/>
              </a:schemeClr>
            </a:solidFill>
          </a:ln>
        </p:spPr>
        <p:style>
          <a:lnRef idx="2">
            <a:schemeClr val="dk1"/>
          </a:lnRef>
          <a:fillRef idx="0">
            <a:schemeClr val="dk1"/>
          </a:fillRef>
          <a:effectRef idx="1">
            <a:schemeClr val="dk1"/>
          </a:effectRef>
          <a:fontRef idx="minor">
            <a:schemeClr val="tx1"/>
          </a:fontRef>
        </p:style>
      </p:cxnSp>
      <p:sp>
        <p:nvSpPr>
          <p:cNvPr id="5" name="Date Placeholder 4"/>
          <p:cNvSpPr>
            <a:spLocks noGrp="1"/>
          </p:cNvSpPr>
          <p:nvPr>
            <p:ph type="dt" sz="half" idx="10"/>
          </p:nvPr>
        </p:nvSpPr>
        <p:spPr>
          <a:xfrm>
            <a:off x="1097280" y="6459785"/>
            <a:ext cx="2472271" cy="365125"/>
          </a:xfrm>
        </p:spPr>
        <p:txBody>
          <a:bodyPr/>
          <a:lstStyle/>
          <a:p>
            <a:r>
              <a:rPr lang="en-US" smtClean="0"/>
              <a:t>5/27/2016</a:t>
            </a:r>
            <a:endParaRPr lang="en-US" dirty="0"/>
          </a:p>
        </p:txBody>
      </p:sp>
      <p:sp>
        <p:nvSpPr>
          <p:cNvPr id="6" name="Footer Placeholder 5"/>
          <p:cNvSpPr>
            <a:spLocks noGrp="1"/>
          </p:cNvSpPr>
          <p:nvPr>
            <p:ph type="ftr" sz="quarter" idx="11"/>
          </p:nvPr>
        </p:nvSpPr>
        <p:spPr>
          <a:xfrm>
            <a:off x="3686185" y="6459785"/>
            <a:ext cx="4822804" cy="365125"/>
          </a:xfrm>
        </p:spPr>
        <p:txBody>
          <a:bodyPr/>
          <a:lstStyle/>
          <a:p>
            <a:r>
              <a:rPr lang="en-CA" dirty="0" smtClean="0"/>
              <a:t>Southern Ontario Numerical Analysis Day (SONAD) - University of Waterloo</a:t>
            </a:r>
            <a:endParaRPr lang="en-US" dirty="0"/>
          </a:p>
        </p:txBody>
      </p:sp>
      <p:sp>
        <p:nvSpPr>
          <p:cNvPr id="7" name="Slide Number Placeholder 6"/>
          <p:cNvSpPr>
            <a:spLocks noGrp="1"/>
          </p:cNvSpPr>
          <p:nvPr>
            <p:ph type="sldNum" sz="quarter" idx="12"/>
          </p:nvPr>
        </p:nvSpPr>
        <p:spPr>
          <a:xfrm>
            <a:off x="9900458" y="6459785"/>
            <a:ext cx="1312025" cy="365125"/>
          </a:xfrm>
        </p:spPr>
        <p:txBody>
          <a:bodyPr/>
          <a:lstStyle/>
          <a:p>
            <a:fld id="{4FAB73BC-B049-4115-A692-8D63A059BFB8}" type="slidenum">
              <a:rPr lang="en-US" smtClean="0"/>
              <a:pPr/>
              <a:t>3</a:t>
            </a:fld>
            <a:endParaRPr lang="en-US" dirty="0"/>
          </a:p>
        </p:txBody>
      </p:sp>
      <p:sp>
        <p:nvSpPr>
          <p:cNvPr id="8" name="Rectangle 7"/>
          <p:cNvSpPr/>
          <p:nvPr/>
        </p:nvSpPr>
        <p:spPr>
          <a:xfrm>
            <a:off x="458486" y="1263557"/>
            <a:ext cx="7691103" cy="1477328"/>
          </a:xfrm>
          <a:prstGeom prst="rect">
            <a:avLst/>
          </a:prstGeom>
        </p:spPr>
        <p:txBody>
          <a:bodyPr wrap="square">
            <a:spAutoFit/>
          </a:bodyPr>
          <a:lstStyle/>
          <a:p>
            <a:pPr marL="285750" indent="-285750">
              <a:lnSpc>
                <a:spcPct val="150000"/>
              </a:lnSpc>
              <a:buFont typeface="Courier New" panose="02070309020205020404" pitchFamily="49" charset="0"/>
              <a:buChar char="o"/>
            </a:pPr>
            <a:r>
              <a:rPr lang="en-CA" dirty="0"/>
              <a:t>Unit-linked life and savings insurance product (segregated funds</a:t>
            </a:r>
            <a:r>
              <a:rPr lang="en-CA" dirty="0" smtClean="0"/>
              <a:t>)</a:t>
            </a:r>
          </a:p>
          <a:p>
            <a:pPr marL="285750" indent="-285750">
              <a:lnSpc>
                <a:spcPct val="150000"/>
              </a:lnSpc>
              <a:buFont typeface="Courier New" panose="02070309020205020404" pitchFamily="49" charset="0"/>
              <a:buChar char="o"/>
            </a:pPr>
            <a:r>
              <a:rPr lang="en-CA" dirty="0" smtClean="0"/>
              <a:t>Consists </a:t>
            </a:r>
            <a:r>
              <a:rPr lang="en-CA" dirty="0"/>
              <a:t>of two phases</a:t>
            </a:r>
          </a:p>
          <a:p>
            <a:pPr marL="742950" lvl="1" indent="-285750">
              <a:buFont typeface="Arial" panose="020B0604020202020204" pitchFamily="34" charset="0"/>
              <a:buChar char="•"/>
            </a:pPr>
            <a:r>
              <a:rPr lang="en-CA" dirty="0"/>
              <a:t>Accumulation Phase</a:t>
            </a:r>
          </a:p>
          <a:p>
            <a:pPr marL="742950" lvl="1" indent="-285750">
              <a:buFont typeface="Arial" panose="020B0604020202020204" pitchFamily="34" charset="0"/>
              <a:buChar char="•"/>
            </a:pPr>
            <a:r>
              <a:rPr lang="en-CA" dirty="0"/>
              <a:t>Withdrawal Phase</a:t>
            </a:r>
          </a:p>
        </p:txBody>
      </p:sp>
      <p:graphicFrame>
        <p:nvGraphicFramePr>
          <p:cNvPr id="9" name="Chart 8"/>
          <p:cNvGraphicFramePr/>
          <p:nvPr>
            <p:extLst>
              <p:ext uri="{D42A27DB-BD31-4B8C-83A1-F6EECF244321}">
                <p14:modId xmlns:p14="http://schemas.microsoft.com/office/powerpoint/2010/main" val="3684615069"/>
              </p:ext>
            </p:extLst>
          </p:nvPr>
        </p:nvGraphicFramePr>
        <p:xfrm>
          <a:off x="3578860" y="1771828"/>
          <a:ext cx="6761480" cy="419704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673413121"/>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43883" y="275208"/>
            <a:ext cx="11176987" cy="830997"/>
          </a:xfrm>
          <a:prstGeom prst="rect">
            <a:avLst/>
          </a:prstGeom>
          <a:noFill/>
        </p:spPr>
        <p:txBody>
          <a:bodyPr wrap="square" rtlCol="0">
            <a:spAutoFit/>
          </a:bodyPr>
          <a:lstStyle/>
          <a:p>
            <a:r>
              <a:rPr lang="en-CA" sz="4800" b="1" dirty="0" smtClean="0">
                <a:solidFill>
                  <a:schemeClr val="tx1">
                    <a:lumMod val="95000"/>
                    <a:lumOff val="5000"/>
                  </a:schemeClr>
                </a:solidFill>
                <a:latin typeface="+mj-lt"/>
              </a:rPr>
              <a:t>Variable Annuity (VA)</a:t>
            </a:r>
            <a:endParaRPr lang="en-CA" sz="4800" b="1" dirty="0">
              <a:solidFill>
                <a:schemeClr val="tx1">
                  <a:lumMod val="95000"/>
                  <a:lumOff val="5000"/>
                </a:schemeClr>
              </a:solidFill>
              <a:latin typeface="+mj-lt"/>
            </a:endParaRPr>
          </a:p>
        </p:txBody>
      </p:sp>
      <p:cxnSp>
        <p:nvCxnSpPr>
          <p:cNvPr id="4" name="Straight Connector 3"/>
          <p:cNvCxnSpPr/>
          <p:nvPr/>
        </p:nvCxnSpPr>
        <p:spPr>
          <a:xfrm flipV="1">
            <a:off x="443883" y="1083076"/>
            <a:ext cx="11461072" cy="8877"/>
          </a:xfrm>
          <a:prstGeom prst="line">
            <a:avLst/>
          </a:prstGeom>
          <a:ln>
            <a:solidFill>
              <a:schemeClr val="tx1">
                <a:lumMod val="95000"/>
                <a:lumOff val="5000"/>
              </a:schemeClr>
            </a:solidFill>
          </a:ln>
        </p:spPr>
        <p:style>
          <a:lnRef idx="2">
            <a:schemeClr val="dk1"/>
          </a:lnRef>
          <a:fillRef idx="0">
            <a:schemeClr val="dk1"/>
          </a:fillRef>
          <a:effectRef idx="1">
            <a:schemeClr val="dk1"/>
          </a:effectRef>
          <a:fontRef idx="minor">
            <a:schemeClr val="tx1"/>
          </a:fontRef>
        </p:style>
      </p:cxnSp>
      <p:sp>
        <p:nvSpPr>
          <p:cNvPr id="3" name="TextBox 2"/>
          <p:cNvSpPr txBox="1"/>
          <p:nvPr/>
        </p:nvSpPr>
        <p:spPr>
          <a:xfrm>
            <a:off x="443883" y="1341120"/>
            <a:ext cx="11405217" cy="4801314"/>
          </a:xfrm>
          <a:prstGeom prst="rect">
            <a:avLst/>
          </a:prstGeom>
          <a:noFill/>
        </p:spPr>
        <p:txBody>
          <a:bodyPr wrap="square" rtlCol="0">
            <a:spAutoFit/>
          </a:bodyPr>
          <a:lstStyle/>
          <a:p>
            <a:pPr marL="285750" indent="-285750">
              <a:buFont typeface="Courier New" panose="02070309020205020404" pitchFamily="49" charset="0"/>
              <a:buChar char="o"/>
            </a:pPr>
            <a:r>
              <a:rPr lang="en-CA" dirty="0" smtClean="0"/>
              <a:t>Guarantee </a:t>
            </a:r>
            <a:r>
              <a:rPr lang="en-CA" dirty="0"/>
              <a:t>types</a:t>
            </a:r>
          </a:p>
          <a:p>
            <a:pPr marL="742950" lvl="1" indent="-285750">
              <a:lnSpc>
                <a:spcPct val="150000"/>
              </a:lnSpc>
              <a:buFont typeface="Arial" panose="020B0604020202020204" pitchFamily="34" charset="0"/>
              <a:buChar char="•"/>
            </a:pPr>
            <a:r>
              <a:rPr lang="en-CA" dirty="0"/>
              <a:t>GMIB: guarantees stream of income for life</a:t>
            </a:r>
          </a:p>
          <a:p>
            <a:pPr marL="742950" lvl="1" indent="-285750">
              <a:lnSpc>
                <a:spcPct val="150000"/>
              </a:lnSpc>
              <a:buFont typeface="Arial" panose="020B0604020202020204" pitchFamily="34" charset="0"/>
              <a:buChar char="•"/>
            </a:pPr>
            <a:r>
              <a:rPr lang="en-CA" dirty="0"/>
              <a:t>GMWB: guarantees ability to withdraw up to a pre-determined percentage of benefit base for </a:t>
            </a:r>
            <a:r>
              <a:rPr lang="en-CA" dirty="0" smtClean="0"/>
              <a:t>several </a:t>
            </a:r>
            <a:r>
              <a:rPr lang="en-CA" dirty="0"/>
              <a:t>years </a:t>
            </a:r>
          </a:p>
          <a:p>
            <a:pPr marL="742950" lvl="1" indent="-285750">
              <a:lnSpc>
                <a:spcPct val="150000"/>
              </a:lnSpc>
              <a:buFont typeface="Arial" panose="020B0604020202020204" pitchFamily="34" charset="0"/>
              <a:buChar char="•"/>
            </a:pPr>
            <a:r>
              <a:rPr lang="en-CA" dirty="0"/>
              <a:t>GMDB: guarantees a lump-sum payment upon death</a:t>
            </a:r>
          </a:p>
          <a:p>
            <a:pPr marL="742950" lvl="1" indent="-285750">
              <a:lnSpc>
                <a:spcPct val="150000"/>
              </a:lnSpc>
              <a:buFont typeface="Arial" panose="020B0604020202020204" pitchFamily="34" charset="0"/>
              <a:buChar char="•"/>
            </a:pPr>
            <a:r>
              <a:rPr lang="en-CA" dirty="0"/>
              <a:t>GMAB: guarantees a lump-sum payment on the maturity of </a:t>
            </a:r>
            <a:r>
              <a:rPr lang="en-CA" dirty="0" smtClean="0"/>
              <a:t>contract</a:t>
            </a:r>
          </a:p>
          <a:p>
            <a:pPr marL="742950" lvl="1" indent="-285750">
              <a:lnSpc>
                <a:spcPct val="150000"/>
              </a:lnSpc>
              <a:buFont typeface="Arial" panose="020B0604020202020204" pitchFamily="34" charset="0"/>
              <a:buChar char="•"/>
            </a:pPr>
            <a:r>
              <a:rPr lang="en-CA" dirty="0" smtClean="0"/>
              <a:t>…</a:t>
            </a:r>
            <a:endParaRPr lang="en-CA" dirty="0"/>
          </a:p>
          <a:p>
            <a:pPr marL="285750" indent="-285750">
              <a:buFont typeface="Courier New" panose="02070309020205020404" pitchFamily="49" charset="0"/>
              <a:buChar char="o"/>
            </a:pPr>
            <a:r>
              <a:rPr lang="en-CA" dirty="0"/>
              <a:t>Source of revenue for writers</a:t>
            </a:r>
          </a:p>
          <a:p>
            <a:pPr marL="742950" lvl="1" indent="-285750">
              <a:lnSpc>
                <a:spcPct val="150000"/>
              </a:lnSpc>
              <a:buFont typeface="Arial" panose="020B0604020202020204" pitchFamily="34" charset="0"/>
              <a:buChar char="•"/>
            </a:pPr>
            <a:r>
              <a:rPr lang="en-CA" dirty="0"/>
              <a:t>Rider Charge</a:t>
            </a:r>
          </a:p>
          <a:p>
            <a:pPr marL="742950" lvl="1" indent="-285750">
              <a:lnSpc>
                <a:spcPct val="150000"/>
              </a:lnSpc>
              <a:buFont typeface="Arial" panose="020B0604020202020204" pitchFamily="34" charset="0"/>
              <a:buChar char="•"/>
            </a:pPr>
            <a:r>
              <a:rPr lang="en-CA" dirty="0"/>
              <a:t>Administrative Expense Charge</a:t>
            </a:r>
          </a:p>
          <a:p>
            <a:pPr marL="742950" lvl="1" indent="-285750">
              <a:lnSpc>
                <a:spcPct val="150000"/>
              </a:lnSpc>
              <a:buFont typeface="Arial" panose="020B0604020202020204" pitchFamily="34" charset="0"/>
              <a:buChar char="•"/>
            </a:pPr>
            <a:r>
              <a:rPr lang="en-CA" dirty="0"/>
              <a:t>Surrender Charge</a:t>
            </a:r>
          </a:p>
          <a:p>
            <a:pPr marL="742950" lvl="1" indent="-285750">
              <a:lnSpc>
                <a:spcPct val="150000"/>
              </a:lnSpc>
              <a:buFont typeface="Arial" panose="020B0604020202020204" pitchFamily="34" charset="0"/>
              <a:buChar char="•"/>
            </a:pPr>
            <a:r>
              <a:rPr lang="en-CA" dirty="0"/>
              <a:t>Insurance Charge</a:t>
            </a:r>
          </a:p>
          <a:p>
            <a:pPr marL="742950" lvl="1" indent="-285750">
              <a:lnSpc>
                <a:spcPct val="150000"/>
              </a:lnSpc>
              <a:buFont typeface="Arial" panose="020B0604020202020204" pitchFamily="34" charset="0"/>
              <a:buChar char="•"/>
            </a:pPr>
            <a:r>
              <a:rPr lang="en-CA" dirty="0"/>
              <a:t>Investment Management </a:t>
            </a:r>
            <a:r>
              <a:rPr lang="en-CA" dirty="0" smtClean="0"/>
              <a:t>Charge</a:t>
            </a:r>
            <a:endParaRPr lang="en-CA" dirty="0"/>
          </a:p>
        </p:txBody>
      </p:sp>
      <p:sp>
        <p:nvSpPr>
          <p:cNvPr id="26" name="Date Placeholder 25"/>
          <p:cNvSpPr>
            <a:spLocks noGrp="1"/>
          </p:cNvSpPr>
          <p:nvPr>
            <p:ph type="dt" sz="half" idx="10"/>
          </p:nvPr>
        </p:nvSpPr>
        <p:spPr>
          <a:xfrm>
            <a:off x="1097280" y="6459785"/>
            <a:ext cx="2472271" cy="365125"/>
          </a:xfrm>
        </p:spPr>
        <p:txBody>
          <a:bodyPr/>
          <a:lstStyle/>
          <a:p>
            <a:r>
              <a:rPr lang="en-US" smtClean="0"/>
              <a:t>5/27/2016</a:t>
            </a:r>
            <a:endParaRPr lang="en-US" dirty="0"/>
          </a:p>
        </p:txBody>
      </p:sp>
      <p:sp>
        <p:nvSpPr>
          <p:cNvPr id="27" name="Footer Placeholder 26"/>
          <p:cNvSpPr>
            <a:spLocks noGrp="1"/>
          </p:cNvSpPr>
          <p:nvPr>
            <p:ph type="ftr" sz="quarter" idx="11"/>
          </p:nvPr>
        </p:nvSpPr>
        <p:spPr>
          <a:xfrm>
            <a:off x="3686185" y="6459785"/>
            <a:ext cx="4822804" cy="365125"/>
          </a:xfrm>
        </p:spPr>
        <p:txBody>
          <a:bodyPr/>
          <a:lstStyle/>
          <a:p>
            <a:r>
              <a:rPr lang="en-CA" smtClean="0"/>
              <a:t>Southern Ontario Numerical Analysis Day (SONAD) - University of Waterloo</a:t>
            </a:r>
            <a:endParaRPr lang="en-US" dirty="0"/>
          </a:p>
        </p:txBody>
      </p:sp>
      <p:sp>
        <p:nvSpPr>
          <p:cNvPr id="28" name="Slide Number Placeholder 27"/>
          <p:cNvSpPr>
            <a:spLocks noGrp="1"/>
          </p:cNvSpPr>
          <p:nvPr>
            <p:ph type="sldNum" sz="quarter" idx="12"/>
          </p:nvPr>
        </p:nvSpPr>
        <p:spPr>
          <a:xfrm>
            <a:off x="9900458" y="6459785"/>
            <a:ext cx="1312025" cy="365125"/>
          </a:xfrm>
        </p:spPr>
        <p:txBody>
          <a:bodyPr/>
          <a:lstStyle/>
          <a:p>
            <a:fld id="{4FAB73BC-B049-4115-A692-8D63A059BFB8}" type="slidenum">
              <a:rPr lang="en-US" smtClean="0"/>
              <a:pPr/>
              <a:t>4</a:t>
            </a:fld>
            <a:endParaRPr lang="en-US" dirty="0"/>
          </a:p>
        </p:txBody>
      </p:sp>
    </p:spTree>
    <p:extLst>
      <p:ext uri="{BB962C8B-B14F-4D97-AF65-F5344CB8AC3E}">
        <p14:creationId xmlns:p14="http://schemas.microsoft.com/office/powerpoint/2010/main" val="1110385597"/>
      </p:ext>
    </p:extLst>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43883" y="275208"/>
            <a:ext cx="11176987" cy="830997"/>
          </a:xfrm>
          <a:prstGeom prst="rect">
            <a:avLst/>
          </a:prstGeom>
          <a:noFill/>
        </p:spPr>
        <p:txBody>
          <a:bodyPr wrap="square" rtlCol="0">
            <a:spAutoFit/>
          </a:bodyPr>
          <a:lstStyle/>
          <a:p>
            <a:r>
              <a:rPr lang="en-CA" sz="4800" b="1" dirty="0" smtClean="0">
                <a:solidFill>
                  <a:schemeClr val="tx1">
                    <a:lumMod val="95000"/>
                    <a:lumOff val="5000"/>
                  </a:schemeClr>
                </a:solidFill>
                <a:latin typeface="+mj-lt"/>
              </a:rPr>
              <a:t>Research Questions</a:t>
            </a:r>
            <a:endParaRPr lang="en-CA" sz="4800" b="1" dirty="0">
              <a:solidFill>
                <a:schemeClr val="tx1">
                  <a:lumMod val="95000"/>
                  <a:lumOff val="5000"/>
                </a:schemeClr>
              </a:solidFill>
              <a:latin typeface="+mj-lt"/>
            </a:endParaRPr>
          </a:p>
        </p:txBody>
      </p:sp>
      <p:cxnSp>
        <p:nvCxnSpPr>
          <p:cNvPr id="4" name="Straight Connector 3"/>
          <p:cNvCxnSpPr/>
          <p:nvPr/>
        </p:nvCxnSpPr>
        <p:spPr>
          <a:xfrm flipV="1">
            <a:off x="443883" y="1083076"/>
            <a:ext cx="11461072" cy="8877"/>
          </a:xfrm>
          <a:prstGeom prst="line">
            <a:avLst/>
          </a:prstGeom>
          <a:ln>
            <a:solidFill>
              <a:schemeClr val="tx1">
                <a:lumMod val="95000"/>
                <a:lumOff val="5000"/>
              </a:schemeClr>
            </a:solidFill>
          </a:ln>
        </p:spPr>
        <p:style>
          <a:lnRef idx="2">
            <a:schemeClr val="dk1"/>
          </a:lnRef>
          <a:fillRef idx="0">
            <a:schemeClr val="dk1"/>
          </a:fillRef>
          <a:effectRef idx="1">
            <a:schemeClr val="dk1"/>
          </a:effectRef>
          <a:fontRef idx="minor">
            <a:schemeClr val="tx1"/>
          </a:fontRef>
        </p:style>
      </p:cxnSp>
      <p:sp>
        <p:nvSpPr>
          <p:cNvPr id="3" name="TextBox 2"/>
          <p:cNvSpPr txBox="1"/>
          <p:nvPr/>
        </p:nvSpPr>
        <p:spPr>
          <a:xfrm>
            <a:off x="443883" y="1341120"/>
            <a:ext cx="11405217" cy="2585323"/>
          </a:xfrm>
          <a:prstGeom prst="rect">
            <a:avLst/>
          </a:prstGeom>
          <a:noFill/>
        </p:spPr>
        <p:txBody>
          <a:bodyPr wrap="square" rtlCol="0">
            <a:spAutoFit/>
          </a:bodyPr>
          <a:lstStyle/>
          <a:p>
            <a:pPr marL="285750" indent="-285750">
              <a:buFont typeface="Courier New" panose="02070309020205020404" pitchFamily="49" charset="0"/>
              <a:buChar char="o"/>
            </a:pPr>
            <a:r>
              <a:rPr lang="en-CA" dirty="0" smtClean="0"/>
              <a:t>Policy holder’s view</a:t>
            </a:r>
          </a:p>
          <a:p>
            <a:pPr marL="742950" lvl="1" indent="-285750">
              <a:lnSpc>
                <a:spcPct val="150000"/>
              </a:lnSpc>
              <a:buFont typeface="Arial" panose="020B0604020202020204" pitchFamily="34" charset="0"/>
              <a:buChar char="•"/>
            </a:pPr>
            <a:r>
              <a:rPr lang="en-CA" dirty="0"/>
              <a:t>Optimal strategy to maximize the value of contract </a:t>
            </a:r>
          </a:p>
          <a:p>
            <a:pPr marL="742950" lvl="1" indent="-285750">
              <a:lnSpc>
                <a:spcPct val="150000"/>
              </a:lnSpc>
              <a:buFont typeface="Arial" panose="020B0604020202020204" pitchFamily="34" charset="0"/>
              <a:buChar char="•"/>
            </a:pPr>
            <a:r>
              <a:rPr lang="en-CA" dirty="0" smtClean="0"/>
              <a:t>Fair valuation of contract</a:t>
            </a:r>
          </a:p>
          <a:p>
            <a:pPr marL="285750" indent="-285750">
              <a:buFont typeface="Courier New" panose="02070309020205020404" pitchFamily="49" charset="0"/>
              <a:buChar char="o"/>
            </a:pPr>
            <a:r>
              <a:rPr lang="en-CA" dirty="0" smtClean="0"/>
              <a:t>Insurer’s view</a:t>
            </a:r>
          </a:p>
          <a:p>
            <a:pPr marL="742950" lvl="1" indent="-285750">
              <a:buFont typeface="Arial" panose="020B0604020202020204" pitchFamily="34" charset="0"/>
              <a:buChar char="•"/>
            </a:pPr>
            <a:r>
              <a:rPr lang="en-CA" dirty="0" smtClean="0"/>
              <a:t>Hedging and Risk Management</a:t>
            </a:r>
          </a:p>
          <a:p>
            <a:pPr marL="1200150" lvl="2" indent="-285750">
              <a:lnSpc>
                <a:spcPct val="150000"/>
              </a:lnSpc>
              <a:buFont typeface="Wingdings" panose="05000000000000000000" pitchFamily="2" charset="2"/>
              <a:buChar char="q"/>
            </a:pPr>
            <a:r>
              <a:rPr lang="en-CA" dirty="0" smtClean="0"/>
              <a:t>Individual Contract</a:t>
            </a:r>
          </a:p>
          <a:p>
            <a:pPr marL="1200150" lvl="2" indent="-285750">
              <a:lnSpc>
                <a:spcPct val="150000"/>
              </a:lnSpc>
              <a:buFont typeface="Wingdings" panose="05000000000000000000" pitchFamily="2" charset="2"/>
              <a:buChar char="q"/>
            </a:pPr>
            <a:r>
              <a:rPr lang="en-CA" dirty="0" smtClean="0"/>
              <a:t>Portfolio of contracts</a:t>
            </a:r>
            <a:endParaRPr lang="en-CA" dirty="0"/>
          </a:p>
        </p:txBody>
      </p:sp>
      <p:sp>
        <p:nvSpPr>
          <p:cNvPr id="5" name="Date Placeholder 4"/>
          <p:cNvSpPr>
            <a:spLocks noGrp="1"/>
          </p:cNvSpPr>
          <p:nvPr>
            <p:ph type="dt" sz="half" idx="10"/>
          </p:nvPr>
        </p:nvSpPr>
        <p:spPr>
          <a:xfrm>
            <a:off x="1097280" y="6459785"/>
            <a:ext cx="2472271" cy="365125"/>
          </a:xfrm>
        </p:spPr>
        <p:txBody>
          <a:bodyPr/>
          <a:lstStyle/>
          <a:p>
            <a:r>
              <a:rPr lang="en-US" smtClean="0"/>
              <a:t>5/27/2016</a:t>
            </a:r>
            <a:endParaRPr lang="en-US" dirty="0"/>
          </a:p>
        </p:txBody>
      </p:sp>
      <p:sp>
        <p:nvSpPr>
          <p:cNvPr id="6" name="Footer Placeholder 5"/>
          <p:cNvSpPr>
            <a:spLocks noGrp="1"/>
          </p:cNvSpPr>
          <p:nvPr>
            <p:ph type="ftr" sz="quarter" idx="11"/>
          </p:nvPr>
        </p:nvSpPr>
        <p:spPr>
          <a:xfrm>
            <a:off x="3686185" y="6459785"/>
            <a:ext cx="4822804" cy="365125"/>
          </a:xfrm>
        </p:spPr>
        <p:txBody>
          <a:bodyPr/>
          <a:lstStyle/>
          <a:p>
            <a:r>
              <a:rPr lang="en-CA" smtClean="0"/>
              <a:t>Southern Ontario Numerical Analysis Day (SONAD) - University of Waterloo</a:t>
            </a:r>
            <a:endParaRPr lang="en-US" dirty="0"/>
          </a:p>
        </p:txBody>
      </p:sp>
      <p:sp>
        <p:nvSpPr>
          <p:cNvPr id="7" name="Slide Number Placeholder 6"/>
          <p:cNvSpPr>
            <a:spLocks noGrp="1"/>
          </p:cNvSpPr>
          <p:nvPr>
            <p:ph type="sldNum" sz="quarter" idx="12"/>
          </p:nvPr>
        </p:nvSpPr>
        <p:spPr>
          <a:xfrm>
            <a:off x="9900458" y="6459785"/>
            <a:ext cx="1312025" cy="365125"/>
          </a:xfrm>
        </p:spPr>
        <p:txBody>
          <a:bodyPr/>
          <a:lstStyle/>
          <a:p>
            <a:fld id="{4FAB73BC-B049-4115-A692-8D63A059BFB8}" type="slidenum">
              <a:rPr lang="en-US" smtClean="0"/>
              <a:pPr/>
              <a:t>5</a:t>
            </a:fld>
            <a:endParaRPr lang="en-US" dirty="0"/>
          </a:p>
        </p:txBody>
      </p:sp>
    </p:spTree>
    <p:extLst>
      <p:ext uri="{BB962C8B-B14F-4D97-AF65-F5344CB8AC3E}">
        <p14:creationId xmlns:p14="http://schemas.microsoft.com/office/powerpoint/2010/main" val="261055620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43883" y="275208"/>
            <a:ext cx="11176987" cy="830997"/>
          </a:xfrm>
          <a:prstGeom prst="rect">
            <a:avLst/>
          </a:prstGeom>
          <a:noFill/>
        </p:spPr>
        <p:txBody>
          <a:bodyPr wrap="square" rtlCol="0">
            <a:spAutoFit/>
          </a:bodyPr>
          <a:lstStyle/>
          <a:p>
            <a:r>
              <a:rPr lang="en-CA" sz="4800" b="1" dirty="0" smtClean="0">
                <a:solidFill>
                  <a:schemeClr val="tx1">
                    <a:lumMod val="95000"/>
                    <a:lumOff val="5000"/>
                  </a:schemeClr>
                </a:solidFill>
                <a:latin typeface="+mj-lt"/>
              </a:rPr>
              <a:t>Existing Solutions</a:t>
            </a:r>
            <a:endParaRPr lang="en-CA" sz="4800" b="1" dirty="0">
              <a:solidFill>
                <a:schemeClr val="tx1">
                  <a:lumMod val="95000"/>
                  <a:lumOff val="5000"/>
                </a:schemeClr>
              </a:solidFill>
              <a:latin typeface="+mj-lt"/>
            </a:endParaRPr>
          </a:p>
        </p:txBody>
      </p:sp>
      <p:cxnSp>
        <p:nvCxnSpPr>
          <p:cNvPr id="4" name="Straight Connector 3"/>
          <p:cNvCxnSpPr/>
          <p:nvPr/>
        </p:nvCxnSpPr>
        <p:spPr>
          <a:xfrm flipV="1">
            <a:off x="443883" y="1083076"/>
            <a:ext cx="11461072" cy="8877"/>
          </a:xfrm>
          <a:prstGeom prst="line">
            <a:avLst/>
          </a:prstGeom>
          <a:ln>
            <a:solidFill>
              <a:schemeClr val="tx1">
                <a:lumMod val="95000"/>
                <a:lumOff val="5000"/>
              </a:schemeClr>
            </a:solidFill>
          </a:ln>
        </p:spPr>
        <p:style>
          <a:lnRef idx="2">
            <a:schemeClr val="dk1"/>
          </a:lnRef>
          <a:fillRef idx="0">
            <a:schemeClr val="dk1"/>
          </a:fillRef>
          <a:effectRef idx="1">
            <a:schemeClr val="dk1"/>
          </a:effectRef>
          <a:fontRef idx="minor">
            <a:schemeClr val="tx1"/>
          </a:fontRef>
        </p:style>
      </p:cxnSp>
      <p:sp>
        <p:nvSpPr>
          <p:cNvPr id="3" name="TextBox 2"/>
          <p:cNvSpPr txBox="1"/>
          <p:nvPr/>
        </p:nvSpPr>
        <p:spPr>
          <a:xfrm>
            <a:off x="443883" y="1341120"/>
            <a:ext cx="5584055" cy="3416320"/>
          </a:xfrm>
          <a:prstGeom prst="rect">
            <a:avLst/>
          </a:prstGeom>
          <a:noFill/>
        </p:spPr>
        <p:txBody>
          <a:bodyPr wrap="square" rtlCol="0">
            <a:spAutoFit/>
          </a:bodyPr>
          <a:lstStyle/>
          <a:p>
            <a:pPr marL="285750" indent="-285750">
              <a:lnSpc>
                <a:spcPct val="150000"/>
              </a:lnSpc>
              <a:buFont typeface="Courier New" panose="02070309020205020404" pitchFamily="49" charset="0"/>
              <a:buChar char="o"/>
            </a:pPr>
            <a:r>
              <a:rPr lang="en-CA" dirty="0" smtClean="0"/>
              <a:t>Extending methodologies of individual VA contracts</a:t>
            </a:r>
          </a:p>
          <a:p>
            <a:pPr marL="285750" indent="-285750">
              <a:lnSpc>
                <a:spcPct val="150000"/>
              </a:lnSpc>
              <a:buFont typeface="Courier New" panose="02070309020205020404" pitchFamily="49" charset="0"/>
              <a:buChar char="o"/>
            </a:pPr>
            <a:endParaRPr lang="en-CA" dirty="0"/>
          </a:p>
          <a:p>
            <a:pPr marL="285750" indent="-285750">
              <a:lnSpc>
                <a:spcPct val="150000"/>
              </a:lnSpc>
              <a:buFont typeface="Courier New" panose="02070309020205020404" pitchFamily="49" charset="0"/>
              <a:buChar char="o"/>
            </a:pPr>
            <a:endParaRPr lang="en-CA" dirty="0" smtClean="0"/>
          </a:p>
          <a:p>
            <a:pPr marL="285750" indent="-285750">
              <a:lnSpc>
                <a:spcPct val="150000"/>
              </a:lnSpc>
              <a:buFont typeface="Courier New" panose="02070309020205020404" pitchFamily="49" charset="0"/>
              <a:buChar char="o"/>
            </a:pPr>
            <a:endParaRPr lang="en-CA" dirty="0" smtClean="0"/>
          </a:p>
          <a:p>
            <a:pPr marL="285750" indent="-285750">
              <a:lnSpc>
                <a:spcPct val="150000"/>
              </a:lnSpc>
              <a:buFont typeface="Courier New" panose="02070309020205020404" pitchFamily="49" charset="0"/>
              <a:buChar char="o"/>
            </a:pPr>
            <a:r>
              <a:rPr lang="en-CA" dirty="0" smtClean="0"/>
              <a:t>Replicating Portfolios </a:t>
            </a:r>
          </a:p>
          <a:p>
            <a:pPr marL="285750" indent="-285750">
              <a:lnSpc>
                <a:spcPct val="150000"/>
              </a:lnSpc>
              <a:buFont typeface="Courier New" panose="02070309020205020404" pitchFamily="49" charset="0"/>
              <a:buChar char="o"/>
            </a:pPr>
            <a:endParaRPr lang="en-CA" dirty="0" smtClean="0"/>
          </a:p>
          <a:p>
            <a:pPr>
              <a:lnSpc>
                <a:spcPct val="150000"/>
              </a:lnSpc>
            </a:pPr>
            <a:endParaRPr lang="en-CA" dirty="0" smtClean="0"/>
          </a:p>
          <a:p>
            <a:pPr marL="285750" indent="-285750">
              <a:lnSpc>
                <a:spcPct val="150000"/>
              </a:lnSpc>
              <a:buFont typeface="Courier New" panose="02070309020205020404" pitchFamily="49" charset="0"/>
              <a:buChar char="o"/>
            </a:pPr>
            <a:r>
              <a:rPr lang="en-CA" dirty="0" smtClean="0"/>
              <a:t>Nested Monte Carlo (MC) Simulations</a:t>
            </a:r>
            <a:endParaRPr lang="en-CA" dirty="0"/>
          </a:p>
        </p:txBody>
      </p:sp>
      <p:sp>
        <p:nvSpPr>
          <p:cNvPr id="5" name="TextBox 4"/>
          <p:cNvSpPr txBox="1"/>
          <p:nvPr/>
        </p:nvSpPr>
        <p:spPr>
          <a:xfrm>
            <a:off x="5726098" y="1142643"/>
            <a:ext cx="6178858" cy="1338828"/>
          </a:xfrm>
          <a:prstGeom prst="rect">
            <a:avLst/>
          </a:prstGeom>
          <a:ln>
            <a:solidFill>
              <a:srgbClr val="FF0000"/>
            </a:solidFill>
          </a:ln>
        </p:spPr>
        <p:style>
          <a:lnRef idx="2">
            <a:schemeClr val="dk1"/>
          </a:lnRef>
          <a:fillRef idx="1">
            <a:schemeClr val="lt1"/>
          </a:fillRef>
          <a:effectRef idx="0">
            <a:schemeClr val="dk1"/>
          </a:effectRef>
          <a:fontRef idx="minor">
            <a:schemeClr val="dk1"/>
          </a:fontRef>
        </p:style>
        <p:txBody>
          <a:bodyPr wrap="square" rtlCol="0">
            <a:spAutoFit/>
          </a:bodyPr>
          <a:lstStyle/>
          <a:p>
            <a:pPr marL="285750" lvl="1" indent="-285750">
              <a:lnSpc>
                <a:spcPct val="150000"/>
              </a:lnSpc>
              <a:buFont typeface="Wingdings" panose="05000000000000000000" pitchFamily="2" charset="2"/>
              <a:buChar char="q"/>
            </a:pPr>
            <a:r>
              <a:rPr lang="en-CA" dirty="0"/>
              <a:t>Suggested payoffs, mostly, have no closed-form </a:t>
            </a:r>
            <a:r>
              <a:rPr lang="en-CA" dirty="0" smtClean="0"/>
              <a:t>formulas</a:t>
            </a:r>
          </a:p>
          <a:p>
            <a:pPr marL="285750" lvl="1" indent="-285750">
              <a:lnSpc>
                <a:spcPct val="150000"/>
              </a:lnSpc>
              <a:buFont typeface="Wingdings" panose="05000000000000000000" pitchFamily="2" charset="2"/>
              <a:buChar char="q"/>
            </a:pPr>
            <a:r>
              <a:rPr lang="en-CA" dirty="0" smtClean="0"/>
              <a:t>Almost all suggested methods are computationally expensive</a:t>
            </a:r>
          </a:p>
          <a:p>
            <a:pPr marL="285750" lvl="1" indent="-285750">
              <a:lnSpc>
                <a:spcPct val="150000"/>
              </a:lnSpc>
              <a:buFont typeface="Wingdings" panose="05000000000000000000" pitchFamily="2" charset="2"/>
              <a:buChar char="q"/>
            </a:pPr>
            <a:r>
              <a:rPr lang="en-CA" dirty="0" smtClean="0"/>
              <a:t>Results for one VA cannot be re-used for another VA</a:t>
            </a:r>
            <a:endParaRPr lang="en-CA" dirty="0"/>
          </a:p>
        </p:txBody>
      </p:sp>
      <p:sp>
        <p:nvSpPr>
          <p:cNvPr id="6" name="TextBox 5"/>
          <p:cNvSpPr txBox="1"/>
          <p:nvPr/>
        </p:nvSpPr>
        <p:spPr>
          <a:xfrm>
            <a:off x="5726097" y="4315328"/>
            <a:ext cx="6178858" cy="464871"/>
          </a:xfrm>
          <a:prstGeom prst="rect">
            <a:avLst/>
          </a:prstGeom>
          <a:ln>
            <a:solidFill>
              <a:srgbClr val="FF0000"/>
            </a:solidFill>
          </a:ln>
        </p:spPr>
        <p:style>
          <a:lnRef idx="2">
            <a:schemeClr val="dk1"/>
          </a:lnRef>
          <a:fillRef idx="1">
            <a:schemeClr val="lt1"/>
          </a:fillRef>
          <a:effectRef idx="0">
            <a:schemeClr val="dk1"/>
          </a:effectRef>
          <a:fontRef idx="minor">
            <a:schemeClr val="dk1"/>
          </a:fontRef>
        </p:style>
        <p:txBody>
          <a:bodyPr wrap="square" rtlCol="0">
            <a:spAutoFit/>
          </a:bodyPr>
          <a:lstStyle/>
          <a:p>
            <a:pPr marL="285750" lvl="1" indent="-285750">
              <a:lnSpc>
                <a:spcPct val="150000"/>
              </a:lnSpc>
              <a:buFont typeface="Wingdings" panose="05000000000000000000" pitchFamily="2" charset="2"/>
              <a:buChar char="q"/>
            </a:pPr>
            <a:r>
              <a:rPr lang="en-CA" dirty="0"/>
              <a:t>C</a:t>
            </a:r>
            <a:r>
              <a:rPr lang="en-CA" dirty="0" smtClean="0"/>
              <a:t>omputationally expensive</a:t>
            </a:r>
          </a:p>
        </p:txBody>
      </p:sp>
      <p:sp>
        <p:nvSpPr>
          <p:cNvPr id="7" name="Date Placeholder 6"/>
          <p:cNvSpPr>
            <a:spLocks noGrp="1"/>
          </p:cNvSpPr>
          <p:nvPr>
            <p:ph type="dt" sz="half" idx="10"/>
          </p:nvPr>
        </p:nvSpPr>
        <p:spPr>
          <a:xfrm>
            <a:off x="1097280" y="6459785"/>
            <a:ext cx="2472271" cy="365125"/>
          </a:xfrm>
        </p:spPr>
        <p:txBody>
          <a:bodyPr/>
          <a:lstStyle/>
          <a:p>
            <a:r>
              <a:rPr lang="en-US" smtClean="0"/>
              <a:t>5/27/2016</a:t>
            </a:r>
            <a:endParaRPr lang="en-US" dirty="0"/>
          </a:p>
        </p:txBody>
      </p:sp>
      <p:sp>
        <p:nvSpPr>
          <p:cNvPr id="8" name="Footer Placeholder 7"/>
          <p:cNvSpPr>
            <a:spLocks noGrp="1"/>
          </p:cNvSpPr>
          <p:nvPr>
            <p:ph type="ftr" sz="quarter" idx="11"/>
          </p:nvPr>
        </p:nvSpPr>
        <p:spPr>
          <a:xfrm>
            <a:off x="3686185" y="6459785"/>
            <a:ext cx="4822804" cy="365125"/>
          </a:xfrm>
        </p:spPr>
        <p:txBody>
          <a:bodyPr/>
          <a:lstStyle/>
          <a:p>
            <a:r>
              <a:rPr lang="en-CA" smtClean="0"/>
              <a:t>Southern Ontario Numerical Analysis Day (SONAD) - University of Waterloo</a:t>
            </a:r>
            <a:endParaRPr lang="en-US" dirty="0"/>
          </a:p>
        </p:txBody>
      </p:sp>
      <p:sp>
        <p:nvSpPr>
          <p:cNvPr id="9" name="Slide Number Placeholder 8"/>
          <p:cNvSpPr>
            <a:spLocks noGrp="1"/>
          </p:cNvSpPr>
          <p:nvPr>
            <p:ph type="sldNum" sz="quarter" idx="12"/>
          </p:nvPr>
        </p:nvSpPr>
        <p:spPr>
          <a:xfrm>
            <a:off x="9900458" y="6459785"/>
            <a:ext cx="1312025" cy="365125"/>
          </a:xfrm>
        </p:spPr>
        <p:txBody>
          <a:bodyPr/>
          <a:lstStyle/>
          <a:p>
            <a:fld id="{4FAB73BC-B049-4115-A692-8D63A059BFB8}" type="slidenum">
              <a:rPr lang="en-US" smtClean="0"/>
              <a:pPr/>
              <a:t>6</a:t>
            </a:fld>
            <a:endParaRPr lang="en-US" dirty="0"/>
          </a:p>
        </p:txBody>
      </p:sp>
      <p:sp>
        <p:nvSpPr>
          <p:cNvPr id="119" name="TextBox 118"/>
          <p:cNvSpPr txBox="1"/>
          <p:nvPr/>
        </p:nvSpPr>
        <p:spPr>
          <a:xfrm>
            <a:off x="5726097" y="2670250"/>
            <a:ext cx="6178858" cy="923330"/>
          </a:xfrm>
          <a:prstGeom prst="rect">
            <a:avLst/>
          </a:prstGeom>
          <a:ln>
            <a:solidFill>
              <a:srgbClr val="FF0000"/>
            </a:solidFill>
          </a:ln>
        </p:spPr>
        <p:style>
          <a:lnRef idx="2">
            <a:schemeClr val="dk1"/>
          </a:lnRef>
          <a:fillRef idx="1">
            <a:schemeClr val="lt1"/>
          </a:fillRef>
          <a:effectRef idx="0">
            <a:schemeClr val="dk1"/>
          </a:effectRef>
          <a:fontRef idx="minor">
            <a:schemeClr val="dk1"/>
          </a:fontRef>
        </p:style>
        <p:txBody>
          <a:bodyPr wrap="square" rtlCol="0">
            <a:spAutoFit/>
          </a:bodyPr>
          <a:lstStyle/>
          <a:p>
            <a:pPr marL="285750" lvl="1" indent="-285750">
              <a:lnSpc>
                <a:spcPct val="150000"/>
              </a:lnSpc>
              <a:buFont typeface="Wingdings" panose="05000000000000000000" pitchFamily="2" charset="2"/>
              <a:buChar char="q"/>
            </a:pPr>
            <a:r>
              <a:rPr lang="en-CA" dirty="0" smtClean="0"/>
              <a:t>Computationally expensive</a:t>
            </a:r>
          </a:p>
          <a:p>
            <a:pPr marL="285750" lvl="1" indent="-285750">
              <a:lnSpc>
                <a:spcPct val="150000"/>
              </a:lnSpc>
              <a:buFont typeface="Wingdings" panose="05000000000000000000" pitchFamily="2" charset="2"/>
              <a:buChar char="q"/>
            </a:pPr>
            <a:r>
              <a:rPr lang="en-CA" dirty="0" smtClean="0"/>
              <a:t>Accuracy/computational complexity trade-off</a:t>
            </a:r>
            <a:endParaRPr lang="en-CA" dirty="0"/>
          </a:p>
        </p:txBody>
      </p:sp>
    </p:spTree>
    <p:extLst>
      <p:ext uri="{BB962C8B-B14F-4D97-AF65-F5344CB8AC3E}">
        <p14:creationId xmlns:p14="http://schemas.microsoft.com/office/powerpoint/2010/main" val="3525435704"/>
      </p:ext>
    </p:extLst>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43883" y="275208"/>
            <a:ext cx="11176987" cy="830997"/>
          </a:xfrm>
          <a:prstGeom prst="rect">
            <a:avLst/>
          </a:prstGeom>
          <a:noFill/>
        </p:spPr>
        <p:txBody>
          <a:bodyPr wrap="square" rtlCol="0">
            <a:spAutoFit/>
          </a:bodyPr>
          <a:lstStyle/>
          <a:p>
            <a:r>
              <a:rPr lang="en-CA" sz="4800" b="1" dirty="0" smtClean="0">
                <a:solidFill>
                  <a:schemeClr val="tx1">
                    <a:lumMod val="95000"/>
                    <a:lumOff val="5000"/>
                  </a:schemeClr>
                </a:solidFill>
                <a:latin typeface="+mj-lt"/>
              </a:rPr>
              <a:t>Reducing Nested Simulations Time</a:t>
            </a:r>
            <a:endParaRPr lang="en-CA" sz="4800" b="1" dirty="0">
              <a:solidFill>
                <a:schemeClr val="tx1">
                  <a:lumMod val="95000"/>
                  <a:lumOff val="5000"/>
                </a:schemeClr>
              </a:solidFill>
              <a:latin typeface="+mj-lt"/>
            </a:endParaRPr>
          </a:p>
        </p:txBody>
      </p:sp>
      <p:cxnSp>
        <p:nvCxnSpPr>
          <p:cNvPr id="4" name="Straight Connector 3"/>
          <p:cNvCxnSpPr/>
          <p:nvPr/>
        </p:nvCxnSpPr>
        <p:spPr>
          <a:xfrm flipV="1">
            <a:off x="443883" y="1083076"/>
            <a:ext cx="11461072" cy="8877"/>
          </a:xfrm>
          <a:prstGeom prst="line">
            <a:avLst/>
          </a:prstGeom>
          <a:ln>
            <a:solidFill>
              <a:schemeClr val="tx1">
                <a:lumMod val="95000"/>
                <a:lumOff val="5000"/>
              </a:schemeClr>
            </a:solidFill>
          </a:ln>
        </p:spPr>
        <p:style>
          <a:lnRef idx="2">
            <a:schemeClr val="dk1"/>
          </a:lnRef>
          <a:fillRef idx="0">
            <a:schemeClr val="dk1"/>
          </a:fillRef>
          <a:effectRef idx="1">
            <a:schemeClr val="dk1"/>
          </a:effectRef>
          <a:fontRef idx="minor">
            <a:schemeClr val="tx1"/>
          </a:fontRef>
        </p:style>
      </p:cxnSp>
      <p:sp>
        <p:nvSpPr>
          <p:cNvPr id="3" name="TextBox 2"/>
          <p:cNvSpPr txBox="1"/>
          <p:nvPr/>
        </p:nvSpPr>
        <p:spPr>
          <a:xfrm>
            <a:off x="443883" y="1341120"/>
            <a:ext cx="6887083" cy="2169825"/>
          </a:xfrm>
          <a:prstGeom prst="rect">
            <a:avLst/>
          </a:prstGeom>
          <a:noFill/>
        </p:spPr>
        <p:txBody>
          <a:bodyPr wrap="square" rtlCol="0">
            <a:spAutoFit/>
          </a:bodyPr>
          <a:lstStyle/>
          <a:p>
            <a:pPr marL="285750" indent="-285750">
              <a:lnSpc>
                <a:spcPct val="150000"/>
              </a:lnSpc>
              <a:buFont typeface="Courier New" panose="02070309020205020404" pitchFamily="49" charset="0"/>
              <a:buChar char="o"/>
            </a:pPr>
            <a:r>
              <a:rPr lang="en-CA" dirty="0" smtClean="0"/>
              <a:t>Reducing outer loop scenarios</a:t>
            </a:r>
          </a:p>
          <a:p>
            <a:pPr marL="285750" indent="-285750">
              <a:lnSpc>
                <a:spcPct val="150000"/>
              </a:lnSpc>
              <a:buFont typeface="Courier New" panose="02070309020205020404" pitchFamily="49" charset="0"/>
              <a:buChar char="o"/>
            </a:pPr>
            <a:r>
              <a:rPr lang="en-CA" dirty="0" smtClean="0"/>
              <a:t>Reducing inner loop scenarios (e.g. LSMC)</a:t>
            </a:r>
          </a:p>
          <a:p>
            <a:pPr marL="285750" indent="-285750">
              <a:lnSpc>
                <a:spcPct val="150000"/>
              </a:lnSpc>
              <a:buFont typeface="Courier New" panose="02070309020205020404" pitchFamily="49" charset="0"/>
              <a:buChar char="o"/>
            </a:pPr>
            <a:r>
              <a:rPr lang="en-CA" dirty="0"/>
              <a:t>Reducing inputs to the </a:t>
            </a:r>
            <a:r>
              <a:rPr lang="en-CA" dirty="0" smtClean="0"/>
              <a:t>simulation</a:t>
            </a:r>
          </a:p>
          <a:p>
            <a:pPr marL="742950" lvl="1" indent="-285750">
              <a:lnSpc>
                <a:spcPct val="150000"/>
              </a:lnSpc>
              <a:buFont typeface="Arial" panose="020B0604020202020204" pitchFamily="34" charset="0"/>
              <a:buChar char="•"/>
            </a:pPr>
            <a:r>
              <a:rPr lang="en-CA" dirty="0" smtClean="0"/>
              <a:t>Representative contracts</a:t>
            </a:r>
          </a:p>
          <a:p>
            <a:pPr marL="742950" lvl="1" indent="-285750">
              <a:lnSpc>
                <a:spcPct val="150000"/>
              </a:lnSpc>
              <a:buFont typeface="Arial" panose="020B0604020202020204" pitchFamily="34" charset="0"/>
              <a:buChar char="•"/>
            </a:pPr>
            <a:r>
              <a:rPr lang="en-CA" dirty="0" smtClean="0"/>
              <a:t>Meta-modelling via Spatial Interpolation methods (e.g. </a:t>
            </a:r>
            <a:r>
              <a:rPr lang="en-CA" dirty="0" err="1" smtClean="0"/>
              <a:t>Kriging</a:t>
            </a:r>
            <a:r>
              <a:rPr lang="en-CA" dirty="0" smtClean="0"/>
              <a:t>)</a:t>
            </a:r>
            <a:endParaRPr lang="en-CA" dirty="0"/>
          </a:p>
        </p:txBody>
      </p:sp>
      <p:sp>
        <p:nvSpPr>
          <p:cNvPr id="7" name="Date Placeholder 6"/>
          <p:cNvSpPr>
            <a:spLocks noGrp="1"/>
          </p:cNvSpPr>
          <p:nvPr>
            <p:ph type="dt" sz="half" idx="10"/>
          </p:nvPr>
        </p:nvSpPr>
        <p:spPr>
          <a:xfrm>
            <a:off x="1097280" y="6459785"/>
            <a:ext cx="2472271" cy="365125"/>
          </a:xfrm>
        </p:spPr>
        <p:txBody>
          <a:bodyPr/>
          <a:lstStyle/>
          <a:p>
            <a:r>
              <a:rPr lang="en-US" smtClean="0"/>
              <a:t>5/27/2016</a:t>
            </a:r>
            <a:endParaRPr lang="en-US" dirty="0"/>
          </a:p>
        </p:txBody>
      </p:sp>
      <p:sp>
        <p:nvSpPr>
          <p:cNvPr id="8" name="Footer Placeholder 7"/>
          <p:cNvSpPr>
            <a:spLocks noGrp="1"/>
          </p:cNvSpPr>
          <p:nvPr>
            <p:ph type="ftr" sz="quarter" idx="11"/>
          </p:nvPr>
        </p:nvSpPr>
        <p:spPr>
          <a:xfrm>
            <a:off x="3686185" y="6459785"/>
            <a:ext cx="4822804" cy="365125"/>
          </a:xfrm>
        </p:spPr>
        <p:txBody>
          <a:bodyPr/>
          <a:lstStyle/>
          <a:p>
            <a:r>
              <a:rPr lang="en-CA" smtClean="0"/>
              <a:t>Southern Ontario Numerical Analysis Day (SONAD) - University of Waterloo</a:t>
            </a:r>
            <a:endParaRPr lang="en-US" dirty="0"/>
          </a:p>
        </p:txBody>
      </p:sp>
      <p:sp>
        <p:nvSpPr>
          <p:cNvPr id="9" name="Slide Number Placeholder 8"/>
          <p:cNvSpPr>
            <a:spLocks noGrp="1"/>
          </p:cNvSpPr>
          <p:nvPr>
            <p:ph type="sldNum" sz="quarter" idx="12"/>
          </p:nvPr>
        </p:nvSpPr>
        <p:spPr>
          <a:xfrm>
            <a:off x="9900458" y="6459785"/>
            <a:ext cx="1312025" cy="365125"/>
          </a:xfrm>
        </p:spPr>
        <p:txBody>
          <a:bodyPr/>
          <a:lstStyle/>
          <a:p>
            <a:fld id="{4FAB73BC-B049-4115-A692-8D63A059BFB8}" type="slidenum">
              <a:rPr lang="en-US" smtClean="0"/>
              <a:pPr/>
              <a:t>7</a:t>
            </a:fld>
            <a:endParaRPr lang="en-US" dirty="0"/>
          </a:p>
        </p:txBody>
      </p:sp>
      <p:sp>
        <p:nvSpPr>
          <p:cNvPr id="10" name="TextBox 9"/>
          <p:cNvSpPr txBox="1"/>
          <p:nvPr/>
        </p:nvSpPr>
        <p:spPr>
          <a:xfrm>
            <a:off x="5033625" y="2552515"/>
            <a:ext cx="6178858" cy="464871"/>
          </a:xfrm>
          <a:prstGeom prst="rect">
            <a:avLst/>
          </a:prstGeom>
          <a:ln>
            <a:solidFill>
              <a:srgbClr val="FF0000"/>
            </a:solidFill>
          </a:ln>
        </p:spPr>
        <p:style>
          <a:lnRef idx="2">
            <a:schemeClr val="dk1"/>
          </a:lnRef>
          <a:fillRef idx="1">
            <a:schemeClr val="lt1"/>
          </a:fillRef>
          <a:effectRef idx="0">
            <a:schemeClr val="dk1"/>
          </a:effectRef>
          <a:fontRef idx="minor">
            <a:schemeClr val="dk1"/>
          </a:fontRef>
        </p:style>
        <p:txBody>
          <a:bodyPr wrap="square" rtlCol="0">
            <a:spAutoFit/>
          </a:bodyPr>
          <a:lstStyle/>
          <a:p>
            <a:pPr marL="285750" lvl="1" indent="-285750">
              <a:lnSpc>
                <a:spcPct val="150000"/>
              </a:lnSpc>
              <a:buFont typeface="Wingdings" panose="05000000000000000000" pitchFamily="2" charset="2"/>
              <a:buChar char="q"/>
            </a:pPr>
            <a:r>
              <a:rPr lang="en-CA" dirty="0" smtClean="0"/>
              <a:t>Pre-processing by an actuarial system (manual input)</a:t>
            </a:r>
            <a:endParaRPr lang="en-CA" dirty="0"/>
          </a:p>
        </p:txBody>
      </p:sp>
      <p:sp>
        <p:nvSpPr>
          <p:cNvPr id="11" name="TextBox 10"/>
          <p:cNvSpPr txBox="1"/>
          <p:nvPr/>
        </p:nvSpPr>
        <p:spPr>
          <a:xfrm>
            <a:off x="5033625" y="1604895"/>
            <a:ext cx="6178858" cy="464871"/>
          </a:xfrm>
          <a:prstGeom prst="rect">
            <a:avLst/>
          </a:prstGeom>
          <a:ln>
            <a:solidFill>
              <a:srgbClr val="FF0000"/>
            </a:solidFill>
          </a:ln>
        </p:spPr>
        <p:style>
          <a:lnRef idx="2">
            <a:schemeClr val="dk1"/>
          </a:lnRef>
          <a:fillRef idx="1">
            <a:schemeClr val="lt1"/>
          </a:fillRef>
          <a:effectRef idx="0">
            <a:schemeClr val="dk1"/>
          </a:effectRef>
          <a:fontRef idx="minor">
            <a:schemeClr val="dk1"/>
          </a:fontRef>
        </p:style>
        <p:txBody>
          <a:bodyPr wrap="square" rtlCol="0">
            <a:spAutoFit/>
          </a:bodyPr>
          <a:lstStyle/>
          <a:p>
            <a:pPr marL="285750" lvl="1" indent="-285750">
              <a:lnSpc>
                <a:spcPct val="150000"/>
              </a:lnSpc>
              <a:buFont typeface="Wingdings" panose="05000000000000000000" pitchFamily="2" charset="2"/>
              <a:buChar char="q"/>
            </a:pPr>
            <a:r>
              <a:rPr lang="en-CA" dirty="0" smtClean="0"/>
              <a:t>Accuracy/computational complexity trade-off</a:t>
            </a:r>
            <a:endParaRPr lang="en-CA" dirty="0"/>
          </a:p>
        </p:txBody>
      </p:sp>
      <p:grpSp>
        <p:nvGrpSpPr>
          <p:cNvPr id="12" name="Group 11"/>
          <p:cNvGrpSpPr/>
          <p:nvPr/>
        </p:nvGrpSpPr>
        <p:grpSpPr>
          <a:xfrm>
            <a:off x="4366901" y="3745860"/>
            <a:ext cx="2832490" cy="2504630"/>
            <a:chOff x="1941247" y="2469038"/>
            <a:chExt cx="2328050" cy="3673869"/>
          </a:xfrm>
        </p:grpSpPr>
        <p:sp>
          <p:nvSpPr>
            <p:cNvPr id="13" name="Oval 12"/>
            <p:cNvSpPr/>
            <p:nvPr/>
          </p:nvSpPr>
          <p:spPr>
            <a:xfrm flipH="1">
              <a:off x="2068498" y="3839810"/>
              <a:ext cx="48827" cy="74174"/>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CA"/>
            </a:p>
          </p:txBody>
        </p:sp>
        <p:grpSp>
          <p:nvGrpSpPr>
            <p:cNvPr id="14" name="Group 13"/>
            <p:cNvGrpSpPr/>
            <p:nvPr/>
          </p:nvGrpSpPr>
          <p:grpSpPr>
            <a:xfrm>
              <a:off x="2010791" y="2760098"/>
              <a:ext cx="1225119" cy="1302819"/>
              <a:chOff x="2015231" y="2691930"/>
              <a:chExt cx="1588353" cy="1466509"/>
            </a:xfrm>
          </p:grpSpPr>
          <p:sp>
            <p:nvSpPr>
              <p:cNvPr id="57" name="Oval 56"/>
              <p:cNvSpPr/>
              <p:nvPr/>
            </p:nvSpPr>
            <p:spPr>
              <a:xfrm>
                <a:off x="2015231" y="3322244"/>
                <a:ext cx="150920" cy="204187"/>
              </a:xfrm>
              <a:prstGeom prst="ellipse">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CA"/>
              </a:p>
            </p:txBody>
          </p:sp>
          <p:cxnSp>
            <p:nvCxnSpPr>
              <p:cNvPr id="58" name="Straight Arrow Connector 57"/>
              <p:cNvCxnSpPr/>
              <p:nvPr/>
            </p:nvCxnSpPr>
            <p:spPr>
              <a:xfrm flipV="1">
                <a:off x="2166151" y="2691930"/>
                <a:ext cx="1403400" cy="630314"/>
              </a:xfrm>
              <a:prstGeom prst="straightConnector1">
                <a:avLst/>
              </a:prstGeom>
              <a:ln>
                <a:solidFill>
                  <a:srgbClr val="7030A0"/>
                </a:solidFill>
                <a:tailEnd type="triangle"/>
              </a:ln>
            </p:spPr>
            <p:style>
              <a:lnRef idx="3">
                <a:schemeClr val="accent3"/>
              </a:lnRef>
              <a:fillRef idx="0">
                <a:schemeClr val="accent3"/>
              </a:fillRef>
              <a:effectRef idx="2">
                <a:schemeClr val="accent3"/>
              </a:effectRef>
              <a:fontRef idx="minor">
                <a:schemeClr val="tx1"/>
              </a:fontRef>
            </p:style>
          </p:cxnSp>
          <p:cxnSp>
            <p:nvCxnSpPr>
              <p:cNvPr id="59" name="Straight Arrow Connector 58"/>
              <p:cNvCxnSpPr/>
              <p:nvPr/>
            </p:nvCxnSpPr>
            <p:spPr>
              <a:xfrm>
                <a:off x="2203878" y="3394414"/>
                <a:ext cx="1399706" cy="28710"/>
              </a:xfrm>
              <a:prstGeom prst="straightConnector1">
                <a:avLst/>
              </a:prstGeom>
              <a:ln>
                <a:solidFill>
                  <a:srgbClr val="7030A0"/>
                </a:solidFill>
                <a:tailEnd type="triangle"/>
              </a:ln>
            </p:spPr>
            <p:style>
              <a:lnRef idx="3">
                <a:schemeClr val="accent3"/>
              </a:lnRef>
              <a:fillRef idx="0">
                <a:schemeClr val="accent3"/>
              </a:fillRef>
              <a:effectRef idx="2">
                <a:schemeClr val="accent3"/>
              </a:effectRef>
              <a:fontRef idx="minor">
                <a:schemeClr val="tx1"/>
              </a:fontRef>
            </p:style>
          </p:cxnSp>
          <p:cxnSp>
            <p:nvCxnSpPr>
              <p:cNvPr id="60" name="Straight Arrow Connector 59"/>
              <p:cNvCxnSpPr/>
              <p:nvPr/>
            </p:nvCxnSpPr>
            <p:spPr>
              <a:xfrm>
                <a:off x="2203878" y="3526431"/>
                <a:ext cx="1365673" cy="632008"/>
              </a:xfrm>
              <a:prstGeom prst="straightConnector1">
                <a:avLst/>
              </a:prstGeom>
              <a:ln>
                <a:solidFill>
                  <a:srgbClr val="7030A0"/>
                </a:solidFill>
                <a:tailEnd type="triangle"/>
              </a:ln>
            </p:spPr>
            <p:style>
              <a:lnRef idx="3">
                <a:schemeClr val="accent3"/>
              </a:lnRef>
              <a:fillRef idx="0">
                <a:schemeClr val="accent3"/>
              </a:fillRef>
              <a:effectRef idx="2">
                <a:schemeClr val="accent3"/>
              </a:effectRef>
              <a:fontRef idx="minor">
                <a:schemeClr val="tx1"/>
              </a:fontRef>
            </p:style>
          </p:cxnSp>
        </p:grpSp>
        <p:grpSp>
          <p:nvGrpSpPr>
            <p:cNvPr id="15" name="Group 14"/>
            <p:cNvGrpSpPr/>
            <p:nvPr/>
          </p:nvGrpSpPr>
          <p:grpSpPr>
            <a:xfrm>
              <a:off x="3238737" y="2469038"/>
              <a:ext cx="1030560" cy="430108"/>
              <a:chOff x="3603584" y="3071675"/>
              <a:chExt cx="1554320" cy="574057"/>
            </a:xfrm>
          </p:grpSpPr>
          <p:sp>
            <p:nvSpPr>
              <p:cNvPr id="53" name="Oval 52"/>
              <p:cNvSpPr/>
              <p:nvPr/>
            </p:nvSpPr>
            <p:spPr>
              <a:xfrm>
                <a:off x="3603584" y="3388277"/>
                <a:ext cx="150920" cy="204187"/>
              </a:xfrm>
              <a:prstGeom prst="ellipse">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CA"/>
              </a:p>
            </p:txBody>
          </p:sp>
          <p:cxnSp>
            <p:nvCxnSpPr>
              <p:cNvPr id="54" name="Straight Arrow Connector 53"/>
              <p:cNvCxnSpPr/>
              <p:nvPr/>
            </p:nvCxnSpPr>
            <p:spPr>
              <a:xfrm flipV="1">
                <a:off x="3788537" y="3071675"/>
                <a:ext cx="1369367" cy="353717"/>
              </a:xfrm>
              <a:prstGeom prst="straightConnector1">
                <a:avLst/>
              </a:prstGeom>
              <a:ln>
                <a:solidFill>
                  <a:srgbClr val="7030A0"/>
                </a:solidFill>
                <a:tailEnd type="triangle"/>
              </a:ln>
            </p:spPr>
            <p:style>
              <a:lnRef idx="3">
                <a:schemeClr val="accent3"/>
              </a:lnRef>
              <a:fillRef idx="0">
                <a:schemeClr val="accent3"/>
              </a:fillRef>
              <a:effectRef idx="2">
                <a:schemeClr val="accent3"/>
              </a:effectRef>
              <a:fontRef idx="minor">
                <a:schemeClr val="tx1"/>
              </a:fontRef>
            </p:style>
          </p:cxnSp>
          <p:cxnSp>
            <p:nvCxnSpPr>
              <p:cNvPr id="55" name="Straight Arrow Connector 54"/>
              <p:cNvCxnSpPr/>
              <p:nvPr/>
            </p:nvCxnSpPr>
            <p:spPr>
              <a:xfrm flipV="1">
                <a:off x="3781115" y="3377001"/>
                <a:ext cx="1376789" cy="96782"/>
              </a:xfrm>
              <a:prstGeom prst="straightConnector1">
                <a:avLst/>
              </a:prstGeom>
              <a:ln>
                <a:solidFill>
                  <a:srgbClr val="7030A0"/>
                </a:solidFill>
                <a:tailEnd type="triangle"/>
              </a:ln>
            </p:spPr>
            <p:style>
              <a:lnRef idx="3">
                <a:schemeClr val="accent3"/>
              </a:lnRef>
              <a:fillRef idx="0">
                <a:schemeClr val="accent3"/>
              </a:fillRef>
              <a:effectRef idx="2">
                <a:schemeClr val="accent3"/>
              </a:effectRef>
              <a:fontRef idx="minor">
                <a:schemeClr val="tx1"/>
              </a:fontRef>
            </p:style>
          </p:cxnSp>
          <p:cxnSp>
            <p:nvCxnSpPr>
              <p:cNvPr id="56" name="Straight Arrow Connector 55"/>
              <p:cNvCxnSpPr/>
              <p:nvPr/>
            </p:nvCxnSpPr>
            <p:spPr>
              <a:xfrm>
                <a:off x="3783353" y="3541532"/>
                <a:ext cx="1365673" cy="104200"/>
              </a:xfrm>
              <a:prstGeom prst="straightConnector1">
                <a:avLst/>
              </a:prstGeom>
              <a:ln>
                <a:solidFill>
                  <a:srgbClr val="7030A0"/>
                </a:solidFill>
                <a:tailEnd type="triangle"/>
              </a:ln>
            </p:spPr>
            <p:style>
              <a:lnRef idx="3">
                <a:schemeClr val="accent3"/>
              </a:lnRef>
              <a:fillRef idx="0">
                <a:schemeClr val="accent3"/>
              </a:fillRef>
              <a:effectRef idx="2">
                <a:schemeClr val="accent3"/>
              </a:effectRef>
              <a:fontRef idx="minor">
                <a:schemeClr val="tx1"/>
              </a:fontRef>
            </p:style>
          </p:cxnSp>
        </p:grpSp>
        <p:grpSp>
          <p:nvGrpSpPr>
            <p:cNvPr id="16" name="Group 15"/>
            <p:cNvGrpSpPr/>
            <p:nvPr/>
          </p:nvGrpSpPr>
          <p:grpSpPr>
            <a:xfrm>
              <a:off x="3265009" y="3084541"/>
              <a:ext cx="986969" cy="442018"/>
              <a:chOff x="3603584" y="3071675"/>
              <a:chExt cx="1554320" cy="574057"/>
            </a:xfrm>
          </p:grpSpPr>
          <p:sp>
            <p:nvSpPr>
              <p:cNvPr id="49" name="Oval 48"/>
              <p:cNvSpPr/>
              <p:nvPr/>
            </p:nvSpPr>
            <p:spPr>
              <a:xfrm>
                <a:off x="3603584" y="3388277"/>
                <a:ext cx="150920" cy="204187"/>
              </a:xfrm>
              <a:prstGeom prst="ellipse">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CA"/>
              </a:p>
            </p:txBody>
          </p:sp>
          <p:cxnSp>
            <p:nvCxnSpPr>
              <p:cNvPr id="50" name="Straight Arrow Connector 49"/>
              <p:cNvCxnSpPr/>
              <p:nvPr/>
            </p:nvCxnSpPr>
            <p:spPr>
              <a:xfrm flipV="1">
                <a:off x="3788537" y="3071675"/>
                <a:ext cx="1369367" cy="353717"/>
              </a:xfrm>
              <a:prstGeom prst="straightConnector1">
                <a:avLst/>
              </a:prstGeom>
              <a:ln>
                <a:solidFill>
                  <a:srgbClr val="7030A0"/>
                </a:solidFill>
                <a:tailEnd type="triangle"/>
              </a:ln>
            </p:spPr>
            <p:style>
              <a:lnRef idx="3">
                <a:schemeClr val="accent3"/>
              </a:lnRef>
              <a:fillRef idx="0">
                <a:schemeClr val="accent3"/>
              </a:fillRef>
              <a:effectRef idx="2">
                <a:schemeClr val="accent3"/>
              </a:effectRef>
              <a:fontRef idx="minor">
                <a:schemeClr val="tx1"/>
              </a:fontRef>
            </p:style>
          </p:cxnSp>
          <p:cxnSp>
            <p:nvCxnSpPr>
              <p:cNvPr id="51" name="Straight Arrow Connector 50"/>
              <p:cNvCxnSpPr/>
              <p:nvPr/>
            </p:nvCxnSpPr>
            <p:spPr>
              <a:xfrm flipV="1">
                <a:off x="3781115" y="3377001"/>
                <a:ext cx="1376789" cy="96782"/>
              </a:xfrm>
              <a:prstGeom prst="straightConnector1">
                <a:avLst/>
              </a:prstGeom>
              <a:ln>
                <a:solidFill>
                  <a:srgbClr val="7030A0"/>
                </a:solidFill>
                <a:tailEnd type="triangle"/>
              </a:ln>
            </p:spPr>
            <p:style>
              <a:lnRef idx="3">
                <a:schemeClr val="accent3"/>
              </a:lnRef>
              <a:fillRef idx="0">
                <a:schemeClr val="accent3"/>
              </a:fillRef>
              <a:effectRef idx="2">
                <a:schemeClr val="accent3"/>
              </a:effectRef>
              <a:fontRef idx="minor">
                <a:schemeClr val="tx1"/>
              </a:fontRef>
            </p:style>
          </p:cxnSp>
          <p:cxnSp>
            <p:nvCxnSpPr>
              <p:cNvPr id="52" name="Straight Arrow Connector 51"/>
              <p:cNvCxnSpPr/>
              <p:nvPr/>
            </p:nvCxnSpPr>
            <p:spPr>
              <a:xfrm>
                <a:off x="3783353" y="3541532"/>
                <a:ext cx="1365673" cy="104200"/>
              </a:xfrm>
              <a:prstGeom prst="straightConnector1">
                <a:avLst/>
              </a:prstGeom>
              <a:ln>
                <a:solidFill>
                  <a:srgbClr val="7030A0"/>
                </a:solidFill>
                <a:tailEnd type="triangle"/>
              </a:ln>
            </p:spPr>
            <p:style>
              <a:lnRef idx="3">
                <a:schemeClr val="accent3"/>
              </a:lnRef>
              <a:fillRef idx="0">
                <a:schemeClr val="accent3"/>
              </a:fillRef>
              <a:effectRef idx="2">
                <a:schemeClr val="accent3"/>
              </a:effectRef>
              <a:fontRef idx="minor">
                <a:schemeClr val="tx1"/>
              </a:fontRef>
            </p:style>
          </p:cxnSp>
        </p:grpSp>
        <p:grpSp>
          <p:nvGrpSpPr>
            <p:cNvPr id="17" name="Group 16"/>
            <p:cNvGrpSpPr/>
            <p:nvPr/>
          </p:nvGrpSpPr>
          <p:grpSpPr>
            <a:xfrm>
              <a:off x="3244193" y="3740622"/>
              <a:ext cx="990210" cy="421079"/>
              <a:chOff x="3603584" y="3071675"/>
              <a:chExt cx="1554320" cy="574057"/>
            </a:xfrm>
          </p:grpSpPr>
          <p:sp>
            <p:nvSpPr>
              <p:cNvPr id="45" name="Oval 44"/>
              <p:cNvSpPr/>
              <p:nvPr/>
            </p:nvSpPr>
            <p:spPr>
              <a:xfrm>
                <a:off x="3603584" y="3388277"/>
                <a:ext cx="150920" cy="204187"/>
              </a:xfrm>
              <a:prstGeom prst="ellipse">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CA"/>
              </a:p>
            </p:txBody>
          </p:sp>
          <p:cxnSp>
            <p:nvCxnSpPr>
              <p:cNvPr id="46" name="Straight Arrow Connector 45"/>
              <p:cNvCxnSpPr/>
              <p:nvPr/>
            </p:nvCxnSpPr>
            <p:spPr>
              <a:xfrm flipV="1">
                <a:off x="3788537" y="3071675"/>
                <a:ext cx="1369367" cy="353717"/>
              </a:xfrm>
              <a:prstGeom prst="straightConnector1">
                <a:avLst/>
              </a:prstGeom>
              <a:ln>
                <a:solidFill>
                  <a:srgbClr val="7030A0"/>
                </a:solidFill>
                <a:tailEnd type="triangle"/>
              </a:ln>
            </p:spPr>
            <p:style>
              <a:lnRef idx="3">
                <a:schemeClr val="accent3"/>
              </a:lnRef>
              <a:fillRef idx="0">
                <a:schemeClr val="accent3"/>
              </a:fillRef>
              <a:effectRef idx="2">
                <a:schemeClr val="accent3"/>
              </a:effectRef>
              <a:fontRef idx="minor">
                <a:schemeClr val="tx1"/>
              </a:fontRef>
            </p:style>
          </p:cxnSp>
          <p:cxnSp>
            <p:nvCxnSpPr>
              <p:cNvPr id="47" name="Straight Arrow Connector 46"/>
              <p:cNvCxnSpPr/>
              <p:nvPr/>
            </p:nvCxnSpPr>
            <p:spPr>
              <a:xfrm flipV="1">
                <a:off x="3781115" y="3377001"/>
                <a:ext cx="1376789" cy="96782"/>
              </a:xfrm>
              <a:prstGeom prst="straightConnector1">
                <a:avLst/>
              </a:prstGeom>
              <a:ln>
                <a:solidFill>
                  <a:srgbClr val="7030A0"/>
                </a:solidFill>
                <a:tailEnd type="triangle"/>
              </a:ln>
            </p:spPr>
            <p:style>
              <a:lnRef idx="3">
                <a:schemeClr val="accent3"/>
              </a:lnRef>
              <a:fillRef idx="0">
                <a:schemeClr val="accent3"/>
              </a:fillRef>
              <a:effectRef idx="2">
                <a:schemeClr val="accent3"/>
              </a:effectRef>
              <a:fontRef idx="minor">
                <a:schemeClr val="tx1"/>
              </a:fontRef>
            </p:style>
          </p:cxnSp>
          <p:cxnSp>
            <p:nvCxnSpPr>
              <p:cNvPr id="48" name="Straight Arrow Connector 47"/>
              <p:cNvCxnSpPr/>
              <p:nvPr/>
            </p:nvCxnSpPr>
            <p:spPr>
              <a:xfrm>
                <a:off x="3783353" y="3541532"/>
                <a:ext cx="1365673" cy="104200"/>
              </a:xfrm>
              <a:prstGeom prst="straightConnector1">
                <a:avLst/>
              </a:prstGeom>
              <a:ln>
                <a:solidFill>
                  <a:srgbClr val="7030A0"/>
                </a:solidFill>
                <a:tailEnd type="triangle"/>
              </a:ln>
            </p:spPr>
            <p:style>
              <a:lnRef idx="3">
                <a:schemeClr val="accent3"/>
              </a:lnRef>
              <a:fillRef idx="0">
                <a:schemeClr val="accent3"/>
              </a:fillRef>
              <a:effectRef idx="2">
                <a:schemeClr val="accent3"/>
              </a:effectRef>
              <a:fontRef idx="minor">
                <a:schemeClr val="tx1"/>
              </a:fontRef>
            </p:style>
          </p:cxnSp>
        </p:grpSp>
        <p:grpSp>
          <p:nvGrpSpPr>
            <p:cNvPr id="18" name="Group 17"/>
            <p:cNvGrpSpPr/>
            <p:nvPr/>
          </p:nvGrpSpPr>
          <p:grpSpPr>
            <a:xfrm>
              <a:off x="1941247" y="4741304"/>
              <a:ext cx="1225119" cy="1302819"/>
              <a:chOff x="2015231" y="2691930"/>
              <a:chExt cx="1588353" cy="1466509"/>
            </a:xfrm>
          </p:grpSpPr>
          <p:sp>
            <p:nvSpPr>
              <p:cNvPr id="41" name="Oval 40"/>
              <p:cNvSpPr/>
              <p:nvPr/>
            </p:nvSpPr>
            <p:spPr>
              <a:xfrm>
                <a:off x="2015231" y="3322244"/>
                <a:ext cx="150920" cy="204187"/>
              </a:xfrm>
              <a:prstGeom prst="ellipse">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CA"/>
              </a:p>
            </p:txBody>
          </p:sp>
          <p:cxnSp>
            <p:nvCxnSpPr>
              <p:cNvPr id="42" name="Straight Arrow Connector 41"/>
              <p:cNvCxnSpPr/>
              <p:nvPr/>
            </p:nvCxnSpPr>
            <p:spPr>
              <a:xfrm flipV="1">
                <a:off x="2166151" y="2691930"/>
                <a:ext cx="1403400" cy="630314"/>
              </a:xfrm>
              <a:prstGeom prst="straightConnector1">
                <a:avLst/>
              </a:prstGeom>
              <a:ln>
                <a:solidFill>
                  <a:srgbClr val="7030A0"/>
                </a:solidFill>
                <a:tailEnd type="triangle"/>
              </a:ln>
            </p:spPr>
            <p:style>
              <a:lnRef idx="3">
                <a:schemeClr val="accent3"/>
              </a:lnRef>
              <a:fillRef idx="0">
                <a:schemeClr val="accent3"/>
              </a:fillRef>
              <a:effectRef idx="2">
                <a:schemeClr val="accent3"/>
              </a:effectRef>
              <a:fontRef idx="minor">
                <a:schemeClr val="tx1"/>
              </a:fontRef>
            </p:style>
          </p:cxnSp>
          <p:cxnSp>
            <p:nvCxnSpPr>
              <p:cNvPr id="43" name="Straight Arrow Connector 42"/>
              <p:cNvCxnSpPr/>
              <p:nvPr/>
            </p:nvCxnSpPr>
            <p:spPr>
              <a:xfrm>
                <a:off x="2203878" y="3394414"/>
                <a:ext cx="1399706" cy="28710"/>
              </a:xfrm>
              <a:prstGeom prst="straightConnector1">
                <a:avLst/>
              </a:prstGeom>
              <a:ln>
                <a:solidFill>
                  <a:srgbClr val="7030A0"/>
                </a:solidFill>
                <a:tailEnd type="triangle"/>
              </a:ln>
            </p:spPr>
            <p:style>
              <a:lnRef idx="3">
                <a:schemeClr val="accent3"/>
              </a:lnRef>
              <a:fillRef idx="0">
                <a:schemeClr val="accent3"/>
              </a:fillRef>
              <a:effectRef idx="2">
                <a:schemeClr val="accent3"/>
              </a:effectRef>
              <a:fontRef idx="minor">
                <a:schemeClr val="tx1"/>
              </a:fontRef>
            </p:style>
          </p:cxnSp>
          <p:cxnSp>
            <p:nvCxnSpPr>
              <p:cNvPr id="44" name="Straight Arrow Connector 43"/>
              <p:cNvCxnSpPr/>
              <p:nvPr/>
            </p:nvCxnSpPr>
            <p:spPr>
              <a:xfrm>
                <a:off x="2203878" y="3526431"/>
                <a:ext cx="1365673" cy="632008"/>
              </a:xfrm>
              <a:prstGeom prst="straightConnector1">
                <a:avLst/>
              </a:prstGeom>
              <a:ln>
                <a:solidFill>
                  <a:srgbClr val="7030A0"/>
                </a:solidFill>
                <a:tailEnd type="triangle"/>
              </a:ln>
            </p:spPr>
            <p:style>
              <a:lnRef idx="3">
                <a:schemeClr val="accent3"/>
              </a:lnRef>
              <a:fillRef idx="0">
                <a:schemeClr val="accent3"/>
              </a:fillRef>
              <a:effectRef idx="2">
                <a:schemeClr val="accent3"/>
              </a:effectRef>
              <a:fontRef idx="minor">
                <a:schemeClr val="tx1"/>
              </a:fontRef>
            </p:style>
          </p:cxnSp>
        </p:grpSp>
        <p:grpSp>
          <p:nvGrpSpPr>
            <p:cNvPr id="19" name="Group 18"/>
            <p:cNvGrpSpPr/>
            <p:nvPr/>
          </p:nvGrpSpPr>
          <p:grpSpPr>
            <a:xfrm>
              <a:off x="3169193" y="4450244"/>
              <a:ext cx="1030560" cy="430108"/>
              <a:chOff x="3603584" y="3071675"/>
              <a:chExt cx="1554320" cy="574057"/>
            </a:xfrm>
          </p:grpSpPr>
          <p:sp>
            <p:nvSpPr>
              <p:cNvPr id="37" name="Oval 36"/>
              <p:cNvSpPr/>
              <p:nvPr/>
            </p:nvSpPr>
            <p:spPr>
              <a:xfrm>
                <a:off x="3603584" y="3388277"/>
                <a:ext cx="150920" cy="204187"/>
              </a:xfrm>
              <a:prstGeom prst="ellipse">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CA"/>
              </a:p>
            </p:txBody>
          </p:sp>
          <p:cxnSp>
            <p:nvCxnSpPr>
              <p:cNvPr id="38" name="Straight Arrow Connector 37"/>
              <p:cNvCxnSpPr/>
              <p:nvPr/>
            </p:nvCxnSpPr>
            <p:spPr>
              <a:xfrm flipV="1">
                <a:off x="3788537" y="3071675"/>
                <a:ext cx="1369367" cy="353717"/>
              </a:xfrm>
              <a:prstGeom prst="straightConnector1">
                <a:avLst/>
              </a:prstGeom>
              <a:ln>
                <a:solidFill>
                  <a:srgbClr val="7030A0"/>
                </a:solidFill>
                <a:tailEnd type="triangle"/>
              </a:ln>
            </p:spPr>
            <p:style>
              <a:lnRef idx="3">
                <a:schemeClr val="accent3"/>
              </a:lnRef>
              <a:fillRef idx="0">
                <a:schemeClr val="accent3"/>
              </a:fillRef>
              <a:effectRef idx="2">
                <a:schemeClr val="accent3"/>
              </a:effectRef>
              <a:fontRef idx="minor">
                <a:schemeClr val="tx1"/>
              </a:fontRef>
            </p:style>
          </p:cxnSp>
          <p:cxnSp>
            <p:nvCxnSpPr>
              <p:cNvPr id="39" name="Straight Arrow Connector 38"/>
              <p:cNvCxnSpPr/>
              <p:nvPr/>
            </p:nvCxnSpPr>
            <p:spPr>
              <a:xfrm flipV="1">
                <a:off x="3781115" y="3377001"/>
                <a:ext cx="1376789" cy="96782"/>
              </a:xfrm>
              <a:prstGeom prst="straightConnector1">
                <a:avLst/>
              </a:prstGeom>
              <a:ln>
                <a:solidFill>
                  <a:srgbClr val="7030A0"/>
                </a:solidFill>
                <a:tailEnd type="triangle"/>
              </a:ln>
            </p:spPr>
            <p:style>
              <a:lnRef idx="3">
                <a:schemeClr val="accent3"/>
              </a:lnRef>
              <a:fillRef idx="0">
                <a:schemeClr val="accent3"/>
              </a:fillRef>
              <a:effectRef idx="2">
                <a:schemeClr val="accent3"/>
              </a:effectRef>
              <a:fontRef idx="minor">
                <a:schemeClr val="tx1"/>
              </a:fontRef>
            </p:style>
          </p:cxnSp>
          <p:cxnSp>
            <p:nvCxnSpPr>
              <p:cNvPr id="40" name="Straight Arrow Connector 39"/>
              <p:cNvCxnSpPr/>
              <p:nvPr/>
            </p:nvCxnSpPr>
            <p:spPr>
              <a:xfrm>
                <a:off x="3783353" y="3541532"/>
                <a:ext cx="1365673" cy="104200"/>
              </a:xfrm>
              <a:prstGeom prst="straightConnector1">
                <a:avLst/>
              </a:prstGeom>
              <a:ln>
                <a:solidFill>
                  <a:srgbClr val="7030A0"/>
                </a:solidFill>
                <a:tailEnd type="triangle"/>
              </a:ln>
            </p:spPr>
            <p:style>
              <a:lnRef idx="3">
                <a:schemeClr val="accent3"/>
              </a:lnRef>
              <a:fillRef idx="0">
                <a:schemeClr val="accent3"/>
              </a:fillRef>
              <a:effectRef idx="2">
                <a:schemeClr val="accent3"/>
              </a:effectRef>
              <a:fontRef idx="minor">
                <a:schemeClr val="tx1"/>
              </a:fontRef>
            </p:style>
          </p:cxnSp>
        </p:grpSp>
        <p:grpSp>
          <p:nvGrpSpPr>
            <p:cNvPr id="20" name="Group 19"/>
            <p:cNvGrpSpPr/>
            <p:nvPr/>
          </p:nvGrpSpPr>
          <p:grpSpPr>
            <a:xfrm>
              <a:off x="3195465" y="5065747"/>
              <a:ext cx="986969" cy="442018"/>
              <a:chOff x="3603584" y="3071675"/>
              <a:chExt cx="1554320" cy="574057"/>
            </a:xfrm>
          </p:grpSpPr>
          <p:sp>
            <p:nvSpPr>
              <p:cNvPr id="33" name="Oval 32"/>
              <p:cNvSpPr/>
              <p:nvPr/>
            </p:nvSpPr>
            <p:spPr>
              <a:xfrm>
                <a:off x="3603584" y="3388277"/>
                <a:ext cx="150920" cy="204187"/>
              </a:xfrm>
              <a:prstGeom prst="ellipse">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CA"/>
              </a:p>
            </p:txBody>
          </p:sp>
          <p:cxnSp>
            <p:nvCxnSpPr>
              <p:cNvPr id="34" name="Straight Arrow Connector 33"/>
              <p:cNvCxnSpPr/>
              <p:nvPr/>
            </p:nvCxnSpPr>
            <p:spPr>
              <a:xfrm flipV="1">
                <a:off x="3788537" y="3071675"/>
                <a:ext cx="1369367" cy="353717"/>
              </a:xfrm>
              <a:prstGeom prst="straightConnector1">
                <a:avLst/>
              </a:prstGeom>
              <a:ln>
                <a:solidFill>
                  <a:srgbClr val="7030A0"/>
                </a:solidFill>
                <a:tailEnd type="triangle"/>
              </a:ln>
            </p:spPr>
            <p:style>
              <a:lnRef idx="3">
                <a:schemeClr val="accent3"/>
              </a:lnRef>
              <a:fillRef idx="0">
                <a:schemeClr val="accent3"/>
              </a:fillRef>
              <a:effectRef idx="2">
                <a:schemeClr val="accent3"/>
              </a:effectRef>
              <a:fontRef idx="minor">
                <a:schemeClr val="tx1"/>
              </a:fontRef>
            </p:style>
          </p:cxnSp>
          <p:cxnSp>
            <p:nvCxnSpPr>
              <p:cNvPr id="35" name="Straight Arrow Connector 34"/>
              <p:cNvCxnSpPr/>
              <p:nvPr/>
            </p:nvCxnSpPr>
            <p:spPr>
              <a:xfrm flipV="1">
                <a:off x="3781115" y="3377001"/>
                <a:ext cx="1376789" cy="96782"/>
              </a:xfrm>
              <a:prstGeom prst="straightConnector1">
                <a:avLst/>
              </a:prstGeom>
              <a:ln>
                <a:solidFill>
                  <a:srgbClr val="7030A0"/>
                </a:solidFill>
                <a:tailEnd type="triangle"/>
              </a:ln>
            </p:spPr>
            <p:style>
              <a:lnRef idx="3">
                <a:schemeClr val="accent3"/>
              </a:lnRef>
              <a:fillRef idx="0">
                <a:schemeClr val="accent3"/>
              </a:fillRef>
              <a:effectRef idx="2">
                <a:schemeClr val="accent3"/>
              </a:effectRef>
              <a:fontRef idx="minor">
                <a:schemeClr val="tx1"/>
              </a:fontRef>
            </p:style>
          </p:cxnSp>
          <p:cxnSp>
            <p:nvCxnSpPr>
              <p:cNvPr id="36" name="Straight Arrow Connector 35"/>
              <p:cNvCxnSpPr/>
              <p:nvPr/>
            </p:nvCxnSpPr>
            <p:spPr>
              <a:xfrm>
                <a:off x="3783353" y="3541532"/>
                <a:ext cx="1365673" cy="104200"/>
              </a:xfrm>
              <a:prstGeom prst="straightConnector1">
                <a:avLst/>
              </a:prstGeom>
              <a:ln>
                <a:solidFill>
                  <a:srgbClr val="7030A0"/>
                </a:solidFill>
                <a:tailEnd type="triangle"/>
              </a:ln>
            </p:spPr>
            <p:style>
              <a:lnRef idx="3">
                <a:schemeClr val="accent3"/>
              </a:lnRef>
              <a:fillRef idx="0">
                <a:schemeClr val="accent3"/>
              </a:fillRef>
              <a:effectRef idx="2">
                <a:schemeClr val="accent3"/>
              </a:effectRef>
              <a:fontRef idx="minor">
                <a:schemeClr val="tx1"/>
              </a:fontRef>
            </p:style>
          </p:cxnSp>
        </p:grpSp>
        <p:grpSp>
          <p:nvGrpSpPr>
            <p:cNvPr id="21" name="Group 20"/>
            <p:cNvGrpSpPr/>
            <p:nvPr/>
          </p:nvGrpSpPr>
          <p:grpSpPr>
            <a:xfrm>
              <a:off x="3174649" y="5721828"/>
              <a:ext cx="990210" cy="421079"/>
              <a:chOff x="3603584" y="3071675"/>
              <a:chExt cx="1554320" cy="574057"/>
            </a:xfrm>
          </p:grpSpPr>
          <p:sp>
            <p:nvSpPr>
              <p:cNvPr id="29" name="Oval 28"/>
              <p:cNvSpPr/>
              <p:nvPr/>
            </p:nvSpPr>
            <p:spPr>
              <a:xfrm>
                <a:off x="3603584" y="3388277"/>
                <a:ext cx="150920" cy="204187"/>
              </a:xfrm>
              <a:prstGeom prst="ellipse">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CA"/>
              </a:p>
            </p:txBody>
          </p:sp>
          <p:cxnSp>
            <p:nvCxnSpPr>
              <p:cNvPr id="30" name="Straight Arrow Connector 29"/>
              <p:cNvCxnSpPr/>
              <p:nvPr/>
            </p:nvCxnSpPr>
            <p:spPr>
              <a:xfrm flipV="1">
                <a:off x="3788537" y="3071675"/>
                <a:ext cx="1369367" cy="353717"/>
              </a:xfrm>
              <a:prstGeom prst="straightConnector1">
                <a:avLst/>
              </a:prstGeom>
              <a:ln>
                <a:solidFill>
                  <a:srgbClr val="7030A0"/>
                </a:solidFill>
                <a:tailEnd type="triangle"/>
              </a:ln>
            </p:spPr>
            <p:style>
              <a:lnRef idx="3">
                <a:schemeClr val="accent3"/>
              </a:lnRef>
              <a:fillRef idx="0">
                <a:schemeClr val="accent3"/>
              </a:fillRef>
              <a:effectRef idx="2">
                <a:schemeClr val="accent3"/>
              </a:effectRef>
              <a:fontRef idx="minor">
                <a:schemeClr val="tx1"/>
              </a:fontRef>
            </p:style>
          </p:cxnSp>
          <p:cxnSp>
            <p:nvCxnSpPr>
              <p:cNvPr id="31" name="Straight Arrow Connector 30"/>
              <p:cNvCxnSpPr/>
              <p:nvPr/>
            </p:nvCxnSpPr>
            <p:spPr>
              <a:xfrm flipV="1">
                <a:off x="3781115" y="3377001"/>
                <a:ext cx="1376789" cy="96782"/>
              </a:xfrm>
              <a:prstGeom prst="straightConnector1">
                <a:avLst/>
              </a:prstGeom>
              <a:ln>
                <a:solidFill>
                  <a:srgbClr val="7030A0"/>
                </a:solidFill>
                <a:tailEnd type="triangle"/>
              </a:ln>
            </p:spPr>
            <p:style>
              <a:lnRef idx="3">
                <a:schemeClr val="accent3"/>
              </a:lnRef>
              <a:fillRef idx="0">
                <a:schemeClr val="accent3"/>
              </a:fillRef>
              <a:effectRef idx="2">
                <a:schemeClr val="accent3"/>
              </a:effectRef>
              <a:fontRef idx="minor">
                <a:schemeClr val="tx1"/>
              </a:fontRef>
            </p:style>
          </p:cxnSp>
          <p:cxnSp>
            <p:nvCxnSpPr>
              <p:cNvPr id="32" name="Straight Arrow Connector 31"/>
              <p:cNvCxnSpPr/>
              <p:nvPr/>
            </p:nvCxnSpPr>
            <p:spPr>
              <a:xfrm>
                <a:off x="3783353" y="3541532"/>
                <a:ext cx="1365673" cy="104200"/>
              </a:xfrm>
              <a:prstGeom prst="straightConnector1">
                <a:avLst/>
              </a:prstGeom>
              <a:ln>
                <a:solidFill>
                  <a:srgbClr val="7030A0"/>
                </a:solidFill>
                <a:tailEnd type="triangle"/>
              </a:ln>
            </p:spPr>
            <p:style>
              <a:lnRef idx="3">
                <a:schemeClr val="accent3"/>
              </a:lnRef>
              <a:fillRef idx="0">
                <a:schemeClr val="accent3"/>
              </a:fillRef>
              <a:effectRef idx="2">
                <a:schemeClr val="accent3"/>
              </a:effectRef>
              <a:fontRef idx="minor">
                <a:schemeClr val="tx1"/>
              </a:fontRef>
            </p:style>
          </p:cxnSp>
        </p:grpSp>
        <p:sp>
          <p:nvSpPr>
            <p:cNvPr id="22" name="Oval 21"/>
            <p:cNvSpPr/>
            <p:nvPr/>
          </p:nvSpPr>
          <p:spPr>
            <a:xfrm flipH="1">
              <a:off x="2069979" y="4001088"/>
              <a:ext cx="48827" cy="74174"/>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CA"/>
            </a:p>
          </p:txBody>
        </p:sp>
        <p:sp>
          <p:nvSpPr>
            <p:cNvPr id="23" name="Oval 22"/>
            <p:cNvSpPr/>
            <p:nvPr/>
          </p:nvSpPr>
          <p:spPr>
            <a:xfrm flipH="1">
              <a:off x="2069978" y="4152006"/>
              <a:ext cx="48827" cy="74174"/>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CA"/>
            </a:p>
          </p:txBody>
        </p:sp>
        <p:sp>
          <p:nvSpPr>
            <p:cNvPr id="24" name="Oval 23"/>
            <p:cNvSpPr/>
            <p:nvPr/>
          </p:nvSpPr>
          <p:spPr>
            <a:xfrm flipH="1">
              <a:off x="2071459" y="4313284"/>
              <a:ext cx="48827" cy="74174"/>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CA"/>
            </a:p>
          </p:txBody>
        </p:sp>
        <p:sp>
          <p:nvSpPr>
            <p:cNvPr id="25" name="Oval 24"/>
            <p:cNvSpPr/>
            <p:nvPr/>
          </p:nvSpPr>
          <p:spPr>
            <a:xfrm flipH="1">
              <a:off x="2071458" y="4455330"/>
              <a:ext cx="48827" cy="74174"/>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CA"/>
            </a:p>
          </p:txBody>
        </p:sp>
        <p:sp>
          <p:nvSpPr>
            <p:cNvPr id="26" name="Oval 25"/>
            <p:cNvSpPr/>
            <p:nvPr/>
          </p:nvSpPr>
          <p:spPr>
            <a:xfrm flipH="1">
              <a:off x="2072939" y="4616608"/>
              <a:ext cx="48827" cy="74174"/>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CA"/>
            </a:p>
          </p:txBody>
        </p:sp>
        <p:sp>
          <p:nvSpPr>
            <p:cNvPr id="27" name="Oval 26"/>
            <p:cNvSpPr/>
            <p:nvPr/>
          </p:nvSpPr>
          <p:spPr>
            <a:xfrm flipH="1">
              <a:off x="2072938" y="4776411"/>
              <a:ext cx="48827" cy="74174"/>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CA"/>
            </a:p>
          </p:txBody>
        </p:sp>
        <p:sp>
          <p:nvSpPr>
            <p:cNvPr id="28" name="Oval 27"/>
            <p:cNvSpPr/>
            <p:nvPr/>
          </p:nvSpPr>
          <p:spPr>
            <a:xfrm flipH="1">
              <a:off x="2074419" y="4937689"/>
              <a:ext cx="48827" cy="74174"/>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CA"/>
            </a:p>
          </p:txBody>
        </p:sp>
      </p:grpSp>
    </p:spTree>
    <p:extLst>
      <p:ext uri="{BB962C8B-B14F-4D97-AF65-F5344CB8AC3E}">
        <p14:creationId xmlns:p14="http://schemas.microsoft.com/office/powerpoint/2010/main" val="219864819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xit" presetSubtype="0" fill="hold" grpId="1" nodeType="withEffect">
                                  <p:stCondLst>
                                    <p:cond delay="0"/>
                                  </p:stCondLst>
                                  <p:childTnLst>
                                    <p:set>
                                      <p:cBhvr>
                                        <p:cTn id="8" dur="1" fill="hold">
                                          <p:stCondLst>
                                            <p:cond delay="0"/>
                                          </p:stCondLst>
                                        </p:cTn>
                                        <p:tgtEl>
                                          <p:spTgt spid="11"/>
                                        </p:tgtEl>
                                        <p:attrNameLst>
                                          <p:attrName>style.visibility</p:attrName>
                                        </p:attrNameLst>
                                      </p:cBhvr>
                                      <p:to>
                                        <p:strVal val="hidden"/>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xit" presetSubtype="0" fill="hold" grpId="1" nodeType="withEffect">
                                  <p:stCondLst>
                                    <p:cond delay="0"/>
                                  </p:stCondLst>
                                  <p:childTnLst>
                                    <p:set>
                                      <p:cBhvr>
                                        <p:cTn id="18" dur="1" fill="hold">
                                          <p:stCondLst>
                                            <p:cond delay="0"/>
                                          </p:stCondLst>
                                        </p:cTn>
                                        <p:tgtEl>
                                          <p:spTgt spid="1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0" grpId="1" animBg="1"/>
      <p:bldP spid="11" grpId="1"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43883" y="275208"/>
            <a:ext cx="11176987" cy="830997"/>
          </a:xfrm>
          <a:prstGeom prst="rect">
            <a:avLst/>
          </a:prstGeom>
          <a:noFill/>
        </p:spPr>
        <p:txBody>
          <a:bodyPr wrap="square" rtlCol="0">
            <a:spAutoFit/>
          </a:bodyPr>
          <a:lstStyle/>
          <a:p>
            <a:r>
              <a:rPr lang="en-CA" sz="4800" b="1" dirty="0" smtClean="0">
                <a:solidFill>
                  <a:schemeClr val="tx1">
                    <a:lumMod val="95000"/>
                    <a:lumOff val="5000"/>
                  </a:schemeClr>
                </a:solidFill>
                <a:latin typeface="+mj-lt"/>
              </a:rPr>
              <a:t>Spatial Interpolation Framework</a:t>
            </a:r>
            <a:endParaRPr lang="en-CA" sz="4800" b="1" dirty="0">
              <a:solidFill>
                <a:schemeClr val="tx1">
                  <a:lumMod val="95000"/>
                  <a:lumOff val="5000"/>
                </a:schemeClr>
              </a:solidFill>
              <a:latin typeface="+mj-lt"/>
            </a:endParaRPr>
          </a:p>
        </p:txBody>
      </p:sp>
      <p:cxnSp>
        <p:nvCxnSpPr>
          <p:cNvPr id="4" name="Straight Connector 3"/>
          <p:cNvCxnSpPr/>
          <p:nvPr/>
        </p:nvCxnSpPr>
        <p:spPr>
          <a:xfrm flipV="1">
            <a:off x="443883" y="1083076"/>
            <a:ext cx="11461072" cy="8877"/>
          </a:xfrm>
          <a:prstGeom prst="line">
            <a:avLst/>
          </a:prstGeom>
          <a:ln>
            <a:solidFill>
              <a:schemeClr val="tx1">
                <a:lumMod val="95000"/>
                <a:lumOff val="5000"/>
              </a:schemeClr>
            </a:solidFill>
          </a:ln>
        </p:spPr>
        <p:style>
          <a:lnRef idx="2">
            <a:schemeClr val="dk1"/>
          </a:lnRef>
          <a:fillRef idx="0">
            <a:schemeClr val="dk1"/>
          </a:fillRef>
          <a:effectRef idx="1">
            <a:schemeClr val="dk1"/>
          </a:effectRef>
          <a:fontRef idx="minor">
            <a:schemeClr val="tx1"/>
          </a:fontRef>
        </p:style>
      </p:cxnSp>
      <p:sp>
        <p:nvSpPr>
          <p:cNvPr id="7" name="Date Placeholder 6"/>
          <p:cNvSpPr>
            <a:spLocks noGrp="1"/>
          </p:cNvSpPr>
          <p:nvPr>
            <p:ph type="dt" sz="half" idx="10"/>
          </p:nvPr>
        </p:nvSpPr>
        <p:spPr>
          <a:xfrm>
            <a:off x="1097280" y="6459785"/>
            <a:ext cx="2472271" cy="365125"/>
          </a:xfrm>
        </p:spPr>
        <p:txBody>
          <a:bodyPr/>
          <a:lstStyle/>
          <a:p>
            <a:r>
              <a:rPr lang="en-US" smtClean="0"/>
              <a:t>5/27/2016</a:t>
            </a:r>
            <a:endParaRPr lang="en-US" dirty="0"/>
          </a:p>
        </p:txBody>
      </p:sp>
      <p:sp>
        <p:nvSpPr>
          <p:cNvPr id="8" name="Footer Placeholder 7"/>
          <p:cNvSpPr>
            <a:spLocks noGrp="1"/>
          </p:cNvSpPr>
          <p:nvPr>
            <p:ph type="ftr" sz="quarter" idx="11"/>
          </p:nvPr>
        </p:nvSpPr>
        <p:spPr>
          <a:xfrm>
            <a:off x="3686185" y="6459785"/>
            <a:ext cx="4822804" cy="365125"/>
          </a:xfrm>
        </p:spPr>
        <p:txBody>
          <a:bodyPr/>
          <a:lstStyle/>
          <a:p>
            <a:r>
              <a:rPr lang="en-CA" smtClean="0"/>
              <a:t>Southern Ontario Numerical Analysis Day (SONAD) - University of Waterloo</a:t>
            </a:r>
            <a:endParaRPr lang="en-US" dirty="0"/>
          </a:p>
        </p:txBody>
      </p:sp>
      <p:sp>
        <p:nvSpPr>
          <p:cNvPr id="9" name="Slide Number Placeholder 8"/>
          <p:cNvSpPr>
            <a:spLocks noGrp="1"/>
          </p:cNvSpPr>
          <p:nvPr>
            <p:ph type="sldNum" sz="quarter" idx="12"/>
          </p:nvPr>
        </p:nvSpPr>
        <p:spPr>
          <a:xfrm>
            <a:off x="9900458" y="6459785"/>
            <a:ext cx="1312025" cy="365125"/>
          </a:xfrm>
        </p:spPr>
        <p:txBody>
          <a:bodyPr/>
          <a:lstStyle/>
          <a:p>
            <a:fld id="{4FAB73BC-B049-4115-A692-8D63A059BFB8}" type="slidenum">
              <a:rPr lang="en-US" smtClean="0"/>
              <a:pPr/>
              <a:t>8</a:t>
            </a:fld>
            <a:endParaRPr lang="en-US" dirty="0"/>
          </a:p>
        </p:txBody>
      </p:sp>
      <p:sp>
        <p:nvSpPr>
          <p:cNvPr id="11" name="TextBox 10"/>
          <p:cNvSpPr txBox="1"/>
          <p:nvPr/>
        </p:nvSpPr>
        <p:spPr>
          <a:xfrm>
            <a:off x="443882" y="1341120"/>
            <a:ext cx="4767759" cy="2816156"/>
          </a:xfrm>
          <a:prstGeom prst="rect">
            <a:avLst/>
          </a:prstGeom>
          <a:noFill/>
        </p:spPr>
        <p:txBody>
          <a:bodyPr wrap="square" rtlCol="0">
            <a:spAutoFit/>
          </a:bodyPr>
          <a:lstStyle/>
          <a:p>
            <a:pPr>
              <a:lnSpc>
                <a:spcPct val="150000"/>
              </a:lnSpc>
            </a:pPr>
            <a:r>
              <a:rPr lang="en-CA" sz="2800" b="1" dirty="0" smtClean="0">
                <a:latin typeface="+mj-lt"/>
              </a:rPr>
              <a:t>Framework</a:t>
            </a:r>
          </a:p>
          <a:p>
            <a:pPr marL="285750" indent="-285750">
              <a:lnSpc>
                <a:spcPct val="150000"/>
              </a:lnSpc>
              <a:buFont typeface="Courier New" panose="02070309020205020404" pitchFamily="49" charset="0"/>
              <a:buChar char="o"/>
            </a:pPr>
            <a:r>
              <a:rPr lang="en-CA" dirty="0" smtClean="0"/>
              <a:t>Sample VA Space</a:t>
            </a:r>
          </a:p>
          <a:p>
            <a:pPr marL="285750" indent="-285750">
              <a:lnSpc>
                <a:spcPct val="150000"/>
              </a:lnSpc>
              <a:buFont typeface="Courier New" panose="02070309020205020404" pitchFamily="49" charset="0"/>
              <a:buChar char="o"/>
            </a:pPr>
            <a:r>
              <a:rPr lang="en-CA" dirty="0" smtClean="0"/>
              <a:t>Find value of interest at each sample point via MC simulations</a:t>
            </a:r>
          </a:p>
          <a:p>
            <a:pPr marL="285750" indent="-285750">
              <a:lnSpc>
                <a:spcPct val="150000"/>
              </a:lnSpc>
              <a:buFont typeface="Courier New" panose="02070309020205020404" pitchFamily="49" charset="0"/>
              <a:buChar char="o"/>
            </a:pPr>
            <a:r>
              <a:rPr lang="en-CA" dirty="0" smtClean="0"/>
              <a:t>Interpolate value of interest for the portfolio </a:t>
            </a:r>
          </a:p>
          <a:p>
            <a:pPr marL="285750" indent="-285750">
              <a:lnSpc>
                <a:spcPct val="150000"/>
              </a:lnSpc>
              <a:buFont typeface="Courier New" panose="02070309020205020404" pitchFamily="49" charset="0"/>
              <a:buChar char="o"/>
            </a:pPr>
            <a:endParaRPr lang="en-CA" dirty="0" smtClean="0"/>
          </a:p>
        </p:txBody>
      </p:sp>
      <p:pic>
        <p:nvPicPr>
          <p:cNvPr id="81" name="Picture 8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49668" y="1870962"/>
            <a:ext cx="6148474" cy="4478813"/>
          </a:xfrm>
          <a:prstGeom prst="rect">
            <a:avLst/>
          </a:prstGeom>
        </p:spPr>
      </p:pic>
      <p:pic>
        <p:nvPicPr>
          <p:cNvPr id="84" name="Picture 8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280655" y="1766703"/>
            <a:ext cx="6286500" cy="4581525"/>
          </a:xfrm>
          <a:prstGeom prst="rect">
            <a:avLst/>
          </a:prstGeom>
        </p:spPr>
      </p:pic>
      <mc:AlternateContent xmlns:mc="http://schemas.openxmlformats.org/markup-compatibility/2006" xmlns:a14="http://schemas.microsoft.com/office/drawing/2010/main">
        <mc:Choice Requires="a14">
          <p:sp>
            <p:nvSpPr>
              <p:cNvPr id="87" name="TextBox 86"/>
              <p:cNvSpPr txBox="1"/>
              <p:nvPr/>
            </p:nvSpPr>
            <p:spPr>
              <a:xfrm>
                <a:off x="4426722" y="3923710"/>
                <a:ext cx="3997184" cy="1265539"/>
              </a:xfrm>
              <a:prstGeom prst="rect">
                <a:avLst/>
              </a:prstGeom>
              <a:ln w="28575">
                <a:solidFill>
                  <a:srgbClr val="FF0000"/>
                </a:solid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acc>
                        <m:accPr>
                          <m:chr m:val="̂"/>
                          <m:ctrlPr>
                            <a:rPr lang="en-CA" sz="2400" b="0" i="1" smtClean="0">
                              <a:latin typeface="Cambria Math"/>
                            </a:rPr>
                          </m:ctrlPr>
                        </m:accPr>
                        <m:e>
                          <m:r>
                            <a:rPr lang="en-CA" sz="2400" b="0" i="1" smtClean="0">
                              <a:latin typeface="Cambria Math" panose="02040503050406030204" pitchFamily="18" charset="0"/>
                            </a:rPr>
                            <m:t>𝑌</m:t>
                          </m:r>
                        </m:e>
                      </m:acc>
                      <m:d>
                        <m:dPr>
                          <m:ctrlPr>
                            <a:rPr lang="en-CA" sz="2400" b="0" i="1" smtClean="0">
                              <a:latin typeface="Cambria Math"/>
                            </a:rPr>
                          </m:ctrlPr>
                        </m:dPr>
                        <m:e>
                          <m:r>
                            <m:rPr>
                              <m:sty m:val="p"/>
                            </m:rPr>
                            <a:rPr lang="en-CA" sz="2400" b="0" i="0" smtClean="0">
                              <a:latin typeface="Cambria Math" panose="02040503050406030204" pitchFamily="18" charset="0"/>
                            </a:rPr>
                            <m:t>x</m:t>
                          </m:r>
                        </m:e>
                      </m:d>
                      <m:r>
                        <a:rPr lang="en-CA" sz="2400" i="1" smtClean="0">
                          <a:latin typeface="Cambria Math" panose="02040503050406030204" pitchFamily="18" charset="0"/>
                        </a:rPr>
                        <m:t>=</m:t>
                      </m:r>
                      <m:nary>
                        <m:naryPr>
                          <m:chr m:val="∑"/>
                          <m:supHide m:val="on"/>
                          <m:ctrlPr>
                            <a:rPr lang="en-CA" sz="2400" b="0" i="1" smtClean="0">
                              <a:latin typeface="Cambria Math"/>
                            </a:rPr>
                          </m:ctrlPr>
                        </m:naryPr>
                        <m:sub>
                          <m:r>
                            <a:rPr lang="en-CA" sz="2400" b="0" i="1" smtClean="0">
                              <a:latin typeface="Cambria Math" panose="02040503050406030204" pitchFamily="18" charset="0"/>
                            </a:rPr>
                            <m:t>𝑖</m:t>
                          </m:r>
                        </m:sub>
                        <m:sup/>
                        <m:e>
                          <m:sSub>
                            <m:sSubPr>
                              <m:ctrlPr>
                                <a:rPr lang="en-CA" sz="2400" b="0" i="1" smtClean="0">
                                  <a:latin typeface="Cambria Math"/>
                                </a:rPr>
                              </m:ctrlPr>
                            </m:sSubPr>
                            <m:e>
                              <m:r>
                                <a:rPr lang="en-CA" sz="2400" b="0" i="1" smtClean="0">
                                  <a:latin typeface="Cambria Math" panose="02040503050406030204" pitchFamily="18" charset="0"/>
                                </a:rPr>
                                <m:t>𝑊</m:t>
                              </m:r>
                            </m:e>
                            <m:sub>
                              <m:r>
                                <a:rPr lang="en-CA" sz="2400" b="0" i="1" smtClean="0">
                                  <a:latin typeface="Cambria Math" panose="02040503050406030204" pitchFamily="18" charset="0"/>
                                </a:rPr>
                                <m:t>𝑖</m:t>
                              </m:r>
                            </m:sub>
                          </m:sSub>
                          <m:d>
                            <m:dPr>
                              <m:ctrlPr>
                                <a:rPr lang="en-CA" sz="2400" b="0" i="1" smtClean="0">
                                  <a:latin typeface="Cambria Math"/>
                                </a:rPr>
                              </m:ctrlPr>
                            </m:dPr>
                            <m:e>
                              <m:r>
                                <a:rPr lang="en-CA" sz="2400" b="1" i="1" smtClean="0">
                                  <a:latin typeface="Cambria Math" panose="02040503050406030204" pitchFamily="18" charset="0"/>
                                </a:rPr>
                                <m:t>𝑫</m:t>
                              </m:r>
                              <m:d>
                                <m:dPr>
                                  <m:ctrlPr>
                                    <a:rPr lang="en-CA" sz="2400" b="0" i="1" smtClean="0">
                                      <a:latin typeface="Cambria Math"/>
                                    </a:rPr>
                                  </m:ctrlPr>
                                </m:dPr>
                                <m:e>
                                  <m:r>
                                    <a:rPr lang="en-CA" sz="2400" b="0" i="1" smtClean="0">
                                      <a:latin typeface="Cambria Math" panose="02040503050406030204" pitchFamily="18" charset="0"/>
                                    </a:rPr>
                                    <m:t>𝑥</m:t>
                                  </m:r>
                                </m:e>
                              </m:d>
                            </m:e>
                          </m:d>
                        </m:e>
                      </m:nary>
                      <m:r>
                        <a:rPr lang="en-CA" sz="2400" b="0" i="1" smtClean="0">
                          <a:latin typeface="Cambria Math" panose="02040503050406030204" pitchFamily="18" charset="0"/>
                        </a:rPr>
                        <m:t>𝑌</m:t>
                      </m:r>
                      <m:d>
                        <m:dPr>
                          <m:ctrlPr>
                            <a:rPr lang="en-CA" sz="2400" b="0" i="1" smtClean="0">
                              <a:latin typeface="Cambria Math"/>
                            </a:rPr>
                          </m:ctrlPr>
                        </m:dPr>
                        <m:e>
                          <m:sSub>
                            <m:sSubPr>
                              <m:ctrlPr>
                                <a:rPr lang="en-CA" sz="2400" b="0" i="1" smtClean="0">
                                  <a:latin typeface="Cambria Math"/>
                                </a:rPr>
                              </m:ctrlPr>
                            </m:sSubPr>
                            <m:e>
                              <m:r>
                                <a:rPr lang="en-CA" sz="2400" b="0" i="1" smtClean="0">
                                  <a:latin typeface="Cambria Math" panose="02040503050406030204" pitchFamily="18" charset="0"/>
                                </a:rPr>
                                <m:t>𝑥</m:t>
                              </m:r>
                            </m:e>
                            <m:sub>
                              <m:r>
                                <a:rPr lang="en-CA" sz="2400" b="0" i="1" smtClean="0">
                                  <a:latin typeface="Cambria Math" panose="02040503050406030204" pitchFamily="18" charset="0"/>
                                </a:rPr>
                                <m:t>𝑖</m:t>
                              </m:r>
                            </m:sub>
                          </m:sSub>
                        </m:e>
                      </m:d>
                    </m:oMath>
                    <m:oMath xmlns:m="http://schemas.openxmlformats.org/officeDocument/2006/math">
                      <m:r>
                        <a:rPr lang="en-CA" sz="2400" b="1" i="1" smtClean="0">
                          <a:latin typeface="Cambria Math" panose="02040503050406030204" pitchFamily="18" charset="0"/>
                        </a:rPr>
                        <m:t>𝑫</m:t>
                      </m:r>
                      <m:d>
                        <m:dPr>
                          <m:ctrlPr>
                            <a:rPr lang="en-CA" sz="2400" b="0" i="1" smtClean="0">
                              <a:latin typeface="Cambria Math"/>
                            </a:rPr>
                          </m:ctrlPr>
                        </m:dPr>
                        <m:e>
                          <m:r>
                            <a:rPr lang="en-CA" sz="2400" b="0" i="1" smtClean="0">
                              <a:latin typeface="Cambria Math" panose="02040503050406030204" pitchFamily="18" charset="0"/>
                            </a:rPr>
                            <m:t>𝑥</m:t>
                          </m:r>
                        </m:e>
                      </m:d>
                      <m:r>
                        <a:rPr lang="en-CA" sz="2400" b="0" i="1" smtClean="0">
                          <a:latin typeface="Cambria Math" panose="02040503050406030204" pitchFamily="18" charset="0"/>
                        </a:rPr>
                        <m:t>=(</m:t>
                      </m:r>
                      <m:r>
                        <a:rPr lang="en-CA" sz="2400" b="0" i="1" smtClean="0">
                          <a:latin typeface="Cambria Math" panose="02040503050406030204" pitchFamily="18" charset="0"/>
                        </a:rPr>
                        <m:t>𝐷</m:t>
                      </m:r>
                      <m:d>
                        <m:dPr>
                          <m:ctrlPr>
                            <a:rPr lang="en-CA" sz="2400" b="0" i="1" smtClean="0">
                              <a:latin typeface="Cambria Math"/>
                            </a:rPr>
                          </m:ctrlPr>
                        </m:dPr>
                        <m:e>
                          <m:r>
                            <a:rPr lang="en-CA" sz="2400" b="0" i="1" smtClean="0">
                              <a:latin typeface="Cambria Math" panose="02040503050406030204" pitchFamily="18" charset="0"/>
                            </a:rPr>
                            <m:t>𝑥</m:t>
                          </m:r>
                          <m:r>
                            <a:rPr lang="en-CA" sz="2400" b="0" i="1" smtClean="0">
                              <a:latin typeface="Cambria Math" panose="02040503050406030204" pitchFamily="18" charset="0"/>
                            </a:rPr>
                            <m:t>, </m:t>
                          </m:r>
                          <m:sSub>
                            <m:sSubPr>
                              <m:ctrlPr>
                                <a:rPr lang="en-CA" sz="2400" b="0" i="1" smtClean="0">
                                  <a:latin typeface="Cambria Math"/>
                                </a:rPr>
                              </m:ctrlPr>
                            </m:sSubPr>
                            <m:e>
                              <m:r>
                                <a:rPr lang="en-CA" sz="2400" b="0" i="1" smtClean="0">
                                  <a:latin typeface="Cambria Math" panose="02040503050406030204" pitchFamily="18" charset="0"/>
                                </a:rPr>
                                <m:t>𝑥</m:t>
                              </m:r>
                            </m:e>
                            <m:sub>
                              <m:r>
                                <a:rPr lang="en-CA" sz="2400" b="0" i="1" smtClean="0">
                                  <a:latin typeface="Cambria Math" panose="02040503050406030204" pitchFamily="18" charset="0"/>
                                </a:rPr>
                                <m:t>1</m:t>
                              </m:r>
                            </m:sub>
                          </m:sSub>
                        </m:e>
                      </m:d>
                      <m:r>
                        <a:rPr lang="en-CA" sz="2400" b="0" i="1" smtClean="0">
                          <a:latin typeface="Cambria Math" panose="02040503050406030204" pitchFamily="18" charset="0"/>
                        </a:rPr>
                        <m:t>, …, </m:t>
                      </m:r>
                      <m:r>
                        <a:rPr lang="en-CA" sz="2400" b="0" i="1" smtClean="0">
                          <a:latin typeface="Cambria Math" panose="02040503050406030204" pitchFamily="18" charset="0"/>
                        </a:rPr>
                        <m:t>𝐷</m:t>
                      </m:r>
                      <m:d>
                        <m:dPr>
                          <m:ctrlPr>
                            <a:rPr lang="en-CA" sz="2400" b="0" i="1" smtClean="0">
                              <a:latin typeface="Cambria Math"/>
                            </a:rPr>
                          </m:ctrlPr>
                        </m:dPr>
                        <m:e>
                          <m:r>
                            <a:rPr lang="en-CA" sz="2400" b="0" i="1" smtClean="0">
                              <a:latin typeface="Cambria Math" panose="02040503050406030204" pitchFamily="18" charset="0"/>
                            </a:rPr>
                            <m:t>𝑥</m:t>
                          </m:r>
                          <m:r>
                            <a:rPr lang="en-CA" sz="2400" b="0" i="1" smtClean="0">
                              <a:latin typeface="Cambria Math" panose="02040503050406030204" pitchFamily="18" charset="0"/>
                            </a:rPr>
                            <m:t>, </m:t>
                          </m:r>
                          <m:sSub>
                            <m:sSubPr>
                              <m:ctrlPr>
                                <a:rPr lang="en-CA" sz="2400" b="0" i="1" smtClean="0">
                                  <a:latin typeface="Cambria Math"/>
                                </a:rPr>
                              </m:ctrlPr>
                            </m:sSubPr>
                            <m:e>
                              <m:r>
                                <a:rPr lang="en-CA" sz="2400" b="0" i="1" smtClean="0">
                                  <a:latin typeface="Cambria Math" panose="02040503050406030204" pitchFamily="18" charset="0"/>
                                </a:rPr>
                                <m:t>𝑥</m:t>
                              </m:r>
                            </m:e>
                            <m:sub>
                              <m:r>
                                <a:rPr lang="en-CA" sz="2400" b="0" i="1" smtClean="0">
                                  <a:latin typeface="Cambria Math" panose="02040503050406030204" pitchFamily="18" charset="0"/>
                                </a:rPr>
                                <m:t>𝑛</m:t>
                              </m:r>
                            </m:sub>
                          </m:sSub>
                        </m:e>
                      </m:d>
                      <m:r>
                        <a:rPr lang="en-CA" sz="2400" b="0" i="1" smtClean="0">
                          <a:latin typeface="Cambria Math" panose="02040503050406030204" pitchFamily="18" charset="0"/>
                        </a:rPr>
                        <m:t>)</m:t>
                      </m:r>
                    </m:oMath>
                  </m:oMathPara>
                </a14:m>
                <a:endParaRPr lang="en-CA" sz="2400" dirty="0"/>
              </a:p>
            </p:txBody>
          </p:sp>
        </mc:Choice>
        <mc:Fallback xmlns="">
          <p:sp>
            <p:nvSpPr>
              <p:cNvPr id="87" name="TextBox 86"/>
              <p:cNvSpPr txBox="1">
                <a:spLocks noRot="1" noChangeAspect="1" noMove="1" noResize="1" noEditPoints="1" noAdjustHandles="1" noChangeArrowheads="1" noChangeShapeType="1" noTextEdit="1"/>
              </p:cNvSpPr>
              <p:nvPr/>
            </p:nvSpPr>
            <p:spPr>
              <a:xfrm>
                <a:off x="4426722" y="3923710"/>
                <a:ext cx="3997184" cy="1265539"/>
              </a:xfrm>
              <a:prstGeom prst="rect">
                <a:avLst/>
              </a:prstGeom>
              <a:blipFill rotWithShape="0">
                <a:blip r:embed="rId5"/>
                <a:stretch>
                  <a:fillRect/>
                </a:stretch>
              </a:blipFill>
              <a:ln w="28575">
                <a:solidFill>
                  <a:srgbClr val="FF0000"/>
                </a:solidFill>
              </a:ln>
              <a:effectLst>
                <a:outerShdw blurRad="50800" dist="38100" dir="2700000" algn="tl" rotWithShape="0">
                  <a:prstClr val="black">
                    <a:alpha val="40000"/>
                  </a:prstClr>
                </a:outerShdw>
              </a:effectLst>
            </p:spPr>
            <p:txBody>
              <a:bodyPr/>
              <a:lstStyle/>
              <a:p>
                <a:r>
                  <a:rPr lang="en-CA">
                    <a:noFill/>
                  </a:rPr>
                  <a:t> </a:t>
                </a:r>
              </a:p>
            </p:txBody>
          </p:sp>
        </mc:Fallback>
      </mc:AlternateContent>
    </p:spTree>
    <p:extLst>
      <p:ext uri="{BB962C8B-B14F-4D97-AF65-F5344CB8AC3E}">
        <p14:creationId xmlns:p14="http://schemas.microsoft.com/office/powerpoint/2010/main" val="164534836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43883" y="275208"/>
            <a:ext cx="11176987" cy="830997"/>
          </a:xfrm>
          <a:prstGeom prst="rect">
            <a:avLst/>
          </a:prstGeom>
          <a:noFill/>
        </p:spPr>
        <p:txBody>
          <a:bodyPr wrap="square" rtlCol="0">
            <a:spAutoFit/>
          </a:bodyPr>
          <a:lstStyle/>
          <a:p>
            <a:r>
              <a:rPr lang="en-CA" sz="4800" b="1" dirty="0" smtClean="0">
                <a:solidFill>
                  <a:schemeClr val="tx1">
                    <a:lumMod val="95000"/>
                    <a:lumOff val="5000"/>
                  </a:schemeClr>
                </a:solidFill>
                <a:latin typeface="+mj-lt"/>
              </a:rPr>
              <a:t>Spatial Interpolation Framework</a:t>
            </a:r>
            <a:endParaRPr lang="en-CA" sz="4800" b="1" dirty="0">
              <a:solidFill>
                <a:schemeClr val="tx1">
                  <a:lumMod val="95000"/>
                  <a:lumOff val="5000"/>
                </a:schemeClr>
              </a:solidFill>
              <a:latin typeface="+mj-lt"/>
            </a:endParaRPr>
          </a:p>
        </p:txBody>
      </p:sp>
      <p:cxnSp>
        <p:nvCxnSpPr>
          <p:cNvPr id="4" name="Straight Connector 3"/>
          <p:cNvCxnSpPr/>
          <p:nvPr/>
        </p:nvCxnSpPr>
        <p:spPr>
          <a:xfrm flipV="1">
            <a:off x="443883" y="1083076"/>
            <a:ext cx="11461072" cy="8877"/>
          </a:xfrm>
          <a:prstGeom prst="line">
            <a:avLst/>
          </a:prstGeom>
          <a:ln>
            <a:solidFill>
              <a:schemeClr val="tx1">
                <a:lumMod val="95000"/>
                <a:lumOff val="5000"/>
              </a:schemeClr>
            </a:solidFill>
          </a:ln>
        </p:spPr>
        <p:style>
          <a:lnRef idx="2">
            <a:schemeClr val="dk1"/>
          </a:lnRef>
          <a:fillRef idx="0">
            <a:schemeClr val="dk1"/>
          </a:fillRef>
          <a:effectRef idx="1">
            <a:schemeClr val="dk1"/>
          </a:effectRef>
          <a:fontRef idx="minor">
            <a:schemeClr val="tx1"/>
          </a:fontRef>
        </p:style>
      </p:cxnSp>
      <p:sp>
        <p:nvSpPr>
          <p:cNvPr id="7" name="Date Placeholder 6"/>
          <p:cNvSpPr>
            <a:spLocks noGrp="1"/>
          </p:cNvSpPr>
          <p:nvPr>
            <p:ph type="dt" sz="half" idx="10"/>
          </p:nvPr>
        </p:nvSpPr>
        <p:spPr>
          <a:xfrm>
            <a:off x="1097280" y="6459785"/>
            <a:ext cx="2472271" cy="365125"/>
          </a:xfrm>
        </p:spPr>
        <p:txBody>
          <a:bodyPr/>
          <a:lstStyle/>
          <a:p>
            <a:r>
              <a:rPr lang="en-US" smtClean="0"/>
              <a:t>5/27/2016</a:t>
            </a:r>
            <a:endParaRPr lang="en-US" dirty="0"/>
          </a:p>
        </p:txBody>
      </p:sp>
      <p:sp>
        <p:nvSpPr>
          <p:cNvPr id="8" name="Footer Placeholder 7"/>
          <p:cNvSpPr>
            <a:spLocks noGrp="1"/>
          </p:cNvSpPr>
          <p:nvPr>
            <p:ph type="ftr" sz="quarter" idx="11"/>
          </p:nvPr>
        </p:nvSpPr>
        <p:spPr>
          <a:xfrm>
            <a:off x="3686185" y="6459785"/>
            <a:ext cx="4822804" cy="365125"/>
          </a:xfrm>
        </p:spPr>
        <p:txBody>
          <a:bodyPr/>
          <a:lstStyle/>
          <a:p>
            <a:r>
              <a:rPr lang="en-CA" smtClean="0"/>
              <a:t>Southern Ontario Numerical Analysis Day (SONAD) - University of Waterloo</a:t>
            </a:r>
            <a:endParaRPr lang="en-US" dirty="0"/>
          </a:p>
        </p:txBody>
      </p:sp>
      <p:sp>
        <p:nvSpPr>
          <p:cNvPr id="9" name="Slide Number Placeholder 8"/>
          <p:cNvSpPr>
            <a:spLocks noGrp="1"/>
          </p:cNvSpPr>
          <p:nvPr>
            <p:ph type="sldNum" sz="quarter" idx="12"/>
          </p:nvPr>
        </p:nvSpPr>
        <p:spPr>
          <a:xfrm>
            <a:off x="9900458" y="6459785"/>
            <a:ext cx="1312025" cy="365125"/>
          </a:xfrm>
        </p:spPr>
        <p:txBody>
          <a:bodyPr/>
          <a:lstStyle/>
          <a:p>
            <a:fld id="{4FAB73BC-B049-4115-A692-8D63A059BFB8}" type="slidenum">
              <a:rPr lang="en-US" smtClean="0"/>
              <a:pPr/>
              <a:t>9</a:t>
            </a:fld>
            <a:endParaRPr lang="en-US" dirty="0"/>
          </a:p>
        </p:txBody>
      </p:sp>
      <p:sp>
        <p:nvSpPr>
          <p:cNvPr id="5" name="Rectangle 4"/>
          <p:cNvSpPr/>
          <p:nvPr/>
        </p:nvSpPr>
        <p:spPr>
          <a:xfrm>
            <a:off x="457203" y="1341120"/>
            <a:ext cx="6096000" cy="2816156"/>
          </a:xfrm>
          <a:prstGeom prst="rect">
            <a:avLst/>
          </a:prstGeom>
        </p:spPr>
        <p:txBody>
          <a:bodyPr>
            <a:spAutoFit/>
          </a:bodyPr>
          <a:lstStyle/>
          <a:p>
            <a:pPr>
              <a:lnSpc>
                <a:spcPct val="150000"/>
              </a:lnSpc>
            </a:pPr>
            <a:r>
              <a:rPr lang="en-CA" sz="2800" dirty="0"/>
              <a:t>Main Factors </a:t>
            </a:r>
          </a:p>
          <a:p>
            <a:pPr marL="285750" indent="-285750">
              <a:lnSpc>
                <a:spcPct val="150000"/>
              </a:lnSpc>
              <a:buFont typeface="Courier New" panose="02070309020205020404" pitchFamily="49" charset="0"/>
              <a:buChar char="o"/>
            </a:pPr>
            <a:r>
              <a:rPr lang="en-CA" dirty="0"/>
              <a:t>Sampling </a:t>
            </a:r>
            <a:r>
              <a:rPr lang="en-CA" dirty="0" smtClean="0"/>
              <a:t>method (e.g. K-means, LHS</a:t>
            </a:r>
            <a:r>
              <a:rPr lang="en-CA" dirty="0"/>
              <a:t>)</a:t>
            </a:r>
            <a:r>
              <a:rPr lang="en-CA" dirty="0" smtClean="0"/>
              <a:t> </a:t>
            </a:r>
            <a:endParaRPr lang="en-CA" dirty="0"/>
          </a:p>
          <a:p>
            <a:pPr marL="285750" indent="-285750">
              <a:lnSpc>
                <a:spcPct val="150000"/>
              </a:lnSpc>
              <a:buFont typeface="Courier New" panose="02070309020205020404" pitchFamily="49" charset="0"/>
              <a:buChar char="o"/>
            </a:pPr>
            <a:r>
              <a:rPr lang="en-CA" dirty="0"/>
              <a:t>Distance </a:t>
            </a:r>
            <a:r>
              <a:rPr lang="en-CA" dirty="0" smtClean="0"/>
              <a:t>function (e.g. K-prototype)</a:t>
            </a:r>
            <a:endParaRPr lang="en-CA" dirty="0"/>
          </a:p>
          <a:p>
            <a:pPr marL="285750" indent="-285750">
              <a:lnSpc>
                <a:spcPct val="150000"/>
              </a:lnSpc>
              <a:buFont typeface="Courier New" panose="02070309020205020404" pitchFamily="49" charset="0"/>
              <a:buChar char="o"/>
            </a:pPr>
            <a:r>
              <a:rPr lang="en-CA" dirty="0"/>
              <a:t>Interpolation </a:t>
            </a:r>
            <a:r>
              <a:rPr lang="en-CA" dirty="0" smtClean="0"/>
              <a:t>method</a:t>
            </a:r>
          </a:p>
          <a:p>
            <a:pPr marL="742950" lvl="1" indent="-285750">
              <a:lnSpc>
                <a:spcPct val="150000"/>
              </a:lnSpc>
              <a:buFont typeface="Arial" panose="020B0604020202020204" pitchFamily="34" charset="0"/>
              <a:buChar char="•"/>
            </a:pPr>
            <a:r>
              <a:rPr lang="en-CA" dirty="0" smtClean="0"/>
              <a:t>Stochastic Interpolation (</a:t>
            </a:r>
            <a:r>
              <a:rPr lang="en-CA" dirty="0" err="1" smtClean="0"/>
              <a:t>Kriging</a:t>
            </a:r>
            <a:r>
              <a:rPr lang="en-CA" dirty="0" smtClean="0"/>
              <a:t>)</a:t>
            </a:r>
          </a:p>
          <a:p>
            <a:pPr marL="742950" lvl="1" indent="-285750">
              <a:lnSpc>
                <a:spcPct val="150000"/>
              </a:lnSpc>
              <a:buFont typeface="Arial" panose="020B0604020202020204" pitchFamily="34" charset="0"/>
              <a:buChar char="•"/>
            </a:pPr>
            <a:r>
              <a:rPr lang="en-CA" dirty="0" smtClean="0"/>
              <a:t>Deterministic Interpolation (IDW, RBF)</a:t>
            </a:r>
            <a:endParaRPr lang="en-CA" dirty="0"/>
          </a:p>
        </p:txBody>
      </p:sp>
      <p:pic>
        <p:nvPicPr>
          <p:cNvPr id="12" name="Picture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32506" y="1660085"/>
            <a:ext cx="5772024" cy="3690010"/>
          </a:xfrm>
          <a:prstGeom prst="rect">
            <a:avLst/>
          </a:prstGeom>
        </p:spPr>
      </p:pic>
      <p:sp>
        <p:nvSpPr>
          <p:cNvPr id="13" name="Oval 12"/>
          <p:cNvSpPr/>
          <p:nvPr/>
        </p:nvSpPr>
        <p:spPr>
          <a:xfrm>
            <a:off x="6594591" y="2534540"/>
            <a:ext cx="1589517" cy="1748347"/>
          </a:xfrm>
          <a:prstGeom prst="ellipse">
            <a:avLst/>
          </a:prstGeom>
          <a:noFill/>
          <a:ln>
            <a:solidFill>
              <a:srgbClr val="FF0000"/>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en-CA"/>
          </a:p>
        </p:txBody>
      </p:sp>
      <p:sp>
        <p:nvSpPr>
          <p:cNvPr id="15" name="Oval 14"/>
          <p:cNvSpPr/>
          <p:nvPr/>
        </p:nvSpPr>
        <p:spPr>
          <a:xfrm>
            <a:off x="8775107" y="1899821"/>
            <a:ext cx="1975502" cy="1475768"/>
          </a:xfrm>
          <a:prstGeom prst="ellipse">
            <a:avLst/>
          </a:prstGeom>
          <a:noFill/>
          <a:ln>
            <a:solidFill>
              <a:srgbClr val="FF0000"/>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en-CA"/>
          </a:p>
        </p:txBody>
      </p:sp>
    </p:spTree>
    <p:extLst>
      <p:ext uri="{BB962C8B-B14F-4D97-AF65-F5344CB8AC3E}">
        <p14:creationId xmlns:p14="http://schemas.microsoft.com/office/powerpoint/2010/main" val="400565391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par>
                          <p:cTn id="7" fill="hold">
                            <p:stCondLst>
                              <p:cond delay="0"/>
                            </p:stCondLst>
                            <p:childTnLst>
                              <p:par>
                                <p:cTn id="8" presetID="1" presetClass="exit" presetSubtype="0" fill="hold" grpId="1" nodeType="afterEffect">
                                  <p:stCondLst>
                                    <p:cond delay="1000"/>
                                  </p:stCondLst>
                                  <p:childTnLst>
                                    <p:set>
                                      <p:cBhvr>
                                        <p:cTn id="9" dur="1" fill="hold">
                                          <p:stCondLst>
                                            <p:cond delay="0"/>
                                          </p:stCondLst>
                                        </p:cTn>
                                        <p:tgtEl>
                                          <p:spTgt spid="15"/>
                                        </p:tgtEl>
                                        <p:attrNameLst>
                                          <p:attrName>style.visibility</p:attrName>
                                        </p:attrNameLst>
                                      </p:cBhvr>
                                      <p:to>
                                        <p:strVal val="hidden"/>
                                      </p:to>
                                    </p:set>
                                  </p:childTnLst>
                                </p:cTn>
                              </p:par>
                            </p:childTnLst>
                          </p:cTn>
                        </p:par>
                        <p:par>
                          <p:cTn id="10" fill="hold">
                            <p:stCondLst>
                              <p:cond delay="1000"/>
                            </p:stCondLst>
                            <p:childTnLst>
                              <p:par>
                                <p:cTn id="11" presetID="1" presetClass="entr" presetSubtype="0" fill="hold" grpId="0" nodeType="afterEffect">
                                  <p:stCondLst>
                                    <p:cond delay="0"/>
                                  </p:stCondLst>
                                  <p:childTnLst>
                                    <p:set>
                                      <p:cBhvr>
                                        <p:cTn id="12"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5" grpId="0" animBg="1"/>
      <p:bldP spid="15" grpId="1" animBg="1"/>
    </p:bldLst>
  </p:timing>
</p:sld>
</file>

<file path=ppt/theme/theme1.xml><?xml version="1.0" encoding="utf-8"?>
<a:theme xmlns:a="http://schemas.openxmlformats.org/drawingml/2006/main" name="Retrospect">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xmlns="" name="Retrospect" id="{5F128B03-DCCA-4EEB-AB3B-CF2899314A46}" vid="{D26EA377-59BD-4C9C-9D94-EE8416EE4C7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4967</TotalTime>
  <Words>1293</Words>
  <Application>Microsoft Office PowerPoint</Application>
  <PresentationFormat>Custom</PresentationFormat>
  <Paragraphs>321</Paragraphs>
  <Slides>20</Slides>
  <Notes>18</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Retrospect</vt:lpstr>
      <vt:lpstr>A Neural Network Approach to Efficient Valuation of Large VA Portfolios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Efficient Valuation for Large Portfolios of VA</dc:title>
  <dc:creator>Seyed Amir Hejazi</dc:creator>
  <cp:lastModifiedBy>Seyed Amir Hejazi,sys,BA5165,,,grad,</cp:lastModifiedBy>
  <cp:revision>253</cp:revision>
  <cp:lastPrinted>2014-11-24T01:08:33Z</cp:lastPrinted>
  <dcterms:created xsi:type="dcterms:W3CDTF">2014-11-16T16:08:21Z</dcterms:created>
  <dcterms:modified xsi:type="dcterms:W3CDTF">2016-05-31T15:33:04Z</dcterms:modified>
</cp:coreProperties>
</file>