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307" r:id="rId2"/>
    <p:sldId id="367" r:id="rId3"/>
    <p:sldId id="460" r:id="rId4"/>
    <p:sldId id="459" r:id="rId5"/>
    <p:sldId id="405" r:id="rId6"/>
    <p:sldId id="406" r:id="rId7"/>
    <p:sldId id="407" r:id="rId8"/>
    <p:sldId id="408" r:id="rId9"/>
    <p:sldId id="409" r:id="rId10"/>
    <p:sldId id="410" r:id="rId11"/>
    <p:sldId id="455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56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  <p:sldId id="440" r:id="rId43"/>
    <p:sldId id="441" r:id="rId44"/>
    <p:sldId id="442" r:id="rId45"/>
    <p:sldId id="443" r:id="rId46"/>
    <p:sldId id="444" r:id="rId47"/>
    <p:sldId id="445" r:id="rId48"/>
    <p:sldId id="446" r:id="rId49"/>
    <p:sldId id="447" r:id="rId50"/>
    <p:sldId id="448" r:id="rId51"/>
    <p:sldId id="449" r:id="rId52"/>
    <p:sldId id="450" r:id="rId53"/>
    <p:sldId id="451" r:id="rId54"/>
    <p:sldId id="452" r:id="rId55"/>
    <p:sldId id="453" r:id="rId56"/>
    <p:sldId id="454" r:id="rId5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i Ma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0" autoAdjust="0"/>
    <p:restoredTop sz="87551" autoAdjust="0"/>
  </p:normalViewPr>
  <p:slideViewPr>
    <p:cSldViewPr>
      <p:cViewPr varScale="1">
        <p:scale>
          <a:sx n="111" d="100"/>
          <a:sy n="111" d="100"/>
        </p:scale>
        <p:origin x="179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F6E8FB5F-E7AB-4BA0-A6C1-C4CE60F54423}" type="datetimeFigureOut">
              <a:rPr lang="en-US" smtClean="0"/>
              <a:pPr/>
              <a:t>11/26/19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59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72B8EC05-3D9B-431F-86FE-1307797B1786}" type="datetimeFigureOut">
              <a:rPr lang="en-US" smtClean="0"/>
              <a:pPr/>
              <a:t>11/26/19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8" rIns="96635" bIns="4831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5" tIns="48318" rIns="96635" bIns="483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167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90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55D98-428E-4892-A8F6-8FFCDBA54F78}" type="slidenum">
              <a:rPr lang="en-US"/>
              <a:pPr/>
              <a:t>13</a:t>
            </a:fld>
            <a:endParaRPr lang="en-US"/>
          </a:p>
        </p:txBody>
      </p:sp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5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CF9D-FA43-49D4-80CE-374D39210A82}" type="slidenum">
              <a:rPr lang="en-US"/>
              <a:pPr/>
              <a:t>14</a:t>
            </a:fld>
            <a:endParaRPr lang="en-US"/>
          </a:p>
        </p:txBody>
      </p:sp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1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74C47-215C-4FF7-A05D-67069C1FE48C}" type="slidenum">
              <a:rPr lang="en-US"/>
              <a:pPr/>
              <a:t>15</a:t>
            </a:fld>
            <a:endParaRPr lang="en-US"/>
          </a:p>
        </p:txBody>
      </p:sp>
      <p:sp>
        <p:nvSpPr>
          <p:cNvPr id="223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8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D9A05-7B9F-4621-ACC6-D1EDA3125A03}" type="slidenum">
              <a:rPr lang="en-US"/>
              <a:pPr/>
              <a:t>16</a:t>
            </a:fld>
            <a:endParaRPr lang="en-US"/>
          </a:p>
        </p:txBody>
      </p:sp>
      <p:sp>
        <p:nvSpPr>
          <p:cNvPr id="213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1C540-135D-4080-9527-A35E4BC87C03}" type="slidenum">
              <a:rPr lang="en-US"/>
              <a:pPr/>
              <a:t>17</a:t>
            </a:fld>
            <a:endParaRPr lang="en-US"/>
          </a:p>
        </p:txBody>
      </p:sp>
      <p:sp>
        <p:nvSpPr>
          <p:cNvPr id="213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73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CCCC6-F461-4419-9B57-844738530586}" type="slidenum">
              <a:rPr lang="en-US"/>
              <a:pPr/>
              <a:t>18</a:t>
            </a:fld>
            <a:endParaRPr lang="en-US"/>
          </a:p>
        </p:txBody>
      </p:sp>
      <p:sp>
        <p:nvSpPr>
          <p:cNvPr id="21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9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77A3D-74EE-4630-8C48-FD00BFD280FE}" type="slidenum">
              <a:rPr lang="en-US"/>
              <a:pPr/>
              <a:t>19</a:t>
            </a:fld>
            <a:endParaRPr lang="en-US"/>
          </a:p>
        </p:txBody>
      </p:sp>
      <p:sp>
        <p:nvSpPr>
          <p:cNvPr id="21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45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756AA-79BF-4263-8282-B1882032B7B2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0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364EC-42C9-4BC3-8036-4EE9A9C18463}" type="slidenum">
              <a:rPr lang="en-US"/>
              <a:pPr/>
              <a:t>21</a:t>
            </a:fld>
            <a:endParaRPr lang="en-US"/>
          </a:p>
        </p:txBody>
      </p:sp>
      <p:sp>
        <p:nvSpPr>
          <p:cNvPr id="21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19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8BB01-4BDA-4E48-96C7-94D41F5BF107}" type="slidenum">
              <a:rPr lang="en-US"/>
              <a:pPr/>
              <a:t>22</a:t>
            </a:fld>
            <a:endParaRPr lang="en-US"/>
          </a:p>
        </p:txBody>
      </p:sp>
      <p:sp>
        <p:nvSpPr>
          <p:cNvPr id="214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873D8-E1B7-4C70-8FA3-947F58C39C15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60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D4C41-24D5-4691-A52B-2799E4169E89}" type="slidenum">
              <a:rPr lang="en-US"/>
              <a:pPr/>
              <a:t>23</a:t>
            </a:fld>
            <a:endParaRPr lang="en-US"/>
          </a:p>
        </p:txBody>
      </p:sp>
      <p:sp>
        <p:nvSpPr>
          <p:cNvPr id="235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8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CB541-347F-4B96-82DC-094C72766E22}" type="slidenum">
              <a:rPr lang="en-US"/>
              <a:pPr/>
              <a:t>24</a:t>
            </a:fld>
            <a:endParaRPr lang="en-US"/>
          </a:p>
        </p:txBody>
      </p:sp>
      <p:sp>
        <p:nvSpPr>
          <p:cNvPr id="21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Note to Martin. For DDoS have a computer and enumerate all the resources that can be exhausted for a DDoS</a:t>
            </a:r>
          </a:p>
        </p:txBody>
      </p:sp>
    </p:spTree>
    <p:extLst>
      <p:ext uri="{BB962C8B-B14F-4D97-AF65-F5344CB8AC3E}">
        <p14:creationId xmlns:p14="http://schemas.microsoft.com/office/powerpoint/2010/main" val="676497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EDE54-9A1B-4822-B46B-E7A30420E531}" type="slidenum">
              <a:rPr lang="en-US"/>
              <a:pPr/>
              <a:t>25</a:t>
            </a:fld>
            <a:endParaRPr lang="en-US"/>
          </a:p>
        </p:txBody>
      </p:sp>
      <p:sp>
        <p:nvSpPr>
          <p:cNvPr id="215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 dirty="0"/>
              <a:t>Main argument is that the end-host has all the information it needs to</a:t>
            </a:r>
          </a:p>
          <a:p>
            <a:r>
              <a:rPr lang="en-US" dirty="0"/>
              <a:t>Distinguish between fair and unfair use.  It should implement its own admission control policy.  This stops being a network problem at this point and more of an OS issue.</a:t>
            </a:r>
          </a:p>
          <a:p>
            <a:r>
              <a:rPr lang="en-US" dirty="0"/>
              <a:t>E-protests</a:t>
            </a:r>
          </a:p>
          <a:p>
            <a:endParaRPr lang="en-US" dirty="0"/>
          </a:p>
          <a:p>
            <a:r>
              <a:rPr lang="en-US" dirty="0"/>
              <a:t>(Question, what is cheaper? </a:t>
            </a:r>
            <a:r>
              <a:rPr lang="en-US" dirty="0" err="1"/>
              <a:t>Cpu</a:t>
            </a:r>
            <a:r>
              <a:rPr lang="en-US" dirty="0"/>
              <a:t> or bandwidth?)</a:t>
            </a:r>
          </a:p>
        </p:txBody>
      </p:sp>
    </p:spTree>
    <p:extLst>
      <p:ext uri="{BB962C8B-B14F-4D97-AF65-F5344CB8AC3E}">
        <p14:creationId xmlns:p14="http://schemas.microsoft.com/office/powerpoint/2010/main" val="1114534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B8834-40F5-4EE2-AC94-547983BBD2C3}" type="slidenum">
              <a:rPr lang="en-US"/>
              <a:pPr/>
              <a:t>27</a:t>
            </a:fld>
            <a:endParaRPr lang="en-US"/>
          </a:p>
        </p:txBody>
      </p:sp>
      <p:sp>
        <p:nvSpPr>
          <p:cNvPr id="21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End-host stores all flow state.</a:t>
            </a:r>
          </a:p>
          <a:p>
            <a:r>
              <a:rPr lang="en-US"/>
              <a:t>For TCP this is done per connection using a TCB (transmission control block)</a:t>
            </a:r>
          </a:p>
        </p:txBody>
      </p:sp>
    </p:spTree>
    <p:extLst>
      <p:ext uri="{BB962C8B-B14F-4D97-AF65-F5344CB8AC3E}">
        <p14:creationId xmlns:p14="http://schemas.microsoft.com/office/powerpoint/2010/main" val="1625022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F1375-2DCE-4F54-B140-ED966A8C62C9}" type="slidenum">
              <a:rPr lang="en-US"/>
              <a:pPr/>
              <a:t>28</a:t>
            </a:fld>
            <a:endParaRPr lang="en-US"/>
          </a:p>
        </p:txBody>
      </p:sp>
      <p:sp>
        <p:nvSpPr>
          <p:cNvPr id="21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4AA13-B624-4423-AC37-B10B02BB5E8C}" type="slidenum">
              <a:rPr lang="en-US"/>
              <a:pPr/>
              <a:t>29</a:t>
            </a:fld>
            <a:endParaRPr lang="en-US"/>
          </a:p>
        </p:txBody>
      </p:sp>
      <p:sp>
        <p:nvSpPr>
          <p:cNvPr id="215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55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8F94E-5318-4C53-8AC8-07E2AB68C5D2}" type="slidenum">
              <a:rPr lang="en-US"/>
              <a:pPr/>
              <a:t>30</a:t>
            </a:fld>
            <a:endParaRPr lang="en-US"/>
          </a:p>
        </p:txBody>
      </p:sp>
      <p:sp>
        <p:nvSpPr>
          <p:cNvPr id="215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Important to note what aspects of the Internet design make this problem</a:t>
            </a:r>
          </a:p>
          <a:p>
            <a:r>
              <a:rPr lang="en-US"/>
              <a:t>So difficult to solve</a:t>
            </a:r>
          </a:p>
          <a:p>
            <a:endParaRPr lang="en-US"/>
          </a:p>
          <a:p>
            <a:r>
              <a:rPr lang="en-US"/>
              <a:t>* Mention blue security!</a:t>
            </a:r>
          </a:p>
        </p:txBody>
      </p:sp>
    </p:spTree>
    <p:extLst>
      <p:ext uri="{BB962C8B-B14F-4D97-AF65-F5344CB8AC3E}">
        <p14:creationId xmlns:p14="http://schemas.microsoft.com/office/powerpoint/2010/main" val="1450527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E8FC4-1CE2-420D-8150-0C149290C09A}" type="slidenum">
              <a:rPr lang="en-US"/>
              <a:pPr/>
              <a:t>31</a:t>
            </a:fld>
            <a:endParaRPr lang="en-US"/>
          </a:p>
        </p:txBody>
      </p:sp>
      <p:sp>
        <p:nvSpPr>
          <p:cNvPr id="234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738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A5A05-3D22-49A7-A9D3-D62998CD18F5}" type="slidenum">
              <a:rPr lang="en-US"/>
              <a:pPr/>
              <a:t>32</a:t>
            </a:fld>
            <a:endParaRPr lang="en-US"/>
          </a:p>
        </p:txBody>
      </p:sp>
      <p:sp>
        <p:nvSpPr>
          <p:cNvPr id="216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Important to note what aspects of the Internet design make this problem</a:t>
            </a:r>
          </a:p>
          <a:p>
            <a:r>
              <a:rPr lang="en-US"/>
              <a:t>So difficult to solve</a:t>
            </a:r>
          </a:p>
        </p:txBody>
      </p:sp>
    </p:spTree>
    <p:extLst>
      <p:ext uri="{BB962C8B-B14F-4D97-AF65-F5344CB8AC3E}">
        <p14:creationId xmlns:p14="http://schemas.microsoft.com/office/powerpoint/2010/main" val="17162178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57DA8-F3B8-4274-8959-A0220E05C958}" type="slidenum">
              <a:rPr lang="en-US"/>
              <a:pPr/>
              <a:t>33</a:t>
            </a:fld>
            <a:endParaRPr 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DDoD is a catch phrase for …. Limiting access.</a:t>
            </a:r>
          </a:p>
        </p:txBody>
      </p:sp>
    </p:spTree>
    <p:extLst>
      <p:ext uri="{BB962C8B-B14F-4D97-AF65-F5344CB8AC3E}">
        <p14:creationId xmlns:p14="http://schemas.microsoft.com/office/powerpoint/2010/main" val="162096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04B8B-8C3D-4BF8-8AB7-03373010174B}" type="slidenum">
              <a:rPr lang="en-US"/>
              <a:pPr/>
              <a:t>5</a:t>
            </a:fld>
            <a:endParaRPr lang="en-US"/>
          </a:p>
        </p:txBody>
      </p:sp>
      <p:sp>
        <p:nvSpPr>
          <p:cNvPr id="21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Does anyone not know what a worm is?</a:t>
            </a:r>
          </a:p>
        </p:txBody>
      </p:sp>
    </p:spTree>
    <p:extLst>
      <p:ext uri="{BB962C8B-B14F-4D97-AF65-F5344CB8AC3E}">
        <p14:creationId xmlns:p14="http://schemas.microsoft.com/office/powerpoint/2010/main" val="1217941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900A7-4CE5-4B74-8FF9-9D8AF5CA44F9}" type="slidenum">
              <a:rPr lang="en-US"/>
              <a:pPr/>
              <a:t>34</a:t>
            </a:fld>
            <a:endParaRPr lang="en-US"/>
          </a:p>
        </p:txBody>
      </p:sp>
      <p:sp>
        <p:nvSpPr>
          <p:cNvPr id="216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2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C90E-483D-4ED9-950C-C0EF2FFB9F5F}" type="slidenum">
              <a:rPr lang="en-US"/>
              <a:pPr/>
              <a:t>35</a:t>
            </a:fld>
            <a:endParaRPr lang="en-US"/>
          </a:p>
        </p:txBody>
      </p:sp>
      <p:sp>
        <p:nvSpPr>
          <p:cNvPr id="216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09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89146-E4D5-4541-85C1-051FFAB32455}" type="slidenum">
              <a:rPr lang="en-US"/>
              <a:pPr/>
              <a:t>36</a:t>
            </a:fld>
            <a:endParaRPr lang="en-US"/>
          </a:p>
        </p:txBody>
      </p:sp>
      <p:sp>
        <p:nvSpPr>
          <p:cNvPr id="216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53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7A5B4-8BCA-4503-B191-ABD3249085EF}" type="slidenum">
              <a:rPr lang="en-US"/>
              <a:pPr/>
              <a:t>37</a:t>
            </a:fld>
            <a:endParaRPr lang="en-US"/>
          </a:p>
        </p:txBody>
      </p:sp>
      <p:sp>
        <p:nvSpPr>
          <p:cNvPr id="217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33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D447B-8C46-4CA4-B1A7-74D51B8384E3}" type="slidenum">
              <a:rPr lang="en-US"/>
              <a:pPr/>
              <a:t>38</a:t>
            </a:fld>
            <a:endParaRPr lang="en-US"/>
          </a:p>
        </p:txBody>
      </p:sp>
      <p:sp>
        <p:nvSpPr>
          <p:cNvPr id="217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201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70156-8C0F-44B3-9379-8CFC845FF2BD}" type="slidenum">
              <a:rPr lang="en-US"/>
              <a:pPr/>
              <a:t>39</a:t>
            </a:fld>
            <a:endParaRPr lang="en-US"/>
          </a:p>
        </p:txBody>
      </p:sp>
      <p:sp>
        <p:nvSpPr>
          <p:cNvPr id="217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252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5CC08-8BA8-4588-8165-94D51FFBCBE4}" type="slidenum">
              <a:rPr lang="en-US"/>
              <a:pPr/>
              <a:t>40</a:t>
            </a:fld>
            <a:endParaRPr lang="en-US"/>
          </a:p>
        </p:txBody>
      </p:sp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75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E1375-0FA7-4929-8E43-72DB9720324F}" type="slidenum">
              <a:rPr lang="en-US"/>
              <a:pPr/>
              <a:t>41</a:t>
            </a:fld>
            <a:endParaRPr lang="en-US"/>
          </a:p>
        </p:txBody>
      </p:sp>
      <p:sp>
        <p:nvSpPr>
          <p:cNvPr id="234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C6ACF-8EE0-41C7-8FAC-D899F4412A06}" type="slidenum">
              <a:rPr lang="en-US"/>
              <a:pPr/>
              <a:t>42</a:t>
            </a:fld>
            <a:endParaRPr lang="en-US"/>
          </a:p>
        </p:txBody>
      </p:sp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75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E8E0A-FEA1-48BB-A5FA-E478DAB75FAC}" type="slidenum">
              <a:rPr lang="en-US"/>
              <a:pPr/>
              <a:t>43</a:t>
            </a:fld>
            <a:endParaRPr 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 lot of Internet security is based on the assumption of unpredictable sequence numbers.</a:t>
            </a:r>
          </a:p>
          <a:p>
            <a:pPr>
              <a:buFontTx/>
              <a:buChar char="-"/>
            </a:pPr>
            <a:r>
              <a:rPr lang="en-US"/>
              <a:t>Not always a great assumption (see BGP denial of service nonsence)</a:t>
            </a:r>
          </a:p>
          <a:p>
            <a:pPr>
              <a:buFontTx/>
              <a:buChar char="-"/>
            </a:pPr>
            <a:r>
              <a:rPr lang="en-US"/>
              <a:t>Go home and break linux’s sequence generator</a:t>
            </a:r>
          </a:p>
        </p:txBody>
      </p:sp>
    </p:spTree>
    <p:extLst>
      <p:ext uri="{BB962C8B-B14F-4D97-AF65-F5344CB8AC3E}">
        <p14:creationId xmlns:p14="http://schemas.microsoft.com/office/powerpoint/2010/main" val="104739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B7BE1-4E4A-4A5F-B7DF-388F6A2B472E}" type="slidenum">
              <a:rPr lang="en-US"/>
              <a:pPr/>
              <a:t>6</a:t>
            </a:fld>
            <a:endParaRPr lang="en-US"/>
          </a:p>
        </p:txBody>
      </p:sp>
      <p:sp>
        <p:nvSpPr>
          <p:cNvPr id="21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9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A0D0E-AA51-4704-ACE5-34FD561362FD}" type="slidenum">
              <a:rPr lang="en-US"/>
              <a:pPr/>
              <a:t>44</a:t>
            </a:fld>
            <a:endParaRPr lang="en-US"/>
          </a:p>
        </p:txBody>
      </p:sp>
      <p:sp>
        <p:nvSpPr>
          <p:cNvPr id="218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For host/application fingerprinting, mention SYN fingerprinting</a:t>
            </a:r>
          </a:p>
        </p:txBody>
      </p:sp>
    </p:spTree>
    <p:extLst>
      <p:ext uri="{BB962C8B-B14F-4D97-AF65-F5344CB8AC3E}">
        <p14:creationId xmlns:p14="http://schemas.microsoft.com/office/powerpoint/2010/main" val="6671680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84FDE-0A96-42D4-9579-44704D42DE83}" type="slidenum">
              <a:rPr lang="en-US"/>
              <a:pPr/>
              <a:t>45</a:t>
            </a:fld>
            <a:endParaRPr lang="en-US"/>
          </a:p>
        </p:txBody>
      </p:sp>
      <p:sp>
        <p:nvSpPr>
          <p:cNvPr id="218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Ssh trolling</a:t>
            </a:r>
          </a:p>
        </p:txBody>
      </p:sp>
    </p:spTree>
    <p:extLst>
      <p:ext uri="{BB962C8B-B14F-4D97-AF65-F5344CB8AC3E}">
        <p14:creationId xmlns:p14="http://schemas.microsoft.com/office/powerpoint/2010/main" val="10814802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FBBC4-17AA-4B86-AC87-3F118EF35C28}" type="slidenum">
              <a:rPr lang="en-US"/>
              <a:pPr/>
              <a:t>46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4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3CA89-0F06-4E9F-AD9D-DD7598916264}" type="slidenum">
              <a:rPr lang="en-US"/>
              <a:pPr/>
              <a:t>47</a:t>
            </a:fld>
            <a:endParaRPr lang="en-US"/>
          </a:p>
        </p:txBody>
      </p:sp>
      <p:sp>
        <p:nvSpPr>
          <p:cNvPr id="218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56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42DD1-04A3-4568-B74C-D8B42617B7F3}" type="slidenum">
              <a:rPr lang="en-US"/>
              <a:pPr/>
              <a:t>48</a:t>
            </a:fld>
            <a:endParaRPr lang="en-US"/>
          </a:p>
        </p:txBody>
      </p:sp>
      <p:sp>
        <p:nvSpPr>
          <p:cNvPr id="219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9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9D2F6-3B8F-4784-A903-547EA82BEE12}" type="slidenum">
              <a:rPr lang="en-US"/>
              <a:pPr/>
              <a:t>49</a:t>
            </a:fld>
            <a:endParaRPr lang="en-US"/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139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73FB4-AEF6-410B-91CD-D32F8EC77C7D}" type="slidenum">
              <a:rPr lang="en-US"/>
              <a:pPr/>
              <a:t>50</a:t>
            </a:fld>
            <a:endParaRPr lang="en-US"/>
          </a:p>
        </p:txBody>
      </p:sp>
      <p:sp>
        <p:nvSpPr>
          <p:cNvPr id="219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1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36FDA-F88A-4B04-9567-EEB7AF0BC5EA}" type="slidenum">
              <a:rPr lang="en-US"/>
              <a:pPr/>
              <a:t>51</a:t>
            </a:fld>
            <a:endParaRPr lang="en-US"/>
          </a:p>
        </p:txBody>
      </p:sp>
      <p:sp>
        <p:nvSpPr>
          <p:cNvPr id="219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13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51789-3AB9-4058-B5CA-A31CE06795ED}" type="slidenum">
              <a:rPr lang="en-US"/>
              <a:pPr/>
              <a:t>52</a:t>
            </a:fld>
            <a:endParaRPr lang="en-US"/>
          </a:p>
        </p:txBody>
      </p:sp>
      <p:sp>
        <p:nvSpPr>
          <p:cNvPr id="219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Open up question to the class, can anyone tell me why this is really hard?</a:t>
            </a:r>
          </a:p>
        </p:txBody>
      </p:sp>
    </p:spTree>
    <p:extLst>
      <p:ext uri="{BB962C8B-B14F-4D97-AF65-F5344CB8AC3E}">
        <p14:creationId xmlns:p14="http://schemas.microsoft.com/office/powerpoint/2010/main" val="4641957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12CCB-A886-4609-8942-48F28D27ACFA}" type="slidenum">
              <a:rPr lang="en-US"/>
              <a:pPr/>
              <a:t>53</a:t>
            </a:fld>
            <a:endParaRPr lang="en-US"/>
          </a:p>
        </p:txBody>
      </p:sp>
      <p:sp>
        <p:nvSpPr>
          <p:cNvPr id="220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3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05938-BD80-4E66-9707-B8E931BB7D77}" type="slidenum">
              <a:rPr lang="en-US"/>
              <a:pPr/>
              <a:t>7</a:t>
            </a:fld>
            <a:endParaRPr lang="en-US"/>
          </a:p>
        </p:txBody>
      </p:sp>
      <p:sp>
        <p:nvSpPr>
          <p:cNvPr id="21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25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4F99E-4D9F-45D8-9DD1-5F707E2FD944}" type="slidenum">
              <a:rPr lang="en-US"/>
              <a:pPr/>
              <a:t>54</a:t>
            </a:fld>
            <a:endParaRPr lang="en-US"/>
          </a:p>
        </p:txBody>
      </p:sp>
      <p:sp>
        <p:nvSpPr>
          <p:cNvPr id="220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98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A4716-496B-4E99-B006-7D98965E7299}" type="slidenum">
              <a:rPr lang="en-US"/>
              <a:pPr/>
              <a:t>55</a:t>
            </a:fld>
            <a:endParaRPr lang="en-US"/>
          </a:p>
        </p:txBody>
      </p:sp>
      <p:sp>
        <p:nvSpPr>
          <p:cNvPr id="220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20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3CC87-61BB-4DDD-92F1-ED9C3436D98F}" type="slidenum">
              <a:rPr lang="en-US"/>
              <a:pPr/>
              <a:t>56</a:t>
            </a:fld>
            <a:endParaRPr lang="en-US"/>
          </a:p>
        </p:txBody>
      </p:sp>
      <p:sp>
        <p:nvSpPr>
          <p:cNvPr id="220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7CF4A-ACBC-4C76-A888-092D6B2E513C}" type="slidenum">
              <a:rPr lang="en-US"/>
              <a:pPr/>
              <a:t>8</a:t>
            </a:fld>
            <a:endParaRPr lang="en-US"/>
          </a:p>
        </p:txBody>
      </p:sp>
      <p:sp>
        <p:nvSpPr>
          <p:cNvPr id="211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Entire worm was 376 bytes (single packet)</a:t>
            </a:r>
          </a:p>
        </p:txBody>
      </p:sp>
    </p:spTree>
    <p:extLst>
      <p:ext uri="{BB962C8B-B14F-4D97-AF65-F5344CB8AC3E}">
        <p14:creationId xmlns:p14="http://schemas.microsoft.com/office/powerpoint/2010/main" val="35584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484DE-DA57-41D9-8931-FB147543CD27}" type="slidenum">
              <a:rPr lang="en-US"/>
              <a:pPr/>
              <a:t>9</a:t>
            </a:fld>
            <a:endParaRPr lang="en-US"/>
          </a:p>
        </p:txBody>
      </p:sp>
      <p:sp>
        <p:nvSpPr>
          <p:cNvPr id="212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 dirty="0"/>
              <a:t>Start with a bit of motivation</a:t>
            </a:r>
          </a:p>
          <a:p>
            <a:r>
              <a:rPr lang="en-US" dirty="0"/>
              <a:t>Describe what a worm is… search online for animation</a:t>
            </a:r>
          </a:p>
        </p:txBody>
      </p:sp>
    </p:spTree>
    <p:extLst>
      <p:ext uri="{BB962C8B-B14F-4D97-AF65-F5344CB8AC3E}">
        <p14:creationId xmlns:p14="http://schemas.microsoft.com/office/powerpoint/2010/main" val="200938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F9503-84D3-43FA-8524-F71A8B7447EB}" type="slidenum">
              <a:rPr lang="en-US"/>
              <a:pPr/>
              <a:t>10</a:t>
            </a:fld>
            <a:endParaRPr lang="en-US"/>
          </a:p>
        </p:txBody>
      </p:sp>
      <p:sp>
        <p:nvSpPr>
          <p:cNvPr id="234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2469F-E92B-429A-9BD3-AD1794327E4D}" type="slidenum">
              <a:rPr lang="en-US"/>
              <a:pPr/>
              <a:t>12</a:t>
            </a:fld>
            <a:endParaRPr lang="en-US"/>
          </a:p>
        </p:txBody>
      </p:sp>
      <p:sp>
        <p:nvSpPr>
          <p:cNvPr id="234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2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81" r:id="rId15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4582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18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Network Security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Witty Worm – Cont’d	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Attacks firewalls and security products (ISS)</a:t>
            </a:r>
          </a:p>
          <a:p>
            <a:r>
              <a:rPr lang="en-US" dirty="0"/>
              <a:t>First to use vulnerabilities in security software</a:t>
            </a:r>
          </a:p>
          <a:p>
            <a:r>
              <a:rPr lang="en-US" dirty="0"/>
              <a:t>ISS announced a vulnerability</a:t>
            </a:r>
          </a:p>
          <a:p>
            <a:pPr lvl="1"/>
            <a:r>
              <a:rPr lang="en-US" dirty="0"/>
              <a:t>buffer overflow problem</a:t>
            </a:r>
          </a:p>
          <a:p>
            <a:pPr lvl="1"/>
            <a:r>
              <a:rPr lang="en-US" dirty="0"/>
              <a:t>Attack in just </a:t>
            </a:r>
            <a:r>
              <a:rPr lang="en-US" u="sng" dirty="0"/>
              <a:t>one day!</a:t>
            </a:r>
          </a:p>
          <a:p>
            <a:r>
              <a:rPr lang="en-US" dirty="0"/>
              <a:t>Attack started from a small number of compromised machines</a:t>
            </a:r>
          </a:p>
          <a:p>
            <a:r>
              <a:rPr lang="en-US" dirty="0"/>
              <a:t>In 30 minutes </a:t>
            </a:r>
            <a:r>
              <a:rPr lang="en-US" u="sng" dirty="0"/>
              <a:t>12,000 infected machines</a:t>
            </a:r>
          </a:p>
          <a:p>
            <a:pPr lvl="1"/>
            <a:r>
              <a:rPr lang="en-US" u="sng" dirty="0"/>
              <a:t>90 </a:t>
            </a:r>
            <a:r>
              <a:rPr lang="en-US" u="sng" dirty="0" err="1"/>
              <a:t>Gb</a:t>
            </a:r>
            <a:r>
              <a:rPr lang="en-US" u="sng" dirty="0"/>
              <a:t>/s</a:t>
            </a:r>
            <a:r>
              <a:rPr lang="en-US" dirty="0"/>
              <a:t> of UDP traffic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13736-BEAF-4B42-9DB6-035163D524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6815859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identify and measure attacks like Witty and Slammer?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Telescope</a:t>
            </a:r>
          </a:p>
        </p:txBody>
      </p:sp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piece of globally announced IP addresses</a:t>
            </a:r>
          </a:p>
          <a:p>
            <a:r>
              <a:rPr lang="en-US" dirty="0"/>
              <a:t>No legitimate hosts (almost)</a:t>
            </a:r>
          </a:p>
          <a:p>
            <a:r>
              <a:rPr lang="en-US" dirty="0"/>
              <a:t>Inbound traffic is almost always anomalous</a:t>
            </a:r>
          </a:p>
          <a:p>
            <a:r>
              <a:rPr lang="en-US" dirty="0"/>
              <a:t>1/256th of the all IPv4 space</a:t>
            </a:r>
          </a:p>
          <a:p>
            <a:pPr lvl="1"/>
            <a:r>
              <a:rPr lang="en-US" dirty="0"/>
              <a:t>One packet in every 256 packets if unbiased random generators used.</a:t>
            </a:r>
          </a:p>
          <a:p>
            <a:r>
              <a:rPr lang="en-US" dirty="0"/>
              <a:t>Provides global view of the spread of Internet worms.</a:t>
            </a:r>
          </a:p>
          <a:p>
            <a:endParaRPr lang="en-US" dirty="0"/>
          </a:p>
          <a:p>
            <a:r>
              <a:rPr lang="en-US" b="1" dirty="0"/>
              <a:t>Question</a:t>
            </a:r>
            <a:r>
              <a:rPr lang="en-US" dirty="0"/>
              <a:t>. Can this system identify attacks in real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D0FC5-63A0-4A69-93DB-87E10043DC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4670677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1227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B5BF02-E52F-411D-8C03-15ACB2E945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22756" name="AutoShape 4"/>
          <p:cNvSpPr>
            <a:spLocks noChangeArrowheads="1"/>
          </p:cNvSpPr>
          <p:nvPr/>
        </p:nvSpPr>
        <p:spPr bwMode="auto">
          <a:xfrm>
            <a:off x="381000" y="97135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27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</p:txBody>
      </p:sp>
      <p:sp>
        <p:nvSpPr>
          <p:cNvPr id="2124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Availability</a:t>
            </a:r>
          </a:p>
          <a:p>
            <a:pPr lvl="1"/>
            <a:r>
              <a:rPr lang="en-US"/>
              <a:t>Everyone can reach all network resources all the time</a:t>
            </a:r>
          </a:p>
          <a:p>
            <a:r>
              <a:rPr lang="en-US"/>
              <a:t>Protection</a:t>
            </a:r>
          </a:p>
          <a:p>
            <a:pPr lvl="1"/>
            <a:r>
              <a:rPr lang="en-US"/>
              <a:t>Protect users from interactions they don’t want</a:t>
            </a:r>
          </a:p>
          <a:p>
            <a:r>
              <a:rPr lang="en-US"/>
              <a:t>Authenticity</a:t>
            </a:r>
          </a:p>
          <a:p>
            <a:pPr lvl="1"/>
            <a:r>
              <a:rPr lang="en-US"/>
              <a:t>Know who you are speaking with</a:t>
            </a:r>
          </a:p>
          <a:p>
            <a:r>
              <a:rPr lang="en-US"/>
              <a:t>Data Integrity</a:t>
            </a:r>
          </a:p>
          <a:p>
            <a:pPr lvl="1"/>
            <a:r>
              <a:rPr lang="en-US"/>
              <a:t>Protect data en-route</a:t>
            </a:r>
          </a:p>
          <a:p>
            <a:r>
              <a:rPr lang="en-US"/>
              <a:t>Privacy</a:t>
            </a:r>
          </a:p>
          <a:p>
            <a:pPr lvl="1"/>
            <a:r>
              <a:rPr lang="en-US"/>
              <a:t>Protect private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6E06E-5F09-4D4B-87C8-A8129D5815F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37213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C7A49-B393-4A05-B16A-AA82795CFCFB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</p:txBody>
      </p:sp>
      <p:sp>
        <p:nvSpPr>
          <p:cNvPr id="2233348" name="AutoShape 4"/>
          <p:cNvSpPr>
            <a:spLocks noChangeArrowheads="1"/>
          </p:cNvSpPr>
          <p:nvPr/>
        </p:nvSpPr>
        <p:spPr bwMode="auto">
          <a:xfrm>
            <a:off x="352125" y="146625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0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</a:t>
            </a:r>
          </a:p>
        </p:txBody>
      </p:sp>
      <p:sp>
        <p:nvSpPr>
          <p:cNvPr id="21309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Destination routing</a:t>
            </a:r>
          </a:p>
          <a:p>
            <a:r>
              <a:rPr lang="en-US"/>
              <a:t>Packet based (statistical multiplexing)</a:t>
            </a:r>
          </a:p>
          <a:p>
            <a:r>
              <a:rPr lang="en-US"/>
              <a:t>Global addressing (IP addresses)</a:t>
            </a:r>
          </a:p>
          <a:p>
            <a:r>
              <a:rPr lang="en-US"/>
              <a:t>Simple to join (as infrastructure)</a:t>
            </a:r>
          </a:p>
          <a:p>
            <a:r>
              <a:rPr lang="en-US"/>
              <a:t>Power in end hosts (end-to-end argument)</a:t>
            </a:r>
          </a:p>
          <a:p>
            <a:r>
              <a:rPr lang="en-US"/>
              <a:t>“Ad hoc” naming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6E05-246D-4948-9F1A-1270D23E95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731358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F4691-2D4C-45BF-95D0-CE38997755E8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2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Destination routing</a:t>
            </a:r>
          </a:p>
          <a:p>
            <a:pPr lvl="1"/>
            <a:r>
              <a:rPr lang="en-US" sz="2400"/>
              <a:t>Keeps forwarding tables small</a:t>
            </a:r>
          </a:p>
          <a:p>
            <a:pPr lvl="1"/>
            <a:r>
              <a:rPr lang="en-US" sz="2400"/>
              <a:t>Simple to maintain forwarding tables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How do we know where packets are coming from?</a:t>
            </a:r>
          </a:p>
          <a:p>
            <a:pPr lvl="2"/>
            <a:r>
              <a:rPr lang="en-US" sz="2000"/>
              <a:t>Probably simple fix to spoofing, why isn’t it in place?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251006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0CA9B-1043-478F-99BC-3258CA3A467C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50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/>
              <a:t>Packet Based (statistical multiplexing)</a:t>
            </a:r>
          </a:p>
          <a:p>
            <a:pPr lvl="1"/>
            <a:r>
              <a:rPr lang="en-US" sz="2400"/>
              <a:t>Simple + Efficient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Difficult resource bound per-communication</a:t>
            </a:r>
          </a:p>
          <a:p>
            <a:pPr lvl="2"/>
            <a:r>
              <a:rPr lang="en-US" sz="2000"/>
              <a:t>How to keep someone from hogging?</a:t>
            </a:r>
            <a:br>
              <a:rPr lang="en-US" sz="2000"/>
            </a:br>
            <a:r>
              <a:rPr lang="en-US" sz="2000"/>
              <a:t>(remember, we can’t rely on source addresses)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118087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B0AAB-5844-4CAD-9D29-3522E347C9A1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7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/>
              <a:t>Global Addressing (IP addresses)</a:t>
            </a:r>
          </a:p>
          <a:p>
            <a:pPr lvl="1"/>
            <a:r>
              <a:rPr lang="en-US" sz="2400"/>
              <a:t>Very democratic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Even people who don’t necessarily want to be talked to</a:t>
            </a:r>
          </a:p>
          <a:p>
            <a:pPr lvl="2"/>
            <a:r>
              <a:rPr lang="en-US" sz="2000"/>
              <a:t>“every psychopath is your next door neighbor” – Dan Geer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0958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Assignment 2</a:t>
            </a:r>
          </a:p>
          <a:p>
            <a:pPr lvl="1"/>
            <a:r>
              <a:rPr lang="en-US" dirty="0"/>
              <a:t>To be completed individually.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Due: Friday, Nov. 29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at 5pm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Submit on </a:t>
            </a:r>
            <a:r>
              <a:rPr lang="en-US" dirty="0" err="1">
                <a:solidFill>
                  <a:srgbClr val="FF0000"/>
                </a:solidFill>
              </a:rPr>
              <a:t>MarkUs</a:t>
            </a:r>
            <a:r>
              <a:rPr lang="en-US" dirty="0">
                <a:solidFill>
                  <a:srgbClr val="FF0000"/>
                </a:solidFill>
              </a:rPr>
              <a:t> (pa2.tar.gz)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This week’s tutorial: PS2 review + PA2 Q&amp;A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4657D-02A4-41BA-8284-5F9B7CF935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85928087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8B83A8-EF3E-456B-8077-7B69A217369E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91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Destination routing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Packet based (statistical multiplexing)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Global addressing (IP addresses)</a:t>
            </a:r>
          </a:p>
          <a:p>
            <a:pPr>
              <a:lnSpc>
                <a:spcPct val="90000"/>
              </a:lnSpc>
            </a:pPr>
            <a:r>
              <a:rPr lang="en-US"/>
              <a:t>Simple to join (as infrastructure)</a:t>
            </a:r>
          </a:p>
          <a:p>
            <a:pPr lvl="1">
              <a:lnSpc>
                <a:spcPct val="90000"/>
              </a:lnSpc>
            </a:pPr>
            <a:r>
              <a:rPr lang="en-US"/>
              <a:t>Very democratic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Misbehaving routers can do very bad things</a:t>
            </a:r>
          </a:p>
          <a:p>
            <a:pPr lvl="2">
              <a:lnSpc>
                <a:spcPct val="90000"/>
              </a:lnSpc>
            </a:pPr>
            <a:r>
              <a:rPr lang="en-US"/>
              <a:t>No model of trust between routers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Power in End Hosts (end-to-end argument)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3915647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E5897-9C47-499C-9B0B-93DC5DA030DF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4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411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/>
              <a:t>Power in end-hosts (end-to-end argument)</a:t>
            </a:r>
          </a:p>
          <a:p>
            <a:pPr lvl="1"/>
            <a:r>
              <a:rPr lang="en-US" sz="2400"/>
              <a:t>Decouple hosts and infrastructure = innovation at the edge!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Giving power to least trusted actors</a:t>
            </a:r>
          </a:p>
          <a:p>
            <a:pPr lvl="2"/>
            <a:r>
              <a:rPr lang="en-US" sz="2000"/>
              <a:t>How to guarantee good behavior?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3663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6BA88-5EF6-40E5-ADB9-374552903F3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4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4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Packet Based (statistical multiplexing)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Destination Routing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Global Addressing (IP addresses)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Simple to join (as infrastructure)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Power in End Hosts (end-to-end argument)</a:t>
            </a:r>
          </a:p>
          <a:p>
            <a:pPr>
              <a:lnSpc>
                <a:spcPct val="90000"/>
              </a:lnSpc>
            </a:pPr>
            <a:r>
              <a:rPr lang="en-US"/>
              <a:t>“Ad hoc” naming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Seems to work OK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Fate sharing with hierarchical system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Off route = more trusted elements</a:t>
            </a:r>
          </a:p>
        </p:txBody>
      </p:sp>
    </p:spTree>
    <p:extLst>
      <p:ext uri="{BB962C8B-B14F-4D97-AF65-F5344CB8AC3E}">
        <p14:creationId xmlns:p14="http://schemas.microsoft.com/office/powerpoint/2010/main" val="330117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35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pPr lvl="1"/>
            <a:r>
              <a:rPr lang="en-US"/>
              <a:t>How attacks leverage these weaknesses in practice</a:t>
            </a:r>
          </a:p>
          <a:p>
            <a:pPr lvl="2"/>
            <a:r>
              <a:rPr lang="en-US"/>
              <a:t>Denial of service</a:t>
            </a:r>
          </a:p>
          <a:p>
            <a:pPr lvl="2"/>
            <a:r>
              <a:rPr lang="en-US"/>
              <a:t>Indirection</a:t>
            </a:r>
          </a:p>
          <a:p>
            <a:pPr lvl="2"/>
            <a:r>
              <a:rPr lang="en-US"/>
              <a:t>Reconnaissance </a:t>
            </a:r>
          </a:p>
          <a:p>
            <a:r>
              <a:rPr lang="en-US"/>
              <a:t>Defenses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74E12-D73B-4B33-9DAD-11090DAE24A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50084" name="AutoShape 4"/>
          <p:cNvSpPr>
            <a:spLocks noChangeArrowheads="1"/>
          </p:cNvSpPr>
          <p:nvPr/>
        </p:nvSpPr>
        <p:spPr bwMode="auto">
          <a:xfrm>
            <a:off x="381000" y="1952325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98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DoS: Via Resource Exhaustion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172BC-F6FE-41A5-8F42-58062FBF140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2147331" name="Picture 3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2509838" cy="1541463"/>
          </a:xfrm>
          <a:prstGeom prst="rect">
            <a:avLst/>
          </a:prstGeom>
          <a:noFill/>
        </p:spPr>
      </p:pic>
      <p:sp>
        <p:nvSpPr>
          <p:cNvPr id="2147332" name="Line 4"/>
          <p:cNvSpPr>
            <a:spLocks noChangeShapeType="1"/>
          </p:cNvSpPr>
          <p:nvPr/>
        </p:nvSpPr>
        <p:spPr bwMode="auto">
          <a:xfrm>
            <a:off x="1143000" y="3581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7333" name="Text Box 5"/>
          <p:cNvSpPr txBox="1">
            <a:spLocks noChangeArrowheads="1"/>
          </p:cNvSpPr>
          <p:nvPr/>
        </p:nvSpPr>
        <p:spPr bwMode="auto">
          <a:xfrm>
            <a:off x="1600200" y="3738563"/>
            <a:ext cx="152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Downlink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bandwidth</a:t>
            </a:r>
          </a:p>
        </p:txBody>
      </p:sp>
      <p:sp>
        <p:nvSpPr>
          <p:cNvPr id="2147334" name="Line 6"/>
          <p:cNvSpPr>
            <a:spLocks noChangeShapeType="1"/>
          </p:cNvSpPr>
          <p:nvPr/>
        </p:nvSpPr>
        <p:spPr bwMode="auto">
          <a:xfrm flipH="1">
            <a:off x="1143000" y="3429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7335" name="Text Box 7"/>
          <p:cNvSpPr txBox="1">
            <a:spLocks noChangeArrowheads="1"/>
          </p:cNvSpPr>
          <p:nvPr/>
        </p:nvSpPr>
        <p:spPr bwMode="auto">
          <a:xfrm>
            <a:off x="1676400" y="2443163"/>
            <a:ext cx="152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Uplink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bandwidth</a:t>
            </a:r>
          </a:p>
        </p:txBody>
      </p:sp>
      <p:sp>
        <p:nvSpPr>
          <p:cNvPr id="2147336" name="Text Box 8"/>
          <p:cNvSpPr txBox="1">
            <a:spLocks noChangeArrowheads="1"/>
          </p:cNvSpPr>
          <p:nvPr/>
        </p:nvSpPr>
        <p:spPr bwMode="auto">
          <a:xfrm>
            <a:off x="4419600" y="4043363"/>
            <a:ext cx="1804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Memory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(e.g. TCP TCB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exhaustion)</a:t>
            </a:r>
          </a:p>
        </p:txBody>
      </p:sp>
      <p:sp>
        <p:nvSpPr>
          <p:cNvPr id="2147337" name="Text Box 9"/>
          <p:cNvSpPr txBox="1">
            <a:spLocks noChangeArrowheads="1"/>
          </p:cNvSpPr>
          <p:nvPr/>
        </p:nvSpPr>
        <p:spPr bwMode="auto">
          <a:xfrm>
            <a:off x="5181600" y="19097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CPU</a:t>
            </a:r>
          </a:p>
        </p:txBody>
      </p:sp>
      <p:sp>
        <p:nvSpPr>
          <p:cNvPr id="2147338" name="Text Box 10"/>
          <p:cNvSpPr txBox="1">
            <a:spLocks noChangeArrowheads="1"/>
          </p:cNvSpPr>
          <p:nvPr/>
        </p:nvSpPr>
        <p:spPr bwMode="auto">
          <a:xfrm>
            <a:off x="6172200" y="1833563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User-time</a:t>
            </a:r>
          </a:p>
        </p:txBody>
      </p:sp>
    </p:spTree>
    <p:extLst>
      <p:ext uri="{BB962C8B-B14F-4D97-AF65-F5344CB8AC3E}">
        <p14:creationId xmlns:p14="http://schemas.microsoft.com/office/powerpoint/2010/main" val="174042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DoS: Via Resource Exhaustion</a:t>
            </a:r>
          </a:p>
        </p:txBody>
      </p:sp>
      <p:sp>
        <p:nvSpPr>
          <p:cNvPr id="2149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Uplink bandwidth </a:t>
            </a:r>
          </a:p>
          <a:p>
            <a:pPr lvl="1"/>
            <a:r>
              <a:rPr lang="en-US"/>
              <a:t>Saturate uplink bandwidth using legitimate requests (e.g. download large image)</a:t>
            </a:r>
          </a:p>
          <a:p>
            <a:pPr lvl="1"/>
            <a:r>
              <a:rPr lang="en-US"/>
              <a:t>Solution: use a CDN (Akamai)</a:t>
            </a:r>
          </a:p>
          <a:p>
            <a:pPr lvl="1"/>
            <a:r>
              <a:rPr lang="en-US"/>
              <a:t>Solution: admission control at the server </a:t>
            </a:r>
            <a:br>
              <a:rPr lang="en-US"/>
            </a:br>
            <a:r>
              <a:rPr lang="en-US"/>
              <a:t>(not a network problem??)</a:t>
            </a:r>
          </a:p>
          <a:p>
            <a:r>
              <a:rPr lang="en-US"/>
              <a:t>CPU time similar to above</a:t>
            </a:r>
          </a:p>
          <a:p>
            <a:r>
              <a:rPr lang="en-US"/>
              <a:t>Victim Memory</a:t>
            </a:r>
          </a:p>
          <a:p>
            <a:pPr lvl="1"/>
            <a:r>
              <a:rPr lang="en-US"/>
              <a:t>TCP connections require state, can try to exhaust</a:t>
            </a:r>
          </a:p>
          <a:p>
            <a:pPr lvl="1"/>
            <a:r>
              <a:rPr lang="en-US"/>
              <a:t>E.g. SYN Flood (next few slides)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433BD-1BEA-40CC-91BB-8B560E0F26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01884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Responsible?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rely on the attack victim to stop </a:t>
            </a:r>
            <a:r>
              <a:rPr lang="en-US" dirty="0" err="1"/>
              <a:t>DoS</a:t>
            </a:r>
            <a:r>
              <a:rPr lang="en-US" dirty="0"/>
              <a:t> attacks?</a:t>
            </a:r>
          </a:p>
          <a:p>
            <a:endParaRPr lang="en-US" dirty="0"/>
          </a:p>
          <a:p>
            <a:r>
              <a:rPr lang="en-US" dirty="0"/>
              <a:t>If not, who can do this?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endParaRPr lang="en-US" dirty="0"/>
          </a:p>
          <a:p>
            <a:r>
              <a:rPr lang="en-US" dirty="0"/>
              <a:t>Which resource is cheaper?</a:t>
            </a:r>
          </a:p>
          <a:p>
            <a:pPr lvl="1"/>
            <a:r>
              <a:rPr lang="en-US" dirty="0"/>
              <a:t>Bandwidth, or </a:t>
            </a:r>
          </a:p>
          <a:p>
            <a:pPr lvl="1"/>
            <a:r>
              <a:rPr lang="en-US" dirty="0"/>
              <a:t>CPU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5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6E818-0E13-488B-B3A8-F60CBA3622AA}" type="slidenum">
              <a:rPr lang="en-US"/>
              <a:pPr/>
              <a:t>27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Handshake</a:t>
            </a:r>
          </a:p>
        </p:txBody>
      </p:sp>
      <p:sp>
        <p:nvSpPr>
          <p:cNvPr id="2151427" name="Line 3"/>
          <p:cNvSpPr>
            <a:spLocks noChangeShapeType="1"/>
          </p:cNvSpPr>
          <p:nvPr/>
        </p:nvSpPr>
        <p:spPr bwMode="auto">
          <a:xfrm>
            <a:off x="2012950" y="2286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28" name="Line 4"/>
          <p:cNvSpPr>
            <a:spLocks noChangeShapeType="1"/>
          </p:cNvSpPr>
          <p:nvPr/>
        </p:nvSpPr>
        <p:spPr bwMode="auto">
          <a:xfrm>
            <a:off x="2012950" y="46482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29" name="Line 5"/>
          <p:cNvSpPr>
            <a:spLocks noChangeShapeType="1"/>
          </p:cNvSpPr>
          <p:nvPr/>
        </p:nvSpPr>
        <p:spPr bwMode="auto">
          <a:xfrm flipH="1">
            <a:off x="2012950" y="3429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0" name="Text Box 6"/>
          <p:cNvSpPr txBox="1">
            <a:spLocks noChangeArrowheads="1"/>
          </p:cNvSpPr>
          <p:nvPr/>
        </p:nvSpPr>
        <p:spPr bwMode="auto">
          <a:xfrm>
            <a:off x="1838325" y="138906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2151431" name="Text Box 7"/>
          <p:cNvSpPr txBox="1">
            <a:spLocks noChangeArrowheads="1"/>
          </p:cNvSpPr>
          <p:nvPr/>
        </p:nvSpPr>
        <p:spPr bwMode="auto">
          <a:xfrm>
            <a:off x="5964238" y="1443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</a:t>
            </a:r>
          </a:p>
        </p:txBody>
      </p:sp>
      <p:sp>
        <p:nvSpPr>
          <p:cNvPr id="2151432" name="Text Box 8"/>
          <p:cNvSpPr txBox="1">
            <a:spLocks noChangeArrowheads="1"/>
          </p:cNvSpPr>
          <p:nvPr/>
        </p:nvSpPr>
        <p:spPr bwMode="auto">
          <a:xfrm>
            <a:off x="3438525" y="20748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</a:t>
            </a:r>
          </a:p>
        </p:txBody>
      </p:sp>
      <p:sp>
        <p:nvSpPr>
          <p:cNvPr id="2151433" name="Text Box 9"/>
          <p:cNvSpPr txBox="1">
            <a:spLocks noChangeArrowheads="1"/>
          </p:cNvSpPr>
          <p:nvPr/>
        </p:nvSpPr>
        <p:spPr bwMode="auto">
          <a:xfrm>
            <a:off x="3057525" y="3217863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S</a:t>
            </a:r>
            <a:r>
              <a:rPr lang="en-US" sz="2400">
                <a:latin typeface="Calibri" pitchFamily="34" charset="0"/>
              </a:rPr>
              <a:t>, ACK</a:t>
            </a:r>
            <a:r>
              <a:rPr lang="en-US" sz="2400" baseline="-25000">
                <a:latin typeface="Calibri" pitchFamily="34" charset="0"/>
              </a:rPr>
              <a:t>C</a:t>
            </a:r>
          </a:p>
        </p:txBody>
      </p:sp>
      <p:sp>
        <p:nvSpPr>
          <p:cNvPr id="2151434" name="Text Box 10"/>
          <p:cNvSpPr txBox="1">
            <a:spLocks noChangeArrowheads="1"/>
          </p:cNvSpPr>
          <p:nvPr/>
        </p:nvSpPr>
        <p:spPr bwMode="auto">
          <a:xfrm>
            <a:off x="4157663" y="4513263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ACK</a:t>
            </a:r>
            <a:r>
              <a:rPr lang="en-US" sz="2400" baseline="-25000">
                <a:latin typeface="Calibri" pitchFamily="34" charset="0"/>
              </a:rPr>
              <a:t>S</a:t>
            </a:r>
          </a:p>
        </p:txBody>
      </p:sp>
      <p:sp>
        <p:nvSpPr>
          <p:cNvPr id="2151435" name="Line 11"/>
          <p:cNvSpPr>
            <a:spLocks noChangeShapeType="1"/>
          </p:cNvSpPr>
          <p:nvPr/>
        </p:nvSpPr>
        <p:spPr bwMode="auto">
          <a:xfrm>
            <a:off x="6170613" y="3429000"/>
            <a:ext cx="0" cy="1981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6" name="Line 12"/>
          <p:cNvSpPr>
            <a:spLocks noChangeShapeType="1"/>
          </p:cNvSpPr>
          <p:nvPr/>
        </p:nvSpPr>
        <p:spPr bwMode="auto">
          <a:xfrm>
            <a:off x="6170613" y="5410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7" name="Line 13"/>
          <p:cNvSpPr>
            <a:spLocks noChangeShapeType="1"/>
          </p:cNvSpPr>
          <p:nvPr/>
        </p:nvSpPr>
        <p:spPr bwMode="auto">
          <a:xfrm>
            <a:off x="2012950" y="2286000"/>
            <a:ext cx="0" cy="1905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8" name="Line 14"/>
          <p:cNvSpPr>
            <a:spLocks noChangeShapeType="1"/>
          </p:cNvSpPr>
          <p:nvPr/>
        </p:nvSpPr>
        <p:spPr bwMode="auto">
          <a:xfrm>
            <a:off x="2012950" y="4648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9" name="Line 15"/>
          <p:cNvSpPr>
            <a:spLocks noChangeShapeType="1"/>
          </p:cNvSpPr>
          <p:nvPr/>
        </p:nvSpPr>
        <p:spPr bwMode="auto">
          <a:xfrm>
            <a:off x="2012950" y="4191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0" name="Line 16"/>
          <p:cNvSpPr>
            <a:spLocks noChangeShapeType="1"/>
          </p:cNvSpPr>
          <p:nvPr/>
        </p:nvSpPr>
        <p:spPr bwMode="auto">
          <a:xfrm>
            <a:off x="6170613" y="1981200"/>
            <a:ext cx="0" cy="1066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1" name="Line 17"/>
          <p:cNvSpPr>
            <a:spLocks noChangeShapeType="1"/>
          </p:cNvSpPr>
          <p:nvPr/>
        </p:nvSpPr>
        <p:spPr bwMode="auto">
          <a:xfrm>
            <a:off x="2012950" y="1905000"/>
            <a:ext cx="0" cy="381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2" name="Line 18"/>
          <p:cNvSpPr>
            <a:spLocks noChangeShapeType="1"/>
          </p:cNvSpPr>
          <p:nvPr/>
        </p:nvSpPr>
        <p:spPr bwMode="auto">
          <a:xfrm>
            <a:off x="6170613" y="3048000"/>
            <a:ext cx="0" cy="407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3" name="Text Box 19"/>
          <p:cNvSpPr txBox="1">
            <a:spLocks noChangeArrowheads="1"/>
          </p:cNvSpPr>
          <p:nvPr/>
        </p:nvSpPr>
        <p:spPr bwMode="auto">
          <a:xfrm>
            <a:off x="6376988" y="2151063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bg2"/>
                </a:solidFill>
                <a:latin typeface="Calibri" pitchFamily="34" charset="0"/>
              </a:rPr>
              <a:t>Listening</a:t>
            </a:r>
          </a:p>
        </p:txBody>
      </p:sp>
      <p:sp>
        <p:nvSpPr>
          <p:cNvPr id="2151444" name="Text Box 20"/>
          <p:cNvSpPr txBox="1">
            <a:spLocks noChangeArrowheads="1"/>
          </p:cNvSpPr>
          <p:nvPr/>
        </p:nvSpPr>
        <p:spPr bwMode="auto">
          <a:xfrm>
            <a:off x="6384925" y="2989263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Store data</a:t>
            </a:r>
          </a:p>
        </p:txBody>
      </p:sp>
      <p:sp>
        <p:nvSpPr>
          <p:cNvPr id="2151445" name="Text Box 21"/>
          <p:cNvSpPr txBox="1">
            <a:spLocks noChangeArrowheads="1"/>
          </p:cNvSpPr>
          <p:nvPr/>
        </p:nvSpPr>
        <p:spPr bwMode="auto">
          <a:xfrm>
            <a:off x="6338888" y="4132263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accent2"/>
                </a:solidFill>
                <a:latin typeface="Calibri" pitchFamily="34" charset="0"/>
              </a:rPr>
              <a:t>Wait</a:t>
            </a:r>
          </a:p>
        </p:txBody>
      </p:sp>
      <p:sp>
        <p:nvSpPr>
          <p:cNvPr id="2151446" name="Text Box 22"/>
          <p:cNvSpPr txBox="1">
            <a:spLocks noChangeArrowheads="1"/>
          </p:cNvSpPr>
          <p:nvPr/>
        </p:nvSpPr>
        <p:spPr bwMode="auto">
          <a:xfrm>
            <a:off x="6370638" y="5427663"/>
            <a:ext cx="152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Connected</a:t>
            </a:r>
          </a:p>
        </p:txBody>
      </p:sp>
    </p:spTree>
    <p:extLst>
      <p:ext uri="{BB962C8B-B14F-4D97-AF65-F5344CB8AC3E}">
        <p14:creationId xmlns:p14="http://schemas.microsoft.com/office/powerpoint/2010/main" val="1207365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66698-D94B-418C-9356-6AC300452E4C}" type="slidenum">
              <a:rPr lang="en-US"/>
              <a:pPr/>
              <a:t>28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SYN Flooding</a:t>
            </a:r>
          </a:p>
        </p:txBody>
      </p:sp>
      <p:sp>
        <p:nvSpPr>
          <p:cNvPr id="2153475" name="Line 3"/>
          <p:cNvSpPr>
            <a:spLocks noChangeShapeType="1"/>
          </p:cNvSpPr>
          <p:nvPr/>
        </p:nvSpPr>
        <p:spPr bwMode="auto">
          <a:xfrm>
            <a:off x="1631950" y="2286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76" name="Text Box 4"/>
          <p:cNvSpPr txBox="1">
            <a:spLocks noChangeArrowheads="1"/>
          </p:cNvSpPr>
          <p:nvPr/>
        </p:nvSpPr>
        <p:spPr bwMode="auto">
          <a:xfrm>
            <a:off x="1457325" y="138906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2153477" name="Text Box 5"/>
          <p:cNvSpPr txBox="1">
            <a:spLocks noChangeArrowheads="1"/>
          </p:cNvSpPr>
          <p:nvPr/>
        </p:nvSpPr>
        <p:spPr bwMode="auto">
          <a:xfrm>
            <a:off x="5583238" y="1443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</a:t>
            </a:r>
          </a:p>
        </p:txBody>
      </p:sp>
      <p:sp>
        <p:nvSpPr>
          <p:cNvPr id="2153478" name="Text Box 6"/>
          <p:cNvSpPr txBox="1">
            <a:spLocks noChangeArrowheads="1"/>
          </p:cNvSpPr>
          <p:nvPr/>
        </p:nvSpPr>
        <p:spPr bwMode="auto">
          <a:xfrm>
            <a:off x="3006725" y="20748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C1</a:t>
            </a:r>
          </a:p>
        </p:txBody>
      </p:sp>
      <p:sp>
        <p:nvSpPr>
          <p:cNvPr id="2153479" name="Line 7"/>
          <p:cNvSpPr>
            <a:spLocks noChangeShapeType="1"/>
          </p:cNvSpPr>
          <p:nvPr/>
        </p:nvSpPr>
        <p:spPr bwMode="auto">
          <a:xfrm>
            <a:off x="5789613" y="1981200"/>
            <a:ext cx="0" cy="1066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0" name="Line 8"/>
          <p:cNvSpPr>
            <a:spLocks noChangeShapeType="1"/>
          </p:cNvSpPr>
          <p:nvPr/>
        </p:nvSpPr>
        <p:spPr bwMode="auto">
          <a:xfrm>
            <a:off x="1631950" y="1905000"/>
            <a:ext cx="0" cy="381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1" name="Text Box 9"/>
          <p:cNvSpPr txBox="1">
            <a:spLocks noChangeArrowheads="1"/>
          </p:cNvSpPr>
          <p:nvPr/>
        </p:nvSpPr>
        <p:spPr bwMode="auto">
          <a:xfrm>
            <a:off x="5995988" y="2151063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bg2"/>
                </a:solidFill>
                <a:latin typeface="Calibri" pitchFamily="34" charset="0"/>
              </a:rPr>
              <a:t>Listening</a:t>
            </a:r>
          </a:p>
        </p:txBody>
      </p:sp>
      <p:sp>
        <p:nvSpPr>
          <p:cNvPr id="2153482" name="Text Box 10"/>
          <p:cNvSpPr txBox="1">
            <a:spLocks noChangeArrowheads="1"/>
          </p:cNvSpPr>
          <p:nvPr/>
        </p:nvSpPr>
        <p:spPr bwMode="auto">
          <a:xfrm>
            <a:off x="6003925" y="2989263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Store data</a:t>
            </a:r>
          </a:p>
        </p:txBody>
      </p:sp>
      <p:sp>
        <p:nvSpPr>
          <p:cNvPr id="2153483" name="Line 11"/>
          <p:cNvSpPr>
            <a:spLocks noChangeShapeType="1"/>
          </p:cNvSpPr>
          <p:nvPr/>
        </p:nvSpPr>
        <p:spPr bwMode="auto">
          <a:xfrm flipH="1">
            <a:off x="5789613" y="3048000"/>
            <a:ext cx="1587" cy="29987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4" name="Line 12"/>
          <p:cNvSpPr>
            <a:spLocks noChangeShapeType="1"/>
          </p:cNvSpPr>
          <p:nvPr/>
        </p:nvSpPr>
        <p:spPr bwMode="auto">
          <a:xfrm>
            <a:off x="1631950" y="28956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5" name="Text Box 13"/>
          <p:cNvSpPr txBox="1">
            <a:spLocks noChangeArrowheads="1"/>
          </p:cNvSpPr>
          <p:nvPr/>
        </p:nvSpPr>
        <p:spPr bwMode="auto">
          <a:xfrm>
            <a:off x="3006725" y="26844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C2</a:t>
            </a:r>
          </a:p>
        </p:txBody>
      </p:sp>
      <p:sp>
        <p:nvSpPr>
          <p:cNvPr id="2153486" name="Line 14"/>
          <p:cNvSpPr>
            <a:spLocks noChangeShapeType="1"/>
          </p:cNvSpPr>
          <p:nvPr/>
        </p:nvSpPr>
        <p:spPr bwMode="auto">
          <a:xfrm>
            <a:off x="5867400" y="3657600"/>
            <a:ext cx="0" cy="2389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7" name="Line 15"/>
          <p:cNvSpPr>
            <a:spLocks noChangeShapeType="1"/>
          </p:cNvSpPr>
          <p:nvPr/>
        </p:nvSpPr>
        <p:spPr bwMode="auto">
          <a:xfrm>
            <a:off x="1631950" y="3554413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8" name="Text Box 16"/>
          <p:cNvSpPr txBox="1">
            <a:spLocks noChangeArrowheads="1"/>
          </p:cNvSpPr>
          <p:nvPr/>
        </p:nvSpPr>
        <p:spPr bwMode="auto">
          <a:xfrm>
            <a:off x="3006725" y="3343275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C3</a:t>
            </a:r>
          </a:p>
        </p:txBody>
      </p:sp>
      <p:sp>
        <p:nvSpPr>
          <p:cNvPr id="2153489" name="Line 17"/>
          <p:cNvSpPr>
            <a:spLocks noChangeShapeType="1"/>
          </p:cNvSpPr>
          <p:nvPr/>
        </p:nvSpPr>
        <p:spPr bwMode="auto">
          <a:xfrm>
            <a:off x="5937250" y="4316413"/>
            <a:ext cx="6350" cy="1730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0" name="Line 18"/>
          <p:cNvSpPr>
            <a:spLocks noChangeShapeType="1"/>
          </p:cNvSpPr>
          <p:nvPr/>
        </p:nvSpPr>
        <p:spPr bwMode="auto">
          <a:xfrm>
            <a:off x="1631950" y="4240213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1" name="Text Box 19"/>
          <p:cNvSpPr txBox="1">
            <a:spLocks noChangeArrowheads="1"/>
          </p:cNvSpPr>
          <p:nvPr/>
        </p:nvSpPr>
        <p:spPr bwMode="auto">
          <a:xfrm>
            <a:off x="3006725" y="4029075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C4</a:t>
            </a:r>
          </a:p>
        </p:txBody>
      </p:sp>
      <p:sp>
        <p:nvSpPr>
          <p:cNvPr id="2153492" name="Line 20"/>
          <p:cNvSpPr>
            <a:spLocks noChangeShapeType="1"/>
          </p:cNvSpPr>
          <p:nvPr/>
        </p:nvSpPr>
        <p:spPr bwMode="auto">
          <a:xfrm>
            <a:off x="6019800" y="5002213"/>
            <a:ext cx="0" cy="10445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3" name="Line 21"/>
          <p:cNvSpPr>
            <a:spLocks noChangeShapeType="1"/>
          </p:cNvSpPr>
          <p:nvPr/>
        </p:nvSpPr>
        <p:spPr bwMode="auto">
          <a:xfrm>
            <a:off x="1631950" y="48768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4" name="Text Box 22"/>
          <p:cNvSpPr txBox="1">
            <a:spLocks noChangeArrowheads="1"/>
          </p:cNvSpPr>
          <p:nvPr/>
        </p:nvSpPr>
        <p:spPr bwMode="auto">
          <a:xfrm>
            <a:off x="3006725" y="46656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C5</a:t>
            </a:r>
          </a:p>
        </p:txBody>
      </p:sp>
      <p:sp>
        <p:nvSpPr>
          <p:cNvPr id="2153495" name="Line 23"/>
          <p:cNvSpPr>
            <a:spLocks noChangeShapeType="1"/>
          </p:cNvSpPr>
          <p:nvPr/>
        </p:nvSpPr>
        <p:spPr bwMode="auto">
          <a:xfrm>
            <a:off x="6096000" y="5638800"/>
            <a:ext cx="0" cy="407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1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against SYN Attacks</a:t>
            </a:r>
          </a:p>
        </p:txBody>
      </p:sp>
      <p:sp>
        <p:nvSpPr>
          <p:cNvPr id="2155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SYN Cookies</a:t>
            </a:r>
          </a:p>
          <a:p>
            <a:pPr lvl="1"/>
            <a:r>
              <a:rPr lang="en-US"/>
              <a:t>Client sends SYN</a:t>
            </a:r>
          </a:p>
          <a:p>
            <a:pPr lvl="1"/>
            <a:r>
              <a:rPr lang="en-US"/>
              <a:t>Server responds to Client with SYN-ACK cookie</a:t>
            </a:r>
          </a:p>
          <a:p>
            <a:pPr lvl="2"/>
            <a:r>
              <a:rPr lang="en-US"/>
              <a:t>sqn = f(src addr, src port, dest addr, dest port, rand)</a:t>
            </a:r>
          </a:p>
          <a:p>
            <a:pPr lvl="2"/>
            <a:r>
              <a:rPr lang="en-US"/>
              <a:t>Server does not save state</a:t>
            </a:r>
          </a:p>
          <a:p>
            <a:pPr lvl="1"/>
            <a:r>
              <a:rPr lang="en-US"/>
              <a:t>Honest client responds with ACK(sqn)</a:t>
            </a:r>
          </a:p>
          <a:p>
            <a:pPr lvl="1"/>
            <a:r>
              <a:rPr lang="en-US"/>
              <a:t>Server checks response </a:t>
            </a:r>
          </a:p>
          <a:p>
            <a:pPr lvl="2"/>
            <a:r>
              <a:rPr lang="en-US"/>
              <a:t>If matches SYN-ACK, establishes connection</a:t>
            </a:r>
          </a:p>
          <a:p>
            <a:r>
              <a:rPr lang="en-US"/>
              <a:t>Drop Random TCB in SYN_RCVD state</a:t>
            </a:r>
            <a:br>
              <a:rPr lang="en-US"/>
            </a:br>
            <a:r>
              <a:rPr lang="en-US"/>
              <a:t>(likely to be attackers)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D26B0-829D-42F3-856D-C28BAF0B67E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5524" name="Text Box 4"/>
          <p:cNvSpPr txBox="1">
            <a:spLocks noChangeArrowheads="1"/>
          </p:cNvSpPr>
          <p:nvPr/>
        </p:nvSpPr>
        <p:spPr bwMode="auto">
          <a:xfrm>
            <a:off x="6521450" y="457200"/>
            <a:ext cx="216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latin typeface="Tahoma" pitchFamily="34" charset="0"/>
              </a:rPr>
              <a:t>[Bernstein, Schenk]</a:t>
            </a:r>
          </a:p>
        </p:txBody>
      </p:sp>
    </p:spTree>
    <p:extLst>
      <p:ext uri="{BB962C8B-B14F-4D97-AF65-F5344CB8AC3E}">
        <p14:creationId xmlns:p14="http://schemas.microsoft.com/office/powerpoint/2010/main" val="39016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EC08-DE13-6540-8B0C-CB3267C1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A399-801B-5D44-AE61-7A61CF83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Time: Tue. December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2019; 14:00-16:00</a:t>
            </a:r>
          </a:p>
          <a:p>
            <a:pPr lvl="1"/>
            <a:r>
              <a:rPr lang="en-US" dirty="0"/>
              <a:t>Location:</a:t>
            </a:r>
          </a:p>
          <a:p>
            <a:pPr lvl="2"/>
            <a:r>
              <a:rPr lang="en-US" dirty="0"/>
              <a:t>A-KE: GB304</a:t>
            </a:r>
          </a:p>
          <a:p>
            <a:pPr lvl="2"/>
            <a:r>
              <a:rPr lang="en-US" dirty="0"/>
              <a:t>KI-OM: MS2170</a:t>
            </a:r>
          </a:p>
          <a:p>
            <a:pPr lvl="2"/>
            <a:r>
              <a:rPr lang="en-US" dirty="0"/>
              <a:t>OU-ZZ: WY119</a:t>
            </a:r>
          </a:p>
          <a:p>
            <a:pPr lvl="2"/>
            <a:r>
              <a:rPr lang="en-US" dirty="0"/>
              <a:t>CSC2209 A-Z: WY119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Please check the location online a few days before the exam</a:t>
            </a:r>
            <a:r>
              <a:rPr lang="en-US" dirty="0"/>
              <a:t>	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88116-877B-2B41-AE88-96E14BD6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3425A-7D8F-3842-8C76-DC1A4BE75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3D7D2-66C3-664C-A841-C41D613EAE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37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DoS (DDoS)</a:t>
            </a:r>
          </a:p>
        </p:txBody>
      </p:sp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Attacker compromises multiple hosts</a:t>
            </a:r>
          </a:p>
          <a:p>
            <a:r>
              <a:rPr lang="en-US"/>
              <a:t>Installs malicious program to do her biding</a:t>
            </a:r>
            <a:br>
              <a:rPr lang="en-US"/>
            </a:br>
            <a:r>
              <a:rPr lang="en-US"/>
              <a:t>(bots)</a:t>
            </a:r>
          </a:p>
          <a:p>
            <a:r>
              <a:rPr lang="en-US"/>
              <a:t>Bots flood (or otherwise attack) victims on command; Attack is coordinated</a:t>
            </a:r>
          </a:p>
          <a:p>
            <a:r>
              <a:rPr lang="en-US"/>
              <a:t>Bot-networks of 80k to 100k have been seen in the wild</a:t>
            </a:r>
          </a:p>
          <a:p>
            <a:pPr lvl="1"/>
            <a:r>
              <a:rPr lang="en-US"/>
              <a:t>Aggregate bandwidth &gt; 20Gbps (probably more)</a:t>
            </a:r>
          </a:p>
          <a:p>
            <a:r>
              <a:rPr lang="en-US"/>
              <a:t>E.g. Blue Frog (by Blue Security)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36EF96-22EE-4333-BE61-79E0D9926E2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692970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 Frog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Anti-spam tool: </a:t>
            </a:r>
          </a:p>
          <a:p>
            <a:pPr lvl="1"/>
            <a:r>
              <a:rPr lang="en-US"/>
              <a:t>Persuade spammers to remove community members’ addresses from their mailing list</a:t>
            </a:r>
          </a:p>
          <a:p>
            <a:r>
              <a:rPr lang="en-US"/>
              <a:t>Users register: Do Not Intrude Registry, Firefox, and IE plugins</a:t>
            </a:r>
          </a:p>
          <a:p>
            <a:r>
              <a:rPr lang="en-US"/>
              <a:t>Automatic reports: ISPs, law-enforcement, …</a:t>
            </a:r>
          </a:p>
          <a:p>
            <a:r>
              <a:rPr lang="en-US"/>
              <a:t>Spammers attacked</a:t>
            </a:r>
          </a:p>
          <a:p>
            <a:pPr lvl="1"/>
            <a:r>
              <a:rPr lang="en-US"/>
              <a:t>Intimidating e-mails</a:t>
            </a:r>
          </a:p>
          <a:p>
            <a:pPr lvl="1"/>
            <a:r>
              <a:rPr lang="en-US"/>
              <a:t>DDoS attack to “Blue Security” web page</a:t>
            </a:r>
          </a:p>
          <a:p>
            <a:pPr lvl="1"/>
            <a:r>
              <a:rPr lang="en-US"/>
              <a:t>Redirected to blogs.com </a:t>
            </a:r>
            <a:r>
              <a:rPr lang="en-US">
                <a:sym typeface="Wingdings" pitchFamily="2" charset="2"/>
              </a:rPr>
              <a:t> Collapse</a:t>
            </a:r>
          </a:p>
          <a:p>
            <a:pPr lvl="1"/>
            <a:r>
              <a:rPr lang="en-US"/>
              <a:t>Attackers identified</a:t>
            </a:r>
          </a:p>
          <a:p>
            <a:r>
              <a:rPr lang="en-US"/>
              <a:t>Blue Security ceased its anti-spam operation.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E2D31-D1BE-458C-84B8-148D4A0FFE9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1316290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Downlink? (Flooding)</a:t>
            </a:r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attacker generates enough traffic to saturate downlink bandwidth.</a:t>
            </a:r>
          </a:p>
          <a:p>
            <a:r>
              <a:rPr lang="en-US"/>
              <a:t>What can the server do?</a:t>
            </a:r>
          </a:p>
          <a:p>
            <a:r>
              <a:rPr lang="en-US"/>
              <a:t>What can the network do?</a:t>
            </a:r>
          </a:p>
          <a:p>
            <a:pPr lvl="1"/>
            <a:r>
              <a:rPr lang="en-US"/>
              <a:t>Ideally want network to drop bad packets</a:t>
            </a:r>
          </a:p>
          <a:p>
            <a:pPr lvl="1"/>
            <a:r>
              <a:rPr lang="en-US"/>
              <a:t>How to tell if a packet is part of a legitimate flow?</a:t>
            </a:r>
            <a:br>
              <a:rPr lang="en-US"/>
            </a:br>
            <a:r>
              <a:rPr lang="en-US"/>
              <a:t>(requires per flow state?)</a:t>
            </a:r>
          </a:p>
          <a:p>
            <a:pPr lvl="1"/>
            <a:r>
              <a:rPr lang="en-US"/>
              <a:t>Even harder, how to tell if a SYN packet is part of a legitimate request?</a:t>
            </a:r>
          </a:p>
          <a:p>
            <a:r>
              <a:rPr lang="en-US"/>
              <a:t>Is the phone network immune to such attacks?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B392B-A339-4528-A88F-5E781FCC40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24391848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 Aplenty</a:t>
            </a:r>
          </a:p>
        </p:txBody>
      </p:sp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Attacker guesses TCP seq. number for an existing connection:</a:t>
            </a:r>
          </a:p>
          <a:p>
            <a:pPr lvl="1"/>
            <a:r>
              <a:rPr lang="en-US"/>
              <a:t>Attacker can send Reset packet to close connection. Results in DoS.</a:t>
            </a:r>
          </a:p>
          <a:p>
            <a:pPr lvl="1"/>
            <a:r>
              <a:rPr lang="en-US"/>
              <a:t>Most systems allow for a large window of acceptable seq. #’s</a:t>
            </a:r>
          </a:p>
          <a:p>
            <a:pPr lvl="1"/>
            <a:r>
              <a:rPr lang="en-US"/>
              <a:t>Only have to a land a packet in </a:t>
            </a:r>
          </a:p>
          <a:p>
            <a:pPr lvl="1"/>
            <a:r>
              <a:rPr lang="en-US"/>
              <a:t>Attack is most effective against long lived connections, e.g. BGP.</a:t>
            </a:r>
          </a:p>
          <a:p>
            <a:r>
              <a:rPr lang="en-US"/>
              <a:t>Congestion control DoS attack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Generate TCP flow to force target to repeatedly enter retransmission timeout state</a:t>
            </a:r>
          </a:p>
          <a:p>
            <a:pPr lvl="1"/>
            <a:r>
              <a:rPr lang="en-US"/>
              <a:t>Difficult to detect because packet rate is low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4A8EC-6813-4F94-B8F8-B0AC08139D9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61668" name="Line 4"/>
          <p:cNvSpPr>
            <a:spLocks noChangeShapeType="1"/>
          </p:cNvSpPr>
          <p:nvPr/>
        </p:nvSpPr>
        <p:spPr bwMode="auto">
          <a:xfrm>
            <a:off x="1219200" y="4486275"/>
            <a:ext cx="65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69" name="Line 5"/>
          <p:cNvSpPr>
            <a:spLocks noChangeShapeType="1"/>
          </p:cNvSpPr>
          <p:nvPr/>
        </p:nvSpPr>
        <p:spPr bwMode="auto">
          <a:xfrm>
            <a:off x="2552700" y="4486275"/>
            <a:ext cx="130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0" name="Line 6"/>
          <p:cNvSpPr>
            <a:spLocks noChangeShapeType="1"/>
          </p:cNvSpPr>
          <p:nvPr/>
        </p:nvSpPr>
        <p:spPr bwMode="auto">
          <a:xfrm>
            <a:off x="7277100" y="405765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1" name="Line 7"/>
          <p:cNvSpPr>
            <a:spLocks noChangeShapeType="1"/>
          </p:cNvSpPr>
          <p:nvPr/>
        </p:nvSpPr>
        <p:spPr bwMode="auto">
          <a:xfrm>
            <a:off x="1873250" y="405765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2" name="Line 8"/>
          <p:cNvSpPr>
            <a:spLocks noChangeShapeType="1"/>
          </p:cNvSpPr>
          <p:nvPr/>
        </p:nvSpPr>
        <p:spPr bwMode="auto">
          <a:xfrm>
            <a:off x="3846513" y="4052888"/>
            <a:ext cx="681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3" name="Line 9"/>
          <p:cNvSpPr>
            <a:spLocks noChangeShapeType="1"/>
          </p:cNvSpPr>
          <p:nvPr/>
        </p:nvSpPr>
        <p:spPr bwMode="auto">
          <a:xfrm>
            <a:off x="727710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4" name="Line 10"/>
          <p:cNvSpPr>
            <a:spLocks noChangeShapeType="1"/>
          </p:cNvSpPr>
          <p:nvPr/>
        </p:nvSpPr>
        <p:spPr bwMode="auto">
          <a:xfrm>
            <a:off x="79565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5" name="Line 11"/>
          <p:cNvSpPr>
            <a:spLocks noChangeShapeType="1"/>
          </p:cNvSpPr>
          <p:nvPr/>
        </p:nvSpPr>
        <p:spPr bwMode="auto">
          <a:xfrm>
            <a:off x="18732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6" name="Line 12"/>
          <p:cNvSpPr>
            <a:spLocks noChangeShapeType="1"/>
          </p:cNvSpPr>
          <p:nvPr/>
        </p:nvSpPr>
        <p:spPr bwMode="auto">
          <a:xfrm>
            <a:off x="255270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7" name="Line 13"/>
          <p:cNvSpPr>
            <a:spLocks noChangeShapeType="1"/>
          </p:cNvSpPr>
          <p:nvPr/>
        </p:nvSpPr>
        <p:spPr bwMode="auto">
          <a:xfrm>
            <a:off x="3846513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8" name="Line 14"/>
          <p:cNvSpPr>
            <a:spLocks noChangeShapeType="1"/>
          </p:cNvSpPr>
          <p:nvPr/>
        </p:nvSpPr>
        <p:spPr bwMode="auto">
          <a:xfrm>
            <a:off x="45275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9" name="Line 15"/>
          <p:cNvSpPr>
            <a:spLocks noChangeShapeType="1"/>
          </p:cNvSpPr>
          <p:nvPr/>
        </p:nvSpPr>
        <p:spPr bwMode="auto">
          <a:xfrm>
            <a:off x="4527550" y="4486275"/>
            <a:ext cx="274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80" name="Line 16"/>
          <p:cNvSpPr>
            <a:spLocks noChangeShapeType="1"/>
          </p:cNvSpPr>
          <p:nvPr/>
        </p:nvSpPr>
        <p:spPr bwMode="auto">
          <a:xfrm>
            <a:off x="7956550" y="4486275"/>
            <a:ext cx="65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81" name="Text Box 17"/>
          <p:cNvSpPr txBox="1">
            <a:spLocks noChangeArrowheads="1"/>
          </p:cNvSpPr>
          <p:nvPr/>
        </p:nvSpPr>
        <p:spPr bwMode="auto">
          <a:xfrm>
            <a:off x="2905125" y="4495800"/>
            <a:ext cx="573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solidFill>
                  <a:srgbClr val="FF3300"/>
                </a:solidFill>
                <a:latin typeface="Tahoma" pitchFamily="34" charset="0"/>
              </a:rPr>
              <a:t>RTO</a:t>
            </a:r>
          </a:p>
        </p:txBody>
      </p:sp>
      <p:sp>
        <p:nvSpPr>
          <p:cNvPr id="2161682" name="Text Box 18"/>
          <p:cNvSpPr txBox="1">
            <a:spLocks noChangeArrowheads="1"/>
          </p:cNvSpPr>
          <p:nvPr/>
        </p:nvSpPr>
        <p:spPr bwMode="auto">
          <a:xfrm>
            <a:off x="5584825" y="4495800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solidFill>
                  <a:srgbClr val="FF3300"/>
                </a:solidFill>
                <a:latin typeface="Tahoma" pitchFamily="34" charset="0"/>
              </a:rPr>
              <a:t>2*RTO</a:t>
            </a:r>
          </a:p>
        </p:txBody>
      </p:sp>
      <p:sp>
        <p:nvSpPr>
          <p:cNvPr id="2161683" name="Text Box 19"/>
          <p:cNvSpPr txBox="1">
            <a:spLocks noChangeArrowheads="1"/>
          </p:cNvSpPr>
          <p:nvPr/>
        </p:nvSpPr>
        <p:spPr bwMode="auto">
          <a:xfrm>
            <a:off x="1687513" y="3657600"/>
            <a:ext cx="1052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  <p:sp>
        <p:nvSpPr>
          <p:cNvPr id="2161684" name="Text Box 20"/>
          <p:cNvSpPr txBox="1">
            <a:spLocks noChangeArrowheads="1"/>
          </p:cNvSpPr>
          <p:nvPr/>
        </p:nvSpPr>
        <p:spPr bwMode="auto">
          <a:xfrm>
            <a:off x="3709988" y="3654425"/>
            <a:ext cx="1052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  <p:sp>
        <p:nvSpPr>
          <p:cNvPr id="2161685" name="Text Box 21"/>
          <p:cNvSpPr txBox="1">
            <a:spLocks noChangeArrowheads="1"/>
          </p:cNvSpPr>
          <p:nvPr/>
        </p:nvSpPr>
        <p:spPr bwMode="auto">
          <a:xfrm>
            <a:off x="7064375" y="3654425"/>
            <a:ext cx="1052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1442872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Indirection Attacks</a:t>
            </a:r>
          </a:p>
        </p:txBody>
      </p:sp>
      <p:sp>
        <p:nvSpPr>
          <p:cNvPr id="21637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Rely on connecting to “end-points” to get content/access services</a:t>
            </a:r>
            <a:br>
              <a:rPr lang="en-US"/>
            </a:br>
            <a:endParaRPr lang="en-US"/>
          </a:p>
          <a:p>
            <a:r>
              <a:rPr lang="en-US"/>
              <a:t>Unfortunately network end-points (e.g. IPs, DNS names) are loosely bound</a:t>
            </a:r>
          </a:p>
          <a:p>
            <a:endParaRPr lang="en-US"/>
          </a:p>
          <a:p>
            <a:r>
              <a:rPr lang="en-US"/>
              <a:t>Long history of problems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65FA4-5632-4936-A157-61C298B5B4D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946466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6D977-7A82-4DBC-AF9A-00E8A47B8EC7}" type="slidenum">
              <a:rPr lang="en-US"/>
              <a:pPr/>
              <a:t>35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Fetching a Web Page</a:t>
            </a:r>
          </a:p>
        </p:txBody>
      </p:sp>
      <p:sp>
        <p:nvSpPr>
          <p:cNvPr id="2165763" name="Text Box 3"/>
          <p:cNvSpPr txBox="1">
            <a:spLocks noChangeArrowheads="1"/>
          </p:cNvSpPr>
          <p:nvPr/>
        </p:nvSpPr>
        <p:spPr bwMode="auto">
          <a:xfrm>
            <a:off x="3341688" y="1770063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DHCP Request</a:t>
            </a:r>
          </a:p>
        </p:txBody>
      </p:sp>
      <p:sp>
        <p:nvSpPr>
          <p:cNvPr id="2165764" name="Line 4"/>
          <p:cNvSpPr>
            <a:spLocks noChangeShapeType="1"/>
          </p:cNvSpPr>
          <p:nvPr/>
        </p:nvSpPr>
        <p:spPr bwMode="auto">
          <a:xfrm>
            <a:off x="1936750" y="2227263"/>
            <a:ext cx="5607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65" name="Text Box 5"/>
          <p:cNvSpPr txBox="1">
            <a:spLocks noChangeArrowheads="1"/>
          </p:cNvSpPr>
          <p:nvPr/>
        </p:nvSpPr>
        <p:spPr bwMode="auto">
          <a:xfrm>
            <a:off x="703263" y="1633538"/>
            <a:ext cx="1017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latin typeface="Calibri" pitchFamily="34" charset="0"/>
              </a:rPr>
              <a:t>Client</a:t>
            </a:r>
          </a:p>
        </p:txBody>
      </p:sp>
      <p:sp>
        <p:nvSpPr>
          <p:cNvPr id="2165766" name="Text Box 6"/>
          <p:cNvSpPr txBox="1">
            <a:spLocks noChangeArrowheads="1"/>
          </p:cNvSpPr>
          <p:nvPr/>
        </p:nvSpPr>
        <p:spPr bwMode="auto">
          <a:xfrm>
            <a:off x="2205038" y="2651125"/>
            <a:ext cx="466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ARP request (name server/gateway)</a:t>
            </a:r>
          </a:p>
        </p:txBody>
      </p:sp>
      <p:sp>
        <p:nvSpPr>
          <p:cNvPr id="2165767" name="Line 7"/>
          <p:cNvSpPr>
            <a:spLocks noChangeShapeType="1"/>
          </p:cNvSpPr>
          <p:nvPr/>
        </p:nvSpPr>
        <p:spPr bwMode="auto">
          <a:xfrm flipV="1">
            <a:off x="1974850" y="3144838"/>
            <a:ext cx="549275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68" name="Text Box 8"/>
          <p:cNvSpPr txBox="1">
            <a:spLocks noChangeArrowheads="1"/>
          </p:cNvSpPr>
          <p:nvPr/>
        </p:nvSpPr>
        <p:spPr bwMode="auto">
          <a:xfrm>
            <a:off x="3357563" y="3575050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DNS request</a:t>
            </a:r>
          </a:p>
        </p:txBody>
      </p:sp>
      <p:sp>
        <p:nvSpPr>
          <p:cNvPr id="2165769" name="Line 9"/>
          <p:cNvSpPr>
            <a:spLocks noChangeShapeType="1"/>
          </p:cNvSpPr>
          <p:nvPr/>
        </p:nvSpPr>
        <p:spPr bwMode="auto">
          <a:xfrm flipV="1">
            <a:off x="1976438" y="4032250"/>
            <a:ext cx="5491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70" name="Text Box 10"/>
          <p:cNvSpPr txBox="1">
            <a:spLocks noChangeArrowheads="1"/>
          </p:cNvSpPr>
          <p:nvPr/>
        </p:nvSpPr>
        <p:spPr bwMode="auto">
          <a:xfrm>
            <a:off x="3394075" y="4419600"/>
            <a:ext cx="190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HTTP Request</a:t>
            </a:r>
          </a:p>
        </p:txBody>
      </p:sp>
      <p:sp>
        <p:nvSpPr>
          <p:cNvPr id="2165771" name="Line 11"/>
          <p:cNvSpPr>
            <a:spLocks noChangeShapeType="1"/>
          </p:cNvSpPr>
          <p:nvPr/>
        </p:nvSpPr>
        <p:spPr bwMode="auto">
          <a:xfrm flipV="1">
            <a:off x="2012950" y="4876800"/>
            <a:ext cx="5491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7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Vulnerability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Users/hosts typically trust the host-address mapping provided by DNS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DC00B-7512-40A6-B91E-289512496FD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8072472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Bellovin/Mockapetris Attack</a:t>
            </a:r>
          </a:p>
        </p:txBody>
      </p:sp>
      <p:sp>
        <p:nvSpPr>
          <p:cNvPr id="216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Trust relationships use symbolic addresses</a:t>
            </a:r>
          </a:p>
          <a:p>
            <a:pPr lvl="1"/>
            <a:r>
              <a:rPr lang="en-US" dirty="0"/>
              <a:t>/etc/</a:t>
            </a:r>
            <a:r>
              <a:rPr lang="en-US" dirty="0" err="1"/>
              <a:t>hosts.equiv</a:t>
            </a:r>
            <a:r>
              <a:rPr lang="en-US" dirty="0"/>
              <a:t> contains friend.stanford.edu</a:t>
            </a:r>
          </a:p>
          <a:p>
            <a:r>
              <a:rPr lang="en-US" dirty="0"/>
              <a:t>Requests come with numeric source address</a:t>
            </a:r>
          </a:p>
          <a:p>
            <a:pPr lvl="1"/>
            <a:r>
              <a:rPr lang="en-US" dirty="0"/>
              <a:t>Use reverse DNS to find symbolic name</a:t>
            </a:r>
          </a:p>
          <a:p>
            <a:pPr lvl="1"/>
            <a:r>
              <a:rPr lang="en-US" dirty="0"/>
              <a:t>Decide access based on /etc/</a:t>
            </a:r>
            <a:r>
              <a:rPr lang="en-US" dirty="0" err="1"/>
              <a:t>hosts.equiv</a:t>
            </a:r>
            <a:r>
              <a:rPr lang="en-US" dirty="0"/>
              <a:t>, …</a:t>
            </a:r>
          </a:p>
          <a:p>
            <a:pPr lvl="1"/>
            <a:endParaRPr lang="en-US" dirty="0"/>
          </a:p>
          <a:p>
            <a:r>
              <a:rPr lang="en-US" dirty="0"/>
              <a:t>Attack</a:t>
            </a:r>
          </a:p>
          <a:p>
            <a:pPr lvl="1"/>
            <a:r>
              <a:rPr lang="en-US" dirty="0"/>
              <a:t>Spoof reverse DNS to make host trust attacker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5541EF-3F27-48A2-BAAF-67E45F9C799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89248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DCED4-449E-4CAE-9078-8C2817EB570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7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DNS	</a:t>
            </a:r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numeric IP address, find symbolic addr</a:t>
            </a:r>
          </a:p>
          <a:p>
            <a:endParaRPr lang="en-US"/>
          </a:p>
          <a:p>
            <a:r>
              <a:rPr lang="en-US"/>
              <a:t>To find 222.33.44.3,</a:t>
            </a:r>
          </a:p>
          <a:p>
            <a:pPr lvl="1"/>
            <a:r>
              <a:rPr lang="en-US"/>
              <a:t>Query 44.33.222.in-addr.arpa</a:t>
            </a:r>
          </a:p>
          <a:p>
            <a:pPr lvl="1"/>
            <a:r>
              <a:rPr lang="en-US"/>
              <a:t>Get list of symbolic addresses, e.g., 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1     IN    PTR     server.small.com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2     IN    PTR     boss.small.com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3     IN    PTR     ws1.small.com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4     IN    PTR     ws2.small.com</a:t>
            </a:r>
          </a:p>
        </p:txBody>
      </p:sp>
    </p:spTree>
    <p:extLst>
      <p:ext uri="{BB962C8B-B14F-4D97-AF65-F5344CB8AC3E}">
        <p14:creationId xmlns:p14="http://schemas.microsoft.com/office/powerpoint/2010/main" val="1795594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</a:t>
            </a:r>
          </a:p>
        </p:txBody>
      </p:sp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Gain control of DNS service for evil.org</a:t>
            </a:r>
          </a:p>
          <a:p>
            <a:r>
              <a:rPr lang="en-US"/>
              <a:t>Select target machine in good.net</a:t>
            </a:r>
          </a:p>
          <a:p>
            <a:r>
              <a:rPr lang="en-US"/>
              <a:t>Find trust relationships</a:t>
            </a:r>
          </a:p>
          <a:p>
            <a:pPr lvl="1"/>
            <a:r>
              <a:rPr lang="en-US"/>
              <a:t>SNMP, finger can help find active sessions, etc.</a:t>
            </a:r>
          </a:p>
          <a:p>
            <a:pPr lvl="1"/>
            <a:r>
              <a:rPr lang="en-US"/>
              <a:t>Example: target trusts host1.good.net</a:t>
            </a:r>
          </a:p>
          <a:p>
            <a:r>
              <a:rPr lang="en-US"/>
              <a:t>Connect</a:t>
            </a:r>
          </a:p>
          <a:p>
            <a:pPr lvl="1"/>
            <a:r>
              <a:rPr lang="en-US"/>
              <a:t>Attempt rlogin from coyote.evil.org</a:t>
            </a:r>
          </a:p>
          <a:p>
            <a:pPr lvl="1"/>
            <a:r>
              <a:rPr lang="en-US"/>
              <a:t>Target contacts reverse DNS server with IP addr</a:t>
            </a:r>
          </a:p>
          <a:p>
            <a:pPr lvl="1"/>
            <a:r>
              <a:rPr lang="en-US"/>
              <a:t>Use modified reverse DNS to say</a:t>
            </a:r>
            <a:br>
              <a:rPr lang="en-US"/>
            </a:br>
            <a:r>
              <a:rPr lang="en-US"/>
              <a:t>  “addr belongs to host1.good.net”</a:t>
            </a:r>
          </a:p>
          <a:p>
            <a:pPr lvl="1"/>
            <a:r>
              <a:rPr lang="en-US"/>
              <a:t>Target allows rlogin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72A02E-28BF-439B-9DE4-D15A053A599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31309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Connectivity: Good vs. Evil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have improved significantly: in terms of bandwidth and latency</a:t>
            </a:r>
          </a:p>
          <a:p>
            <a:pPr lvl="1"/>
            <a:r>
              <a:rPr lang="en-US" dirty="0"/>
              <a:t>Good</a:t>
            </a:r>
          </a:p>
          <a:p>
            <a:pPr lvl="2"/>
            <a:r>
              <a:rPr lang="en-US" dirty="0"/>
              <a:t>We can communicate</a:t>
            </a:r>
          </a:p>
          <a:p>
            <a:pPr lvl="2"/>
            <a:r>
              <a:rPr lang="en-US" dirty="0"/>
              <a:t>Exchange information</a:t>
            </a:r>
          </a:p>
          <a:p>
            <a:pPr lvl="2"/>
            <a:r>
              <a:rPr lang="en-US" dirty="0"/>
              <a:t>Transfer data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Evil</a:t>
            </a:r>
          </a:p>
          <a:p>
            <a:pPr lvl="2"/>
            <a:r>
              <a:rPr lang="en-US" dirty="0"/>
              <a:t>It’s easier to do harm	</a:t>
            </a:r>
          </a:p>
          <a:p>
            <a:pPr lvl="2"/>
            <a:r>
              <a:rPr lang="en-US" dirty="0"/>
              <a:t>Harmful code can propagate faster</a:t>
            </a:r>
          </a:p>
          <a:p>
            <a:pPr lvl="2"/>
            <a:r>
              <a:rPr lang="en-US" dirty="0"/>
              <a:t>Information collection, violating privacy</a:t>
            </a:r>
          </a:p>
          <a:p>
            <a:pPr lvl="2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04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Rebinding Attacks</a:t>
            </a:r>
          </a:p>
        </p:txBody>
      </p:sp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Modern browsers implement the same-origin policy.</a:t>
            </a:r>
          </a:p>
          <a:p>
            <a:pPr lvl="1"/>
            <a:r>
              <a:rPr lang="en-US" dirty="0"/>
              <a:t>Isolate distinct origins.</a:t>
            </a:r>
          </a:p>
          <a:p>
            <a:r>
              <a:rPr lang="en-US" dirty="0"/>
              <a:t>To attack:</a:t>
            </a:r>
          </a:p>
          <a:p>
            <a:pPr lvl="1"/>
            <a:r>
              <a:rPr lang="en-US" dirty="0"/>
              <a:t>Subvert the same-origin policy</a:t>
            </a:r>
          </a:p>
          <a:p>
            <a:pPr lvl="1"/>
            <a:r>
              <a:rPr lang="en-US" dirty="0"/>
              <a:t>Confuse browser to aggregate network resources.</a:t>
            </a:r>
          </a:p>
          <a:p>
            <a:r>
              <a:rPr lang="en-US" dirty="0"/>
              <a:t>DNS Rebinding Attacks:</a:t>
            </a:r>
          </a:p>
          <a:p>
            <a:pPr lvl="1"/>
            <a:r>
              <a:rPr lang="en-US" dirty="0"/>
              <a:t>register a domain, e.g. attacker.com</a:t>
            </a:r>
          </a:p>
          <a:p>
            <a:pPr lvl="1"/>
            <a:r>
              <a:rPr lang="en-US" dirty="0"/>
              <a:t>Answer DNS queries for attacker.com with your IP, short TTL, serve malicious JavaScript</a:t>
            </a:r>
          </a:p>
          <a:p>
            <a:pPr lvl="1"/>
            <a:r>
              <a:rPr lang="en-US" dirty="0"/>
              <a:t>Script requests IP address of attacker.com, feed the IP of private server</a:t>
            </a:r>
          </a:p>
          <a:p>
            <a:pPr lvl="1"/>
            <a:r>
              <a:rPr lang="en-US" dirty="0"/>
              <a:t>Read private information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E2706F-0C44-4C0D-B9A1-8A13D012479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76005" name="Rectangle 5"/>
          <p:cNvSpPr>
            <a:spLocks noChangeArrowheads="1"/>
          </p:cNvSpPr>
          <p:nvPr/>
        </p:nvSpPr>
        <p:spPr bwMode="auto">
          <a:xfrm>
            <a:off x="228600" y="6188075"/>
            <a:ext cx="7162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dirty="0"/>
              <a:t>Protecting Browsers from DNS Rebinding Attacks, In Proceedings of ACM CCS 07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623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– DNS Pinning</a:t>
            </a: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a hostname is resolved to an IP address, cache the result for a while</a:t>
            </a:r>
          </a:p>
          <a:p>
            <a:pPr lvl="1"/>
            <a:r>
              <a:rPr lang="en-US"/>
              <a:t>Regardless of TTL</a:t>
            </a:r>
          </a:p>
          <a:p>
            <a:pPr lvl="1"/>
            <a:endParaRPr lang="en-US"/>
          </a:p>
          <a:p>
            <a:r>
              <a:rPr lang="en-US"/>
              <a:t>Plug-ins can cause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2ED78-1048-4CA0-8CA4-C783E476273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474577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 Spoofing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TCP connection has an associated state</a:t>
            </a:r>
          </a:p>
          <a:p>
            <a:pPr lvl="1"/>
            <a:r>
              <a:rPr lang="en-US"/>
              <a:t>Client IP and port number; same for server</a:t>
            </a:r>
          </a:p>
          <a:p>
            <a:pPr lvl="1"/>
            <a:r>
              <a:rPr lang="en-US"/>
              <a:t>Sequence numbers for client, server flows</a:t>
            </a:r>
          </a:p>
          <a:p>
            <a:endParaRPr lang="en-US"/>
          </a:p>
          <a:p>
            <a:r>
              <a:rPr lang="en-US"/>
              <a:t>Problem</a:t>
            </a:r>
          </a:p>
          <a:p>
            <a:pPr lvl="1"/>
            <a:r>
              <a:rPr lang="en-US"/>
              <a:t>Easy to guess state</a:t>
            </a:r>
          </a:p>
          <a:p>
            <a:pPr lvl="2"/>
            <a:r>
              <a:rPr lang="en-US"/>
              <a:t>Port numbers are standard</a:t>
            </a:r>
          </a:p>
          <a:p>
            <a:pPr lvl="2"/>
            <a:r>
              <a:rPr lang="en-US"/>
              <a:t>Sequence numbers (used to be) chosen in predictable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4AADF-F1CF-4243-BB10-812A75DC228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5961478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en-US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A, B trusted connection</a:t>
            </a:r>
          </a:p>
          <a:p>
            <a:pPr lvl="1"/>
            <a:r>
              <a:rPr lang="en-US" dirty="0"/>
              <a:t>Send packets with predictable </a:t>
            </a:r>
            <a:r>
              <a:rPr lang="en-US" dirty="0" err="1"/>
              <a:t>seq</a:t>
            </a:r>
            <a:r>
              <a:rPr lang="en-US" dirty="0"/>
              <a:t> numbers</a:t>
            </a:r>
          </a:p>
          <a:p>
            <a:r>
              <a:rPr lang="en-US" dirty="0"/>
              <a:t>E impersonates B to A</a:t>
            </a:r>
          </a:p>
          <a:p>
            <a:pPr lvl="1"/>
            <a:r>
              <a:rPr lang="en-US" dirty="0"/>
              <a:t>Opens connection to A to get initial </a:t>
            </a:r>
            <a:r>
              <a:rPr lang="en-US" dirty="0" err="1"/>
              <a:t>seq</a:t>
            </a:r>
            <a:r>
              <a:rPr lang="en-US" dirty="0"/>
              <a:t> number</a:t>
            </a:r>
          </a:p>
          <a:p>
            <a:pPr lvl="1"/>
            <a:r>
              <a:rPr lang="en-US" dirty="0"/>
              <a:t>SYN-floods B’s queue</a:t>
            </a:r>
          </a:p>
          <a:p>
            <a:pPr lvl="1"/>
            <a:r>
              <a:rPr lang="en-US" dirty="0"/>
              <a:t>Sends packets to A that resemble B’s transmission</a:t>
            </a:r>
          </a:p>
          <a:p>
            <a:pPr lvl="1"/>
            <a:r>
              <a:rPr lang="en-US" dirty="0"/>
              <a:t>E cannot receive, but may execute commands on A</a:t>
            </a:r>
          </a:p>
          <a:p>
            <a:r>
              <a:rPr lang="en-US" dirty="0"/>
              <a:t>Other ways to spoof source IP? </a:t>
            </a:r>
          </a:p>
          <a:p>
            <a:endParaRPr lang="en-US" dirty="0"/>
          </a:p>
        </p:txBody>
      </p:sp>
      <p:sp>
        <p:nvSpPr>
          <p:cNvPr id="218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Spoofing Attack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040750-A038-4054-8400-4ABACB9BAD7A}" type="slidenum">
              <a:rPr lang="en-US"/>
              <a:pPr/>
              <a:t>43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80100" name="Rectangle 4"/>
          <p:cNvSpPr>
            <a:spLocks noChangeArrowheads="1"/>
          </p:cNvSpPr>
          <p:nvPr/>
        </p:nvSpPr>
        <p:spPr bwMode="auto">
          <a:xfrm>
            <a:off x="685800" y="1447800"/>
            <a:ext cx="180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Server A</a:t>
            </a:r>
          </a:p>
        </p:txBody>
      </p:sp>
      <p:sp>
        <p:nvSpPr>
          <p:cNvPr id="2180101" name="Rectangle 5"/>
          <p:cNvSpPr>
            <a:spLocks noChangeArrowheads="1"/>
          </p:cNvSpPr>
          <p:nvPr/>
        </p:nvSpPr>
        <p:spPr bwMode="auto">
          <a:xfrm>
            <a:off x="685800" y="4953000"/>
            <a:ext cx="180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B</a:t>
            </a:r>
          </a:p>
        </p:txBody>
      </p:sp>
      <p:sp>
        <p:nvSpPr>
          <p:cNvPr id="2180102" name="Line 6"/>
          <p:cNvSpPr>
            <a:spLocks noChangeShapeType="1"/>
          </p:cNvSpPr>
          <p:nvPr/>
        </p:nvSpPr>
        <p:spPr bwMode="auto">
          <a:xfrm>
            <a:off x="1143000" y="27432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3" name="Freeform 7"/>
          <p:cNvSpPr>
            <a:spLocks/>
          </p:cNvSpPr>
          <p:nvPr/>
        </p:nvSpPr>
        <p:spPr bwMode="auto">
          <a:xfrm>
            <a:off x="1295400" y="2971800"/>
            <a:ext cx="1806575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352"/>
              </a:cxn>
              <a:cxn ang="0">
                <a:pos x="1138" y="409"/>
              </a:cxn>
            </a:cxnLst>
            <a:rect l="0" t="0" r="r" b="b"/>
            <a:pathLst>
              <a:path w="1138" h="420">
                <a:moveTo>
                  <a:pt x="0" y="0"/>
                </a:moveTo>
                <a:cubicBezTo>
                  <a:pt x="87" y="59"/>
                  <a:pt x="332" y="284"/>
                  <a:pt x="522" y="352"/>
                </a:cubicBezTo>
                <a:cubicBezTo>
                  <a:pt x="712" y="420"/>
                  <a:pt x="1010" y="397"/>
                  <a:pt x="1138" y="40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4" name="Freeform 8"/>
          <p:cNvSpPr>
            <a:spLocks/>
          </p:cNvSpPr>
          <p:nvPr/>
        </p:nvSpPr>
        <p:spPr bwMode="auto">
          <a:xfrm flipV="1">
            <a:off x="1295400" y="3962400"/>
            <a:ext cx="1806575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352"/>
              </a:cxn>
              <a:cxn ang="0">
                <a:pos x="1138" y="409"/>
              </a:cxn>
            </a:cxnLst>
            <a:rect l="0" t="0" r="r" b="b"/>
            <a:pathLst>
              <a:path w="1138" h="420">
                <a:moveTo>
                  <a:pt x="0" y="0"/>
                </a:moveTo>
                <a:cubicBezTo>
                  <a:pt x="87" y="59"/>
                  <a:pt x="332" y="284"/>
                  <a:pt x="522" y="352"/>
                </a:cubicBezTo>
                <a:cubicBezTo>
                  <a:pt x="712" y="420"/>
                  <a:pt x="1010" y="397"/>
                  <a:pt x="1138" y="40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5" name="Rectangle 9"/>
          <p:cNvSpPr>
            <a:spLocks noChangeArrowheads="1"/>
          </p:cNvSpPr>
          <p:nvPr/>
        </p:nvSpPr>
        <p:spPr bwMode="auto">
          <a:xfrm>
            <a:off x="2819400" y="3200400"/>
            <a:ext cx="990600" cy="1219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566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Reconnaissance/Misc</a:t>
            </a:r>
          </a:p>
        </p:txBody>
      </p:sp>
      <p:sp>
        <p:nvSpPr>
          <p:cNvPr id="218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attack a victim, first discover available resources</a:t>
            </a:r>
          </a:p>
          <a:p>
            <a:r>
              <a:rPr lang="en-US"/>
              <a:t>Many commonly used reconnaissance techniques</a:t>
            </a:r>
          </a:p>
          <a:p>
            <a:pPr lvl="1"/>
            <a:r>
              <a:rPr lang="en-US"/>
              <a:t>Port scanning</a:t>
            </a:r>
          </a:p>
          <a:p>
            <a:pPr lvl="1"/>
            <a:r>
              <a:rPr lang="en-US"/>
              <a:t>Host/application fingerprinting</a:t>
            </a:r>
          </a:p>
          <a:p>
            <a:pPr lvl="1"/>
            <a:r>
              <a:rPr lang="en-US"/>
              <a:t>Traceroute</a:t>
            </a:r>
          </a:p>
          <a:p>
            <a:pPr lvl="1"/>
            <a:r>
              <a:rPr lang="en-US"/>
              <a:t>DNS (reverse DNS scanning, Zone transfer)</a:t>
            </a:r>
          </a:p>
          <a:p>
            <a:pPr lvl="1"/>
            <a:r>
              <a:rPr lang="en-US"/>
              <a:t>SNMP</a:t>
            </a:r>
          </a:p>
          <a:p>
            <a:r>
              <a:rPr lang="en-US"/>
              <a:t>These are meant for use by admins to diagnose network problems!</a:t>
            </a:r>
          </a:p>
          <a:p>
            <a:pPr lvl="1"/>
            <a:r>
              <a:rPr lang="en-US"/>
              <a:t>Trade-off between the ability to diagnose a network and reveal security sensitive information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E62CDA-7DB0-4B75-A64A-258F1AF4BF5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994786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Anecdotes …</a:t>
            </a:r>
          </a:p>
        </p:txBody>
      </p:sp>
      <p:sp>
        <p:nvSpPr>
          <p:cNvPr id="218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bot networks exist that scan the Internet daily looking for vulnerable hosts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Old worms still endemic on Internet (e.g. Code Red)</a:t>
            </a:r>
          </a:p>
          <a:p>
            <a:pPr lvl="1"/>
            <a:r>
              <a:rPr lang="en-US" dirty="0"/>
              <a:t>Seem to come and go in mass</a:t>
            </a:r>
          </a:p>
          <a:p>
            <a:pPr lvl="1"/>
            <a:r>
              <a:rPr lang="en-US" dirty="0"/>
              <a:t>Surreptitious scanning effort?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16AE3-94FE-4EF4-975C-4C51C8A334B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4105329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8311FB-9AAE-49E8-9BBC-4B0A8A5BD8CD}" type="slidenum">
              <a:rPr lang="en-US"/>
              <a:pPr/>
              <a:t>46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0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</p:txBody>
      </p:sp>
      <p:sp>
        <p:nvSpPr>
          <p:cNvPr id="2306052" name="AutoShape 4"/>
          <p:cNvSpPr>
            <a:spLocks noChangeArrowheads="1"/>
          </p:cNvSpPr>
          <p:nvPr/>
        </p:nvSpPr>
        <p:spPr bwMode="auto">
          <a:xfrm>
            <a:off x="381000" y="251460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72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Firewalls</a:t>
            </a:r>
          </a:p>
        </p:txBody>
      </p:sp>
      <p:sp>
        <p:nvSpPr>
          <p:cNvPr id="2188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out unwanted traffic</a:t>
            </a:r>
          </a:p>
          <a:p>
            <a:r>
              <a:rPr lang="en-US"/>
              <a:t>Can be done in the network (e.g. network perimeter) or at the host</a:t>
            </a:r>
          </a:p>
          <a:p>
            <a:r>
              <a:rPr lang="en-US"/>
              <a:t>Many mechanisms</a:t>
            </a:r>
          </a:p>
          <a:p>
            <a:pPr lvl="1"/>
            <a:r>
              <a:rPr lang="en-US"/>
              <a:t>Packet filters</a:t>
            </a:r>
          </a:p>
          <a:p>
            <a:pPr lvl="1"/>
            <a:r>
              <a:rPr lang="en-US"/>
              <a:t>Stateful packet filters</a:t>
            </a:r>
          </a:p>
          <a:p>
            <a:pPr lvl="1"/>
            <a:r>
              <a:rPr lang="en-US"/>
              <a:t>Proxies, gateways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FBBD9-96C3-4501-980B-5DA5D27AB4E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732633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</a:t>
            </a:r>
          </a:p>
        </p:txBody>
      </p:sp>
      <p:sp>
        <p:nvSpPr>
          <p:cNvPr id="2190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 decision to drop a packet based on packet header</a:t>
            </a:r>
          </a:p>
          <a:p>
            <a:pPr lvl="1"/>
            <a:r>
              <a:rPr lang="en-US" dirty="0"/>
              <a:t>Protocol type</a:t>
            </a:r>
          </a:p>
          <a:p>
            <a:pPr lvl="1"/>
            <a:r>
              <a:rPr lang="en-US" dirty="0"/>
              <a:t>Transport ports</a:t>
            </a:r>
          </a:p>
          <a:p>
            <a:pPr lvl="1"/>
            <a:r>
              <a:rPr lang="en-US" dirty="0"/>
              <a:t>Source/</a:t>
            </a:r>
            <a:r>
              <a:rPr lang="en-US" dirty="0" err="1"/>
              <a:t>Dest</a:t>
            </a:r>
            <a:r>
              <a:rPr lang="en-US" dirty="0"/>
              <a:t> IP address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  <a:p>
            <a:r>
              <a:rPr lang="en-US" dirty="0"/>
              <a:t>Usually done on router at perimeter of network</a:t>
            </a:r>
          </a:p>
          <a:p>
            <a:r>
              <a:rPr lang="en-US" dirty="0"/>
              <a:t>And on virtually all end-hosts today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F98E6B-9446-4442-B9E5-80CF7CFD0E2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093235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Filters: Problem</a:t>
            </a:r>
          </a:p>
        </p:txBody>
      </p:sp>
      <p:sp>
        <p:nvSpPr>
          <p:cNvPr id="2192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firewall rule</a:t>
            </a:r>
            <a:br>
              <a:rPr lang="en-US" dirty="0"/>
            </a:br>
            <a:r>
              <a:rPr lang="en-US" dirty="0"/>
              <a:t>(allow from port 53 and port 80)</a:t>
            </a:r>
          </a:p>
          <a:p>
            <a:r>
              <a:rPr lang="en-US" dirty="0"/>
              <a:t>Easy for an attacker to send packets from port 53 or 80</a:t>
            </a:r>
          </a:p>
          <a:p>
            <a:r>
              <a:rPr lang="en-US" dirty="0"/>
              <a:t>Further attacker can forge source</a:t>
            </a:r>
          </a:p>
          <a:p>
            <a:r>
              <a:rPr lang="en-US" dirty="0">
                <a:solidFill>
                  <a:srgbClr val="FF0000"/>
                </a:solidFill>
              </a:rPr>
              <a:t>Not very effective for stopping packets from unwanted senders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9CC66-CA7A-443E-8BA0-EA80E2E4B54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14556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60576"/>
            <a:ext cx="8229600" cy="4535424"/>
          </a:xfrm>
        </p:spPr>
      </p:pic>
      <p:sp>
        <p:nvSpPr>
          <p:cNvPr id="211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Before Slammer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5A9689-D743-45A3-840C-2FE73241F6E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12516" name="Oval 4"/>
          <p:cNvSpPr>
            <a:spLocks noChangeArrowheads="1"/>
          </p:cNvSpPr>
          <p:nvPr/>
        </p:nvSpPr>
        <p:spPr bwMode="auto">
          <a:xfrm>
            <a:off x="457200" y="5532601"/>
            <a:ext cx="2209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468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Stateful Packet Filter</a:t>
            </a:r>
          </a:p>
        </p:txBody>
      </p:sp>
      <p:sp>
        <p:nvSpPr>
          <p:cNvPr id="2194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Only allow traffic initiated by client</a:t>
            </a:r>
          </a:p>
          <a:p>
            <a:pPr lvl="1"/>
            <a:r>
              <a:rPr lang="en-US"/>
              <a:t>For each flow request (e.g. SYN or DNS req)</a:t>
            </a:r>
            <a:br>
              <a:rPr lang="en-US"/>
            </a:br>
            <a:r>
              <a:rPr lang="en-US"/>
              <a:t>keep a little state</a:t>
            </a:r>
          </a:p>
          <a:p>
            <a:pPr lvl="1"/>
            <a:r>
              <a:rPr lang="en-US"/>
              <a:t>Ensure packets received from Internet belong to an existing flow</a:t>
            </a:r>
          </a:p>
          <a:p>
            <a:pPr lvl="1"/>
            <a:r>
              <a:rPr lang="en-US"/>
              <a:t>To be effective must keep around sequence numbers per flow</a:t>
            </a:r>
          </a:p>
          <a:p>
            <a:r>
              <a:rPr lang="en-US"/>
              <a:t>Very common, used in all NAT boxes today</a:t>
            </a:r>
          </a:p>
          <a:p>
            <a:pPr lvl="1"/>
            <a:r>
              <a:rPr lang="en-US"/>
              <a:t>Stateful NATs downside: failure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all connection state is lost!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562FEE-B4C9-422A-A12E-203F844D991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827765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2196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to look “deeper” into packets</a:t>
            </a:r>
          </a:p>
          <a:p>
            <a:pPr lvl="1"/>
            <a:r>
              <a:rPr lang="en-US" dirty="0"/>
              <a:t>Application type</a:t>
            </a:r>
          </a:p>
          <a:p>
            <a:pPr lvl="1"/>
            <a:r>
              <a:rPr lang="en-US" dirty="0"/>
              <a:t>Content</a:t>
            </a:r>
          </a:p>
          <a:p>
            <a:r>
              <a:rPr lang="en-US" dirty="0"/>
              <a:t>Can do by reconstructing TCP flows and “peering” in, however this is really hard </a:t>
            </a:r>
          </a:p>
          <a:p>
            <a:pPr lvl="1"/>
            <a:r>
              <a:rPr lang="en-US" dirty="0"/>
              <a:t>(Digression next slide)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0F894-FBF2-47E4-B961-19D35E32200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1751291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Passive Reconstruction of TCP Stream</a:t>
            </a:r>
          </a:p>
        </p:txBody>
      </p:sp>
      <p:sp>
        <p:nvSpPr>
          <p:cNvPr id="2198548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passive network element to reconstruct TCP streams</a:t>
            </a:r>
          </a:p>
          <a:p>
            <a:r>
              <a:rPr lang="en-US"/>
              <a:t>“Peer” into stream to find harmful payload</a:t>
            </a:r>
            <a:br>
              <a:rPr lang="en-US"/>
            </a:br>
            <a:r>
              <a:rPr lang="en-US"/>
              <a:t>(e.g. virus signatures)</a:t>
            </a:r>
            <a:br>
              <a:rPr lang="en-US"/>
            </a:br>
            <a:br>
              <a:rPr lang="en-US"/>
            </a:br>
            <a:endParaRPr lang="en-US"/>
          </a:p>
          <a:p>
            <a:endParaRPr lang="en-US"/>
          </a:p>
          <a:p>
            <a:r>
              <a:rPr lang="en-US"/>
              <a:t>Why is this really hard?</a:t>
            </a:r>
          </a:p>
          <a:p>
            <a:endParaRPr lang="en-US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C8364-7A2E-4607-801B-65158E22CCB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98532" name="Line 4"/>
          <p:cNvSpPr>
            <a:spLocks noChangeShapeType="1"/>
          </p:cNvSpPr>
          <p:nvPr/>
        </p:nvSpPr>
        <p:spPr bwMode="auto">
          <a:xfrm>
            <a:off x="4800600" y="4953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533" name="Oval 5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4" name="Line 6"/>
          <p:cNvSpPr>
            <a:spLocks noChangeShapeType="1"/>
          </p:cNvSpPr>
          <p:nvPr/>
        </p:nvSpPr>
        <p:spPr bwMode="auto">
          <a:xfrm>
            <a:off x="6324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535" name="Rectangle 7"/>
          <p:cNvSpPr>
            <a:spLocks noChangeArrowheads="1"/>
          </p:cNvSpPr>
          <p:nvPr/>
        </p:nvSpPr>
        <p:spPr bwMode="auto">
          <a:xfrm>
            <a:off x="7467600" y="4495800"/>
            <a:ext cx="609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6" name="Rectangle 8"/>
          <p:cNvSpPr>
            <a:spLocks noChangeArrowheads="1"/>
          </p:cNvSpPr>
          <p:nvPr/>
        </p:nvSpPr>
        <p:spPr bwMode="auto">
          <a:xfrm>
            <a:off x="6248400" y="3657600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7" name="Rectangle 9"/>
          <p:cNvSpPr>
            <a:spLocks noChangeArrowheads="1"/>
          </p:cNvSpPr>
          <p:nvPr/>
        </p:nvSpPr>
        <p:spPr bwMode="auto">
          <a:xfrm>
            <a:off x="6294438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8" name="Rectangle 10"/>
          <p:cNvSpPr>
            <a:spLocks noChangeArrowheads="1"/>
          </p:cNvSpPr>
          <p:nvPr/>
        </p:nvSpPr>
        <p:spPr bwMode="auto">
          <a:xfrm>
            <a:off x="6410325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9" name="Rectangle 11"/>
          <p:cNvSpPr>
            <a:spLocks noChangeArrowheads="1"/>
          </p:cNvSpPr>
          <p:nvPr/>
        </p:nvSpPr>
        <p:spPr bwMode="auto">
          <a:xfrm>
            <a:off x="6524625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0" name="Rectangle 12"/>
          <p:cNvSpPr>
            <a:spLocks noChangeArrowheads="1"/>
          </p:cNvSpPr>
          <p:nvPr/>
        </p:nvSpPr>
        <p:spPr bwMode="auto">
          <a:xfrm>
            <a:off x="6256338" y="3889375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1" name="Rectangle 13"/>
          <p:cNvSpPr>
            <a:spLocks noChangeArrowheads="1"/>
          </p:cNvSpPr>
          <p:nvPr/>
        </p:nvSpPr>
        <p:spPr bwMode="auto">
          <a:xfrm>
            <a:off x="6302375" y="3929063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2" name="Rectangle 14"/>
          <p:cNvSpPr>
            <a:spLocks noChangeArrowheads="1"/>
          </p:cNvSpPr>
          <p:nvPr/>
        </p:nvSpPr>
        <p:spPr bwMode="auto">
          <a:xfrm>
            <a:off x="7485063" y="3619500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3" name="Rectangle 15"/>
          <p:cNvSpPr>
            <a:spLocks noChangeArrowheads="1"/>
          </p:cNvSpPr>
          <p:nvPr/>
        </p:nvSpPr>
        <p:spPr bwMode="auto">
          <a:xfrm>
            <a:off x="7531100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4" name="Rectangle 16"/>
          <p:cNvSpPr>
            <a:spLocks noChangeArrowheads="1"/>
          </p:cNvSpPr>
          <p:nvPr/>
        </p:nvSpPr>
        <p:spPr bwMode="auto">
          <a:xfrm>
            <a:off x="7646988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5" name="Rectangle 17"/>
          <p:cNvSpPr>
            <a:spLocks noChangeArrowheads="1"/>
          </p:cNvSpPr>
          <p:nvPr/>
        </p:nvSpPr>
        <p:spPr bwMode="auto">
          <a:xfrm>
            <a:off x="7761288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6" name="Rectangle 18"/>
          <p:cNvSpPr>
            <a:spLocks noChangeArrowheads="1"/>
          </p:cNvSpPr>
          <p:nvPr/>
        </p:nvSpPr>
        <p:spPr bwMode="auto">
          <a:xfrm>
            <a:off x="7493000" y="3851275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7" name="Rectangle 19"/>
          <p:cNvSpPr>
            <a:spLocks noChangeArrowheads="1"/>
          </p:cNvSpPr>
          <p:nvPr/>
        </p:nvSpPr>
        <p:spPr bwMode="auto">
          <a:xfrm>
            <a:off x="7539038" y="3890963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39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Reconstructing Streams</a:t>
            </a:r>
          </a:p>
        </p:txBody>
      </p:sp>
      <p:sp>
        <p:nvSpPr>
          <p:cNvPr id="2200598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know the client’s view of data</a:t>
            </a:r>
          </a:p>
          <a:p>
            <a:pPr lvl="1"/>
            <a:r>
              <a:rPr lang="en-US"/>
              <a:t>Have to know if packet reaches destination</a:t>
            </a:r>
            <a:br>
              <a:rPr lang="en-US"/>
            </a:br>
            <a:r>
              <a:rPr lang="en-US"/>
              <a:t>(may not if TTL is too short)</a:t>
            </a:r>
          </a:p>
          <a:p>
            <a:pPr lvl="1"/>
            <a:r>
              <a:rPr lang="en-US"/>
              <a:t>Have to know how end-host manages overlapping TCP sequence numbers</a:t>
            </a:r>
          </a:p>
          <a:p>
            <a:pPr lvl="1"/>
            <a:r>
              <a:rPr lang="en-US"/>
              <a:t>Have to know how end-host manages overlapping fragments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691F5-C451-4DDF-A38E-F903131119E6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200599" name="Rectangle 23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0" name="Line 4"/>
          <p:cNvSpPr>
            <a:spLocks noChangeShapeType="1"/>
          </p:cNvSpPr>
          <p:nvPr/>
        </p:nvSpPr>
        <p:spPr bwMode="auto">
          <a:xfrm>
            <a:off x="1957388" y="6137275"/>
            <a:ext cx="2649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1" name="Oval 5"/>
          <p:cNvSpPr>
            <a:spLocks noChangeArrowheads="1"/>
          </p:cNvSpPr>
          <p:nvPr/>
        </p:nvSpPr>
        <p:spPr bwMode="auto">
          <a:xfrm>
            <a:off x="3352800" y="5472113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2" name="Line 6"/>
          <p:cNvSpPr>
            <a:spLocks noChangeShapeType="1"/>
          </p:cNvSpPr>
          <p:nvPr/>
        </p:nvSpPr>
        <p:spPr bwMode="auto">
          <a:xfrm flipH="1">
            <a:off x="3570288" y="5945188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3" name="Rectangle 7"/>
          <p:cNvSpPr>
            <a:spLocks noChangeArrowheads="1"/>
          </p:cNvSpPr>
          <p:nvPr/>
        </p:nvSpPr>
        <p:spPr bwMode="auto">
          <a:xfrm>
            <a:off x="6375400" y="5791200"/>
            <a:ext cx="609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End </a:t>
            </a:r>
            <a:br>
              <a:rPr lang="en-US" sz="2000">
                <a:latin typeface="Calibri" pitchFamily="34" charset="0"/>
              </a:rPr>
            </a:br>
            <a:r>
              <a:rPr lang="en-US" sz="2000">
                <a:latin typeface="Calibri" pitchFamily="34" charset="0"/>
              </a:rPr>
              <a:t>host</a:t>
            </a:r>
          </a:p>
        </p:txBody>
      </p:sp>
      <p:sp>
        <p:nvSpPr>
          <p:cNvPr id="2200584" name="Oval 8"/>
          <p:cNvSpPr>
            <a:spLocks noChangeArrowheads="1"/>
          </p:cNvSpPr>
          <p:nvPr/>
        </p:nvSpPr>
        <p:spPr bwMode="auto">
          <a:xfrm>
            <a:off x="4608513" y="5929313"/>
            <a:ext cx="649287" cy="438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router</a:t>
            </a:r>
          </a:p>
        </p:txBody>
      </p:sp>
      <p:sp>
        <p:nvSpPr>
          <p:cNvPr id="2200585" name="Line 9"/>
          <p:cNvSpPr>
            <a:spLocks noChangeShapeType="1"/>
          </p:cNvSpPr>
          <p:nvPr/>
        </p:nvSpPr>
        <p:spPr bwMode="auto">
          <a:xfrm>
            <a:off x="5260975" y="613727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6" name="Rectangle 10"/>
          <p:cNvSpPr>
            <a:spLocks noChangeArrowheads="1"/>
          </p:cNvSpPr>
          <p:nvPr/>
        </p:nvSpPr>
        <p:spPr bwMode="auto">
          <a:xfrm>
            <a:off x="6400800" y="4862513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7" name="Rectangle 11"/>
          <p:cNvSpPr>
            <a:spLocks noChangeArrowheads="1"/>
          </p:cNvSpPr>
          <p:nvPr/>
        </p:nvSpPr>
        <p:spPr bwMode="auto">
          <a:xfrm>
            <a:off x="6446838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8" name="Rectangle 12"/>
          <p:cNvSpPr>
            <a:spLocks noChangeArrowheads="1"/>
          </p:cNvSpPr>
          <p:nvPr/>
        </p:nvSpPr>
        <p:spPr bwMode="auto">
          <a:xfrm>
            <a:off x="6719888" y="490855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9" name="Rectangle 13"/>
          <p:cNvSpPr>
            <a:spLocks noChangeArrowheads="1"/>
          </p:cNvSpPr>
          <p:nvPr/>
        </p:nvSpPr>
        <p:spPr bwMode="auto">
          <a:xfrm>
            <a:off x="3352800" y="4862513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0" name="Rectangle 14"/>
          <p:cNvSpPr>
            <a:spLocks noChangeArrowheads="1"/>
          </p:cNvSpPr>
          <p:nvPr/>
        </p:nvSpPr>
        <p:spPr bwMode="auto">
          <a:xfrm>
            <a:off x="3398838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1" name="Rectangle 15"/>
          <p:cNvSpPr>
            <a:spLocks noChangeArrowheads="1"/>
          </p:cNvSpPr>
          <p:nvPr/>
        </p:nvSpPr>
        <p:spPr bwMode="auto">
          <a:xfrm>
            <a:off x="3514725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2" name="Rectangle 16"/>
          <p:cNvSpPr>
            <a:spLocks noChangeArrowheads="1"/>
          </p:cNvSpPr>
          <p:nvPr/>
        </p:nvSpPr>
        <p:spPr bwMode="auto">
          <a:xfrm>
            <a:off x="3629025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3" name="Oval 17"/>
          <p:cNvSpPr>
            <a:spLocks noChangeArrowheads="1"/>
          </p:cNvSpPr>
          <p:nvPr/>
        </p:nvSpPr>
        <p:spPr bwMode="auto">
          <a:xfrm flipV="1">
            <a:off x="6565900" y="4870450"/>
            <a:ext cx="115888" cy="1143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4" name="Line 18"/>
          <p:cNvSpPr>
            <a:spLocks noChangeShapeType="1"/>
          </p:cNvSpPr>
          <p:nvPr/>
        </p:nvSpPr>
        <p:spPr bwMode="auto">
          <a:xfrm>
            <a:off x="2189163" y="5254625"/>
            <a:ext cx="272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95" name="Rectangle 19"/>
          <p:cNvSpPr>
            <a:spLocks noChangeArrowheads="1"/>
          </p:cNvSpPr>
          <p:nvPr/>
        </p:nvSpPr>
        <p:spPr bwMode="auto">
          <a:xfrm>
            <a:off x="4914900" y="521493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6" name="Text Box 20"/>
          <p:cNvSpPr txBox="1">
            <a:spLocks noChangeArrowheads="1"/>
          </p:cNvSpPr>
          <p:nvPr/>
        </p:nvSpPr>
        <p:spPr bwMode="auto">
          <a:xfrm>
            <a:off x="4800600" y="50276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X</a:t>
            </a:r>
          </a:p>
        </p:txBody>
      </p:sp>
      <p:sp>
        <p:nvSpPr>
          <p:cNvPr id="2200597" name="Text Box 21"/>
          <p:cNvSpPr txBox="1">
            <a:spLocks noChangeArrowheads="1"/>
          </p:cNvSpPr>
          <p:nvPr/>
        </p:nvSpPr>
        <p:spPr bwMode="auto">
          <a:xfrm>
            <a:off x="4454525" y="4643438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TTL = 0</a:t>
            </a:r>
          </a:p>
        </p:txBody>
      </p:sp>
    </p:spTree>
    <p:extLst>
      <p:ext uri="{BB962C8B-B14F-4D97-AF65-F5344CB8AC3E}">
        <p14:creationId xmlns:p14="http://schemas.microsoft.com/office/powerpoint/2010/main" val="27099343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2202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Full TCP termination in the network</a:t>
            </a:r>
          </a:p>
          <a:p>
            <a:r>
              <a:rPr lang="en-US"/>
              <a:t>Often done transparently (e.g. HTTP proxies)</a:t>
            </a:r>
          </a:p>
          <a:p>
            <a:r>
              <a:rPr lang="en-US"/>
              <a:t>Allows access to objects passed over network</a:t>
            </a:r>
          </a:p>
          <a:p>
            <a:pPr lvl="1"/>
            <a:r>
              <a:rPr lang="en-US"/>
              <a:t>E.g. files, streams etc.</a:t>
            </a:r>
          </a:p>
          <a:p>
            <a:r>
              <a:rPr lang="en-US"/>
              <a:t>Does not have same problems as stream reconstruction</a:t>
            </a:r>
          </a:p>
          <a:p>
            <a:r>
              <a:rPr lang="en-US"/>
              <a:t>Plus can do lots of other fun things</a:t>
            </a:r>
          </a:p>
          <a:p>
            <a:pPr lvl="1"/>
            <a:r>
              <a:rPr lang="en-US"/>
              <a:t>E.g. content caching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E58D2-C1CB-4B97-B049-807732D72E8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265682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 Discussion</a:t>
            </a:r>
          </a:p>
        </p:txBody>
      </p:sp>
      <p:sp>
        <p:nvSpPr>
          <p:cNvPr id="2204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Proxies duplicate per-flow state held by clients</a:t>
            </a:r>
          </a:p>
          <a:p>
            <a:r>
              <a:rPr lang="en-US"/>
              <a:t>How does this break end-to-end semantics of TCP?</a:t>
            </a:r>
          </a:p>
          <a:p>
            <a:pPr lvl="1"/>
            <a:r>
              <a:rPr lang="en-US"/>
              <a:t>E.g. what if proxy crashes right after reading from client? (lost data!)</a:t>
            </a:r>
          </a:p>
          <a:p>
            <a:r>
              <a:rPr lang="en-US"/>
              <a:t>How to fix?</a:t>
            </a:r>
          </a:p>
          <a:p>
            <a:pPr lvl="1"/>
            <a:r>
              <a:rPr lang="en-US"/>
              <a:t>Lots of work in this area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75E36F-A866-4F0A-9637-B070734E7E2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8947951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Comments</a:t>
            </a:r>
          </a:p>
        </p:txBody>
      </p:sp>
      <p:sp>
        <p:nvSpPr>
          <p:cNvPr id="220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not designed for security</a:t>
            </a:r>
          </a:p>
          <a:p>
            <a:r>
              <a:rPr lang="en-US"/>
              <a:t>Many, many attacks</a:t>
            </a:r>
          </a:p>
          <a:p>
            <a:pPr lvl="1"/>
            <a:r>
              <a:rPr lang="en-US"/>
              <a:t>Defense is very difficult</a:t>
            </a:r>
          </a:p>
          <a:p>
            <a:pPr lvl="1"/>
            <a:r>
              <a:rPr lang="en-US"/>
              <a:t>Attackers are smart; Broken network aids them!</a:t>
            </a:r>
          </a:p>
          <a:p>
            <a:r>
              <a:rPr lang="en-US"/>
              <a:t>Retrofitting solutions often break original design principles</a:t>
            </a:r>
          </a:p>
          <a:p>
            <a:pPr lvl="1"/>
            <a:r>
              <a:rPr lang="en-US"/>
              <a:t>Some of these solutions work, some of the time</a:t>
            </a:r>
          </a:p>
          <a:p>
            <a:pPr lvl="1"/>
            <a:r>
              <a:rPr lang="en-US"/>
              <a:t>Some make the network inflexible, brittle</a:t>
            </a:r>
          </a:p>
          <a:p>
            <a:r>
              <a:rPr lang="en-US"/>
              <a:t>Time for new designs/principles?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D83D9-7EC8-4DC6-ACEF-7DDC4975C75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2289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26358F-48FB-4599-9C59-A2C7737DC4EE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1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After Slammer</a:t>
            </a:r>
          </a:p>
        </p:txBody>
      </p:sp>
      <p:pic>
        <p:nvPicPr>
          <p:cNvPr id="21145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81150"/>
            <a:ext cx="8229600" cy="4533900"/>
          </a:xfrm>
        </p:spPr>
      </p:pic>
      <p:sp>
        <p:nvSpPr>
          <p:cNvPr id="2114564" name="Oval 4"/>
          <p:cNvSpPr>
            <a:spLocks noChangeArrowheads="1"/>
          </p:cNvSpPr>
          <p:nvPr/>
        </p:nvSpPr>
        <p:spPr bwMode="auto">
          <a:xfrm>
            <a:off x="400050" y="5581650"/>
            <a:ext cx="2286000" cy="28575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565" name="Oval 5"/>
          <p:cNvSpPr>
            <a:spLocks noChangeArrowheads="1"/>
          </p:cNvSpPr>
          <p:nvPr/>
        </p:nvSpPr>
        <p:spPr bwMode="auto">
          <a:xfrm>
            <a:off x="3124200" y="5791200"/>
            <a:ext cx="685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3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Lesson in Economy</a:t>
            </a:r>
          </a:p>
        </p:txBody>
      </p:sp>
      <p:sp>
        <p:nvSpPr>
          <p:cNvPr id="211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Slammer exploited connectionless UDP service, rather than connection-oriented TCP.</a:t>
            </a:r>
          </a:p>
          <a:p>
            <a:r>
              <a:rPr lang="en-US" dirty="0"/>
              <a:t>Entire worm fit in a single packet! (376 bytes)</a:t>
            </a:r>
          </a:p>
          <a:p>
            <a:pPr lvl="1"/>
            <a:r>
              <a:rPr lang="en-US" dirty="0"/>
              <a:t>When scanning, worm could “fire and forget”.</a:t>
            </a:r>
          </a:p>
          <a:p>
            <a:pPr lvl="1"/>
            <a:r>
              <a:rPr lang="en-US" dirty="0"/>
              <a:t>Stateless! </a:t>
            </a:r>
          </a:p>
          <a:p>
            <a:r>
              <a:rPr lang="en-US" dirty="0"/>
              <a:t>Worm infected 75,000+ hosts in 10 minutes (despite broken random number generator).</a:t>
            </a:r>
          </a:p>
          <a:p>
            <a:pPr lvl="1"/>
            <a:r>
              <a:rPr lang="en-US" dirty="0"/>
              <a:t>At its peak, doubled every 8.5 seconds.</a:t>
            </a:r>
          </a:p>
          <a:p>
            <a:r>
              <a:rPr lang="en-US" dirty="0"/>
              <a:t>Progress limited by the Internet’s carrying capacity</a:t>
            </a:r>
            <a:br>
              <a:rPr lang="en-US" dirty="0"/>
            </a:br>
            <a:r>
              <a:rPr lang="en-US" dirty="0"/>
              <a:t>(= 55 million scans/sec)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52B4B-7CC8-4D30-8661-F6E04E95FB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3590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66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Security?</a:t>
            </a:r>
          </a:p>
        </p:txBody>
      </p:sp>
      <p:sp>
        <p:nvSpPr>
          <p:cNvPr id="21186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victim at 12:45 am</a:t>
            </a:r>
          </a:p>
          <a:p>
            <a:r>
              <a:rPr lang="en-US"/>
              <a:t>By 1:15 am, transcontinental links starting to fail</a:t>
            </a:r>
          </a:p>
          <a:p>
            <a:r>
              <a:rPr lang="en-US"/>
              <a:t>300,000 access points downed in Portugal</a:t>
            </a:r>
          </a:p>
          <a:p>
            <a:r>
              <a:rPr lang="en-US"/>
              <a:t>All cell and Internet in Korea failed (27 million people)</a:t>
            </a:r>
          </a:p>
          <a:p>
            <a:r>
              <a:rPr lang="en-US"/>
              <a:t>5 root name servers were knocked offline</a:t>
            </a:r>
          </a:p>
          <a:p>
            <a:r>
              <a:rPr lang="en-US"/>
              <a:t>911 didn’t respond (Seattle)</a:t>
            </a:r>
          </a:p>
          <a:p>
            <a:r>
              <a:rPr lang="en-US"/>
              <a:t>Flights canceled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BB7C4-7EBF-4BFB-86AD-DBC1106FF29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56907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Witty Worm</a:t>
            </a:r>
          </a:p>
        </p:txBody>
      </p:sp>
      <p:pic>
        <p:nvPicPr>
          <p:cNvPr id="2120707" name="Picture 3" descr="world_big-witty_2h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447800"/>
            <a:ext cx="8229600" cy="457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A02B8D-E408-4DED-BC6D-D4DC7D1866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539686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3649</Words>
  <Application>Microsoft Macintosh PowerPoint</Application>
  <PresentationFormat>On-screen Show (4:3)</PresentationFormat>
  <Paragraphs>691</Paragraphs>
  <Slides>56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Calibri</vt:lpstr>
      <vt:lpstr>Constantia</vt:lpstr>
      <vt:lpstr>Tahoma</vt:lpstr>
      <vt:lpstr>Wingdings</vt:lpstr>
      <vt:lpstr>Wingdings 2</vt:lpstr>
      <vt:lpstr>Flow</vt:lpstr>
      <vt:lpstr>Handout # 18 Network Security</vt:lpstr>
      <vt:lpstr>Announcements</vt:lpstr>
      <vt:lpstr>Announcements</vt:lpstr>
      <vt:lpstr>Connectivity: Good vs. Evil </vt:lpstr>
      <vt:lpstr>Life Just Before Slammer</vt:lpstr>
      <vt:lpstr>Life Just After Slammer</vt:lpstr>
      <vt:lpstr>A Lesson in Economy</vt:lpstr>
      <vt:lpstr>Why Security?</vt:lpstr>
      <vt:lpstr>Witty Worm</vt:lpstr>
      <vt:lpstr>Witty Worm – Cont’d </vt:lpstr>
      <vt:lpstr>Detecting Attacks</vt:lpstr>
      <vt:lpstr>Network Telescope</vt:lpstr>
      <vt:lpstr>Today</vt:lpstr>
      <vt:lpstr>Network Security Goals</vt:lpstr>
      <vt:lpstr>Today</vt:lpstr>
      <vt:lpstr>Internet Design</vt:lpstr>
      <vt:lpstr>Internet Design vs. Security</vt:lpstr>
      <vt:lpstr>Internet Design vs. Security</vt:lpstr>
      <vt:lpstr>Internet Design vs. Security</vt:lpstr>
      <vt:lpstr>Internet Design vs. Security</vt:lpstr>
      <vt:lpstr>Internet Design vs. Security</vt:lpstr>
      <vt:lpstr>Internet Design vs. Security</vt:lpstr>
      <vt:lpstr>Today</vt:lpstr>
      <vt:lpstr>DoS: Via Resource Exhaustion</vt:lpstr>
      <vt:lpstr>DoS: Via Resource Exhaustion</vt:lpstr>
      <vt:lpstr>Who Is Responsible?</vt:lpstr>
      <vt:lpstr>TCP Handshake</vt:lpstr>
      <vt:lpstr>Example: SYN Flooding</vt:lpstr>
      <vt:lpstr>Protection against SYN Attacks</vt:lpstr>
      <vt:lpstr>Distributed DoS (DDoS)</vt:lpstr>
      <vt:lpstr>Blue Frog</vt:lpstr>
      <vt:lpstr>What About Downlink? (Flooding)</vt:lpstr>
      <vt:lpstr>DoS Aplenty</vt:lpstr>
      <vt:lpstr>Indirection Attacks</vt:lpstr>
      <vt:lpstr>Example: Fetching a Web Page</vt:lpstr>
      <vt:lpstr>DNS Vulnerability</vt:lpstr>
      <vt:lpstr>Bellovin/Mockapetris Attack</vt:lpstr>
      <vt:lpstr>Reverse DNS </vt:lpstr>
      <vt:lpstr>Attack</vt:lpstr>
      <vt:lpstr>DNS Rebinding Attacks</vt:lpstr>
      <vt:lpstr>Solution – DNS Pinning</vt:lpstr>
      <vt:lpstr>TCP Connection Spoofing</vt:lpstr>
      <vt:lpstr>IP Spoofing Attack</vt:lpstr>
      <vt:lpstr>Reconnaissance/Misc</vt:lpstr>
      <vt:lpstr>Anecdotes …</vt:lpstr>
      <vt:lpstr>Today</vt:lpstr>
      <vt:lpstr>Firewalls</vt:lpstr>
      <vt:lpstr>Packet Filters</vt:lpstr>
      <vt:lpstr>Packet Filters: Problem</vt:lpstr>
      <vt:lpstr>Stateful Packet Filter</vt:lpstr>
      <vt:lpstr>Proxies</vt:lpstr>
      <vt:lpstr>Passive Reconstruction of TCP Stream</vt:lpstr>
      <vt:lpstr>Reconstructing Streams</vt:lpstr>
      <vt:lpstr>Proxies</vt:lpstr>
      <vt:lpstr>Proxy Discussion</vt:lpstr>
      <vt:lpstr>Final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343</cp:revision>
  <cp:lastPrinted>2012-12-04T16:38:31Z</cp:lastPrinted>
  <dcterms:created xsi:type="dcterms:W3CDTF">2006-08-16T00:00:00Z</dcterms:created>
  <dcterms:modified xsi:type="dcterms:W3CDTF">2019-11-26T14:48:56Z</dcterms:modified>
</cp:coreProperties>
</file>