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0"/>
  </p:notesMasterIdLst>
  <p:handoutMasterIdLst>
    <p:handoutMasterId r:id="rId71"/>
  </p:handoutMasterIdLst>
  <p:sldIdLst>
    <p:sldId id="307" r:id="rId2"/>
    <p:sldId id="422" r:id="rId3"/>
    <p:sldId id="494" r:id="rId4"/>
    <p:sldId id="426" r:id="rId5"/>
    <p:sldId id="427" r:id="rId6"/>
    <p:sldId id="428" r:id="rId7"/>
    <p:sldId id="491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92" r:id="rId24"/>
    <p:sldId id="446" r:id="rId25"/>
    <p:sldId id="447" r:id="rId26"/>
    <p:sldId id="448" r:id="rId27"/>
    <p:sldId id="449" r:id="rId28"/>
    <p:sldId id="450" r:id="rId29"/>
    <p:sldId id="451" r:id="rId30"/>
    <p:sldId id="493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0" r:id="rId6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 autoAdjust="0"/>
    <p:restoredTop sz="93605" autoAdjust="0"/>
  </p:normalViewPr>
  <p:slideViewPr>
    <p:cSldViewPr>
      <p:cViewPr varScale="1">
        <p:scale>
          <a:sx n="115" d="100"/>
          <a:sy n="115" d="100"/>
        </p:scale>
        <p:origin x="184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10/8/19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9854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10/8/19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810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638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42074-8B3F-4F93-A944-6677DA17A07C}" type="slidenum">
              <a:rPr lang="en-US"/>
              <a:pPr/>
              <a:t>11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6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E1997-36D1-4CDB-A7F1-C056DA334120}" type="slidenum">
              <a:rPr lang="en-US"/>
              <a:pPr/>
              <a:t>12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2BEDD-02BA-440A-A81A-86006C983FBC}" type="slidenum">
              <a:rPr lang="en-US"/>
              <a:pPr/>
              <a:t>13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3FB9D-0F71-4503-8D76-E99A19FD4F6D}" type="slidenum">
              <a:rPr lang="en-US"/>
              <a:pPr/>
              <a:t>14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58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FD8C8-5055-4CD8-A214-D3CECEAE1404}" type="slidenum">
              <a:rPr lang="en-US"/>
              <a:pPr/>
              <a:t>15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8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49E64-C895-48F6-9C5A-72B485D7E354}" type="slidenum">
              <a:rPr lang="en-US"/>
              <a:pPr/>
              <a:t>16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C7F4C-AD45-4C24-9F38-D2C6A4C74643}" type="slidenum">
              <a:rPr lang="en-US"/>
              <a:pPr/>
              <a:t>17</a:t>
            </a:fld>
            <a:endParaRPr lang="en-US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04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51908-6D0F-45DC-98DF-93288554C692}" type="slidenum">
              <a:rPr lang="en-US"/>
              <a:pPr/>
              <a:t>18</a:t>
            </a:fld>
            <a:endParaRPr lang="en-US"/>
          </a:p>
        </p:txBody>
      </p:sp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41D17-C2C0-4979-809B-75262B18AB15}" type="slidenum">
              <a:rPr lang="en-US"/>
              <a:pPr/>
              <a:t>19</a:t>
            </a:fld>
            <a:endParaRPr lang="en-US"/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95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3C65B-608A-4EEE-9CD2-764034164004}" type="slidenum">
              <a:rPr lang="en-US"/>
              <a:pPr/>
              <a:t>20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8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02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FC36C-10CF-482B-9B47-2FDAC5C36585}" type="slidenum">
              <a:rPr lang="en-US"/>
              <a:pPr/>
              <a:t>21</a:t>
            </a:fld>
            <a:endParaRPr lang="en-US"/>
          </a:p>
        </p:txBody>
      </p:sp>
      <p:sp>
        <p:nvSpPr>
          <p:cNvPr id="138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9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BDC9E-FAE1-4068-BA5D-FA6C78C43F81}" type="slidenum">
              <a:rPr lang="en-US"/>
              <a:pPr/>
              <a:t>22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16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35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B3321-DD71-473A-A024-BB571EC6FE2F}" type="slidenum">
              <a:rPr lang="en-US"/>
              <a:pPr/>
              <a:t>24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6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9E6E5-EC1E-4B02-A6D3-CC29A5443913}" type="slidenum">
              <a:rPr lang="en-US"/>
              <a:pPr/>
              <a:t>25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2762"/>
          </a:xfrm>
        </p:spPr>
        <p:txBody>
          <a:bodyPr lIns="95613" tIns="47807" rIns="95613" bIns="47807"/>
          <a:lstStyle/>
          <a:p>
            <a:r>
              <a:rPr lang="en-US"/>
              <a:t>Define what data path is: forwarding path for the traffic</a:t>
            </a:r>
          </a:p>
          <a:p>
            <a:r>
              <a:rPr lang="en-US"/>
              <a:t>To identify routing anomalies, understand how traffic is affected by routing dynamics</a:t>
            </a:r>
          </a:p>
          <a:p>
            <a:r>
              <a:rPr lang="en-US"/>
              <a:t>W: Good to recap “data path” and “ BGP path”.  I still don’t know what is a BGP path.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7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C6952-84DB-4083-B291-DFD1DA705D0F}" type="slidenum">
              <a:rPr lang="en-US"/>
              <a:pPr/>
              <a:t>26</a:t>
            </a:fld>
            <a:endParaRPr lang="en-US"/>
          </a:p>
        </p:txBody>
      </p:sp>
      <p:sp>
        <p:nvSpPr>
          <p:cNvPr id="140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6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D2B5B-A87F-4655-BEFA-5D01EA705AF3}" type="slidenum">
              <a:rPr lang="en-US"/>
              <a:pPr/>
              <a:t>27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38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3DC-A2FF-4F75-B929-902A8FB06B81}" type="slidenum">
              <a:rPr lang="en-US"/>
              <a:pPr/>
              <a:t>28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5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5598D-FD54-4445-9B69-5B12B0431879}" type="slidenum">
              <a:rPr lang="en-US"/>
              <a:pPr/>
              <a:t>29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D75FD-3ECA-4F89-8C98-123AA0AC282B}" type="slidenum">
              <a:rPr lang="en-US"/>
              <a:pPr/>
              <a:t>30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7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D75FD-3ECA-4F89-8C98-123AA0AC282B}" type="slidenum">
              <a:rPr lang="en-US"/>
              <a:pPr/>
              <a:t>4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77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693FC-3316-4C1D-AE13-B98E646C8958}" type="slidenum">
              <a:rPr lang="en-US"/>
              <a:pPr/>
              <a:t>31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0D2C3-53CF-40F9-BA2A-F5555EC558BC}" type="slidenum">
              <a:rPr lang="en-US"/>
              <a:pPr/>
              <a:t>32</a:t>
            </a:fld>
            <a:endParaRPr lang="en-US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6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A116C-B5F1-4849-9649-30A91515B33E}" type="slidenum">
              <a:rPr lang="en-US"/>
              <a:pPr/>
              <a:t>33</a:t>
            </a:fld>
            <a:endParaRPr lang="en-US"/>
          </a:p>
        </p:txBody>
      </p:sp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C3415-9A1B-43FC-A53D-A19DDB6A3E32}" type="slidenum">
              <a:rPr lang="en-US"/>
              <a:pPr/>
              <a:t>34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1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939E3-51D7-4415-9C29-934C22D51108}" type="slidenum">
              <a:rPr lang="en-US"/>
              <a:pPr/>
              <a:t>35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8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E7FDD-5286-4AC4-8065-F7595301D724}" type="slidenum">
              <a:rPr lang="en-US"/>
              <a:pPr/>
              <a:t>36</a:t>
            </a:fld>
            <a:endParaRPr lang="en-US"/>
          </a:p>
        </p:txBody>
      </p:sp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06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90666-8FE0-440C-B84A-D49931FCB835}" type="slidenum">
              <a:rPr lang="en-US"/>
              <a:pPr/>
              <a:t>37</a:t>
            </a:fld>
            <a:endParaRPr lang="en-US"/>
          </a:p>
        </p:txBody>
      </p:sp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96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4F7C-0925-415D-B7E1-ECF90AE1725C}" type="slidenum">
              <a:rPr lang="en-US"/>
              <a:pPr/>
              <a:t>38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8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6361D-B29D-4CCE-9C0C-40B0109312D1}" type="slidenum">
              <a:rPr lang="en-US"/>
              <a:pPr/>
              <a:t>39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9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E55E4-253A-4633-B456-72F6E82ECC11}" type="slidenum">
              <a:rPr lang="en-US"/>
              <a:pPr/>
              <a:t>40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2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92E82-A8FD-4ECA-BD11-0419FF2214B2}" type="slidenum">
              <a:rPr lang="en-US"/>
              <a:pPr/>
              <a:t>5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326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FB554-775E-4FF7-9CBA-61D31CC8BE15}" type="slidenum">
              <a:rPr lang="en-US"/>
              <a:pPr/>
              <a:t>41</a:t>
            </a:fld>
            <a:endParaRPr lang="en-US"/>
          </a:p>
        </p:txBody>
      </p:sp>
      <p:sp>
        <p:nvSpPr>
          <p:cNvPr id="88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9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EC04E-9F5E-4C7E-8741-6F73A8A121CC}" type="slidenum">
              <a:rPr lang="en-US"/>
              <a:pPr/>
              <a:t>42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</p:spPr>
        <p:txBody>
          <a:bodyPr lIns="95376" tIns="47688" rIns="95376" bIns="476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86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E73B2-1E30-49A1-8330-0B0D587ED747}" type="slidenum">
              <a:rPr lang="en-US"/>
              <a:pPr/>
              <a:t>43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425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B8ACF-E457-474F-9057-A820EFBF1C75}" type="slidenum">
              <a:rPr lang="en-US"/>
              <a:pPr/>
              <a:t>44</a:t>
            </a:fld>
            <a:endParaRPr lang="en-US"/>
          </a:p>
        </p:txBody>
      </p:sp>
      <p:sp>
        <p:nvSpPr>
          <p:cNvPr id="154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ln/>
        </p:spPr>
        <p:txBody>
          <a:bodyPr lIns="96456" tIns="49046" rIns="96456" bIns="490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838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F5415-AA85-4237-99A8-7CF45D3A7377}" type="slidenum">
              <a:rPr lang="en-US"/>
              <a:pPr/>
              <a:t>45</a:t>
            </a:fld>
            <a:endParaRPr lang="en-US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24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E63CF-51BE-4B84-975D-B9AD6BB18F7E}" type="slidenum">
              <a:rPr lang="en-US"/>
              <a:pPr/>
              <a:t>46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B2AB7-6AF5-4CCD-83C9-F0F83B98D5B2}" type="slidenum">
              <a:rPr lang="en-US"/>
              <a:pPr/>
              <a:t>47</a:t>
            </a:fld>
            <a:endParaRPr lang="en-US"/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705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3319F-3061-4A4B-8650-5A13EDA64D8F}" type="slidenum">
              <a:rPr lang="en-US"/>
              <a:pPr/>
              <a:t>48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9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18FF5-B728-491A-9D18-7610E6346EAA}" type="slidenum">
              <a:rPr lang="en-US"/>
              <a:pPr/>
              <a:t>49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ln/>
        </p:spPr>
        <p:txBody>
          <a:bodyPr lIns="96456" tIns="49046" rIns="96456" bIns="490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74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82DE4-FF92-474C-AEBD-4BD3FA83FEBA}" type="slidenum">
              <a:rPr lang="en-US"/>
              <a:pPr/>
              <a:t>50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ln/>
        </p:spPr>
        <p:txBody>
          <a:bodyPr lIns="96456" tIns="49046" rIns="96456" bIns="490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911B7-496D-4479-97C4-80B1239504C6}" type="slidenum">
              <a:rPr lang="en-US"/>
              <a:pPr/>
              <a:t>6</a:t>
            </a:fld>
            <a:endParaRPr lang="en-US"/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64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E80F4-2EF5-406B-B93E-067A49B39986}" type="slidenum">
              <a:rPr lang="en-US"/>
              <a:pPr/>
              <a:t>51</a:t>
            </a:fld>
            <a:endParaRPr lang="en-US"/>
          </a:p>
        </p:txBody>
      </p:sp>
      <p:sp>
        <p:nvSpPr>
          <p:cNvPr id="154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</p:spPr>
        <p:txBody>
          <a:bodyPr lIns="94178" tIns="47089" rIns="94178" bIns="470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446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9F0FF-F9EF-4149-9DE1-6BAF0E71E7CF}" type="slidenum">
              <a:rPr lang="en-US"/>
              <a:pPr/>
              <a:t>52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22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038D7-BDF3-4A12-BC84-831FFCC3E75F}" type="slidenum">
              <a:rPr lang="en-US"/>
              <a:pPr/>
              <a:t>53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 lIns="94319" tIns="47160" rIns="94319" bIns="4716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53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F8E78-1C76-42BF-A655-9E8330D5A1A4}" type="slidenum">
              <a:rPr lang="en-US"/>
              <a:pPr/>
              <a:t>54</a:t>
            </a:fld>
            <a:endParaRPr lang="en-US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83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5EBB6-8123-43D9-9D03-113C839521EE}" type="slidenum">
              <a:rPr lang="en-US"/>
              <a:pPr/>
              <a:t>55</a:t>
            </a:fld>
            <a:endParaRPr lang="en-US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868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58135-C5C4-4D7F-87ED-4FACDF91AD76}" type="slidenum">
              <a:rPr lang="en-US"/>
              <a:pPr/>
              <a:t>56</a:t>
            </a:fld>
            <a:endParaRPr lang="en-US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98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C906B-8D2E-4CBF-A7DB-D44227A02535}" type="slidenum">
              <a:rPr lang="en-US"/>
              <a:pPr/>
              <a:t>57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12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8C050-8169-4B88-8AF8-9318DB5413D0}" type="slidenum">
              <a:rPr lang="en-US"/>
              <a:pPr/>
              <a:t>58</a:t>
            </a:fld>
            <a:endParaRPr lang="en-US"/>
          </a:p>
        </p:txBody>
      </p:sp>
      <p:sp>
        <p:nvSpPr>
          <p:cNvPr id="150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8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8A196-7262-4C80-AAFA-4715E6B38262}" type="slidenum">
              <a:rPr lang="en-US"/>
              <a:pPr/>
              <a:t>59</a:t>
            </a:fld>
            <a:endParaRPr lang="en-US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956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D0FFC-A926-435F-B223-E3556C69734F}" type="slidenum">
              <a:rPr lang="en-US"/>
              <a:pPr/>
              <a:t>60</a:t>
            </a:fld>
            <a:endParaRPr lang="en-US"/>
          </a:p>
        </p:txBody>
      </p:sp>
      <p:sp>
        <p:nvSpPr>
          <p:cNvPr id="151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6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309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03932-ACF6-4F71-B28B-07855D567F5E}" type="slidenum">
              <a:rPr lang="en-US"/>
              <a:pPr/>
              <a:t>61</a:t>
            </a:fld>
            <a:endParaRPr lang="en-US"/>
          </a:p>
        </p:txBody>
      </p:sp>
      <p:sp>
        <p:nvSpPr>
          <p:cNvPr id="152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ln/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</p:spPr>
        <p:txBody>
          <a:bodyPr lIns="95376" tIns="47688" rIns="95376" bIns="4768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390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27F07-316A-4AC0-9D0A-5007B6399EF6}" type="slidenum">
              <a:rPr lang="en-US"/>
              <a:pPr/>
              <a:t>62</a:t>
            </a:fld>
            <a:endParaRPr lang="en-US"/>
          </a:p>
        </p:txBody>
      </p:sp>
      <p:sp>
        <p:nvSpPr>
          <p:cNvPr id="152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807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DA12E-82BC-40DA-B0C1-8A380AF176A0}" type="slidenum">
              <a:rPr lang="en-US"/>
              <a:pPr/>
              <a:t>63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687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7691A-E469-443C-B6E9-C10E5D68B84F}" type="slidenum">
              <a:rPr lang="en-US"/>
              <a:pPr/>
              <a:t>64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462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83D32-E082-45D0-8D76-58D12A5D994C}" type="slidenum">
              <a:rPr lang="en-US"/>
              <a:pPr/>
              <a:t>65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79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68C05-3286-492D-8549-3C4345445AC5}" type="slidenum">
              <a:rPr lang="en-US"/>
              <a:pPr/>
              <a:t>66</a:t>
            </a:fld>
            <a:endParaRPr lang="en-US"/>
          </a:p>
        </p:txBody>
      </p:sp>
      <p:sp>
        <p:nvSpPr>
          <p:cNvPr id="152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44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732D5-0B77-4B06-91EB-73FBA66F976F}" type="slidenum">
              <a:rPr lang="en-US"/>
              <a:pPr/>
              <a:t>67</a:t>
            </a:fld>
            <a:endParaRPr lang="en-US"/>
          </a:p>
        </p:txBody>
      </p:sp>
      <p:sp>
        <p:nvSpPr>
          <p:cNvPr id="153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401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FBEE1-DB63-4882-89FD-D8EA53C1B4DD}" type="slidenum">
              <a:rPr lang="en-US"/>
              <a:pPr/>
              <a:t>68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CDE2F-E70D-4DC3-90BA-38451BD0CF39}" type="slidenum">
              <a:rPr lang="en-US"/>
              <a:pPr/>
              <a:t>8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1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9C439-2F98-4EDB-9B1C-5E8ED7D4E32E}" type="slidenum">
              <a:rPr lang="en-US"/>
              <a:pPr/>
              <a:t>9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42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646D2-BB05-40AD-A5C4-1A28C5BB350E}" type="slidenum">
              <a:rPr lang="en-US"/>
              <a:pPr/>
              <a:t>10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9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153400" cy="2362200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81200" y="3124200"/>
            <a:ext cx="6705600" cy="32004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35592" y="3200400"/>
            <a:ext cx="1371600" cy="2209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-19017" y="-7144"/>
            <a:ext cx="9180548" cy="1150144"/>
            <a:chOff x="-19017" y="-7144"/>
            <a:chExt cx="9180548" cy="1041401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9525" y="-7144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81500" y="-7144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1"/>
            <p:cNvGrpSpPr/>
            <p:nvPr/>
          </p:nvGrpSpPr>
          <p:grpSpPr>
            <a:xfrm>
              <a:off x="-19017" y="202408"/>
              <a:ext cx="9180548" cy="649224"/>
              <a:chOff x="-19045" y="216551"/>
              <a:chExt cx="9180548" cy="649224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21435692">
                <a:off x="-19045" y="216551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229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2863"/>
            <a:ext cx="3733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392863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fld id="{EF1D6949-4E01-4D79-93F9-27BFFFAC3D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91000" y="6392863"/>
            <a:ext cx="3581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92863"/>
            <a:ext cx="3733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72400" y="6392863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fld id="{1829EC36-CC5E-4B07-B666-CDE2F1BB9B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191000" y="6392863"/>
            <a:ext cx="3581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92863"/>
            <a:ext cx="3733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772400" y="6392863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fld id="{5922D2D3-CA9A-427B-9EB2-783E2E5638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91000" y="6392863"/>
            <a:ext cx="3581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2863"/>
            <a:ext cx="37338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72400" y="6392863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fld id="{4B64FD5F-FEBA-4F89-A904-398C4263F7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91000" y="6392863"/>
            <a:ext cx="3581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99285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5" r:id="rId12"/>
    <p:sldLayoutId id="2147483676" r:id="rId13"/>
    <p:sldLayoutId id="2147483678" r:id="rId14"/>
    <p:sldLayoutId id="2147483679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5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53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5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13716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Handout # 8: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Internet Topology and Routing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6705600" cy="31242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Professor Yashar Ganjali</a:t>
            </a:r>
          </a:p>
          <a:p>
            <a:r>
              <a:rPr lang="en-US" b="1" dirty="0">
                <a:solidFill>
                  <a:schemeClr val="tx2"/>
                </a:solidFill>
              </a:rPr>
              <a:t>Department of Computer Science</a:t>
            </a:r>
          </a:p>
          <a:p>
            <a:r>
              <a:rPr lang="en-US" b="1" dirty="0">
                <a:solidFill>
                  <a:schemeClr val="tx2"/>
                </a:solidFill>
              </a:rPr>
              <a:t>University of Toronto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  <a:hlinkClick r:id="rId3"/>
              </a:rPr>
              <a:t>yganjali@cs.toronto.edu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3400" y="1066800"/>
            <a:ext cx="8153400" cy="457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CSC 458/2209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– Computer Networks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Relationships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Neighboring AS’s have business contracts</a:t>
            </a:r>
          </a:p>
          <a:p>
            <a:pPr lvl="1"/>
            <a:r>
              <a:rPr lang="en-US"/>
              <a:t>How much traffic to carry</a:t>
            </a:r>
          </a:p>
          <a:p>
            <a:pPr lvl="1"/>
            <a:r>
              <a:rPr lang="en-US"/>
              <a:t>Which destinations to reach</a:t>
            </a:r>
          </a:p>
          <a:p>
            <a:pPr lvl="1"/>
            <a:r>
              <a:rPr lang="en-US"/>
              <a:t>How much money to pay</a:t>
            </a:r>
          </a:p>
          <a:p>
            <a:r>
              <a:rPr lang="en-US"/>
              <a:t>Common business relationships</a:t>
            </a:r>
          </a:p>
          <a:p>
            <a:pPr lvl="1"/>
            <a:r>
              <a:rPr lang="en-US"/>
              <a:t>Customer-provider</a:t>
            </a:r>
          </a:p>
          <a:p>
            <a:pPr lvl="2"/>
            <a:r>
              <a:rPr lang="en-US"/>
              <a:t>E.g., Princeton is a customer of AT&amp;T</a:t>
            </a:r>
          </a:p>
          <a:p>
            <a:pPr lvl="2"/>
            <a:r>
              <a:rPr lang="en-US"/>
              <a:t>E.g., MIT is a customer of Level 3</a:t>
            </a:r>
          </a:p>
          <a:p>
            <a:pPr lvl="1"/>
            <a:r>
              <a:rPr lang="en-US"/>
              <a:t>Peer-peer</a:t>
            </a:r>
          </a:p>
          <a:p>
            <a:pPr lvl="2"/>
            <a:r>
              <a:rPr lang="en-US"/>
              <a:t>E.g., Princeton is a peer of Patriot Media</a:t>
            </a:r>
          </a:p>
          <a:p>
            <a:pPr lvl="2"/>
            <a:r>
              <a:rPr lang="en-US"/>
              <a:t>E.g., AT&amp;T is a peer of Sprint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3488B-2A34-4BBF-B315-E3EDC18999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Customer-Provider Relationship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Customer needs to be reachable from everyone</a:t>
            </a:r>
          </a:p>
          <a:p>
            <a:pPr lvl="1"/>
            <a:r>
              <a:rPr lang="en-US"/>
              <a:t>Provider tells all neighbors how to reach the customer</a:t>
            </a:r>
          </a:p>
          <a:p>
            <a:r>
              <a:rPr lang="en-US"/>
              <a:t>Customer does not want to provide transit service</a:t>
            </a:r>
          </a:p>
          <a:p>
            <a:pPr lvl="1"/>
            <a:r>
              <a:rPr lang="en-US"/>
              <a:t>Customer does not let its providers route through it</a:t>
            </a: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44A00F-12FA-4228-BAA4-F5465922D5E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356804" name="Oval 4"/>
          <p:cNvSpPr>
            <a:spLocks noChangeArrowheads="1"/>
          </p:cNvSpPr>
          <p:nvPr/>
        </p:nvSpPr>
        <p:spPr bwMode="auto">
          <a:xfrm>
            <a:off x="6324600" y="3657600"/>
            <a:ext cx="571500" cy="6096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6805" name="Oval 5"/>
          <p:cNvSpPr>
            <a:spLocks noChangeArrowheads="1"/>
          </p:cNvSpPr>
          <p:nvPr/>
        </p:nvSpPr>
        <p:spPr bwMode="auto">
          <a:xfrm>
            <a:off x="6324600" y="4953000"/>
            <a:ext cx="571500" cy="600075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6806" name="Line 6"/>
          <p:cNvSpPr>
            <a:spLocks noChangeShapeType="1"/>
          </p:cNvSpPr>
          <p:nvPr/>
        </p:nvSpPr>
        <p:spPr bwMode="auto">
          <a:xfrm flipH="1">
            <a:off x="6629400" y="4267200"/>
            <a:ext cx="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6807" name="Text Box 7"/>
          <p:cNvSpPr txBox="1">
            <a:spLocks noChangeArrowheads="1"/>
          </p:cNvSpPr>
          <p:nvPr/>
        </p:nvSpPr>
        <p:spPr bwMode="auto">
          <a:xfrm>
            <a:off x="6461125" y="3708400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d</a:t>
            </a:r>
          </a:p>
        </p:txBody>
      </p:sp>
      <p:sp>
        <p:nvSpPr>
          <p:cNvPr id="1356808" name="Oval 8"/>
          <p:cNvSpPr>
            <a:spLocks noChangeArrowheads="1"/>
          </p:cNvSpPr>
          <p:nvPr/>
        </p:nvSpPr>
        <p:spPr bwMode="auto">
          <a:xfrm>
            <a:off x="1828800" y="5638800"/>
            <a:ext cx="571500" cy="600075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6809" name="Oval 9"/>
          <p:cNvSpPr>
            <a:spLocks noChangeArrowheads="1"/>
          </p:cNvSpPr>
          <p:nvPr/>
        </p:nvSpPr>
        <p:spPr bwMode="auto">
          <a:xfrm>
            <a:off x="1828800" y="4343400"/>
            <a:ext cx="571500" cy="6096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6810" name="Line 10"/>
          <p:cNvSpPr>
            <a:spLocks noChangeShapeType="1"/>
          </p:cNvSpPr>
          <p:nvPr/>
        </p:nvSpPr>
        <p:spPr bwMode="auto">
          <a:xfrm flipH="1">
            <a:off x="2133600" y="4953000"/>
            <a:ext cx="0" cy="6858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6811" name="Text Box 11"/>
          <p:cNvSpPr txBox="1">
            <a:spLocks noChangeArrowheads="1"/>
          </p:cNvSpPr>
          <p:nvPr/>
        </p:nvSpPr>
        <p:spPr bwMode="auto">
          <a:xfrm>
            <a:off x="1905000" y="5724525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d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410200" y="4343400"/>
            <a:ext cx="2438400" cy="1905000"/>
            <a:chOff x="3408" y="2880"/>
            <a:chExt cx="1536" cy="1200"/>
          </a:xfrm>
        </p:grpSpPr>
        <p:sp>
          <p:nvSpPr>
            <p:cNvPr id="1356813" name="Line 13"/>
            <p:cNvSpPr>
              <a:spLocks noChangeShapeType="1"/>
            </p:cNvSpPr>
            <p:nvPr/>
          </p:nvSpPr>
          <p:spPr bwMode="auto">
            <a:xfrm flipH="1">
              <a:off x="3408" y="345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4" name="Line 14"/>
            <p:cNvSpPr>
              <a:spLocks noChangeShapeType="1"/>
            </p:cNvSpPr>
            <p:nvPr/>
          </p:nvSpPr>
          <p:spPr bwMode="auto">
            <a:xfrm flipH="1">
              <a:off x="4368" y="345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5" name="Line 15"/>
            <p:cNvSpPr>
              <a:spLocks noChangeShapeType="1"/>
            </p:cNvSpPr>
            <p:nvPr/>
          </p:nvSpPr>
          <p:spPr bwMode="auto">
            <a:xfrm>
              <a:off x="3744" y="2880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6" name="Line 16"/>
            <p:cNvSpPr>
              <a:spLocks noChangeShapeType="1"/>
            </p:cNvSpPr>
            <p:nvPr/>
          </p:nvSpPr>
          <p:spPr bwMode="auto">
            <a:xfrm flipH="1">
              <a:off x="4320" y="2880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7" name="Line 17"/>
            <p:cNvSpPr>
              <a:spLocks noChangeShapeType="1"/>
            </p:cNvSpPr>
            <p:nvPr/>
          </p:nvSpPr>
          <p:spPr bwMode="auto">
            <a:xfrm flipH="1">
              <a:off x="3792" y="360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18" name="Line 18"/>
            <p:cNvSpPr>
              <a:spLocks noChangeShapeType="1"/>
            </p:cNvSpPr>
            <p:nvPr/>
          </p:nvSpPr>
          <p:spPr bwMode="auto">
            <a:xfrm>
              <a:off x="4272" y="360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6819" name="Text Box 19"/>
          <p:cNvSpPr txBox="1">
            <a:spLocks noChangeArrowheads="1"/>
          </p:cNvSpPr>
          <p:nvPr/>
        </p:nvSpPr>
        <p:spPr bwMode="auto">
          <a:xfrm>
            <a:off x="7239000" y="3740150"/>
            <a:ext cx="106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provider</a:t>
            </a:r>
          </a:p>
        </p:txBody>
      </p:sp>
      <p:sp>
        <p:nvSpPr>
          <p:cNvPr id="1356820" name="Text Box 20"/>
          <p:cNvSpPr txBox="1">
            <a:spLocks noChangeArrowheads="1"/>
          </p:cNvSpPr>
          <p:nvPr/>
        </p:nvSpPr>
        <p:spPr bwMode="auto">
          <a:xfrm>
            <a:off x="7315200" y="5340350"/>
            <a:ext cx="1163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customer</a:t>
            </a:r>
          </a:p>
        </p:txBody>
      </p:sp>
      <p:sp>
        <p:nvSpPr>
          <p:cNvPr id="1356821" name="Text Box 21"/>
          <p:cNvSpPr txBox="1">
            <a:spLocks noChangeArrowheads="1"/>
          </p:cNvSpPr>
          <p:nvPr/>
        </p:nvSpPr>
        <p:spPr bwMode="auto">
          <a:xfrm>
            <a:off x="2362200" y="5797550"/>
            <a:ext cx="1163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customer</a:t>
            </a:r>
          </a:p>
        </p:txBody>
      </p:sp>
      <p:sp>
        <p:nvSpPr>
          <p:cNvPr id="1356822" name="Text Box 22"/>
          <p:cNvSpPr txBox="1">
            <a:spLocks noChangeArrowheads="1"/>
          </p:cNvSpPr>
          <p:nvPr/>
        </p:nvSpPr>
        <p:spPr bwMode="auto">
          <a:xfrm>
            <a:off x="2405063" y="4687888"/>
            <a:ext cx="1062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provider</a:t>
            </a:r>
          </a:p>
        </p:txBody>
      </p:sp>
      <p:sp>
        <p:nvSpPr>
          <p:cNvPr id="1356823" name="Text Box 23"/>
          <p:cNvSpPr txBox="1">
            <a:spLocks noChangeArrowheads="1"/>
          </p:cNvSpPr>
          <p:nvPr/>
        </p:nvSpPr>
        <p:spPr bwMode="auto">
          <a:xfrm>
            <a:off x="838200" y="3200400"/>
            <a:ext cx="303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Traffic </a:t>
            </a:r>
            <a:r>
              <a:rPr lang="en-US" sz="2400" b="1">
                <a:solidFill>
                  <a:schemeClr val="accent2"/>
                </a:solidFill>
                <a:latin typeface="Calibri" pitchFamily="34" charset="0"/>
              </a:rPr>
              <a:t>to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the customer</a:t>
            </a:r>
          </a:p>
        </p:txBody>
      </p:sp>
      <p:sp>
        <p:nvSpPr>
          <p:cNvPr id="1356824" name="Text Box 24"/>
          <p:cNvSpPr txBox="1">
            <a:spLocks noChangeArrowheads="1"/>
          </p:cNvSpPr>
          <p:nvPr/>
        </p:nvSpPr>
        <p:spPr bwMode="auto">
          <a:xfrm>
            <a:off x="5257800" y="3200400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Traffic </a:t>
            </a:r>
            <a:r>
              <a:rPr lang="en-US" sz="2400" b="1">
                <a:solidFill>
                  <a:schemeClr val="accent2"/>
                </a:solidFill>
                <a:latin typeface="Calibri" pitchFamily="34" charset="0"/>
              </a:rPr>
              <a:t>from 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the customer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638800" y="4267200"/>
            <a:ext cx="1943100" cy="1828800"/>
            <a:chOff x="3552" y="2832"/>
            <a:chExt cx="1224" cy="1152"/>
          </a:xfrm>
        </p:grpSpPr>
        <p:sp>
          <p:nvSpPr>
            <p:cNvPr id="1356826" name="Freeform 26"/>
            <p:cNvSpPr>
              <a:spLocks/>
            </p:cNvSpPr>
            <p:nvPr/>
          </p:nvSpPr>
          <p:spPr bwMode="auto">
            <a:xfrm>
              <a:off x="3552" y="2832"/>
              <a:ext cx="504" cy="1152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432" y="432"/>
                </a:cxn>
                <a:cxn ang="0">
                  <a:pos x="432" y="0"/>
                </a:cxn>
              </a:cxnLst>
              <a:rect l="0" t="0" r="r" b="b"/>
              <a:pathLst>
                <a:path w="504" h="1152">
                  <a:moveTo>
                    <a:pt x="0" y="1152"/>
                  </a:moveTo>
                  <a:cubicBezTo>
                    <a:pt x="180" y="888"/>
                    <a:pt x="360" y="624"/>
                    <a:pt x="432" y="432"/>
                  </a:cubicBezTo>
                  <a:cubicBezTo>
                    <a:pt x="504" y="240"/>
                    <a:pt x="468" y="120"/>
                    <a:pt x="432" y="0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27" name="Freeform 27"/>
            <p:cNvSpPr>
              <a:spLocks/>
            </p:cNvSpPr>
            <p:nvPr/>
          </p:nvSpPr>
          <p:spPr bwMode="auto">
            <a:xfrm flipH="1">
              <a:off x="4272" y="2832"/>
              <a:ext cx="504" cy="1152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432" y="432"/>
                </a:cxn>
                <a:cxn ang="0">
                  <a:pos x="432" y="0"/>
                </a:cxn>
              </a:cxnLst>
              <a:rect l="0" t="0" r="r" b="b"/>
              <a:pathLst>
                <a:path w="504" h="1152">
                  <a:moveTo>
                    <a:pt x="0" y="1152"/>
                  </a:moveTo>
                  <a:cubicBezTo>
                    <a:pt x="180" y="888"/>
                    <a:pt x="360" y="624"/>
                    <a:pt x="432" y="432"/>
                  </a:cubicBezTo>
                  <a:cubicBezTo>
                    <a:pt x="504" y="240"/>
                    <a:pt x="468" y="120"/>
                    <a:pt x="432" y="0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914400" y="3733800"/>
            <a:ext cx="3467100" cy="1868488"/>
            <a:chOff x="576" y="2496"/>
            <a:chExt cx="2184" cy="1177"/>
          </a:xfrm>
        </p:grpSpPr>
        <p:sp>
          <p:nvSpPr>
            <p:cNvPr id="1356829" name="Line 29"/>
            <p:cNvSpPr>
              <a:spLocks noChangeShapeType="1"/>
            </p:cNvSpPr>
            <p:nvPr/>
          </p:nvSpPr>
          <p:spPr bwMode="auto">
            <a:xfrm flipH="1">
              <a:off x="1488" y="3072"/>
              <a:ext cx="57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 type="arrow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30" name="Line 30"/>
            <p:cNvSpPr>
              <a:spLocks noChangeShapeType="1"/>
            </p:cNvSpPr>
            <p:nvPr/>
          </p:nvSpPr>
          <p:spPr bwMode="auto">
            <a:xfrm>
              <a:off x="576" y="3072"/>
              <a:ext cx="57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 type="arrow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31" name="Line 31"/>
            <p:cNvSpPr>
              <a:spLocks noChangeShapeType="1"/>
            </p:cNvSpPr>
            <p:nvPr/>
          </p:nvSpPr>
          <p:spPr bwMode="auto">
            <a:xfrm flipH="1">
              <a:off x="1440" y="2496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32" name="Line 32"/>
            <p:cNvSpPr>
              <a:spLocks noChangeShapeType="1"/>
            </p:cNvSpPr>
            <p:nvPr/>
          </p:nvSpPr>
          <p:spPr bwMode="auto">
            <a:xfrm>
              <a:off x="912" y="2496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33" name="Text Box 33"/>
            <p:cNvSpPr txBox="1">
              <a:spLocks noChangeArrowheads="1"/>
            </p:cNvSpPr>
            <p:nvPr/>
          </p:nvSpPr>
          <p:spPr bwMode="auto">
            <a:xfrm>
              <a:off x="1632" y="2725"/>
              <a:ext cx="11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1"/>
                  </a:solidFill>
                  <a:latin typeface="Calibri" pitchFamily="34" charset="0"/>
                </a:rPr>
                <a:t>advertisements</a:t>
              </a:r>
            </a:p>
          </p:txBody>
        </p:sp>
        <p:sp>
          <p:nvSpPr>
            <p:cNvPr id="1356834" name="Line 34"/>
            <p:cNvSpPr>
              <a:spLocks noChangeShapeType="1"/>
            </p:cNvSpPr>
            <p:nvPr/>
          </p:nvSpPr>
          <p:spPr bwMode="auto">
            <a:xfrm flipH="1" flipV="1">
              <a:off x="1437" y="3241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762000" y="3962400"/>
            <a:ext cx="1806575" cy="1752600"/>
            <a:chOff x="480" y="2640"/>
            <a:chExt cx="1138" cy="1104"/>
          </a:xfrm>
        </p:grpSpPr>
        <p:sp>
          <p:nvSpPr>
            <p:cNvPr id="1356836" name="Freeform 36"/>
            <p:cNvSpPr>
              <a:spLocks/>
            </p:cNvSpPr>
            <p:nvPr/>
          </p:nvSpPr>
          <p:spPr bwMode="auto">
            <a:xfrm>
              <a:off x="768" y="2640"/>
              <a:ext cx="480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576"/>
                </a:cxn>
                <a:cxn ang="0">
                  <a:pos x="432" y="960"/>
                </a:cxn>
              </a:cxnLst>
              <a:rect l="0" t="0" r="r" b="b"/>
              <a:pathLst>
                <a:path w="456" h="960">
                  <a:moveTo>
                    <a:pt x="0" y="0"/>
                  </a:moveTo>
                  <a:cubicBezTo>
                    <a:pt x="156" y="208"/>
                    <a:pt x="312" y="416"/>
                    <a:pt x="384" y="576"/>
                  </a:cubicBezTo>
                  <a:cubicBezTo>
                    <a:pt x="456" y="736"/>
                    <a:pt x="444" y="848"/>
                    <a:pt x="432" y="960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37" name="Freeform 37"/>
            <p:cNvSpPr>
              <a:spLocks/>
            </p:cNvSpPr>
            <p:nvPr/>
          </p:nvSpPr>
          <p:spPr bwMode="auto">
            <a:xfrm>
              <a:off x="576" y="3216"/>
              <a:ext cx="528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" y="144"/>
                </a:cxn>
                <a:cxn ang="0">
                  <a:pos x="528" y="432"/>
                </a:cxn>
              </a:cxnLst>
              <a:rect l="0" t="0" r="r" b="b"/>
              <a:pathLst>
                <a:path w="528" h="432">
                  <a:moveTo>
                    <a:pt x="0" y="0"/>
                  </a:moveTo>
                  <a:cubicBezTo>
                    <a:pt x="172" y="36"/>
                    <a:pt x="344" y="72"/>
                    <a:pt x="432" y="144"/>
                  </a:cubicBezTo>
                  <a:cubicBezTo>
                    <a:pt x="520" y="216"/>
                    <a:pt x="524" y="324"/>
                    <a:pt x="528" y="432"/>
                  </a:cubicBezTo>
                </a:path>
              </a:pathLst>
            </a:custGeom>
            <a:noFill/>
            <a:ln w="25400" cap="flat" cmpd="sng">
              <a:solidFill>
                <a:srgbClr val="0066FF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6838" name="Text Box 38"/>
            <p:cNvSpPr txBox="1">
              <a:spLocks noChangeArrowheads="1"/>
            </p:cNvSpPr>
            <p:nvPr/>
          </p:nvSpPr>
          <p:spPr bwMode="auto">
            <a:xfrm>
              <a:off x="480" y="3408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3333FF"/>
                  </a:solidFill>
                  <a:latin typeface="Calibri" pitchFamily="34" charset="0"/>
                </a:rPr>
                <a:t>traffic</a:t>
              </a:r>
            </a:p>
          </p:txBody>
        </p:sp>
        <p:sp>
          <p:nvSpPr>
            <p:cNvPr id="1356839" name="Freeform 39"/>
            <p:cNvSpPr>
              <a:spLocks/>
            </p:cNvSpPr>
            <p:nvPr/>
          </p:nvSpPr>
          <p:spPr bwMode="auto">
            <a:xfrm>
              <a:off x="1405" y="3354"/>
              <a:ext cx="213" cy="257"/>
            </a:xfrm>
            <a:custGeom>
              <a:avLst/>
              <a:gdLst/>
              <a:ahLst/>
              <a:cxnLst>
                <a:cxn ang="0">
                  <a:pos x="213" y="257"/>
                </a:cxn>
                <a:cxn ang="0">
                  <a:pos x="30" y="1"/>
                </a:cxn>
                <a:cxn ang="0">
                  <a:pos x="30" y="248"/>
                </a:cxn>
              </a:cxnLst>
              <a:rect l="0" t="0" r="r" b="b"/>
              <a:pathLst>
                <a:path w="213" h="257">
                  <a:moveTo>
                    <a:pt x="213" y="257"/>
                  </a:moveTo>
                  <a:cubicBezTo>
                    <a:pt x="136" y="129"/>
                    <a:pt x="60" y="2"/>
                    <a:pt x="30" y="1"/>
                  </a:cubicBezTo>
                  <a:cubicBezTo>
                    <a:pt x="0" y="0"/>
                    <a:pt x="28" y="207"/>
                    <a:pt x="30" y="248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Peer-Peer Relationship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Peers exchange traffic between customers </a:t>
            </a:r>
          </a:p>
          <a:p>
            <a:pPr lvl="1"/>
            <a:r>
              <a:rPr lang="en-US"/>
              <a:t>AS exports only customer routes to a peer</a:t>
            </a:r>
          </a:p>
          <a:p>
            <a:pPr lvl="1"/>
            <a:r>
              <a:rPr lang="en-US"/>
              <a:t>AS exports a peer’s routes only to its customers</a:t>
            </a:r>
          </a:p>
          <a:p>
            <a:pPr lvl="1"/>
            <a:r>
              <a:rPr lang="en-US"/>
              <a:t>Often the relationship is settlement-free (i.e., no $$$)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202A9-352F-419D-880C-17E436D2833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358852" name="Oval 4"/>
          <p:cNvSpPr>
            <a:spLocks noChangeArrowheads="1"/>
          </p:cNvSpPr>
          <p:nvPr/>
        </p:nvSpPr>
        <p:spPr bwMode="auto">
          <a:xfrm>
            <a:off x="2819400" y="4486275"/>
            <a:ext cx="571500" cy="609600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8853" name="Oval 5"/>
          <p:cNvSpPr>
            <a:spLocks noChangeArrowheads="1"/>
          </p:cNvSpPr>
          <p:nvPr/>
        </p:nvSpPr>
        <p:spPr bwMode="auto">
          <a:xfrm>
            <a:off x="5257800" y="4486275"/>
            <a:ext cx="571500" cy="60007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8854" name="Line 6"/>
          <p:cNvSpPr>
            <a:spLocks noChangeShapeType="1"/>
          </p:cNvSpPr>
          <p:nvPr/>
        </p:nvSpPr>
        <p:spPr bwMode="auto">
          <a:xfrm flipH="1">
            <a:off x="2438400" y="5019675"/>
            <a:ext cx="457200" cy="7620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76800" y="3800475"/>
            <a:ext cx="1295400" cy="1981200"/>
            <a:chOff x="2880" y="2592"/>
            <a:chExt cx="816" cy="1248"/>
          </a:xfrm>
        </p:grpSpPr>
        <p:sp>
          <p:nvSpPr>
            <p:cNvPr id="1358856" name="Line 8"/>
            <p:cNvSpPr>
              <a:spLocks noChangeShapeType="1"/>
            </p:cNvSpPr>
            <p:nvPr/>
          </p:nvSpPr>
          <p:spPr bwMode="auto">
            <a:xfrm>
              <a:off x="2928" y="2592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857" name="Line 9"/>
            <p:cNvSpPr>
              <a:spLocks noChangeShapeType="1"/>
            </p:cNvSpPr>
            <p:nvPr/>
          </p:nvSpPr>
          <p:spPr bwMode="auto">
            <a:xfrm flipH="1">
              <a:off x="3408" y="2592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858" name="Line 10"/>
            <p:cNvSpPr>
              <a:spLocks noChangeShapeType="1"/>
            </p:cNvSpPr>
            <p:nvPr/>
          </p:nvSpPr>
          <p:spPr bwMode="auto">
            <a:xfrm>
              <a:off x="3408" y="336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859" name="Line 11"/>
            <p:cNvSpPr>
              <a:spLocks noChangeShapeType="1"/>
            </p:cNvSpPr>
            <p:nvPr/>
          </p:nvSpPr>
          <p:spPr bwMode="auto">
            <a:xfrm flipH="1">
              <a:off x="2880" y="336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8860" name="Text Box 12"/>
          <p:cNvSpPr txBox="1">
            <a:spLocks noChangeArrowheads="1"/>
          </p:cNvSpPr>
          <p:nvPr/>
        </p:nvSpPr>
        <p:spPr bwMode="auto">
          <a:xfrm>
            <a:off x="5867400" y="479742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peer</a:t>
            </a:r>
          </a:p>
        </p:txBody>
      </p:sp>
      <p:sp>
        <p:nvSpPr>
          <p:cNvPr id="1358861" name="Text Box 13"/>
          <p:cNvSpPr txBox="1">
            <a:spLocks noChangeArrowheads="1"/>
          </p:cNvSpPr>
          <p:nvPr/>
        </p:nvSpPr>
        <p:spPr bwMode="auto">
          <a:xfrm>
            <a:off x="2209800" y="479742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peer</a:t>
            </a:r>
          </a:p>
        </p:txBody>
      </p:sp>
      <p:sp>
        <p:nvSpPr>
          <p:cNvPr id="1358862" name="Text Box 14"/>
          <p:cNvSpPr txBox="1">
            <a:spLocks noChangeArrowheads="1"/>
          </p:cNvSpPr>
          <p:nvPr/>
        </p:nvSpPr>
        <p:spPr bwMode="auto">
          <a:xfrm>
            <a:off x="1993900" y="3276600"/>
            <a:ext cx="539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Traffic to/from the peer and its customers</a:t>
            </a:r>
          </a:p>
        </p:txBody>
      </p:sp>
      <p:sp>
        <p:nvSpPr>
          <p:cNvPr id="1358863" name="Text Box 15"/>
          <p:cNvSpPr txBox="1">
            <a:spLocks noChangeArrowheads="1"/>
          </p:cNvSpPr>
          <p:nvPr/>
        </p:nvSpPr>
        <p:spPr bwMode="auto">
          <a:xfrm>
            <a:off x="2286000" y="5791200"/>
            <a:ext cx="34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d</a:t>
            </a:r>
            <a:endParaRPr lang="en-US" sz="2400" baseline="-25000">
              <a:latin typeface="Calibri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90800" y="3724275"/>
            <a:ext cx="2667000" cy="2057400"/>
            <a:chOff x="1440" y="2544"/>
            <a:chExt cx="1680" cy="1296"/>
          </a:xfrm>
        </p:grpSpPr>
        <p:sp>
          <p:nvSpPr>
            <p:cNvPr id="1358865" name="Line 17"/>
            <p:cNvSpPr>
              <a:spLocks noChangeShapeType="1"/>
            </p:cNvSpPr>
            <p:nvPr/>
          </p:nvSpPr>
          <p:spPr bwMode="auto">
            <a:xfrm>
              <a:off x="1920" y="3216"/>
              <a:ext cx="1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866" name="Line 18"/>
            <p:cNvSpPr>
              <a:spLocks noChangeShapeType="1"/>
            </p:cNvSpPr>
            <p:nvPr/>
          </p:nvSpPr>
          <p:spPr bwMode="auto">
            <a:xfrm>
              <a:off x="1440" y="2544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867" name="Line 19"/>
            <p:cNvSpPr>
              <a:spLocks noChangeShapeType="1"/>
            </p:cNvSpPr>
            <p:nvPr/>
          </p:nvSpPr>
          <p:spPr bwMode="auto">
            <a:xfrm flipH="1">
              <a:off x="1824" y="2544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868" name="Line 20"/>
            <p:cNvSpPr>
              <a:spLocks noChangeShapeType="1"/>
            </p:cNvSpPr>
            <p:nvPr/>
          </p:nvSpPr>
          <p:spPr bwMode="auto">
            <a:xfrm>
              <a:off x="1872" y="336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869" name="Text Box 21"/>
            <p:cNvSpPr txBox="1">
              <a:spLocks noChangeArrowheads="1"/>
            </p:cNvSpPr>
            <p:nvPr/>
          </p:nvSpPr>
          <p:spPr bwMode="auto">
            <a:xfrm>
              <a:off x="1968" y="2884"/>
              <a:ext cx="11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1"/>
                  </a:solidFill>
                  <a:latin typeface="Calibri" pitchFamily="34" charset="0"/>
                </a:rPr>
                <a:t>advertisements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95600" y="4943475"/>
            <a:ext cx="2971800" cy="838200"/>
            <a:chOff x="1632" y="3312"/>
            <a:chExt cx="1872" cy="528"/>
          </a:xfrm>
        </p:grpSpPr>
        <p:sp>
          <p:nvSpPr>
            <p:cNvPr id="1358871" name="Freeform 23"/>
            <p:cNvSpPr>
              <a:spLocks/>
            </p:cNvSpPr>
            <p:nvPr/>
          </p:nvSpPr>
          <p:spPr bwMode="auto">
            <a:xfrm>
              <a:off x="1632" y="3312"/>
              <a:ext cx="1872" cy="528"/>
            </a:xfrm>
            <a:custGeom>
              <a:avLst/>
              <a:gdLst/>
              <a:ahLst/>
              <a:cxnLst>
                <a:cxn ang="0">
                  <a:pos x="0" y="616"/>
                </a:cxn>
                <a:cxn ang="0">
                  <a:pos x="384" y="88"/>
                </a:cxn>
                <a:cxn ang="0">
                  <a:pos x="1440" y="88"/>
                </a:cxn>
                <a:cxn ang="0">
                  <a:pos x="1872" y="616"/>
                </a:cxn>
              </a:cxnLst>
              <a:rect l="0" t="0" r="r" b="b"/>
              <a:pathLst>
                <a:path w="1872" h="616">
                  <a:moveTo>
                    <a:pt x="0" y="616"/>
                  </a:moveTo>
                  <a:cubicBezTo>
                    <a:pt x="72" y="396"/>
                    <a:pt x="144" y="176"/>
                    <a:pt x="384" y="88"/>
                  </a:cubicBezTo>
                  <a:cubicBezTo>
                    <a:pt x="624" y="0"/>
                    <a:pt x="1192" y="0"/>
                    <a:pt x="1440" y="88"/>
                  </a:cubicBezTo>
                  <a:cubicBezTo>
                    <a:pt x="1688" y="176"/>
                    <a:pt x="1780" y="396"/>
                    <a:pt x="1872" y="616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8872" name="Text Box 24"/>
            <p:cNvSpPr txBox="1">
              <a:spLocks noChangeArrowheads="1"/>
            </p:cNvSpPr>
            <p:nvPr/>
          </p:nvSpPr>
          <p:spPr bwMode="auto">
            <a:xfrm>
              <a:off x="2256" y="3364"/>
              <a:ext cx="5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3333FF"/>
                  </a:solidFill>
                  <a:latin typeface="Calibri" pitchFamily="34" charset="0"/>
                </a:rPr>
                <a:t>traffic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Princeton Example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Internet: customer of AT&amp;T and USLEC</a:t>
            </a:r>
          </a:p>
          <a:p>
            <a:r>
              <a:rPr lang="en-US"/>
              <a:t>Research universities/labs: customer of Internet2</a:t>
            </a:r>
          </a:p>
          <a:p>
            <a:r>
              <a:rPr lang="en-US"/>
              <a:t>Local residences: peer with Patriot Media </a:t>
            </a:r>
          </a:p>
          <a:p>
            <a:r>
              <a:rPr lang="en-US"/>
              <a:t>Local non-profits: provider for several non-profits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6A24E-F2E3-47E8-BE50-88647D64996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aphicFrame>
        <p:nvGraphicFramePr>
          <p:cNvPr id="1360919" name="Object 2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58000" y="4724400"/>
          <a:ext cx="22240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3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724400"/>
                        <a:ext cx="2224087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501650" y="3352800"/>
          <a:ext cx="25209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4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352800"/>
                        <a:ext cx="252095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40063" y="3381375"/>
          <a:ext cx="23764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5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381375"/>
                        <a:ext cx="237648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0902" name="Text Box 6"/>
          <p:cNvSpPr txBox="1">
            <a:spLocks noChangeArrowheads="1"/>
          </p:cNvSpPr>
          <p:nvPr/>
        </p:nvSpPr>
        <p:spPr bwMode="auto">
          <a:xfrm>
            <a:off x="1273175" y="3732212"/>
            <a:ext cx="979488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AT&amp;T</a:t>
            </a:r>
          </a:p>
        </p:txBody>
      </p:sp>
      <p:sp>
        <p:nvSpPr>
          <p:cNvPr id="1360903" name="Text Box 7"/>
          <p:cNvSpPr txBox="1">
            <a:spLocks noChangeArrowheads="1"/>
          </p:cNvSpPr>
          <p:nvPr/>
        </p:nvSpPr>
        <p:spPr bwMode="auto">
          <a:xfrm>
            <a:off x="3717925" y="3778250"/>
            <a:ext cx="1087438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USLEC</a:t>
            </a:r>
          </a:p>
        </p:txBody>
      </p:sp>
      <p:sp>
        <p:nvSpPr>
          <p:cNvPr id="1360904" name="Oval 8"/>
          <p:cNvSpPr>
            <a:spLocks noChangeArrowheads="1"/>
          </p:cNvSpPr>
          <p:nvPr/>
        </p:nvSpPr>
        <p:spPr bwMode="auto">
          <a:xfrm>
            <a:off x="1584325" y="4443412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5" name="Oval 9"/>
          <p:cNvSpPr>
            <a:spLocks noChangeArrowheads="1"/>
          </p:cNvSpPr>
          <p:nvPr/>
        </p:nvSpPr>
        <p:spPr bwMode="auto">
          <a:xfrm>
            <a:off x="4121150" y="4519612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6" name="Oval 10"/>
          <p:cNvSpPr>
            <a:spLocks noChangeArrowheads="1"/>
          </p:cNvSpPr>
          <p:nvPr/>
        </p:nvSpPr>
        <p:spPr bwMode="auto">
          <a:xfrm>
            <a:off x="4122738" y="530225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7" name="Line 11"/>
          <p:cNvSpPr>
            <a:spLocks noChangeShapeType="1"/>
          </p:cNvSpPr>
          <p:nvPr/>
        </p:nvSpPr>
        <p:spPr bwMode="auto">
          <a:xfrm>
            <a:off x="4262438" y="5678487"/>
            <a:ext cx="1587" cy="1635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8" name="Line 12"/>
          <p:cNvSpPr>
            <a:spLocks noChangeShapeType="1"/>
          </p:cNvSpPr>
          <p:nvPr/>
        </p:nvSpPr>
        <p:spPr bwMode="auto">
          <a:xfrm>
            <a:off x="3425825" y="5851525"/>
            <a:ext cx="1606550" cy="15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09" name="Line 13"/>
          <p:cNvSpPr>
            <a:spLocks noChangeShapeType="1"/>
          </p:cNvSpPr>
          <p:nvPr/>
        </p:nvSpPr>
        <p:spPr bwMode="auto">
          <a:xfrm>
            <a:off x="3559175" y="5851525"/>
            <a:ext cx="11113" cy="1158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10" name="Line 14"/>
          <p:cNvSpPr>
            <a:spLocks noChangeShapeType="1"/>
          </p:cNvSpPr>
          <p:nvPr/>
        </p:nvSpPr>
        <p:spPr bwMode="auto">
          <a:xfrm>
            <a:off x="3865563" y="5859462"/>
            <a:ext cx="11112" cy="1158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11" name="Line 15"/>
          <p:cNvSpPr>
            <a:spLocks noChangeShapeType="1"/>
          </p:cNvSpPr>
          <p:nvPr/>
        </p:nvSpPr>
        <p:spPr bwMode="auto">
          <a:xfrm>
            <a:off x="4152900" y="5857875"/>
            <a:ext cx="11113" cy="1158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12" name="Line 16"/>
          <p:cNvSpPr>
            <a:spLocks noChangeShapeType="1"/>
          </p:cNvSpPr>
          <p:nvPr/>
        </p:nvSpPr>
        <p:spPr bwMode="auto">
          <a:xfrm>
            <a:off x="4495800" y="5857875"/>
            <a:ext cx="11113" cy="1158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13" name="Line 17"/>
          <p:cNvSpPr>
            <a:spLocks noChangeShapeType="1"/>
          </p:cNvSpPr>
          <p:nvPr/>
        </p:nvSpPr>
        <p:spPr bwMode="auto">
          <a:xfrm>
            <a:off x="4838700" y="5857875"/>
            <a:ext cx="11113" cy="1158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14" name="Line 18"/>
          <p:cNvSpPr>
            <a:spLocks noChangeShapeType="1"/>
          </p:cNvSpPr>
          <p:nvPr/>
        </p:nvSpPr>
        <p:spPr bwMode="auto">
          <a:xfrm>
            <a:off x="1754188" y="4764087"/>
            <a:ext cx="2395537" cy="717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15" name="Line 19"/>
          <p:cNvSpPr>
            <a:spLocks noChangeShapeType="1"/>
          </p:cNvSpPr>
          <p:nvPr/>
        </p:nvSpPr>
        <p:spPr bwMode="auto">
          <a:xfrm flipV="1">
            <a:off x="4418013" y="4791075"/>
            <a:ext cx="2035175" cy="652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0916" name="Object 20"/>
          <p:cNvGraphicFramePr>
            <a:graphicFrameLocks noChangeAspect="1"/>
          </p:cNvGraphicFramePr>
          <p:nvPr/>
        </p:nvGraphicFramePr>
        <p:xfrm>
          <a:off x="5307013" y="3370262"/>
          <a:ext cx="23764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16" name="Photo Editor Photo" r:id="rId8" imgW="1905266" imgH="1390844" progId="">
                  <p:embed/>
                </p:oleObj>
              </mc:Choice>
              <mc:Fallback>
                <p:oleObj name="Photo Editor Photo" r:id="rId8" imgW="1905266" imgH="139084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3370262"/>
                        <a:ext cx="237648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0917" name="Text Box 21"/>
          <p:cNvSpPr txBox="1">
            <a:spLocks noChangeArrowheads="1"/>
          </p:cNvSpPr>
          <p:nvPr/>
        </p:nvSpPr>
        <p:spPr bwMode="auto">
          <a:xfrm>
            <a:off x="5759450" y="3767137"/>
            <a:ext cx="154305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Internet2</a:t>
            </a:r>
          </a:p>
        </p:txBody>
      </p:sp>
      <p:sp>
        <p:nvSpPr>
          <p:cNvPr id="1360918" name="Oval 22"/>
          <p:cNvSpPr>
            <a:spLocks noChangeArrowheads="1"/>
          </p:cNvSpPr>
          <p:nvPr/>
        </p:nvSpPr>
        <p:spPr bwMode="auto">
          <a:xfrm>
            <a:off x="6388100" y="4497387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20" name="Text Box 24"/>
          <p:cNvSpPr txBox="1">
            <a:spLocks noChangeArrowheads="1"/>
          </p:cNvSpPr>
          <p:nvPr/>
        </p:nvSpPr>
        <p:spPr bwMode="auto">
          <a:xfrm>
            <a:off x="7204075" y="5087937"/>
            <a:ext cx="11684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Patriot</a:t>
            </a:r>
          </a:p>
        </p:txBody>
      </p:sp>
      <p:sp>
        <p:nvSpPr>
          <p:cNvPr id="1360921" name="Line 25"/>
          <p:cNvSpPr>
            <a:spLocks noChangeShapeType="1"/>
          </p:cNvSpPr>
          <p:nvPr/>
        </p:nvSpPr>
        <p:spPr bwMode="auto">
          <a:xfrm flipV="1">
            <a:off x="4418013" y="5541962"/>
            <a:ext cx="2497137" cy="17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22" name="Line 26"/>
          <p:cNvSpPr>
            <a:spLocks noChangeShapeType="1"/>
          </p:cNvSpPr>
          <p:nvPr/>
        </p:nvSpPr>
        <p:spPr bwMode="auto">
          <a:xfrm flipH="1" flipV="1">
            <a:off x="4303713" y="4867275"/>
            <a:ext cx="0" cy="460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0923" name="Text Box 27"/>
          <p:cNvSpPr txBox="1">
            <a:spLocks noChangeArrowheads="1"/>
          </p:cNvSpPr>
          <p:nvPr/>
        </p:nvSpPr>
        <p:spPr bwMode="auto">
          <a:xfrm>
            <a:off x="5519738" y="5205412"/>
            <a:ext cx="668337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peer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Structure: Tier-1 Providers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Tier-1 provider</a:t>
            </a:r>
          </a:p>
          <a:p>
            <a:pPr lvl="1"/>
            <a:r>
              <a:rPr lang="en-US" dirty="0"/>
              <a:t>Has no upstream provider of its own</a:t>
            </a:r>
          </a:p>
          <a:p>
            <a:pPr lvl="1"/>
            <a:r>
              <a:rPr lang="en-US" dirty="0"/>
              <a:t>Typically has a national or international backbone</a:t>
            </a:r>
          </a:p>
          <a:p>
            <a:pPr lvl="1"/>
            <a:r>
              <a:rPr lang="en-US" dirty="0"/>
              <a:t>UUNET, Sprint, AT&amp;T, Level 3, …</a:t>
            </a:r>
          </a:p>
          <a:p>
            <a:r>
              <a:rPr lang="en-US" dirty="0"/>
              <a:t>Top of the Internet hierarchy of 12-20 AS’s</a:t>
            </a:r>
          </a:p>
          <a:p>
            <a:pPr lvl="1"/>
            <a:r>
              <a:rPr lang="en-US" dirty="0"/>
              <a:t>Full peer-peer connections between tier-1 providers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9BFC2-B499-4221-8D62-7D188DCA320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255713" y="3548062"/>
            <a:ext cx="6745287" cy="2852738"/>
            <a:chOff x="920" y="2208"/>
            <a:chExt cx="4249" cy="2160"/>
          </a:xfrm>
        </p:grpSpPr>
        <p:graphicFrame>
          <p:nvGraphicFramePr>
            <p:cNvPr id="1362989" name="Object 45"/>
            <p:cNvGraphicFramePr>
              <a:graphicFrameLocks noChangeAspect="1"/>
            </p:cNvGraphicFramePr>
            <p:nvPr/>
          </p:nvGraphicFramePr>
          <p:xfrm>
            <a:off x="2469" y="2208"/>
            <a:ext cx="120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37" name="Photo Editor Photo" r:id="rId4" imgW="1905266" imgH="1390844" progId="">
                    <p:embed/>
                  </p:oleObj>
                </mc:Choice>
                <mc:Fallback>
                  <p:oleObj name="Photo Editor Photo" r:id="rId4" imgW="1905266" imgH="1390844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9" y="2208"/>
                          <a:ext cx="1200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990" name="Object 46"/>
            <p:cNvGraphicFramePr>
              <a:graphicFrameLocks noChangeAspect="1"/>
            </p:cNvGraphicFramePr>
            <p:nvPr/>
          </p:nvGraphicFramePr>
          <p:xfrm>
            <a:off x="920" y="2910"/>
            <a:ext cx="120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38" name="Photo Editor Photo" r:id="rId6" imgW="1905266" imgH="1390844" progId="">
                    <p:embed/>
                  </p:oleObj>
                </mc:Choice>
                <mc:Fallback>
                  <p:oleObj name="Photo Editor Photo" r:id="rId6" imgW="1905266" imgH="1390844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2910"/>
                          <a:ext cx="1200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991" name="Object 47"/>
            <p:cNvGraphicFramePr>
              <a:graphicFrameLocks noChangeAspect="1"/>
            </p:cNvGraphicFramePr>
            <p:nvPr/>
          </p:nvGraphicFramePr>
          <p:xfrm>
            <a:off x="3969" y="3031"/>
            <a:ext cx="120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39" name="Photo Editor Photo" r:id="rId7" imgW="1905266" imgH="1390844" progId="">
                    <p:embed/>
                  </p:oleObj>
                </mc:Choice>
                <mc:Fallback>
                  <p:oleObj name="Photo Editor Photo" r:id="rId7" imgW="1905266" imgH="1390844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3031"/>
                          <a:ext cx="1200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992" name="Object 48"/>
            <p:cNvGraphicFramePr>
              <a:graphicFrameLocks noChangeAspect="1"/>
            </p:cNvGraphicFramePr>
            <p:nvPr/>
          </p:nvGraphicFramePr>
          <p:xfrm>
            <a:off x="2493" y="3492"/>
            <a:ext cx="120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340" name="Photo Editor Photo" r:id="rId8" imgW="1905266" imgH="1390844" progId="">
                    <p:embed/>
                  </p:oleObj>
                </mc:Choice>
                <mc:Fallback>
                  <p:oleObj name="Photo Editor Photo" r:id="rId8" imgW="1905266" imgH="1390844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3" y="3492"/>
                          <a:ext cx="1200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2993" name="Line 49"/>
            <p:cNvSpPr>
              <a:spLocks noChangeShapeType="1"/>
            </p:cNvSpPr>
            <p:nvPr/>
          </p:nvSpPr>
          <p:spPr bwMode="auto">
            <a:xfrm flipV="1">
              <a:off x="1912" y="2789"/>
              <a:ext cx="581" cy="2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994" name="Line 50"/>
            <p:cNvSpPr>
              <a:spLocks noChangeShapeType="1"/>
            </p:cNvSpPr>
            <p:nvPr/>
          </p:nvSpPr>
          <p:spPr bwMode="auto">
            <a:xfrm>
              <a:off x="3557" y="2740"/>
              <a:ext cx="581" cy="55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995" name="Line 51"/>
            <p:cNvSpPr>
              <a:spLocks noChangeShapeType="1"/>
            </p:cNvSpPr>
            <p:nvPr/>
          </p:nvSpPr>
          <p:spPr bwMode="auto">
            <a:xfrm>
              <a:off x="1936" y="3514"/>
              <a:ext cx="750" cy="2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996" name="Line 52"/>
            <p:cNvSpPr>
              <a:spLocks noChangeShapeType="1"/>
            </p:cNvSpPr>
            <p:nvPr/>
          </p:nvSpPr>
          <p:spPr bwMode="auto">
            <a:xfrm flipV="1">
              <a:off x="3582" y="3708"/>
              <a:ext cx="604" cy="1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997" name="Line 53"/>
            <p:cNvSpPr>
              <a:spLocks noChangeShapeType="1"/>
            </p:cNvSpPr>
            <p:nvPr/>
          </p:nvSpPr>
          <p:spPr bwMode="auto">
            <a:xfrm flipV="1">
              <a:off x="3098" y="3006"/>
              <a:ext cx="0" cy="5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998" name="Line 54"/>
            <p:cNvSpPr>
              <a:spLocks noChangeShapeType="1"/>
            </p:cNvSpPr>
            <p:nvPr/>
          </p:nvSpPr>
          <p:spPr bwMode="auto">
            <a:xfrm flipV="1">
              <a:off x="3630" y="3805"/>
              <a:ext cx="677" cy="1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999" name="Line 55"/>
            <p:cNvSpPr>
              <a:spLocks noChangeShapeType="1"/>
            </p:cNvSpPr>
            <p:nvPr/>
          </p:nvSpPr>
          <p:spPr bwMode="auto">
            <a:xfrm flipV="1">
              <a:off x="3533" y="3539"/>
              <a:ext cx="605" cy="1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00" name="Line 56"/>
            <p:cNvSpPr>
              <a:spLocks noChangeShapeType="1"/>
            </p:cNvSpPr>
            <p:nvPr/>
          </p:nvSpPr>
          <p:spPr bwMode="auto">
            <a:xfrm flipV="1">
              <a:off x="2783" y="2934"/>
              <a:ext cx="0" cy="67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01" name="Line 57"/>
            <p:cNvSpPr>
              <a:spLocks noChangeShapeType="1"/>
            </p:cNvSpPr>
            <p:nvPr/>
          </p:nvSpPr>
          <p:spPr bwMode="auto">
            <a:xfrm flipV="1">
              <a:off x="3388" y="2934"/>
              <a:ext cx="0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02" name="Line 58"/>
            <p:cNvSpPr>
              <a:spLocks noChangeShapeType="1"/>
            </p:cNvSpPr>
            <p:nvPr/>
          </p:nvSpPr>
          <p:spPr bwMode="auto">
            <a:xfrm>
              <a:off x="3557" y="2523"/>
              <a:ext cx="823" cy="6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03" name="Line 59"/>
            <p:cNvSpPr>
              <a:spLocks noChangeShapeType="1"/>
            </p:cNvSpPr>
            <p:nvPr/>
          </p:nvSpPr>
          <p:spPr bwMode="auto">
            <a:xfrm>
              <a:off x="3485" y="2837"/>
              <a:ext cx="581" cy="55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04" name="Line 60"/>
            <p:cNvSpPr>
              <a:spLocks noChangeShapeType="1"/>
            </p:cNvSpPr>
            <p:nvPr/>
          </p:nvSpPr>
          <p:spPr bwMode="auto">
            <a:xfrm flipV="1">
              <a:off x="2033" y="2885"/>
              <a:ext cx="581" cy="2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05" name="Line 61"/>
            <p:cNvSpPr>
              <a:spLocks noChangeShapeType="1"/>
            </p:cNvSpPr>
            <p:nvPr/>
          </p:nvSpPr>
          <p:spPr bwMode="auto">
            <a:xfrm flipV="1">
              <a:off x="1864" y="2595"/>
              <a:ext cx="726" cy="3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06" name="Line 62"/>
            <p:cNvSpPr>
              <a:spLocks noChangeShapeType="1"/>
            </p:cNvSpPr>
            <p:nvPr/>
          </p:nvSpPr>
          <p:spPr bwMode="auto">
            <a:xfrm>
              <a:off x="1767" y="3635"/>
              <a:ext cx="847" cy="3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007" name="Line 63"/>
            <p:cNvSpPr>
              <a:spLocks noChangeShapeType="1"/>
            </p:cNvSpPr>
            <p:nvPr/>
          </p:nvSpPr>
          <p:spPr bwMode="auto">
            <a:xfrm>
              <a:off x="1598" y="3732"/>
              <a:ext cx="943" cy="33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Structure: Other AS’s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Tier-2 providers</a:t>
            </a:r>
          </a:p>
          <a:p>
            <a:pPr lvl="1"/>
            <a:r>
              <a:rPr lang="en-US"/>
              <a:t>Provide transit service to downstream customers</a:t>
            </a:r>
          </a:p>
          <a:p>
            <a:pPr lvl="1"/>
            <a:r>
              <a:rPr lang="en-US"/>
              <a:t>… but, need at least one provider of their own</a:t>
            </a:r>
          </a:p>
          <a:p>
            <a:pPr lvl="1"/>
            <a:r>
              <a:rPr lang="en-US"/>
              <a:t>Typically have national or regional scope</a:t>
            </a:r>
          </a:p>
          <a:p>
            <a:pPr lvl="1"/>
            <a:r>
              <a:rPr lang="en-US"/>
              <a:t>E.g., Minnesota Regional Network</a:t>
            </a:r>
          </a:p>
          <a:p>
            <a:pPr lvl="1"/>
            <a:r>
              <a:rPr lang="en-US"/>
              <a:t>Includes a few thousand of the AS’s</a:t>
            </a:r>
          </a:p>
          <a:p>
            <a:r>
              <a:rPr lang="en-US"/>
              <a:t>Stub AS’s</a:t>
            </a:r>
          </a:p>
          <a:p>
            <a:pPr lvl="1"/>
            <a:r>
              <a:rPr lang="en-US"/>
              <a:t>Do not provide transit service to others</a:t>
            </a:r>
          </a:p>
          <a:p>
            <a:pPr lvl="1"/>
            <a:r>
              <a:rPr lang="en-US"/>
              <a:t>Connect to one or more upstream providers</a:t>
            </a:r>
          </a:p>
          <a:p>
            <a:pPr lvl="1"/>
            <a:r>
              <a:rPr lang="en-US"/>
              <a:t>Includes vast majority (e.g., 85-90%) of the AS’s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8C9DBE-EF6E-4B89-8D6C-403F7C7BEF0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the AS Graph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graph structure</a:t>
            </a:r>
          </a:p>
          <a:p>
            <a:pPr lvl="1"/>
            <a:r>
              <a:rPr lang="en-US"/>
              <a:t>High variability in node degree (“power law”)</a:t>
            </a:r>
          </a:p>
          <a:p>
            <a:pPr lvl="1"/>
            <a:r>
              <a:rPr lang="en-US"/>
              <a:t>A few very highly-connected AS’s</a:t>
            </a:r>
          </a:p>
          <a:p>
            <a:pPr lvl="1"/>
            <a:r>
              <a:rPr lang="en-US"/>
              <a:t>Many AS’s have only a few connections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0BDD2-8056-4A3B-AEF5-B9A46BDD8E8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369092" name="Line 4"/>
          <p:cNvSpPr>
            <a:spLocks noChangeShapeType="1"/>
          </p:cNvSpPr>
          <p:nvPr/>
        </p:nvSpPr>
        <p:spPr bwMode="auto">
          <a:xfrm>
            <a:off x="2073275" y="3184525"/>
            <a:ext cx="0" cy="286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9093" name="Line 5"/>
          <p:cNvSpPr>
            <a:spLocks noChangeShapeType="1"/>
          </p:cNvSpPr>
          <p:nvPr/>
        </p:nvSpPr>
        <p:spPr bwMode="auto">
          <a:xfrm rot="-5400000">
            <a:off x="3993357" y="4118768"/>
            <a:ext cx="0" cy="38084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9094" name="Text Box 6"/>
          <p:cNvSpPr txBox="1">
            <a:spLocks noChangeArrowheads="1"/>
          </p:cNvSpPr>
          <p:nvPr/>
        </p:nvSpPr>
        <p:spPr bwMode="auto">
          <a:xfrm>
            <a:off x="1949450" y="5946775"/>
            <a:ext cx="365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1</a:t>
            </a:r>
          </a:p>
        </p:txBody>
      </p:sp>
      <p:sp>
        <p:nvSpPr>
          <p:cNvPr id="1369095" name="Text Box 7"/>
          <p:cNvSpPr txBox="1">
            <a:spLocks noChangeArrowheads="1"/>
          </p:cNvSpPr>
          <p:nvPr/>
        </p:nvSpPr>
        <p:spPr bwMode="auto">
          <a:xfrm>
            <a:off x="2968625" y="5997575"/>
            <a:ext cx="546100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10</a:t>
            </a:r>
          </a:p>
        </p:txBody>
      </p:sp>
      <p:sp>
        <p:nvSpPr>
          <p:cNvPr id="1369096" name="Text Box 8"/>
          <p:cNvSpPr txBox="1">
            <a:spLocks noChangeArrowheads="1"/>
          </p:cNvSpPr>
          <p:nvPr/>
        </p:nvSpPr>
        <p:spPr bwMode="auto">
          <a:xfrm>
            <a:off x="3917950" y="6000750"/>
            <a:ext cx="7270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100</a:t>
            </a:r>
          </a:p>
        </p:txBody>
      </p:sp>
      <p:sp>
        <p:nvSpPr>
          <p:cNvPr id="1369097" name="Text Box 9"/>
          <p:cNvSpPr txBox="1">
            <a:spLocks noChangeArrowheads="1"/>
          </p:cNvSpPr>
          <p:nvPr/>
        </p:nvSpPr>
        <p:spPr bwMode="auto">
          <a:xfrm>
            <a:off x="4938713" y="6018212"/>
            <a:ext cx="90805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1000</a:t>
            </a:r>
          </a:p>
        </p:txBody>
      </p:sp>
      <p:sp>
        <p:nvSpPr>
          <p:cNvPr id="1369098" name="Text Box 10"/>
          <p:cNvSpPr txBox="1">
            <a:spLocks noChangeArrowheads="1"/>
          </p:cNvSpPr>
          <p:nvPr/>
        </p:nvSpPr>
        <p:spPr bwMode="auto">
          <a:xfrm rot="16200000" flipH="1">
            <a:off x="341312" y="4059238"/>
            <a:ext cx="944563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CCDF</a:t>
            </a:r>
          </a:p>
        </p:txBody>
      </p:sp>
      <p:sp>
        <p:nvSpPr>
          <p:cNvPr id="1369099" name="Text Box 11"/>
          <p:cNvSpPr txBox="1">
            <a:spLocks noChangeArrowheads="1"/>
          </p:cNvSpPr>
          <p:nvPr/>
        </p:nvSpPr>
        <p:spPr bwMode="auto">
          <a:xfrm>
            <a:off x="1677988" y="2895600"/>
            <a:ext cx="365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1</a:t>
            </a:r>
          </a:p>
        </p:txBody>
      </p:sp>
      <p:sp>
        <p:nvSpPr>
          <p:cNvPr id="1369100" name="Text Box 12"/>
          <p:cNvSpPr txBox="1">
            <a:spLocks noChangeArrowheads="1"/>
          </p:cNvSpPr>
          <p:nvPr/>
        </p:nvSpPr>
        <p:spPr bwMode="auto">
          <a:xfrm>
            <a:off x="1409700" y="3627437"/>
            <a:ext cx="636588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0.1</a:t>
            </a:r>
          </a:p>
        </p:txBody>
      </p:sp>
      <p:sp>
        <p:nvSpPr>
          <p:cNvPr id="1369101" name="Text Box 13"/>
          <p:cNvSpPr txBox="1">
            <a:spLocks noChangeArrowheads="1"/>
          </p:cNvSpPr>
          <p:nvPr/>
        </p:nvSpPr>
        <p:spPr bwMode="auto">
          <a:xfrm>
            <a:off x="1230313" y="4405312"/>
            <a:ext cx="817562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0.01</a:t>
            </a:r>
          </a:p>
        </p:txBody>
      </p:sp>
      <p:sp>
        <p:nvSpPr>
          <p:cNvPr id="1369102" name="Text Box 14"/>
          <p:cNvSpPr txBox="1">
            <a:spLocks noChangeArrowheads="1"/>
          </p:cNvSpPr>
          <p:nvPr/>
        </p:nvSpPr>
        <p:spPr bwMode="auto">
          <a:xfrm>
            <a:off x="1050925" y="5273675"/>
            <a:ext cx="998538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0.001</a:t>
            </a:r>
          </a:p>
        </p:txBody>
      </p:sp>
      <p:sp>
        <p:nvSpPr>
          <p:cNvPr id="1369103" name="Text Box 15"/>
          <p:cNvSpPr txBox="1">
            <a:spLocks noChangeArrowheads="1"/>
          </p:cNvSpPr>
          <p:nvPr/>
        </p:nvSpPr>
        <p:spPr bwMode="auto">
          <a:xfrm>
            <a:off x="6054725" y="5867400"/>
            <a:ext cx="16414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AS degree</a:t>
            </a:r>
          </a:p>
        </p:txBody>
      </p:sp>
      <p:sp>
        <p:nvSpPr>
          <p:cNvPr id="1369104" name="Line 16"/>
          <p:cNvSpPr>
            <a:spLocks noChangeShapeType="1"/>
          </p:cNvSpPr>
          <p:nvPr/>
        </p:nvSpPr>
        <p:spPr bwMode="auto">
          <a:xfrm>
            <a:off x="2073275" y="3198812"/>
            <a:ext cx="3336925" cy="2636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9105" name="Oval 17"/>
          <p:cNvSpPr>
            <a:spLocks noChangeArrowheads="1"/>
          </p:cNvSpPr>
          <p:nvPr/>
        </p:nvSpPr>
        <p:spPr bwMode="auto">
          <a:xfrm>
            <a:off x="1998663" y="3076575"/>
            <a:ext cx="517525" cy="4429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9106" name="Text Box 18"/>
          <p:cNvSpPr txBox="1">
            <a:spLocks noChangeArrowheads="1"/>
          </p:cNvSpPr>
          <p:nvPr/>
        </p:nvSpPr>
        <p:spPr bwMode="auto">
          <a:xfrm>
            <a:off x="2620963" y="3194050"/>
            <a:ext cx="5030787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All AS’s have 1 or more neighbors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10000" y="4430712"/>
            <a:ext cx="5083175" cy="531813"/>
            <a:chOff x="2400" y="2986"/>
            <a:chExt cx="3202" cy="335"/>
          </a:xfrm>
        </p:grpSpPr>
        <p:sp>
          <p:nvSpPr>
            <p:cNvPr id="1369108" name="Oval 20"/>
            <p:cNvSpPr>
              <a:spLocks noChangeArrowheads="1"/>
            </p:cNvSpPr>
            <p:nvPr/>
          </p:nvSpPr>
          <p:spPr bwMode="auto">
            <a:xfrm>
              <a:off x="2400" y="3043"/>
              <a:ext cx="336" cy="278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9109" name="Text Box 21"/>
            <p:cNvSpPr txBox="1">
              <a:spLocks noChangeArrowheads="1"/>
            </p:cNvSpPr>
            <p:nvPr/>
          </p:nvSpPr>
          <p:spPr bwMode="auto">
            <a:xfrm>
              <a:off x="2838" y="2986"/>
              <a:ext cx="2764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Very few have degree &gt;= 100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AS Paths</a:t>
            </a:r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path may be longer than shortest AS path</a:t>
            </a:r>
          </a:p>
          <a:p>
            <a:r>
              <a:rPr lang="en-US"/>
              <a:t>Router path may be longer than shortest path</a:t>
            </a:r>
          </a:p>
        </p:txBody>
      </p:sp>
      <p:sp>
        <p:nvSpPr>
          <p:cNvPr id="4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C83D3-D876-4955-A0B9-9785EB446E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2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pSp>
        <p:nvGrpSpPr>
          <p:cNvPr id="2" name="Group 423"/>
          <p:cNvGrpSpPr>
            <a:grpSpLocks/>
          </p:cNvGrpSpPr>
          <p:nvPr/>
        </p:nvGrpSpPr>
        <p:grpSpPr bwMode="auto">
          <a:xfrm>
            <a:off x="787400" y="2209800"/>
            <a:ext cx="7670800" cy="3476625"/>
            <a:chOff x="125" y="1602"/>
            <a:chExt cx="5380" cy="2492"/>
          </a:xfrm>
        </p:grpSpPr>
        <p:graphicFrame>
          <p:nvGraphicFramePr>
            <p:cNvPr id="1371140" name="Object 4"/>
            <p:cNvGraphicFramePr>
              <a:graphicFrameLocks noChangeAspect="1"/>
            </p:cNvGraphicFramePr>
            <p:nvPr/>
          </p:nvGraphicFramePr>
          <p:xfrm>
            <a:off x="1932" y="1678"/>
            <a:ext cx="218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398" name="Photo Editor Photo" r:id="rId4" imgW="1905266" imgH="1390844" progId="">
                    <p:embed/>
                  </p:oleObj>
                </mc:Choice>
                <mc:Fallback>
                  <p:oleObj name="Photo Editor Photo" r:id="rId4" imgW="1905266" imgH="1390844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" y="1678"/>
                          <a:ext cx="2180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1141" name="Object 5"/>
            <p:cNvGraphicFramePr>
              <a:graphicFrameLocks noChangeAspect="1"/>
            </p:cNvGraphicFramePr>
            <p:nvPr/>
          </p:nvGraphicFramePr>
          <p:xfrm>
            <a:off x="4290" y="2360"/>
            <a:ext cx="120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399" name="Photo Editor Photo" r:id="rId6" imgW="1905266" imgH="1390844" progId="">
                    <p:embed/>
                  </p:oleObj>
                </mc:Choice>
                <mc:Fallback>
                  <p:oleObj name="Photo Editor Photo" r:id="rId6" imgW="1905266" imgH="1390844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0" y="2360"/>
                          <a:ext cx="1200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1142" name="Object 6"/>
            <p:cNvGraphicFramePr>
              <a:graphicFrameLocks noChangeAspect="1"/>
            </p:cNvGraphicFramePr>
            <p:nvPr/>
          </p:nvGraphicFramePr>
          <p:xfrm>
            <a:off x="125" y="2408"/>
            <a:ext cx="1548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400" name="Photo Editor Photo" r:id="rId7" imgW="1905266" imgH="1390844" progId="">
                    <p:embed/>
                  </p:oleObj>
                </mc:Choice>
                <mc:Fallback>
                  <p:oleObj name="Photo Editor Photo" r:id="rId7" imgW="1905266" imgH="1390844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" y="2408"/>
                          <a:ext cx="1548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1143" name="Object 7"/>
            <p:cNvGraphicFramePr>
              <a:graphicFrameLocks noChangeAspect="1"/>
            </p:cNvGraphicFramePr>
            <p:nvPr/>
          </p:nvGraphicFramePr>
          <p:xfrm>
            <a:off x="1697" y="3204"/>
            <a:ext cx="120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401" name="Photo Editor Photo" r:id="rId8" imgW="1905266" imgH="1390844" progId="">
                    <p:embed/>
                  </p:oleObj>
                </mc:Choice>
                <mc:Fallback>
                  <p:oleObj name="Photo Editor Photo" r:id="rId8" imgW="1905266" imgH="1390844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7" y="3204"/>
                          <a:ext cx="1200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1144" name="Object 8"/>
            <p:cNvGraphicFramePr>
              <a:graphicFrameLocks noChangeAspect="1"/>
            </p:cNvGraphicFramePr>
            <p:nvPr/>
          </p:nvGraphicFramePr>
          <p:xfrm>
            <a:off x="3184" y="3218"/>
            <a:ext cx="120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402" name="Photo Editor Photo" r:id="rId9" imgW="1905266" imgH="1390844" progId="">
                    <p:embed/>
                  </p:oleObj>
                </mc:Choice>
                <mc:Fallback>
                  <p:oleObj name="Photo Editor Photo" r:id="rId9" imgW="1905266" imgH="1390844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4" y="3218"/>
                          <a:ext cx="1200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52" y="3014"/>
              <a:ext cx="298" cy="230"/>
              <a:chOff x="3120" y="2880"/>
              <a:chExt cx="144" cy="96"/>
            </a:xfrm>
          </p:grpSpPr>
          <p:sp>
            <p:nvSpPr>
              <p:cNvPr id="1371146" name="Oval 10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47" name="Rectangle 11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48" name="Rectangle 12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49" name="Oval 13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5" name="Group 15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152" name="Freeform 16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53" name="Freeform 17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54" name="Freeform 18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55" name="Freeform 19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56" name="Freeform 20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57" name="Freeform 21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58" name="Freeform 22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59" name="Freeform 23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24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161" name="Freeform 25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62" name="Freeform 26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63" name="Freeform 27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64" name="Freeform 28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65" name="Freeform 29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66" name="Freeform 30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67" name="Freeform 31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68" name="Freeform 32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169" name="Line 33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70" name="Line 34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1728" y="3321"/>
              <a:ext cx="298" cy="230"/>
              <a:chOff x="3120" y="2880"/>
              <a:chExt cx="144" cy="96"/>
            </a:xfrm>
          </p:grpSpPr>
          <p:sp>
            <p:nvSpPr>
              <p:cNvPr id="1371172" name="Oval 36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73" name="Rectangle 37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74" name="Rectangle 38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75" name="Oval 39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9" name="Group 41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178" name="Freeform 42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79" name="Freeform 43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80" name="Freeform 44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81" name="Freeform 45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82" name="Freeform 46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83" name="Freeform 47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84" name="Freeform 48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85" name="Freeform 49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50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187" name="Freeform 51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88" name="Freeform 52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89" name="Freeform 53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90" name="Freeform 54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91" name="Freeform 55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92" name="Freeform 56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93" name="Freeform 57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194" name="Freeform 58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195" name="Line 59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96" name="Line 60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631" y="3552"/>
              <a:ext cx="298" cy="230"/>
              <a:chOff x="3120" y="2880"/>
              <a:chExt cx="144" cy="96"/>
            </a:xfrm>
          </p:grpSpPr>
          <p:sp>
            <p:nvSpPr>
              <p:cNvPr id="1371198" name="Oval 62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99" name="Rectangle 63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00" name="Rectangle 64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01" name="Oval 65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66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3" name="Group 67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204" name="Freeform 68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05" name="Freeform 69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06" name="Freeform 70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07" name="Freeform 71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08" name="Freeform 72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09" name="Freeform 73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10" name="Freeform 74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11" name="Freeform 75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76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213" name="Freeform 77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14" name="Freeform 78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15" name="Freeform 79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16" name="Freeform 80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17" name="Freeform 81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18" name="Freeform 82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19" name="Freeform 83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20" name="Freeform 84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221" name="Line 85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22" name="Line 86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87"/>
            <p:cNvGrpSpPr>
              <a:grpSpLocks/>
            </p:cNvGrpSpPr>
            <p:nvPr/>
          </p:nvGrpSpPr>
          <p:grpSpPr bwMode="auto">
            <a:xfrm>
              <a:off x="3139" y="3591"/>
              <a:ext cx="298" cy="230"/>
              <a:chOff x="3120" y="2880"/>
              <a:chExt cx="144" cy="96"/>
            </a:xfrm>
          </p:grpSpPr>
          <p:sp>
            <p:nvSpPr>
              <p:cNvPr id="1371224" name="Oval 88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25" name="Rectangle 89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26" name="Rectangle 90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27" name="Oval 91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92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7" name="Group 93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230" name="Freeform 94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31" name="Freeform 95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32" name="Freeform 96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33" name="Freeform 97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34" name="Freeform 98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35" name="Freeform 99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36" name="Freeform 100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37" name="Freeform 101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02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239" name="Freeform 103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40" name="Freeform 104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41" name="Freeform 105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42" name="Freeform 106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43" name="Freeform 107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44" name="Freeform 108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45" name="Freeform 109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46" name="Freeform 110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247" name="Line 111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48" name="Line 112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13"/>
            <p:cNvGrpSpPr>
              <a:grpSpLocks/>
            </p:cNvGrpSpPr>
            <p:nvPr/>
          </p:nvGrpSpPr>
          <p:grpSpPr bwMode="auto">
            <a:xfrm>
              <a:off x="4032" y="3351"/>
              <a:ext cx="298" cy="230"/>
              <a:chOff x="3120" y="2880"/>
              <a:chExt cx="144" cy="96"/>
            </a:xfrm>
          </p:grpSpPr>
          <p:sp>
            <p:nvSpPr>
              <p:cNvPr id="1371250" name="Oval 114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51" name="Rectangle 115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52" name="Rectangle 116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53" name="Oval 117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118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21" name="Group 119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256" name="Freeform 120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57" name="Freeform 121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58" name="Freeform 122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59" name="Freeform 123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60" name="Freeform 124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61" name="Freeform 125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62" name="Freeform 126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63" name="Freeform 127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128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265" name="Freeform 129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66" name="Freeform 130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67" name="Freeform 131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68" name="Freeform 132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69" name="Freeform 133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70" name="Freeform 134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71" name="Freeform 135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72" name="Freeform 136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273" name="Line 137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74" name="Line 138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39"/>
            <p:cNvGrpSpPr>
              <a:grpSpLocks/>
            </p:cNvGrpSpPr>
            <p:nvPr/>
          </p:nvGrpSpPr>
          <p:grpSpPr bwMode="auto">
            <a:xfrm>
              <a:off x="4464" y="2977"/>
              <a:ext cx="298" cy="230"/>
              <a:chOff x="3120" y="2880"/>
              <a:chExt cx="144" cy="96"/>
            </a:xfrm>
          </p:grpSpPr>
          <p:sp>
            <p:nvSpPr>
              <p:cNvPr id="1371276" name="Oval 140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77" name="Rectangle 141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78" name="Rectangle 142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79" name="Oval 143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144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25" name="Group 145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282" name="Freeform 146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83" name="Freeform 147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84" name="Freeform 148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85" name="Freeform 149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86" name="Freeform 150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87" name="Freeform 151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88" name="Freeform 152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89" name="Freeform 153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54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291" name="Freeform 155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92" name="Freeform 156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93" name="Freeform 157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94" name="Freeform 158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95" name="Freeform 159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96" name="Freeform 160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97" name="Freeform 161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298" name="Freeform 162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299" name="Line 163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00" name="Line 164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165"/>
            <p:cNvGrpSpPr>
              <a:grpSpLocks/>
            </p:cNvGrpSpPr>
            <p:nvPr/>
          </p:nvGrpSpPr>
          <p:grpSpPr bwMode="auto">
            <a:xfrm>
              <a:off x="4503" y="2401"/>
              <a:ext cx="298" cy="230"/>
              <a:chOff x="3120" y="2880"/>
              <a:chExt cx="144" cy="96"/>
            </a:xfrm>
          </p:grpSpPr>
          <p:sp>
            <p:nvSpPr>
              <p:cNvPr id="1371302" name="Oval 166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03" name="Rectangle 167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04" name="Rectangle 168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05" name="Oval 169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170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29" name="Group 171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308" name="Freeform 172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09" name="Freeform 173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10" name="Freeform 174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11" name="Freeform 175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12" name="Freeform 176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13" name="Freeform 177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14" name="Freeform 178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15" name="Freeform 179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80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317" name="Freeform 181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18" name="Freeform 182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19" name="Freeform 183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20" name="Freeform 184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21" name="Freeform 185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22" name="Freeform 186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23" name="Freeform 187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24" name="Freeform 188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325" name="Line 189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26" name="Line 190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91"/>
            <p:cNvGrpSpPr>
              <a:grpSpLocks/>
            </p:cNvGrpSpPr>
            <p:nvPr/>
          </p:nvGrpSpPr>
          <p:grpSpPr bwMode="auto">
            <a:xfrm>
              <a:off x="3831" y="2056"/>
              <a:ext cx="298" cy="230"/>
              <a:chOff x="3120" y="2880"/>
              <a:chExt cx="144" cy="96"/>
            </a:xfrm>
          </p:grpSpPr>
          <p:sp>
            <p:nvSpPr>
              <p:cNvPr id="1371328" name="Oval 192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29" name="Rectangle 193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30" name="Rectangle 194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31" name="Oval 195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1171" name="Group 196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371176" name="Group 197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334" name="Freeform 198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35" name="Freeform 199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36" name="Freeform 200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37" name="Freeform 201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38" name="Freeform 202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39" name="Freeform 203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40" name="Freeform 204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41" name="Freeform 205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177" name="Group 206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343" name="Freeform 207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44" name="Freeform 208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45" name="Freeform 209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46" name="Freeform 210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47" name="Freeform 211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48" name="Freeform 212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49" name="Freeform 213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50" name="Freeform 214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351" name="Line 215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52" name="Line 216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1186" name="Group 217"/>
            <p:cNvGrpSpPr>
              <a:grpSpLocks/>
            </p:cNvGrpSpPr>
            <p:nvPr/>
          </p:nvGrpSpPr>
          <p:grpSpPr bwMode="auto">
            <a:xfrm>
              <a:off x="3236" y="1864"/>
              <a:ext cx="298" cy="230"/>
              <a:chOff x="3120" y="2880"/>
              <a:chExt cx="144" cy="96"/>
            </a:xfrm>
          </p:grpSpPr>
          <p:sp>
            <p:nvSpPr>
              <p:cNvPr id="1371354" name="Oval 218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55" name="Rectangle 219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56" name="Rectangle 220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57" name="Oval 221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1197" name="Group 222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371202" name="Group 223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360" name="Freeform 224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61" name="Freeform 225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62" name="Freeform 226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63" name="Freeform 227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64" name="Freeform 228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65" name="Freeform 229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66" name="Freeform 230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67" name="Freeform 231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203" name="Group 232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369" name="Freeform 233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70" name="Freeform 234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71" name="Freeform 235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72" name="Freeform 236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73" name="Freeform 237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74" name="Freeform 238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75" name="Freeform 239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76" name="Freeform 240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377" name="Line 241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78" name="Line 242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1212" name="Group 243"/>
            <p:cNvGrpSpPr>
              <a:grpSpLocks/>
            </p:cNvGrpSpPr>
            <p:nvPr/>
          </p:nvGrpSpPr>
          <p:grpSpPr bwMode="auto">
            <a:xfrm>
              <a:off x="2612" y="1912"/>
              <a:ext cx="298" cy="230"/>
              <a:chOff x="3120" y="2880"/>
              <a:chExt cx="144" cy="96"/>
            </a:xfrm>
          </p:grpSpPr>
          <p:sp>
            <p:nvSpPr>
              <p:cNvPr id="1371380" name="Oval 244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81" name="Rectangle 245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82" name="Rectangle 246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83" name="Oval 247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1223" name="Group 248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371228" name="Group 249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386" name="Freeform 250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87" name="Freeform 251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88" name="Freeform 252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89" name="Freeform 253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90" name="Freeform 254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91" name="Freeform 255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92" name="Freeform 256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93" name="Freeform 257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229" name="Group 258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395" name="Freeform 259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96" name="Freeform 260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97" name="Freeform 261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98" name="Freeform 262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399" name="Freeform 263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00" name="Freeform 264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01" name="Freeform 265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02" name="Freeform 266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403" name="Line 267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04" name="Line 268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1238" name="Group 269"/>
            <p:cNvGrpSpPr>
              <a:grpSpLocks/>
            </p:cNvGrpSpPr>
            <p:nvPr/>
          </p:nvGrpSpPr>
          <p:grpSpPr bwMode="auto">
            <a:xfrm>
              <a:off x="1988" y="2037"/>
              <a:ext cx="298" cy="230"/>
              <a:chOff x="3120" y="2880"/>
              <a:chExt cx="144" cy="96"/>
            </a:xfrm>
          </p:grpSpPr>
          <p:sp>
            <p:nvSpPr>
              <p:cNvPr id="1371406" name="Oval 270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07" name="Rectangle 271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08" name="Rectangle 272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09" name="Oval 273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1249" name="Group 274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371254" name="Group 275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412" name="Freeform 276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13" name="Freeform 277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14" name="Freeform 278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15" name="Freeform 279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16" name="Freeform 280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17" name="Freeform 281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18" name="Freeform 282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19" name="Freeform 283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255" name="Group 284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421" name="Freeform 285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22" name="Freeform 286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23" name="Freeform 287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24" name="Freeform 288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25" name="Freeform 289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26" name="Freeform 290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27" name="Freeform 291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28" name="Freeform 292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429" name="Line 293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30" name="Line 294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1264" name="Group 295"/>
            <p:cNvGrpSpPr>
              <a:grpSpLocks/>
            </p:cNvGrpSpPr>
            <p:nvPr/>
          </p:nvGrpSpPr>
          <p:grpSpPr bwMode="auto">
            <a:xfrm>
              <a:off x="1364" y="2421"/>
              <a:ext cx="298" cy="230"/>
              <a:chOff x="3120" y="2880"/>
              <a:chExt cx="144" cy="96"/>
            </a:xfrm>
          </p:grpSpPr>
          <p:sp>
            <p:nvSpPr>
              <p:cNvPr id="1371432" name="Oval 296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33" name="Rectangle 297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34" name="Rectangle 298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35" name="Oval 299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1275" name="Group 300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371280" name="Group 301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438" name="Freeform 302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39" name="Freeform 303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40" name="Freeform 304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41" name="Freeform 305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42" name="Freeform 306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43" name="Freeform 307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44" name="Freeform 308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45" name="Freeform 309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281" name="Group 310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447" name="Freeform 311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48" name="Freeform 312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49" name="Freeform 313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50" name="Freeform 314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51" name="Freeform 315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52" name="Freeform 316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53" name="Freeform 317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54" name="Freeform 318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455" name="Line 319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56" name="Line 320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1457" name="Line 321"/>
            <p:cNvSpPr>
              <a:spLocks noChangeShapeType="1"/>
            </p:cNvSpPr>
            <p:nvPr/>
          </p:nvSpPr>
          <p:spPr bwMode="auto">
            <a:xfrm flipV="1">
              <a:off x="1642" y="2178"/>
              <a:ext cx="393" cy="2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58" name="Line 322"/>
            <p:cNvSpPr>
              <a:spLocks noChangeShapeType="1"/>
            </p:cNvSpPr>
            <p:nvPr/>
          </p:nvSpPr>
          <p:spPr bwMode="auto">
            <a:xfrm flipV="1">
              <a:off x="2256" y="2034"/>
              <a:ext cx="394" cy="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59" name="Line 323"/>
            <p:cNvSpPr>
              <a:spLocks noChangeShapeType="1"/>
            </p:cNvSpPr>
            <p:nvPr/>
          </p:nvSpPr>
          <p:spPr bwMode="auto">
            <a:xfrm flipV="1">
              <a:off x="2861" y="1957"/>
              <a:ext cx="403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60" name="Line 324"/>
            <p:cNvSpPr>
              <a:spLocks noChangeShapeType="1"/>
            </p:cNvSpPr>
            <p:nvPr/>
          </p:nvSpPr>
          <p:spPr bwMode="auto">
            <a:xfrm>
              <a:off x="3514" y="1986"/>
              <a:ext cx="336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61" name="Line 325"/>
            <p:cNvSpPr>
              <a:spLocks noChangeShapeType="1"/>
            </p:cNvSpPr>
            <p:nvPr/>
          </p:nvSpPr>
          <p:spPr bwMode="auto">
            <a:xfrm>
              <a:off x="4090" y="2178"/>
              <a:ext cx="480" cy="2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1290" name="Group 326"/>
            <p:cNvGrpSpPr>
              <a:grpSpLocks/>
            </p:cNvGrpSpPr>
            <p:nvPr/>
          </p:nvGrpSpPr>
          <p:grpSpPr bwMode="auto">
            <a:xfrm>
              <a:off x="5156" y="2795"/>
              <a:ext cx="298" cy="230"/>
              <a:chOff x="3120" y="2880"/>
              <a:chExt cx="144" cy="96"/>
            </a:xfrm>
          </p:grpSpPr>
          <p:sp>
            <p:nvSpPr>
              <p:cNvPr id="1371463" name="Oval 327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64" name="Rectangle 328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65" name="Rectangle 329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66" name="Oval 330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1301" name="Group 331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371306" name="Group 332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469" name="Freeform 333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70" name="Freeform 334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71" name="Freeform 335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72" name="Freeform 336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73" name="Freeform 337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74" name="Freeform 338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75" name="Freeform 339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76" name="Freeform 340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307" name="Group 341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478" name="Freeform 342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79" name="Freeform 343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80" name="Freeform 344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81" name="Freeform 345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82" name="Freeform 346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83" name="Freeform 347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84" name="Freeform 348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485" name="Freeform 349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486" name="Line 350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87" name="Line 351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1488" name="Line 352"/>
            <p:cNvSpPr>
              <a:spLocks noChangeShapeType="1"/>
            </p:cNvSpPr>
            <p:nvPr/>
          </p:nvSpPr>
          <p:spPr bwMode="auto">
            <a:xfrm>
              <a:off x="4791" y="2543"/>
              <a:ext cx="393" cy="3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89" name="Line 353"/>
            <p:cNvSpPr>
              <a:spLocks noChangeShapeType="1"/>
            </p:cNvSpPr>
            <p:nvPr/>
          </p:nvSpPr>
          <p:spPr bwMode="auto">
            <a:xfrm>
              <a:off x="1383" y="3177"/>
              <a:ext cx="364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90" name="Line 354"/>
            <p:cNvSpPr>
              <a:spLocks noChangeShapeType="1"/>
            </p:cNvSpPr>
            <p:nvPr/>
          </p:nvSpPr>
          <p:spPr bwMode="auto">
            <a:xfrm>
              <a:off x="2007" y="3436"/>
              <a:ext cx="614" cy="2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91" name="Line 355"/>
            <p:cNvSpPr>
              <a:spLocks noChangeShapeType="1"/>
            </p:cNvSpPr>
            <p:nvPr/>
          </p:nvSpPr>
          <p:spPr bwMode="auto">
            <a:xfrm>
              <a:off x="2890" y="3647"/>
              <a:ext cx="288" cy="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92" name="Line 356"/>
            <p:cNvSpPr>
              <a:spLocks noChangeShapeType="1"/>
            </p:cNvSpPr>
            <p:nvPr/>
          </p:nvSpPr>
          <p:spPr bwMode="auto">
            <a:xfrm flipV="1">
              <a:off x="3418" y="3522"/>
              <a:ext cx="633" cy="1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93" name="Line 357"/>
            <p:cNvSpPr>
              <a:spLocks noChangeShapeType="1"/>
            </p:cNvSpPr>
            <p:nvPr/>
          </p:nvSpPr>
          <p:spPr bwMode="auto">
            <a:xfrm flipV="1">
              <a:off x="4291" y="3138"/>
              <a:ext cx="231" cy="25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494" name="Line 358"/>
            <p:cNvSpPr>
              <a:spLocks noChangeShapeType="1"/>
            </p:cNvSpPr>
            <p:nvPr/>
          </p:nvSpPr>
          <p:spPr bwMode="auto">
            <a:xfrm flipV="1">
              <a:off x="4723" y="2898"/>
              <a:ext cx="452" cy="1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1316" name="Group 359"/>
            <p:cNvGrpSpPr>
              <a:grpSpLocks/>
            </p:cNvGrpSpPr>
            <p:nvPr/>
          </p:nvGrpSpPr>
          <p:grpSpPr bwMode="auto">
            <a:xfrm>
              <a:off x="241" y="2939"/>
              <a:ext cx="298" cy="230"/>
              <a:chOff x="3120" y="2880"/>
              <a:chExt cx="144" cy="96"/>
            </a:xfrm>
          </p:grpSpPr>
          <p:sp>
            <p:nvSpPr>
              <p:cNvPr id="1371496" name="Oval 360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97" name="Rectangle 361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98" name="Rectangle 362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99" name="Oval 363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1327" name="Group 364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371332" name="Group 365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502" name="Freeform 366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03" name="Freeform 367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04" name="Freeform 368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05" name="Freeform 369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06" name="Freeform 370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07" name="Freeform 371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08" name="Freeform 372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09" name="Freeform 373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333" name="Group 374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511" name="Freeform 375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12" name="Freeform 376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13" name="Freeform 377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14" name="Freeform 378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15" name="Freeform 379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16" name="Freeform 380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17" name="Freeform 381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18" name="Freeform 382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519" name="Line 383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20" name="Line 384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1521" name="Line 385"/>
            <p:cNvSpPr>
              <a:spLocks noChangeShapeType="1"/>
            </p:cNvSpPr>
            <p:nvPr/>
          </p:nvSpPr>
          <p:spPr bwMode="auto">
            <a:xfrm flipV="1">
              <a:off x="519" y="3090"/>
              <a:ext cx="65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1342" name="Group 386"/>
            <p:cNvGrpSpPr>
              <a:grpSpLocks/>
            </p:cNvGrpSpPr>
            <p:nvPr/>
          </p:nvGrpSpPr>
          <p:grpSpPr bwMode="auto">
            <a:xfrm>
              <a:off x="788" y="2604"/>
              <a:ext cx="298" cy="230"/>
              <a:chOff x="3120" y="2880"/>
              <a:chExt cx="144" cy="96"/>
            </a:xfrm>
          </p:grpSpPr>
          <p:sp>
            <p:nvSpPr>
              <p:cNvPr id="1371523" name="Oval 387"/>
              <p:cNvSpPr>
                <a:spLocks noChangeArrowheads="1"/>
              </p:cNvSpPr>
              <p:nvPr/>
            </p:nvSpPr>
            <p:spPr bwMode="auto">
              <a:xfrm>
                <a:off x="3120" y="292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24" name="Rectangle 388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25" name="Rectangle 389"/>
              <p:cNvSpPr>
                <a:spLocks noChangeArrowheads="1"/>
              </p:cNvSpPr>
              <p:nvPr/>
            </p:nvSpPr>
            <p:spPr bwMode="auto">
              <a:xfrm>
                <a:off x="3120" y="2909"/>
                <a:ext cx="144" cy="3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26" name="Oval 390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144" cy="56"/>
              </a:xfrm>
              <a:prstGeom prst="ellipse">
                <a:avLst/>
              </a:prstGeom>
              <a:solidFill>
                <a:srgbClr val="FF0000"/>
              </a:solidFill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1353" name="Group 391"/>
              <p:cNvGrpSpPr>
                <a:grpSpLocks/>
              </p:cNvGrpSpPr>
              <p:nvPr/>
            </p:nvGrpSpPr>
            <p:grpSpPr bwMode="auto">
              <a:xfrm>
                <a:off x="3141" y="2886"/>
                <a:ext cx="100" cy="43"/>
                <a:chOff x="6839" y="9479"/>
                <a:chExt cx="253" cy="119"/>
              </a:xfrm>
            </p:grpSpPr>
            <p:grpSp>
              <p:nvGrpSpPr>
                <p:cNvPr id="1371358" name="Group 392"/>
                <p:cNvGrpSpPr>
                  <a:grpSpLocks/>
                </p:cNvGrpSpPr>
                <p:nvPr/>
              </p:nvGrpSpPr>
              <p:grpSpPr bwMode="auto">
                <a:xfrm>
                  <a:off x="6839" y="9479"/>
                  <a:ext cx="251" cy="116"/>
                  <a:chOff x="6839" y="9479"/>
                  <a:chExt cx="251" cy="116"/>
                </a:xfrm>
              </p:grpSpPr>
              <p:sp>
                <p:nvSpPr>
                  <p:cNvPr id="1371529" name="Freeform 393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30" name="Freeform 394"/>
                  <p:cNvSpPr>
                    <a:spLocks/>
                  </p:cNvSpPr>
                  <p:nvPr/>
                </p:nvSpPr>
                <p:spPr bwMode="auto">
                  <a:xfrm>
                    <a:off x="6970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8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8">
                        <a:moveTo>
                          <a:pt x="0" y="115"/>
                        </a:moveTo>
                        <a:lnTo>
                          <a:pt x="106" y="148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31" name="Freeform 395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32" name="Freeform 396"/>
                  <p:cNvSpPr>
                    <a:spLocks/>
                  </p:cNvSpPr>
                  <p:nvPr/>
                </p:nvSpPr>
                <p:spPr bwMode="auto">
                  <a:xfrm>
                    <a:off x="6839" y="9540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4"/>
                      </a:cxn>
                      <a:cxn ang="0">
                        <a:pos x="373" y="0"/>
                      </a:cxn>
                      <a:cxn ang="0">
                        <a:pos x="125" y="100"/>
                      </a:cxn>
                      <a:cxn ang="0">
                        <a:pos x="0" y="67"/>
                      </a:cxn>
                      <a:cxn ang="0">
                        <a:pos x="62" y="158"/>
                      </a:cxn>
                      <a:cxn ang="0">
                        <a:pos x="373" y="158"/>
                      </a:cxn>
                      <a:cxn ang="0">
                        <a:pos x="240" y="125"/>
                      </a:cxn>
                      <a:cxn ang="0">
                        <a:pos x="480" y="34"/>
                      </a:cxn>
                    </a:cxnLst>
                    <a:rect l="0" t="0" r="r" b="b"/>
                    <a:pathLst>
                      <a:path w="480" h="158">
                        <a:moveTo>
                          <a:pt x="480" y="34"/>
                        </a:moveTo>
                        <a:lnTo>
                          <a:pt x="373" y="0"/>
                        </a:lnTo>
                        <a:lnTo>
                          <a:pt x="125" y="100"/>
                        </a:lnTo>
                        <a:lnTo>
                          <a:pt x="0" y="67"/>
                        </a:lnTo>
                        <a:lnTo>
                          <a:pt x="62" y="158"/>
                        </a:lnTo>
                        <a:lnTo>
                          <a:pt x="373" y="158"/>
                        </a:lnTo>
                        <a:lnTo>
                          <a:pt x="240" y="125"/>
                        </a:lnTo>
                        <a:lnTo>
                          <a:pt x="48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33" name="Freeform 397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34" name="Freeform 398"/>
                  <p:cNvSpPr>
                    <a:spLocks/>
                  </p:cNvSpPr>
                  <p:nvPr/>
                </p:nvSpPr>
                <p:spPr bwMode="auto">
                  <a:xfrm>
                    <a:off x="6846" y="9479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07" y="0"/>
                      </a:cxn>
                      <a:cxn ang="0">
                        <a:pos x="364" y="91"/>
                      </a:cxn>
                      <a:cxn ang="0">
                        <a:pos x="479" y="67"/>
                      </a:cxn>
                      <a:cxn ang="0">
                        <a:pos x="418" y="149"/>
                      </a:cxn>
                      <a:cxn ang="0">
                        <a:pos x="115" y="149"/>
                      </a:cxn>
                      <a:cxn ang="0">
                        <a:pos x="240" y="124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479" h="149">
                        <a:moveTo>
                          <a:pt x="0" y="34"/>
                        </a:moveTo>
                        <a:lnTo>
                          <a:pt x="107" y="0"/>
                        </a:lnTo>
                        <a:lnTo>
                          <a:pt x="364" y="91"/>
                        </a:lnTo>
                        <a:lnTo>
                          <a:pt x="479" y="67"/>
                        </a:lnTo>
                        <a:lnTo>
                          <a:pt x="418" y="149"/>
                        </a:lnTo>
                        <a:lnTo>
                          <a:pt x="115" y="149"/>
                        </a:lnTo>
                        <a:lnTo>
                          <a:pt x="240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35" name="Freeform 399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36" name="Freeform 400"/>
                  <p:cNvSpPr>
                    <a:spLocks/>
                  </p:cNvSpPr>
                  <p:nvPr/>
                </p:nvSpPr>
                <p:spPr bwMode="auto">
                  <a:xfrm>
                    <a:off x="6966" y="9545"/>
                    <a:ext cx="119" cy="50"/>
                  </a:xfrm>
                  <a:custGeom>
                    <a:avLst/>
                    <a:gdLst/>
                    <a:ahLst/>
                    <a:cxnLst>
                      <a:cxn ang="0">
                        <a:pos x="478" y="116"/>
                      </a:cxn>
                      <a:cxn ang="0">
                        <a:pos x="372" y="148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6"/>
                      </a:cxn>
                    </a:cxnLst>
                    <a:rect l="0" t="0" r="r" b="b"/>
                    <a:pathLst>
                      <a:path w="478" h="148">
                        <a:moveTo>
                          <a:pt x="478" y="116"/>
                        </a:moveTo>
                        <a:lnTo>
                          <a:pt x="372" y="148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1359" name="Group 401"/>
                <p:cNvGrpSpPr>
                  <a:grpSpLocks/>
                </p:cNvGrpSpPr>
                <p:nvPr/>
              </p:nvGrpSpPr>
              <p:grpSpPr bwMode="auto">
                <a:xfrm>
                  <a:off x="6842" y="9482"/>
                  <a:ext cx="250" cy="116"/>
                  <a:chOff x="6842" y="9482"/>
                  <a:chExt cx="250" cy="116"/>
                </a:xfrm>
              </p:grpSpPr>
              <p:sp>
                <p:nvSpPr>
                  <p:cNvPr id="1371538" name="Freeform 402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39" name="Freeform 403"/>
                  <p:cNvSpPr>
                    <a:spLocks/>
                  </p:cNvSpPr>
                  <p:nvPr/>
                </p:nvSpPr>
                <p:spPr bwMode="auto">
                  <a:xfrm>
                    <a:off x="6972" y="9485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115"/>
                      </a:cxn>
                      <a:cxn ang="0">
                        <a:pos x="106" y="149"/>
                      </a:cxn>
                      <a:cxn ang="0">
                        <a:pos x="364" y="50"/>
                      </a:cxn>
                      <a:cxn ang="0">
                        <a:pos x="479" y="82"/>
                      </a:cxn>
                      <a:cxn ang="0">
                        <a:pos x="417" y="0"/>
                      </a:cxn>
                      <a:cxn ang="0">
                        <a:pos x="115" y="0"/>
                      </a:cxn>
                      <a:cxn ang="0">
                        <a:pos x="239" y="25"/>
                      </a:cxn>
                      <a:cxn ang="0">
                        <a:pos x="0" y="115"/>
                      </a:cxn>
                    </a:cxnLst>
                    <a:rect l="0" t="0" r="r" b="b"/>
                    <a:pathLst>
                      <a:path w="479" h="149">
                        <a:moveTo>
                          <a:pt x="0" y="115"/>
                        </a:moveTo>
                        <a:lnTo>
                          <a:pt x="106" y="149"/>
                        </a:lnTo>
                        <a:lnTo>
                          <a:pt x="364" y="50"/>
                        </a:lnTo>
                        <a:lnTo>
                          <a:pt x="479" y="82"/>
                        </a:lnTo>
                        <a:lnTo>
                          <a:pt x="417" y="0"/>
                        </a:lnTo>
                        <a:lnTo>
                          <a:pt x="115" y="0"/>
                        </a:lnTo>
                        <a:lnTo>
                          <a:pt x="239" y="25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40" name="Freeform 404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41" name="Freeform 405"/>
                  <p:cNvSpPr>
                    <a:spLocks/>
                  </p:cNvSpPr>
                  <p:nvPr/>
                </p:nvSpPr>
                <p:spPr bwMode="auto">
                  <a:xfrm>
                    <a:off x="6842" y="9543"/>
                    <a:ext cx="120" cy="52"/>
                  </a:xfrm>
                  <a:custGeom>
                    <a:avLst/>
                    <a:gdLst/>
                    <a:ahLst/>
                    <a:cxnLst>
                      <a:cxn ang="0">
                        <a:pos x="480" y="33"/>
                      </a:cxn>
                      <a:cxn ang="0">
                        <a:pos x="373" y="0"/>
                      </a:cxn>
                      <a:cxn ang="0">
                        <a:pos x="125" y="99"/>
                      </a:cxn>
                      <a:cxn ang="0">
                        <a:pos x="0" y="66"/>
                      </a:cxn>
                      <a:cxn ang="0">
                        <a:pos x="62" y="156"/>
                      </a:cxn>
                      <a:cxn ang="0">
                        <a:pos x="373" y="156"/>
                      </a:cxn>
                      <a:cxn ang="0">
                        <a:pos x="240" y="124"/>
                      </a:cxn>
                      <a:cxn ang="0">
                        <a:pos x="480" y="33"/>
                      </a:cxn>
                    </a:cxnLst>
                    <a:rect l="0" t="0" r="r" b="b"/>
                    <a:pathLst>
                      <a:path w="480" h="156">
                        <a:moveTo>
                          <a:pt x="480" y="33"/>
                        </a:moveTo>
                        <a:lnTo>
                          <a:pt x="373" y="0"/>
                        </a:lnTo>
                        <a:lnTo>
                          <a:pt x="125" y="99"/>
                        </a:lnTo>
                        <a:lnTo>
                          <a:pt x="0" y="66"/>
                        </a:lnTo>
                        <a:lnTo>
                          <a:pt x="62" y="156"/>
                        </a:lnTo>
                        <a:lnTo>
                          <a:pt x="373" y="156"/>
                        </a:lnTo>
                        <a:lnTo>
                          <a:pt x="240" y="124"/>
                        </a:lnTo>
                        <a:lnTo>
                          <a:pt x="48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42" name="Freeform 406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43" name="Freeform 407"/>
                  <p:cNvSpPr>
                    <a:spLocks/>
                  </p:cNvSpPr>
                  <p:nvPr/>
                </p:nvSpPr>
                <p:spPr bwMode="auto">
                  <a:xfrm>
                    <a:off x="6848" y="9482"/>
                    <a:ext cx="120" cy="49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106" y="0"/>
                      </a:cxn>
                      <a:cxn ang="0">
                        <a:pos x="364" y="90"/>
                      </a:cxn>
                      <a:cxn ang="0">
                        <a:pos x="479" y="66"/>
                      </a:cxn>
                      <a:cxn ang="0">
                        <a:pos x="417" y="148"/>
                      </a:cxn>
                      <a:cxn ang="0">
                        <a:pos x="115" y="148"/>
                      </a:cxn>
                      <a:cxn ang="0">
                        <a:pos x="240" y="123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479" h="148">
                        <a:moveTo>
                          <a:pt x="0" y="33"/>
                        </a:moveTo>
                        <a:lnTo>
                          <a:pt x="106" y="0"/>
                        </a:lnTo>
                        <a:lnTo>
                          <a:pt x="364" y="90"/>
                        </a:lnTo>
                        <a:lnTo>
                          <a:pt x="479" y="66"/>
                        </a:lnTo>
                        <a:lnTo>
                          <a:pt x="417" y="148"/>
                        </a:lnTo>
                        <a:lnTo>
                          <a:pt x="115" y="148"/>
                        </a:lnTo>
                        <a:lnTo>
                          <a:pt x="240" y="123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44" name="Freeform 408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1545" name="Freeform 409"/>
                  <p:cNvSpPr>
                    <a:spLocks/>
                  </p:cNvSpPr>
                  <p:nvPr/>
                </p:nvSpPr>
                <p:spPr bwMode="auto">
                  <a:xfrm>
                    <a:off x="6968" y="9548"/>
                    <a:ext cx="120" cy="50"/>
                  </a:xfrm>
                  <a:custGeom>
                    <a:avLst/>
                    <a:gdLst/>
                    <a:ahLst/>
                    <a:cxnLst>
                      <a:cxn ang="0">
                        <a:pos x="478" y="117"/>
                      </a:cxn>
                      <a:cxn ang="0">
                        <a:pos x="372" y="149"/>
                      </a:cxn>
                      <a:cxn ang="0">
                        <a:pos x="123" y="50"/>
                      </a:cxn>
                      <a:cxn ang="0">
                        <a:pos x="0" y="83"/>
                      </a:cxn>
                      <a:cxn ang="0">
                        <a:pos x="61" y="0"/>
                      </a:cxn>
                      <a:cxn ang="0">
                        <a:pos x="372" y="0"/>
                      </a:cxn>
                      <a:cxn ang="0">
                        <a:pos x="238" y="25"/>
                      </a:cxn>
                      <a:cxn ang="0">
                        <a:pos x="478" y="117"/>
                      </a:cxn>
                    </a:cxnLst>
                    <a:rect l="0" t="0" r="r" b="b"/>
                    <a:pathLst>
                      <a:path w="478" h="149">
                        <a:moveTo>
                          <a:pt x="478" y="117"/>
                        </a:moveTo>
                        <a:lnTo>
                          <a:pt x="372" y="149"/>
                        </a:lnTo>
                        <a:lnTo>
                          <a:pt x="123" y="50"/>
                        </a:lnTo>
                        <a:lnTo>
                          <a:pt x="0" y="83"/>
                        </a:lnTo>
                        <a:lnTo>
                          <a:pt x="61" y="0"/>
                        </a:lnTo>
                        <a:lnTo>
                          <a:pt x="372" y="0"/>
                        </a:lnTo>
                        <a:lnTo>
                          <a:pt x="238" y="25"/>
                        </a:lnTo>
                        <a:lnTo>
                          <a:pt x="478" y="1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1546" name="Line 410"/>
              <p:cNvSpPr>
                <a:spLocks noChangeShapeType="1"/>
              </p:cNvSpPr>
              <p:nvPr/>
            </p:nvSpPr>
            <p:spPr bwMode="auto">
              <a:xfrm>
                <a:off x="3120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47" name="Line 411"/>
              <p:cNvSpPr>
                <a:spLocks noChangeShapeType="1"/>
              </p:cNvSpPr>
              <p:nvPr/>
            </p:nvSpPr>
            <p:spPr bwMode="auto">
              <a:xfrm>
                <a:off x="3264" y="2908"/>
                <a:ext cx="0" cy="39"/>
              </a:xfrm>
              <a:prstGeom prst="line">
                <a:avLst/>
              </a:prstGeom>
              <a:noFill/>
              <a:ln w="127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1548" name="Line 412"/>
            <p:cNvSpPr>
              <a:spLocks noChangeShapeType="1"/>
            </p:cNvSpPr>
            <p:nvPr/>
          </p:nvSpPr>
          <p:spPr bwMode="auto">
            <a:xfrm flipV="1">
              <a:off x="491" y="2794"/>
              <a:ext cx="346" cy="1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549" name="Line 413"/>
            <p:cNvSpPr>
              <a:spLocks noChangeShapeType="1"/>
            </p:cNvSpPr>
            <p:nvPr/>
          </p:nvSpPr>
          <p:spPr bwMode="auto">
            <a:xfrm flipV="1">
              <a:off x="1075" y="2562"/>
              <a:ext cx="336" cy="11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550" name="Line 414"/>
            <p:cNvSpPr>
              <a:spLocks noChangeShapeType="1"/>
            </p:cNvSpPr>
            <p:nvPr/>
          </p:nvSpPr>
          <p:spPr bwMode="auto">
            <a:xfrm>
              <a:off x="394" y="3129"/>
              <a:ext cx="0" cy="2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551" name="Line 415"/>
            <p:cNvSpPr>
              <a:spLocks noChangeShapeType="1"/>
            </p:cNvSpPr>
            <p:nvPr/>
          </p:nvSpPr>
          <p:spPr bwMode="auto">
            <a:xfrm>
              <a:off x="5376" y="3014"/>
              <a:ext cx="0" cy="26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552" name="Text Box 416"/>
            <p:cNvSpPr txBox="1">
              <a:spLocks noChangeArrowheads="1"/>
            </p:cNvSpPr>
            <p:nvPr/>
          </p:nvSpPr>
          <p:spPr bwMode="auto">
            <a:xfrm>
              <a:off x="279" y="3330"/>
              <a:ext cx="227" cy="37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latin typeface="Calibri" pitchFamily="34" charset="0"/>
                </a:rPr>
                <a:t>s</a:t>
              </a:r>
            </a:p>
          </p:txBody>
        </p:sp>
        <p:sp>
          <p:nvSpPr>
            <p:cNvPr id="1371553" name="Text Box 417"/>
            <p:cNvSpPr txBox="1">
              <a:spLocks noChangeArrowheads="1"/>
            </p:cNvSpPr>
            <p:nvPr/>
          </p:nvSpPr>
          <p:spPr bwMode="auto">
            <a:xfrm>
              <a:off x="5244" y="3264"/>
              <a:ext cx="261" cy="37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latin typeface="Calibri" pitchFamily="34" charset="0"/>
                </a:rPr>
                <a:t>d</a:t>
              </a:r>
            </a:p>
          </p:txBody>
        </p:sp>
        <p:sp>
          <p:nvSpPr>
            <p:cNvPr id="1371554" name="Freeform 418"/>
            <p:cNvSpPr>
              <a:spLocks/>
            </p:cNvSpPr>
            <p:nvPr/>
          </p:nvSpPr>
          <p:spPr bwMode="auto">
            <a:xfrm>
              <a:off x="298" y="1602"/>
              <a:ext cx="4992" cy="1239"/>
            </a:xfrm>
            <a:custGeom>
              <a:avLst/>
              <a:gdLst/>
              <a:ahLst/>
              <a:cxnLst>
                <a:cxn ang="0">
                  <a:pos x="0" y="1239"/>
                </a:cxn>
                <a:cxn ang="0">
                  <a:pos x="1622" y="192"/>
                </a:cxn>
                <a:cxn ang="0">
                  <a:pos x="4003" y="154"/>
                </a:cxn>
                <a:cxn ang="0">
                  <a:pos x="4992" y="1114"/>
                </a:cxn>
              </a:cxnLst>
              <a:rect l="0" t="0" r="r" b="b"/>
              <a:pathLst>
                <a:path w="4992" h="1239">
                  <a:moveTo>
                    <a:pt x="0" y="1239"/>
                  </a:moveTo>
                  <a:cubicBezTo>
                    <a:pt x="477" y="806"/>
                    <a:pt x="955" y="373"/>
                    <a:pt x="1622" y="192"/>
                  </a:cubicBezTo>
                  <a:cubicBezTo>
                    <a:pt x="2289" y="11"/>
                    <a:pt x="3441" y="0"/>
                    <a:pt x="4003" y="154"/>
                  </a:cubicBezTo>
                  <a:cubicBezTo>
                    <a:pt x="4565" y="308"/>
                    <a:pt x="4778" y="711"/>
                    <a:pt x="4992" y="1114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1555" name="Freeform 419"/>
            <p:cNvSpPr>
              <a:spLocks/>
            </p:cNvSpPr>
            <p:nvPr/>
          </p:nvSpPr>
          <p:spPr bwMode="auto">
            <a:xfrm>
              <a:off x="538" y="3157"/>
              <a:ext cx="4685" cy="782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237" y="768"/>
                </a:cxn>
                <a:cxn ang="0">
                  <a:pos x="4685" y="0"/>
                </a:cxn>
              </a:cxnLst>
              <a:rect l="0" t="0" r="r" b="b"/>
              <a:pathLst>
                <a:path w="4685" h="782">
                  <a:moveTo>
                    <a:pt x="0" y="87"/>
                  </a:moveTo>
                  <a:cubicBezTo>
                    <a:pt x="728" y="434"/>
                    <a:pt x="1456" y="782"/>
                    <a:pt x="2237" y="768"/>
                  </a:cubicBezTo>
                  <a:cubicBezTo>
                    <a:pt x="3018" y="754"/>
                    <a:pt x="3851" y="377"/>
                    <a:pt x="4685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1556" name="Text Box 420"/>
          <p:cNvSpPr txBox="1">
            <a:spLocks noChangeArrowheads="1"/>
          </p:cNvSpPr>
          <p:nvPr/>
        </p:nvSpPr>
        <p:spPr bwMode="auto">
          <a:xfrm>
            <a:off x="2743200" y="5653088"/>
            <a:ext cx="37306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8000"/>
                </a:solidFill>
                <a:latin typeface="Calibri" pitchFamily="34" charset="0"/>
              </a:rPr>
              <a:t>3 AS hops, 7 router hops</a:t>
            </a:r>
          </a:p>
        </p:txBody>
      </p:sp>
      <p:sp>
        <p:nvSpPr>
          <p:cNvPr id="1371557" name="Text Box 421"/>
          <p:cNvSpPr txBox="1">
            <a:spLocks noChangeArrowheads="1"/>
          </p:cNvSpPr>
          <p:nvPr/>
        </p:nvSpPr>
        <p:spPr bwMode="auto">
          <a:xfrm>
            <a:off x="139700" y="2101850"/>
            <a:ext cx="2146300" cy="94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2 AS hops, </a:t>
            </a:r>
          </a:p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8 router hops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Backbone networks</a:t>
            </a:r>
          </a:p>
          <a:p>
            <a:pPr lvl="1"/>
            <a:r>
              <a:rPr lang="en-US"/>
              <a:t>Multiple Points-of-Presence (PoPs)</a:t>
            </a:r>
          </a:p>
          <a:p>
            <a:pPr lvl="1"/>
            <a:r>
              <a:rPr lang="en-US"/>
              <a:t>Lots of communication between PoPs</a:t>
            </a:r>
          </a:p>
          <a:p>
            <a:pPr lvl="1"/>
            <a:r>
              <a:rPr lang="en-US"/>
              <a:t>Accommodate traffic demands and limit delay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Backbone Networks</a:t>
            </a:r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EDF46-60BF-49E8-9B21-D735F9749D5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2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381380" name="Oval 4"/>
          <p:cNvSpPr>
            <a:spLocks noChangeArrowheads="1"/>
          </p:cNvSpPr>
          <p:nvPr/>
        </p:nvSpPr>
        <p:spPr bwMode="auto">
          <a:xfrm>
            <a:off x="5162550" y="2744788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81" name="Oval 5"/>
          <p:cNvSpPr>
            <a:spLocks noChangeArrowheads="1"/>
          </p:cNvSpPr>
          <p:nvPr/>
        </p:nvSpPr>
        <p:spPr bwMode="auto">
          <a:xfrm>
            <a:off x="6565900" y="273367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82" name="Oval 6"/>
          <p:cNvSpPr>
            <a:spLocks noChangeArrowheads="1"/>
          </p:cNvSpPr>
          <p:nvPr/>
        </p:nvSpPr>
        <p:spPr bwMode="auto">
          <a:xfrm>
            <a:off x="7950200" y="2713038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83" name="Oval 7"/>
          <p:cNvSpPr>
            <a:spLocks noChangeArrowheads="1"/>
          </p:cNvSpPr>
          <p:nvPr/>
        </p:nvSpPr>
        <p:spPr bwMode="auto">
          <a:xfrm>
            <a:off x="8459788" y="21336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84" name="Oval 8"/>
          <p:cNvSpPr>
            <a:spLocks noChangeArrowheads="1"/>
          </p:cNvSpPr>
          <p:nvPr/>
        </p:nvSpPr>
        <p:spPr bwMode="auto">
          <a:xfrm>
            <a:off x="7910513" y="362585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85" name="Oval 9"/>
          <p:cNvSpPr>
            <a:spLocks noChangeArrowheads="1"/>
          </p:cNvSpPr>
          <p:nvPr/>
        </p:nvSpPr>
        <p:spPr bwMode="auto">
          <a:xfrm>
            <a:off x="7918450" y="4584700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86" name="Oval 10"/>
          <p:cNvSpPr>
            <a:spLocks noChangeArrowheads="1"/>
          </p:cNvSpPr>
          <p:nvPr/>
        </p:nvSpPr>
        <p:spPr bwMode="auto">
          <a:xfrm>
            <a:off x="8274050" y="5224463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87" name="Oval 11"/>
          <p:cNvSpPr>
            <a:spLocks noChangeArrowheads="1"/>
          </p:cNvSpPr>
          <p:nvPr/>
        </p:nvSpPr>
        <p:spPr bwMode="auto">
          <a:xfrm>
            <a:off x="6616700" y="4572000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88" name="Oval 12"/>
          <p:cNvSpPr>
            <a:spLocks noChangeArrowheads="1"/>
          </p:cNvSpPr>
          <p:nvPr/>
        </p:nvSpPr>
        <p:spPr bwMode="auto">
          <a:xfrm>
            <a:off x="6577013" y="36576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89" name="Oval 13"/>
          <p:cNvSpPr>
            <a:spLocks noChangeArrowheads="1"/>
          </p:cNvSpPr>
          <p:nvPr/>
        </p:nvSpPr>
        <p:spPr bwMode="auto">
          <a:xfrm>
            <a:off x="5141913" y="367665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0" name="Oval 14"/>
          <p:cNvSpPr>
            <a:spLocks noChangeArrowheads="1"/>
          </p:cNvSpPr>
          <p:nvPr/>
        </p:nvSpPr>
        <p:spPr bwMode="auto">
          <a:xfrm>
            <a:off x="5160963" y="4589463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1" name="Line 15"/>
          <p:cNvSpPr>
            <a:spLocks noChangeShapeType="1"/>
          </p:cNvSpPr>
          <p:nvPr/>
        </p:nvSpPr>
        <p:spPr bwMode="auto">
          <a:xfrm flipH="1" flipV="1">
            <a:off x="5451475" y="2903538"/>
            <a:ext cx="1116013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2" name="Line 16"/>
          <p:cNvSpPr>
            <a:spLocks noChangeShapeType="1"/>
          </p:cNvSpPr>
          <p:nvPr/>
        </p:nvSpPr>
        <p:spPr bwMode="auto">
          <a:xfrm flipH="1" flipV="1">
            <a:off x="5411788" y="3825875"/>
            <a:ext cx="11541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3" name="Line 17"/>
          <p:cNvSpPr>
            <a:spLocks noChangeShapeType="1"/>
          </p:cNvSpPr>
          <p:nvPr/>
        </p:nvSpPr>
        <p:spPr bwMode="auto">
          <a:xfrm flipH="1" flipV="1">
            <a:off x="5438775" y="4775200"/>
            <a:ext cx="1154113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4" name="Line 18"/>
          <p:cNvSpPr>
            <a:spLocks noChangeShapeType="1"/>
          </p:cNvSpPr>
          <p:nvPr/>
        </p:nvSpPr>
        <p:spPr bwMode="auto">
          <a:xfrm flipH="1" flipV="1">
            <a:off x="6899275" y="4773613"/>
            <a:ext cx="1049338" cy="20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5" name="Line 19"/>
          <p:cNvSpPr>
            <a:spLocks noChangeShapeType="1"/>
          </p:cNvSpPr>
          <p:nvPr/>
        </p:nvSpPr>
        <p:spPr bwMode="auto">
          <a:xfrm flipH="1">
            <a:off x="6858000" y="3832225"/>
            <a:ext cx="1058863" cy="7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6" name="Line 20"/>
          <p:cNvSpPr>
            <a:spLocks noChangeShapeType="1"/>
          </p:cNvSpPr>
          <p:nvPr/>
        </p:nvSpPr>
        <p:spPr bwMode="auto">
          <a:xfrm flipH="1">
            <a:off x="6886575" y="2895600"/>
            <a:ext cx="1058863" cy="79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7" name="Line 21"/>
          <p:cNvSpPr>
            <a:spLocks noChangeShapeType="1"/>
          </p:cNvSpPr>
          <p:nvPr/>
        </p:nvSpPr>
        <p:spPr bwMode="auto">
          <a:xfrm flipH="1" flipV="1">
            <a:off x="6700838" y="3105150"/>
            <a:ext cx="20637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8" name="Line 22"/>
          <p:cNvSpPr>
            <a:spLocks noChangeShapeType="1"/>
          </p:cNvSpPr>
          <p:nvPr/>
        </p:nvSpPr>
        <p:spPr bwMode="auto">
          <a:xfrm flipH="1" flipV="1">
            <a:off x="5284788" y="3094038"/>
            <a:ext cx="11112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399" name="Line 23"/>
          <p:cNvSpPr>
            <a:spLocks noChangeShapeType="1"/>
          </p:cNvSpPr>
          <p:nvPr/>
        </p:nvSpPr>
        <p:spPr bwMode="auto">
          <a:xfrm flipH="1" flipV="1">
            <a:off x="5283200" y="4006850"/>
            <a:ext cx="11113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400" name="Line 24"/>
          <p:cNvSpPr>
            <a:spLocks noChangeShapeType="1"/>
          </p:cNvSpPr>
          <p:nvPr/>
        </p:nvSpPr>
        <p:spPr bwMode="auto">
          <a:xfrm flipH="1" flipV="1">
            <a:off x="6735763" y="4005263"/>
            <a:ext cx="11112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401" name="Line 25"/>
          <p:cNvSpPr>
            <a:spLocks noChangeShapeType="1"/>
          </p:cNvSpPr>
          <p:nvPr/>
        </p:nvSpPr>
        <p:spPr bwMode="auto">
          <a:xfrm flipH="1" flipV="1">
            <a:off x="8062913" y="3049588"/>
            <a:ext cx="11112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402" name="Line 26"/>
          <p:cNvSpPr>
            <a:spLocks noChangeShapeType="1"/>
          </p:cNvSpPr>
          <p:nvPr/>
        </p:nvSpPr>
        <p:spPr bwMode="auto">
          <a:xfrm flipH="1" flipV="1">
            <a:off x="8050213" y="3992563"/>
            <a:ext cx="11112" cy="58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403" name="Line 27"/>
          <p:cNvSpPr>
            <a:spLocks noChangeShapeType="1"/>
          </p:cNvSpPr>
          <p:nvPr/>
        </p:nvSpPr>
        <p:spPr bwMode="auto">
          <a:xfrm flipH="1" flipV="1">
            <a:off x="8145463" y="4935538"/>
            <a:ext cx="260350" cy="3079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404" name="Line 28"/>
          <p:cNvSpPr>
            <a:spLocks noChangeShapeType="1"/>
          </p:cNvSpPr>
          <p:nvPr/>
        </p:nvSpPr>
        <p:spPr bwMode="auto">
          <a:xfrm flipH="1">
            <a:off x="8221663" y="2401888"/>
            <a:ext cx="250825" cy="3476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1405" name="Line 29"/>
          <p:cNvSpPr>
            <a:spLocks noChangeShapeType="1"/>
          </p:cNvSpPr>
          <p:nvPr/>
        </p:nvSpPr>
        <p:spPr bwMode="auto">
          <a:xfrm flipH="1" flipV="1">
            <a:off x="6827838" y="3009900"/>
            <a:ext cx="1135062" cy="696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28D45-8811-40F7-979C-BC7816F0E75B}" type="slidenum">
              <a:rPr lang="en-US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Abilene Internet2 Backbone</a:t>
            </a:r>
          </a:p>
        </p:txBody>
      </p:sp>
      <p:pic>
        <p:nvPicPr>
          <p:cNvPr id="138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0175"/>
            <a:ext cx="9144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forget the assignments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Programming Assignment 1: due Fri Oct. 11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at 5pm </a:t>
            </a:r>
          </a:p>
          <a:p>
            <a:pPr lvl="1"/>
            <a:r>
              <a:rPr lang="en-US" dirty="0"/>
              <a:t>Submit electronically on </a:t>
            </a:r>
            <a:r>
              <a:rPr lang="en-US" dirty="0" err="1"/>
              <a:t>MarkUs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week’s tutorial</a:t>
            </a:r>
          </a:p>
          <a:p>
            <a:pPr lvl="1"/>
            <a:r>
              <a:rPr lang="en-US" dirty="0"/>
              <a:t>Programming assignment Q&amp;A</a:t>
            </a:r>
          </a:p>
          <a:p>
            <a:pPr marL="548640" lvl="2" indent="-274320">
              <a:buSzPct val="95000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Reading for this week: Chapter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Points-of-Presence (PoPs)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419600" cy="5334000"/>
          </a:xfrm>
        </p:spPr>
        <p:txBody>
          <a:bodyPr/>
          <a:lstStyle/>
          <a:p>
            <a:r>
              <a:rPr lang="en-US" dirty="0"/>
              <a:t>Inter-</a:t>
            </a:r>
            <a:r>
              <a:rPr lang="en-US" dirty="0" err="1"/>
              <a:t>PoP</a:t>
            </a:r>
            <a:r>
              <a:rPr lang="en-US" dirty="0"/>
              <a:t> links</a:t>
            </a:r>
          </a:p>
          <a:p>
            <a:pPr lvl="1"/>
            <a:r>
              <a:rPr lang="en-US" dirty="0"/>
              <a:t>Long distances</a:t>
            </a:r>
          </a:p>
          <a:p>
            <a:pPr lvl="1"/>
            <a:r>
              <a:rPr lang="en-US" dirty="0"/>
              <a:t>High bandwidth</a:t>
            </a:r>
          </a:p>
          <a:p>
            <a:r>
              <a:rPr lang="en-US" dirty="0"/>
              <a:t>Intra-</a:t>
            </a:r>
            <a:r>
              <a:rPr lang="en-US" dirty="0" err="1"/>
              <a:t>PoP</a:t>
            </a:r>
            <a:r>
              <a:rPr lang="en-US" dirty="0"/>
              <a:t> links</a:t>
            </a:r>
          </a:p>
          <a:p>
            <a:pPr lvl="1"/>
            <a:r>
              <a:rPr lang="en-US" dirty="0"/>
              <a:t>Short cables between racks or floors</a:t>
            </a:r>
          </a:p>
          <a:p>
            <a:pPr lvl="1"/>
            <a:r>
              <a:rPr lang="en-US" dirty="0"/>
              <a:t>Aggregated bandwidth</a:t>
            </a:r>
          </a:p>
          <a:p>
            <a:r>
              <a:rPr lang="en-US" dirty="0"/>
              <a:t>Links to other networks</a:t>
            </a:r>
          </a:p>
          <a:p>
            <a:pPr lvl="1"/>
            <a:r>
              <a:rPr lang="en-US" dirty="0"/>
              <a:t>Wide range of media and bandwidth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DF4B3-D64B-4771-9B9A-39C33DEAD9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385476" name="Line 4"/>
          <p:cNvSpPr>
            <a:spLocks noChangeShapeType="1"/>
          </p:cNvSpPr>
          <p:nvPr/>
        </p:nvSpPr>
        <p:spPr bwMode="auto">
          <a:xfrm flipH="1" flipV="1">
            <a:off x="7019925" y="2994025"/>
            <a:ext cx="1106488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77" name="Line 5"/>
          <p:cNvSpPr>
            <a:spLocks noChangeShapeType="1"/>
          </p:cNvSpPr>
          <p:nvPr/>
        </p:nvSpPr>
        <p:spPr bwMode="auto">
          <a:xfrm>
            <a:off x="6953250" y="3052763"/>
            <a:ext cx="444500" cy="696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78" name="Oval 6"/>
          <p:cNvSpPr>
            <a:spLocks noChangeArrowheads="1"/>
          </p:cNvSpPr>
          <p:nvPr/>
        </p:nvSpPr>
        <p:spPr bwMode="auto">
          <a:xfrm>
            <a:off x="5913438" y="3722688"/>
            <a:ext cx="303212" cy="361950"/>
          </a:xfrm>
          <a:prstGeom prst="ellipse">
            <a:avLst/>
          </a:prstGeom>
          <a:solidFill>
            <a:srgbClr val="3366FF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79" name="Oval 7"/>
          <p:cNvSpPr>
            <a:spLocks noChangeArrowheads="1"/>
          </p:cNvSpPr>
          <p:nvPr/>
        </p:nvSpPr>
        <p:spPr bwMode="auto">
          <a:xfrm>
            <a:off x="6616700" y="3725863"/>
            <a:ext cx="303213" cy="361950"/>
          </a:xfrm>
          <a:prstGeom prst="ellipse">
            <a:avLst/>
          </a:prstGeom>
          <a:solidFill>
            <a:srgbClr val="3366FF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0" name="Oval 8"/>
          <p:cNvSpPr>
            <a:spLocks noChangeArrowheads="1"/>
          </p:cNvSpPr>
          <p:nvPr/>
        </p:nvSpPr>
        <p:spPr bwMode="auto">
          <a:xfrm>
            <a:off x="6715125" y="2733675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1" name="Line 9"/>
          <p:cNvSpPr>
            <a:spLocks noChangeShapeType="1"/>
          </p:cNvSpPr>
          <p:nvPr/>
        </p:nvSpPr>
        <p:spPr bwMode="auto">
          <a:xfrm>
            <a:off x="7027863" y="2905125"/>
            <a:ext cx="519112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2" name="Oval 10"/>
          <p:cNvSpPr>
            <a:spLocks noChangeArrowheads="1"/>
          </p:cNvSpPr>
          <p:nvPr/>
        </p:nvSpPr>
        <p:spPr bwMode="auto">
          <a:xfrm>
            <a:off x="7289800" y="3730625"/>
            <a:ext cx="303213" cy="361950"/>
          </a:xfrm>
          <a:prstGeom prst="ellipse">
            <a:avLst/>
          </a:prstGeom>
          <a:solidFill>
            <a:srgbClr val="3366FF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3" name="Line 11"/>
          <p:cNvSpPr>
            <a:spLocks noChangeShapeType="1"/>
          </p:cNvSpPr>
          <p:nvPr/>
        </p:nvSpPr>
        <p:spPr bwMode="auto">
          <a:xfrm flipH="1">
            <a:off x="6102350" y="3057525"/>
            <a:ext cx="682625" cy="682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4" name="Oval 12"/>
          <p:cNvSpPr>
            <a:spLocks noChangeArrowheads="1"/>
          </p:cNvSpPr>
          <p:nvPr/>
        </p:nvSpPr>
        <p:spPr bwMode="auto">
          <a:xfrm>
            <a:off x="8074025" y="3748088"/>
            <a:ext cx="303213" cy="361950"/>
          </a:xfrm>
          <a:prstGeom prst="ellipse">
            <a:avLst/>
          </a:prstGeom>
          <a:solidFill>
            <a:srgbClr val="3366FF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5" name="Line 13"/>
          <p:cNvSpPr>
            <a:spLocks noChangeShapeType="1"/>
          </p:cNvSpPr>
          <p:nvPr/>
        </p:nvSpPr>
        <p:spPr bwMode="auto">
          <a:xfrm flipV="1">
            <a:off x="6746875" y="3065463"/>
            <a:ext cx="85725" cy="644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6" name="Oval 14"/>
          <p:cNvSpPr>
            <a:spLocks noChangeArrowheads="1"/>
          </p:cNvSpPr>
          <p:nvPr/>
        </p:nvSpPr>
        <p:spPr bwMode="auto">
          <a:xfrm>
            <a:off x="7542213" y="2732088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7" name="Line 15"/>
          <p:cNvSpPr>
            <a:spLocks noChangeShapeType="1"/>
          </p:cNvSpPr>
          <p:nvPr/>
        </p:nvSpPr>
        <p:spPr bwMode="auto">
          <a:xfrm flipH="1">
            <a:off x="6196013" y="2987675"/>
            <a:ext cx="1358900" cy="876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8" name="Line 16"/>
          <p:cNvSpPr>
            <a:spLocks noChangeShapeType="1"/>
          </p:cNvSpPr>
          <p:nvPr/>
        </p:nvSpPr>
        <p:spPr bwMode="auto">
          <a:xfrm flipV="1">
            <a:off x="6870700" y="3035300"/>
            <a:ext cx="749300" cy="71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89" name="Line 17"/>
          <p:cNvSpPr>
            <a:spLocks noChangeShapeType="1"/>
          </p:cNvSpPr>
          <p:nvPr/>
        </p:nvSpPr>
        <p:spPr bwMode="auto">
          <a:xfrm flipH="1">
            <a:off x="7502525" y="3079750"/>
            <a:ext cx="177800" cy="677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 flipH="1" flipV="1">
            <a:off x="7807325" y="3032125"/>
            <a:ext cx="452438" cy="71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1" name="Oval 19"/>
          <p:cNvSpPr>
            <a:spLocks noChangeArrowheads="1"/>
          </p:cNvSpPr>
          <p:nvPr/>
        </p:nvSpPr>
        <p:spPr bwMode="auto">
          <a:xfrm>
            <a:off x="5640388" y="2120900"/>
            <a:ext cx="3003550" cy="2695575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2" name="Line 20"/>
          <p:cNvSpPr>
            <a:spLocks noChangeShapeType="1"/>
          </p:cNvSpPr>
          <p:nvPr/>
        </p:nvSpPr>
        <p:spPr bwMode="auto">
          <a:xfrm flipH="1">
            <a:off x="5341938" y="2784475"/>
            <a:ext cx="1431925" cy="381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3" name="Line 21"/>
          <p:cNvSpPr>
            <a:spLocks noChangeShapeType="1"/>
          </p:cNvSpPr>
          <p:nvPr/>
        </p:nvSpPr>
        <p:spPr bwMode="auto">
          <a:xfrm flipV="1">
            <a:off x="7785100" y="2379663"/>
            <a:ext cx="904875" cy="366712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4" name="Line 22"/>
          <p:cNvSpPr>
            <a:spLocks noChangeShapeType="1"/>
          </p:cNvSpPr>
          <p:nvPr/>
        </p:nvSpPr>
        <p:spPr bwMode="auto">
          <a:xfrm>
            <a:off x="7851775" y="2908300"/>
            <a:ext cx="962025" cy="2301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5" name="Line 23"/>
          <p:cNvSpPr>
            <a:spLocks noChangeShapeType="1"/>
          </p:cNvSpPr>
          <p:nvPr/>
        </p:nvSpPr>
        <p:spPr bwMode="auto">
          <a:xfrm flipH="1">
            <a:off x="5494338" y="2974975"/>
            <a:ext cx="1230312" cy="3063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6" name="Line 24"/>
          <p:cNvSpPr>
            <a:spLocks noChangeShapeType="1"/>
          </p:cNvSpPr>
          <p:nvPr/>
        </p:nvSpPr>
        <p:spPr bwMode="auto">
          <a:xfrm flipH="1">
            <a:off x="6389688" y="4064000"/>
            <a:ext cx="317500" cy="10874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7" name="Line 25"/>
          <p:cNvSpPr>
            <a:spLocks noChangeShapeType="1"/>
          </p:cNvSpPr>
          <p:nvPr/>
        </p:nvSpPr>
        <p:spPr bwMode="auto">
          <a:xfrm flipH="1">
            <a:off x="6686550" y="4081463"/>
            <a:ext cx="106363" cy="10699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8" name="Line 26"/>
          <p:cNvSpPr>
            <a:spLocks noChangeShapeType="1"/>
          </p:cNvSpPr>
          <p:nvPr/>
        </p:nvSpPr>
        <p:spPr bwMode="auto">
          <a:xfrm>
            <a:off x="6878638" y="4051300"/>
            <a:ext cx="95250" cy="10874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5499" name="Text Box 27"/>
          <p:cNvSpPr txBox="1">
            <a:spLocks noChangeArrowheads="1"/>
          </p:cNvSpPr>
          <p:nvPr/>
        </p:nvSpPr>
        <p:spPr bwMode="auto">
          <a:xfrm>
            <a:off x="6462713" y="2222500"/>
            <a:ext cx="1538287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Intra-PoP</a:t>
            </a:r>
          </a:p>
        </p:txBody>
      </p:sp>
      <p:sp>
        <p:nvSpPr>
          <p:cNvPr id="1385500" name="Text Box 28"/>
          <p:cNvSpPr txBox="1">
            <a:spLocks noChangeArrowheads="1"/>
          </p:cNvSpPr>
          <p:nvPr/>
        </p:nvSpPr>
        <p:spPr bwMode="auto">
          <a:xfrm>
            <a:off x="5395913" y="5033963"/>
            <a:ext cx="2455862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66FF"/>
                </a:solidFill>
                <a:latin typeface="Calibri" pitchFamily="34" charset="0"/>
              </a:rPr>
              <a:t>Other networks</a:t>
            </a:r>
          </a:p>
        </p:txBody>
      </p:sp>
      <p:sp>
        <p:nvSpPr>
          <p:cNvPr id="1385501" name="Text Box 29"/>
          <p:cNvSpPr txBox="1">
            <a:spLocks noChangeArrowheads="1"/>
          </p:cNvSpPr>
          <p:nvPr/>
        </p:nvSpPr>
        <p:spPr bwMode="auto">
          <a:xfrm>
            <a:off x="4765675" y="1922463"/>
            <a:ext cx="1544638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9900"/>
                </a:solidFill>
                <a:latin typeface="Calibri" pitchFamily="34" charset="0"/>
              </a:rPr>
              <a:t>Inter-PoP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Locate Nodes and Links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Placing Points-of-Presence (PoPs)</a:t>
            </a:r>
          </a:p>
          <a:p>
            <a:pPr lvl="1"/>
            <a:r>
              <a:rPr lang="en-US"/>
              <a:t>Large population of potential customers</a:t>
            </a:r>
          </a:p>
          <a:p>
            <a:pPr lvl="1"/>
            <a:r>
              <a:rPr lang="en-US"/>
              <a:t>Other providers or exchange points</a:t>
            </a:r>
          </a:p>
          <a:p>
            <a:pPr lvl="1"/>
            <a:r>
              <a:rPr lang="en-US"/>
              <a:t>Cost and availability of real-estate</a:t>
            </a:r>
          </a:p>
          <a:p>
            <a:pPr lvl="1"/>
            <a:r>
              <a:rPr lang="en-US"/>
              <a:t>Mostly in major metropolitan areas</a:t>
            </a:r>
          </a:p>
          <a:p>
            <a:r>
              <a:rPr lang="en-US"/>
              <a:t>Placing links between PoPs</a:t>
            </a:r>
          </a:p>
          <a:p>
            <a:pPr lvl="1"/>
            <a:r>
              <a:rPr lang="en-US"/>
              <a:t>Already fiber in the ground</a:t>
            </a:r>
          </a:p>
          <a:p>
            <a:pPr lvl="1"/>
            <a:r>
              <a:rPr lang="en-US"/>
              <a:t>Needed to limit propagation delay</a:t>
            </a:r>
          </a:p>
          <a:p>
            <a:pPr lvl="1"/>
            <a:r>
              <a:rPr lang="en-US"/>
              <a:t>Needed to handle the traffic 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96AD3C-24AA-4CB5-8B28-EA30417F5A0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Connecting to a Provider</a:t>
            </a:r>
          </a:p>
        </p:txBody>
      </p:sp>
      <p:graphicFrame>
        <p:nvGraphicFramePr>
          <p:cNvPr id="13895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192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5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4A007-6AE3-43B6-8D44-23F919F1C3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389572" name="Oval 4"/>
          <p:cNvSpPr>
            <a:spLocks noChangeArrowheads="1"/>
          </p:cNvSpPr>
          <p:nvPr/>
        </p:nvSpPr>
        <p:spPr bwMode="auto">
          <a:xfrm>
            <a:off x="1052513" y="31210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73" name="Line 5"/>
          <p:cNvSpPr>
            <a:spLocks noChangeShapeType="1"/>
          </p:cNvSpPr>
          <p:nvPr/>
        </p:nvSpPr>
        <p:spPr bwMode="auto">
          <a:xfrm flipH="1">
            <a:off x="1212850" y="2513013"/>
            <a:ext cx="19050" cy="625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74" name="Oval 6"/>
          <p:cNvSpPr>
            <a:spLocks noChangeArrowheads="1"/>
          </p:cNvSpPr>
          <p:nvPr/>
        </p:nvSpPr>
        <p:spPr bwMode="auto">
          <a:xfrm>
            <a:off x="1084263" y="2147888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75" name="Text Box 7"/>
          <p:cNvSpPr txBox="1">
            <a:spLocks noChangeArrowheads="1"/>
          </p:cNvSpPr>
          <p:nvPr/>
        </p:nvSpPr>
        <p:spPr bwMode="auto">
          <a:xfrm>
            <a:off x="520700" y="1433513"/>
            <a:ext cx="1408113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Provider</a:t>
            </a:r>
          </a:p>
        </p:txBody>
      </p:sp>
      <p:sp>
        <p:nvSpPr>
          <p:cNvPr id="1389576" name="Line 8"/>
          <p:cNvSpPr>
            <a:spLocks noChangeShapeType="1"/>
          </p:cNvSpPr>
          <p:nvPr/>
        </p:nvSpPr>
        <p:spPr bwMode="auto">
          <a:xfrm>
            <a:off x="1192213" y="3497263"/>
            <a:ext cx="0" cy="163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77" name="Line 9"/>
          <p:cNvSpPr>
            <a:spLocks noChangeShapeType="1"/>
          </p:cNvSpPr>
          <p:nvPr/>
        </p:nvSpPr>
        <p:spPr bwMode="auto">
          <a:xfrm>
            <a:off x="355600" y="3670300"/>
            <a:ext cx="1606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78" name="Line 10"/>
          <p:cNvSpPr>
            <a:spLocks noChangeShapeType="1"/>
          </p:cNvSpPr>
          <p:nvPr/>
        </p:nvSpPr>
        <p:spPr bwMode="auto">
          <a:xfrm>
            <a:off x="488950" y="367030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79" name="Line 11"/>
          <p:cNvSpPr>
            <a:spLocks noChangeShapeType="1"/>
          </p:cNvSpPr>
          <p:nvPr/>
        </p:nvSpPr>
        <p:spPr bwMode="auto">
          <a:xfrm>
            <a:off x="795338" y="3678238"/>
            <a:ext cx="11112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80" name="Line 12"/>
          <p:cNvSpPr>
            <a:spLocks noChangeShapeType="1"/>
          </p:cNvSpPr>
          <p:nvPr/>
        </p:nvSpPr>
        <p:spPr bwMode="auto">
          <a:xfrm>
            <a:off x="1082675" y="367665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81" name="Line 13"/>
          <p:cNvSpPr>
            <a:spLocks noChangeShapeType="1"/>
          </p:cNvSpPr>
          <p:nvPr/>
        </p:nvSpPr>
        <p:spPr bwMode="auto">
          <a:xfrm>
            <a:off x="1425575" y="367665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82" name="Line 14"/>
          <p:cNvSpPr>
            <a:spLocks noChangeShapeType="1"/>
          </p:cNvSpPr>
          <p:nvPr/>
        </p:nvSpPr>
        <p:spPr bwMode="auto">
          <a:xfrm>
            <a:off x="1768475" y="367665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9583" name="Object 15"/>
          <p:cNvGraphicFramePr>
            <a:graphicFrameLocks noChangeAspect="1"/>
          </p:cNvGraphicFramePr>
          <p:nvPr/>
        </p:nvGraphicFramePr>
        <p:xfrm>
          <a:off x="4114800" y="1203325"/>
          <a:ext cx="21732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6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03325"/>
                        <a:ext cx="2173288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9584" name="Oval 16"/>
          <p:cNvSpPr>
            <a:spLocks noChangeArrowheads="1"/>
          </p:cNvSpPr>
          <p:nvPr/>
        </p:nvSpPr>
        <p:spPr bwMode="auto">
          <a:xfrm>
            <a:off x="5014913" y="31210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85" name="Line 17"/>
          <p:cNvSpPr>
            <a:spLocks noChangeShapeType="1"/>
          </p:cNvSpPr>
          <p:nvPr/>
        </p:nvSpPr>
        <p:spPr bwMode="auto">
          <a:xfrm flipH="1">
            <a:off x="5127625" y="2513013"/>
            <a:ext cx="19050" cy="625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86" name="Oval 18"/>
          <p:cNvSpPr>
            <a:spLocks noChangeArrowheads="1"/>
          </p:cNvSpPr>
          <p:nvPr/>
        </p:nvSpPr>
        <p:spPr bwMode="auto">
          <a:xfrm>
            <a:off x="5046663" y="2147888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87" name="Text Box 19"/>
          <p:cNvSpPr txBox="1">
            <a:spLocks noChangeArrowheads="1"/>
          </p:cNvSpPr>
          <p:nvPr/>
        </p:nvSpPr>
        <p:spPr bwMode="auto">
          <a:xfrm>
            <a:off x="4483100" y="1433513"/>
            <a:ext cx="1408113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Provider</a:t>
            </a:r>
          </a:p>
        </p:txBody>
      </p:sp>
      <p:sp>
        <p:nvSpPr>
          <p:cNvPr id="1389588" name="Line 20"/>
          <p:cNvSpPr>
            <a:spLocks noChangeShapeType="1"/>
          </p:cNvSpPr>
          <p:nvPr/>
        </p:nvSpPr>
        <p:spPr bwMode="auto">
          <a:xfrm>
            <a:off x="5154613" y="3497263"/>
            <a:ext cx="0" cy="163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89" name="Line 21"/>
          <p:cNvSpPr>
            <a:spLocks noChangeShapeType="1"/>
          </p:cNvSpPr>
          <p:nvPr/>
        </p:nvSpPr>
        <p:spPr bwMode="auto">
          <a:xfrm>
            <a:off x="4318000" y="3670300"/>
            <a:ext cx="1606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90" name="Line 22"/>
          <p:cNvSpPr>
            <a:spLocks noChangeShapeType="1"/>
          </p:cNvSpPr>
          <p:nvPr/>
        </p:nvSpPr>
        <p:spPr bwMode="auto">
          <a:xfrm>
            <a:off x="4451350" y="367030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91" name="Line 23"/>
          <p:cNvSpPr>
            <a:spLocks noChangeShapeType="1"/>
          </p:cNvSpPr>
          <p:nvPr/>
        </p:nvSpPr>
        <p:spPr bwMode="auto">
          <a:xfrm>
            <a:off x="4757738" y="3678238"/>
            <a:ext cx="11112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92" name="Line 24"/>
          <p:cNvSpPr>
            <a:spLocks noChangeShapeType="1"/>
          </p:cNvSpPr>
          <p:nvPr/>
        </p:nvSpPr>
        <p:spPr bwMode="auto">
          <a:xfrm>
            <a:off x="5045075" y="367665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93" name="Line 25"/>
          <p:cNvSpPr>
            <a:spLocks noChangeShapeType="1"/>
          </p:cNvSpPr>
          <p:nvPr/>
        </p:nvSpPr>
        <p:spPr bwMode="auto">
          <a:xfrm>
            <a:off x="5387975" y="367665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94" name="Line 26"/>
          <p:cNvSpPr>
            <a:spLocks noChangeShapeType="1"/>
          </p:cNvSpPr>
          <p:nvPr/>
        </p:nvSpPr>
        <p:spPr bwMode="auto">
          <a:xfrm>
            <a:off x="5730875" y="367665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95" name="Line 27"/>
          <p:cNvSpPr>
            <a:spLocks noChangeShapeType="1"/>
          </p:cNvSpPr>
          <p:nvPr/>
        </p:nvSpPr>
        <p:spPr bwMode="auto">
          <a:xfrm flipH="1">
            <a:off x="5232400" y="2513013"/>
            <a:ext cx="19050" cy="625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596" name="Text Box 28"/>
          <p:cNvSpPr txBox="1">
            <a:spLocks noChangeArrowheads="1"/>
          </p:cNvSpPr>
          <p:nvPr/>
        </p:nvSpPr>
        <p:spPr bwMode="auto">
          <a:xfrm>
            <a:off x="1366838" y="2525713"/>
            <a:ext cx="19653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1 access link</a:t>
            </a:r>
          </a:p>
        </p:txBody>
      </p:sp>
      <p:sp>
        <p:nvSpPr>
          <p:cNvPr id="1389597" name="Text Box 29"/>
          <p:cNvSpPr txBox="1">
            <a:spLocks noChangeArrowheads="1"/>
          </p:cNvSpPr>
          <p:nvPr/>
        </p:nvSpPr>
        <p:spPr bwMode="auto">
          <a:xfrm>
            <a:off x="5435600" y="2503488"/>
            <a:ext cx="21050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2 access links</a:t>
            </a:r>
          </a:p>
        </p:txBody>
      </p:sp>
      <p:graphicFrame>
        <p:nvGraphicFramePr>
          <p:cNvPr id="1389598" name="Object 30"/>
          <p:cNvGraphicFramePr>
            <a:graphicFrameLocks noChangeAspect="1"/>
          </p:cNvGraphicFramePr>
          <p:nvPr/>
        </p:nvGraphicFramePr>
        <p:xfrm>
          <a:off x="1687513" y="3717925"/>
          <a:ext cx="21732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7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3717925"/>
                        <a:ext cx="217328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9599" name="Oval 31"/>
          <p:cNvSpPr>
            <a:spLocks noChangeArrowheads="1"/>
          </p:cNvSpPr>
          <p:nvPr/>
        </p:nvSpPr>
        <p:spPr bwMode="auto">
          <a:xfrm>
            <a:off x="2587625" y="5772150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00" name="Line 32"/>
          <p:cNvSpPr>
            <a:spLocks noChangeShapeType="1"/>
          </p:cNvSpPr>
          <p:nvPr/>
        </p:nvSpPr>
        <p:spPr bwMode="auto">
          <a:xfrm>
            <a:off x="2536825" y="5106988"/>
            <a:ext cx="144463" cy="663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01" name="Oval 33"/>
          <p:cNvSpPr>
            <a:spLocks noChangeArrowheads="1"/>
          </p:cNvSpPr>
          <p:nvPr/>
        </p:nvSpPr>
        <p:spPr bwMode="auto">
          <a:xfrm>
            <a:off x="2379663" y="4741863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02" name="Text Box 34"/>
          <p:cNvSpPr txBox="1">
            <a:spLocks noChangeArrowheads="1"/>
          </p:cNvSpPr>
          <p:nvPr/>
        </p:nvSpPr>
        <p:spPr bwMode="auto">
          <a:xfrm>
            <a:off x="2055813" y="4084638"/>
            <a:ext cx="1408112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Provider</a:t>
            </a:r>
          </a:p>
        </p:txBody>
      </p:sp>
      <p:sp>
        <p:nvSpPr>
          <p:cNvPr id="1389603" name="Line 35"/>
          <p:cNvSpPr>
            <a:spLocks noChangeShapeType="1"/>
          </p:cNvSpPr>
          <p:nvPr/>
        </p:nvSpPr>
        <p:spPr bwMode="auto">
          <a:xfrm>
            <a:off x="2727325" y="6148388"/>
            <a:ext cx="0" cy="163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04" name="Line 36"/>
          <p:cNvSpPr>
            <a:spLocks noChangeShapeType="1"/>
          </p:cNvSpPr>
          <p:nvPr/>
        </p:nvSpPr>
        <p:spPr bwMode="auto">
          <a:xfrm>
            <a:off x="1890713" y="6321425"/>
            <a:ext cx="1606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05" name="Line 37"/>
          <p:cNvSpPr>
            <a:spLocks noChangeShapeType="1"/>
          </p:cNvSpPr>
          <p:nvPr/>
        </p:nvSpPr>
        <p:spPr bwMode="auto">
          <a:xfrm>
            <a:off x="2024063" y="6321425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06" name="Line 38"/>
          <p:cNvSpPr>
            <a:spLocks noChangeShapeType="1"/>
          </p:cNvSpPr>
          <p:nvPr/>
        </p:nvSpPr>
        <p:spPr bwMode="auto">
          <a:xfrm>
            <a:off x="2330450" y="6329363"/>
            <a:ext cx="11113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07" name="Line 39"/>
          <p:cNvSpPr>
            <a:spLocks noChangeShapeType="1"/>
          </p:cNvSpPr>
          <p:nvPr/>
        </p:nvSpPr>
        <p:spPr bwMode="auto">
          <a:xfrm>
            <a:off x="2617788" y="6327775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08" name="Line 40"/>
          <p:cNvSpPr>
            <a:spLocks noChangeShapeType="1"/>
          </p:cNvSpPr>
          <p:nvPr/>
        </p:nvSpPr>
        <p:spPr bwMode="auto">
          <a:xfrm>
            <a:off x="2960688" y="6327775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09" name="Line 41"/>
          <p:cNvSpPr>
            <a:spLocks noChangeShapeType="1"/>
          </p:cNvSpPr>
          <p:nvPr/>
        </p:nvSpPr>
        <p:spPr bwMode="auto">
          <a:xfrm>
            <a:off x="3303588" y="6327775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10" name="Text Box 42"/>
          <p:cNvSpPr txBox="1">
            <a:spLocks noChangeArrowheads="1"/>
          </p:cNvSpPr>
          <p:nvPr/>
        </p:nvSpPr>
        <p:spPr bwMode="auto">
          <a:xfrm>
            <a:off x="2822575" y="5157788"/>
            <a:ext cx="25114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2 access routers</a:t>
            </a:r>
          </a:p>
        </p:txBody>
      </p:sp>
      <p:sp>
        <p:nvSpPr>
          <p:cNvPr id="1389611" name="Oval 43"/>
          <p:cNvSpPr>
            <a:spLocks noChangeArrowheads="1"/>
          </p:cNvSpPr>
          <p:nvPr/>
        </p:nvSpPr>
        <p:spPr bwMode="auto">
          <a:xfrm>
            <a:off x="2771775" y="4748213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12" name="Line 44"/>
          <p:cNvSpPr>
            <a:spLocks noChangeShapeType="1"/>
          </p:cNvSpPr>
          <p:nvPr/>
        </p:nvSpPr>
        <p:spPr bwMode="auto">
          <a:xfrm flipH="1">
            <a:off x="2784475" y="5124450"/>
            <a:ext cx="144463" cy="663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9613" name="Object 45"/>
          <p:cNvGraphicFramePr>
            <a:graphicFrameLocks noChangeAspect="1"/>
          </p:cNvGraphicFramePr>
          <p:nvPr/>
        </p:nvGraphicFramePr>
        <p:xfrm>
          <a:off x="5486400" y="3851275"/>
          <a:ext cx="21732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88" name="Photo Editor Photo" r:id="rId8" imgW="1905266" imgH="1390844" progId="">
                  <p:embed/>
                </p:oleObj>
              </mc:Choice>
              <mc:Fallback>
                <p:oleObj name="Photo Editor Photo" r:id="rId8" imgW="1905266" imgH="139084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51275"/>
                        <a:ext cx="2173288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9614" name="Oval 46"/>
          <p:cNvSpPr>
            <a:spLocks noChangeArrowheads="1"/>
          </p:cNvSpPr>
          <p:nvPr/>
        </p:nvSpPr>
        <p:spPr bwMode="auto">
          <a:xfrm>
            <a:off x="6538913" y="5788025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15" name="Line 47"/>
          <p:cNvSpPr>
            <a:spLocks noChangeShapeType="1"/>
          </p:cNvSpPr>
          <p:nvPr/>
        </p:nvSpPr>
        <p:spPr bwMode="auto">
          <a:xfrm>
            <a:off x="6045200" y="4929188"/>
            <a:ext cx="587375" cy="857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16" name="Oval 48"/>
          <p:cNvSpPr>
            <a:spLocks noChangeArrowheads="1"/>
          </p:cNvSpPr>
          <p:nvPr/>
        </p:nvSpPr>
        <p:spPr bwMode="auto">
          <a:xfrm>
            <a:off x="5811838" y="4594225"/>
            <a:ext cx="303212" cy="36195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17" name="Text Box 49"/>
          <p:cNvSpPr txBox="1">
            <a:spLocks noChangeArrowheads="1"/>
          </p:cNvSpPr>
          <p:nvPr/>
        </p:nvSpPr>
        <p:spPr bwMode="auto">
          <a:xfrm>
            <a:off x="6007100" y="4100513"/>
            <a:ext cx="1408113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Provider</a:t>
            </a:r>
          </a:p>
        </p:txBody>
      </p:sp>
      <p:sp>
        <p:nvSpPr>
          <p:cNvPr id="1389618" name="Line 50"/>
          <p:cNvSpPr>
            <a:spLocks noChangeShapeType="1"/>
          </p:cNvSpPr>
          <p:nvPr/>
        </p:nvSpPr>
        <p:spPr bwMode="auto">
          <a:xfrm>
            <a:off x="6678613" y="6164263"/>
            <a:ext cx="0" cy="163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19" name="Line 51"/>
          <p:cNvSpPr>
            <a:spLocks noChangeShapeType="1"/>
          </p:cNvSpPr>
          <p:nvPr/>
        </p:nvSpPr>
        <p:spPr bwMode="auto">
          <a:xfrm>
            <a:off x="5842000" y="6337300"/>
            <a:ext cx="1606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20" name="Line 52"/>
          <p:cNvSpPr>
            <a:spLocks noChangeShapeType="1"/>
          </p:cNvSpPr>
          <p:nvPr/>
        </p:nvSpPr>
        <p:spPr bwMode="auto">
          <a:xfrm>
            <a:off x="5975350" y="633730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21" name="Line 53"/>
          <p:cNvSpPr>
            <a:spLocks noChangeShapeType="1"/>
          </p:cNvSpPr>
          <p:nvPr/>
        </p:nvSpPr>
        <p:spPr bwMode="auto">
          <a:xfrm>
            <a:off x="6281738" y="6345238"/>
            <a:ext cx="11112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22" name="Line 54"/>
          <p:cNvSpPr>
            <a:spLocks noChangeShapeType="1"/>
          </p:cNvSpPr>
          <p:nvPr/>
        </p:nvSpPr>
        <p:spPr bwMode="auto">
          <a:xfrm>
            <a:off x="6569075" y="634365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23" name="Line 55"/>
          <p:cNvSpPr>
            <a:spLocks noChangeShapeType="1"/>
          </p:cNvSpPr>
          <p:nvPr/>
        </p:nvSpPr>
        <p:spPr bwMode="auto">
          <a:xfrm>
            <a:off x="6911975" y="634365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24" name="Line 56"/>
          <p:cNvSpPr>
            <a:spLocks noChangeShapeType="1"/>
          </p:cNvSpPr>
          <p:nvPr/>
        </p:nvSpPr>
        <p:spPr bwMode="auto">
          <a:xfrm>
            <a:off x="7254875" y="6343650"/>
            <a:ext cx="11113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25" name="Text Box 57"/>
          <p:cNvSpPr txBox="1">
            <a:spLocks noChangeArrowheads="1"/>
          </p:cNvSpPr>
          <p:nvPr/>
        </p:nvSpPr>
        <p:spPr bwMode="auto">
          <a:xfrm>
            <a:off x="6954838" y="5173663"/>
            <a:ext cx="21494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2 access PoPs</a:t>
            </a:r>
          </a:p>
        </p:txBody>
      </p:sp>
      <p:sp>
        <p:nvSpPr>
          <p:cNvPr id="1389626" name="Oval 58"/>
          <p:cNvSpPr>
            <a:spLocks noChangeArrowheads="1"/>
          </p:cNvSpPr>
          <p:nvPr/>
        </p:nvSpPr>
        <p:spPr bwMode="auto">
          <a:xfrm>
            <a:off x="6723063" y="4764088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9627" name="Line 59"/>
          <p:cNvSpPr>
            <a:spLocks noChangeShapeType="1"/>
          </p:cNvSpPr>
          <p:nvPr/>
        </p:nvSpPr>
        <p:spPr bwMode="auto">
          <a:xfrm flipH="1">
            <a:off x="6735763" y="5140325"/>
            <a:ext cx="144462" cy="663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Multi-Homing: Two or More Providers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Motivations for multi-homing</a:t>
            </a:r>
          </a:p>
          <a:p>
            <a:pPr lvl="1"/>
            <a:r>
              <a:rPr lang="en-US" dirty="0"/>
              <a:t>Extra reliability, survive single ISP failure</a:t>
            </a:r>
          </a:p>
          <a:p>
            <a:pPr lvl="1"/>
            <a:r>
              <a:rPr lang="en-US" dirty="0"/>
              <a:t>Financial leverage through competition</a:t>
            </a:r>
          </a:p>
          <a:p>
            <a:pPr lvl="1"/>
            <a:r>
              <a:rPr lang="en-US" dirty="0"/>
              <a:t>Gaming the 95th-percentile billing model</a:t>
            </a:r>
          </a:p>
          <a:p>
            <a:pPr lvl="1"/>
            <a:r>
              <a:rPr lang="en-US" dirty="0"/>
              <a:t>Better performance by selecting better path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2D2D3-CA9A-427B-9EB2-783E2E56387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aphicFrame>
        <p:nvGraphicFramePr>
          <p:cNvPr id="11" name="Object 21"/>
          <p:cNvGraphicFramePr>
            <a:graphicFrameLocks noGrp="1" noChangeAspect="1"/>
          </p:cNvGraphicFramePr>
          <p:nvPr/>
        </p:nvGraphicFramePr>
        <p:xfrm>
          <a:off x="1752600" y="38100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3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199063" y="3905250"/>
          <a:ext cx="21923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4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3905250"/>
                        <a:ext cx="219233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046288" y="4068763"/>
            <a:ext cx="14573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Provider 1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553075" y="4114800"/>
            <a:ext cx="14573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Provider 2</a:t>
            </a: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2582863" y="4706938"/>
            <a:ext cx="303212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6143625" y="4783138"/>
            <a:ext cx="303213" cy="361950"/>
          </a:xfrm>
          <a:prstGeom prst="ellipse">
            <a:avLst/>
          </a:prstGeom>
          <a:solidFill>
            <a:srgbClr val="CC33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4206875" y="5565775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4346575" y="5942013"/>
            <a:ext cx="1588" cy="163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3509963" y="6115050"/>
            <a:ext cx="160655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3643313" y="6115050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3949700" y="6122988"/>
            <a:ext cx="11113" cy="115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4237038" y="6121400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4579938" y="6121400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922838" y="6121400"/>
            <a:ext cx="11112" cy="115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752725" y="5027613"/>
            <a:ext cx="1492250" cy="623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4484688" y="5092700"/>
            <a:ext cx="1703387" cy="5984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Inferring the AS-Level Topology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Collect AS paths from many vantage points</a:t>
            </a:r>
          </a:p>
          <a:p>
            <a:pPr lvl="1"/>
            <a:r>
              <a:rPr lang="en-US"/>
              <a:t>Learn a large number of AS paths</a:t>
            </a:r>
          </a:p>
          <a:p>
            <a:pPr lvl="1"/>
            <a:r>
              <a:rPr lang="en-US"/>
              <a:t>Extract the nodes and the edges from the path</a:t>
            </a:r>
          </a:p>
          <a:p>
            <a:r>
              <a:rPr lang="en-US"/>
              <a:t>Example: AS path “1 7018 88” implies</a:t>
            </a:r>
          </a:p>
          <a:p>
            <a:pPr lvl="1"/>
            <a:r>
              <a:rPr lang="en-US"/>
              <a:t>Nodes: 1, 7018, and 88</a:t>
            </a:r>
          </a:p>
          <a:p>
            <a:pPr lvl="1"/>
            <a:r>
              <a:rPr lang="en-US"/>
              <a:t>Edges: (1, 7018) and (7018, 88)</a:t>
            </a:r>
          </a:p>
          <a:p>
            <a:r>
              <a:rPr lang="en-US"/>
              <a:t>Ways to collect AS paths from many places</a:t>
            </a:r>
          </a:p>
          <a:p>
            <a:pPr lvl="1"/>
            <a:r>
              <a:rPr lang="en-US"/>
              <a:t>Mapping traceroute data to the AS level</a:t>
            </a:r>
          </a:p>
          <a:p>
            <a:pPr lvl="2"/>
            <a:r>
              <a:rPr lang="en-US"/>
              <a:t>Map using whois</a:t>
            </a:r>
          </a:p>
          <a:p>
            <a:pPr lvl="2"/>
            <a:r>
              <a:rPr lang="en-US"/>
              <a:t>Example:  try whois –h whois.arin.net “MCI Worldcom”</a:t>
            </a:r>
          </a:p>
          <a:p>
            <a:pPr lvl="1"/>
            <a:r>
              <a:rPr lang="en-US"/>
              <a:t>Measurements of the interdomain routing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8FFD3D-7F0B-42D9-9B65-518282006FA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Traceroute Hops to AS’s</a:t>
            </a: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DE6FC-E117-40F2-8732-BDA1F048336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403907" name="Rectangle 3"/>
          <p:cNvSpPr>
            <a:spLocks noChangeArrowheads="1"/>
          </p:cNvSpPr>
          <p:nvPr/>
        </p:nvSpPr>
        <p:spPr bwMode="auto">
          <a:xfrm>
            <a:off x="2265362" y="1773238"/>
            <a:ext cx="2590800" cy="41338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1  169.229.62.1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2  169.229.59.225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3  128.32.255.169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4  128.32.0.249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5  128.32.0.66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6  209.247.159.109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7  *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8  64.159.1.46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 9  209.247.9.170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10  66.185.138.33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11  *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12  66.185.136.17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latin typeface="Calibri" pitchFamily="34" charset="0"/>
              </a:rPr>
              <a:t>13  64.236.16.52</a:t>
            </a:r>
          </a:p>
        </p:txBody>
      </p:sp>
      <p:sp>
        <p:nvSpPr>
          <p:cNvPr id="1403908" name="Text Box 4"/>
          <p:cNvSpPr txBox="1">
            <a:spLocks noChangeArrowheads="1"/>
          </p:cNvSpPr>
          <p:nvPr/>
        </p:nvSpPr>
        <p:spPr bwMode="auto">
          <a:xfrm>
            <a:off x="1905000" y="1066800"/>
            <a:ext cx="470376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r>
              <a:rPr lang="en-US" sz="2400">
                <a:latin typeface="Calibri" pitchFamily="34" charset="0"/>
              </a:rPr>
              <a:t>Traceroute output: (hop number, IP)</a:t>
            </a:r>
          </a:p>
        </p:txBody>
      </p:sp>
      <p:sp>
        <p:nvSpPr>
          <p:cNvPr id="1403910" name="Rectangle 6"/>
          <p:cNvSpPr>
            <a:spLocks noChangeArrowheads="1"/>
          </p:cNvSpPr>
          <p:nvPr/>
        </p:nvSpPr>
        <p:spPr bwMode="auto">
          <a:xfrm>
            <a:off x="4354512" y="1787525"/>
            <a:ext cx="1143000" cy="41338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AS25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AS25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AS25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AS25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AS11423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AS3356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CE6700"/>
                </a:solidFill>
                <a:latin typeface="Calibri" pitchFamily="34" charset="0"/>
              </a:rPr>
              <a:t>AS3356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AS3356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AS3356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AS1668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CE6700"/>
                </a:solidFill>
                <a:latin typeface="Calibri" pitchFamily="34" charset="0"/>
              </a:rPr>
              <a:t>AS1668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990033"/>
                </a:solidFill>
                <a:latin typeface="Calibri" pitchFamily="34" charset="0"/>
              </a:rPr>
              <a:t>AS1668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b="1">
                <a:solidFill>
                  <a:srgbClr val="A50021"/>
                </a:solidFill>
                <a:latin typeface="Calibri" pitchFamily="34" charset="0"/>
              </a:rPr>
              <a:t>AS5662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73650" y="1936750"/>
            <a:ext cx="1225550" cy="1035050"/>
            <a:chOff x="1902" y="1200"/>
            <a:chExt cx="772" cy="720"/>
          </a:xfrm>
        </p:grpSpPr>
        <p:sp>
          <p:nvSpPr>
            <p:cNvPr id="1403913" name="Line 9"/>
            <p:cNvSpPr>
              <a:spLocks noChangeShapeType="1"/>
            </p:cNvSpPr>
            <p:nvPr/>
          </p:nvSpPr>
          <p:spPr bwMode="auto">
            <a:xfrm>
              <a:off x="1902" y="1200"/>
              <a:ext cx="1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1403914" name="Line 10"/>
            <p:cNvSpPr>
              <a:spLocks noChangeShapeType="1"/>
            </p:cNvSpPr>
            <p:nvPr/>
          </p:nvSpPr>
          <p:spPr bwMode="auto">
            <a:xfrm>
              <a:off x="2046" y="1200"/>
              <a:ext cx="0" cy="7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1403915" name="Line 11"/>
            <p:cNvSpPr>
              <a:spLocks noChangeShapeType="1"/>
            </p:cNvSpPr>
            <p:nvPr/>
          </p:nvSpPr>
          <p:spPr bwMode="auto">
            <a:xfrm>
              <a:off x="1902" y="1911"/>
              <a:ext cx="1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1403916" name="Rectangle 12"/>
            <p:cNvSpPr>
              <a:spLocks noChangeArrowheads="1"/>
            </p:cNvSpPr>
            <p:nvPr/>
          </p:nvSpPr>
          <p:spPr bwMode="auto">
            <a:xfrm>
              <a:off x="2095" y="1400"/>
              <a:ext cx="579" cy="23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Berkeley</a:t>
              </a:r>
            </a:p>
          </p:txBody>
        </p:sp>
      </p:grpSp>
      <p:sp>
        <p:nvSpPr>
          <p:cNvPr id="1403917" name="Rectangle 13"/>
          <p:cNvSpPr>
            <a:spLocks noChangeArrowheads="1"/>
          </p:cNvSpPr>
          <p:nvPr/>
        </p:nvSpPr>
        <p:spPr bwMode="auto">
          <a:xfrm>
            <a:off x="5287962" y="5607050"/>
            <a:ext cx="558800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r>
              <a:rPr lang="en-US" sz="1600" b="1">
                <a:latin typeface="Calibri" pitchFamily="34" charset="0"/>
              </a:rPr>
              <a:t>CNN</a:t>
            </a:r>
          </a:p>
        </p:txBody>
      </p:sp>
      <p:sp>
        <p:nvSpPr>
          <p:cNvPr id="1403919" name="Rectangle 15"/>
          <p:cNvSpPr>
            <a:spLocks noChangeArrowheads="1"/>
          </p:cNvSpPr>
          <p:nvPr/>
        </p:nvSpPr>
        <p:spPr bwMode="auto">
          <a:xfrm>
            <a:off x="5502275" y="3048000"/>
            <a:ext cx="725487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r>
              <a:rPr lang="en-US" sz="1600" b="1">
                <a:latin typeface="Calibri" pitchFamily="34" charset="0"/>
              </a:rPr>
              <a:t>Calren</a:t>
            </a:r>
          </a:p>
        </p:txBody>
      </p:sp>
      <p:sp>
        <p:nvSpPr>
          <p:cNvPr id="1403920" name="Rectangle 16"/>
          <p:cNvSpPr>
            <a:spLocks noChangeArrowheads="1"/>
          </p:cNvSpPr>
          <p:nvPr/>
        </p:nvSpPr>
        <p:spPr bwMode="auto">
          <a:xfrm>
            <a:off x="5657850" y="3778250"/>
            <a:ext cx="722312" cy="33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 anchorCtr="1">
            <a:spAutoFit/>
          </a:bodyPr>
          <a:lstStyle/>
          <a:p>
            <a:r>
              <a:rPr lang="en-US" sz="1600" b="1">
                <a:latin typeface="Calibri" pitchFamily="34" charset="0"/>
              </a:rPr>
              <a:t>Level3</a:t>
            </a:r>
          </a:p>
        </p:txBody>
      </p:sp>
      <p:sp>
        <p:nvSpPr>
          <p:cNvPr id="1403921" name="Line 17"/>
          <p:cNvSpPr>
            <a:spLocks noChangeShapeType="1"/>
          </p:cNvSpPr>
          <p:nvPr/>
        </p:nvSpPr>
        <p:spPr bwMode="auto">
          <a:xfrm>
            <a:off x="5302250" y="3438525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endParaRPr lang="en-US"/>
          </a:p>
        </p:txBody>
      </p:sp>
      <p:sp>
        <p:nvSpPr>
          <p:cNvPr id="1403922" name="Line 18"/>
          <p:cNvSpPr>
            <a:spLocks noChangeShapeType="1"/>
          </p:cNvSpPr>
          <p:nvPr/>
        </p:nvSpPr>
        <p:spPr bwMode="auto">
          <a:xfrm>
            <a:off x="5530850" y="3438525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endParaRPr lang="en-US"/>
          </a:p>
        </p:txBody>
      </p:sp>
      <p:sp>
        <p:nvSpPr>
          <p:cNvPr id="1403923" name="Line 19"/>
          <p:cNvSpPr>
            <a:spLocks noChangeShapeType="1"/>
          </p:cNvSpPr>
          <p:nvPr/>
        </p:nvSpPr>
        <p:spPr bwMode="auto">
          <a:xfrm>
            <a:off x="5302250" y="4567238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302250" y="4752975"/>
            <a:ext cx="769937" cy="762000"/>
            <a:chOff x="2046" y="3264"/>
            <a:chExt cx="485" cy="480"/>
          </a:xfrm>
        </p:grpSpPr>
        <p:sp>
          <p:nvSpPr>
            <p:cNvPr id="1403925" name="Rectangle 21"/>
            <p:cNvSpPr>
              <a:spLocks noChangeArrowheads="1"/>
            </p:cNvSpPr>
            <p:nvPr/>
          </p:nvSpPr>
          <p:spPr bwMode="auto">
            <a:xfrm>
              <a:off x="2196" y="3444"/>
              <a:ext cx="335" cy="212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anchorCtr="1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AOL</a:t>
              </a:r>
            </a:p>
          </p:txBody>
        </p:sp>
        <p:sp>
          <p:nvSpPr>
            <p:cNvPr id="1403926" name="Line 22"/>
            <p:cNvSpPr>
              <a:spLocks noChangeShapeType="1"/>
            </p:cNvSpPr>
            <p:nvPr/>
          </p:nvSpPr>
          <p:spPr bwMode="auto">
            <a:xfrm>
              <a:off x="2046" y="3264"/>
              <a:ext cx="1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1403927" name="Line 23"/>
            <p:cNvSpPr>
              <a:spLocks noChangeShapeType="1"/>
            </p:cNvSpPr>
            <p:nvPr/>
          </p:nvSpPr>
          <p:spPr bwMode="auto">
            <a:xfrm>
              <a:off x="2046" y="3744"/>
              <a:ext cx="1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1403928" name="Line 24"/>
            <p:cNvSpPr>
              <a:spLocks noChangeShapeType="1"/>
            </p:cNvSpPr>
            <p:nvPr/>
          </p:nvSpPr>
          <p:spPr bwMode="auto">
            <a:xfrm>
              <a:off x="2199" y="3264"/>
              <a:ext cx="0" cy="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of Inter-AS Mapping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Mapping </a:t>
            </a:r>
            <a:r>
              <a:rPr lang="en-US" dirty="0" err="1"/>
              <a:t>traceroute</a:t>
            </a:r>
            <a:r>
              <a:rPr lang="en-US" dirty="0"/>
              <a:t> hops to AS’s is hard</a:t>
            </a:r>
          </a:p>
          <a:p>
            <a:pPr lvl="1"/>
            <a:r>
              <a:rPr lang="en-US" dirty="0"/>
              <a:t>Need an accurate registry of IP address ownership</a:t>
            </a:r>
          </a:p>
          <a:p>
            <a:pPr lvl="1"/>
            <a:r>
              <a:rPr lang="en-US" dirty="0" err="1"/>
              <a:t>Whois</a:t>
            </a:r>
            <a:r>
              <a:rPr lang="en-US" dirty="0"/>
              <a:t> data are notoriously out of date</a:t>
            </a:r>
          </a:p>
          <a:p>
            <a:r>
              <a:rPr lang="en-US" dirty="0"/>
              <a:t>Collecting diverse </a:t>
            </a:r>
            <a:r>
              <a:rPr lang="en-US" dirty="0" err="1"/>
              <a:t>interdomain</a:t>
            </a:r>
            <a:r>
              <a:rPr lang="en-US" dirty="0"/>
              <a:t> data is hard</a:t>
            </a:r>
          </a:p>
          <a:p>
            <a:pPr lvl="1"/>
            <a:r>
              <a:rPr lang="en-US" dirty="0"/>
              <a:t>Public repositories like </a:t>
            </a:r>
            <a:r>
              <a:rPr lang="en-US" dirty="0" err="1"/>
              <a:t>RouteViews</a:t>
            </a:r>
            <a:r>
              <a:rPr lang="en-US" dirty="0"/>
              <a:t> and RIPE-RIS</a:t>
            </a:r>
          </a:p>
          <a:p>
            <a:pPr lvl="1"/>
            <a:r>
              <a:rPr lang="en-US" dirty="0"/>
              <a:t>Covers hundreds to thousands of vantage points</a:t>
            </a:r>
          </a:p>
          <a:p>
            <a:pPr lvl="1"/>
            <a:r>
              <a:rPr lang="en-US" dirty="0"/>
              <a:t>Especially hard to see peer-peer edges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6D48C-13CF-4482-8E6C-31B414FA595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aphicFrame>
        <p:nvGraphicFramePr>
          <p:cNvPr id="1405956" name="Object 4"/>
          <p:cNvGraphicFramePr>
            <a:graphicFrameLocks noChangeAspect="1"/>
          </p:cNvGraphicFramePr>
          <p:nvPr/>
        </p:nvGraphicFramePr>
        <p:xfrm>
          <a:off x="5195888" y="4005263"/>
          <a:ext cx="18065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33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005263"/>
                        <a:ext cx="180657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5957" name="Object 5"/>
          <p:cNvGraphicFramePr>
            <a:graphicFrameLocks noChangeAspect="1"/>
          </p:cNvGraphicFramePr>
          <p:nvPr/>
        </p:nvGraphicFramePr>
        <p:xfrm>
          <a:off x="2263775" y="5381625"/>
          <a:ext cx="18907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34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5381625"/>
                        <a:ext cx="18907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5958" name="Object 6"/>
          <p:cNvGraphicFramePr>
            <a:graphicFrameLocks noChangeAspect="1"/>
          </p:cNvGraphicFramePr>
          <p:nvPr/>
        </p:nvGraphicFramePr>
        <p:xfrm>
          <a:off x="5116513" y="5348288"/>
          <a:ext cx="19050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35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5348288"/>
                        <a:ext cx="19050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5959" name="Object 7"/>
          <p:cNvGraphicFramePr>
            <a:graphicFrameLocks noChangeAspect="1"/>
          </p:cNvGraphicFramePr>
          <p:nvPr/>
        </p:nvGraphicFramePr>
        <p:xfrm>
          <a:off x="2159000" y="3962400"/>
          <a:ext cx="19050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36" name="Photo Editor Photo" r:id="rId8" imgW="1905266" imgH="1390844" progId="">
                  <p:embed/>
                </p:oleObj>
              </mc:Choice>
              <mc:Fallback>
                <p:oleObj name="Photo Editor Photo" r:id="rId8" imgW="1905266" imgH="139084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962400"/>
                        <a:ext cx="190500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60" name="Line 8"/>
          <p:cNvSpPr>
            <a:spLocks noChangeShapeType="1"/>
          </p:cNvSpPr>
          <p:nvPr/>
        </p:nvSpPr>
        <p:spPr bwMode="auto">
          <a:xfrm>
            <a:off x="3992563" y="5862638"/>
            <a:ext cx="1265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5961" name="Line 9"/>
          <p:cNvSpPr>
            <a:spLocks noChangeShapeType="1"/>
          </p:cNvSpPr>
          <p:nvPr/>
        </p:nvSpPr>
        <p:spPr bwMode="auto">
          <a:xfrm flipV="1">
            <a:off x="3946525" y="4424363"/>
            <a:ext cx="145256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5962" name="Line 10"/>
          <p:cNvSpPr>
            <a:spLocks noChangeShapeType="1"/>
          </p:cNvSpPr>
          <p:nvPr/>
        </p:nvSpPr>
        <p:spPr bwMode="auto">
          <a:xfrm flipH="1">
            <a:off x="3168650" y="4973638"/>
            <a:ext cx="15875" cy="536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5963" name="Line 11"/>
          <p:cNvSpPr>
            <a:spLocks noChangeShapeType="1"/>
          </p:cNvSpPr>
          <p:nvPr/>
        </p:nvSpPr>
        <p:spPr bwMode="auto">
          <a:xfrm flipH="1">
            <a:off x="6110288" y="4984750"/>
            <a:ext cx="15875" cy="536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5964" name="Text Box 12"/>
          <p:cNvSpPr txBox="1">
            <a:spLocks noChangeArrowheads="1"/>
          </p:cNvSpPr>
          <p:nvPr/>
        </p:nvSpPr>
        <p:spPr bwMode="auto">
          <a:xfrm>
            <a:off x="2665413" y="4310063"/>
            <a:ext cx="979487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AT&amp;T</a:t>
            </a:r>
          </a:p>
        </p:txBody>
      </p:sp>
      <p:sp>
        <p:nvSpPr>
          <p:cNvPr id="1405965" name="Text Box 13"/>
          <p:cNvSpPr txBox="1">
            <a:spLocks noChangeArrowheads="1"/>
          </p:cNvSpPr>
          <p:nvPr/>
        </p:nvSpPr>
        <p:spPr bwMode="auto">
          <a:xfrm>
            <a:off x="5572125" y="4248150"/>
            <a:ext cx="1046163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Sprint</a:t>
            </a:r>
          </a:p>
        </p:txBody>
      </p:sp>
      <p:sp>
        <p:nvSpPr>
          <p:cNvPr id="1405966" name="Text Box 14"/>
          <p:cNvSpPr txBox="1">
            <a:spLocks noChangeArrowheads="1"/>
          </p:cNvSpPr>
          <p:nvPr/>
        </p:nvSpPr>
        <p:spPr bwMode="auto">
          <a:xfrm>
            <a:off x="2563813" y="5635625"/>
            <a:ext cx="1341437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Harvard</a:t>
            </a:r>
          </a:p>
        </p:txBody>
      </p:sp>
      <p:sp>
        <p:nvSpPr>
          <p:cNvPr id="1405967" name="Text Box 15"/>
          <p:cNvSpPr txBox="1">
            <a:spLocks noChangeArrowheads="1"/>
          </p:cNvSpPr>
          <p:nvPr/>
        </p:nvSpPr>
        <p:spPr bwMode="auto">
          <a:xfrm>
            <a:off x="5437188" y="5467350"/>
            <a:ext cx="1420812" cy="774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800">
                <a:latin typeface="Calibri" pitchFamily="34" charset="0"/>
              </a:rPr>
              <a:t>Harvard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800">
                <a:latin typeface="Calibri" pitchFamily="34" charset="0"/>
              </a:rPr>
              <a:t>B-school</a:t>
            </a:r>
          </a:p>
        </p:txBody>
      </p:sp>
      <p:sp>
        <p:nvSpPr>
          <p:cNvPr id="1405968" name="Line 16"/>
          <p:cNvSpPr>
            <a:spLocks noChangeShapeType="1"/>
          </p:cNvSpPr>
          <p:nvPr/>
        </p:nvSpPr>
        <p:spPr bwMode="auto">
          <a:xfrm flipH="1">
            <a:off x="1873250" y="6080125"/>
            <a:ext cx="565150" cy="85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5969" name="Line 17"/>
          <p:cNvSpPr>
            <a:spLocks noChangeShapeType="1"/>
          </p:cNvSpPr>
          <p:nvPr/>
        </p:nvSpPr>
        <p:spPr bwMode="auto">
          <a:xfrm flipH="1" flipV="1">
            <a:off x="6840538" y="5983288"/>
            <a:ext cx="519112" cy="714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173163" y="4376738"/>
            <a:ext cx="3916362" cy="2032000"/>
            <a:chOff x="557" y="2678"/>
            <a:chExt cx="2467" cy="1604"/>
          </a:xfrm>
        </p:grpSpPr>
        <p:sp>
          <p:nvSpPr>
            <p:cNvPr id="1405971" name="Text Box 19"/>
            <p:cNvSpPr txBox="1">
              <a:spLocks noChangeArrowheads="1"/>
            </p:cNvSpPr>
            <p:nvPr/>
          </p:nvSpPr>
          <p:spPr bwMode="auto">
            <a:xfrm>
              <a:off x="585" y="3872"/>
              <a:ext cx="348" cy="4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d1</a:t>
              </a:r>
            </a:p>
          </p:txBody>
        </p:sp>
        <p:sp>
          <p:nvSpPr>
            <p:cNvPr id="1405972" name="Freeform 20"/>
            <p:cNvSpPr>
              <a:spLocks/>
            </p:cNvSpPr>
            <p:nvPr/>
          </p:nvSpPr>
          <p:spPr bwMode="auto">
            <a:xfrm>
              <a:off x="586" y="2678"/>
              <a:ext cx="720" cy="1006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633" y="672"/>
                </a:cxn>
                <a:cxn ang="0">
                  <a:pos x="614" y="951"/>
                </a:cxn>
                <a:cxn ang="0">
                  <a:pos x="0" y="999"/>
                </a:cxn>
              </a:cxnLst>
              <a:rect l="0" t="0" r="r" b="b"/>
              <a:pathLst>
                <a:path w="720" h="1006">
                  <a:moveTo>
                    <a:pt x="585" y="0"/>
                  </a:moveTo>
                  <a:cubicBezTo>
                    <a:pt x="606" y="257"/>
                    <a:pt x="628" y="514"/>
                    <a:pt x="633" y="672"/>
                  </a:cubicBezTo>
                  <a:cubicBezTo>
                    <a:pt x="638" y="830"/>
                    <a:pt x="720" y="896"/>
                    <a:pt x="614" y="951"/>
                  </a:cubicBezTo>
                  <a:cubicBezTo>
                    <a:pt x="508" y="1006"/>
                    <a:pt x="254" y="1002"/>
                    <a:pt x="0" y="99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5973" name="Freeform 21"/>
            <p:cNvSpPr>
              <a:spLocks/>
            </p:cNvSpPr>
            <p:nvPr/>
          </p:nvSpPr>
          <p:spPr bwMode="auto">
            <a:xfrm>
              <a:off x="557" y="2760"/>
              <a:ext cx="2467" cy="1070"/>
            </a:xfrm>
            <a:custGeom>
              <a:avLst/>
              <a:gdLst/>
              <a:ahLst/>
              <a:cxnLst>
                <a:cxn ang="0">
                  <a:pos x="2467" y="101"/>
                </a:cxn>
                <a:cxn ang="0">
                  <a:pos x="1833" y="130"/>
                </a:cxn>
                <a:cxn ang="0">
                  <a:pos x="1248" y="878"/>
                </a:cxn>
                <a:cxn ang="0">
                  <a:pos x="0" y="1070"/>
                </a:cxn>
              </a:cxnLst>
              <a:rect l="0" t="0" r="r" b="b"/>
              <a:pathLst>
                <a:path w="2467" h="1070">
                  <a:moveTo>
                    <a:pt x="2467" y="101"/>
                  </a:moveTo>
                  <a:cubicBezTo>
                    <a:pt x="2251" y="50"/>
                    <a:pt x="2036" y="0"/>
                    <a:pt x="1833" y="130"/>
                  </a:cubicBezTo>
                  <a:cubicBezTo>
                    <a:pt x="1630" y="260"/>
                    <a:pt x="1553" y="721"/>
                    <a:pt x="1248" y="878"/>
                  </a:cubicBezTo>
                  <a:cubicBezTo>
                    <a:pt x="943" y="1035"/>
                    <a:pt x="471" y="1052"/>
                    <a:pt x="0" y="10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917950" y="4191000"/>
            <a:ext cx="4006850" cy="1920875"/>
            <a:chOff x="2382" y="2755"/>
            <a:chExt cx="2524" cy="1517"/>
          </a:xfrm>
        </p:grpSpPr>
        <p:sp>
          <p:nvSpPr>
            <p:cNvPr id="1405975" name="Text Box 23"/>
            <p:cNvSpPr txBox="1">
              <a:spLocks noChangeArrowheads="1"/>
            </p:cNvSpPr>
            <p:nvPr/>
          </p:nvSpPr>
          <p:spPr bwMode="auto">
            <a:xfrm>
              <a:off x="4473" y="3862"/>
              <a:ext cx="348" cy="41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alibri" pitchFamily="34" charset="0"/>
                </a:rPr>
                <a:t>d2</a:t>
              </a:r>
            </a:p>
          </p:txBody>
        </p:sp>
        <p:sp>
          <p:nvSpPr>
            <p:cNvPr id="1405976" name="Freeform 24"/>
            <p:cNvSpPr>
              <a:spLocks/>
            </p:cNvSpPr>
            <p:nvPr/>
          </p:nvSpPr>
          <p:spPr bwMode="auto">
            <a:xfrm flipH="1">
              <a:off x="4186" y="2755"/>
              <a:ext cx="720" cy="1006"/>
            </a:xfrm>
            <a:custGeom>
              <a:avLst/>
              <a:gdLst/>
              <a:ahLst/>
              <a:cxnLst>
                <a:cxn ang="0">
                  <a:pos x="585" y="0"/>
                </a:cxn>
                <a:cxn ang="0">
                  <a:pos x="633" y="672"/>
                </a:cxn>
                <a:cxn ang="0">
                  <a:pos x="614" y="951"/>
                </a:cxn>
                <a:cxn ang="0">
                  <a:pos x="0" y="999"/>
                </a:cxn>
              </a:cxnLst>
              <a:rect l="0" t="0" r="r" b="b"/>
              <a:pathLst>
                <a:path w="720" h="1006">
                  <a:moveTo>
                    <a:pt x="585" y="0"/>
                  </a:moveTo>
                  <a:cubicBezTo>
                    <a:pt x="606" y="257"/>
                    <a:pt x="628" y="514"/>
                    <a:pt x="633" y="672"/>
                  </a:cubicBezTo>
                  <a:cubicBezTo>
                    <a:pt x="638" y="830"/>
                    <a:pt x="720" y="896"/>
                    <a:pt x="614" y="951"/>
                  </a:cubicBezTo>
                  <a:cubicBezTo>
                    <a:pt x="508" y="1006"/>
                    <a:pt x="254" y="1002"/>
                    <a:pt x="0" y="999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5977" name="Freeform 25"/>
            <p:cNvSpPr>
              <a:spLocks/>
            </p:cNvSpPr>
            <p:nvPr/>
          </p:nvSpPr>
          <p:spPr bwMode="auto">
            <a:xfrm flipH="1">
              <a:off x="2382" y="2827"/>
              <a:ext cx="2467" cy="1070"/>
            </a:xfrm>
            <a:custGeom>
              <a:avLst/>
              <a:gdLst/>
              <a:ahLst/>
              <a:cxnLst>
                <a:cxn ang="0">
                  <a:pos x="2467" y="101"/>
                </a:cxn>
                <a:cxn ang="0">
                  <a:pos x="1833" y="130"/>
                </a:cxn>
                <a:cxn ang="0">
                  <a:pos x="1248" y="878"/>
                </a:cxn>
                <a:cxn ang="0">
                  <a:pos x="0" y="1070"/>
                </a:cxn>
              </a:cxnLst>
              <a:rect l="0" t="0" r="r" b="b"/>
              <a:pathLst>
                <a:path w="2467" h="1070">
                  <a:moveTo>
                    <a:pt x="2467" y="101"/>
                  </a:moveTo>
                  <a:cubicBezTo>
                    <a:pt x="2251" y="50"/>
                    <a:pt x="2036" y="0"/>
                    <a:pt x="1833" y="130"/>
                  </a:cubicBezTo>
                  <a:cubicBezTo>
                    <a:pt x="1630" y="260"/>
                    <a:pt x="1553" y="721"/>
                    <a:pt x="1248" y="878"/>
                  </a:cubicBezTo>
                  <a:cubicBezTo>
                    <a:pt x="943" y="1035"/>
                    <a:pt x="471" y="1052"/>
                    <a:pt x="0" y="107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5978" name="Text Box 26"/>
          <p:cNvSpPr txBox="1">
            <a:spLocks noChangeArrowheads="1"/>
          </p:cNvSpPr>
          <p:nvPr/>
        </p:nvSpPr>
        <p:spPr bwMode="auto">
          <a:xfrm>
            <a:off x="4264025" y="5392738"/>
            <a:ext cx="679450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8000"/>
                </a:solidFill>
                <a:latin typeface="Calibri" pitchFamily="34" charset="0"/>
              </a:rPr>
              <a:t>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9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Inferring AS Relationships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Key idea</a:t>
            </a:r>
          </a:p>
          <a:p>
            <a:pPr lvl="1"/>
            <a:r>
              <a:rPr lang="en-US"/>
              <a:t>The business relationships determine the routing policies</a:t>
            </a:r>
          </a:p>
          <a:p>
            <a:pPr lvl="1"/>
            <a:r>
              <a:rPr lang="en-US"/>
              <a:t>The routing policies determine the paths that are chosen</a:t>
            </a:r>
          </a:p>
          <a:p>
            <a:pPr lvl="1"/>
            <a:r>
              <a:rPr lang="en-US"/>
              <a:t>So, look at the chosen paths and infer the policies</a:t>
            </a:r>
          </a:p>
          <a:p>
            <a:r>
              <a:rPr lang="en-US"/>
              <a:t>Example: AS path “1 7018 88” implies</a:t>
            </a:r>
          </a:p>
          <a:p>
            <a:pPr lvl="1"/>
            <a:r>
              <a:rPr lang="en-US"/>
              <a:t>AS 7018 allows AS 1 to reach AS 88</a:t>
            </a:r>
          </a:p>
          <a:p>
            <a:pPr lvl="1"/>
            <a:r>
              <a:rPr lang="en-US"/>
              <a:t>AT&amp;T allows Level 3 to reach Princeton</a:t>
            </a:r>
          </a:p>
          <a:p>
            <a:pPr lvl="1"/>
            <a:r>
              <a:rPr lang="en-US"/>
              <a:t>Each “triple” tells something about transit service</a:t>
            </a:r>
          </a:p>
          <a:p>
            <a:r>
              <a:rPr lang="en-US"/>
              <a:t>Collect and analyze AS path data</a:t>
            </a:r>
          </a:p>
          <a:p>
            <a:pPr lvl="1"/>
            <a:r>
              <a:rPr lang="en-US"/>
              <a:t>Identify which AS’s can transit through the other</a:t>
            </a:r>
          </a:p>
          <a:p>
            <a:pPr lvl="1"/>
            <a:r>
              <a:rPr lang="en-US"/>
              <a:t>… and which other AS’s they are able to reach this 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5B9C9-3762-44B8-93D2-684F00143F8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 You Should Never See (“Invalid”)</a:t>
            </a: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C3E21-2B4C-405B-9307-267BF3B891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410051" name="Oval 3"/>
          <p:cNvSpPr>
            <a:spLocks noChangeArrowheads="1"/>
          </p:cNvSpPr>
          <p:nvPr/>
        </p:nvSpPr>
        <p:spPr bwMode="auto">
          <a:xfrm>
            <a:off x="3810000" y="42672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52" name="Oval 4"/>
          <p:cNvSpPr>
            <a:spLocks noChangeArrowheads="1"/>
          </p:cNvSpPr>
          <p:nvPr/>
        </p:nvSpPr>
        <p:spPr bwMode="auto">
          <a:xfrm>
            <a:off x="6248400" y="4267200"/>
            <a:ext cx="571500" cy="600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53" name="Line 5"/>
          <p:cNvSpPr>
            <a:spLocks noChangeShapeType="1"/>
          </p:cNvSpPr>
          <p:nvPr/>
        </p:nvSpPr>
        <p:spPr bwMode="auto">
          <a:xfrm>
            <a:off x="4356100" y="4559300"/>
            <a:ext cx="1892300" cy="127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54" name="Line 6"/>
          <p:cNvSpPr>
            <a:spLocks noChangeShapeType="1"/>
          </p:cNvSpPr>
          <p:nvPr/>
        </p:nvSpPr>
        <p:spPr bwMode="auto">
          <a:xfrm flipH="1">
            <a:off x="2867025" y="4572000"/>
            <a:ext cx="9429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55" name="Line 7"/>
          <p:cNvSpPr>
            <a:spLocks noChangeShapeType="1"/>
          </p:cNvSpPr>
          <p:nvPr/>
        </p:nvSpPr>
        <p:spPr bwMode="auto">
          <a:xfrm>
            <a:off x="3581400" y="35052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56" name="Line 8"/>
          <p:cNvSpPr>
            <a:spLocks noChangeShapeType="1"/>
          </p:cNvSpPr>
          <p:nvPr/>
        </p:nvSpPr>
        <p:spPr bwMode="auto">
          <a:xfrm>
            <a:off x="5943600" y="35814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57" name="Line 9"/>
          <p:cNvSpPr>
            <a:spLocks noChangeShapeType="1"/>
          </p:cNvSpPr>
          <p:nvPr/>
        </p:nvSpPr>
        <p:spPr bwMode="auto">
          <a:xfrm flipH="1">
            <a:off x="4203700" y="35433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58" name="Line 10"/>
          <p:cNvSpPr>
            <a:spLocks noChangeShapeType="1"/>
          </p:cNvSpPr>
          <p:nvPr/>
        </p:nvSpPr>
        <p:spPr bwMode="auto">
          <a:xfrm flipH="1">
            <a:off x="3581400" y="4800600"/>
            <a:ext cx="304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59" name="Line 11"/>
          <p:cNvSpPr>
            <a:spLocks noChangeShapeType="1"/>
          </p:cNvSpPr>
          <p:nvPr/>
        </p:nvSpPr>
        <p:spPr bwMode="auto">
          <a:xfrm>
            <a:off x="4267200" y="48006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60" name="Line 12"/>
          <p:cNvSpPr>
            <a:spLocks noChangeShapeType="1"/>
          </p:cNvSpPr>
          <p:nvPr/>
        </p:nvSpPr>
        <p:spPr bwMode="auto">
          <a:xfrm flipH="1">
            <a:off x="5867400" y="48006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61" name="Oval 13"/>
          <p:cNvSpPr>
            <a:spLocks noChangeArrowheads="1"/>
          </p:cNvSpPr>
          <p:nvPr/>
        </p:nvSpPr>
        <p:spPr bwMode="auto">
          <a:xfrm>
            <a:off x="4495800" y="55626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62" name="Oval 14"/>
          <p:cNvSpPr>
            <a:spLocks noChangeArrowheads="1"/>
          </p:cNvSpPr>
          <p:nvPr/>
        </p:nvSpPr>
        <p:spPr bwMode="auto">
          <a:xfrm>
            <a:off x="5562600" y="55626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63" name="Line 15"/>
          <p:cNvSpPr>
            <a:spLocks noChangeShapeType="1"/>
          </p:cNvSpPr>
          <p:nvPr/>
        </p:nvSpPr>
        <p:spPr bwMode="auto">
          <a:xfrm>
            <a:off x="5029200" y="586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64" name="Oval 16"/>
          <p:cNvSpPr>
            <a:spLocks noChangeArrowheads="1"/>
          </p:cNvSpPr>
          <p:nvPr/>
        </p:nvSpPr>
        <p:spPr bwMode="auto">
          <a:xfrm>
            <a:off x="3124200" y="55626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65" name="Oval 17"/>
          <p:cNvSpPr>
            <a:spLocks noChangeArrowheads="1"/>
          </p:cNvSpPr>
          <p:nvPr/>
        </p:nvSpPr>
        <p:spPr bwMode="auto">
          <a:xfrm>
            <a:off x="2286000" y="41910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66" name="Line 18"/>
          <p:cNvSpPr>
            <a:spLocks noChangeShapeType="1"/>
          </p:cNvSpPr>
          <p:nvPr/>
        </p:nvSpPr>
        <p:spPr bwMode="auto">
          <a:xfrm>
            <a:off x="2743200" y="4724400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67" name="Oval 19"/>
          <p:cNvSpPr>
            <a:spLocks noChangeArrowheads="1"/>
          </p:cNvSpPr>
          <p:nvPr/>
        </p:nvSpPr>
        <p:spPr bwMode="auto">
          <a:xfrm>
            <a:off x="3124200" y="29718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68" name="Oval 20"/>
          <p:cNvSpPr>
            <a:spLocks noChangeArrowheads="1"/>
          </p:cNvSpPr>
          <p:nvPr/>
        </p:nvSpPr>
        <p:spPr bwMode="auto">
          <a:xfrm>
            <a:off x="4495800" y="29718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69" name="Oval 21"/>
          <p:cNvSpPr>
            <a:spLocks noChangeArrowheads="1"/>
          </p:cNvSpPr>
          <p:nvPr/>
        </p:nvSpPr>
        <p:spPr bwMode="auto">
          <a:xfrm>
            <a:off x="5638800" y="29718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70" name="Line 22"/>
          <p:cNvSpPr>
            <a:spLocks noChangeShapeType="1"/>
          </p:cNvSpPr>
          <p:nvPr/>
        </p:nvSpPr>
        <p:spPr bwMode="auto">
          <a:xfrm flipH="1">
            <a:off x="3657600" y="3276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71" name="Line 23"/>
          <p:cNvSpPr>
            <a:spLocks noChangeShapeType="1"/>
          </p:cNvSpPr>
          <p:nvPr/>
        </p:nvSpPr>
        <p:spPr bwMode="auto">
          <a:xfrm flipH="1">
            <a:off x="5029200" y="32766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72" name="Line 24"/>
          <p:cNvSpPr>
            <a:spLocks noChangeShapeType="1"/>
          </p:cNvSpPr>
          <p:nvPr/>
        </p:nvSpPr>
        <p:spPr bwMode="auto">
          <a:xfrm flipH="1">
            <a:off x="2743200" y="35052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73" name="Line 25"/>
          <p:cNvSpPr>
            <a:spLocks noChangeShapeType="1"/>
          </p:cNvSpPr>
          <p:nvPr/>
        </p:nvSpPr>
        <p:spPr bwMode="auto">
          <a:xfrm flipH="1">
            <a:off x="4343400" y="3505200"/>
            <a:ext cx="1371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10074" name="Line 26"/>
          <p:cNvSpPr>
            <a:spLocks noChangeShapeType="1"/>
          </p:cNvSpPr>
          <p:nvPr/>
        </p:nvSpPr>
        <p:spPr bwMode="auto">
          <a:xfrm>
            <a:off x="912813" y="1357313"/>
            <a:ext cx="0" cy="639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75" name="Line 27"/>
          <p:cNvSpPr>
            <a:spLocks noChangeShapeType="1"/>
          </p:cNvSpPr>
          <p:nvPr/>
        </p:nvSpPr>
        <p:spPr bwMode="auto">
          <a:xfrm>
            <a:off x="561975" y="2486025"/>
            <a:ext cx="808038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76" name="Text Box 28"/>
          <p:cNvSpPr txBox="1">
            <a:spLocks noChangeArrowheads="1"/>
          </p:cNvSpPr>
          <p:nvPr/>
        </p:nvSpPr>
        <p:spPr bwMode="auto">
          <a:xfrm>
            <a:off x="1346200" y="1387475"/>
            <a:ext cx="292735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Customer-provider</a:t>
            </a:r>
          </a:p>
        </p:txBody>
      </p:sp>
      <p:sp>
        <p:nvSpPr>
          <p:cNvPr id="1410077" name="Text Box 29"/>
          <p:cNvSpPr txBox="1">
            <a:spLocks noChangeArrowheads="1"/>
          </p:cNvSpPr>
          <p:nvPr/>
        </p:nvSpPr>
        <p:spPr bwMode="auto">
          <a:xfrm>
            <a:off x="1466850" y="2224088"/>
            <a:ext cx="1617663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Peer-peer</a:t>
            </a:r>
          </a:p>
        </p:txBody>
      </p:sp>
      <p:sp>
        <p:nvSpPr>
          <p:cNvPr id="1410078" name="Rectangle 30"/>
          <p:cNvSpPr>
            <a:spLocks noChangeArrowheads="1"/>
          </p:cNvSpPr>
          <p:nvPr/>
        </p:nvSpPr>
        <p:spPr bwMode="auto">
          <a:xfrm>
            <a:off x="457200" y="1219200"/>
            <a:ext cx="3856038" cy="16160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860550" y="3198813"/>
            <a:ext cx="7140575" cy="731837"/>
            <a:chOff x="1172" y="2054"/>
            <a:chExt cx="4498" cy="461"/>
          </a:xfrm>
        </p:grpSpPr>
        <p:sp>
          <p:nvSpPr>
            <p:cNvPr id="1410080" name="Line 32"/>
            <p:cNvSpPr>
              <a:spLocks noChangeShapeType="1"/>
            </p:cNvSpPr>
            <p:nvPr/>
          </p:nvSpPr>
          <p:spPr bwMode="auto">
            <a:xfrm>
              <a:off x="1172" y="2054"/>
              <a:ext cx="351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0081" name="Text Box 33"/>
            <p:cNvSpPr txBox="1">
              <a:spLocks noChangeArrowheads="1"/>
            </p:cNvSpPr>
            <p:nvPr/>
          </p:nvSpPr>
          <p:spPr bwMode="auto">
            <a:xfrm>
              <a:off x="4148" y="2188"/>
              <a:ext cx="1522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FF0000"/>
                  </a:solidFill>
                  <a:latin typeface="Calibri" pitchFamily="34" charset="0"/>
                </a:rPr>
                <a:t>two peer edges</a:t>
              </a:r>
            </a:p>
          </p:txBody>
        </p:sp>
      </p:grpSp>
      <p:sp>
        <p:nvSpPr>
          <p:cNvPr id="1410083" name="Freeform 35"/>
          <p:cNvSpPr>
            <a:spLocks/>
          </p:cNvSpPr>
          <p:nvPr/>
        </p:nvSpPr>
        <p:spPr bwMode="auto">
          <a:xfrm>
            <a:off x="2278063" y="4035425"/>
            <a:ext cx="1951037" cy="198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3" y="797"/>
              </a:cxn>
              <a:cxn ang="0">
                <a:pos x="758" y="1181"/>
              </a:cxn>
              <a:cxn ang="0">
                <a:pos x="1229" y="384"/>
              </a:cxn>
            </a:cxnLst>
            <a:rect l="0" t="0" r="r" b="b"/>
            <a:pathLst>
              <a:path w="1229" h="1250">
                <a:moveTo>
                  <a:pt x="0" y="0"/>
                </a:moveTo>
                <a:cubicBezTo>
                  <a:pt x="133" y="300"/>
                  <a:pt x="267" y="600"/>
                  <a:pt x="393" y="797"/>
                </a:cubicBezTo>
                <a:cubicBezTo>
                  <a:pt x="519" y="994"/>
                  <a:pt x="619" y="1250"/>
                  <a:pt x="758" y="1181"/>
                </a:cubicBezTo>
                <a:cubicBezTo>
                  <a:pt x="897" y="1112"/>
                  <a:pt x="1063" y="748"/>
                  <a:pt x="1229" y="38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0084" name="Text Box 36"/>
          <p:cNvSpPr txBox="1">
            <a:spLocks noChangeArrowheads="1"/>
          </p:cNvSpPr>
          <p:nvPr/>
        </p:nvSpPr>
        <p:spPr bwMode="auto">
          <a:xfrm>
            <a:off x="304800" y="5181600"/>
            <a:ext cx="2363788" cy="94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transit through</a:t>
            </a:r>
          </a:p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 a customer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of Relationship Inference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Incomplete measurement data</a:t>
            </a:r>
          </a:p>
          <a:p>
            <a:pPr lvl="1"/>
            <a:r>
              <a:rPr lang="en-US"/>
              <a:t>Hard to get a complete view of the AS graph</a:t>
            </a:r>
          </a:p>
          <a:p>
            <a:pPr lvl="1"/>
            <a:r>
              <a:rPr lang="en-US"/>
              <a:t>Especially hard to see peer-peer edges low in hierarchy</a:t>
            </a:r>
          </a:p>
          <a:p>
            <a:r>
              <a:rPr lang="en-US"/>
              <a:t>Real relationships are sometime more complex</a:t>
            </a:r>
          </a:p>
          <a:p>
            <a:pPr lvl="1"/>
            <a:r>
              <a:rPr lang="en-US"/>
              <a:t>Peer in one part of the world, customer in another</a:t>
            </a:r>
          </a:p>
          <a:p>
            <a:pPr lvl="1"/>
            <a:r>
              <a:rPr lang="en-US"/>
              <a:t>Other kinds of relationships (e.g., backup)</a:t>
            </a:r>
          </a:p>
          <a:p>
            <a:pPr lvl="1"/>
            <a:r>
              <a:rPr lang="en-US"/>
              <a:t>Special relationships for certain destination prefixes</a:t>
            </a:r>
          </a:p>
          <a:p>
            <a:pPr lvl="1"/>
            <a:endParaRPr lang="en-US"/>
          </a:p>
          <a:p>
            <a:r>
              <a:rPr lang="en-US"/>
              <a:t>Still, inference work has proven very useful</a:t>
            </a:r>
          </a:p>
          <a:p>
            <a:pPr lvl="1"/>
            <a:r>
              <a:rPr lang="en-US"/>
              <a:t>Qualitative view of Internet topology and relationships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042DA-FF73-4D47-BF7A-3CA6CB28905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Midterm exam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Section L0101: Thu. Oct. 17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1-3 PM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Section L5101: Tue. Oct. 22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, 6-8 PM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Section L0201:  Tue. Oct. 22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, 1-3 PM</a:t>
            </a:r>
          </a:p>
          <a:p>
            <a:pPr lvl="1"/>
            <a:r>
              <a:rPr lang="en-US" dirty="0"/>
              <a:t>Same room and time as the lecture</a:t>
            </a:r>
          </a:p>
          <a:p>
            <a:pPr lvl="1"/>
            <a:r>
              <a:rPr lang="en-US" dirty="0"/>
              <a:t>For undergraduate and graduate students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74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F8048-612D-48C9-AAF7-D4F87B740E41}" type="slidenum">
              <a:rPr lang="en-US"/>
              <a:pPr/>
              <a:t>30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Internet’s Topology</a:t>
            </a:r>
          </a:p>
          <a:p>
            <a:pPr lvl="1"/>
            <a:r>
              <a:rPr lang="en-US"/>
              <a:t>Internet’s two-tiered topology</a:t>
            </a:r>
          </a:p>
          <a:p>
            <a:pPr lvl="1"/>
            <a:r>
              <a:rPr lang="en-US"/>
              <a:t>AS-level topology</a:t>
            </a:r>
          </a:p>
          <a:p>
            <a:pPr lvl="1"/>
            <a:r>
              <a:rPr lang="en-US"/>
              <a:t>Router-level topology</a:t>
            </a:r>
          </a:p>
          <a:p>
            <a:pPr lvl="1"/>
            <a:endParaRPr lang="en-US"/>
          </a:p>
          <a:p>
            <a:r>
              <a:rPr lang="en-US"/>
              <a:t>Routing in the Internet</a:t>
            </a:r>
          </a:p>
          <a:p>
            <a:pPr lvl="1"/>
            <a:r>
              <a:rPr lang="en-US"/>
              <a:t>Hierarchy and Autonomous Systems</a:t>
            </a:r>
          </a:p>
          <a:p>
            <a:pPr lvl="1"/>
            <a:r>
              <a:rPr lang="en-US"/>
              <a:t>Interior Routing Protocols: RIP, OSPF</a:t>
            </a:r>
          </a:p>
          <a:p>
            <a:pPr lvl="1"/>
            <a:r>
              <a:rPr lang="en-US"/>
              <a:t>Exterior Routing Protocol: BGP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95656" y="3392424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Story So Far …	</a:t>
            </a:r>
            <a:endParaRPr lang="en-US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Techniques</a:t>
            </a:r>
          </a:p>
          <a:p>
            <a:pPr lvl="1"/>
            <a:r>
              <a:rPr lang="en-US"/>
              <a:t>Flooding</a:t>
            </a:r>
          </a:p>
          <a:p>
            <a:pPr lvl="1"/>
            <a:r>
              <a:rPr lang="en-US"/>
              <a:t>Distributed Bellman Ford Algorithm</a:t>
            </a:r>
          </a:p>
          <a:p>
            <a:pPr lvl="1"/>
            <a:r>
              <a:rPr lang="en-US"/>
              <a:t>Dijkstra’s Shortest Path First Algorithm</a:t>
            </a:r>
          </a:p>
          <a:p>
            <a:endParaRPr lang="en-US"/>
          </a:p>
          <a:p>
            <a:r>
              <a:rPr lang="en-US"/>
              <a:t>Question 1. Can we apply these to the Internet as a whole?</a:t>
            </a:r>
          </a:p>
          <a:p>
            <a:r>
              <a:rPr lang="en-US"/>
              <a:t>Question 2. If not, what can we do?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82473-50E3-4FBB-8EB8-795653E460B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in the Internet</a:t>
            </a:r>
          </a:p>
        </p:txBody>
      </p:sp>
      <p:sp>
        <p:nvSpPr>
          <p:cNvPr id="8775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Internet uses hierarchical routing.</a:t>
            </a:r>
          </a:p>
          <a:p>
            <a:r>
              <a:rPr lang="en-US" dirty="0"/>
              <a:t>Within an AS, the administrator chooses an Interior Gateway Protocol (IGP)</a:t>
            </a:r>
          </a:p>
          <a:p>
            <a:pPr lvl="1"/>
            <a:r>
              <a:rPr lang="en-US" dirty="0"/>
              <a:t>Examples of IGPs: RIP (</a:t>
            </a:r>
            <a:r>
              <a:rPr lang="en-US" dirty="0" err="1"/>
              <a:t>rfc</a:t>
            </a:r>
            <a:r>
              <a:rPr lang="en-US" dirty="0"/>
              <a:t> 1058), OSPF (</a:t>
            </a:r>
            <a:r>
              <a:rPr lang="en-US" dirty="0" err="1"/>
              <a:t>rfc</a:t>
            </a:r>
            <a:r>
              <a:rPr lang="en-US" dirty="0"/>
              <a:t> 1247, ISIS (</a:t>
            </a:r>
            <a:r>
              <a:rPr lang="en-US" dirty="0" err="1"/>
              <a:t>rfc</a:t>
            </a:r>
            <a:r>
              <a:rPr lang="en-US" dirty="0"/>
              <a:t> 1142).</a:t>
            </a:r>
          </a:p>
          <a:p>
            <a:r>
              <a:rPr lang="en-US" dirty="0"/>
              <a:t>Between AS’s, the Internet uses an Exterior Gateway Protocol</a:t>
            </a:r>
          </a:p>
          <a:p>
            <a:pPr lvl="1"/>
            <a:r>
              <a:rPr lang="en-US" dirty="0"/>
              <a:t>AS’s today use the Border Gateway Protocol, BGP-4 (</a:t>
            </a:r>
            <a:r>
              <a:rPr lang="en-US" dirty="0" err="1"/>
              <a:t>rfc</a:t>
            </a:r>
            <a:r>
              <a:rPr lang="en-US" dirty="0"/>
              <a:t> 1771)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221713-A4CA-4141-8A4B-CC00E7EE1D4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in the Internet</a:t>
            </a:r>
          </a:p>
        </p:txBody>
      </p:sp>
      <p:sp>
        <p:nvSpPr>
          <p:cNvPr id="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9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3DDF3-1EEE-4E04-952F-4B0981759D4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879618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19" name="Oval 3"/>
          <p:cNvSpPr>
            <a:spLocks noChangeArrowheads="1"/>
          </p:cNvSpPr>
          <p:nvPr/>
        </p:nvSpPr>
        <p:spPr bwMode="auto">
          <a:xfrm>
            <a:off x="6867525" y="2759075"/>
            <a:ext cx="12192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20" name="AutoShape 4"/>
          <p:cNvSpPr>
            <a:spLocks noChangeArrowheads="1"/>
          </p:cNvSpPr>
          <p:nvPr/>
        </p:nvSpPr>
        <p:spPr bwMode="auto">
          <a:xfrm>
            <a:off x="152400" y="1920875"/>
            <a:ext cx="2514600" cy="3806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9622" name="Picture 6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572000" y="37338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9623" name="Line 7"/>
          <p:cNvSpPr>
            <a:spLocks noChangeShapeType="1"/>
          </p:cNvSpPr>
          <p:nvPr/>
        </p:nvSpPr>
        <p:spPr bwMode="auto">
          <a:xfrm flipV="1">
            <a:off x="1143000" y="5730875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24" name="Text Box 8"/>
          <p:cNvSpPr txBox="1">
            <a:spLocks noChangeArrowheads="1"/>
          </p:cNvSpPr>
          <p:nvPr/>
        </p:nvSpPr>
        <p:spPr bwMode="auto">
          <a:xfrm>
            <a:off x="152400" y="626427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Stub AS</a:t>
            </a:r>
          </a:p>
        </p:txBody>
      </p:sp>
      <p:sp>
        <p:nvSpPr>
          <p:cNvPr id="879625" name="AutoShape 9"/>
          <p:cNvSpPr>
            <a:spLocks noChangeArrowheads="1"/>
          </p:cNvSpPr>
          <p:nvPr/>
        </p:nvSpPr>
        <p:spPr bwMode="auto">
          <a:xfrm>
            <a:off x="3657600" y="1920875"/>
            <a:ext cx="2057400" cy="381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26" name="Line 10"/>
          <p:cNvSpPr>
            <a:spLocks noChangeShapeType="1"/>
          </p:cNvSpPr>
          <p:nvPr/>
        </p:nvSpPr>
        <p:spPr bwMode="auto">
          <a:xfrm flipV="1">
            <a:off x="4572000" y="5730875"/>
            <a:ext cx="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27" name="Text Box 11"/>
          <p:cNvSpPr txBox="1">
            <a:spLocks noChangeArrowheads="1"/>
          </p:cNvSpPr>
          <p:nvPr/>
        </p:nvSpPr>
        <p:spPr bwMode="auto">
          <a:xfrm>
            <a:off x="3084513" y="6096000"/>
            <a:ext cx="30241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Transit AS</a:t>
            </a:r>
          </a:p>
          <a:p>
            <a:pPr algn="ctr" eaLnBrk="0" hangingPunct="0"/>
            <a:r>
              <a:rPr lang="en-US">
                <a:latin typeface="Calibri" pitchFamily="34" charset="0"/>
              </a:rPr>
              <a:t>e.g. backbone service provider</a:t>
            </a:r>
          </a:p>
        </p:txBody>
      </p:sp>
      <p:sp>
        <p:nvSpPr>
          <p:cNvPr id="879628" name="Text Box 12"/>
          <p:cNvSpPr txBox="1">
            <a:spLocks noChangeArrowheads="1"/>
          </p:cNvSpPr>
          <p:nvPr/>
        </p:nvSpPr>
        <p:spPr bwMode="auto">
          <a:xfrm>
            <a:off x="6867525" y="6273800"/>
            <a:ext cx="113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Stub AS</a:t>
            </a:r>
          </a:p>
        </p:txBody>
      </p:sp>
      <p:sp>
        <p:nvSpPr>
          <p:cNvPr id="879629" name="Text Box 13"/>
          <p:cNvSpPr txBox="1">
            <a:spLocks noChangeArrowheads="1"/>
          </p:cNvSpPr>
          <p:nvPr/>
        </p:nvSpPr>
        <p:spPr bwMode="auto">
          <a:xfrm>
            <a:off x="914400" y="1390650"/>
            <a:ext cx="738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‘A’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79630" name="Text Box 14"/>
          <p:cNvSpPr txBox="1">
            <a:spLocks noChangeArrowheads="1"/>
          </p:cNvSpPr>
          <p:nvPr/>
        </p:nvSpPr>
        <p:spPr bwMode="auto">
          <a:xfrm>
            <a:off x="3946525" y="1355725"/>
            <a:ext cx="728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‘B’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79631" name="Text Box 15"/>
          <p:cNvSpPr txBox="1">
            <a:spLocks noChangeArrowheads="1"/>
          </p:cNvSpPr>
          <p:nvPr/>
        </p:nvSpPr>
        <p:spPr bwMode="auto">
          <a:xfrm>
            <a:off x="7451725" y="14509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‘C’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79632" name="Oval 16"/>
          <p:cNvSpPr>
            <a:spLocks noChangeArrowheads="1"/>
          </p:cNvSpPr>
          <p:nvPr/>
        </p:nvSpPr>
        <p:spPr bwMode="auto">
          <a:xfrm>
            <a:off x="1143000" y="39020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33" name="Oval 17"/>
          <p:cNvSpPr>
            <a:spLocks noChangeArrowheads="1"/>
          </p:cNvSpPr>
          <p:nvPr/>
        </p:nvSpPr>
        <p:spPr bwMode="auto">
          <a:xfrm>
            <a:off x="1447800" y="29876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34" name="Oval 18"/>
          <p:cNvSpPr>
            <a:spLocks noChangeArrowheads="1"/>
          </p:cNvSpPr>
          <p:nvPr/>
        </p:nvSpPr>
        <p:spPr bwMode="auto">
          <a:xfrm>
            <a:off x="685800" y="23018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35" name="Line 19"/>
          <p:cNvSpPr>
            <a:spLocks noChangeShapeType="1"/>
          </p:cNvSpPr>
          <p:nvPr/>
        </p:nvSpPr>
        <p:spPr bwMode="auto">
          <a:xfrm>
            <a:off x="1143000" y="2759075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36" name="Line 20"/>
          <p:cNvSpPr>
            <a:spLocks noChangeShapeType="1"/>
          </p:cNvSpPr>
          <p:nvPr/>
        </p:nvSpPr>
        <p:spPr bwMode="auto">
          <a:xfrm flipH="1">
            <a:off x="1447800" y="3521075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37" name="Line 21"/>
          <p:cNvSpPr>
            <a:spLocks noChangeShapeType="1"/>
          </p:cNvSpPr>
          <p:nvPr/>
        </p:nvSpPr>
        <p:spPr bwMode="auto">
          <a:xfrm flipV="1">
            <a:off x="838200" y="3292475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38" name="Line 22"/>
          <p:cNvSpPr>
            <a:spLocks noChangeShapeType="1"/>
          </p:cNvSpPr>
          <p:nvPr/>
        </p:nvSpPr>
        <p:spPr bwMode="auto">
          <a:xfrm>
            <a:off x="1981200" y="3292475"/>
            <a:ext cx="304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39" name="Line 23"/>
          <p:cNvSpPr>
            <a:spLocks noChangeShapeType="1"/>
          </p:cNvSpPr>
          <p:nvPr/>
        </p:nvSpPr>
        <p:spPr bwMode="auto">
          <a:xfrm flipV="1">
            <a:off x="914400" y="21494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0" name="Line 24"/>
          <p:cNvSpPr>
            <a:spLocks noChangeShapeType="1"/>
          </p:cNvSpPr>
          <p:nvPr/>
        </p:nvSpPr>
        <p:spPr bwMode="auto">
          <a:xfrm flipV="1">
            <a:off x="914400" y="2149475"/>
            <a:ext cx="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1" name="Line 25"/>
          <p:cNvSpPr>
            <a:spLocks noChangeShapeType="1"/>
          </p:cNvSpPr>
          <p:nvPr/>
        </p:nvSpPr>
        <p:spPr bwMode="auto">
          <a:xfrm>
            <a:off x="457200" y="2149475"/>
            <a:ext cx="990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2" name="Line 26"/>
          <p:cNvSpPr>
            <a:spLocks noChangeShapeType="1"/>
          </p:cNvSpPr>
          <p:nvPr/>
        </p:nvSpPr>
        <p:spPr bwMode="auto">
          <a:xfrm>
            <a:off x="2895600" y="344487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3" name="Line 27"/>
          <p:cNvSpPr>
            <a:spLocks noChangeShapeType="1"/>
          </p:cNvSpPr>
          <p:nvPr/>
        </p:nvSpPr>
        <p:spPr bwMode="auto">
          <a:xfrm flipH="1">
            <a:off x="3352800" y="3597275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4" name="Line 28"/>
          <p:cNvSpPr>
            <a:spLocks noChangeShapeType="1"/>
          </p:cNvSpPr>
          <p:nvPr/>
        </p:nvSpPr>
        <p:spPr bwMode="auto">
          <a:xfrm flipH="1" flipV="1">
            <a:off x="3352800" y="2987675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5" name="Line 29"/>
          <p:cNvSpPr>
            <a:spLocks noChangeShapeType="1"/>
          </p:cNvSpPr>
          <p:nvPr/>
        </p:nvSpPr>
        <p:spPr bwMode="auto">
          <a:xfrm flipV="1">
            <a:off x="3810000" y="2759075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6" name="Line 30"/>
          <p:cNvSpPr>
            <a:spLocks noChangeShapeType="1"/>
          </p:cNvSpPr>
          <p:nvPr/>
        </p:nvSpPr>
        <p:spPr bwMode="auto">
          <a:xfrm flipV="1">
            <a:off x="4191000" y="2073275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7" name="Line 31"/>
          <p:cNvSpPr>
            <a:spLocks noChangeShapeType="1"/>
          </p:cNvSpPr>
          <p:nvPr/>
        </p:nvSpPr>
        <p:spPr bwMode="auto">
          <a:xfrm flipV="1">
            <a:off x="4724400" y="1311275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8" name="Line 32"/>
          <p:cNvSpPr>
            <a:spLocks noChangeShapeType="1"/>
          </p:cNvSpPr>
          <p:nvPr/>
        </p:nvSpPr>
        <p:spPr bwMode="auto">
          <a:xfrm>
            <a:off x="4267200" y="2682875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49" name="Line 33"/>
          <p:cNvSpPr>
            <a:spLocks noChangeShapeType="1"/>
          </p:cNvSpPr>
          <p:nvPr/>
        </p:nvSpPr>
        <p:spPr bwMode="auto">
          <a:xfrm>
            <a:off x="4876800" y="2225675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0" name="Line 34"/>
          <p:cNvSpPr>
            <a:spLocks noChangeShapeType="1"/>
          </p:cNvSpPr>
          <p:nvPr/>
        </p:nvSpPr>
        <p:spPr bwMode="auto">
          <a:xfrm flipH="1">
            <a:off x="5257800" y="3673475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1" name="Line 35"/>
          <p:cNvSpPr>
            <a:spLocks noChangeShapeType="1"/>
          </p:cNvSpPr>
          <p:nvPr/>
        </p:nvSpPr>
        <p:spPr bwMode="auto">
          <a:xfrm flipV="1">
            <a:off x="4495800" y="4054475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2" name="Line 36"/>
          <p:cNvSpPr>
            <a:spLocks noChangeShapeType="1"/>
          </p:cNvSpPr>
          <p:nvPr/>
        </p:nvSpPr>
        <p:spPr bwMode="auto">
          <a:xfrm>
            <a:off x="4343400" y="4359275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3" name="Line 37"/>
          <p:cNvSpPr>
            <a:spLocks noChangeShapeType="1"/>
          </p:cNvSpPr>
          <p:nvPr/>
        </p:nvSpPr>
        <p:spPr bwMode="auto">
          <a:xfrm flipH="1">
            <a:off x="3946525" y="4968875"/>
            <a:ext cx="320675" cy="25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4" name="Line 38"/>
          <p:cNvSpPr>
            <a:spLocks noChangeShapeType="1"/>
          </p:cNvSpPr>
          <p:nvPr/>
        </p:nvSpPr>
        <p:spPr bwMode="auto">
          <a:xfrm flipV="1">
            <a:off x="5791200" y="2873375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5" name="Line 39"/>
          <p:cNvSpPr>
            <a:spLocks noChangeShapeType="1"/>
          </p:cNvSpPr>
          <p:nvPr/>
        </p:nvSpPr>
        <p:spPr bwMode="auto">
          <a:xfrm>
            <a:off x="5943600" y="3597275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6" name="Line 40"/>
          <p:cNvSpPr>
            <a:spLocks noChangeShapeType="1"/>
          </p:cNvSpPr>
          <p:nvPr/>
        </p:nvSpPr>
        <p:spPr bwMode="auto">
          <a:xfrm>
            <a:off x="6019800" y="3444875"/>
            <a:ext cx="542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7" name="Line 41"/>
          <p:cNvSpPr>
            <a:spLocks noChangeShapeType="1"/>
          </p:cNvSpPr>
          <p:nvPr/>
        </p:nvSpPr>
        <p:spPr bwMode="auto">
          <a:xfrm>
            <a:off x="3886200" y="3673475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8" name="Line 42"/>
          <p:cNvSpPr>
            <a:spLocks noChangeShapeType="1"/>
          </p:cNvSpPr>
          <p:nvPr/>
        </p:nvSpPr>
        <p:spPr bwMode="auto">
          <a:xfrm flipV="1">
            <a:off x="4267200" y="3140075"/>
            <a:ext cx="457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59" name="Line 43"/>
          <p:cNvSpPr>
            <a:spLocks noChangeShapeType="1"/>
          </p:cNvSpPr>
          <p:nvPr/>
        </p:nvSpPr>
        <p:spPr bwMode="auto">
          <a:xfrm>
            <a:off x="5029200" y="3063875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0" name="Line 44"/>
          <p:cNvSpPr>
            <a:spLocks noChangeShapeType="1"/>
          </p:cNvSpPr>
          <p:nvPr/>
        </p:nvSpPr>
        <p:spPr bwMode="auto">
          <a:xfrm flipV="1">
            <a:off x="7400925" y="20732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1" name="Line 45"/>
          <p:cNvSpPr>
            <a:spLocks noChangeShapeType="1"/>
          </p:cNvSpPr>
          <p:nvPr/>
        </p:nvSpPr>
        <p:spPr bwMode="auto">
          <a:xfrm>
            <a:off x="7096125" y="20732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2" name="Line 46"/>
          <p:cNvSpPr>
            <a:spLocks noChangeShapeType="1"/>
          </p:cNvSpPr>
          <p:nvPr/>
        </p:nvSpPr>
        <p:spPr bwMode="auto">
          <a:xfrm>
            <a:off x="8315325" y="3368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3" name="Line 47"/>
          <p:cNvSpPr>
            <a:spLocks noChangeShapeType="1"/>
          </p:cNvSpPr>
          <p:nvPr/>
        </p:nvSpPr>
        <p:spPr bwMode="auto">
          <a:xfrm>
            <a:off x="8620125" y="30638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4" name="Line 48"/>
          <p:cNvSpPr>
            <a:spLocks noChangeShapeType="1"/>
          </p:cNvSpPr>
          <p:nvPr/>
        </p:nvSpPr>
        <p:spPr bwMode="auto">
          <a:xfrm>
            <a:off x="8543925" y="4511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5" name="Line 49"/>
          <p:cNvSpPr>
            <a:spLocks noChangeShapeType="1"/>
          </p:cNvSpPr>
          <p:nvPr/>
        </p:nvSpPr>
        <p:spPr bwMode="auto">
          <a:xfrm>
            <a:off x="8543925" y="4511675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6" name="Line 50"/>
          <p:cNvSpPr>
            <a:spLocks noChangeShapeType="1"/>
          </p:cNvSpPr>
          <p:nvPr/>
        </p:nvSpPr>
        <p:spPr bwMode="auto">
          <a:xfrm flipH="1">
            <a:off x="8543925" y="4435475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7" name="Line 51"/>
          <p:cNvSpPr>
            <a:spLocks noChangeShapeType="1"/>
          </p:cNvSpPr>
          <p:nvPr/>
        </p:nvSpPr>
        <p:spPr bwMode="auto">
          <a:xfrm>
            <a:off x="7477125" y="45116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8" name="Line 52"/>
          <p:cNvSpPr>
            <a:spLocks noChangeShapeType="1"/>
          </p:cNvSpPr>
          <p:nvPr/>
        </p:nvSpPr>
        <p:spPr bwMode="auto">
          <a:xfrm>
            <a:off x="7019925" y="46640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69" name="AutoShape 53"/>
          <p:cNvSpPr>
            <a:spLocks noChangeArrowheads="1"/>
          </p:cNvSpPr>
          <p:nvPr/>
        </p:nvSpPr>
        <p:spPr bwMode="auto">
          <a:xfrm>
            <a:off x="6791325" y="1920875"/>
            <a:ext cx="2133600" cy="3806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70" name="Line 54"/>
          <p:cNvSpPr>
            <a:spLocks noChangeShapeType="1"/>
          </p:cNvSpPr>
          <p:nvPr/>
        </p:nvSpPr>
        <p:spPr bwMode="auto">
          <a:xfrm flipV="1">
            <a:off x="7400925" y="2149475"/>
            <a:ext cx="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71" name="Line 55"/>
          <p:cNvSpPr>
            <a:spLocks noChangeShapeType="1"/>
          </p:cNvSpPr>
          <p:nvPr/>
        </p:nvSpPr>
        <p:spPr bwMode="auto">
          <a:xfrm>
            <a:off x="7019925" y="2149475"/>
            <a:ext cx="838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72" name="Line 56"/>
          <p:cNvSpPr>
            <a:spLocks noChangeShapeType="1"/>
          </p:cNvSpPr>
          <p:nvPr/>
        </p:nvSpPr>
        <p:spPr bwMode="auto">
          <a:xfrm>
            <a:off x="8239125" y="3444875"/>
            <a:ext cx="228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73" name="Line 57"/>
          <p:cNvSpPr>
            <a:spLocks noChangeShapeType="1"/>
          </p:cNvSpPr>
          <p:nvPr/>
        </p:nvSpPr>
        <p:spPr bwMode="auto">
          <a:xfrm>
            <a:off x="8467725" y="2987675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74" name="Line 58"/>
          <p:cNvSpPr>
            <a:spLocks noChangeShapeType="1"/>
          </p:cNvSpPr>
          <p:nvPr/>
        </p:nvSpPr>
        <p:spPr bwMode="auto">
          <a:xfrm>
            <a:off x="8543925" y="4511675"/>
            <a:ext cx="76200" cy="76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75" name="Line 59"/>
          <p:cNvSpPr>
            <a:spLocks noChangeShapeType="1"/>
          </p:cNvSpPr>
          <p:nvPr/>
        </p:nvSpPr>
        <p:spPr bwMode="auto">
          <a:xfrm flipH="1">
            <a:off x="8543925" y="4359275"/>
            <a:ext cx="2286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76" name="Line 60"/>
          <p:cNvSpPr>
            <a:spLocks noChangeShapeType="1"/>
          </p:cNvSpPr>
          <p:nvPr/>
        </p:nvSpPr>
        <p:spPr bwMode="auto">
          <a:xfrm>
            <a:off x="7553325" y="4511675"/>
            <a:ext cx="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77" name="Line 61"/>
          <p:cNvSpPr>
            <a:spLocks noChangeShapeType="1"/>
          </p:cNvSpPr>
          <p:nvPr/>
        </p:nvSpPr>
        <p:spPr bwMode="auto">
          <a:xfrm>
            <a:off x="7172325" y="4664075"/>
            <a:ext cx="685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78" name="Text Box 62"/>
          <p:cNvSpPr txBox="1">
            <a:spLocks noChangeArrowheads="1"/>
          </p:cNvSpPr>
          <p:nvPr/>
        </p:nvSpPr>
        <p:spPr bwMode="auto">
          <a:xfrm>
            <a:off x="519113" y="5153025"/>
            <a:ext cx="1757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alibri" pitchFamily="34" charset="0"/>
              </a:rPr>
              <a:t>Interior Gateway</a:t>
            </a:r>
          </a:p>
          <a:p>
            <a:pPr algn="ctr" eaLnBrk="0" hangingPunct="0"/>
            <a:r>
              <a:rPr lang="en-US">
                <a:latin typeface="Calibri" pitchFamily="34" charset="0"/>
              </a:rPr>
              <a:t>Protocol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79679" name="Text Box 63"/>
          <p:cNvSpPr txBox="1">
            <a:spLocks noChangeArrowheads="1"/>
          </p:cNvSpPr>
          <p:nvPr/>
        </p:nvSpPr>
        <p:spPr bwMode="auto">
          <a:xfrm>
            <a:off x="3795713" y="5153025"/>
            <a:ext cx="1757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alibri" pitchFamily="34" charset="0"/>
              </a:rPr>
              <a:t>Interior Gateway</a:t>
            </a:r>
          </a:p>
          <a:p>
            <a:pPr algn="ctr" eaLnBrk="0" hangingPunct="0"/>
            <a:r>
              <a:rPr lang="en-US">
                <a:latin typeface="Calibri" pitchFamily="34" charset="0"/>
              </a:rPr>
              <a:t>Protocol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79680" name="Text Box 64"/>
          <p:cNvSpPr txBox="1">
            <a:spLocks noChangeArrowheads="1"/>
          </p:cNvSpPr>
          <p:nvPr/>
        </p:nvSpPr>
        <p:spPr bwMode="auto">
          <a:xfrm>
            <a:off x="7072313" y="5153025"/>
            <a:ext cx="1757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alibri" pitchFamily="34" charset="0"/>
              </a:rPr>
              <a:t>Interior Gateway</a:t>
            </a:r>
          </a:p>
          <a:p>
            <a:pPr algn="ctr" eaLnBrk="0" hangingPunct="0"/>
            <a:r>
              <a:rPr lang="en-US">
                <a:latin typeface="Calibri" pitchFamily="34" charset="0"/>
              </a:rPr>
              <a:t>Protocol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79681" name="Line 65"/>
          <p:cNvSpPr>
            <a:spLocks noChangeShapeType="1"/>
          </p:cNvSpPr>
          <p:nvPr/>
        </p:nvSpPr>
        <p:spPr bwMode="auto">
          <a:xfrm>
            <a:off x="304800" y="3063875"/>
            <a:ext cx="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82" name="Line 66"/>
          <p:cNvSpPr>
            <a:spLocks noChangeShapeType="1"/>
          </p:cNvSpPr>
          <p:nvPr/>
        </p:nvSpPr>
        <p:spPr bwMode="auto">
          <a:xfrm>
            <a:off x="304800" y="3444875"/>
            <a:ext cx="304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83" name="Oval 67"/>
          <p:cNvSpPr>
            <a:spLocks noChangeArrowheads="1"/>
          </p:cNvSpPr>
          <p:nvPr/>
        </p:nvSpPr>
        <p:spPr bwMode="auto">
          <a:xfrm>
            <a:off x="533400" y="32162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84" name="Oval 68"/>
          <p:cNvSpPr>
            <a:spLocks noChangeArrowheads="1"/>
          </p:cNvSpPr>
          <p:nvPr/>
        </p:nvSpPr>
        <p:spPr bwMode="auto">
          <a:xfrm>
            <a:off x="6943725" y="2682875"/>
            <a:ext cx="990600" cy="1447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85" name="Oval 69"/>
          <p:cNvSpPr>
            <a:spLocks noChangeArrowheads="1"/>
          </p:cNvSpPr>
          <p:nvPr/>
        </p:nvSpPr>
        <p:spPr bwMode="auto">
          <a:xfrm>
            <a:off x="7248525" y="39782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86" name="Oval 70"/>
          <p:cNvSpPr>
            <a:spLocks noChangeArrowheads="1"/>
          </p:cNvSpPr>
          <p:nvPr/>
        </p:nvSpPr>
        <p:spPr bwMode="auto">
          <a:xfrm>
            <a:off x="7705725" y="31400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87" name="Oval 71"/>
          <p:cNvSpPr>
            <a:spLocks noChangeArrowheads="1"/>
          </p:cNvSpPr>
          <p:nvPr/>
        </p:nvSpPr>
        <p:spPr bwMode="auto">
          <a:xfrm>
            <a:off x="7172325" y="23018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88" name="Oval 72"/>
          <p:cNvSpPr>
            <a:spLocks noChangeArrowheads="1"/>
          </p:cNvSpPr>
          <p:nvPr/>
        </p:nvSpPr>
        <p:spPr bwMode="auto">
          <a:xfrm>
            <a:off x="6562725" y="3140075"/>
            <a:ext cx="609600" cy="60960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89" name="Oval 73"/>
          <p:cNvSpPr>
            <a:spLocks noChangeArrowheads="1"/>
          </p:cNvSpPr>
          <p:nvPr/>
        </p:nvSpPr>
        <p:spPr bwMode="auto">
          <a:xfrm>
            <a:off x="5410200" y="3140075"/>
            <a:ext cx="609600" cy="60960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0" name="Oval 74"/>
          <p:cNvSpPr>
            <a:spLocks noChangeArrowheads="1"/>
          </p:cNvSpPr>
          <p:nvPr/>
        </p:nvSpPr>
        <p:spPr bwMode="auto">
          <a:xfrm>
            <a:off x="4343400" y="1692275"/>
            <a:ext cx="609600" cy="60960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1" name="Oval 75"/>
          <p:cNvSpPr>
            <a:spLocks noChangeArrowheads="1"/>
          </p:cNvSpPr>
          <p:nvPr/>
        </p:nvSpPr>
        <p:spPr bwMode="auto">
          <a:xfrm>
            <a:off x="3962400" y="38258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2" name="Oval 76"/>
          <p:cNvSpPr>
            <a:spLocks noChangeArrowheads="1"/>
          </p:cNvSpPr>
          <p:nvPr/>
        </p:nvSpPr>
        <p:spPr bwMode="auto">
          <a:xfrm>
            <a:off x="4800600" y="36734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3" name="Oval 77"/>
          <p:cNvSpPr>
            <a:spLocks noChangeArrowheads="1"/>
          </p:cNvSpPr>
          <p:nvPr/>
        </p:nvSpPr>
        <p:spPr bwMode="auto">
          <a:xfrm>
            <a:off x="4572000" y="26828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4" name="Oval 78"/>
          <p:cNvSpPr>
            <a:spLocks noChangeArrowheads="1"/>
          </p:cNvSpPr>
          <p:nvPr/>
        </p:nvSpPr>
        <p:spPr bwMode="auto">
          <a:xfrm>
            <a:off x="3810000" y="23018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5" name="Oval 79"/>
          <p:cNvSpPr>
            <a:spLocks noChangeArrowheads="1"/>
          </p:cNvSpPr>
          <p:nvPr/>
        </p:nvSpPr>
        <p:spPr bwMode="auto">
          <a:xfrm>
            <a:off x="3429000" y="3140075"/>
            <a:ext cx="609600" cy="60960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6" name="Oval 80"/>
          <p:cNvSpPr>
            <a:spLocks noChangeArrowheads="1"/>
          </p:cNvSpPr>
          <p:nvPr/>
        </p:nvSpPr>
        <p:spPr bwMode="auto">
          <a:xfrm>
            <a:off x="2286000" y="3140075"/>
            <a:ext cx="609600" cy="609600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7" name="Line 81"/>
          <p:cNvSpPr>
            <a:spLocks noChangeShapeType="1"/>
          </p:cNvSpPr>
          <p:nvPr/>
        </p:nvSpPr>
        <p:spPr bwMode="auto">
          <a:xfrm>
            <a:off x="1447800" y="4435475"/>
            <a:ext cx="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8" name="Line 82"/>
          <p:cNvSpPr>
            <a:spLocks noChangeShapeType="1"/>
          </p:cNvSpPr>
          <p:nvPr/>
        </p:nvSpPr>
        <p:spPr bwMode="auto">
          <a:xfrm>
            <a:off x="1066800" y="4664075"/>
            <a:ext cx="914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699" name="Line 83"/>
          <p:cNvSpPr>
            <a:spLocks noChangeShapeType="1"/>
          </p:cNvSpPr>
          <p:nvPr/>
        </p:nvSpPr>
        <p:spPr bwMode="auto">
          <a:xfrm flipV="1">
            <a:off x="7781925" y="5730875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700" name="Oval 84"/>
          <p:cNvSpPr>
            <a:spLocks noChangeArrowheads="1"/>
          </p:cNvSpPr>
          <p:nvPr/>
        </p:nvSpPr>
        <p:spPr bwMode="auto">
          <a:xfrm>
            <a:off x="4191000" y="4495800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701" name="Line 85"/>
          <p:cNvSpPr>
            <a:spLocks noChangeShapeType="1"/>
          </p:cNvSpPr>
          <p:nvPr/>
        </p:nvSpPr>
        <p:spPr bwMode="auto">
          <a:xfrm>
            <a:off x="7781925" y="42830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9702" name="Oval 86"/>
          <p:cNvSpPr>
            <a:spLocks noChangeArrowheads="1"/>
          </p:cNvSpPr>
          <p:nvPr/>
        </p:nvSpPr>
        <p:spPr bwMode="auto">
          <a:xfrm>
            <a:off x="8086725" y="4054475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Calibri" pitchFamily="34" charset="0"/>
            </a:endParaRPr>
          </a:p>
        </p:txBody>
      </p:sp>
      <p:sp>
        <p:nvSpPr>
          <p:cNvPr id="879703" name="Line 87"/>
          <p:cNvSpPr>
            <a:spLocks noChangeShapeType="1"/>
          </p:cNvSpPr>
          <p:nvPr/>
        </p:nvSpPr>
        <p:spPr bwMode="auto">
          <a:xfrm>
            <a:off x="2667000" y="4130675"/>
            <a:ext cx="99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9704" name="Text Box 88"/>
          <p:cNvSpPr txBox="1">
            <a:spLocks noChangeArrowheads="1"/>
          </p:cNvSpPr>
          <p:nvPr/>
        </p:nvSpPr>
        <p:spPr bwMode="auto">
          <a:xfrm>
            <a:off x="2971800" y="4267200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BGP</a:t>
            </a:r>
          </a:p>
        </p:txBody>
      </p:sp>
      <p:sp>
        <p:nvSpPr>
          <p:cNvPr id="879705" name="Line 89"/>
          <p:cNvSpPr>
            <a:spLocks noChangeShapeType="1"/>
          </p:cNvSpPr>
          <p:nvPr/>
        </p:nvSpPr>
        <p:spPr bwMode="auto">
          <a:xfrm>
            <a:off x="5791200" y="4098925"/>
            <a:ext cx="99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9706" name="Text Box 90"/>
          <p:cNvSpPr txBox="1">
            <a:spLocks noChangeArrowheads="1"/>
          </p:cNvSpPr>
          <p:nvPr/>
        </p:nvSpPr>
        <p:spPr bwMode="auto">
          <a:xfrm>
            <a:off x="6096000" y="4235450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BGP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Interior Routing Protocols</a:t>
            </a:r>
          </a:p>
        </p:txBody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RIP</a:t>
            </a:r>
          </a:p>
          <a:p>
            <a:pPr lvl="1"/>
            <a:r>
              <a:rPr lang="en-US"/>
              <a:t>Uses distance vector (distributed Bellman-Ford algorithm).</a:t>
            </a:r>
          </a:p>
          <a:p>
            <a:pPr lvl="1"/>
            <a:r>
              <a:rPr lang="en-US"/>
              <a:t>Updates sent every 30 seconds.</a:t>
            </a:r>
          </a:p>
          <a:p>
            <a:pPr lvl="1"/>
            <a:r>
              <a:rPr lang="en-US"/>
              <a:t>No authentication.</a:t>
            </a:r>
          </a:p>
          <a:p>
            <a:pPr lvl="1"/>
            <a:r>
              <a:rPr lang="en-US"/>
              <a:t>Originally in BSD UNIX.</a:t>
            </a:r>
          </a:p>
          <a:p>
            <a:pPr lvl="1"/>
            <a:r>
              <a:rPr lang="en-US"/>
              <a:t>Widely used for many years; not used much anymore.</a:t>
            </a:r>
          </a:p>
          <a:p>
            <a:endParaRPr lang="en-US"/>
          </a:p>
          <a:p>
            <a:r>
              <a:rPr lang="en-US"/>
              <a:t>OSPF</a:t>
            </a:r>
          </a:p>
          <a:p>
            <a:pPr lvl="1"/>
            <a:r>
              <a:rPr lang="en-US"/>
              <a:t>Link-state updates sent (using flooding) as and when required.</a:t>
            </a:r>
          </a:p>
          <a:p>
            <a:pPr lvl="1"/>
            <a:r>
              <a:rPr lang="en-US"/>
              <a:t>Every router runs Dijkstra’s algorithm.</a:t>
            </a:r>
          </a:p>
          <a:p>
            <a:pPr lvl="1"/>
            <a:r>
              <a:rPr lang="en-US"/>
              <a:t>Authenticated updates.</a:t>
            </a:r>
          </a:p>
          <a:p>
            <a:pPr lvl="1"/>
            <a:r>
              <a:rPr lang="en-US"/>
              <a:t>Autonomous system may be partitioned into “areas”.</a:t>
            </a:r>
          </a:p>
          <a:p>
            <a:pPr lvl="1"/>
            <a:r>
              <a:rPr lang="en-US"/>
              <a:t>Widely used.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DD7C2-EC5E-4686-A151-10F64F7FF0F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Interdomain Routing</a:t>
            </a:r>
          </a:p>
        </p:txBody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AS-level topology</a:t>
            </a:r>
          </a:p>
          <a:p>
            <a:pPr lvl="1"/>
            <a:r>
              <a:rPr lang="en-US"/>
              <a:t>Destinations are IP prefixes (e.g., 12.0.0.0/8)</a:t>
            </a:r>
          </a:p>
          <a:p>
            <a:pPr lvl="1"/>
            <a:r>
              <a:rPr lang="en-US"/>
              <a:t>Nodes are Autonomous Systems (AS’s)</a:t>
            </a:r>
          </a:p>
          <a:p>
            <a:pPr lvl="1"/>
            <a:r>
              <a:rPr lang="en-US"/>
              <a:t>Links are connections &amp; business relationships</a:t>
            </a: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4956-1D46-4A33-A78C-C5FE05F9DD3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aphicFrame>
        <p:nvGraphicFramePr>
          <p:cNvPr id="1461252" name="Object 4"/>
          <p:cNvGraphicFramePr>
            <a:graphicFrameLocks noChangeAspect="1"/>
          </p:cNvGraphicFramePr>
          <p:nvPr/>
        </p:nvGraphicFramePr>
        <p:xfrm>
          <a:off x="4259263" y="3124200"/>
          <a:ext cx="2465387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8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3124200"/>
                        <a:ext cx="2465387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1253" name="Object 5"/>
          <p:cNvGraphicFramePr>
            <a:graphicFrameLocks noChangeAspect="1"/>
          </p:cNvGraphicFramePr>
          <p:nvPr/>
        </p:nvGraphicFramePr>
        <p:xfrm>
          <a:off x="939800" y="3508375"/>
          <a:ext cx="24606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69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3508375"/>
                        <a:ext cx="246062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1254" name="Object 6"/>
          <p:cNvGraphicFramePr>
            <a:graphicFrameLocks noChangeAspect="1"/>
          </p:cNvGraphicFramePr>
          <p:nvPr/>
        </p:nvGraphicFramePr>
        <p:xfrm>
          <a:off x="3736975" y="4662488"/>
          <a:ext cx="246538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0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4662488"/>
                        <a:ext cx="246538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1255" name="Text Box 7"/>
          <p:cNvSpPr txBox="1">
            <a:spLocks noChangeArrowheads="1"/>
          </p:cNvSpPr>
          <p:nvPr/>
        </p:nvSpPr>
        <p:spPr bwMode="auto">
          <a:xfrm>
            <a:off x="4168775" y="51879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600">
              <a:latin typeface="Calibri" pitchFamily="34" charset="0"/>
            </a:endParaRPr>
          </a:p>
        </p:txBody>
      </p:sp>
      <p:graphicFrame>
        <p:nvGraphicFramePr>
          <p:cNvPr id="1461256" name="Object 8"/>
          <p:cNvGraphicFramePr>
            <a:graphicFrameLocks noChangeAspect="1"/>
          </p:cNvGraphicFramePr>
          <p:nvPr/>
        </p:nvGraphicFramePr>
        <p:xfrm>
          <a:off x="1001713" y="4789488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1" name="Photo Editor Photo" r:id="rId9" imgW="1905266" imgH="1390844" progId="">
                  <p:embed/>
                </p:oleObj>
              </mc:Choice>
              <mc:Fallback>
                <p:oleObj name="Photo Editor Photo" r:id="rId9" imgW="1905266" imgH="139084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789488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1257" name="Object 9"/>
          <p:cNvGraphicFramePr>
            <a:graphicFrameLocks noChangeAspect="1"/>
          </p:cNvGraphicFramePr>
          <p:nvPr/>
        </p:nvGraphicFramePr>
        <p:xfrm>
          <a:off x="731838" y="5624513"/>
          <a:ext cx="7747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2" name="Photo Editor Photo" r:id="rId10" imgW="1905266" imgH="1390844" progId="">
                  <p:embed/>
                </p:oleObj>
              </mc:Choice>
              <mc:Fallback>
                <p:oleObj name="Photo Editor Photo" r:id="rId10" imgW="1905266" imgH="1390844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5624513"/>
                        <a:ext cx="7747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1258" name="Object 10"/>
          <p:cNvGraphicFramePr>
            <a:graphicFrameLocks noChangeAspect="1"/>
          </p:cNvGraphicFramePr>
          <p:nvPr/>
        </p:nvGraphicFramePr>
        <p:xfrm>
          <a:off x="6467475" y="4240213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3" name="Photo Editor Photo" r:id="rId11" imgW="1905266" imgH="1390844" progId="">
                  <p:embed/>
                </p:oleObj>
              </mc:Choice>
              <mc:Fallback>
                <p:oleObj name="Photo Editor Photo" r:id="rId11" imgW="1905266" imgH="1390844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475" y="4240213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1259" name="Object 11"/>
          <p:cNvGraphicFramePr>
            <a:graphicFrameLocks noChangeAspect="1"/>
          </p:cNvGraphicFramePr>
          <p:nvPr/>
        </p:nvGraphicFramePr>
        <p:xfrm>
          <a:off x="7339013" y="5057775"/>
          <a:ext cx="774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74" name="Photo Editor Photo" r:id="rId12" imgW="1905266" imgH="1390844" progId="">
                  <p:embed/>
                </p:oleObj>
              </mc:Choice>
              <mc:Fallback>
                <p:oleObj name="Photo Editor Photo" r:id="rId12" imgW="1905266" imgH="1390844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5057775"/>
                        <a:ext cx="7747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1260" name="Line 12"/>
          <p:cNvSpPr>
            <a:spLocks noChangeShapeType="1"/>
          </p:cNvSpPr>
          <p:nvPr/>
        </p:nvSpPr>
        <p:spPr bwMode="auto">
          <a:xfrm flipV="1">
            <a:off x="1206500" y="5368925"/>
            <a:ext cx="171450" cy="29051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1" name="Line 13"/>
          <p:cNvSpPr>
            <a:spLocks noChangeShapeType="1"/>
          </p:cNvSpPr>
          <p:nvPr/>
        </p:nvSpPr>
        <p:spPr bwMode="auto">
          <a:xfrm flipV="1">
            <a:off x="1498600" y="4584700"/>
            <a:ext cx="119063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2" name="Line 14"/>
          <p:cNvSpPr>
            <a:spLocks noChangeShapeType="1"/>
          </p:cNvSpPr>
          <p:nvPr/>
        </p:nvSpPr>
        <p:spPr bwMode="auto">
          <a:xfrm flipV="1">
            <a:off x="2041525" y="4656138"/>
            <a:ext cx="252413" cy="246062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3" name="Line 15"/>
          <p:cNvSpPr>
            <a:spLocks noChangeShapeType="1"/>
          </p:cNvSpPr>
          <p:nvPr/>
        </p:nvSpPr>
        <p:spPr bwMode="auto">
          <a:xfrm flipV="1">
            <a:off x="2865438" y="3449638"/>
            <a:ext cx="1792287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4" name="Line 16"/>
          <p:cNvSpPr>
            <a:spLocks noChangeShapeType="1"/>
          </p:cNvSpPr>
          <p:nvPr/>
        </p:nvSpPr>
        <p:spPr bwMode="auto">
          <a:xfrm flipV="1">
            <a:off x="3197225" y="3732213"/>
            <a:ext cx="1235075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5" name="Line 17"/>
          <p:cNvSpPr>
            <a:spLocks noChangeShapeType="1"/>
          </p:cNvSpPr>
          <p:nvPr/>
        </p:nvSpPr>
        <p:spPr bwMode="auto">
          <a:xfrm flipV="1">
            <a:off x="3263900" y="4057650"/>
            <a:ext cx="1047750" cy="1143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6" name="Line 18"/>
          <p:cNvSpPr>
            <a:spLocks noChangeShapeType="1"/>
          </p:cNvSpPr>
          <p:nvPr/>
        </p:nvSpPr>
        <p:spPr bwMode="auto">
          <a:xfrm>
            <a:off x="3157538" y="4286250"/>
            <a:ext cx="1592262" cy="51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7" name="Line 19"/>
          <p:cNvSpPr>
            <a:spLocks noChangeShapeType="1"/>
          </p:cNvSpPr>
          <p:nvPr/>
        </p:nvSpPr>
        <p:spPr bwMode="auto">
          <a:xfrm>
            <a:off x="2852738" y="4514850"/>
            <a:ext cx="1312862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8" name="Line 20"/>
          <p:cNvSpPr>
            <a:spLocks noChangeShapeType="1"/>
          </p:cNvSpPr>
          <p:nvPr/>
        </p:nvSpPr>
        <p:spPr bwMode="auto">
          <a:xfrm>
            <a:off x="2479675" y="4584700"/>
            <a:ext cx="1447800" cy="652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9" name="Line 21"/>
          <p:cNvSpPr>
            <a:spLocks noChangeShapeType="1"/>
          </p:cNvSpPr>
          <p:nvPr/>
        </p:nvSpPr>
        <p:spPr bwMode="auto">
          <a:xfrm>
            <a:off x="6569075" y="3898900"/>
            <a:ext cx="584200" cy="39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0" name="Line 22"/>
          <p:cNvSpPr>
            <a:spLocks noChangeShapeType="1"/>
          </p:cNvSpPr>
          <p:nvPr/>
        </p:nvSpPr>
        <p:spPr bwMode="auto">
          <a:xfrm>
            <a:off x="6105525" y="4224338"/>
            <a:ext cx="503238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1" name="Line 23"/>
          <p:cNvSpPr>
            <a:spLocks noChangeShapeType="1"/>
          </p:cNvSpPr>
          <p:nvPr/>
        </p:nvSpPr>
        <p:spPr bwMode="auto">
          <a:xfrm flipH="1">
            <a:off x="5813425" y="4700588"/>
            <a:ext cx="676275" cy="166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2" name="Line 24"/>
          <p:cNvSpPr>
            <a:spLocks noChangeShapeType="1"/>
          </p:cNvSpPr>
          <p:nvPr/>
        </p:nvSpPr>
        <p:spPr bwMode="auto">
          <a:xfrm flipH="1">
            <a:off x="5999163" y="4832350"/>
            <a:ext cx="795337" cy="315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3" name="Line 25"/>
          <p:cNvSpPr>
            <a:spLocks noChangeShapeType="1"/>
          </p:cNvSpPr>
          <p:nvPr/>
        </p:nvSpPr>
        <p:spPr bwMode="auto">
          <a:xfrm>
            <a:off x="7539038" y="4664075"/>
            <a:ext cx="30480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4" name="Line 26"/>
          <p:cNvSpPr>
            <a:spLocks noChangeShapeType="1"/>
          </p:cNvSpPr>
          <p:nvPr/>
        </p:nvSpPr>
        <p:spPr bwMode="auto">
          <a:xfrm>
            <a:off x="7153275" y="4857750"/>
            <a:ext cx="331788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5" name="Line 27"/>
          <p:cNvSpPr>
            <a:spLocks noChangeShapeType="1"/>
          </p:cNvSpPr>
          <p:nvPr/>
        </p:nvSpPr>
        <p:spPr bwMode="auto">
          <a:xfrm>
            <a:off x="7724775" y="5456238"/>
            <a:ext cx="0" cy="4413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6" name="Line 28"/>
          <p:cNvSpPr>
            <a:spLocks noChangeShapeType="1"/>
          </p:cNvSpPr>
          <p:nvPr/>
        </p:nvSpPr>
        <p:spPr bwMode="auto">
          <a:xfrm>
            <a:off x="1112838" y="6037263"/>
            <a:ext cx="173037" cy="3016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7" name="Line 29"/>
          <p:cNvSpPr>
            <a:spLocks noChangeShapeType="1"/>
          </p:cNvSpPr>
          <p:nvPr/>
        </p:nvSpPr>
        <p:spPr bwMode="auto">
          <a:xfrm flipH="1">
            <a:off x="4910138" y="4294188"/>
            <a:ext cx="2698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8" name="Line 30"/>
          <p:cNvSpPr>
            <a:spLocks noChangeShapeType="1"/>
          </p:cNvSpPr>
          <p:nvPr/>
        </p:nvSpPr>
        <p:spPr bwMode="auto">
          <a:xfrm>
            <a:off x="5586413" y="4383088"/>
            <a:ext cx="0" cy="369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79" name="Text Box 31"/>
          <p:cNvSpPr txBox="1">
            <a:spLocks noChangeArrowheads="1"/>
          </p:cNvSpPr>
          <p:nvPr/>
        </p:nvSpPr>
        <p:spPr bwMode="auto">
          <a:xfrm>
            <a:off x="990600" y="5638800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61280" name="Text Box 32"/>
          <p:cNvSpPr txBox="1">
            <a:spLocks noChangeArrowheads="1"/>
          </p:cNvSpPr>
          <p:nvPr/>
        </p:nvSpPr>
        <p:spPr bwMode="auto">
          <a:xfrm>
            <a:off x="1373188" y="4965700"/>
            <a:ext cx="31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61281" name="Text Box 33"/>
          <p:cNvSpPr txBox="1">
            <a:spLocks noChangeArrowheads="1"/>
          </p:cNvSpPr>
          <p:nvPr/>
        </p:nvSpPr>
        <p:spPr bwMode="auto">
          <a:xfrm>
            <a:off x="1944688" y="3963988"/>
            <a:ext cx="31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61282" name="Text Box 34"/>
          <p:cNvSpPr txBox="1">
            <a:spLocks noChangeArrowheads="1"/>
          </p:cNvSpPr>
          <p:nvPr/>
        </p:nvSpPr>
        <p:spPr bwMode="auto">
          <a:xfrm>
            <a:off x="5314950" y="3630613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61283" name="Text Box 35"/>
          <p:cNvSpPr txBox="1">
            <a:spLocks noChangeArrowheads="1"/>
          </p:cNvSpPr>
          <p:nvPr/>
        </p:nvSpPr>
        <p:spPr bwMode="auto">
          <a:xfrm>
            <a:off x="6908800" y="4430713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61284" name="Text Box 36"/>
          <p:cNvSpPr txBox="1">
            <a:spLocks noChangeArrowheads="1"/>
          </p:cNvSpPr>
          <p:nvPr/>
        </p:nvSpPr>
        <p:spPr bwMode="auto">
          <a:xfrm>
            <a:off x="7559675" y="5126038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61285" name="Text Box 37"/>
          <p:cNvSpPr txBox="1">
            <a:spLocks noChangeArrowheads="1"/>
          </p:cNvSpPr>
          <p:nvPr/>
        </p:nvSpPr>
        <p:spPr bwMode="auto">
          <a:xfrm>
            <a:off x="4770438" y="5135563"/>
            <a:ext cx="31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61286" name="Text Box 38"/>
          <p:cNvSpPr txBox="1">
            <a:spLocks noChangeArrowheads="1"/>
          </p:cNvSpPr>
          <p:nvPr/>
        </p:nvSpPr>
        <p:spPr bwMode="auto">
          <a:xfrm>
            <a:off x="1343025" y="6034088"/>
            <a:ext cx="1017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Client</a:t>
            </a:r>
            <a:endParaRPr lang="en-US" sz="280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1461287" name="Text Box 39"/>
          <p:cNvSpPr txBox="1">
            <a:spLocks noChangeArrowheads="1"/>
          </p:cNvSpPr>
          <p:nvPr/>
        </p:nvSpPr>
        <p:spPr bwMode="auto">
          <a:xfrm>
            <a:off x="6800850" y="5830888"/>
            <a:ext cx="184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Web server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for Interdomain Routing</a:t>
            </a:r>
          </a:p>
        </p:txBody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Scale</a:t>
            </a:r>
          </a:p>
          <a:p>
            <a:pPr lvl="1"/>
            <a:r>
              <a:rPr lang="en-US" dirty="0"/>
              <a:t>Prefixes: 150,000-500,000, and growing</a:t>
            </a:r>
          </a:p>
          <a:p>
            <a:pPr lvl="1"/>
            <a:r>
              <a:rPr lang="en-US" dirty="0"/>
              <a:t>AS’s: 60,000 visible ones, and growing</a:t>
            </a:r>
          </a:p>
          <a:p>
            <a:pPr lvl="1"/>
            <a:r>
              <a:rPr lang="en-US" dirty="0"/>
              <a:t>AS paths and routers: at least in the millions…</a:t>
            </a:r>
          </a:p>
          <a:p>
            <a:r>
              <a:rPr lang="en-US" dirty="0"/>
              <a:t>Privacy</a:t>
            </a:r>
          </a:p>
          <a:p>
            <a:pPr lvl="1"/>
            <a:r>
              <a:rPr lang="en-US" dirty="0"/>
              <a:t>AS’s don’t want to divulge internal topologies</a:t>
            </a:r>
          </a:p>
          <a:p>
            <a:pPr lvl="1"/>
            <a:r>
              <a:rPr lang="en-US" dirty="0"/>
              <a:t>… or their business relationships with neighbors</a:t>
            </a:r>
          </a:p>
          <a:p>
            <a:r>
              <a:rPr lang="en-US" dirty="0"/>
              <a:t>Policy</a:t>
            </a:r>
          </a:p>
          <a:p>
            <a:pPr lvl="1"/>
            <a:r>
              <a:rPr lang="en-US" dirty="0"/>
              <a:t>No Internet-wide notion of a link cost metric</a:t>
            </a:r>
          </a:p>
          <a:p>
            <a:pPr lvl="1"/>
            <a:r>
              <a:rPr lang="en-US" dirty="0"/>
              <a:t>Need control over where you send traffic</a:t>
            </a:r>
          </a:p>
          <a:p>
            <a:pPr lvl="1"/>
            <a:r>
              <a:rPr lang="en-US" dirty="0"/>
              <a:t>… and who can send traffic through you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E9C769-AB26-49F8-8F28-F66EA2F7F6D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Link-State Routing is Problematic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Topology information is flooded </a:t>
            </a:r>
          </a:p>
          <a:p>
            <a:pPr lvl="1"/>
            <a:r>
              <a:rPr lang="en-US"/>
              <a:t>High bandwidth and storage overhead</a:t>
            </a:r>
          </a:p>
          <a:p>
            <a:pPr lvl="1"/>
            <a:r>
              <a:rPr lang="en-US"/>
              <a:t>Forces nodes to divulge sensitive information</a:t>
            </a:r>
          </a:p>
          <a:p>
            <a:r>
              <a:rPr lang="en-US"/>
              <a:t>Entire path computed locally per node</a:t>
            </a:r>
          </a:p>
          <a:p>
            <a:pPr lvl="1"/>
            <a:r>
              <a:rPr lang="en-US"/>
              <a:t>High processing overhead in a large network</a:t>
            </a:r>
          </a:p>
          <a:p>
            <a:r>
              <a:rPr lang="en-US"/>
              <a:t>Minimizes some notion of total distance</a:t>
            </a:r>
          </a:p>
          <a:p>
            <a:pPr lvl="1"/>
            <a:r>
              <a:rPr lang="en-US"/>
              <a:t>Works only if policy is shared and uniform</a:t>
            </a:r>
          </a:p>
          <a:p>
            <a:r>
              <a:rPr lang="en-US"/>
              <a:t>Typically used only inside an AS</a:t>
            </a:r>
          </a:p>
          <a:p>
            <a:pPr lvl="1"/>
            <a:r>
              <a:rPr lang="en-US"/>
              <a:t>E.g., OSPF and IS-IS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E2FEBC-6318-4C05-A757-C5D0680D639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Vector is on the Right Track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</a:t>
            </a:r>
          </a:p>
          <a:p>
            <a:pPr lvl="1"/>
            <a:r>
              <a:rPr lang="en-US"/>
              <a:t>Hides details of the network topology</a:t>
            </a:r>
          </a:p>
          <a:p>
            <a:pPr lvl="1"/>
            <a:r>
              <a:rPr lang="en-US"/>
              <a:t>Nodes determine only “next hop” toward the dest</a:t>
            </a:r>
          </a:p>
          <a:p>
            <a:r>
              <a:rPr lang="en-US"/>
              <a:t>Disadvantages</a:t>
            </a:r>
          </a:p>
          <a:p>
            <a:pPr lvl="1"/>
            <a:r>
              <a:rPr lang="en-US"/>
              <a:t>Minimizes some notion of total distance, which is difficult in an interdomain setting</a:t>
            </a:r>
          </a:p>
          <a:p>
            <a:pPr lvl="1"/>
            <a:r>
              <a:rPr lang="en-US"/>
              <a:t>Slow convergence due to the counting-to-infinity problem (“bad news travels slowly”)</a:t>
            </a:r>
          </a:p>
          <a:p>
            <a:r>
              <a:rPr lang="en-US"/>
              <a:t>Idea: extend the notion of a distance vector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CB01F-FF0E-4EA9-8393-FED2B68557C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Path-Vector Routing</a:t>
            </a:r>
          </a:p>
        </p:txBody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Extension of distance-vector routing</a:t>
            </a:r>
          </a:p>
          <a:p>
            <a:pPr lvl="1"/>
            <a:r>
              <a:rPr lang="en-US"/>
              <a:t>Support flexible routing policies</a:t>
            </a:r>
          </a:p>
          <a:p>
            <a:pPr lvl="1"/>
            <a:r>
              <a:rPr lang="en-US"/>
              <a:t>Avoid count-to-infinity problem</a:t>
            </a:r>
          </a:p>
          <a:p>
            <a:r>
              <a:rPr lang="en-US"/>
              <a:t>Key idea: advertise the entire path</a:t>
            </a:r>
          </a:p>
          <a:p>
            <a:pPr lvl="1"/>
            <a:r>
              <a:rPr lang="en-US"/>
              <a:t>Distance vector: send distance metric per dest d</a:t>
            </a:r>
          </a:p>
          <a:p>
            <a:pPr lvl="1"/>
            <a:r>
              <a:rPr lang="en-US"/>
              <a:t>Path vector: send the entire path for each dest d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51C09E-F995-401C-AE32-956AA1DB72E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aphicFrame>
        <p:nvGraphicFramePr>
          <p:cNvPr id="1469444" name="Object 4"/>
          <p:cNvGraphicFramePr>
            <a:graphicFrameLocks noChangeAspect="1"/>
          </p:cNvGraphicFramePr>
          <p:nvPr/>
        </p:nvGraphicFramePr>
        <p:xfrm>
          <a:off x="420688" y="3962400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4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962400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9445" name="Text Box 5"/>
          <p:cNvSpPr txBox="1">
            <a:spLocks noChangeArrowheads="1"/>
          </p:cNvSpPr>
          <p:nvPr/>
        </p:nvSpPr>
        <p:spPr bwMode="auto">
          <a:xfrm>
            <a:off x="1557338" y="4725987"/>
            <a:ext cx="31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69446" name="Line 6"/>
          <p:cNvSpPr>
            <a:spLocks noChangeShapeType="1"/>
          </p:cNvSpPr>
          <p:nvPr/>
        </p:nvSpPr>
        <p:spPr bwMode="auto">
          <a:xfrm flipH="1" flipV="1">
            <a:off x="6084888" y="5238750"/>
            <a:ext cx="202406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67275" y="4591050"/>
            <a:ext cx="1290638" cy="1098550"/>
            <a:chOff x="2193" y="3325"/>
            <a:chExt cx="813" cy="692"/>
          </a:xfrm>
        </p:grpSpPr>
        <p:graphicFrame>
          <p:nvGraphicFramePr>
            <p:cNvPr id="1469448" name="Object 8"/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45" name="Photo Editor Photo" r:id="rId6" imgW="1905266" imgH="1390844" progId="">
                    <p:embed/>
                  </p:oleObj>
                </mc:Choice>
                <mc:Fallback>
                  <p:oleObj name="Photo Editor Photo" r:id="rId6" imgW="1905266" imgH="1390844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9449" name="Text Box 9"/>
            <p:cNvSpPr txBox="1">
              <a:spLocks noChangeArrowheads="1"/>
            </p:cNvSpPr>
            <p:nvPr/>
          </p:nvSpPr>
          <p:spPr bwMode="auto">
            <a:xfrm>
              <a:off x="2507" y="3505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</a:rPr>
                <a:t>2</a:t>
              </a:r>
            </a:p>
          </p:txBody>
        </p:sp>
      </p:grpSp>
      <p:sp>
        <p:nvSpPr>
          <p:cNvPr id="1469450" name="Line 10"/>
          <p:cNvSpPr>
            <a:spLocks noChangeShapeType="1"/>
          </p:cNvSpPr>
          <p:nvPr/>
        </p:nvSpPr>
        <p:spPr bwMode="auto">
          <a:xfrm flipH="1">
            <a:off x="2852738" y="5218112"/>
            <a:ext cx="21574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469451" name="Object 11"/>
          <p:cNvGraphicFramePr>
            <a:graphicFrameLocks noChangeAspect="1"/>
          </p:cNvGraphicFramePr>
          <p:nvPr/>
        </p:nvGraphicFramePr>
        <p:xfrm>
          <a:off x="8040688" y="4740275"/>
          <a:ext cx="833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6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740275"/>
                        <a:ext cx="833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9452" name="Line 12"/>
          <p:cNvSpPr>
            <a:spLocks noChangeShapeType="1"/>
          </p:cNvSpPr>
          <p:nvPr/>
        </p:nvSpPr>
        <p:spPr bwMode="auto">
          <a:xfrm flipH="1" flipV="1">
            <a:off x="8435975" y="5349875"/>
            <a:ext cx="0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9453" name="Text Box 13"/>
          <p:cNvSpPr txBox="1">
            <a:spLocks noChangeArrowheads="1"/>
          </p:cNvSpPr>
          <p:nvPr/>
        </p:nvSpPr>
        <p:spPr bwMode="auto">
          <a:xfrm>
            <a:off x="8315325" y="4873625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69454" name="Text Box 14"/>
          <p:cNvSpPr txBox="1">
            <a:spLocks noChangeArrowheads="1"/>
          </p:cNvSpPr>
          <p:nvPr/>
        </p:nvSpPr>
        <p:spPr bwMode="auto">
          <a:xfrm>
            <a:off x="8281988" y="5668962"/>
            <a:ext cx="37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d</a:t>
            </a:r>
          </a:p>
        </p:txBody>
      </p:sp>
      <p:sp>
        <p:nvSpPr>
          <p:cNvPr id="1469455" name="Text Box 15"/>
          <p:cNvSpPr txBox="1">
            <a:spLocks noChangeArrowheads="1"/>
          </p:cNvSpPr>
          <p:nvPr/>
        </p:nvSpPr>
        <p:spPr bwMode="auto">
          <a:xfrm>
            <a:off x="3213100" y="4462462"/>
            <a:ext cx="169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“d: path (2,1)”</a:t>
            </a:r>
            <a:endParaRPr lang="en-US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69456" name="Line 16"/>
          <p:cNvSpPr>
            <a:spLocks noChangeShapeType="1"/>
          </p:cNvSpPr>
          <p:nvPr/>
        </p:nvSpPr>
        <p:spPr bwMode="auto">
          <a:xfrm flipH="1">
            <a:off x="2928938" y="4910137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9457" name="Text Box 17"/>
          <p:cNvSpPr txBox="1">
            <a:spLocks noChangeArrowheads="1"/>
          </p:cNvSpPr>
          <p:nvPr/>
        </p:nvSpPr>
        <p:spPr bwMode="auto">
          <a:xfrm>
            <a:off x="6362700" y="4464050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“d: path (1)”</a:t>
            </a:r>
          </a:p>
        </p:txBody>
      </p:sp>
      <p:sp>
        <p:nvSpPr>
          <p:cNvPr id="1469458" name="Line 18"/>
          <p:cNvSpPr>
            <a:spLocks noChangeShapeType="1"/>
          </p:cNvSpPr>
          <p:nvPr/>
        </p:nvSpPr>
        <p:spPr bwMode="auto">
          <a:xfrm flipH="1">
            <a:off x="6051550" y="4913312"/>
            <a:ext cx="21463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9459" name="Text Box 19"/>
          <p:cNvSpPr txBox="1">
            <a:spLocks noChangeArrowheads="1"/>
          </p:cNvSpPr>
          <p:nvPr/>
        </p:nvSpPr>
        <p:spPr bwMode="auto">
          <a:xfrm>
            <a:off x="3187700" y="5321300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3333FF"/>
                </a:solidFill>
                <a:latin typeface="Calibri" pitchFamily="34" charset="0"/>
              </a:rPr>
              <a:t>data traffic</a:t>
            </a:r>
          </a:p>
        </p:txBody>
      </p:sp>
      <p:sp>
        <p:nvSpPr>
          <p:cNvPr id="1469460" name="Text Box 20"/>
          <p:cNvSpPr txBox="1">
            <a:spLocks noChangeArrowheads="1"/>
          </p:cNvSpPr>
          <p:nvPr/>
        </p:nvSpPr>
        <p:spPr bwMode="auto">
          <a:xfrm>
            <a:off x="6426200" y="5351462"/>
            <a:ext cx="132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3333FF"/>
                </a:solidFill>
                <a:latin typeface="Calibri" pitchFamily="34" charset="0"/>
              </a:rPr>
              <a:t>data traffic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F8048-612D-48C9-AAF7-D4F87B740E41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Internet’s Topology</a:t>
            </a:r>
          </a:p>
          <a:p>
            <a:pPr lvl="1"/>
            <a:r>
              <a:rPr lang="en-US"/>
              <a:t>Internet’s two-tiered topology</a:t>
            </a:r>
          </a:p>
          <a:p>
            <a:pPr lvl="1"/>
            <a:r>
              <a:rPr lang="en-US"/>
              <a:t>AS-level topology</a:t>
            </a:r>
          </a:p>
          <a:p>
            <a:pPr lvl="1"/>
            <a:r>
              <a:rPr lang="en-US"/>
              <a:t>Router-level topology</a:t>
            </a:r>
          </a:p>
          <a:p>
            <a:pPr lvl="1"/>
            <a:endParaRPr lang="en-US"/>
          </a:p>
          <a:p>
            <a:r>
              <a:rPr lang="en-US"/>
              <a:t>Routing in the Internet</a:t>
            </a:r>
          </a:p>
          <a:p>
            <a:pPr lvl="1"/>
            <a:r>
              <a:rPr lang="en-US"/>
              <a:t>Hierarchy and Autonomous Systems</a:t>
            </a:r>
          </a:p>
          <a:p>
            <a:pPr lvl="1"/>
            <a:r>
              <a:rPr lang="en-US"/>
              <a:t>Interior Routing Protocols: RIP, OSPF</a:t>
            </a:r>
          </a:p>
          <a:p>
            <a:pPr lvl="1"/>
            <a:r>
              <a:rPr lang="en-US"/>
              <a:t>Exterior Routing Protocol: BGP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14425" y="980975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Faster Loop Detection</a:t>
            </a:r>
          </a:p>
        </p:txBody>
      </p:sp>
      <p:sp>
        <p:nvSpPr>
          <p:cNvPr id="14714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Node can easily detect a loop</a:t>
            </a:r>
          </a:p>
          <a:p>
            <a:pPr lvl="1"/>
            <a:r>
              <a:rPr lang="en-US"/>
              <a:t>Look for its own node identifier in the path</a:t>
            </a:r>
          </a:p>
          <a:p>
            <a:pPr lvl="1"/>
            <a:r>
              <a:rPr lang="en-US"/>
              <a:t>E.g., node 1 sees itself in the path “3, 2, 1”</a:t>
            </a:r>
          </a:p>
          <a:p>
            <a:r>
              <a:rPr lang="en-US"/>
              <a:t>Node can simply discard paths with loops</a:t>
            </a:r>
          </a:p>
          <a:p>
            <a:pPr lvl="1"/>
            <a:r>
              <a:rPr lang="en-US"/>
              <a:t>E.g., node 1 simply discards the advertisement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3C2BF-8913-43B2-BFD2-D87E6F5714E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471490" name="Freeform 2"/>
          <p:cNvSpPr>
            <a:spLocks/>
          </p:cNvSpPr>
          <p:nvPr/>
        </p:nvSpPr>
        <p:spPr bwMode="auto">
          <a:xfrm>
            <a:off x="901700" y="5078413"/>
            <a:ext cx="8166100" cy="903287"/>
          </a:xfrm>
          <a:custGeom>
            <a:avLst/>
            <a:gdLst/>
            <a:ahLst/>
            <a:cxnLst>
              <a:cxn ang="0">
                <a:pos x="366" y="194"/>
              </a:cxn>
              <a:cxn ang="0">
                <a:pos x="681" y="508"/>
              </a:cxn>
              <a:cxn ang="0">
                <a:pos x="4455" y="484"/>
              </a:cxn>
              <a:cxn ang="0">
                <a:pos x="4818" y="0"/>
              </a:cxn>
            </a:cxnLst>
            <a:rect l="0" t="0" r="r" b="b"/>
            <a:pathLst>
              <a:path w="5144" h="569">
                <a:moveTo>
                  <a:pt x="366" y="194"/>
                </a:moveTo>
                <a:cubicBezTo>
                  <a:pt x="183" y="327"/>
                  <a:pt x="0" y="460"/>
                  <a:pt x="681" y="508"/>
                </a:cubicBezTo>
                <a:cubicBezTo>
                  <a:pt x="1362" y="556"/>
                  <a:pt x="3766" y="569"/>
                  <a:pt x="4455" y="484"/>
                </a:cubicBezTo>
                <a:cubicBezTo>
                  <a:pt x="5144" y="399"/>
                  <a:pt x="4981" y="199"/>
                  <a:pt x="4818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71493" name="Object 5"/>
          <p:cNvGraphicFramePr>
            <a:graphicFrameLocks noChangeAspect="1"/>
          </p:cNvGraphicFramePr>
          <p:nvPr/>
        </p:nvGraphicFramePr>
        <p:xfrm>
          <a:off x="420688" y="3657600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8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657600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1494" name="Text Box 6"/>
          <p:cNvSpPr txBox="1">
            <a:spLocks noChangeArrowheads="1"/>
          </p:cNvSpPr>
          <p:nvPr/>
        </p:nvSpPr>
        <p:spPr bwMode="auto">
          <a:xfrm>
            <a:off x="1557338" y="4421188"/>
            <a:ext cx="31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67275" y="4286250"/>
            <a:ext cx="1290638" cy="1098550"/>
            <a:chOff x="2193" y="3325"/>
            <a:chExt cx="813" cy="692"/>
          </a:xfrm>
        </p:grpSpPr>
        <p:graphicFrame>
          <p:nvGraphicFramePr>
            <p:cNvPr id="1471496" name="Object 8"/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69" name="Photo Editor Photo" r:id="rId6" imgW="1905266" imgH="1390844" progId="">
                    <p:embed/>
                  </p:oleObj>
                </mc:Choice>
                <mc:Fallback>
                  <p:oleObj name="Photo Editor Photo" r:id="rId6" imgW="1905266" imgH="1390844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1497" name="Text Box 9"/>
            <p:cNvSpPr txBox="1">
              <a:spLocks noChangeArrowheads="1"/>
            </p:cNvSpPr>
            <p:nvPr/>
          </p:nvSpPr>
          <p:spPr bwMode="auto">
            <a:xfrm>
              <a:off x="2507" y="3505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</a:rPr>
                <a:t>2</a:t>
              </a:r>
            </a:p>
          </p:txBody>
        </p:sp>
      </p:grpSp>
      <p:graphicFrame>
        <p:nvGraphicFramePr>
          <p:cNvPr id="1471498" name="Object 10"/>
          <p:cNvGraphicFramePr>
            <a:graphicFrameLocks noChangeAspect="1"/>
          </p:cNvGraphicFramePr>
          <p:nvPr/>
        </p:nvGraphicFramePr>
        <p:xfrm>
          <a:off x="8040688" y="4435475"/>
          <a:ext cx="8334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0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435475"/>
                        <a:ext cx="83343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1499" name="Text Box 11"/>
          <p:cNvSpPr txBox="1">
            <a:spLocks noChangeArrowheads="1"/>
          </p:cNvSpPr>
          <p:nvPr/>
        </p:nvSpPr>
        <p:spPr bwMode="auto">
          <a:xfrm>
            <a:off x="8315325" y="4568825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71500" name="Text Box 12"/>
          <p:cNvSpPr txBox="1">
            <a:spLocks noChangeArrowheads="1"/>
          </p:cNvSpPr>
          <p:nvPr/>
        </p:nvSpPr>
        <p:spPr bwMode="auto">
          <a:xfrm>
            <a:off x="3213100" y="4157663"/>
            <a:ext cx="169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“d: path (2,1)”</a:t>
            </a:r>
            <a:endParaRPr lang="en-US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71501" name="Line 13"/>
          <p:cNvSpPr>
            <a:spLocks noChangeShapeType="1"/>
          </p:cNvSpPr>
          <p:nvPr/>
        </p:nvSpPr>
        <p:spPr bwMode="auto">
          <a:xfrm flipH="1">
            <a:off x="2928938" y="4605338"/>
            <a:ext cx="2117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1502" name="Text Box 14"/>
          <p:cNvSpPr txBox="1">
            <a:spLocks noChangeArrowheads="1"/>
          </p:cNvSpPr>
          <p:nvPr/>
        </p:nvSpPr>
        <p:spPr bwMode="auto">
          <a:xfrm>
            <a:off x="6362700" y="4159250"/>
            <a:ext cx="150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“d: path (1)”</a:t>
            </a:r>
          </a:p>
        </p:txBody>
      </p:sp>
      <p:sp>
        <p:nvSpPr>
          <p:cNvPr id="1471503" name="Line 15"/>
          <p:cNvSpPr>
            <a:spLocks noChangeShapeType="1"/>
          </p:cNvSpPr>
          <p:nvPr/>
        </p:nvSpPr>
        <p:spPr bwMode="auto">
          <a:xfrm flipH="1">
            <a:off x="6051550" y="4608513"/>
            <a:ext cx="21463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1504" name="Text Box 16"/>
          <p:cNvSpPr txBox="1">
            <a:spLocks noChangeArrowheads="1"/>
          </p:cNvSpPr>
          <p:nvPr/>
        </p:nvSpPr>
        <p:spPr bwMode="auto">
          <a:xfrm>
            <a:off x="4033838" y="5532438"/>
            <a:ext cx="1887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“d: path (3,2,1)”</a:t>
            </a:r>
            <a:endParaRPr lang="en-US" sz="2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Border Gateway Protocol (BGP-4)</a:t>
            </a:r>
          </a:p>
        </p:txBody>
      </p:sp>
      <p:sp>
        <p:nvSpPr>
          <p:cNvPr id="887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BGP is a path-vector routing protocol.</a:t>
            </a:r>
          </a:p>
          <a:p>
            <a:r>
              <a:rPr lang="en-US"/>
              <a:t>BGP advertises complete paths (a list of AS’s).</a:t>
            </a:r>
          </a:p>
          <a:p>
            <a:pPr lvl="1"/>
            <a:r>
              <a:rPr lang="en-US"/>
              <a:t>Also called AS_PATH (this is the path vector)</a:t>
            </a:r>
          </a:p>
          <a:p>
            <a:pPr lvl="1"/>
            <a:r>
              <a:rPr lang="en-US"/>
              <a:t>Example of path advertisement: “The network 171.64/16 can be reached via the path {AS1, AS5, AS13}”.</a:t>
            </a:r>
          </a:p>
          <a:p>
            <a:r>
              <a:rPr lang="en-US"/>
              <a:t>Paths with loops are detected locally and ignored.</a:t>
            </a:r>
          </a:p>
          <a:p>
            <a:r>
              <a:rPr lang="en-US"/>
              <a:t>Local policies pick the preferred path among options.</a:t>
            </a:r>
          </a:p>
          <a:p>
            <a:r>
              <a:rPr lang="en-US"/>
              <a:t>When a link/router fails, the path is “withdrawn”.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AAC06-0E76-4A7F-AE6B-DEA3816FFA4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Operations</a:t>
            </a: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02AF0-63E6-464C-87AE-7D26F5355BD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1475587" name="Oval 3"/>
          <p:cNvSpPr>
            <a:spLocks noChangeArrowheads="1"/>
          </p:cNvSpPr>
          <p:nvPr/>
        </p:nvSpPr>
        <p:spPr bwMode="auto">
          <a:xfrm>
            <a:off x="450850" y="1169988"/>
            <a:ext cx="3759200" cy="1092200"/>
          </a:xfrm>
          <a:prstGeom prst="ellipse">
            <a:avLst/>
          </a:prstGeom>
          <a:solidFill>
            <a:srgbClr val="99CCFF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588" name="Rectangle 4"/>
          <p:cNvSpPr>
            <a:spLocks noChangeArrowheads="1"/>
          </p:cNvSpPr>
          <p:nvPr/>
        </p:nvSpPr>
        <p:spPr bwMode="auto">
          <a:xfrm>
            <a:off x="790575" y="1357313"/>
            <a:ext cx="269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>
                <a:latin typeface="Calibri" pitchFamily="34" charset="0"/>
              </a:rPr>
              <a:t>Establish session on</a:t>
            </a:r>
          </a:p>
          <a:p>
            <a:pPr eaLnBrk="0" hangingPunct="0"/>
            <a:r>
              <a:rPr lang="en-US" sz="2400" b="1">
                <a:latin typeface="Calibri" pitchFamily="34" charset="0"/>
              </a:rPr>
              <a:t>     TCP port 179</a:t>
            </a:r>
          </a:p>
        </p:txBody>
      </p:sp>
      <p:sp>
        <p:nvSpPr>
          <p:cNvPr id="1475589" name="Oval 5"/>
          <p:cNvSpPr>
            <a:spLocks noChangeArrowheads="1"/>
          </p:cNvSpPr>
          <p:nvPr/>
        </p:nvSpPr>
        <p:spPr bwMode="auto">
          <a:xfrm>
            <a:off x="527050" y="3227388"/>
            <a:ext cx="3759200" cy="1092200"/>
          </a:xfrm>
          <a:prstGeom prst="ellipse">
            <a:avLst/>
          </a:prstGeom>
          <a:solidFill>
            <a:srgbClr val="99CCFF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590" name="Oval 6"/>
          <p:cNvSpPr>
            <a:spLocks noChangeArrowheads="1"/>
          </p:cNvSpPr>
          <p:nvPr/>
        </p:nvSpPr>
        <p:spPr bwMode="auto">
          <a:xfrm rot="19440000">
            <a:off x="3890963" y="5145088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5591" name="Rectangle 7"/>
          <p:cNvSpPr>
            <a:spLocks noChangeArrowheads="1"/>
          </p:cNvSpPr>
          <p:nvPr/>
        </p:nvSpPr>
        <p:spPr bwMode="auto">
          <a:xfrm>
            <a:off x="774700" y="3354388"/>
            <a:ext cx="2441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>
                <a:latin typeface="Calibri" pitchFamily="34" charset="0"/>
              </a:rPr>
              <a:t>        Exchange all</a:t>
            </a:r>
          </a:p>
          <a:p>
            <a:pPr eaLnBrk="0" hangingPunct="0"/>
            <a:r>
              <a:rPr lang="en-US" sz="2400" b="1">
                <a:latin typeface="Calibri" pitchFamily="34" charset="0"/>
              </a:rPr>
              <a:t>        active routes </a:t>
            </a:r>
          </a:p>
        </p:txBody>
      </p:sp>
      <p:sp>
        <p:nvSpPr>
          <p:cNvPr id="1475592" name="Oval 8"/>
          <p:cNvSpPr>
            <a:spLocks noChangeArrowheads="1"/>
          </p:cNvSpPr>
          <p:nvPr/>
        </p:nvSpPr>
        <p:spPr bwMode="auto">
          <a:xfrm>
            <a:off x="527050" y="5246688"/>
            <a:ext cx="3759200" cy="1092200"/>
          </a:xfrm>
          <a:prstGeom prst="ellipse">
            <a:avLst/>
          </a:prstGeom>
          <a:solidFill>
            <a:srgbClr val="99CCFF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593" name="Rectangle 9"/>
          <p:cNvSpPr>
            <a:spLocks noChangeArrowheads="1"/>
          </p:cNvSpPr>
          <p:nvPr/>
        </p:nvSpPr>
        <p:spPr bwMode="auto">
          <a:xfrm>
            <a:off x="762000" y="5518150"/>
            <a:ext cx="2968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>
                <a:latin typeface="Calibri" pitchFamily="34" charset="0"/>
              </a:rPr>
              <a:t>Exchange incremental</a:t>
            </a:r>
          </a:p>
          <a:p>
            <a:pPr eaLnBrk="0" hangingPunct="0"/>
            <a:r>
              <a:rPr lang="en-US" sz="2400" b="1">
                <a:latin typeface="Calibri" pitchFamily="34" charset="0"/>
              </a:rPr>
              <a:t>           updates</a:t>
            </a:r>
          </a:p>
        </p:txBody>
      </p:sp>
      <p:sp>
        <p:nvSpPr>
          <p:cNvPr id="1475594" name="Line 10"/>
          <p:cNvSpPr>
            <a:spLocks noChangeShapeType="1"/>
          </p:cNvSpPr>
          <p:nvPr/>
        </p:nvSpPr>
        <p:spPr bwMode="auto">
          <a:xfrm>
            <a:off x="6094413" y="2239963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75595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0" y="1143000"/>
            <a:ext cx="22463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5596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2613" y="2017713"/>
            <a:ext cx="83978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5597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3389313"/>
            <a:ext cx="224631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5598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138" y="3454400"/>
            <a:ext cx="841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75599" name="Rectangle 15"/>
          <p:cNvSpPr>
            <a:spLocks noChangeArrowheads="1"/>
          </p:cNvSpPr>
          <p:nvPr/>
        </p:nvSpPr>
        <p:spPr bwMode="auto">
          <a:xfrm>
            <a:off x="4881563" y="1268413"/>
            <a:ext cx="749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AS1</a:t>
            </a:r>
          </a:p>
        </p:txBody>
      </p:sp>
      <p:sp>
        <p:nvSpPr>
          <p:cNvPr id="1475600" name="Rectangle 16"/>
          <p:cNvSpPr>
            <a:spLocks noChangeArrowheads="1"/>
          </p:cNvSpPr>
          <p:nvPr/>
        </p:nvSpPr>
        <p:spPr bwMode="auto">
          <a:xfrm>
            <a:off x="7526338" y="3962400"/>
            <a:ext cx="749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AS2</a:t>
            </a:r>
          </a:p>
        </p:txBody>
      </p:sp>
      <p:sp>
        <p:nvSpPr>
          <p:cNvPr id="1475601" name="Line 17"/>
          <p:cNvSpPr>
            <a:spLocks noChangeShapeType="1"/>
          </p:cNvSpPr>
          <p:nvPr/>
        </p:nvSpPr>
        <p:spPr bwMode="auto">
          <a:xfrm>
            <a:off x="2330450" y="2287588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5602" name="Line 18"/>
          <p:cNvSpPr>
            <a:spLocks noChangeShapeType="1"/>
          </p:cNvSpPr>
          <p:nvPr/>
        </p:nvSpPr>
        <p:spPr bwMode="auto">
          <a:xfrm>
            <a:off x="2330450" y="4344988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5603" name="Line 19"/>
          <p:cNvSpPr>
            <a:spLocks noChangeShapeType="1"/>
          </p:cNvSpPr>
          <p:nvPr/>
        </p:nvSpPr>
        <p:spPr bwMode="auto">
          <a:xfrm flipH="1">
            <a:off x="3870325" y="5326063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5604" name="Rectangle 20"/>
          <p:cNvSpPr>
            <a:spLocks noChangeArrowheads="1"/>
          </p:cNvSpPr>
          <p:nvPr/>
        </p:nvSpPr>
        <p:spPr bwMode="auto">
          <a:xfrm>
            <a:off x="4752975" y="4999038"/>
            <a:ext cx="2755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While connection </a:t>
            </a:r>
          </a:p>
          <a:p>
            <a:pPr eaLnBrk="0" hangingPunct="0"/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is ALIVE exchange</a:t>
            </a:r>
          </a:p>
          <a:p>
            <a:pPr eaLnBrk="0" hangingPunct="0"/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route UPDATE messages</a:t>
            </a:r>
          </a:p>
        </p:txBody>
      </p:sp>
      <p:sp>
        <p:nvSpPr>
          <p:cNvPr id="1475605" name="Rectangle 21"/>
          <p:cNvSpPr>
            <a:spLocks noChangeArrowheads="1"/>
          </p:cNvSpPr>
          <p:nvPr/>
        </p:nvSpPr>
        <p:spPr bwMode="auto">
          <a:xfrm>
            <a:off x="6734175" y="2620963"/>
            <a:ext cx="1952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BGP session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Incremental Protocol</a:t>
            </a:r>
          </a:p>
        </p:txBody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node learns multiple paths to destination</a:t>
            </a:r>
          </a:p>
          <a:p>
            <a:pPr lvl="1"/>
            <a:r>
              <a:rPr lang="en-US"/>
              <a:t>Stores all of the routes in a routing table</a:t>
            </a:r>
          </a:p>
          <a:p>
            <a:pPr lvl="1"/>
            <a:r>
              <a:rPr lang="en-US"/>
              <a:t>Applies policy to select a single active route</a:t>
            </a:r>
          </a:p>
          <a:p>
            <a:pPr lvl="1"/>
            <a:r>
              <a:rPr lang="en-US"/>
              <a:t>… and may advertise the route to its neighbors</a:t>
            </a:r>
          </a:p>
          <a:p>
            <a:r>
              <a:rPr lang="en-US"/>
              <a:t>Incremental updates</a:t>
            </a:r>
          </a:p>
          <a:p>
            <a:pPr lvl="1"/>
            <a:r>
              <a:rPr lang="en-US"/>
              <a:t>Announcement </a:t>
            </a:r>
          </a:p>
          <a:p>
            <a:pPr lvl="2"/>
            <a:r>
              <a:rPr lang="en-US"/>
              <a:t>Upon selecting a new active route, add node id to path</a:t>
            </a:r>
          </a:p>
          <a:p>
            <a:pPr lvl="2"/>
            <a:r>
              <a:rPr lang="en-US"/>
              <a:t>… and (optionally) advertise to each neighbor</a:t>
            </a:r>
          </a:p>
          <a:p>
            <a:pPr lvl="1"/>
            <a:r>
              <a:rPr lang="en-US"/>
              <a:t>Withdrawal</a:t>
            </a:r>
          </a:p>
          <a:p>
            <a:pPr lvl="2"/>
            <a:r>
              <a:rPr lang="en-US"/>
              <a:t>If the active route is no longer available</a:t>
            </a:r>
          </a:p>
          <a:p>
            <a:pPr lvl="2"/>
            <a:r>
              <a:rPr lang="en-US"/>
              <a:t>… send a withdrawal message to the neighbors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D5EC5-0C7A-45E1-A6D6-528646F831D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Messages</a:t>
            </a:r>
          </a:p>
        </p:txBody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 : Establish a BGP session. </a:t>
            </a:r>
          </a:p>
          <a:p>
            <a:r>
              <a:rPr lang="en-US"/>
              <a:t>Keep Alive : Handshake at regular intervals. </a:t>
            </a:r>
          </a:p>
          <a:p>
            <a:r>
              <a:rPr lang="en-US"/>
              <a:t>Notification : Shuts down a peering session. </a:t>
            </a:r>
          </a:p>
          <a:p>
            <a:r>
              <a:rPr lang="en-US"/>
              <a:t>Update : Announcing new routes or withdrawing previously announced routes. 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Attributes include: Next hop, AS Path, local preference, Multi-exit discriminator, …</a:t>
            </a:r>
          </a:p>
          <a:p>
            <a:pPr lvl="1"/>
            <a:r>
              <a:rPr lang="en-US"/>
              <a:t>Used to select among multiple options for paths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1267C1-2E53-4C7D-BB41-68C051CDC00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617538" y="3657600"/>
            <a:ext cx="7688262" cy="579438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BGP announcement = prefix + path attributes</a:t>
            </a:r>
            <a:endParaRPr lang="en-US" sz="32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Route</a:t>
            </a:r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Destination prefix (e.g,. 128.112.0.0/16)</a:t>
            </a:r>
          </a:p>
          <a:p>
            <a:r>
              <a:rPr lang="en-US"/>
              <a:t>Route attributes, including</a:t>
            </a:r>
          </a:p>
          <a:p>
            <a:pPr lvl="1"/>
            <a:r>
              <a:rPr lang="en-US"/>
              <a:t>AS path (e.g., “7018 88”)</a:t>
            </a:r>
          </a:p>
          <a:p>
            <a:pPr lvl="1"/>
            <a:r>
              <a:rPr lang="en-US"/>
              <a:t>Next-hop IP address (e.g., 12.127.0.121)</a:t>
            </a:r>
          </a:p>
        </p:txBody>
      </p:sp>
      <p:sp>
        <p:nvSpPr>
          <p:cNvPr id="1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0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73E231-E64A-46EE-959B-5BDD92F98DC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475" y="3981450"/>
            <a:ext cx="2349500" cy="1435100"/>
            <a:chOff x="100" y="1492"/>
            <a:chExt cx="1480" cy="9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1553414" name="Oval 6"/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15" name="Oval 7"/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16" name="Oval 8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17" name="Oval 9"/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18" name="Oval 10"/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19" name="Oval 11"/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20" name="Oval 12"/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21" name="Oval 13"/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22" name="Oval 14"/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23" name="Oval 15"/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24" name="Oval 16"/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1553426" name="Oval 18"/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27" name="Oval 19"/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28" name="Oval 20"/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29" name="Oval 21"/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30" name="Oval 22"/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31" name="Oval 23"/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32" name="Oval 24"/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33" name="Oval 25"/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34" name="Oval 26"/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35" name="Oval 27"/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36" name="Oval 28"/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3437" name="Rectangle 29"/>
          <p:cNvSpPr>
            <a:spLocks noChangeArrowheads="1"/>
          </p:cNvSpPr>
          <p:nvPr/>
        </p:nvSpPr>
        <p:spPr bwMode="auto">
          <a:xfrm>
            <a:off x="693738" y="4159250"/>
            <a:ext cx="996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AS 88</a:t>
            </a:r>
          </a:p>
        </p:txBody>
      </p:sp>
      <p:sp>
        <p:nvSpPr>
          <p:cNvPr id="1553438" name="Rectangle 30"/>
          <p:cNvSpPr>
            <a:spLocks noChangeArrowheads="1"/>
          </p:cNvSpPr>
          <p:nvPr/>
        </p:nvSpPr>
        <p:spPr bwMode="auto">
          <a:xfrm>
            <a:off x="731838" y="4735512"/>
            <a:ext cx="884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Princeton</a:t>
            </a:r>
          </a:p>
        </p:txBody>
      </p:sp>
      <p:sp>
        <p:nvSpPr>
          <p:cNvPr id="1553439" name="Rectangle 31"/>
          <p:cNvSpPr>
            <a:spLocks noChangeArrowheads="1"/>
          </p:cNvSpPr>
          <p:nvPr/>
        </p:nvSpPr>
        <p:spPr bwMode="auto">
          <a:xfrm>
            <a:off x="2473325" y="5651500"/>
            <a:ext cx="1971675" cy="8255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128.112.0.0/16</a:t>
            </a:r>
          </a:p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AS path = 88</a:t>
            </a:r>
          </a:p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Next  Hop = 192.0.2.1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317875" y="2914650"/>
            <a:ext cx="2578100" cy="2349500"/>
            <a:chOff x="2116" y="820"/>
            <a:chExt cx="1624" cy="1480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1553442" name="Oval 34"/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43" name="Oval 35"/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44" name="Oval 36"/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45" name="Oval 37"/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46" name="Oval 38"/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47" name="Oval 39"/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48" name="Oval 40"/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49" name="Oval 41"/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50" name="Oval 42"/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51" name="Oval 43"/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52" name="Oval 44"/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1553454" name="Oval 46"/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55" name="Oval 47"/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56" name="Oval 48"/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57" name="Oval 49"/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58" name="Oval 50"/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59" name="Oval 51"/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60" name="Oval 52"/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61" name="Oval 53"/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62" name="Oval 54"/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63" name="Oval 55"/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64" name="Oval 56"/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3465" name="Rectangle 57"/>
          <p:cNvSpPr>
            <a:spLocks noChangeArrowheads="1"/>
          </p:cNvSpPr>
          <p:nvPr/>
        </p:nvSpPr>
        <p:spPr bwMode="auto">
          <a:xfrm>
            <a:off x="3844925" y="3213100"/>
            <a:ext cx="1358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AS 7018</a:t>
            </a:r>
          </a:p>
        </p:txBody>
      </p:sp>
      <p:sp>
        <p:nvSpPr>
          <p:cNvPr id="1553466" name="Rectangle 58"/>
          <p:cNvSpPr>
            <a:spLocks noChangeArrowheads="1"/>
          </p:cNvSpPr>
          <p:nvPr/>
        </p:nvSpPr>
        <p:spPr bwMode="auto">
          <a:xfrm>
            <a:off x="4225925" y="3746500"/>
            <a:ext cx="74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AT&amp;T </a:t>
            </a:r>
          </a:p>
        </p:txBody>
      </p:sp>
      <p:sp>
        <p:nvSpPr>
          <p:cNvPr id="1553467" name="Line 59"/>
          <p:cNvSpPr>
            <a:spLocks noChangeShapeType="1"/>
          </p:cNvSpPr>
          <p:nvPr/>
        </p:nvSpPr>
        <p:spPr bwMode="auto">
          <a:xfrm>
            <a:off x="5673725" y="43561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3468" name="Line 60"/>
          <p:cNvSpPr>
            <a:spLocks noChangeShapeType="1"/>
          </p:cNvSpPr>
          <p:nvPr/>
        </p:nvSpPr>
        <p:spPr bwMode="auto">
          <a:xfrm flipV="1">
            <a:off x="2320925" y="43561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516688" y="4133850"/>
            <a:ext cx="2578100" cy="1282700"/>
            <a:chOff x="4131" y="1588"/>
            <a:chExt cx="1624" cy="808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1553471" name="Oval 63"/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72" name="Oval 64"/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73" name="Oval 65"/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74" name="Oval 66"/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75" name="Oval 67"/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76" name="Oval 68"/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77" name="Oval 69"/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78" name="Oval 70"/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79" name="Oval 71"/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80" name="Oval 72"/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81" name="Oval 73"/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1553483" name="Oval 75"/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84" name="Oval 76"/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85" name="Oval 77"/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86" name="Oval 78"/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87" name="Oval 79"/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88" name="Oval 80"/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89" name="Oval 81"/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90" name="Oval 82"/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91" name="Oval 83"/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92" name="Oval 84"/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493" name="Oval 85"/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3494" name="Rectangle 86"/>
          <p:cNvSpPr>
            <a:spLocks noChangeArrowheads="1"/>
          </p:cNvSpPr>
          <p:nvPr/>
        </p:nvSpPr>
        <p:spPr bwMode="auto">
          <a:xfrm>
            <a:off x="7045325" y="4127500"/>
            <a:ext cx="1539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AS 12654</a:t>
            </a:r>
          </a:p>
        </p:txBody>
      </p:sp>
      <p:sp>
        <p:nvSpPr>
          <p:cNvPr id="1553495" name="Rectangle 87"/>
          <p:cNvSpPr>
            <a:spLocks noChangeArrowheads="1"/>
          </p:cNvSpPr>
          <p:nvPr/>
        </p:nvSpPr>
        <p:spPr bwMode="auto">
          <a:xfrm>
            <a:off x="7350125" y="4660900"/>
            <a:ext cx="1001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RIPE NCC</a:t>
            </a:r>
          </a:p>
          <a:p>
            <a:pPr eaLnBrk="0" hangingPunct="0"/>
            <a:r>
              <a:rPr lang="en-US" sz="1400">
                <a:latin typeface="Calibri" pitchFamily="34" charset="0"/>
              </a:rPr>
              <a:t>RIS project </a:t>
            </a:r>
          </a:p>
        </p:txBody>
      </p:sp>
      <p:pic>
        <p:nvPicPr>
          <p:cNvPr id="1553496" name="Picture 8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4395787"/>
            <a:ext cx="5476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3497" name="Picture 8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3" y="4700587"/>
            <a:ext cx="5476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3498" name="Picture 9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1763" y="4167187"/>
            <a:ext cx="5476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3499" name="Picture 9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2963" y="4167187"/>
            <a:ext cx="5476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3500" name="Line 92"/>
          <p:cNvSpPr>
            <a:spLocks noChangeShapeType="1"/>
          </p:cNvSpPr>
          <p:nvPr/>
        </p:nvSpPr>
        <p:spPr bwMode="auto">
          <a:xfrm>
            <a:off x="3921125" y="43561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3501" name="Line 93"/>
          <p:cNvSpPr>
            <a:spLocks noChangeShapeType="1"/>
          </p:cNvSpPr>
          <p:nvPr/>
        </p:nvSpPr>
        <p:spPr bwMode="auto">
          <a:xfrm>
            <a:off x="2397125" y="35941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3502" name="Rectangle 94"/>
          <p:cNvSpPr>
            <a:spLocks noChangeArrowheads="1"/>
          </p:cNvSpPr>
          <p:nvPr/>
        </p:nvSpPr>
        <p:spPr bwMode="auto">
          <a:xfrm>
            <a:off x="1652588" y="31750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192.0.2.1</a:t>
            </a:r>
          </a:p>
        </p:txBody>
      </p:sp>
      <p:sp>
        <p:nvSpPr>
          <p:cNvPr id="1553503" name="Rectangle 95"/>
          <p:cNvSpPr>
            <a:spLocks noChangeArrowheads="1"/>
          </p:cNvSpPr>
          <p:nvPr/>
        </p:nvSpPr>
        <p:spPr bwMode="auto">
          <a:xfrm>
            <a:off x="5978525" y="5651500"/>
            <a:ext cx="2281238" cy="8255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128.112.0.0/16</a:t>
            </a:r>
          </a:p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AS path = 7018 88</a:t>
            </a:r>
          </a:p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Next  Hop = 12.127.0.121</a:t>
            </a:r>
          </a:p>
        </p:txBody>
      </p:sp>
      <p:sp>
        <p:nvSpPr>
          <p:cNvPr id="1553504" name="Line 96"/>
          <p:cNvSpPr>
            <a:spLocks noChangeShapeType="1"/>
          </p:cNvSpPr>
          <p:nvPr/>
        </p:nvSpPr>
        <p:spPr bwMode="auto">
          <a:xfrm flipH="1">
            <a:off x="5749925" y="34417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3505" name="Rectangle 97"/>
          <p:cNvSpPr>
            <a:spLocks noChangeArrowheads="1"/>
          </p:cNvSpPr>
          <p:nvPr/>
        </p:nvSpPr>
        <p:spPr bwMode="auto">
          <a:xfrm>
            <a:off x="5962650" y="3044825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12.127.0.121</a:t>
            </a:r>
          </a:p>
        </p:txBody>
      </p:sp>
      <p:sp>
        <p:nvSpPr>
          <p:cNvPr id="1553506" name="Line 98"/>
          <p:cNvSpPr>
            <a:spLocks noChangeShapeType="1"/>
          </p:cNvSpPr>
          <p:nvPr/>
        </p:nvSpPr>
        <p:spPr bwMode="auto">
          <a:xfrm>
            <a:off x="2930525" y="48133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3507" name="Line 99"/>
          <p:cNvSpPr>
            <a:spLocks noChangeShapeType="1"/>
          </p:cNvSpPr>
          <p:nvPr/>
        </p:nvSpPr>
        <p:spPr bwMode="auto">
          <a:xfrm>
            <a:off x="6030913" y="478155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3508" name="Line 100"/>
          <p:cNvSpPr>
            <a:spLocks noChangeShapeType="1"/>
          </p:cNvSpPr>
          <p:nvPr/>
        </p:nvSpPr>
        <p:spPr bwMode="auto">
          <a:xfrm>
            <a:off x="4530725" y="45847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3509" name="AutoShape 101"/>
          <p:cNvSpPr>
            <a:spLocks noChangeArrowheads="1"/>
          </p:cNvSpPr>
          <p:nvPr/>
        </p:nvSpPr>
        <p:spPr bwMode="auto">
          <a:xfrm rot="-424274">
            <a:off x="2701925" y="45085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3510" name="AutoShape 102"/>
          <p:cNvSpPr>
            <a:spLocks noChangeArrowheads="1"/>
          </p:cNvSpPr>
          <p:nvPr/>
        </p:nvSpPr>
        <p:spPr bwMode="auto">
          <a:xfrm>
            <a:off x="4225925" y="44323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3511" name="AutoShape 103"/>
          <p:cNvSpPr>
            <a:spLocks noChangeArrowheads="1"/>
          </p:cNvSpPr>
          <p:nvPr/>
        </p:nvSpPr>
        <p:spPr bwMode="auto">
          <a:xfrm rot="-19964282">
            <a:off x="5902325" y="46609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Path Selection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953000" cy="5334000"/>
          </a:xfrm>
        </p:spPr>
        <p:txBody>
          <a:bodyPr/>
          <a:lstStyle/>
          <a:p>
            <a:r>
              <a:rPr lang="en-US" dirty="0"/>
              <a:t>Simplest case</a:t>
            </a:r>
          </a:p>
          <a:p>
            <a:pPr lvl="1"/>
            <a:r>
              <a:rPr lang="en-US" dirty="0"/>
              <a:t>Shortest AS path</a:t>
            </a:r>
          </a:p>
          <a:p>
            <a:pPr lvl="1"/>
            <a:r>
              <a:rPr lang="en-US" dirty="0"/>
              <a:t>Arbitrary tie break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Three-hop AS path preferred over a four-hop AS path</a:t>
            </a:r>
          </a:p>
          <a:p>
            <a:pPr lvl="1"/>
            <a:r>
              <a:rPr lang="en-US" dirty="0"/>
              <a:t>AS 12654 prefers path through Global Crossing</a:t>
            </a:r>
          </a:p>
          <a:p>
            <a:r>
              <a:rPr lang="en-US" dirty="0"/>
              <a:t>But, BGP is not limited to shortest-path routing</a:t>
            </a:r>
          </a:p>
          <a:p>
            <a:pPr lvl="1"/>
            <a:r>
              <a:rPr lang="en-US" dirty="0"/>
              <a:t>Policy-based routing</a:t>
            </a:r>
          </a:p>
        </p:txBody>
      </p:sp>
      <p:sp>
        <p:nvSpPr>
          <p:cNvPr id="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9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EDEEE-C572-461F-959F-DABA87064A3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61100" y="1143000"/>
            <a:ext cx="2578100" cy="1282700"/>
            <a:chOff x="3987" y="340"/>
            <a:chExt cx="1624" cy="80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1555462" name="Oval 6"/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63" name="Oval 7"/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64" name="Oval 8"/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65" name="Oval 9"/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66" name="Oval 10"/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67" name="Oval 11"/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68" name="Oval 12"/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69" name="Oval 13"/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70" name="Oval 14"/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71" name="Oval 15"/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72" name="Oval 16"/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1555474" name="Oval 18"/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75" name="Oval 19"/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76" name="Oval 20"/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77" name="Oval 21"/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78" name="Oval 22"/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79" name="Oval 23"/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80" name="Oval 24"/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81" name="Oval 25"/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82" name="Oval 26"/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83" name="Oval 27"/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84" name="Oval 28"/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718300" y="5321300"/>
            <a:ext cx="1893888" cy="1130300"/>
            <a:chOff x="4275" y="3172"/>
            <a:chExt cx="1193" cy="712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1555487" name="Oval 31"/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88" name="Oval 32"/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89" name="Oval 33"/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90" name="Oval 34"/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91" name="Oval 35"/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92" name="Oval 36"/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93" name="Oval 37"/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94" name="Oval 38"/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95" name="Oval 39"/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96" name="Oval 40"/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497" name="Oval 41"/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1555499" name="Oval 43"/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0" name="Oval 44"/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1" name="Oval 45"/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2" name="Oval 46"/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3" name="Oval 47"/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4" name="Oval 48"/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5" name="Oval 49"/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6" name="Oval 50"/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7" name="Oval 51"/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8" name="Oval 52"/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09" name="Oval 53"/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5510" name="Rectangle 54"/>
          <p:cNvSpPr>
            <a:spLocks noChangeArrowheads="1"/>
          </p:cNvSpPr>
          <p:nvPr/>
        </p:nvSpPr>
        <p:spPr bwMode="auto">
          <a:xfrm>
            <a:off x="7080250" y="554990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>
                <a:latin typeface="Calibri" pitchFamily="34" charset="0"/>
                <a:cs typeface="Courier New" pitchFamily="49" charset="0"/>
              </a:rPr>
              <a:t>AS 3549</a:t>
            </a:r>
          </a:p>
        </p:txBody>
      </p:sp>
      <p:sp>
        <p:nvSpPr>
          <p:cNvPr id="1555511" name="Rectangle 55"/>
          <p:cNvSpPr>
            <a:spLocks noChangeArrowheads="1"/>
          </p:cNvSpPr>
          <p:nvPr/>
        </p:nvSpPr>
        <p:spPr bwMode="auto">
          <a:xfrm>
            <a:off x="7067550" y="5930900"/>
            <a:ext cx="1362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  <a:cs typeface="Courier New" pitchFamily="49" charset="0"/>
              </a:rPr>
              <a:t>Global Crossing </a:t>
            </a: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6789738" y="3201988"/>
            <a:ext cx="1898650" cy="1289050"/>
            <a:chOff x="4323" y="1828"/>
            <a:chExt cx="1193" cy="712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1555514" name="Oval 58"/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15" name="Oval 59"/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16" name="Oval 60"/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17" name="Oval 61"/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18" name="Oval 62"/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19" name="Oval 63"/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20" name="Oval 64"/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21" name="Oval 65"/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22" name="Oval 66"/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23" name="Oval 67"/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24" name="Oval 68"/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1555526" name="Oval 70"/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27" name="Oval 71"/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28" name="Oval 72"/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29" name="Oval 73"/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30" name="Oval 74"/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31" name="Oval 75"/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32" name="Oval 76"/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33" name="Oval 77"/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34" name="Oval 78"/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35" name="Oval 79"/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536" name="Oval 80"/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5538" name="Rectangle 82"/>
          <p:cNvSpPr>
            <a:spLocks noChangeArrowheads="1"/>
          </p:cNvSpPr>
          <p:nvPr/>
        </p:nvSpPr>
        <p:spPr bwMode="auto">
          <a:xfrm>
            <a:off x="7078663" y="3340100"/>
            <a:ext cx="135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>
                <a:latin typeface="Calibri" pitchFamily="34" charset="0"/>
                <a:cs typeface="Courier New" pitchFamily="49" charset="0"/>
              </a:rPr>
              <a:t>AS 12654</a:t>
            </a:r>
          </a:p>
        </p:txBody>
      </p:sp>
      <p:sp>
        <p:nvSpPr>
          <p:cNvPr id="1555539" name="Rectangle 83"/>
          <p:cNvSpPr>
            <a:spLocks noChangeArrowheads="1"/>
          </p:cNvSpPr>
          <p:nvPr/>
        </p:nvSpPr>
        <p:spPr bwMode="auto">
          <a:xfrm>
            <a:off x="7170738" y="3735388"/>
            <a:ext cx="1020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  <a:cs typeface="Courier New" pitchFamily="49" charset="0"/>
              </a:rPr>
              <a:t>RIPE NCC</a:t>
            </a:r>
          </a:p>
          <a:p>
            <a:pPr eaLnBrk="0" hangingPunct="0"/>
            <a:r>
              <a:rPr lang="en-US" sz="1400" b="1">
                <a:latin typeface="Calibri" pitchFamily="34" charset="0"/>
                <a:cs typeface="Courier New" pitchFamily="49" charset="0"/>
              </a:rPr>
              <a:t>RIS project </a:t>
            </a:r>
          </a:p>
        </p:txBody>
      </p:sp>
      <p:sp>
        <p:nvSpPr>
          <p:cNvPr id="1555540" name="Rectangle 84"/>
          <p:cNvSpPr>
            <a:spLocks noChangeArrowheads="1"/>
          </p:cNvSpPr>
          <p:nvPr/>
        </p:nvSpPr>
        <p:spPr bwMode="auto">
          <a:xfrm>
            <a:off x="6851650" y="135890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 b="1">
                <a:latin typeface="Calibri" pitchFamily="34" charset="0"/>
                <a:cs typeface="Courier New" pitchFamily="49" charset="0"/>
              </a:rPr>
              <a:t>AS 1129</a:t>
            </a:r>
          </a:p>
        </p:txBody>
      </p:sp>
      <p:sp>
        <p:nvSpPr>
          <p:cNvPr id="1555541" name="Rectangle 85"/>
          <p:cNvSpPr>
            <a:spLocks noChangeArrowheads="1"/>
          </p:cNvSpPr>
          <p:nvPr/>
        </p:nvSpPr>
        <p:spPr bwMode="auto">
          <a:xfrm>
            <a:off x="6865938" y="1739900"/>
            <a:ext cx="1192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  <a:cs typeface="Courier New" pitchFamily="49" charset="0"/>
              </a:rPr>
              <a:t>Global Access</a:t>
            </a:r>
          </a:p>
        </p:txBody>
      </p:sp>
      <p:sp>
        <p:nvSpPr>
          <p:cNvPr id="1555543" name="AutoShape 87"/>
          <p:cNvSpPr>
            <a:spLocks noChangeArrowheads="1"/>
          </p:cNvSpPr>
          <p:nvPr/>
        </p:nvSpPr>
        <p:spPr bwMode="auto">
          <a:xfrm>
            <a:off x="8161338" y="2058988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5544" name="AutoShape 88"/>
          <p:cNvSpPr>
            <a:spLocks noChangeArrowheads="1"/>
          </p:cNvSpPr>
          <p:nvPr/>
        </p:nvSpPr>
        <p:spPr bwMode="auto">
          <a:xfrm flipV="1">
            <a:off x="8085138" y="4344988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5545" name="Rectangle 89"/>
          <p:cNvSpPr>
            <a:spLocks noChangeArrowheads="1"/>
          </p:cNvSpPr>
          <p:nvPr/>
        </p:nvSpPr>
        <p:spPr bwMode="auto">
          <a:xfrm>
            <a:off x="5153025" y="2501900"/>
            <a:ext cx="2892425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AS Path = 1129 1755 1239 7018 6341</a:t>
            </a:r>
          </a:p>
        </p:txBody>
      </p:sp>
      <p:sp>
        <p:nvSpPr>
          <p:cNvPr id="1555546" name="Rectangle 90"/>
          <p:cNvSpPr>
            <a:spLocks noChangeArrowheads="1"/>
          </p:cNvSpPr>
          <p:nvPr/>
        </p:nvSpPr>
        <p:spPr bwMode="auto">
          <a:xfrm>
            <a:off x="5838825" y="4651375"/>
            <a:ext cx="208915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AS Path = 3549 7018 6341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AS_PATH Attribute</a:t>
            </a:r>
          </a:p>
        </p:txBody>
      </p:sp>
      <p:sp>
        <p:nvSpPr>
          <p:cNvPr id="2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62DC14-4121-469D-B2C9-8892D81E4F9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14" name="Footer Placeholder 2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1557506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1557510" name="Oval 6"/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11" name="Oval 7"/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12" name="Oval 8"/>
              <p:cNvSpPr>
                <a:spLocks noChangeArrowheads="1"/>
              </p:cNvSpPr>
              <p:nvPr/>
            </p:nvSpPr>
            <p:spPr bwMode="auto">
              <a:xfrm>
                <a:off x="3311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13" name="Oval 9"/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14" name="Oval 10"/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15" name="Oval 11"/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16" name="Oval 12"/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17" name="Oval 13"/>
              <p:cNvSpPr>
                <a:spLocks noChangeArrowheads="1"/>
              </p:cNvSpPr>
              <p:nvPr/>
            </p:nvSpPr>
            <p:spPr bwMode="auto">
              <a:xfrm>
                <a:off x="2640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18" name="Oval 14"/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19" name="Oval 15"/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20" name="Oval 16"/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1557522" name="Oval 18"/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23" name="Oval 19"/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24" name="Oval 20"/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25" name="Oval 21"/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26" name="Oval 22"/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27" name="Oval 23"/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28" name="Oval 24"/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29" name="Oval 25"/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30" name="Oval 26"/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31" name="Oval 27"/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32" name="Oval 28"/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7533" name="Rectangle 29"/>
          <p:cNvSpPr>
            <a:spLocks noChangeArrowheads="1"/>
          </p:cNvSpPr>
          <p:nvPr/>
        </p:nvSpPr>
        <p:spPr bwMode="auto">
          <a:xfrm>
            <a:off x="3200400" y="4191000"/>
            <a:ext cx="1373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 7018</a:t>
            </a:r>
          </a:p>
        </p:txBody>
      </p:sp>
      <p:sp>
        <p:nvSpPr>
          <p:cNvPr id="1557534" name="Rectangle 30"/>
          <p:cNvSpPr>
            <a:spLocks noChangeArrowheads="1"/>
          </p:cNvSpPr>
          <p:nvPr/>
        </p:nvSpPr>
        <p:spPr bwMode="auto">
          <a:xfrm>
            <a:off x="1066800" y="4648200"/>
            <a:ext cx="130810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AS Path = 6341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1557538" name="Oval 34"/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39" name="Oval 35"/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40" name="Oval 36"/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41" name="Oval 37"/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42" name="Oval 38"/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43" name="Oval 39"/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44" name="Oval 40"/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45" name="Oval 41"/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46" name="Oval 42"/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47" name="Oval 43"/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48" name="Oval 44"/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5"/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1557550" name="Oval 46"/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51" name="Oval 47"/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52" name="Oval 48"/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53" name="Oval 49"/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54" name="Oval 50"/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55" name="Oval 51"/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56" name="Oval 52"/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57" name="Oval 53"/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58" name="Oval 54"/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59" name="Oval 55"/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560" name="Oval 56"/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57561" name="Rectangle 57"/>
            <p:cNvSpPr>
              <a:spLocks noChangeArrowheads="1"/>
            </p:cNvSpPr>
            <p:nvPr/>
          </p:nvSpPr>
          <p:spPr bwMode="auto">
            <a:xfrm>
              <a:off x="566" y="1689"/>
              <a:ext cx="8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 b="1">
                  <a:latin typeface="Calibri" pitchFamily="34" charset="0"/>
                </a:rPr>
                <a:t>AS 1239</a:t>
              </a:r>
            </a:p>
          </p:txBody>
        </p:sp>
        <p:sp>
          <p:nvSpPr>
            <p:cNvPr id="1557562" name="Rectangle 58"/>
            <p:cNvSpPr>
              <a:spLocks noChangeArrowheads="1"/>
            </p:cNvSpPr>
            <p:nvPr/>
          </p:nvSpPr>
          <p:spPr bwMode="auto">
            <a:xfrm>
              <a:off x="422" y="2030"/>
              <a:ext cx="3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latin typeface="Calibri" pitchFamily="34" charset="0"/>
                </a:rPr>
                <a:t>Sprint</a:t>
              </a: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1557565" name="Oval 61"/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66" name="Oval 62"/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67" name="Oval 63"/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68" name="Oval 64"/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69" name="Oval 65"/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70" name="Oval 66"/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71" name="Oval 67"/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72" name="Oval 68"/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73" name="Oval 69"/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74" name="Oval 70"/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75" name="Oval 71"/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1557577" name="Oval 73"/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78" name="Oval 74"/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79" name="Oval 75"/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80" name="Oval 76"/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81" name="Oval 77"/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82" name="Oval 78"/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83" name="Oval 79"/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84" name="Oval 80"/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85" name="Oval 81"/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86" name="Oval 82"/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87" name="Oval 83"/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7588" name="Rectangle 84"/>
          <p:cNvSpPr>
            <a:spLocks noChangeArrowheads="1"/>
          </p:cNvSpPr>
          <p:nvPr/>
        </p:nvSpPr>
        <p:spPr bwMode="auto">
          <a:xfrm>
            <a:off x="2971800" y="1752600"/>
            <a:ext cx="1373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 1755</a:t>
            </a:r>
          </a:p>
        </p:txBody>
      </p:sp>
      <p:sp>
        <p:nvSpPr>
          <p:cNvPr id="1557589" name="Rectangle 85"/>
          <p:cNvSpPr>
            <a:spLocks noChangeArrowheads="1"/>
          </p:cNvSpPr>
          <p:nvPr/>
        </p:nvSpPr>
        <p:spPr bwMode="auto">
          <a:xfrm>
            <a:off x="2879725" y="2308225"/>
            <a:ext cx="646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Ebone</a:t>
            </a:r>
          </a:p>
        </p:txBody>
      </p:sp>
      <p:grpSp>
        <p:nvGrpSpPr>
          <p:cNvPr id="12" name="Group 86"/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13" name="Group 87"/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1557592" name="Oval 88"/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93" name="Oval 89"/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94" name="Oval 90"/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95" name="Oval 91"/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96" name="Oval 92"/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97" name="Oval 93"/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98" name="Oval 94"/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99" name="Oval 95"/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00" name="Oval 96"/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01" name="Oval 97"/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02" name="Oval 98"/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99"/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1557604" name="Oval 100"/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05" name="Oval 101"/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06" name="Oval 102"/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07" name="Oval 103"/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08" name="Oval 104"/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09" name="Oval 105"/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10" name="Oval 106"/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11" name="Oval 107"/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12" name="Oval 108"/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13" name="Oval 109"/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14" name="Oval 110"/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7615" name="Rectangle 111"/>
          <p:cNvSpPr>
            <a:spLocks noChangeArrowheads="1"/>
          </p:cNvSpPr>
          <p:nvPr/>
        </p:nvSpPr>
        <p:spPr bwMode="auto">
          <a:xfrm>
            <a:off x="3352800" y="4953000"/>
            <a:ext cx="592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AT&amp;T</a:t>
            </a:r>
          </a:p>
        </p:txBody>
      </p:sp>
      <p:grpSp>
        <p:nvGrpSpPr>
          <p:cNvPr id="15" name="Group 112"/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16" name="Group 113"/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1557618" name="Oval 114"/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19" name="Oval 115"/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20" name="Oval 116"/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21" name="Oval 117"/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22" name="Oval 118"/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23" name="Oval 119"/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24" name="Oval 120"/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25" name="Oval 121"/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26" name="Oval 122"/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27" name="Oval 123"/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28" name="Oval 124"/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25"/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1557630" name="Oval 126"/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31" name="Oval 127"/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32" name="Oval 128"/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33" name="Oval 129"/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34" name="Oval 130"/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35" name="Oval 131"/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36" name="Oval 132"/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37" name="Oval 133"/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38" name="Oval 134"/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39" name="Oval 135"/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40" name="Oval 136"/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7641" name="Rectangle 137"/>
          <p:cNvSpPr>
            <a:spLocks noChangeArrowheads="1"/>
          </p:cNvSpPr>
          <p:nvPr/>
        </p:nvSpPr>
        <p:spPr bwMode="auto">
          <a:xfrm>
            <a:off x="6918325" y="5119688"/>
            <a:ext cx="1373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 3549</a:t>
            </a:r>
          </a:p>
        </p:txBody>
      </p:sp>
      <p:sp>
        <p:nvSpPr>
          <p:cNvPr id="1557642" name="Rectangle 138"/>
          <p:cNvSpPr>
            <a:spLocks noChangeArrowheads="1"/>
          </p:cNvSpPr>
          <p:nvPr/>
        </p:nvSpPr>
        <p:spPr bwMode="auto">
          <a:xfrm>
            <a:off x="6934200" y="5562600"/>
            <a:ext cx="1362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Global Crossing </a:t>
            </a:r>
          </a:p>
        </p:txBody>
      </p:sp>
      <p:sp>
        <p:nvSpPr>
          <p:cNvPr id="1557643" name="Rectangle 139"/>
          <p:cNvSpPr>
            <a:spLocks noChangeArrowheads="1"/>
          </p:cNvSpPr>
          <p:nvPr/>
        </p:nvSpPr>
        <p:spPr bwMode="auto">
          <a:xfrm>
            <a:off x="4419600" y="5410200"/>
            <a:ext cx="1687513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AS Path = 7018 6341</a:t>
            </a:r>
          </a:p>
        </p:txBody>
      </p:sp>
      <p:grpSp>
        <p:nvGrpSpPr>
          <p:cNvPr id="18" name="Group 140"/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19" name="Group 141"/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1557646" name="Oval 142"/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47" name="Oval 143"/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48" name="Oval 144"/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49" name="Oval 145"/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50" name="Oval 146"/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51" name="Oval 147"/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52" name="Oval 148"/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53" name="Oval 149"/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54" name="Oval 150"/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55" name="Oval 151"/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56" name="Oval 152"/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53"/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1557658" name="Oval 154"/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59" name="Oval 155"/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60" name="Oval 156"/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61" name="Oval 157"/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62" name="Oval 158"/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63" name="Oval 159"/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64" name="Oval 160"/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65" name="Oval 161"/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66" name="Oval 162"/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67" name="Oval 163"/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68" name="Oval 164"/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7669" name="Rectangle 165"/>
          <p:cNvSpPr>
            <a:spLocks noChangeArrowheads="1"/>
          </p:cNvSpPr>
          <p:nvPr/>
        </p:nvSpPr>
        <p:spPr bwMode="auto">
          <a:xfrm>
            <a:off x="5943600" y="4191000"/>
            <a:ext cx="208915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AS Path = 3549 7018 6341</a:t>
            </a:r>
          </a:p>
        </p:txBody>
      </p:sp>
      <p:grpSp>
        <p:nvGrpSpPr>
          <p:cNvPr id="21" name="Group 166"/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22" name="Group 167"/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1557672" name="Oval 168"/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73" name="Oval 169"/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74" name="Oval 170"/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75" name="Oval 171"/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76" name="Oval 172"/>
              <p:cNvSpPr>
                <a:spLocks noChangeArrowheads="1"/>
              </p:cNvSpPr>
              <p:nvPr/>
            </p:nvSpPr>
            <p:spPr bwMode="auto">
              <a:xfrm>
                <a:off x="276" y="3188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77" name="Oval 173"/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78" name="Oval 174"/>
              <p:cNvSpPr>
                <a:spLocks noChangeArrowheads="1"/>
              </p:cNvSpPr>
              <p:nvPr/>
            </p:nvSpPr>
            <p:spPr bwMode="auto">
              <a:xfrm>
                <a:off x="1358" y="3216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79" name="Oval 175"/>
              <p:cNvSpPr>
                <a:spLocks noChangeArrowheads="1"/>
              </p:cNvSpPr>
              <p:nvPr/>
            </p:nvSpPr>
            <p:spPr bwMode="auto">
              <a:xfrm>
                <a:off x="359" y="3324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80" name="Oval 176"/>
              <p:cNvSpPr>
                <a:spLocks noChangeArrowheads="1"/>
              </p:cNvSpPr>
              <p:nvPr/>
            </p:nvSpPr>
            <p:spPr bwMode="auto">
              <a:xfrm>
                <a:off x="1399" y="3537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81" name="Oval 177"/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82" name="Oval 178"/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79"/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1557684" name="Oval 180"/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85" name="Oval 181"/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86" name="Oval 182"/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87" name="Oval 183"/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88" name="Oval 184"/>
              <p:cNvSpPr>
                <a:spLocks noChangeArrowheads="1"/>
              </p:cNvSpPr>
              <p:nvPr/>
            </p:nvSpPr>
            <p:spPr bwMode="auto">
              <a:xfrm>
                <a:off x="244" y="3188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89" name="Oval 185"/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90" name="Oval 186"/>
              <p:cNvSpPr>
                <a:spLocks noChangeArrowheads="1"/>
              </p:cNvSpPr>
              <p:nvPr/>
            </p:nvSpPr>
            <p:spPr bwMode="auto">
              <a:xfrm>
                <a:off x="1326" y="3216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91" name="Oval 187"/>
              <p:cNvSpPr>
                <a:spLocks noChangeArrowheads="1"/>
              </p:cNvSpPr>
              <p:nvPr/>
            </p:nvSpPr>
            <p:spPr bwMode="auto">
              <a:xfrm>
                <a:off x="327" y="3324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92" name="Oval 188"/>
              <p:cNvSpPr>
                <a:spLocks noChangeArrowheads="1"/>
              </p:cNvSpPr>
              <p:nvPr/>
            </p:nvSpPr>
            <p:spPr bwMode="auto">
              <a:xfrm>
                <a:off x="1368" y="3537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93" name="Oval 189"/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694" name="Oval 190"/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57695" name="Rectangle 191"/>
          <p:cNvSpPr>
            <a:spLocks noChangeArrowheads="1"/>
          </p:cNvSpPr>
          <p:nvPr/>
        </p:nvSpPr>
        <p:spPr bwMode="auto">
          <a:xfrm>
            <a:off x="736600" y="5246688"/>
            <a:ext cx="1020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latin typeface="Calibri" pitchFamily="34" charset="0"/>
              </a:rPr>
              <a:t>AS 6341</a:t>
            </a:r>
          </a:p>
        </p:txBody>
      </p:sp>
      <p:sp>
        <p:nvSpPr>
          <p:cNvPr id="1557696" name="Rectangle 192"/>
          <p:cNvSpPr>
            <a:spLocks noChangeArrowheads="1"/>
          </p:cNvSpPr>
          <p:nvPr/>
        </p:nvSpPr>
        <p:spPr bwMode="auto">
          <a:xfrm>
            <a:off x="381000" y="5867400"/>
            <a:ext cx="178435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</p:txBody>
      </p:sp>
      <p:sp>
        <p:nvSpPr>
          <p:cNvPr id="1557697" name="Rectangle 193"/>
          <p:cNvSpPr>
            <a:spLocks noChangeArrowheads="1"/>
          </p:cNvSpPr>
          <p:nvPr/>
        </p:nvSpPr>
        <p:spPr bwMode="auto">
          <a:xfrm>
            <a:off x="685800" y="5562600"/>
            <a:ext cx="130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AT&amp;T Research</a:t>
            </a:r>
          </a:p>
        </p:txBody>
      </p:sp>
      <p:sp>
        <p:nvSpPr>
          <p:cNvPr id="1557698" name="Rectangle 194"/>
          <p:cNvSpPr>
            <a:spLocks noChangeArrowheads="1"/>
          </p:cNvSpPr>
          <p:nvPr/>
        </p:nvSpPr>
        <p:spPr bwMode="auto">
          <a:xfrm>
            <a:off x="304800" y="6324600"/>
            <a:ext cx="1576388" cy="336550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Prefix Originated</a:t>
            </a:r>
          </a:p>
        </p:txBody>
      </p:sp>
      <p:sp>
        <p:nvSpPr>
          <p:cNvPr id="1557699" name="Rectangle 195"/>
          <p:cNvSpPr>
            <a:spLocks noChangeArrowheads="1"/>
          </p:cNvSpPr>
          <p:nvPr/>
        </p:nvSpPr>
        <p:spPr bwMode="auto">
          <a:xfrm>
            <a:off x="6858000" y="2895600"/>
            <a:ext cx="155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 12654</a:t>
            </a:r>
          </a:p>
        </p:txBody>
      </p:sp>
      <p:sp>
        <p:nvSpPr>
          <p:cNvPr id="1557700" name="Rectangle 196"/>
          <p:cNvSpPr>
            <a:spLocks noChangeArrowheads="1"/>
          </p:cNvSpPr>
          <p:nvPr/>
        </p:nvSpPr>
        <p:spPr bwMode="auto">
          <a:xfrm>
            <a:off x="7239000" y="3276600"/>
            <a:ext cx="1020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RIPE NCC</a:t>
            </a:r>
          </a:p>
          <a:p>
            <a:pPr eaLnBrk="0" hangingPunct="0"/>
            <a:r>
              <a:rPr lang="en-US" sz="1400" b="1">
                <a:latin typeface="Calibri" pitchFamily="34" charset="0"/>
              </a:rPr>
              <a:t>RIS project </a:t>
            </a:r>
          </a:p>
        </p:txBody>
      </p:sp>
      <p:sp>
        <p:nvSpPr>
          <p:cNvPr id="1557701" name="Rectangle 197"/>
          <p:cNvSpPr>
            <a:spLocks noChangeArrowheads="1"/>
          </p:cNvSpPr>
          <p:nvPr/>
        </p:nvSpPr>
        <p:spPr bwMode="auto">
          <a:xfrm>
            <a:off x="6781800" y="609600"/>
            <a:ext cx="1373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 1129</a:t>
            </a:r>
          </a:p>
        </p:txBody>
      </p:sp>
      <p:sp>
        <p:nvSpPr>
          <p:cNvPr id="1557702" name="Rectangle 198"/>
          <p:cNvSpPr>
            <a:spLocks noChangeArrowheads="1"/>
          </p:cNvSpPr>
          <p:nvPr/>
        </p:nvSpPr>
        <p:spPr bwMode="auto">
          <a:xfrm>
            <a:off x="6934200" y="1143000"/>
            <a:ext cx="1192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Global Access</a:t>
            </a:r>
          </a:p>
        </p:txBody>
      </p:sp>
      <p:sp>
        <p:nvSpPr>
          <p:cNvPr id="1557703" name="Rectangle 199"/>
          <p:cNvSpPr>
            <a:spLocks noChangeArrowheads="1"/>
          </p:cNvSpPr>
          <p:nvPr/>
        </p:nvSpPr>
        <p:spPr bwMode="auto">
          <a:xfrm>
            <a:off x="3048000" y="3352800"/>
            <a:ext cx="1687513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AS Path = 7018 6341</a:t>
            </a:r>
          </a:p>
        </p:txBody>
      </p:sp>
      <p:sp>
        <p:nvSpPr>
          <p:cNvPr id="1557704" name="Rectangle 200"/>
          <p:cNvSpPr>
            <a:spLocks noChangeArrowheads="1"/>
          </p:cNvSpPr>
          <p:nvPr/>
        </p:nvSpPr>
        <p:spPr bwMode="auto">
          <a:xfrm>
            <a:off x="0" y="2057400"/>
            <a:ext cx="208915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AS Path = 1239 7018 6341</a:t>
            </a:r>
          </a:p>
        </p:txBody>
      </p:sp>
      <p:sp>
        <p:nvSpPr>
          <p:cNvPr id="1557705" name="Rectangle 201"/>
          <p:cNvSpPr>
            <a:spLocks noChangeArrowheads="1"/>
          </p:cNvSpPr>
          <p:nvPr/>
        </p:nvSpPr>
        <p:spPr bwMode="auto">
          <a:xfrm>
            <a:off x="3200400" y="930275"/>
            <a:ext cx="2490788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AS Path = 1755 1239 7018 6341</a:t>
            </a:r>
          </a:p>
        </p:txBody>
      </p:sp>
      <p:sp>
        <p:nvSpPr>
          <p:cNvPr id="1557706" name="Rectangle 202"/>
          <p:cNvSpPr>
            <a:spLocks noChangeArrowheads="1"/>
          </p:cNvSpPr>
          <p:nvPr/>
        </p:nvSpPr>
        <p:spPr bwMode="auto">
          <a:xfrm>
            <a:off x="5029200" y="2133600"/>
            <a:ext cx="2892425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135.207.0.0/16</a:t>
            </a:r>
          </a:p>
          <a:p>
            <a:pPr eaLnBrk="0" hangingPunct="0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AS Path = 1129 1755 1239 7018 6341</a:t>
            </a:r>
          </a:p>
        </p:txBody>
      </p:sp>
      <p:sp>
        <p:nvSpPr>
          <p:cNvPr id="1557707" name="AutoShape 203"/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7708" name="AutoShape 204"/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7709" name="AutoShape 205"/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7710" name="AutoShape 206"/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7711" name="AutoShape 207"/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7712" name="AutoShape 208"/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7713" name="AutoShape 209"/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7714" name="Text Box 210"/>
          <p:cNvSpPr txBox="1">
            <a:spLocks noChangeArrowheads="1"/>
          </p:cNvSpPr>
          <p:nvPr/>
        </p:nvSpPr>
        <p:spPr bwMode="auto">
          <a:xfrm>
            <a:off x="5164138" y="3243263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3300"/>
                </a:solidFill>
                <a:latin typeface="Calibri" pitchFamily="34" charset="0"/>
              </a:rPr>
              <a:t>Pick shorter </a:t>
            </a:r>
            <a:br>
              <a:rPr lang="en-US" sz="2000" b="1">
                <a:solidFill>
                  <a:srgbClr val="FF3300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FF3300"/>
                </a:solidFill>
                <a:latin typeface="Calibri" pitchFamily="34" charset="0"/>
              </a:rPr>
              <a:t>AS path</a:t>
            </a:r>
          </a:p>
        </p:txBody>
      </p:sp>
      <p:sp>
        <p:nvSpPr>
          <p:cNvPr id="1557715" name="Freeform 211"/>
          <p:cNvSpPr>
            <a:spLocks/>
          </p:cNvSpPr>
          <p:nvPr/>
        </p:nvSpPr>
        <p:spPr bwMode="auto">
          <a:xfrm>
            <a:off x="6084888" y="2847975"/>
            <a:ext cx="1019175" cy="293688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332" y="23"/>
              </a:cxn>
              <a:cxn ang="0">
                <a:pos x="642" y="45"/>
              </a:cxn>
            </a:cxnLst>
            <a:rect l="0" t="0" r="r" b="b"/>
            <a:pathLst>
              <a:path w="642" h="185">
                <a:moveTo>
                  <a:pt x="0" y="185"/>
                </a:moveTo>
                <a:cubicBezTo>
                  <a:pt x="112" y="115"/>
                  <a:pt x="225" y="46"/>
                  <a:pt x="332" y="23"/>
                </a:cubicBezTo>
                <a:cubicBezTo>
                  <a:pt x="439" y="0"/>
                  <a:pt x="540" y="22"/>
                  <a:pt x="642" y="45"/>
                </a:cubicBezTo>
              </a:path>
            </a:pathLst>
          </a:custGeom>
          <a:noFill/>
          <a:ln w="412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Flexible Policies</a:t>
            </a:r>
          </a:p>
        </p:txBody>
      </p:sp>
      <p:sp>
        <p:nvSpPr>
          <p:cNvPr id="1490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5334000" cy="5334000"/>
          </a:xfrm>
        </p:spPr>
        <p:txBody>
          <a:bodyPr/>
          <a:lstStyle/>
          <a:p>
            <a:r>
              <a:rPr lang="en-US" dirty="0"/>
              <a:t>Each node can apply local policies</a:t>
            </a:r>
          </a:p>
          <a:p>
            <a:pPr lvl="1"/>
            <a:r>
              <a:rPr lang="en-US" dirty="0"/>
              <a:t>Path selection: Which path to use?</a:t>
            </a:r>
          </a:p>
          <a:p>
            <a:pPr lvl="1"/>
            <a:r>
              <a:rPr lang="en-US" dirty="0"/>
              <a:t>Path export: Which paths to advertise?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Node 2 may prefer the path “2, 3, 1” over “2, 1”</a:t>
            </a:r>
          </a:p>
          <a:p>
            <a:pPr lvl="1"/>
            <a:r>
              <a:rPr lang="en-US" dirty="0"/>
              <a:t>Node 1 may not let node 3 hear the path “1, 2”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54FC1A-E13E-4BD0-8E1C-D8C77F1907B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2687638"/>
            <a:ext cx="3379788" cy="2189162"/>
            <a:chOff x="1728" y="2484"/>
            <a:chExt cx="2410" cy="173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28" y="2484"/>
              <a:ext cx="813" cy="692"/>
              <a:chOff x="2193" y="3325"/>
              <a:chExt cx="813" cy="692"/>
            </a:xfrm>
          </p:grpSpPr>
          <p:graphicFrame>
            <p:nvGraphicFramePr>
              <p:cNvPr id="1490950" name="Object 6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92" name="Photo Editor Photo" r:id="rId4" imgW="1905266" imgH="1390844" progId="">
                      <p:embed/>
                    </p:oleObj>
                  </mc:Choice>
                  <mc:Fallback>
                    <p:oleObj name="Photo Editor Photo" r:id="rId4" imgW="1905266" imgH="1390844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0951" name="Text Box 7"/>
              <p:cNvSpPr txBox="1">
                <a:spLocks noChangeArrowheads="1"/>
              </p:cNvSpPr>
              <p:nvPr/>
            </p:nvSpPr>
            <p:spPr bwMode="auto">
              <a:xfrm>
                <a:off x="2507" y="3506"/>
                <a:ext cx="223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325" y="2532"/>
              <a:ext cx="813" cy="692"/>
              <a:chOff x="2193" y="3325"/>
              <a:chExt cx="813" cy="692"/>
            </a:xfrm>
          </p:grpSpPr>
          <p:graphicFrame>
            <p:nvGraphicFramePr>
              <p:cNvPr id="1490953" name="Object 9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93" name="Photo Editor Photo" r:id="rId6" imgW="1905266" imgH="1390844" progId="">
                      <p:embed/>
                    </p:oleObj>
                  </mc:Choice>
                  <mc:Fallback>
                    <p:oleObj name="Photo Editor Photo" r:id="rId6" imgW="1905266" imgH="1390844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0954" name="Text Box 10"/>
              <p:cNvSpPr txBox="1">
                <a:spLocks noChangeArrowheads="1"/>
              </p:cNvSpPr>
              <p:nvPr/>
            </p:nvSpPr>
            <p:spPr bwMode="auto">
              <a:xfrm>
                <a:off x="2507" y="3506"/>
                <a:ext cx="223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latin typeface="Calibri" pitchFamily="34" charset="0"/>
                  </a:rPr>
                  <a:t>3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550" y="3524"/>
              <a:ext cx="813" cy="692"/>
              <a:chOff x="2193" y="3325"/>
              <a:chExt cx="813" cy="692"/>
            </a:xfrm>
          </p:grpSpPr>
          <p:graphicFrame>
            <p:nvGraphicFramePr>
              <p:cNvPr id="1490956" name="Object 12"/>
              <p:cNvGraphicFramePr>
                <a:graphicFrameLocks noChangeAspect="1"/>
              </p:cNvGraphicFramePr>
              <p:nvPr/>
            </p:nvGraphicFramePr>
            <p:xfrm>
              <a:off x="2193" y="3325"/>
              <a:ext cx="813" cy="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494" name="Photo Editor Photo" r:id="rId7" imgW="1905266" imgH="1390844" progId="">
                      <p:embed/>
                    </p:oleObj>
                  </mc:Choice>
                  <mc:Fallback>
                    <p:oleObj name="Photo Editor Photo" r:id="rId7" imgW="1905266" imgH="1390844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3" y="3325"/>
                            <a:ext cx="813" cy="6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90957" name="Text Box 13"/>
              <p:cNvSpPr txBox="1">
                <a:spLocks noChangeArrowheads="1"/>
              </p:cNvSpPr>
              <p:nvPr/>
            </p:nvSpPr>
            <p:spPr bwMode="auto">
              <a:xfrm>
                <a:off x="2507" y="3506"/>
                <a:ext cx="223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latin typeface="Calibri" pitchFamily="34" charset="0"/>
                  </a:rPr>
                  <a:t>1</a:t>
                </a:r>
              </a:p>
            </p:txBody>
          </p:sp>
        </p:grpSp>
        <p:sp>
          <p:nvSpPr>
            <p:cNvPr id="1490958" name="Line 14"/>
            <p:cNvSpPr>
              <a:spLocks noChangeShapeType="1"/>
            </p:cNvSpPr>
            <p:nvPr/>
          </p:nvSpPr>
          <p:spPr bwMode="auto">
            <a:xfrm>
              <a:off x="2454" y="2750"/>
              <a:ext cx="10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0959" name="Line 15"/>
            <p:cNvSpPr>
              <a:spLocks noChangeShapeType="1"/>
            </p:cNvSpPr>
            <p:nvPr/>
          </p:nvSpPr>
          <p:spPr bwMode="auto">
            <a:xfrm flipH="1">
              <a:off x="3107" y="3137"/>
              <a:ext cx="532" cy="46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0960" name="Line 16"/>
            <p:cNvSpPr>
              <a:spLocks noChangeShapeType="1"/>
            </p:cNvSpPr>
            <p:nvPr/>
          </p:nvSpPr>
          <p:spPr bwMode="auto">
            <a:xfrm>
              <a:off x="2260" y="3040"/>
              <a:ext cx="581" cy="6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364" name="Rectangle 1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Many Choices…</a:t>
            </a:r>
          </a:p>
        </p:txBody>
      </p:sp>
      <p:sp>
        <p:nvSpPr>
          <p:cNvPr id="14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5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2B2AA4-DCE4-424D-ABAE-2E678AA7B5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51" name="Footer Placeholder 15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1545218" name="Rectangle 2"/>
          <p:cNvSpPr>
            <a:spLocks noChangeArrowheads="1"/>
          </p:cNvSpPr>
          <p:nvPr/>
        </p:nvSpPr>
        <p:spPr bwMode="auto">
          <a:xfrm>
            <a:off x="568325" y="4932363"/>
            <a:ext cx="3182938" cy="701675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Which route should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Frank pick to 13.13.0.0./16?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57600" y="1219200"/>
            <a:ext cx="4648200" cy="984250"/>
            <a:chOff x="244" y="2596"/>
            <a:chExt cx="4120" cy="11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5221" name="Oval 5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22" name="Oval 6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23" name="Oval 7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24" name="Oval 8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25" name="Oval 9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26" name="Oval 10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27" name="Oval 11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28" name="Oval 12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29" name="Oval 13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30" name="Oval 14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31" name="Oval 15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5233" name="Oval 17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34" name="Oval 18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35" name="Oval 19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36" name="Oval 20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37" name="Oval 21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38" name="Oval 22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39" name="Oval 23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40" name="Oval 24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41" name="Oval 25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42" name="Oval 26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43" name="Oval 27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257800" y="2743200"/>
            <a:ext cx="2590800" cy="984250"/>
            <a:chOff x="244" y="2596"/>
            <a:chExt cx="4120" cy="1144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5246" name="Oval 30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47" name="Oval 31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48" name="Oval 32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49" name="Oval 33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50" name="Oval 34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51" name="Oval 35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52" name="Oval 36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53" name="Oval 37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54" name="Oval 38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55" name="Oval 39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56" name="Oval 40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5258" name="Oval 42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59" name="Oval 43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60" name="Oval 44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61" name="Oval 45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62" name="Oval 46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63" name="Oval 47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64" name="Oval 48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65" name="Oval 49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66" name="Oval 50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67" name="Oval 51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68" name="Oval 52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867400" y="4876800"/>
            <a:ext cx="2743200" cy="679450"/>
            <a:chOff x="244" y="2596"/>
            <a:chExt cx="4120" cy="1144"/>
          </a:xfrm>
        </p:grpSpPr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5271" name="Oval 55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72" name="Oval 56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73" name="Oval 57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74" name="Oval 58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75" name="Oval 59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76" name="Oval 60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77" name="Oval 61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78" name="Oval 62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79" name="Oval 63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80" name="Oval 64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81" name="Oval 65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5283" name="Oval 67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84" name="Oval 68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85" name="Oval 69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86" name="Oval 70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87" name="Oval 71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88" name="Oval 72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89" name="Oval 73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90" name="Oval 74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91" name="Oval 75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92" name="Oval 76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93" name="Oval 77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2971800" y="4343400"/>
            <a:ext cx="2209800" cy="679450"/>
            <a:chOff x="244" y="2596"/>
            <a:chExt cx="4120" cy="1144"/>
          </a:xfrm>
        </p:grpSpPr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5296" name="Oval 80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97" name="Oval 81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98" name="Oval 82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299" name="Oval 83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00" name="Oval 84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01" name="Oval 85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02" name="Oval 86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03" name="Oval 87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04" name="Oval 88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05" name="Oval 89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06" name="Oval 90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5308" name="Oval 92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09" name="Oval 93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10" name="Oval 94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11" name="Oval 95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12" name="Oval 96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13" name="Oval 97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14" name="Oval 98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15" name="Oval 99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16" name="Oval 100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17" name="Oval 101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18" name="Oval 102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5319" name="Text Box 103"/>
          <p:cNvSpPr txBox="1">
            <a:spLocks noChangeArrowheads="1"/>
          </p:cNvSpPr>
          <p:nvPr/>
        </p:nvSpPr>
        <p:spPr bwMode="auto">
          <a:xfrm>
            <a:off x="7010400" y="5037138"/>
            <a:ext cx="598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1</a:t>
            </a:r>
          </a:p>
        </p:txBody>
      </p:sp>
      <p:sp>
        <p:nvSpPr>
          <p:cNvPr id="1545320" name="Text Box 104"/>
          <p:cNvSpPr txBox="1">
            <a:spLocks noChangeArrowheads="1"/>
          </p:cNvSpPr>
          <p:nvPr/>
        </p:nvSpPr>
        <p:spPr bwMode="auto">
          <a:xfrm>
            <a:off x="3733800" y="4579938"/>
            <a:ext cx="598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2</a:t>
            </a:r>
          </a:p>
        </p:txBody>
      </p:sp>
      <p:sp>
        <p:nvSpPr>
          <p:cNvPr id="1545321" name="Text Box 105"/>
          <p:cNvSpPr txBox="1">
            <a:spLocks noChangeArrowheads="1"/>
          </p:cNvSpPr>
          <p:nvPr/>
        </p:nvSpPr>
        <p:spPr bwMode="auto">
          <a:xfrm>
            <a:off x="5410200" y="1531938"/>
            <a:ext cx="598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4</a:t>
            </a:r>
          </a:p>
        </p:txBody>
      </p:sp>
      <p:sp>
        <p:nvSpPr>
          <p:cNvPr id="1545322" name="Text Box 106"/>
          <p:cNvSpPr txBox="1">
            <a:spLocks noChangeArrowheads="1"/>
          </p:cNvSpPr>
          <p:nvPr/>
        </p:nvSpPr>
        <p:spPr bwMode="auto">
          <a:xfrm>
            <a:off x="6172200" y="2979738"/>
            <a:ext cx="598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3</a:t>
            </a:r>
          </a:p>
        </p:txBody>
      </p:sp>
      <p:sp>
        <p:nvSpPr>
          <p:cNvPr id="1545323" name="Line 107"/>
          <p:cNvSpPr>
            <a:spLocks noChangeShapeType="1"/>
          </p:cNvSpPr>
          <p:nvPr/>
        </p:nvSpPr>
        <p:spPr bwMode="auto">
          <a:xfrm>
            <a:off x="6781800" y="37338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4" name="Line 108"/>
          <p:cNvSpPr>
            <a:spLocks noChangeShapeType="1"/>
          </p:cNvSpPr>
          <p:nvPr/>
        </p:nvSpPr>
        <p:spPr bwMode="auto">
          <a:xfrm>
            <a:off x="7772400" y="19812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5" name="Line 109"/>
          <p:cNvSpPr>
            <a:spLocks noChangeShapeType="1"/>
          </p:cNvSpPr>
          <p:nvPr/>
        </p:nvSpPr>
        <p:spPr bwMode="auto">
          <a:xfrm flipH="1">
            <a:off x="2514600" y="1828800"/>
            <a:ext cx="1371600" cy="838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6" name="Line 110"/>
          <p:cNvSpPr>
            <a:spLocks noChangeShapeType="1"/>
          </p:cNvSpPr>
          <p:nvPr/>
        </p:nvSpPr>
        <p:spPr bwMode="auto">
          <a:xfrm>
            <a:off x="3276600" y="3962400"/>
            <a:ext cx="152400" cy="533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7" name="Line 111"/>
          <p:cNvSpPr>
            <a:spLocks noChangeShapeType="1"/>
          </p:cNvSpPr>
          <p:nvPr/>
        </p:nvSpPr>
        <p:spPr bwMode="auto">
          <a:xfrm>
            <a:off x="4724400" y="48768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5328" name="Rectangle 112"/>
          <p:cNvSpPr>
            <a:spLocks noChangeArrowheads="1"/>
          </p:cNvSpPr>
          <p:nvPr/>
        </p:nvSpPr>
        <p:spPr bwMode="auto">
          <a:xfrm>
            <a:off x="6705600" y="5486400"/>
            <a:ext cx="13906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13.13.0.0/16</a:t>
            </a:r>
          </a:p>
        </p:txBody>
      </p:sp>
      <p:grpSp>
        <p:nvGrpSpPr>
          <p:cNvPr id="14" name="Group 113"/>
          <p:cNvGrpSpPr>
            <a:grpSpLocks/>
          </p:cNvGrpSpPr>
          <p:nvPr/>
        </p:nvGrpSpPr>
        <p:grpSpPr bwMode="auto">
          <a:xfrm>
            <a:off x="457200" y="2667000"/>
            <a:ext cx="3657600" cy="1517650"/>
            <a:chOff x="244" y="2596"/>
            <a:chExt cx="4120" cy="1144"/>
          </a:xfrm>
        </p:grpSpPr>
        <p:grpSp>
          <p:nvGrpSpPr>
            <p:cNvPr id="15" name="Group 114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5331" name="Oval 115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32" name="Oval 116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33" name="Oval 117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34" name="Oval 118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35" name="Oval 119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36" name="Oval 120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37" name="Oval 121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38" name="Oval 122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39" name="Oval 123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40" name="Oval 124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41" name="Oval 125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26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5343" name="Oval 127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44" name="Oval 128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45" name="Oval 129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46" name="Oval 130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47" name="Oval 131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48" name="Oval 132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49" name="Oval 133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50" name="Oval 134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51" name="Oval 135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52" name="Oval 136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353" name="Oval 137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5354" name="Text Box 138"/>
          <p:cNvSpPr txBox="1">
            <a:spLocks noChangeArrowheads="1"/>
          </p:cNvSpPr>
          <p:nvPr/>
        </p:nvSpPr>
        <p:spPr bwMode="auto">
          <a:xfrm>
            <a:off x="1219200" y="2971800"/>
            <a:ext cx="1600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Frank’s </a:t>
            </a:r>
          </a:p>
          <a:p>
            <a:pPr eaLnBrk="0" hangingPunct="0"/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Internet Barn</a:t>
            </a:r>
          </a:p>
        </p:txBody>
      </p:sp>
      <p:grpSp>
        <p:nvGrpSpPr>
          <p:cNvPr id="17" name="Group 139"/>
          <p:cNvGrpSpPr>
            <a:grpSpLocks/>
          </p:cNvGrpSpPr>
          <p:nvPr/>
        </p:nvGrpSpPr>
        <p:grpSpPr bwMode="auto">
          <a:xfrm>
            <a:off x="609600" y="1289050"/>
            <a:ext cx="2667000" cy="762000"/>
            <a:chOff x="96" y="3744"/>
            <a:chExt cx="1680" cy="480"/>
          </a:xfrm>
        </p:grpSpPr>
        <p:sp>
          <p:nvSpPr>
            <p:cNvPr id="1545356" name="Line 140"/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5357" name="Text Box 141"/>
            <p:cNvSpPr txBox="1">
              <a:spLocks noChangeArrowheads="1"/>
            </p:cNvSpPr>
            <p:nvPr/>
          </p:nvSpPr>
          <p:spPr bwMode="auto">
            <a:xfrm>
              <a:off x="288" y="3762"/>
              <a:ext cx="3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peer</a:t>
              </a:r>
            </a:p>
          </p:txBody>
        </p:sp>
        <p:sp>
          <p:nvSpPr>
            <p:cNvPr id="1545358" name="Text Box 142"/>
            <p:cNvSpPr txBox="1">
              <a:spLocks noChangeArrowheads="1"/>
            </p:cNvSpPr>
            <p:nvPr/>
          </p:nvSpPr>
          <p:spPr bwMode="auto">
            <a:xfrm>
              <a:off x="1200" y="3762"/>
              <a:ext cx="3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peer</a:t>
              </a:r>
            </a:p>
          </p:txBody>
        </p:sp>
        <p:sp>
          <p:nvSpPr>
            <p:cNvPr id="1545359" name="Line 143"/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5360" name="Text Box 144"/>
            <p:cNvSpPr txBox="1">
              <a:spLocks noChangeArrowheads="1"/>
            </p:cNvSpPr>
            <p:nvPr/>
          </p:nvSpPr>
          <p:spPr bwMode="auto">
            <a:xfrm>
              <a:off x="1152" y="3954"/>
              <a:ext cx="6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customer</a:t>
              </a:r>
            </a:p>
          </p:txBody>
        </p:sp>
        <p:sp>
          <p:nvSpPr>
            <p:cNvPr id="1545361" name="Text Box 145"/>
            <p:cNvSpPr txBox="1">
              <a:spLocks noChangeArrowheads="1"/>
            </p:cNvSpPr>
            <p:nvPr/>
          </p:nvSpPr>
          <p:spPr bwMode="auto">
            <a:xfrm>
              <a:off x="96" y="3954"/>
              <a:ext cx="5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provider</a:t>
              </a:r>
            </a:p>
          </p:txBody>
        </p:sp>
        <p:sp>
          <p:nvSpPr>
            <p:cNvPr id="1545362" name="Rectangle 146"/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5363" name="Line 147"/>
          <p:cNvSpPr>
            <a:spLocks noChangeShapeType="1"/>
          </p:cNvSpPr>
          <p:nvPr/>
        </p:nvSpPr>
        <p:spPr bwMode="auto">
          <a:xfrm>
            <a:off x="3962400" y="32004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Routing Architecture</a:t>
            </a:r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Divided into Autonomous Systems</a:t>
            </a:r>
          </a:p>
          <a:p>
            <a:pPr lvl="1"/>
            <a:r>
              <a:rPr lang="en-US"/>
              <a:t>Distinct regions of administrative control</a:t>
            </a:r>
          </a:p>
          <a:p>
            <a:pPr lvl="1"/>
            <a:r>
              <a:rPr lang="en-US"/>
              <a:t>Routers/links managed by a single “institution”</a:t>
            </a:r>
          </a:p>
          <a:p>
            <a:pPr lvl="1"/>
            <a:r>
              <a:rPr lang="en-US"/>
              <a:t>Service provider, company, university, …</a:t>
            </a:r>
          </a:p>
          <a:p>
            <a:r>
              <a:rPr lang="en-US"/>
              <a:t>Hierarchy of Autonomous Systems</a:t>
            </a:r>
          </a:p>
          <a:p>
            <a:pPr lvl="1"/>
            <a:r>
              <a:rPr lang="en-US"/>
              <a:t>Large, tier-1 provider with a nationwide backbone</a:t>
            </a:r>
          </a:p>
          <a:p>
            <a:pPr lvl="1"/>
            <a:r>
              <a:rPr lang="en-US"/>
              <a:t>Medium-sized regional provider with smaller backbone</a:t>
            </a:r>
          </a:p>
          <a:p>
            <a:pPr lvl="1"/>
            <a:r>
              <a:rPr lang="en-US"/>
              <a:t>Small network run by a single company or university</a:t>
            </a:r>
          </a:p>
          <a:p>
            <a:r>
              <a:rPr lang="en-US"/>
              <a:t>Interaction between Autonomous Systems</a:t>
            </a:r>
          </a:p>
          <a:p>
            <a:pPr lvl="1"/>
            <a:r>
              <a:rPr lang="en-US"/>
              <a:t>Internal topology is not shared between AS’s </a:t>
            </a:r>
          </a:p>
          <a:p>
            <a:pPr lvl="1"/>
            <a:r>
              <a:rPr lang="en-US"/>
              <a:t>… but, neighboring AS’s interact to coordinate routing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5DE396-8312-4FFE-83E7-F49F05EDF6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1344516" name="Picture 4" descr="s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410" name="Rectangle 1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Frank’s Choices…</a:t>
            </a:r>
          </a:p>
        </p:txBody>
      </p:sp>
      <p:sp>
        <p:nvSpPr>
          <p:cNvPr id="1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5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98AF86-519C-4441-B72E-2402827C856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58" name="Footer Placeholder 15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1698625"/>
            <a:ext cx="5181600" cy="984250"/>
            <a:chOff x="244" y="2596"/>
            <a:chExt cx="4120" cy="114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7268" name="Oval 4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69" name="Oval 5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70" name="Oval 6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71" name="Oval 7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72" name="Oval 8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73" name="Oval 9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74" name="Oval 10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75" name="Oval 11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76" name="Oval 12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77" name="Oval 13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78" name="Oval 14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7280" name="Oval 16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81" name="Oval 17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82" name="Oval 18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83" name="Oval 19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84" name="Oval 20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85" name="Oval 21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86" name="Oval 22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87" name="Oval 23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88" name="Oval 24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89" name="Oval 25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90" name="Oval 26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486400" y="3222625"/>
            <a:ext cx="2590800" cy="984250"/>
            <a:chOff x="244" y="2596"/>
            <a:chExt cx="4120" cy="1144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7293" name="Oval 29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94" name="Oval 30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95" name="Oval 31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96" name="Oval 32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97" name="Oval 33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98" name="Oval 34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99" name="Oval 35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00" name="Oval 36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01" name="Oval 37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02" name="Oval 38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03" name="Oval 39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7305" name="Oval 41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06" name="Oval 42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07" name="Oval 43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08" name="Oval 44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09" name="Oval 45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10" name="Oval 46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11" name="Oval 47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12" name="Oval 48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13" name="Oval 49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14" name="Oval 50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15" name="Oval 51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6096000" y="5356225"/>
            <a:ext cx="2743200" cy="679450"/>
            <a:chOff x="244" y="2596"/>
            <a:chExt cx="4120" cy="1144"/>
          </a:xfrm>
        </p:grpSpPr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7318" name="Oval 54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19" name="Oval 55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20" name="Oval 56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21" name="Oval 57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22" name="Oval 58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23" name="Oval 59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24" name="Oval 60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25" name="Oval 61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26" name="Oval 62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27" name="Oval 63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28" name="Oval 64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7330" name="Oval 66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31" name="Oval 67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32" name="Oval 68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33" name="Oval 69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34" name="Oval 70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35" name="Oval 71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36" name="Oval 72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37" name="Oval 73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38" name="Oval 74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39" name="Oval 75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40" name="Oval 76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2971800" y="5051425"/>
            <a:ext cx="2209800" cy="679450"/>
            <a:chOff x="244" y="2596"/>
            <a:chExt cx="4120" cy="1144"/>
          </a:xfrm>
        </p:grpSpPr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7343" name="Oval 79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44" name="Oval 80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45" name="Oval 81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46" name="Oval 82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47" name="Oval 83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48" name="Oval 84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49" name="Oval 85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50" name="Oval 86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51" name="Oval 87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52" name="Oval 88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53" name="Oval 89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7355" name="Oval 91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56" name="Oval 92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57" name="Oval 93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58" name="Oval 94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59" name="Oval 95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60" name="Oval 96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61" name="Oval 97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62" name="Oval 98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63" name="Oval 99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64" name="Oval 100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65" name="Oval 101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7366" name="Text Box 102"/>
          <p:cNvSpPr txBox="1">
            <a:spLocks noChangeArrowheads="1"/>
          </p:cNvSpPr>
          <p:nvPr/>
        </p:nvSpPr>
        <p:spPr bwMode="auto">
          <a:xfrm>
            <a:off x="7239000" y="5516563"/>
            <a:ext cx="598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1</a:t>
            </a:r>
          </a:p>
        </p:txBody>
      </p:sp>
      <p:sp>
        <p:nvSpPr>
          <p:cNvPr id="1547367" name="Text Box 103"/>
          <p:cNvSpPr txBox="1">
            <a:spLocks noChangeArrowheads="1"/>
          </p:cNvSpPr>
          <p:nvPr/>
        </p:nvSpPr>
        <p:spPr bwMode="auto">
          <a:xfrm>
            <a:off x="3657600" y="5364163"/>
            <a:ext cx="598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2</a:t>
            </a:r>
          </a:p>
        </p:txBody>
      </p:sp>
      <p:sp>
        <p:nvSpPr>
          <p:cNvPr id="1547368" name="Text Box 104"/>
          <p:cNvSpPr txBox="1">
            <a:spLocks noChangeArrowheads="1"/>
          </p:cNvSpPr>
          <p:nvPr/>
        </p:nvSpPr>
        <p:spPr bwMode="auto">
          <a:xfrm>
            <a:off x="5638800" y="2011363"/>
            <a:ext cx="598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4</a:t>
            </a:r>
          </a:p>
        </p:txBody>
      </p:sp>
      <p:sp>
        <p:nvSpPr>
          <p:cNvPr id="1547369" name="Text Box 105"/>
          <p:cNvSpPr txBox="1">
            <a:spLocks noChangeArrowheads="1"/>
          </p:cNvSpPr>
          <p:nvPr/>
        </p:nvSpPr>
        <p:spPr bwMode="auto">
          <a:xfrm>
            <a:off x="6400800" y="3459163"/>
            <a:ext cx="598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AS 3</a:t>
            </a:r>
          </a:p>
        </p:txBody>
      </p:sp>
      <p:sp>
        <p:nvSpPr>
          <p:cNvPr id="1547370" name="Line 106"/>
          <p:cNvSpPr>
            <a:spLocks noChangeShapeType="1"/>
          </p:cNvSpPr>
          <p:nvPr/>
        </p:nvSpPr>
        <p:spPr bwMode="auto">
          <a:xfrm>
            <a:off x="7010400" y="4213225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7371" name="Line 107"/>
          <p:cNvSpPr>
            <a:spLocks noChangeShapeType="1"/>
          </p:cNvSpPr>
          <p:nvPr/>
        </p:nvSpPr>
        <p:spPr bwMode="auto">
          <a:xfrm>
            <a:off x="8001000" y="2460625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7372" name="Line 108"/>
          <p:cNvSpPr>
            <a:spLocks noChangeShapeType="1"/>
          </p:cNvSpPr>
          <p:nvPr/>
        </p:nvSpPr>
        <p:spPr bwMode="auto">
          <a:xfrm flipH="1">
            <a:off x="2819400" y="2232025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7373" name="Line 109"/>
          <p:cNvSpPr>
            <a:spLocks noChangeShapeType="1"/>
          </p:cNvSpPr>
          <p:nvPr/>
        </p:nvSpPr>
        <p:spPr bwMode="auto">
          <a:xfrm>
            <a:off x="5029200" y="5356225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7374" name="Rectangle 110"/>
          <p:cNvSpPr>
            <a:spLocks noChangeArrowheads="1"/>
          </p:cNvSpPr>
          <p:nvPr/>
        </p:nvSpPr>
        <p:spPr bwMode="auto">
          <a:xfrm>
            <a:off x="6934200" y="5965825"/>
            <a:ext cx="13906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13.13.0.0/16</a:t>
            </a:r>
          </a:p>
        </p:txBody>
      </p:sp>
      <p:grpSp>
        <p:nvGrpSpPr>
          <p:cNvPr id="14" name="Group 111"/>
          <p:cNvGrpSpPr>
            <a:grpSpLocks/>
          </p:cNvGrpSpPr>
          <p:nvPr/>
        </p:nvGrpSpPr>
        <p:grpSpPr bwMode="auto">
          <a:xfrm>
            <a:off x="685800" y="3146425"/>
            <a:ext cx="3657600" cy="1517650"/>
            <a:chOff x="244" y="2596"/>
            <a:chExt cx="4120" cy="1144"/>
          </a:xfrm>
        </p:grpSpPr>
        <p:grpSp>
          <p:nvGrpSpPr>
            <p:cNvPr id="15" name="Group 112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547377" name="Oval 113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78" name="Oval 114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79" name="Oval 115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80" name="Oval 116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81" name="Oval 117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82" name="Oval 118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83" name="Oval 119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84" name="Oval 120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85" name="Oval 121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86" name="Oval 122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87" name="Oval 123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24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547389" name="Oval 125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0" name="Oval 126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1" name="Oval 127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2" name="Oval 128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3" name="Oval 129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4" name="Oval 130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5" name="Oval 131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6" name="Oval 132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7" name="Oval 133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8" name="Oval 134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399" name="Oval 135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7400" name="Line 136"/>
          <p:cNvSpPr>
            <a:spLocks noChangeShapeType="1"/>
          </p:cNvSpPr>
          <p:nvPr/>
        </p:nvSpPr>
        <p:spPr bwMode="auto">
          <a:xfrm>
            <a:off x="4191000" y="3679825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7401" name="Text Box 137"/>
          <p:cNvSpPr txBox="1">
            <a:spLocks noChangeArrowheads="1"/>
          </p:cNvSpPr>
          <p:nvPr/>
        </p:nvSpPr>
        <p:spPr bwMode="auto">
          <a:xfrm>
            <a:off x="1219200" y="3144838"/>
            <a:ext cx="1208088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local pref = 80</a:t>
            </a:r>
          </a:p>
        </p:txBody>
      </p:sp>
      <p:sp>
        <p:nvSpPr>
          <p:cNvPr id="1547402" name="Text Box 138"/>
          <p:cNvSpPr txBox="1">
            <a:spLocks noChangeArrowheads="1"/>
          </p:cNvSpPr>
          <p:nvPr/>
        </p:nvSpPr>
        <p:spPr bwMode="auto">
          <a:xfrm>
            <a:off x="1143000" y="4287838"/>
            <a:ext cx="129857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local pref = 100</a:t>
            </a:r>
          </a:p>
        </p:txBody>
      </p:sp>
      <p:sp>
        <p:nvSpPr>
          <p:cNvPr id="1547403" name="Text Box 139"/>
          <p:cNvSpPr txBox="1">
            <a:spLocks noChangeArrowheads="1"/>
          </p:cNvSpPr>
          <p:nvPr/>
        </p:nvSpPr>
        <p:spPr bwMode="auto">
          <a:xfrm>
            <a:off x="2514600" y="3602038"/>
            <a:ext cx="1208088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local pref = 90</a:t>
            </a:r>
          </a:p>
        </p:txBody>
      </p:sp>
      <p:sp>
        <p:nvSpPr>
          <p:cNvPr id="1547404" name="Line 140"/>
          <p:cNvSpPr>
            <a:spLocks noChangeShapeType="1"/>
          </p:cNvSpPr>
          <p:nvPr/>
        </p:nvSpPr>
        <p:spPr bwMode="auto">
          <a:xfrm>
            <a:off x="2971800" y="4441825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7405" name="AutoShape 141"/>
          <p:cNvSpPr>
            <a:spLocks noChangeArrowheads="1"/>
          </p:cNvSpPr>
          <p:nvPr/>
        </p:nvSpPr>
        <p:spPr bwMode="auto">
          <a:xfrm>
            <a:off x="4572000" y="3298825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7406" name="AutoShape 142"/>
          <p:cNvSpPr>
            <a:spLocks noChangeArrowheads="1"/>
          </p:cNvSpPr>
          <p:nvPr/>
        </p:nvSpPr>
        <p:spPr bwMode="auto">
          <a:xfrm rot="-2781112">
            <a:off x="2667000" y="2460625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7407" name="AutoShape 143"/>
          <p:cNvSpPr>
            <a:spLocks noChangeArrowheads="1"/>
          </p:cNvSpPr>
          <p:nvPr/>
        </p:nvSpPr>
        <p:spPr bwMode="auto">
          <a:xfrm rot="4384350">
            <a:off x="2514600" y="4899025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7408" name="Rectangle 144"/>
          <p:cNvSpPr>
            <a:spLocks noChangeArrowheads="1"/>
          </p:cNvSpPr>
          <p:nvPr/>
        </p:nvSpPr>
        <p:spPr bwMode="auto">
          <a:xfrm>
            <a:off x="868363" y="5457825"/>
            <a:ext cx="2443162" cy="9429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b="1">
                <a:solidFill>
                  <a:srgbClr val="000099"/>
                </a:solidFill>
                <a:latin typeface="Calibri" pitchFamily="34" charset="0"/>
              </a:rPr>
              <a:t>Set appropriate “local pref”</a:t>
            </a:r>
            <a:br>
              <a:rPr lang="en-US" sz="1400" b="1">
                <a:solidFill>
                  <a:srgbClr val="000099"/>
                </a:solidFill>
                <a:latin typeface="Calibri" pitchFamily="34" charset="0"/>
              </a:rPr>
            </a:br>
            <a:r>
              <a:rPr lang="en-US" sz="1400" b="1">
                <a:solidFill>
                  <a:srgbClr val="000099"/>
                </a:solidFill>
                <a:latin typeface="Calibri" pitchFamily="34" charset="0"/>
              </a:rPr>
              <a:t>to reflect preferences:</a:t>
            </a:r>
          </a:p>
          <a:p>
            <a:pPr eaLnBrk="0" hangingPunct="0"/>
            <a:r>
              <a:rPr lang="en-US" sz="1400" b="1">
                <a:solidFill>
                  <a:srgbClr val="000099"/>
                </a:solidFill>
                <a:latin typeface="Calibri" pitchFamily="34" charset="0"/>
              </a:rPr>
              <a:t>Higher Local preference values</a:t>
            </a:r>
          </a:p>
          <a:p>
            <a:pPr eaLnBrk="0" hangingPunct="0"/>
            <a:r>
              <a:rPr lang="en-US" sz="1400" b="1">
                <a:solidFill>
                  <a:srgbClr val="000099"/>
                </a:solidFill>
                <a:latin typeface="Calibri" pitchFamily="34" charset="0"/>
              </a:rPr>
              <a:t>are preferred</a:t>
            </a:r>
          </a:p>
        </p:txBody>
      </p:sp>
      <p:sp>
        <p:nvSpPr>
          <p:cNvPr id="1547409" name="Freeform 145"/>
          <p:cNvSpPr>
            <a:spLocks/>
          </p:cNvSpPr>
          <p:nvPr/>
        </p:nvSpPr>
        <p:spPr bwMode="auto">
          <a:xfrm>
            <a:off x="3200400" y="4213225"/>
            <a:ext cx="3657600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672"/>
              </a:cxn>
              <a:cxn ang="0">
                <a:pos x="1056" y="624"/>
              </a:cxn>
              <a:cxn ang="0">
                <a:pos x="2304" y="864"/>
              </a:cxn>
            </a:cxnLst>
            <a:rect l="0" t="0" r="r" b="b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" name="Group 147"/>
          <p:cNvGrpSpPr>
            <a:grpSpLocks/>
          </p:cNvGrpSpPr>
          <p:nvPr/>
        </p:nvGrpSpPr>
        <p:grpSpPr bwMode="auto">
          <a:xfrm>
            <a:off x="838200" y="1768475"/>
            <a:ext cx="2667000" cy="762000"/>
            <a:chOff x="96" y="3744"/>
            <a:chExt cx="1680" cy="480"/>
          </a:xfrm>
        </p:grpSpPr>
        <p:sp>
          <p:nvSpPr>
            <p:cNvPr id="1547412" name="Line 148"/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7413" name="Text Box 149"/>
            <p:cNvSpPr txBox="1">
              <a:spLocks noChangeArrowheads="1"/>
            </p:cNvSpPr>
            <p:nvPr/>
          </p:nvSpPr>
          <p:spPr bwMode="auto">
            <a:xfrm>
              <a:off x="288" y="3793"/>
              <a:ext cx="2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peer</a:t>
              </a:r>
            </a:p>
          </p:txBody>
        </p:sp>
        <p:sp>
          <p:nvSpPr>
            <p:cNvPr id="1547414" name="Text Box 150"/>
            <p:cNvSpPr txBox="1">
              <a:spLocks noChangeArrowheads="1"/>
            </p:cNvSpPr>
            <p:nvPr/>
          </p:nvSpPr>
          <p:spPr bwMode="auto">
            <a:xfrm>
              <a:off x="1200" y="3793"/>
              <a:ext cx="2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peer</a:t>
              </a:r>
            </a:p>
          </p:txBody>
        </p:sp>
        <p:sp>
          <p:nvSpPr>
            <p:cNvPr id="1547415" name="Line 151"/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7416" name="Text Box 152"/>
            <p:cNvSpPr txBox="1">
              <a:spLocks noChangeArrowheads="1"/>
            </p:cNvSpPr>
            <p:nvPr/>
          </p:nvSpPr>
          <p:spPr bwMode="auto">
            <a:xfrm>
              <a:off x="1152" y="3985"/>
              <a:ext cx="4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customer</a:t>
              </a:r>
            </a:p>
          </p:txBody>
        </p:sp>
        <p:sp>
          <p:nvSpPr>
            <p:cNvPr id="1547417" name="Text Box 153"/>
            <p:cNvSpPr txBox="1">
              <a:spLocks noChangeArrowheads="1"/>
            </p:cNvSpPr>
            <p:nvPr/>
          </p:nvSpPr>
          <p:spPr bwMode="auto">
            <a:xfrm>
              <a:off x="96" y="3985"/>
              <a:ext cx="4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provider</a:t>
              </a:r>
            </a:p>
          </p:txBody>
        </p:sp>
        <p:sp>
          <p:nvSpPr>
            <p:cNvPr id="1547418" name="Rectangle 154"/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7419" name="Text Box 155"/>
          <p:cNvSpPr txBox="1">
            <a:spLocks noChangeArrowheads="1"/>
          </p:cNvSpPr>
          <p:nvPr/>
        </p:nvSpPr>
        <p:spPr bwMode="auto">
          <a:xfrm>
            <a:off x="4319588" y="914400"/>
            <a:ext cx="3773888" cy="738664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99"/>
                </a:solidFill>
                <a:latin typeface="Calibri" pitchFamily="34" charset="0"/>
              </a:rPr>
              <a:t>Route learned from customer preferred over </a:t>
            </a:r>
            <a:br>
              <a:rPr lang="en-US" sz="1400" b="1" dirty="0">
                <a:solidFill>
                  <a:srgbClr val="000099"/>
                </a:solidFill>
                <a:latin typeface="Calibri" pitchFamily="34" charset="0"/>
              </a:rPr>
            </a:br>
            <a:r>
              <a:rPr lang="en-US" sz="1400" b="1" dirty="0">
                <a:solidFill>
                  <a:srgbClr val="000099"/>
                </a:solidFill>
                <a:latin typeface="Calibri" pitchFamily="34" charset="0"/>
              </a:rPr>
              <a:t>route learned from peer, preferred over </a:t>
            </a:r>
            <a:br>
              <a:rPr lang="en-US" sz="1400" b="1" dirty="0">
                <a:solidFill>
                  <a:srgbClr val="000099"/>
                </a:solidFill>
                <a:latin typeface="Calibri" pitchFamily="34" charset="0"/>
              </a:rPr>
            </a:br>
            <a:r>
              <a:rPr lang="en-US" sz="1400" b="1" dirty="0">
                <a:solidFill>
                  <a:srgbClr val="000099"/>
                </a:solidFill>
                <a:latin typeface="Calibri" pitchFamily="34" charset="0"/>
              </a:rPr>
              <a:t>route learned from provider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Route Selection Summary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6B44E1-8D07-4D55-AA67-92525829282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541122" name="Rectangle 2"/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123" name="Rectangle 3"/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124" name="Rectangle 4"/>
          <p:cNvSpPr>
            <a:spLocks noChangeArrowheads="1"/>
          </p:cNvSpPr>
          <p:nvPr/>
        </p:nvSpPr>
        <p:spPr bwMode="auto">
          <a:xfrm>
            <a:off x="1295400" y="27813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126" name="Text Box 6"/>
          <p:cNvSpPr txBox="1">
            <a:spLocks noChangeArrowheads="1"/>
          </p:cNvSpPr>
          <p:nvPr/>
        </p:nvSpPr>
        <p:spPr bwMode="auto">
          <a:xfrm>
            <a:off x="1295400" y="1981200"/>
            <a:ext cx="278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Highest Local Preference</a:t>
            </a:r>
          </a:p>
        </p:txBody>
      </p:sp>
      <p:sp>
        <p:nvSpPr>
          <p:cNvPr id="1541127" name="Text Box 7"/>
          <p:cNvSpPr txBox="1">
            <a:spLocks noChangeArrowheads="1"/>
          </p:cNvSpPr>
          <p:nvPr/>
        </p:nvSpPr>
        <p:spPr bwMode="auto">
          <a:xfrm>
            <a:off x="1295400" y="2857500"/>
            <a:ext cx="197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Shortest ASPATH</a:t>
            </a:r>
          </a:p>
        </p:txBody>
      </p:sp>
      <p:sp>
        <p:nvSpPr>
          <p:cNvPr id="1541128" name="Text Box 8"/>
          <p:cNvSpPr txBox="1">
            <a:spLocks noChangeArrowheads="1"/>
          </p:cNvSpPr>
          <p:nvPr/>
        </p:nvSpPr>
        <p:spPr bwMode="auto">
          <a:xfrm>
            <a:off x="1295400" y="3314700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Lowest MED</a:t>
            </a:r>
          </a:p>
        </p:txBody>
      </p:sp>
      <p:sp>
        <p:nvSpPr>
          <p:cNvPr id="1541129" name="Text Box 9"/>
          <p:cNvSpPr txBox="1">
            <a:spLocks noChangeArrowheads="1"/>
          </p:cNvSpPr>
          <p:nvPr/>
        </p:nvSpPr>
        <p:spPr bwMode="auto">
          <a:xfrm>
            <a:off x="1295400" y="3771900"/>
            <a:ext cx="165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i-BGP &lt; e-BGP</a:t>
            </a:r>
          </a:p>
        </p:txBody>
      </p:sp>
      <p:sp>
        <p:nvSpPr>
          <p:cNvPr id="1541130" name="Text Box 10"/>
          <p:cNvSpPr txBox="1">
            <a:spLocks noChangeArrowheads="1"/>
          </p:cNvSpPr>
          <p:nvPr/>
        </p:nvSpPr>
        <p:spPr bwMode="auto">
          <a:xfrm>
            <a:off x="1295400" y="4229100"/>
            <a:ext cx="190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Lowest IGP cost </a:t>
            </a:r>
          </a:p>
          <a:p>
            <a:r>
              <a:rPr lang="en-US" sz="2000" b="1">
                <a:latin typeface="Calibri" pitchFamily="34" charset="0"/>
              </a:rPr>
              <a:t>to BGP egress</a:t>
            </a:r>
          </a:p>
        </p:txBody>
      </p:sp>
      <p:sp>
        <p:nvSpPr>
          <p:cNvPr id="1541131" name="Text Box 11"/>
          <p:cNvSpPr txBox="1">
            <a:spLocks noChangeArrowheads="1"/>
          </p:cNvSpPr>
          <p:nvPr/>
        </p:nvSpPr>
        <p:spPr bwMode="auto">
          <a:xfrm>
            <a:off x="1295400" y="5334000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Lowest router ID</a:t>
            </a:r>
          </a:p>
        </p:txBody>
      </p:sp>
      <p:sp>
        <p:nvSpPr>
          <p:cNvPr id="1541132" name="Text Box 12"/>
          <p:cNvSpPr txBox="1">
            <a:spLocks noChangeArrowheads="1"/>
          </p:cNvSpPr>
          <p:nvPr/>
        </p:nvSpPr>
        <p:spPr bwMode="auto">
          <a:xfrm>
            <a:off x="5067300" y="3695700"/>
            <a:ext cx="197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traffic engineering </a:t>
            </a:r>
          </a:p>
        </p:txBody>
      </p:sp>
      <p:sp>
        <p:nvSpPr>
          <p:cNvPr id="1541133" name="Text Box 13"/>
          <p:cNvSpPr txBox="1">
            <a:spLocks noChangeArrowheads="1"/>
          </p:cNvSpPr>
          <p:nvPr/>
        </p:nvSpPr>
        <p:spPr bwMode="auto">
          <a:xfrm>
            <a:off x="5067300" y="1711325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Enforce relationships</a:t>
            </a:r>
          </a:p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E.g. prefer customer routes </a:t>
            </a:r>
            <a:br>
              <a:rPr lang="en-US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over peer routes</a:t>
            </a:r>
          </a:p>
        </p:txBody>
      </p:sp>
      <p:sp>
        <p:nvSpPr>
          <p:cNvPr id="1541134" name="Text Box 14"/>
          <p:cNvSpPr txBox="1">
            <a:spLocks noChangeArrowheads="1"/>
          </p:cNvSpPr>
          <p:nvPr/>
        </p:nvSpPr>
        <p:spPr bwMode="auto">
          <a:xfrm>
            <a:off x="5067300" y="5257800"/>
            <a:ext cx="212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Throw up hands and</a:t>
            </a:r>
          </a:p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break ties</a:t>
            </a:r>
          </a:p>
        </p:txBody>
      </p:sp>
      <p:sp>
        <p:nvSpPr>
          <p:cNvPr id="1541135" name="AutoShape 15"/>
          <p:cNvSpPr>
            <a:spLocks noChangeArrowheads="1"/>
          </p:cNvSpPr>
          <p:nvPr/>
        </p:nvSpPr>
        <p:spPr bwMode="auto">
          <a:xfrm>
            <a:off x="457200" y="1671638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Policy: Applying Policy to Routes</a:t>
            </a:r>
          </a:p>
        </p:txBody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 policy</a:t>
            </a:r>
          </a:p>
          <a:p>
            <a:pPr lvl="1"/>
            <a:r>
              <a:rPr lang="en-US"/>
              <a:t>Filter unwanted routes from neighbor</a:t>
            </a:r>
          </a:p>
          <a:p>
            <a:pPr lvl="2"/>
            <a:r>
              <a:rPr lang="en-US"/>
              <a:t>E.g. prefix that your customer doesn’t own</a:t>
            </a:r>
          </a:p>
          <a:p>
            <a:pPr lvl="1"/>
            <a:r>
              <a:rPr lang="en-US"/>
              <a:t>Manipulate attributes to influence path selection</a:t>
            </a:r>
          </a:p>
          <a:p>
            <a:pPr lvl="2"/>
            <a:r>
              <a:rPr lang="en-US"/>
              <a:t>E.g., assign local preference to favored routes</a:t>
            </a:r>
          </a:p>
          <a:p>
            <a:r>
              <a:rPr lang="en-US"/>
              <a:t>Export policy</a:t>
            </a:r>
          </a:p>
          <a:p>
            <a:pPr lvl="1"/>
            <a:r>
              <a:rPr lang="en-US"/>
              <a:t>Filter routes you don’t want to tell your neighbor</a:t>
            </a:r>
          </a:p>
          <a:p>
            <a:pPr lvl="2"/>
            <a:r>
              <a:rPr lang="en-US"/>
              <a:t>E.g., don’t tell a peer a route learned from other peer</a:t>
            </a:r>
          </a:p>
          <a:p>
            <a:pPr lvl="1"/>
            <a:r>
              <a:rPr lang="en-US"/>
              <a:t>Manipulate attributes to control what they see</a:t>
            </a:r>
          </a:p>
          <a:p>
            <a:pPr lvl="2"/>
            <a:r>
              <a:rPr lang="en-US"/>
              <a:t>E.g., make a path look artificially longer than it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62AFAA-F44F-4DB6-A459-BC4DC561E442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Policy: Influencing Decisions</a:t>
            </a:r>
          </a:p>
        </p:txBody>
      </p:sp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11BF7-1300-429E-A289-C24342A15C8F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1496067" name="Rectangle 3"/>
          <p:cNvSpPr>
            <a:spLocks noChangeArrowheads="1"/>
          </p:cNvSpPr>
          <p:nvPr/>
        </p:nvSpPr>
        <p:spPr bwMode="auto">
          <a:xfrm>
            <a:off x="234950" y="2978150"/>
            <a:ext cx="8597900" cy="1130300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6068" name="Rectangle 4"/>
          <p:cNvSpPr>
            <a:spLocks noChangeArrowheads="1"/>
          </p:cNvSpPr>
          <p:nvPr/>
        </p:nvSpPr>
        <p:spPr bwMode="auto">
          <a:xfrm>
            <a:off x="3816350" y="4203700"/>
            <a:ext cx="3416300" cy="2501900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6069" name="Rectangle 5"/>
          <p:cNvSpPr>
            <a:spLocks noChangeArrowheads="1"/>
          </p:cNvSpPr>
          <p:nvPr/>
        </p:nvSpPr>
        <p:spPr bwMode="auto">
          <a:xfrm>
            <a:off x="4216400" y="5511800"/>
            <a:ext cx="2463800" cy="558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6070" name="Rectangle 6"/>
          <p:cNvSpPr>
            <a:spLocks noChangeArrowheads="1"/>
          </p:cNvSpPr>
          <p:nvPr/>
        </p:nvSpPr>
        <p:spPr bwMode="auto">
          <a:xfrm>
            <a:off x="2832100" y="3136900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6071" name="Rectangle 7"/>
          <p:cNvSpPr>
            <a:spLocks noChangeArrowheads="1"/>
          </p:cNvSpPr>
          <p:nvPr/>
        </p:nvSpPr>
        <p:spPr bwMode="auto">
          <a:xfrm>
            <a:off x="2879725" y="3100387"/>
            <a:ext cx="1195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Best Route</a:t>
            </a:r>
          </a:p>
          <a:p>
            <a:pPr eaLnBrk="0" hangingPunct="0"/>
            <a:r>
              <a:rPr lang="en-US">
                <a:latin typeface="Calibri" pitchFamily="34" charset="0"/>
              </a:rPr>
              <a:t>  Selection </a:t>
            </a:r>
          </a:p>
        </p:txBody>
      </p:sp>
      <p:sp>
        <p:nvSpPr>
          <p:cNvPr id="1496072" name="Rectangle 8"/>
          <p:cNvSpPr>
            <a:spLocks noChangeArrowheads="1"/>
          </p:cNvSpPr>
          <p:nvPr/>
        </p:nvSpPr>
        <p:spPr bwMode="auto">
          <a:xfrm>
            <a:off x="1079500" y="3136900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6073" name="Rectangle 9"/>
          <p:cNvSpPr>
            <a:spLocks noChangeArrowheads="1"/>
          </p:cNvSpPr>
          <p:nvPr/>
        </p:nvSpPr>
        <p:spPr bwMode="auto">
          <a:xfrm>
            <a:off x="4584700" y="3136900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6074" name="Rectangle 10"/>
          <p:cNvSpPr>
            <a:spLocks noChangeArrowheads="1"/>
          </p:cNvSpPr>
          <p:nvPr/>
        </p:nvSpPr>
        <p:spPr bwMode="auto">
          <a:xfrm>
            <a:off x="1050925" y="3100387"/>
            <a:ext cx="140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Apply Import</a:t>
            </a:r>
          </a:p>
          <a:p>
            <a:pPr eaLnBrk="0" hangingPunct="0"/>
            <a:r>
              <a:rPr lang="en-US">
                <a:latin typeface="Calibri" pitchFamily="34" charset="0"/>
              </a:rPr>
              <a:t>  Policies</a:t>
            </a:r>
          </a:p>
        </p:txBody>
      </p:sp>
      <p:sp>
        <p:nvSpPr>
          <p:cNvPr id="1496075" name="Rectangle 11"/>
          <p:cNvSpPr>
            <a:spLocks noChangeArrowheads="1"/>
          </p:cNvSpPr>
          <p:nvPr/>
        </p:nvSpPr>
        <p:spPr bwMode="auto">
          <a:xfrm>
            <a:off x="4632325" y="3108325"/>
            <a:ext cx="124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Best Route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  Table</a:t>
            </a:r>
          </a:p>
        </p:txBody>
      </p:sp>
      <p:sp>
        <p:nvSpPr>
          <p:cNvPr id="1496076" name="Rectangle 12"/>
          <p:cNvSpPr>
            <a:spLocks noChangeArrowheads="1"/>
          </p:cNvSpPr>
          <p:nvPr/>
        </p:nvSpPr>
        <p:spPr bwMode="auto">
          <a:xfrm>
            <a:off x="6337300" y="3136900"/>
            <a:ext cx="1422400" cy="584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6077" name="Rectangle 13"/>
          <p:cNvSpPr>
            <a:spLocks noChangeArrowheads="1"/>
          </p:cNvSpPr>
          <p:nvPr/>
        </p:nvSpPr>
        <p:spPr bwMode="auto">
          <a:xfrm>
            <a:off x="6308725" y="3108325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Apply Export</a:t>
            </a:r>
          </a:p>
          <a:p>
            <a:pPr eaLnBrk="0" hangingPunct="0"/>
            <a:r>
              <a:rPr lang="en-US">
                <a:latin typeface="Calibri" pitchFamily="34" charset="0"/>
              </a:rPr>
              <a:t>  Policies</a:t>
            </a:r>
          </a:p>
        </p:txBody>
      </p:sp>
      <p:sp>
        <p:nvSpPr>
          <p:cNvPr id="1496078" name="Line 14"/>
          <p:cNvSpPr>
            <a:spLocks noChangeShapeType="1"/>
          </p:cNvSpPr>
          <p:nvPr/>
        </p:nvSpPr>
        <p:spPr bwMode="auto">
          <a:xfrm>
            <a:off x="304800" y="34290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6079" name="Line 15"/>
          <p:cNvSpPr>
            <a:spLocks noChangeShapeType="1"/>
          </p:cNvSpPr>
          <p:nvPr/>
        </p:nvSpPr>
        <p:spPr bwMode="auto">
          <a:xfrm>
            <a:off x="2514600" y="34290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6080" name="Line 16"/>
          <p:cNvSpPr>
            <a:spLocks noChangeShapeType="1"/>
          </p:cNvSpPr>
          <p:nvPr/>
        </p:nvSpPr>
        <p:spPr bwMode="auto">
          <a:xfrm>
            <a:off x="4267200" y="34290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6081" name="Line 17"/>
          <p:cNvSpPr>
            <a:spLocks noChangeShapeType="1"/>
          </p:cNvSpPr>
          <p:nvPr/>
        </p:nvSpPr>
        <p:spPr bwMode="auto">
          <a:xfrm>
            <a:off x="6019800" y="34290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6082" name="Line 18"/>
          <p:cNvSpPr>
            <a:spLocks noChangeShapeType="1"/>
          </p:cNvSpPr>
          <p:nvPr/>
        </p:nvSpPr>
        <p:spPr bwMode="auto">
          <a:xfrm>
            <a:off x="7772400" y="3429000"/>
            <a:ext cx="76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6083" name="Line 19"/>
          <p:cNvSpPr>
            <a:spLocks noChangeShapeType="1"/>
          </p:cNvSpPr>
          <p:nvPr/>
        </p:nvSpPr>
        <p:spPr bwMode="auto">
          <a:xfrm>
            <a:off x="5257800" y="3733800"/>
            <a:ext cx="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6084" name="Rectangle 20"/>
          <p:cNvSpPr>
            <a:spLocks noChangeArrowheads="1"/>
          </p:cNvSpPr>
          <p:nvPr/>
        </p:nvSpPr>
        <p:spPr bwMode="auto">
          <a:xfrm>
            <a:off x="5241925" y="4319587"/>
            <a:ext cx="1817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Install forwarding</a:t>
            </a:r>
          </a:p>
          <a:p>
            <a:pPr eaLnBrk="0" hangingPunct="0"/>
            <a:r>
              <a:rPr lang="en-US">
                <a:latin typeface="Calibri" pitchFamily="34" charset="0"/>
              </a:rPr>
              <a:t>Entries for best</a:t>
            </a:r>
          </a:p>
          <a:p>
            <a:pPr eaLnBrk="0" hangingPunct="0"/>
            <a:r>
              <a:rPr lang="en-US">
                <a:latin typeface="Calibri" pitchFamily="34" charset="0"/>
              </a:rPr>
              <a:t>Routes. </a:t>
            </a:r>
          </a:p>
        </p:txBody>
      </p:sp>
      <p:sp>
        <p:nvSpPr>
          <p:cNvPr id="1496085" name="Rectangle 21"/>
          <p:cNvSpPr>
            <a:spLocks noChangeArrowheads="1"/>
          </p:cNvSpPr>
          <p:nvPr/>
        </p:nvSpPr>
        <p:spPr bwMode="auto">
          <a:xfrm>
            <a:off x="60325" y="1981200"/>
            <a:ext cx="960438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Receive</a:t>
            </a:r>
          </a:p>
          <a:p>
            <a:pPr eaLnBrk="0" hangingPunct="0"/>
            <a:r>
              <a:rPr lang="en-US">
                <a:latin typeface="Calibri" pitchFamily="34" charset="0"/>
              </a:rPr>
              <a:t>BGP</a:t>
            </a:r>
          </a:p>
          <a:p>
            <a:pPr eaLnBrk="0" hangingPunct="0"/>
            <a:r>
              <a:rPr lang="en-US">
                <a:latin typeface="Calibri" pitchFamily="34" charset="0"/>
              </a:rPr>
              <a:t>Updates</a:t>
            </a:r>
          </a:p>
        </p:txBody>
      </p:sp>
      <p:sp>
        <p:nvSpPr>
          <p:cNvPr id="1496086" name="Rectangle 22"/>
          <p:cNvSpPr>
            <a:spLocks noChangeArrowheads="1"/>
          </p:cNvSpPr>
          <p:nvPr/>
        </p:nvSpPr>
        <p:spPr bwMode="auto">
          <a:xfrm>
            <a:off x="4724400" y="1981200"/>
            <a:ext cx="828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Best</a:t>
            </a:r>
          </a:p>
          <a:p>
            <a:pPr eaLnBrk="0" hangingPunct="0"/>
            <a:r>
              <a:rPr lang="en-US">
                <a:latin typeface="Calibri" pitchFamily="34" charset="0"/>
              </a:rPr>
              <a:t>Routes</a:t>
            </a:r>
          </a:p>
        </p:txBody>
      </p:sp>
      <p:sp>
        <p:nvSpPr>
          <p:cNvPr id="1496087" name="Rectangle 23"/>
          <p:cNvSpPr>
            <a:spLocks noChangeArrowheads="1"/>
          </p:cNvSpPr>
          <p:nvPr/>
        </p:nvSpPr>
        <p:spPr bwMode="auto">
          <a:xfrm>
            <a:off x="7832725" y="1981200"/>
            <a:ext cx="1004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Transmit</a:t>
            </a:r>
          </a:p>
          <a:p>
            <a:pPr eaLnBrk="0" hangingPunct="0"/>
            <a:r>
              <a:rPr lang="en-US">
                <a:latin typeface="Calibri" pitchFamily="34" charset="0"/>
              </a:rPr>
              <a:t>BGP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Updates</a:t>
            </a:r>
          </a:p>
        </p:txBody>
      </p:sp>
      <p:sp>
        <p:nvSpPr>
          <p:cNvPr id="1496088" name="Rectangle 24"/>
          <p:cNvSpPr>
            <a:spLocks noChangeArrowheads="1"/>
          </p:cNvSpPr>
          <p:nvPr/>
        </p:nvSpPr>
        <p:spPr bwMode="auto">
          <a:xfrm>
            <a:off x="1050925" y="1905000"/>
            <a:ext cx="1793875" cy="925512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Apply Policy =</a:t>
            </a:r>
          </a:p>
          <a:p>
            <a:pPr eaLnBrk="0" hangingPunct="0"/>
            <a:r>
              <a:rPr lang="en-US">
                <a:latin typeface="Calibri" pitchFamily="34" charset="0"/>
              </a:rPr>
              <a:t>filter routes &amp;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tweak attributes</a:t>
            </a:r>
          </a:p>
        </p:txBody>
      </p:sp>
      <p:sp>
        <p:nvSpPr>
          <p:cNvPr id="1496089" name="Rectangle 25"/>
          <p:cNvSpPr>
            <a:spLocks noChangeArrowheads="1"/>
          </p:cNvSpPr>
          <p:nvPr/>
        </p:nvSpPr>
        <p:spPr bwMode="auto">
          <a:xfrm>
            <a:off x="2955925" y="1981200"/>
            <a:ext cx="1035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Based on</a:t>
            </a:r>
          </a:p>
          <a:p>
            <a:pPr eaLnBrk="0" hangingPunct="0"/>
            <a:r>
              <a:rPr lang="en-US">
                <a:latin typeface="Calibri" pitchFamily="34" charset="0"/>
              </a:rPr>
              <a:t>Attribute</a:t>
            </a:r>
          </a:p>
          <a:p>
            <a:pPr eaLnBrk="0" hangingPunct="0"/>
            <a:r>
              <a:rPr lang="en-US">
                <a:latin typeface="Calibri" pitchFamily="34" charset="0"/>
              </a:rPr>
              <a:t>Values</a:t>
            </a:r>
          </a:p>
        </p:txBody>
      </p:sp>
      <p:sp>
        <p:nvSpPr>
          <p:cNvPr id="1496090" name="Rectangle 26"/>
          <p:cNvSpPr>
            <a:spLocks noChangeArrowheads="1"/>
          </p:cNvSpPr>
          <p:nvPr/>
        </p:nvSpPr>
        <p:spPr bwMode="auto">
          <a:xfrm>
            <a:off x="4327525" y="5614987"/>
            <a:ext cx="206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IP Forwarding Table</a:t>
            </a:r>
          </a:p>
        </p:txBody>
      </p:sp>
      <p:sp>
        <p:nvSpPr>
          <p:cNvPr id="1496091" name="Rectangle 27"/>
          <p:cNvSpPr>
            <a:spLocks noChangeArrowheads="1"/>
          </p:cNvSpPr>
          <p:nvPr/>
        </p:nvSpPr>
        <p:spPr bwMode="auto">
          <a:xfrm>
            <a:off x="5943600" y="1905000"/>
            <a:ext cx="1828800" cy="925512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Apply Policy =</a:t>
            </a:r>
          </a:p>
          <a:p>
            <a:pPr eaLnBrk="0" hangingPunct="0"/>
            <a:r>
              <a:rPr lang="en-US">
                <a:latin typeface="Calibri" pitchFamily="34" charset="0"/>
              </a:rPr>
              <a:t>filter routes &amp;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tweak attributes</a:t>
            </a:r>
          </a:p>
        </p:txBody>
      </p:sp>
      <p:sp>
        <p:nvSpPr>
          <p:cNvPr id="1496092" name="Rectangle 28"/>
          <p:cNvSpPr>
            <a:spLocks noChangeArrowheads="1"/>
          </p:cNvSpPr>
          <p:nvPr/>
        </p:nvSpPr>
        <p:spPr bwMode="auto">
          <a:xfrm>
            <a:off x="1066800" y="1066800"/>
            <a:ext cx="6705600" cy="838200"/>
          </a:xfrm>
          <a:prstGeom prst="rect">
            <a:avLst/>
          </a:prstGeom>
          <a:solidFill>
            <a:srgbClr val="FF6699"/>
          </a:solidFill>
          <a:ln w="12700">
            <a:solidFill>
              <a:srgbClr val="FF6699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800" b="1">
              <a:latin typeface="Calibri" pitchFamily="34" charset="0"/>
            </a:endParaRPr>
          </a:p>
        </p:txBody>
      </p:sp>
      <p:sp>
        <p:nvSpPr>
          <p:cNvPr id="1496093" name="Text Box 29"/>
          <p:cNvSpPr txBox="1">
            <a:spLocks noChangeArrowheads="1"/>
          </p:cNvSpPr>
          <p:nvPr/>
        </p:nvSpPr>
        <p:spPr bwMode="auto">
          <a:xfrm>
            <a:off x="1905000" y="1150937"/>
            <a:ext cx="4506913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Calibri" pitchFamily="34" charset="0"/>
              </a:rPr>
              <a:t>                 Open ended programming.</a:t>
            </a:r>
          </a:p>
          <a:p>
            <a:pPr eaLnBrk="0" hangingPunct="0"/>
            <a:r>
              <a:rPr lang="en-US" sz="1600" b="1">
                <a:latin typeface="Calibri" pitchFamily="34" charset="0"/>
              </a:rPr>
              <a:t>Constrained only by vendor configuration language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 Policy: Local Preference</a:t>
            </a:r>
          </a:p>
        </p:txBody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Favor one path over another</a:t>
            </a:r>
          </a:p>
          <a:p>
            <a:pPr lvl="1"/>
            <a:r>
              <a:rPr lang="en-US"/>
              <a:t>Override the influence of AS path length</a:t>
            </a:r>
          </a:p>
          <a:p>
            <a:pPr lvl="1"/>
            <a:r>
              <a:rPr lang="en-US"/>
              <a:t>Apply local policies to prefer a path</a:t>
            </a:r>
          </a:p>
          <a:p>
            <a:r>
              <a:rPr lang="en-US"/>
              <a:t>Example: prefer customer over peer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8892B8-6299-4591-8589-6C0AF050262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149811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738" y="3124200"/>
            <a:ext cx="2246312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1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363" y="3201987"/>
            <a:ext cx="224631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1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4968875"/>
            <a:ext cx="17081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1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5697537"/>
            <a:ext cx="17081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8120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75" y="5697537"/>
            <a:ext cx="17081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8121" name="Line 9"/>
          <p:cNvSpPr>
            <a:spLocks noChangeShapeType="1"/>
          </p:cNvSpPr>
          <p:nvPr/>
        </p:nvSpPr>
        <p:spPr bwMode="auto">
          <a:xfrm>
            <a:off x="4071938" y="3892550"/>
            <a:ext cx="157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8122" name="Line 10"/>
          <p:cNvSpPr>
            <a:spLocks noChangeShapeType="1"/>
          </p:cNvSpPr>
          <p:nvPr/>
        </p:nvSpPr>
        <p:spPr bwMode="auto">
          <a:xfrm>
            <a:off x="3113088" y="4584700"/>
            <a:ext cx="76200" cy="460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8123" name="Line 11"/>
          <p:cNvSpPr>
            <a:spLocks noChangeShapeType="1"/>
          </p:cNvSpPr>
          <p:nvPr/>
        </p:nvSpPr>
        <p:spPr bwMode="auto">
          <a:xfrm>
            <a:off x="3765550" y="5583237"/>
            <a:ext cx="730250" cy="268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8124" name="Line 12"/>
          <p:cNvSpPr>
            <a:spLocks noChangeShapeType="1"/>
          </p:cNvSpPr>
          <p:nvPr/>
        </p:nvSpPr>
        <p:spPr bwMode="auto">
          <a:xfrm>
            <a:off x="5762625" y="6043612"/>
            <a:ext cx="806450" cy="38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8125" name="Line 13"/>
          <p:cNvSpPr>
            <a:spLocks noChangeShapeType="1"/>
          </p:cNvSpPr>
          <p:nvPr/>
        </p:nvSpPr>
        <p:spPr bwMode="auto">
          <a:xfrm>
            <a:off x="6761163" y="4506912"/>
            <a:ext cx="384175" cy="12684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8126" name="Text Box 14"/>
          <p:cNvSpPr txBox="1">
            <a:spLocks noChangeArrowheads="1"/>
          </p:cNvSpPr>
          <p:nvPr/>
        </p:nvSpPr>
        <p:spPr bwMode="auto">
          <a:xfrm>
            <a:off x="2622550" y="3749675"/>
            <a:ext cx="7683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AT&amp;T</a:t>
            </a:r>
          </a:p>
        </p:txBody>
      </p:sp>
      <p:sp>
        <p:nvSpPr>
          <p:cNvPr id="1498127" name="Text Box 15"/>
          <p:cNvSpPr txBox="1">
            <a:spLocks noChangeArrowheads="1"/>
          </p:cNvSpPr>
          <p:nvPr/>
        </p:nvSpPr>
        <p:spPr bwMode="auto">
          <a:xfrm>
            <a:off x="6388100" y="3671887"/>
            <a:ext cx="8175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Sprint</a:t>
            </a:r>
          </a:p>
        </p:txBody>
      </p:sp>
      <p:sp>
        <p:nvSpPr>
          <p:cNvPr id="1498128" name="Text Box 16"/>
          <p:cNvSpPr txBox="1">
            <a:spLocks noChangeArrowheads="1"/>
          </p:cNvSpPr>
          <p:nvPr/>
        </p:nvSpPr>
        <p:spPr bwMode="auto">
          <a:xfrm>
            <a:off x="6991350" y="5851525"/>
            <a:ext cx="8636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Yale</a:t>
            </a:r>
          </a:p>
        </p:txBody>
      </p:sp>
      <p:sp>
        <p:nvSpPr>
          <p:cNvPr id="1498129" name="Text Box 17"/>
          <p:cNvSpPr txBox="1">
            <a:spLocks noChangeArrowheads="1"/>
          </p:cNvSpPr>
          <p:nvPr/>
        </p:nvSpPr>
        <p:spPr bwMode="auto">
          <a:xfrm>
            <a:off x="3073400" y="5092700"/>
            <a:ext cx="7969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Tier-2</a:t>
            </a:r>
          </a:p>
        </p:txBody>
      </p:sp>
      <p:sp>
        <p:nvSpPr>
          <p:cNvPr id="1498130" name="Text Box 18"/>
          <p:cNvSpPr txBox="1">
            <a:spLocks noChangeArrowheads="1"/>
          </p:cNvSpPr>
          <p:nvPr/>
        </p:nvSpPr>
        <p:spPr bwMode="auto">
          <a:xfrm>
            <a:off x="4725988" y="5861050"/>
            <a:ext cx="7969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Tier-3</a:t>
            </a:r>
          </a:p>
        </p:txBody>
      </p:sp>
      <p:sp>
        <p:nvSpPr>
          <p:cNvPr id="1498131" name="Text Box 19"/>
          <p:cNvSpPr txBox="1">
            <a:spLocks noChangeArrowheads="1"/>
          </p:cNvSpPr>
          <p:nvPr/>
        </p:nvSpPr>
        <p:spPr bwMode="auto">
          <a:xfrm>
            <a:off x="936625" y="4594225"/>
            <a:ext cx="18637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Local-pref = 100</a:t>
            </a:r>
          </a:p>
        </p:txBody>
      </p:sp>
      <p:sp>
        <p:nvSpPr>
          <p:cNvPr id="1498132" name="Text Box 20"/>
          <p:cNvSpPr txBox="1">
            <a:spLocks noChangeArrowheads="1"/>
          </p:cNvSpPr>
          <p:nvPr/>
        </p:nvSpPr>
        <p:spPr bwMode="auto">
          <a:xfrm>
            <a:off x="4057650" y="3365500"/>
            <a:ext cx="173513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Local-pref = 90</a:t>
            </a:r>
          </a:p>
        </p:txBody>
      </p:sp>
      <p:sp>
        <p:nvSpPr>
          <p:cNvPr id="1498133" name="Freeform 21"/>
          <p:cNvSpPr>
            <a:spLocks/>
          </p:cNvSpPr>
          <p:nvPr/>
        </p:nvSpPr>
        <p:spPr bwMode="auto">
          <a:xfrm>
            <a:off x="3841750" y="4622800"/>
            <a:ext cx="2727325" cy="1114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7" y="484"/>
              </a:cxn>
              <a:cxn ang="0">
                <a:pos x="1718" y="702"/>
              </a:cxn>
            </a:cxnLst>
            <a:rect l="0" t="0" r="r" b="b"/>
            <a:pathLst>
              <a:path w="1718" h="702">
                <a:moveTo>
                  <a:pt x="0" y="0"/>
                </a:moveTo>
                <a:cubicBezTo>
                  <a:pt x="135" y="183"/>
                  <a:pt x="271" y="367"/>
                  <a:pt x="557" y="484"/>
                </a:cubicBezTo>
                <a:cubicBezTo>
                  <a:pt x="843" y="601"/>
                  <a:pt x="1280" y="651"/>
                  <a:pt x="1718" y="70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 Policy: Filtering</a:t>
            </a:r>
          </a:p>
        </p:txBody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Discard some route announcements</a:t>
            </a:r>
          </a:p>
          <a:p>
            <a:pPr lvl="1"/>
            <a:r>
              <a:rPr lang="en-US"/>
              <a:t>Detect configuration mistakes and attacks</a:t>
            </a:r>
          </a:p>
          <a:p>
            <a:r>
              <a:rPr lang="en-US"/>
              <a:t>Examples on session to a customer</a:t>
            </a:r>
          </a:p>
          <a:p>
            <a:pPr lvl="1"/>
            <a:r>
              <a:rPr lang="en-US"/>
              <a:t>Discard route if prefix not owned by the customer</a:t>
            </a:r>
          </a:p>
          <a:p>
            <a:pPr lvl="1"/>
            <a:r>
              <a:rPr lang="en-US"/>
              <a:t>Discard route that contains other large ISP in AS path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597335-D557-44C4-BB4A-40F64C8C53F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150016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3657600"/>
            <a:ext cx="224631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016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275" y="5424488"/>
            <a:ext cx="17081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0166" name="Line 6"/>
          <p:cNvSpPr>
            <a:spLocks noChangeShapeType="1"/>
          </p:cNvSpPr>
          <p:nvPr/>
        </p:nvSpPr>
        <p:spPr bwMode="auto">
          <a:xfrm>
            <a:off x="3957638" y="5040313"/>
            <a:ext cx="76200" cy="460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0167" name="Text Box 7"/>
          <p:cNvSpPr txBox="1">
            <a:spLocks noChangeArrowheads="1"/>
          </p:cNvSpPr>
          <p:nvPr/>
        </p:nvSpPr>
        <p:spPr bwMode="auto">
          <a:xfrm>
            <a:off x="3467100" y="4205288"/>
            <a:ext cx="7683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AT&amp;T</a:t>
            </a:r>
          </a:p>
        </p:txBody>
      </p:sp>
      <p:sp>
        <p:nvSpPr>
          <p:cNvPr id="1500168" name="Text Box 8"/>
          <p:cNvSpPr txBox="1">
            <a:spLocks noChangeArrowheads="1"/>
          </p:cNvSpPr>
          <p:nvPr/>
        </p:nvSpPr>
        <p:spPr bwMode="auto">
          <a:xfrm>
            <a:off x="3649663" y="5548313"/>
            <a:ext cx="12033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Princeton</a:t>
            </a:r>
          </a:p>
        </p:txBody>
      </p:sp>
      <p:pic>
        <p:nvPicPr>
          <p:cNvPr id="1500169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438" y="3925888"/>
            <a:ext cx="1612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0170" name="Text Box 10"/>
          <p:cNvSpPr txBox="1">
            <a:spLocks noChangeArrowheads="1"/>
          </p:cNvSpPr>
          <p:nvPr/>
        </p:nvSpPr>
        <p:spPr bwMode="auto">
          <a:xfrm>
            <a:off x="5981700" y="4205288"/>
            <a:ext cx="83661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USLEC</a:t>
            </a:r>
          </a:p>
        </p:txBody>
      </p:sp>
      <p:sp>
        <p:nvSpPr>
          <p:cNvPr id="1500171" name="Line 11"/>
          <p:cNvSpPr>
            <a:spLocks noChangeShapeType="1"/>
          </p:cNvSpPr>
          <p:nvPr/>
        </p:nvSpPr>
        <p:spPr bwMode="auto">
          <a:xfrm flipH="1">
            <a:off x="4686300" y="4810125"/>
            <a:ext cx="1536700" cy="6905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0172" name="Text Box 12"/>
          <p:cNvSpPr txBox="1">
            <a:spLocks noChangeArrowheads="1"/>
          </p:cNvSpPr>
          <p:nvPr/>
        </p:nvSpPr>
        <p:spPr bwMode="auto">
          <a:xfrm>
            <a:off x="5180013" y="5695950"/>
            <a:ext cx="17843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128.112.0.0/16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 Policy: Filtering</a:t>
            </a:r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Discard some route announcements</a:t>
            </a:r>
          </a:p>
          <a:p>
            <a:pPr lvl="1"/>
            <a:r>
              <a:rPr lang="en-US"/>
              <a:t>Limit propagation of routing information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Don’t announce routes from one peer to another</a:t>
            </a:r>
          </a:p>
          <a:p>
            <a:pPr lvl="1"/>
            <a:r>
              <a:rPr lang="en-US"/>
              <a:t>Don’t announce routes for network-management hosts</a:t>
            </a:r>
          </a:p>
          <a:p>
            <a:pPr lvl="1"/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EF5A-524A-46DF-AECC-E754AF02AE7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150221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3733800"/>
            <a:ext cx="22463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221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5500688"/>
            <a:ext cx="17081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4610100" y="5116513"/>
            <a:ext cx="76200" cy="460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2215" name="Text Box 7"/>
          <p:cNvSpPr txBox="1">
            <a:spLocks noChangeArrowheads="1"/>
          </p:cNvSpPr>
          <p:nvPr/>
        </p:nvSpPr>
        <p:spPr bwMode="auto">
          <a:xfrm>
            <a:off x="4119563" y="4281488"/>
            <a:ext cx="7683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AT&amp;T</a:t>
            </a:r>
          </a:p>
        </p:txBody>
      </p:sp>
      <p:sp>
        <p:nvSpPr>
          <p:cNvPr id="1502216" name="Text Box 8"/>
          <p:cNvSpPr txBox="1">
            <a:spLocks noChangeArrowheads="1"/>
          </p:cNvSpPr>
          <p:nvPr/>
        </p:nvSpPr>
        <p:spPr bwMode="auto">
          <a:xfrm>
            <a:off x="4302125" y="5624513"/>
            <a:ext cx="12033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Princeton</a:t>
            </a:r>
          </a:p>
        </p:txBody>
      </p:sp>
      <p:pic>
        <p:nvPicPr>
          <p:cNvPr id="1502217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784600"/>
            <a:ext cx="1727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2218" name="Text Box 10"/>
          <p:cNvSpPr txBox="1">
            <a:spLocks noChangeArrowheads="1"/>
          </p:cNvSpPr>
          <p:nvPr/>
        </p:nvSpPr>
        <p:spPr bwMode="auto">
          <a:xfrm>
            <a:off x="6732588" y="4178300"/>
            <a:ext cx="817562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Sprint</a:t>
            </a:r>
          </a:p>
        </p:txBody>
      </p:sp>
      <p:sp>
        <p:nvSpPr>
          <p:cNvPr id="1502219" name="Text Box 11"/>
          <p:cNvSpPr txBox="1">
            <a:spLocks noChangeArrowheads="1"/>
          </p:cNvSpPr>
          <p:nvPr/>
        </p:nvSpPr>
        <p:spPr bwMode="auto">
          <a:xfrm>
            <a:off x="2103438" y="5721350"/>
            <a:ext cx="17843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128.112.0.0/16</a:t>
            </a:r>
          </a:p>
        </p:txBody>
      </p:sp>
      <p:sp>
        <p:nvSpPr>
          <p:cNvPr id="1502220" name="Line 12"/>
          <p:cNvSpPr>
            <a:spLocks noChangeShapeType="1"/>
          </p:cNvSpPr>
          <p:nvPr/>
        </p:nvSpPr>
        <p:spPr bwMode="auto">
          <a:xfrm>
            <a:off x="5570538" y="4398963"/>
            <a:ext cx="768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02221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3849688"/>
            <a:ext cx="1727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2222" name="Line 14"/>
          <p:cNvSpPr>
            <a:spLocks noChangeShapeType="1"/>
          </p:cNvSpPr>
          <p:nvPr/>
        </p:nvSpPr>
        <p:spPr bwMode="auto">
          <a:xfrm>
            <a:off x="2613025" y="4398963"/>
            <a:ext cx="768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2223" name="Text Box 15"/>
          <p:cNvSpPr txBox="1">
            <a:spLocks noChangeArrowheads="1"/>
          </p:cNvSpPr>
          <p:nvPr/>
        </p:nvSpPr>
        <p:spPr bwMode="auto">
          <a:xfrm>
            <a:off x="1350963" y="4243388"/>
            <a:ext cx="9302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UUNET</a:t>
            </a:r>
          </a:p>
        </p:txBody>
      </p:sp>
      <p:sp>
        <p:nvSpPr>
          <p:cNvPr id="1502224" name="Line 16"/>
          <p:cNvSpPr>
            <a:spLocks noChangeShapeType="1"/>
          </p:cNvSpPr>
          <p:nvPr/>
        </p:nvSpPr>
        <p:spPr bwMode="auto">
          <a:xfrm flipH="1" flipV="1">
            <a:off x="5454650" y="4886325"/>
            <a:ext cx="768350" cy="5000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02225" name="Picture 17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700" y="5040313"/>
            <a:ext cx="1158875" cy="1184275"/>
          </a:xfrm>
          <a:prstGeom prst="rect">
            <a:avLst/>
          </a:prstGeom>
          <a:noFill/>
        </p:spPr>
      </p:pic>
      <p:sp>
        <p:nvSpPr>
          <p:cNvPr id="1502226" name="Text Box 18"/>
          <p:cNvSpPr txBox="1">
            <a:spLocks noChangeArrowheads="1"/>
          </p:cNvSpPr>
          <p:nvPr/>
        </p:nvSpPr>
        <p:spPr bwMode="auto">
          <a:xfrm>
            <a:off x="6991350" y="5308600"/>
            <a:ext cx="16256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network operator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 Policy: Attribute Manipulation</a:t>
            </a:r>
          </a:p>
        </p:txBody>
      </p:sp>
      <p:sp>
        <p:nvSpPr>
          <p:cNvPr id="15042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Modify attributes of the active route</a:t>
            </a:r>
          </a:p>
          <a:p>
            <a:pPr lvl="1"/>
            <a:r>
              <a:rPr lang="en-US"/>
              <a:t>To influence the way other AS’s behave</a:t>
            </a:r>
          </a:p>
          <a:p>
            <a:r>
              <a:rPr lang="en-US"/>
              <a:t>Example: AS prepending</a:t>
            </a:r>
          </a:p>
          <a:p>
            <a:pPr lvl="1"/>
            <a:r>
              <a:rPr lang="en-US"/>
              <a:t>Artificially inflate the AS path length seen by others</a:t>
            </a:r>
          </a:p>
          <a:p>
            <a:pPr lvl="1"/>
            <a:r>
              <a:rPr lang="en-US"/>
              <a:t>To convince some AS’s to send traffic another way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78A616-88C1-409E-A2C5-34CA209B028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150426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3657600"/>
            <a:ext cx="22463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4262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275" y="5424488"/>
            <a:ext cx="17081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4263" name="Line 7"/>
          <p:cNvSpPr>
            <a:spLocks noChangeShapeType="1"/>
          </p:cNvSpPr>
          <p:nvPr/>
        </p:nvSpPr>
        <p:spPr bwMode="auto">
          <a:xfrm>
            <a:off x="2574925" y="4937125"/>
            <a:ext cx="1458913" cy="5635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4264" name="Text Box 8"/>
          <p:cNvSpPr txBox="1">
            <a:spLocks noChangeArrowheads="1"/>
          </p:cNvSpPr>
          <p:nvPr/>
        </p:nvSpPr>
        <p:spPr bwMode="auto">
          <a:xfrm>
            <a:off x="1662113" y="4205288"/>
            <a:ext cx="7683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AT&amp;T</a:t>
            </a:r>
          </a:p>
        </p:txBody>
      </p:sp>
      <p:sp>
        <p:nvSpPr>
          <p:cNvPr id="1504265" name="Text Box 9"/>
          <p:cNvSpPr txBox="1">
            <a:spLocks noChangeArrowheads="1"/>
          </p:cNvSpPr>
          <p:nvPr/>
        </p:nvSpPr>
        <p:spPr bwMode="auto">
          <a:xfrm>
            <a:off x="3649663" y="5548313"/>
            <a:ext cx="12033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Princeton</a:t>
            </a:r>
          </a:p>
        </p:txBody>
      </p:sp>
      <p:pic>
        <p:nvPicPr>
          <p:cNvPr id="150426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3925888"/>
            <a:ext cx="1612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4267" name="Text Box 11"/>
          <p:cNvSpPr txBox="1">
            <a:spLocks noChangeArrowheads="1"/>
          </p:cNvSpPr>
          <p:nvPr/>
        </p:nvSpPr>
        <p:spPr bwMode="auto">
          <a:xfrm>
            <a:off x="6596063" y="4205288"/>
            <a:ext cx="836612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USLEC</a:t>
            </a:r>
          </a:p>
        </p:txBody>
      </p:sp>
      <p:sp>
        <p:nvSpPr>
          <p:cNvPr id="1504268" name="Line 12"/>
          <p:cNvSpPr>
            <a:spLocks noChangeShapeType="1"/>
          </p:cNvSpPr>
          <p:nvPr/>
        </p:nvSpPr>
        <p:spPr bwMode="auto">
          <a:xfrm flipH="1">
            <a:off x="4686300" y="4706938"/>
            <a:ext cx="1998663" cy="7937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4269" name="Text Box 13"/>
          <p:cNvSpPr txBox="1">
            <a:spLocks noChangeArrowheads="1"/>
          </p:cNvSpPr>
          <p:nvPr/>
        </p:nvSpPr>
        <p:spPr bwMode="auto">
          <a:xfrm>
            <a:off x="3351213" y="6124575"/>
            <a:ext cx="17843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128.112.0.0/16</a:t>
            </a:r>
          </a:p>
        </p:txBody>
      </p:sp>
      <p:pic>
        <p:nvPicPr>
          <p:cNvPr id="1504270" name="Picture 1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663" y="3862388"/>
            <a:ext cx="19589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4271" name="Line 15"/>
          <p:cNvSpPr>
            <a:spLocks noChangeShapeType="1"/>
          </p:cNvSpPr>
          <p:nvPr/>
        </p:nvSpPr>
        <p:spPr bwMode="auto">
          <a:xfrm>
            <a:off x="3151188" y="4400550"/>
            <a:ext cx="5762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4272" name="Line 16"/>
          <p:cNvSpPr>
            <a:spLocks noChangeShapeType="1"/>
          </p:cNvSpPr>
          <p:nvPr/>
        </p:nvSpPr>
        <p:spPr bwMode="auto">
          <a:xfrm>
            <a:off x="5532438" y="4438650"/>
            <a:ext cx="61436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4273" name="Text Box 17"/>
          <p:cNvSpPr txBox="1">
            <a:spLocks noChangeArrowheads="1"/>
          </p:cNvSpPr>
          <p:nvPr/>
        </p:nvSpPr>
        <p:spPr bwMode="auto">
          <a:xfrm>
            <a:off x="4275138" y="4217988"/>
            <a:ext cx="817562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Sprint</a:t>
            </a:r>
          </a:p>
        </p:txBody>
      </p:sp>
      <p:sp>
        <p:nvSpPr>
          <p:cNvPr id="1504274" name="Line 18"/>
          <p:cNvSpPr>
            <a:spLocks noChangeShapeType="1"/>
          </p:cNvSpPr>
          <p:nvPr/>
        </p:nvSpPr>
        <p:spPr bwMode="auto">
          <a:xfrm flipH="1" flipV="1">
            <a:off x="2420938" y="5321300"/>
            <a:ext cx="692150" cy="346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4275" name="Text Box 19"/>
          <p:cNvSpPr txBox="1">
            <a:spLocks noChangeArrowheads="1"/>
          </p:cNvSpPr>
          <p:nvPr/>
        </p:nvSpPr>
        <p:spPr bwMode="auto">
          <a:xfrm>
            <a:off x="2106613" y="5562600"/>
            <a:ext cx="7556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Calibri" pitchFamily="34" charset="0"/>
              </a:rPr>
              <a:t>88 88</a:t>
            </a:r>
          </a:p>
        </p:txBody>
      </p:sp>
      <p:sp>
        <p:nvSpPr>
          <p:cNvPr id="1504276" name="Line 20"/>
          <p:cNvSpPr>
            <a:spLocks noChangeShapeType="1"/>
          </p:cNvSpPr>
          <p:nvPr/>
        </p:nvSpPr>
        <p:spPr bwMode="auto">
          <a:xfrm flipV="1">
            <a:off x="5262563" y="5207000"/>
            <a:ext cx="655637" cy="3063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4277" name="Text Box 21"/>
          <p:cNvSpPr txBox="1">
            <a:spLocks noChangeArrowheads="1"/>
          </p:cNvSpPr>
          <p:nvPr/>
        </p:nvSpPr>
        <p:spPr bwMode="auto">
          <a:xfrm>
            <a:off x="5659438" y="5446713"/>
            <a:ext cx="4413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Calibri" pitchFamily="34" charset="0"/>
              </a:rPr>
              <a:t>88</a:t>
            </a:r>
          </a:p>
        </p:txBody>
      </p:sp>
      <p:sp>
        <p:nvSpPr>
          <p:cNvPr id="1504278" name="Freeform 22"/>
          <p:cNvSpPr>
            <a:spLocks/>
          </p:cNvSpPr>
          <p:nvPr/>
        </p:nvSpPr>
        <p:spPr bwMode="auto">
          <a:xfrm>
            <a:off x="5029200" y="3856038"/>
            <a:ext cx="3481388" cy="2439987"/>
          </a:xfrm>
          <a:custGeom>
            <a:avLst/>
            <a:gdLst/>
            <a:ahLst/>
            <a:cxnLst>
              <a:cxn ang="0">
                <a:pos x="121" y="37"/>
              </a:cxn>
              <a:cxn ang="0">
                <a:pos x="1959" y="133"/>
              </a:cxn>
              <a:cxn ang="0">
                <a:pos x="1524" y="835"/>
              </a:cxn>
              <a:cxn ang="0">
                <a:pos x="387" y="1440"/>
              </a:cxn>
              <a:cxn ang="0">
                <a:pos x="0" y="1416"/>
              </a:cxn>
            </a:cxnLst>
            <a:rect l="0" t="0" r="r" b="b"/>
            <a:pathLst>
              <a:path w="2193" h="1537">
                <a:moveTo>
                  <a:pt x="121" y="37"/>
                </a:moveTo>
                <a:cubicBezTo>
                  <a:pt x="923" y="18"/>
                  <a:pt x="1725" y="0"/>
                  <a:pt x="1959" y="133"/>
                </a:cubicBezTo>
                <a:cubicBezTo>
                  <a:pt x="2193" y="266"/>
                  <a:pt x="1786" y="617"/>
                  <a:pt x="1524" y="835"/>
                </a:cubicBezTo>
                <a:cubicBezTo>
                  <a:pt x="1262" y="1053"/>
                  <a:pt x="641" y="1343"/>
                  <a:pt x="387" y="1440"/>
                </a:cubicBezTo>
                <a:cubicBezTo>
                  <a:pt x="133" y="1537"/>
                  <a:pt x="66" y="1476"/>
                  <a:pt x="0" y="141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Policy Configuration</a:t>
            </a:r>
          </a:p>
        </p:txBody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Routing policy languages are vendor-specific</a:t>
            </a:r>
          </a:p>
          <a:p>
            <a:pPr lvl="1"/>
            <a:r>
              <a:rPr lang="en-US"/>
              <a:t>Not part of the BGP protocol specification</a:t>
            </a:r>
          </a:p>
          <a:p>
            <a:pPr lvl="1"/>
            <a:r>
              <a:rPr lang="en-US"/>
              <a:t>Different languages for Cisco, Juniper, etc.</a:t>
            </a:r>
          </a:p>
          <a:p>
            <a:r>
              <a:rPr lang="en-US"/>
              <a:t>Still, all languages have some key features</a:t>
            </a:r>
          </a:p>
          <a:p>
            <a:pPr lvl="1"/>
            <a:r>
              <a:rPr lang="en-US"/>
              <a:t>Policy as a list of clauses</a:t>
            </a:r>
          </a:p>
          <a:p>
            <a:pPr lvl="1"/>
            <a:r>
              <a:rPr lang="en-US"/>
              <a:t>Each clause matches on route attributes</a:t>
            </a:r>
          </a:p>
          <a:p>
            <a:pPr lvl="1"/>
            <a:r>
              <a:rPr lang="en-US"/>
              <a:t>… and either discards or modifies the matching routes</a:t>
            </a:r>
          </a:p>
          <a:p>
            <a:r>
              <a:rPr lang="en-US"/>
              <a:t>Configuration done by human operators</a:t>
            </a:r>
          </a:p>
          <a:p>
            <a:pPr lvl="1"/>
            <a:r>
              <a:rPr lang="en-US"/>
              <a:t>Implementing the policies of their AS</a:t>
            </a:r>
          </a:p>
          <a:p>
            <a:pPr lvl="1"/>
            <a:r>
              <a:rPr lang="en-US"/>
              <a:t>Business relationships, traffic engineering, security, …</a:t>
            </a:r>
          </a:p>
          <a:p>
            <a:pPr lvl="1"/>
            <a:r>
              <a:rPr lang="en-US"/>
              <a:t>http://www.cs.princeton.edu/~jrex/papers/policies.pdf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09BBE-6371-4910-ABDD-E1E17297869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is Not a Single Node</a:t>
            </a:r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Multiple routers in an AS</a:t>
            </a:r>
          </a:p>
          <a:p>
            <a:pPr lvl="1"/>
            <a:r>
              <a:rPr lang="en-US"/>
              <a:t>Need to distribute BGP information within the AS</a:t>
            </a:r>
          </a:p>
          <a:p>
            <a:pPr lvl="1"/>
            <a:r>
              <a:rPr lang="en-US"/>
              <a:t>Internal BGP (iBGP) sessions between routers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C01CC-CA78-499F-A836-8E9A76350DC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151040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2475" y="3810000"/>
            <a:ext cx="4054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040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2743200"/>
            <a:ext cx="20066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040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0" y="3484563"/>
            <a:ext cx="75088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0407" name="Line 7"/>
          <p:cNvSpPr>
            <a:spLocks noChangeShapeType="1"/>
          </p:cNvSpPr>
          <p:nvPr/>
        </p:nvSpPr>
        <p:spPr bwMode="auto">
          <a:xfrm>
            <a:off x="4146550" y="4130675"/>
            <a:ext cx="381000" cy="1447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408" name="Line 8"/>
          <p:cNvSpPr>
            <a:spLocks noChangeShapeType="1"/>
          </p:cNvSpPr>
          <p:nvPr/>
        </p:nvSpPr>
        <p:spPr bwMode="auto">
          <a:xfrm>
            <a:off x="4222750" y="4130675"/>
            <a:ext cx="2362200" cy="533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10409" name="Picture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0788" y="3865563"/>
            <a:ext cx="7508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0410" name="Rectangle 10"/>
          <p:cNvSpPr>
            <a:spLocks noChangeArrowheads="1"/>
          </p:cNvSpPr>
          <p:nvPr/>
        </p:nvSpPr>
        <p:spPr bwMode="auto">
          <a:xfrm>
            <a:off x="1150938" y="2849563"/>
            <a:ext cx="749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AS1</a:t>
            </a:r>
          </a:p>
        </p:txBody>
      </p:sp>
      <p:sp>
        <p:nvSpPr>
          <p:cNvPr id="1510411" name="Rectangle 11"/>
          <p:cNvSpPr>
            <a:spLocks noChangeArrowheads="1"/>
          </p:cNvSpPr>
          <p:nvPr/>
        </p:nvSpPr>
        <p:spPr bwMode="auto">
          <a:xfrm>
            <a:off x="6188075" y="5364163"/>
            <a:ext cx="749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AS2</a:t>
            </a:r>
          </a:p>
        </p:txBody>
      </p:sp>
      <p:sp>
        <p:nvSpPr>
          <p:cNvPr id="1510412" name="Rectangle 12"/>
          <p:cNvSpPr>
            <a:spLocks noChangeArrowheads="1"/>
          </p:cNvSpPr>
          <p:nvPr/>
        </p:nvSpPr>
        <p:spPr bwMode="auto">
          <a:xfrm>
            <a:off x="2881313" y="3340100"/>
            <a:ext cx="96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eBGP</a:t>
            </a:r>
          </a:p>
        </p:txBody>
      </p:sp>
      <p:sp>
        <p:nvSpPr>
          <p:cNvPr id="1510413" name="Line 13"/>
          <p:cNvSpPr>
            <a:spLocks noChangeShapeType="1"/>
          </p:cNvSpPr>
          <p:nvPr/>
        </p:nvSpPr>
        <p:spPr bwMode="auto">
          <a:xfrm flipV="1">
            <a:off x="4756150" y="4740275"/>
            <a:ext cx="1752600" cy="838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414" name="Line 14"/>
          <p:cNvSpPr>
            <a:spLocks noChangeShapeType="1"/>
          </p:cNvSpPr>
          <p:nvPr/>
        </p:nvSpPr>
        <p:spPr bwMode="auto">
          <a:xfrm>
            <a:off x="6813550" y="4587875"/>
            <a:ext cx="18288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0415" name="Rectangle 15"/>
          <p:cNvSpPr>
            <a:spLocks noChangeArrowheads="1"/>
          </p:cNvSpPr>
          <p:nvPr/>
        </p:nvSpPr>
        <p:spPr bwMode="auto">
          <a:xfrm>
            <a:off x="4664075" y="4449763"/>
            <a:ext cx="866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iBGP</a:t>
            </a:r>
          </a:p>
        </p:txBody>
      </p:sp>
      <p:pic>
        <p:nvPicPr>
          <p:cNvPr id="1510416" name="Picture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9188" y="4475163"/>
            <a:ext cx="7508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0417" name="Line 17"/>
          <p:cNvSpPr>
            <a:spLocks noChangeShapeType="1"/>
          </p:cNvSpPr>
          <p:nvPr/>
        </p:nvSpPr>
        <p:spPr bwMode="auto">
          <a:xfrm flipH="1">
            <a:off x="2546350" y="5502275"/>
            <a:ext cx="1676400" cy="609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10418" name="Picture 1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1788" y="5313363"/>
            <a:ext cx="7508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0419" name="Line 19"/>
          <p:cNvSpPr>
            <a:spLocks noChangeShapeType="1"/>
          </p:cNvSpPr>
          <p:nvPr/>
        </p:nvSpPr>
        <p:spPr bwMode="auto">
          <a:xfrm>
            <a:off x="2497138" y="3722688"/>
            <a:ext cx="1384300" cy="211137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38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Topology</a:t>
            </a:r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Node: Autonomous System</a:t>
            </a:r>
          </a:p>
          <a:p>
            <a:r>
              <a:rPr lang="en-US"/>
              <a:t>Edge: Two AS’s that connect to each other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079024-6172-44DE-9C66-0D6671F953E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57200" y="2590800"/>
            <a:ext cx="8264525" cy="3540125"/>
            <a:chOff x="432" y="1632"/>
            <a:chExt cx="5206" cy="2230"/>
          </a:xfrm>
        </p:grpSpPr>
        <p:sp>
          <p:nvSpPr>
            <p:cNvPr id="1348627" name="Line 19"/>
            <p:cNvSpPr>
              <a:spLocks noChangeShapeType="1"/>
            </p:cNvSpPr>
            <p:nvPr/>
          </p:nvSpPr>
          <p:spPr bwMode="auto">
            <a:xfrm>
              <a:off x="4992" y="2784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8621" name="Line 13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24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8622" name="Line 14"/>
            <p:cNvSpPr>
              <a:spLocks noChangeShapeType="1"/>
            </p:cNvSpPr>
            <p:nvPr/>
          </p:nvSpPr>
          <p:spPr bwMode="auto">
            <a:xfrm flipV="1">
              <a:off x="869" y="2662"/>
              <a:ext cx="86" cy="2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8625" name="Line 17"/>
            <p:cNvSpPr>
              <a:spLocks noChangeShapeType="1"/>
            </p:cNvSpPr>
            <p:nvPr/>
          </p:nvSpPr>
          <p:spPr bwMode="auto">
            <a:xfrm>
              <a:off x="4368" y="2160"/>
              <a:ext cx="48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8623" name="Line 15"/>
            <p:cNvSpPr>
              <a:spLocks noChangeShapeType="1"/>
            </p:cNvSpPr>
            <p:nvPr/>
          </p:nvSpPr>
          <p:spPr bwMode="auto">
            <a:xfrm flipV="1">
              <a:off x="2094" y="2064"/>
              <a:ext cx="1122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8630" name="Line 22"/>
            <p:cNvSpPr>
              <a:spLocks noChangeShapeType="1"/>
            </p:cNvSpPr>
            <p:nvPr/>
          </p:nvSpPr>
          <p:spPr bwMode="auto">
            <a:xfrm flipH="1">
              <a:off x="3328" y="2400"/>
              <a:ext cx="12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48613" name="Object 5"/>
            <p:cNvGraphicFramePr>
              <a:graphicFrameLocks noChangeAspect="1"/>
            </p:cNvGraphicFramePr>
            <p:nvPr/>
          </p:nvGraphicFramePr>
          <p:xfrm>
            <a:off x="467" y="1797"/>
            <a:ext cx="1774" cy="1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2" name="Photo Editor Photo" r:id="rId4" imgW="1905266" imgH="1390844" progId="">
                    <p:embed/>
                  </p:oleObj>
                </mc:Choice>
                <mc:Fallback>
                  <p:oleObj name="Photo Editor Photo" r:id="rId4" imgW="1905266" imgH="1390844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" y="1797"/>
                          <a:ext cx="1774" cy="10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8614" name="Object 6"/>
            <p:cNvGraphicFramePr>
              <a:graphicFrameLocks noChangeAspect="1"/>
            </p:cNvGraphicFramePr>
            <p:nvPr/>
          </p:nvGraphicFramePr>
          <p:xfrm>
            <a:off x="2832" y="1632"/>
            <a:ext cx="1777" cy="1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3" name="Photo Editor Photo" r:id="rId6" imgW="1905266" imgH="1390844" progId="">
                    <p:embed/>
                  </p:oleObj>
                </mc:Choice>
                <mc:Fallback>
                  <p:oleObj name="Photo Editor Photo" r:id="rId6" imgW="1905266" imgH="1390844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632"/>
                          <a:ext cx="1777" cy="1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8615" name="Object 7"/>
            <p:cNvGraphicFramePr>
              <a:graphicFrameLocks noChangeAspect="1"/>
            </p:cNvGraphicFramePr>
            <p:nvPr/>
          </p:nvGraphicFramePr>
          <p:xfrm>
            <a:off x="2483" y="2723"/>
            <a:ext cx="1777" cy="10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4" name="Photo Editor Photo" r:id="rId7" imgW="1905266" imgH="1390844" progId="">
                    <p:embed/>
                  </p:oleObj>
                </mc:Choice>
                <mc:Fallback>
                  <p:oleObj name="Photo Editor Photo" r:id="rId7" imgW="1905266" imgH="1390844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" y="2723"/>
                          <a:ext cx="1777" cy="10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8616" name="Text Box 8"/>
            <p:cNvSpPr txBox="1">
              <a:spLocks noChangeArrowheads="1"/>
            </p:cNvSpPr>
            <p:nvPr/>
          </p:nvSpPr>
          <p:spPr bwMode="auto">
            <a:xfrm>
              <a:off x="2803" y="3145"/>
              <a:ext cx="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fr-FR" sz="1600">
                <a:latin typeface="Calibri" pitchFamily="34" charset="0"/>
              </a:endParaRPr>
            </a:p>
          </p:txBody>
        </p:sp>
        <p:graphicFrame>
          <p:nvGraphicFramePr>
            <p:cNvPr id="1348617" name="Object 9"/>
            <p:cNvGraphicFramePr>
              <a:graphicFrameLocks noChangeAspect="1"/>
            </p:cNvGraphicFramePr>
            <p:nvPr/>
          </p:nvGraphicFramePr>
          <p:xfrm>
            <a:off x="432" y="2736"/>
            <a:ext cx="864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5" name="Photo Editor Photo" r:id="rId9" imgW="1905266" imgH="1390844" progId="">
                    <p:embed/>
                  </p:oleObj>
                </mc:Choice>
                <mc:Fallback>
                  <p:oleObj name="Photo Editor Photo" r:id="rId9" imgW="1905266" imgH="1390844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736"/>
                          <a:ext cx="864" cy="5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8618" name="Object 10"/>
            <p:cNvGraphicFramePr>
              <a:graphicFrameLocks noChangeAspect="1"/>
            </p:cNvGraphicFramePr>
            <p:nvPr/>
          </p:nvGraphicFramePr>
          <p:xfrm>
            <a:off x="960" y="3360"/>
            <a:ext cx="558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6" name="Photo Editor Photo" r:id="rId10" imgW="1905266" imgH="1390844" progId="">
                    <p:embed/>
                  </p:oleObj>
                </mc:Choice>
                <mc:Fallback>
                  <p:oleObj name="Photo Editor Photo" r:id="rId10" imgW="1905266" imgH="1390844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360"/>
                          <a:ext cx="558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8619" name="Object 11"/>
            <p:cNvGraphicFramePr>
              <a:graphicFrameLocks noChangeAspect="1"/>
            </p:cNvGraphicFramePr>
            <p:nvPr/>
          </p:nvGraphicFramePr>
          <p:xfrm>
            <a:off x="4451" y="2385"/>
            <a:ext cx="865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7" name="Photo Editor Photo" r:id="rId11" imgW="1905266" imgH="1390844" progId="">
                    <p:embed/>
                  </p:oleObj>
                </mc:Choice>
                <mc:Fallback>
                  <p:oleObj name="Photo Editor Photo" r:id="rId11" imgW="1905266" imgH="1390844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1" y="2385"/>
                          <a:ext cx="865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8620" name="Object 12"/>
            <p:cNvGraphicFramePr>
              <a:graphicFrameLocks noChangeAspect="1"/>
            </p:cNvGraphicFramePr>
            <p:nvPr/>
          </p:nvGraphicFramePr>
          <p:xfrm>
            <a:off x="5080" y="3042"/>
            <a:ext cx="558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58" name="Photo Editor Photo" r:id="rId12" imgW="1905266" imgH="1390844" progId="">
                    <p:embed/>
                  </p:oleObj>
                </mc:Choice>
                <mc:Fallback>
                  <p:oleObj name="Photo Editor Photo" r:id="rId12" imgW="1905266" imgH="1390844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" y="3042"/>
                          <a:ext cx="558" cy="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8624" name="Line 16"/>
            <p:cNvSpPr>
              <a:spLocks noChangeShapeType="1"/>
            </p:cNvSpPr>
            <p:nvPr/>
          </p:nvSpPr>
          <p:spPr bwMode="auto">
            <a:xfrm>
              <a:off x="1845" y="2606"/>
              <a:ext cx="947" cy="3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8626" name="Line 18"/>
            <p:cNvSpPr>
              <a:spLocks noChangeShapeType="1"/>
            </p:cNvSpPr>
            <p:nvPr/>
          </p:nvSpPr>
          <p:spPr bwMode="auto">
            <a:xfrm flipH="1">
              <a:off x="4113" y="2860"/>
              <a:ext cx="574" cy="2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8628" name="Line 20"/>
            <p:cNvSpPr>
              <a:spLocks noChangeShapeType="1"/>
            </p:cNvSpPr>
            <p:nvPr/>
          </p:nvSpPr>
          <p:spPr bwMode="auto">
            <a:xfrm>
              <a:off x="5357" y="3362"/>
              <a:ext cx="0" cy="1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8629" name="Line 21"/>
            <p:cNvSpPr>
              <a:spLocks noChangeShapeType="1"/>
            </p:cNvSpPr>
            <p:nvPr/>
          </p:nvSpPr>
          <p:spPr bwMode="auto">
            <a:xfrm>
              <a:off x="1234" y="3692"/>
              <a:ext cx="0" cy="1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8631" name="Text Box 23"/>
            <p:cNvSpPr txBox="1">
              <a:spLocks noChangeArrowheads="1"/>
            </p:cNvSpPr>
            <p:nvPr/>
          </p:nvSpPr>
          <p:spPr bwMode="auto">
            <a:xfrm>
              <a:off x="1116" y="3406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</a:rPr>
                <a:t>1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48632" name="Text Box 24"/>
            <p:cNvSpPr txBox="1">
              <a:spLocks noChangeArrowheads="1"/>
            </p:cNvSpPr>
            <p:nvPr/>
          </p:nvSpPr>
          <p:spPr bwMode="auto">
            <a:xfrm>
              <a:off x="778" y="2884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</a:rPr>
                <a:t>2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48633" name="Text Box 25"/>
            <p:cNvSpPr txBox="1">
              <a:spLocks noChangeArrowheads="1"/>
            </p:cNvSpPr>
            <p:nvPr/>
          </p:nvSpPr>
          <p:spPr bwMode="auto">
            <a:xfrm>
              <a:off x="1190" y="2162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</a:rPr>
                <a:t>3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48634" name="Text Box 26"/>
            <p:cNvSpPr txBox="1">
              <a:spLocks noChangeArrowheads="1"/>
            </p:cNvSpPr>
            <p:nvPr/>
          </p:nvSpPr>
          <p:spPr bwMode="auto">
            <a:xfrm>
              <a:off x="3621" y="2010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</a:rPr>
                <a:t>4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48635" name="Text Box 27"/>
            <p:cNvSpPr txBox="1">
              <a:spLocks noChangeArrowheads="1"/>
            </p:cNvSpPr>
            <p:nvPr/>
          </p:nvSpPr>
          <p:spPr bwMode="auto">
            <a:xfrm>
              <a:off x="4769" y="2537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</a:rPr>
                <a:t>5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48636" name="Text Box 28"/>
            <p:cNvSpPr txBox="1">
              <a:spLocks noChangeArrowheads="1"/>
            </p:cNvSpPr>
            <p:nvPr/>
          </p:nvSpPr>
          <p:spPr bwMode="auto">
            <a:xfrm>
              <a:off x="5238" y="3095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</a:rPr>
                <a:t>6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348637" name="Text Box 29"/>
            <p:cNvSpPr txBox="1">
              <a:spLocks noChangeArrowheads="1"/>
            </p:cNvSpPr>
            <p:nvPr/>
          </p:nvSpPr>
          <p:spPr bwMode="auto">
            <a:xfrm>
              <a:off x="3260" y="3162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</a:rPr>
                <a:t>7</a:t>
              </a:r>
              <a:endParaRPr lang="en-US" sz="16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Joining BGP and IGP Information</a:t>
            </a:r>
          </a:p>
        </p:txBody>
      </p:sp>
      <p:sp>
        <p:nvSpPr>
          <p:cNvPr id="15185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Border Gateway Protocol (BGP)</a:t>
            </a:r>
          </a:p>
          <a:p>
            <a:pPr lvl="1"/>
            <a:r>
              <a:rPr lang="en-US"/>
              <a:t>Announces reachability to external destinations</a:t>
            </a:r>
          </a:p>
          <a:p>
            <a:pPr lvl="1"/>
            <a:r>
              <a:rPr lang="en-US"/>
              <a:t>Maps a destination prefix to an egress point</a:t>
            </a:r>
          </a:p>
          <a:p>
            <a:pPr lvl="2"/>
            <a:r>
              <a:rPr lang="en-US"/>
              <a:t>128.112.0.0/16 reached via 192.0.2.1</a:t>
            </a:r>
          </a:p>
          <a:p>
            <a:r>
              <a:rPr lang="en-US"/>
              <a:t>Interior Gateway Protocol (IGP)</a:t>
            </a:r>
          </a:p>
          <a:p>
            <a:pPr lvl="1"/>
            <a:r>
              <a:rPr lang="en-US"/>
              <a:t>Used to compute paths within the AS</a:t>
            </a:r>
          </a:p>
          <a:p>
            <a:pPr lvl="1"/>
            <a:r>
              <a:rPr lang="en-US"/>
              <a:t>Maps an egress point to an outgoing link</a:t>
            </a:r>
          </a:p>
          <a:p>
            <a:pPr lvl="2"/>
            <a:r>
              <a:rPr lang="en-US"/>
              <a:t>192.0.2.1 reached via 10.10.10.10</a:t>
            </a:r>
          </a:p>
        </p:txBody>
      </p:sp>
      <p:sp>
        <p:nvSpPr>
          <p:cNvPr id="1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65839-7C79-4069-BAA0-22779D24421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1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15185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5221288"/>
            <a:ext cx="77200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76575" y="5681663"/>
            <a:ext cx="590550" cy="430212"/>
            <a:chOff x="3120" y="2880"/>
            <a:chExt cx="144" cy="96"/>
          </a:xfrm>
        </p:grpSpPr>
        <p:sp>
          <p:nvSpPr>
            <p:cNvPr id="1518598" name="Oval 6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599" name="Rectangle 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00" name="Rectangle 8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01" name="Oval 9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518604" name="Freeform 1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05" name="Freeform 13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06" name="Freeform 1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07" name="Freeform 15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08" name="Freeform 1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09" name="Freeform 17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10" name="Freeform 1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11" name="Freeform 19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518613" name="Freeform 2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14" name="Freeform 22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15" name="Freeform 2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16" name="Freeform 24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17" name="Freeform 2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18" name="Freeform 26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19" name="Freeform 2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20" name="Freeform 28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18621" name="Line 29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22" name="Line 30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30313" y="5681663"/>
            <a:ext cx="590550" cy="430212"/>
            <a:chOff x="3120" y="2880"/>
            <a:chExt cx="144" cy="96"/>
          </a:xfrm>
        </p:grpSpPr>
        <p:sp>
          <p:nvSpPr>
            <p:cNvPr id="1518624" name="Oval 32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25" name="Rectangle 33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26" name="Rectangle 34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27" name="Oval 35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8" name="Group 37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518630" name="Freeform 38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31" name="Freeform 39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32" name="Freeform 40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33" name="Freeform 41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34" name="Freeform 42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35" name="Freeform 43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36" name="Freeform 44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37" name="Freeform 45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518639" name="Freeform 47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40" name="Freeform 48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41" name="Freeform 49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42" name="Freeform 50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43" name="Freeform 51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44" name="Freeform 52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45" name="Freeform 53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46" name="Freeform 54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18647" name="Line 55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48" name="Line 56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8649" name="Line 57"/>
          <p:cNvSpPr>
            <a:spLocks noChangeShapeType="1"/>
          </p:cNvSpPr>
          <p:nvPr/>
        </p:nvSpPr>
        <p:spPr bwMode="auto">
          <a:xfrm flipV="1">
            <a:off x="1798638" y="5927725"/>
            <a:ext cx="12922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4899025" y="5681663"/>
            <a:ext cx="590550" cy="430212"/>
            <a:chOff x="3120" y="2880"/>
            <a:chExt cx="144" cy="96"/>
          </a:xfrm>
        </p:grpSpPr>
        <p:sp>
          <p:nvSpPr>
            <p:cNvPr id="1518651" name="Oval 59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52" name="Rectangle 60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53" name="Rectangle 61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54" name="Oval 62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12" name="Group 64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518657" name="Freeform 65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58" name="Freeform 66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59" name="Freeform 67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60" name="Freeform 68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61" name="Freeform 69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62" name="Freeform 70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63" name="Freeform 71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64" name="Freeform 72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73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518666" name="Freeform 74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67" name="Freeform 75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68" name="Freeform 76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69" name="Freeform 77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70" name="Freeform 78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71" name="Freeform 79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72" name="Freeform 80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73" name="Freeform 81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18674" name="Line 82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75" name="Line 83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8676" name="Line 84"/>
          <p:cNvSpPr>
            <a:spLocks noChangeShapeType="1"/>
          </p:cNvSpPr>
          <p:nvPr/>
        </p:nvSpPr>
        <p:spPr bwMode="auto">
          <a:xfrm flipV="1">
            <a:off x="3638550" y="5929313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6708775" y="5681663"/>
            <a:ext cx="590550" cy="430212"/>
            <a:chOff x="3120" y="2880"/>
            <a:chExt cx="144" cy="96"/>
          </a:xfrm>
        </p:grpSpPr>
        <p:sp>
          <p:nvSpPr>
            <p:cNvPr id="1518678" name="Oval 86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79" name="Rectangle 8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80" name="Rectangle 88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681" name="Oval 89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rgbClr val="FF0000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90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16" name="Group 91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518684" name="Freeform 9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85" name="Freeform 93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86" name="Freeform 9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87" name="Freeform 95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88" name="Freeform 9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89" name="Freeform 97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90" name="Freeform 9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91" name="Freeform 99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00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518693" name="Freeform 10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94" name="Freeform 102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95" name="Freeform 10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96" name="Freeform 104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97" name="Freeform 10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98" name="Freeform 106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699" name="Freeform 10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700" name="Freeform 108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18701" name="Line 109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702" name="Line 110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8703" name="Line 111"/>
          <p:cNvSpPr>
            <a:spLocks noChangeShapeType="1"/>
          </p:cNvSpPr>
          <p:nvPr/>
        </p:nvSpPr>
        <p:spPr bwMode="auto">
          <a:xfrm flipV="1">
            <a:off x="5487988" y="5929313"/>
            <a:ext cx="129222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8704" name="Line 112"/>
          <p:cNvSpPr>
            <a:spLocks noChangeShapeType="1"/>
          </p:cNvSpPr>
          <p:nvPr/>
        </p:nvSpPr>
        <p:spPr bwMode="auto">
          <a:xfrm flipV="1">
            <a:off x="7261225" y="5911850"/>
            <a:ext cx="1152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8705" name="Text Box 113"/>
          <p:cNvSpPr txBox="1">
            <a:spLocks noChangeArrowheads="1"/>
          </p:cNvSpPr>
          <p:nvPr/>
        </p:nvSpPr>
        <p:spPr bwMode="auto">
          <a:xfrm>
            <a:off x="7554913" y="5391150"/>
            <a:ext cx="1841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000" b="1">
              <a:latin typeface="Helvetica" pitchFamily="34" charset="0"/>
            </a:endParaRPr>
          </a:p>
        </p:txBody>
      </p:sp>
      <p:sp>
        <p:nvSpPr>
          <p:cNvPr id="1518706" name="Text Box 114"/>
          <p:cNvSpPr txBox="1">
            <a:spLocks noChangeArrowheads="1"/>
          </p:cNvSpPr>
          <p:nvPr/>
        </p:nvSpPr>
        <p:spPr bwMode="auto">
          <a:xfrm>
            <a:off x="7518400" y="6143625"/>
            <a:ext cx="12414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Helvetica" pitchFamily="34" charset="0"/>
              </a:rPr>
              <a:t>192.0.2.1</a:t>
            </a:r>
          </a:p>
        </p:txBody>
      </p:sp>
      <p:sp>
        <p:nvSpPr>
          <p:cNvPr id="1518707" name="Text Box 115"/>
          <p:cNvSpPr txBox="1">
            <a:spLocks noChangeArrowheads="1"/>
          </p:cNvSpPr>
          <p:nvPr/>
        </p:nvSpPr>
        <p:spPr bwMode="auto">
          <a:xfrm>
            <a:off x="1905000" y="5334000"/>
            <a:ext cx="15240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Helvetica" pitchFamily="34" charset="0"/>
              </a:rPr>
              <a:t>10.10.10.10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Joining BGP with IGP Information</a:t>
            </a:r>
          </a:p>
        </p:txBody>
      </p:sp>
      <p:sp>
        <p:nvSpPr>
          <p:cNvPr id="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FBD3FB-B823-442F-8DBE-1C3C77D050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520642" name="Text Box 2"/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Forwarding Table</a:t>
            </a:r>
          </a:p>
        </p:txBody>
      </p:sp>
      <p:sp>
        <p:nvSpPr>
          <p:cNvPr id="1520643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Forwarding Table</a:t>
            </a:r>
          </a:p>
        </p:txBody>
      </p:sp>
      <p:sp>
        <p:nvSpPr>
          <p:cNvPr id="1520644" name="AutoShape 4"/>
          <p:cNvSpPr>
            <a:spLocks noChangeArrowheads="1"/>
          </p:cNvSpPr>
          <p:nvPr/>
        </p:nvSpPr>
        <p:spPr bwMode="auto">
          <a:xfrm>
            <a:off x="64008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0645" name="AutoShape 5"/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0647" name="Text Box 7"/>
          <p:cNvSpPr txBox="1">
            <a:spLocks noChangeArrowheads="1"/>
          </p:cNvSpPr>
          <p:nvPr/>
        </p:nvSpPr>
        <p:spPr bwMode="auto">
          <a:xfrm>
            <a:off x="4264025" y="2854325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AS 7018</a:t>
            </a:r>
          </a:p>
        </p:txBody>
      </p:sp>
      <p:sp>
        <p:nvSpPr>
          <p:cNvPr id="1520648" name="Text Box 8"/>
          <p:cNvSpPr txBox="1">
            <a:spLocks noChangeArrowheads="1"/>
          </p:cNvSpPr>
          <p:nvPr/>
        </p:nvSpPr>
        <p:spPr bwMode="auto">
          <a:xfrm>
            <a:off x="7951788" y="2820988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AS 88</a:t>
            </a:r>
          </a:p>
        </p:txBody>
      </p:sp>
      <p:sp>
        <p:nvSpPr>
          <p:cNvPr id="1520649" name="Line 9"/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20650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0651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0652" name="Text Box 12"/>
          <p:cNvSpPr txBox="1">
            <a:spLocks noChangeArrowheads="1"/>
          </p:cNvSpPr>
          <p:nvPr/>
        </p:nvSpPr>
        <p:spPr bwMode="auto">
          <a:xfrm>
            <a:off x="6108700" y="2968625"/>
            <a:ext cx="11906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192.0.2.1</a:t>
            </a:r>
          </a:p>
        </p:txBody>
      </p:sp>
      <p:sp>
        <p:nvSpPr>
          <p:cNvPr id="1520653" name="AutoShape 13"/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0654" name="Text Box 14"/>
          <p:cNvSpPr txBox="1">
            <a:spLocks noChangeArrowheads="1"/>
          </p:cNvSpPr>
          <p:nvPr/>
        </p:nvSpPr>
        <p:spPr bwMode="auto">
          <a:xfrm>
            <a:off x="7467600" y="1905000"/>
            <a:ext cx="1920875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128.112.0.0/16</a:t>
            </a:r>
          </a:p>
        </p:txBody>
      </p:sp>
      <p:sp>
        <p:nvSpPr>
          <p:cNvPr id="1520655" name="Text Box 15"/>
          <p:cNvSpPr txBox="1">
            <a:spLocks noChangeArrowheads="1"/>
          </p:cNvSpPr>
          <p:nvPr/>
        </p:nvSpPr>
        <p:spPr bwMode="auto">
          <a:xfrm>
            <a:off x="2209800" y="2743200"/>
            <a:ext cx="14636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10.10.10.10</a:t>
            </a:r>
          </a:p>
        </p:txBody>
      </p:sp>
      <p:sp>
        <p:nvSpPr>
          <p:cNvPr id="1520656" name="Line 16"/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20657" name="Picture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0658" name="Freeform 18"/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192" y="208"/>
              </a:cxn>
              <a:cxn ang="0">
                <a:pos x="240" y="64"/>
              </a:cxn>
              <a:cxn ang="0">
                <a:pos x="528" y="592"/>
              </a:cxn>
              <a:cxn ang="0">
                <a:pos x="528" y="544"/>
              </a:cxn>
              <a:cxn ang="0">
                <a:pos x="864" y="304"/>
              </a:cxn>
            </a:cxnLst>
            <a:rect l="0" t="0" r="r" b="b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20659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0660" name="AutoShape 20"/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0661" name="Text Box 21"/>
          <p:cNvSpPr txBox="1">
            <a:spLocks noChangeArrowheads="1"/>
          </p:cNvSpPr>
          <p:nvPr/>
        </p:nvSpPr>
        <p:spPr bwMode="auto">
          <a:xfrm>
            <a:off x="1295400" y="5334000"/>
            <a:ext cx="914400" cy="4572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BGP</a:t>
            </a:r>
          </a:p>
        </p:txBody>
      </p:sp>
      <p:sp>
        <p:nvSpPr>
          <p:cNvPr id="1520662" name="Rectangle 22"/>
          <p:cNvSpPr>
            <a:spLocks noChangeArrowheads="1"/>
          </p:cNvSpPr>
          <p:nvPr/>
        </p:nvSpPr>
        <p:spPr bwMode="auto">
          <a:xfrm>
            <a:off x="304800" y="5715000"/>
            <a:ext cx="3048000" cy="914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0663" name="Text Box 23"/>
          <p:cNvSpPr txBox="1">
            <a:spLocks noChangeArrowheads="1"/>
          </p:cNvSpPr>
          <p:nvPr/>
        </p:nvSpPr>
        <p:spPr bwMode="auto">
          <a:xfrm>
            <a:off x="2133600" y="60960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192.0.2.1</a:t>
            </a:r>
          </a:p>
        </p:txBody>
      </p:sp>
      <p:sp>
        <p:nvSpPr>
          <p:cNvPr id="1520664" name="Text Box 24"/>
          <p:cNvSpPr txBox="1">
            <a:spLocks noChangeArrowheads="1"/>
          </p:cNvSpPr>
          <p:nvPr/>
        </p:nvSpPr>
        <p:spPr bwMode="auto">
          <a:xfrm>
            <a:off x="228600" y="6096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128.112.0.0/16</a:t>
            </a:r>
          </a:p>
        </p:txBody>
      </p:sp>
      <p:sp>
        <p:nvSpPr>
          <p:cNvPr id="1520665" name="Line 25"/>
          <p:cNvSpPr>
            <a:spLocks noChangeShapeType="1"/>
          </p:cNvSpPr>
          <p:nvPr/>
        </p:nvSpPr>
        <p:spPr bwMode="auto">
          <a:xfrm>
            <a:off x="457200" y="60960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0666" name="Line 26"/>
          <p:cNvSpPr>
            <a:spLocks noChangeShapeType="1"/>
          </p:cNvSpPr>
          <p:nvPr/>
        </p:nvSpPr>
        <p:spPr bwMode="auto">
          <a:xfrm rot="5400000">
            <a:off x="1676400" y="6248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0667" name="Text Box 27"/>
          <p:cNvSpPr txBox="1">
            <a:spLocks noChangeArrowheads="1"/>
          </p:cNvSpPr>
          <p:nvPr/>
        </p:nvSpPr>
        <p:spPr bwMode="auto">
          <a:xfrm>
            <a:off x="381000" y="5638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destination</a:t>
            </a:r>
          </a:p>
        </p:txBody>
      </p:sp>
      <p:sp>
        <p:nvSpPr>
          <p:cNvPr id="1520668" name="Text Box 28"/>
          <p:cNvSpPr txBox="1">
            <a:spLocks noChangeArrowheads="1"/>
          </p:cNvSpPr>
          <p:nvPr/>
        </p:nvSpPr>
        <p:spPr bwMode="auto">
          <a:xfrm>
            <a:off x="2209800" y="5638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next hop</a:t>
            </a:r>
          </a:p>
        </p:txBody>
      </p:sp>
      <p:sp>
        <p:nvSpPr>
          <p:cNvPr id="1520669" name="Rectangle 29"/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0670" name="Text Box 30"/>
          <p:cNvSpPr txBox="1">
            <a:spLocks noChangeArrowheads="1"/>
          </p:cNvSpPr>
          <p:nvPr/>
        </p:nvSpPr>
        <p:spPr bwMode="auto">
          <a:xfrm>
            <a:off x="1828800" y="4343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10.10.10.10</a:t>
            </a:r>
          </a:p>
        </p:txBody>
      </p:sp>
      <p:sp>
        <p:nvSpPr>
          <p:cNvPr id="1520671" name="Text Box 31"/>
          <p:cNvSpPr txBox="1">
            <a:spLocks noChangeArrowheads="1"/>
          </p:cNvSpPr>
          <p:nvPr/>
        </p:nvSpPr>
        <p:spPr bwMode="auto">
          <a:xfrm>
            <a:off x="228600" y="43434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192.0.2.0/30</a:t>
            </a:r>
          </a:p>
        </p:txBody>
      </p:sp>
      <p:sp>
        <p:nvSpPr>
          <p:cNvPr id="1520672" name="Line 32"/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0673" name="Line 33"/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0674" name="Text Box 34"/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destination</a:t>
            </a:r>
          </a:p>
        </p:txBody>
      </p:sp>
      <p:sp>
        <p:nvSpPr>
          <p:cNvPr id="1520675" name="Text Box 35"/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next hop</a:t>
            </a:r>
          </a:p>
        </p:txBody>
      </p:sp>
      <p:sp>
        <p:nvSpPr>
          <p:cNvPr id="1520676" name="Rectangle 36"/>
          <p:cNvSpPr>
            <a:spLocks noChangeArrowheads="1"/>
          </p:cNvSpPr>
          <p:nvPr/>
        </p:nvSpPr>
        <p:spPr bwMode="auto">
          <a:xfrm>
            <a:off x="2913063" y="1371600"/>
            <a:ext cx="2649537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128.112.0.0/16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Next  Hop = 192.0.2.1</a:t>
            </a:r>
          </a:p>
        </p:txBody>
      </p:sp>
      <p:sp>
        <p:nvSpPr>
          <p:cNvPr id="1520677" name="AutoShape 37"/>
          <p:cNvSpPr>
            <a:spLocks noChangeArrowheads="1"/>
          </p:cNvSpPr>
          <p:nvPr/>
        </p:nvSpPr>
        <p:spPr bwMode="auto">
          <a:xfrm rot="1047849">
            <a:off x="5562600" y="1524000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0678" name="AutoShape 38"/>
          <p:cNvSpPr>
            <a:spLocks noChangeArrowheads="1"/>
          </p:cNvSpPr>
          <p:nvPr/>
        </p:nvSpPr>
        <p:spPr bwMode="auto">
          <a:xfrm rot="-1217084">
            <a:off x="13716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0679" name="Rectangle 39"/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rgbClr val="66CCFF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0680" name="Text Box 40"/>
          <p:cNvSpPr txBox="1">
            <a:spLocks noChangeArrowheads="1"/>
          </p:cNvSpPr>
          <p:nvPr/>
        </p:nvSpPr>
        <p:spPr bwMode="auto">
          <a:xfrm>
            <a:off x="4267200" y="5486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128.112.0.0/16</a:t>
            </a:r>
          </a:p>
        </p:txBody>
      </p:sp>
      <p:sp>
        <p:nvSpPr>
          <p:cNvPr id="1520681" name="Line 41"/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0682" name="Line 42"/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20683" name="Text Box 43"/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destination</a:t>
            </a:r>
          </a:p>
        </p:txBody>
      </p:sp>
      <p:sp>
        <p:nvSpPr>
          <p:cNvPr id="1520684" name="Text Box 44"/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next hop</a:t>
            </a:r>
          </a:p>
        </p:txBody>
      </p:sp>
      <p:sp>
        <p:nvSpPr>
          <p:cNvPr id="1520685" name="Text Box 45"/>
          <p:cNvSpPr txBox="1">
            <a:spLocks noChangeArrowheads="1"/>
          </p:cNvSpPr>
          <p:nvPr/>
        </p:nvSpPr>
        <p:spPr bwMode="auto">
          <a:xfrm>
            <a:off x="6248400" y="5486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10.10.10.10</a:t>
            </a:r>
          </a:p>
        </p:txBody>
      </p:sp>
      <p:sp>
        <p:nvSpPr>
          <p:cNvPr id="1520686" name="Text Box 46"/>
          <p:cNvSpPr txBox="1">
            <a:spLocks noChangeArrowheads="1"/>
          </p:cNvSpPr>
          <p:nvPr/>
        </p:nvSpPr>
        <p:spPr bwMode="auto">
          <a:xfrm>
            <a:off x="1524000" y="4802188"/>
            <a:ext cx="38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+</a:t>
            </a:r>
          </a:p>
        </p:txBody>
      </p:sp>
      <p:sp>
        <p:nvSpPr>
          <p:cNvPr id="1520687" name="AutoShape 47"/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1520688" name="Text Box 48"/>
          <p:cNvSpPr txBox="1">
            <a:spLocks noChangeArrowheads="1"/>
          </p:cNvSpPr>
          <p:nvPr/>
        </p:nvSpPr>
        <p:spPr bwMode="auto">
          <a:xfrm>
            <a:off x="4419600" y="5867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192.0.2.0/30</a:t>
            </a:r>
          </a:p>
        </p:txBody>
      </p:sp>
      <p:sp>
        <p:nvSpPr>
          <p:cNvPr id="1520689" name="Text Box 49"/>
          <p:cNvSpPr txBox="1">
            <a:spLocks noChangeArrowheads="1"/>
          </p:cNvSpPr>
          <p:nvPr/>
        </p:nvSpPr>
        <p:spPr bwMode="auto">
          <a:xfrm>
            <a:off x="6248400" y="5867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10.10.10.10</a:t>
            </a:r>
          </a:p>
        </p:txBody>
      </p:sp>
      <p:sp>
        <p:nvSpPr>
          <p:cNvPr id="1520690" name="Freeform 50"/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/>
            <a:ahLst/>
            <a:cxnLst>
              <a:cxn ang="0">
                <a:pos x="672" y="48"/>
              </a:cxn>
              <a:cxn ang="0">
                <a:pos x="480" y="336"/>
              </a:cxn>
              <a:cxn ang="0">
                <a:pos x="336" y="528"/>
              </a:cxn>
              <a:cxn ang="0">
                <a:pos x="144" y="816"/>
              </a:cxn>
              <a:cxn ang="0">
                <a:pos x="48" y="1008"/>
              </a:cxn>
              <a:cxn ang="0">
                <a:pos x="48" y="1392"/>
              </a:cxn>
              <a:cxn ang="0">
                <a:pos x="0" y="1632"/>
              </a:cxn>
              <a:cxn ang="0">
                <a:pos x="48" y="1920"/>
              </a:cxn>
              <a:cxn ang="0">
                <a:pos x="96" y="2208"/>
              </a:cxn>
              <a:cxn ang="0">
                <a:pos x="48" y="2448"/>
              </a:cxn>
              <a:cxn ang="0">
                <a:pos x="48" y="2688"/>
              </a:cxn>
              <a:cxn ang="0">
                <a:pos x="96" y="2928"/>
              </a:cxn>
              <a:cxn ang="0">
                <a:pos x="336" y="3024"/>
              </a:cxn>
              <a:cxn ang="0">
                <a:pos x="720" y="3024"/>
              </a:cxn>
              <a:cxn ang="0">
                <a:pos x="1152" y="3024"/>
              </a:cxn>
              <a:cxn ang="0">
                <a:pos x="1632" y="2976"/>
              </a:cxn>
              <a:cxn ang="0">
                <a:pos x="1968" y="3024"/>
              </a:cxn>
              <a:cxn ang="0">
                <a:pos x="2352" y="2928"/>
              </a:cxn>
              <a:cxn ang="0">
                <a:pos x="2640" y="2832"/>
              </a:cxn>
              <a:cxn ang="0">
                <a:pos x="3264" y="2880"/>
              </a:cxn>
              <a:cxn ang="0">
                <a:pos x="3936" y="2880"/>
              </a:cxn>
              <a:cxn ang="0">
                <a:pos x="4416" y="2880"/>
              </a:cxn>
              <a:cxn ang="0">
                <a:pos x="5040" y="2832"/>
              </a:cxn>
              <a:cxn ang="0">
                <a:pos x="5184" y="2736"/>
              </a:cxn>
              <a:cxn ang="0">
                <a:pos x="5232" y="2448"/>
              </a:cxn>
              <a:cxn ang="0">
                <a:pos x="5184" y="2064"/>
              </a:cxn>
              <a:cxn ang="0">
                <a:pos x="5136" y="1776"/>
              </a:cxn>
              <a:cxn ang="0">
                <a:pos x="4752" y="1536"/>
              </a:cxn>
              <a:cxn ang="0">
                <a:pos x="4080" y="1488"/>
              </a:cxn>
              <a:cxn ang="0">
                <a:pos x="3648" y="1488"/>
              </a:cxn>
              <a:cxn ang="0">
                <a:pos x="3168" y="1536"/>
              </a:cxn>
              <a:cxn ang="0">
                <a:pos x="2736" y="1536"/>
              </a:cxn>
              <a:cxn ang="0">
                <a:pos x="2256" y="1536"/>
              </a:cxn>
              <a:cxn ang="0">
                <a:pos x="2112" y="1392"/>
              </a:cxn>
              <a:cxn ang="0">
                <a:pos x="2064" y="1248"/>
              </a:cxn>
              <a:cxn ang="0">
                <a:pos x="1968" y="1008"/>
              </a:cxn>
              <a:cxn ang="0">
                <a:pos x="1632" y="816"/>
              </a:cxn>
              <a:cxn ang="0">
                <a:pos x="1200" y="816"/>
              </a:cxn>
              <a:cxn ang="0">
                <a:pos x="1104" y="624"/>
              </a:cxn>
              <a:cxn ang="0">
                <a:pos x="1104" y="336"/>
              </a:cxn>
              <a:cxn ang="0">
                <a:pos x="1056" y="96"/>
              </a:cxn>
              <a:cxn ang="0">
                <a:pos x="864" y="48"/>
              </a:cxn>
              <a:cxn ang="0">
                <a:pos x="672" y="48"/>
              </a:cxn>
            </a:cxnLst>
            <a:rect l="0" t="0" r="r" b="b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BGP Routing Changes</a:t>
            </a:r>
          </a:p>
        </p:txBody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Topology changes</a:t>
            </a:r>
          </a:p>
          <a:p>
            <a:pPr lvl="1"/>
            <a:r>
              <a:rPr lang="en-US"/>
              <a:t>Equipment going up or down</a:t>
            </a:r>
          </a:p>
          <a:p>
            <a:pPr lvl="1"/>
            <a:r>
              <a:rPr lang="en-US"/>
              <a:t>Deployment of new routers or sessions</a:t>
            </a:r>
          </a:p>
          <a:p>
            <a:r>
              <a:rPr lang="en-US"/>
              <a:t>BGP session failures</a:t>
            </a:r>
          </a:p>
          <a:p>
            <a:pPr lvl="1"/>
            <a:r>
              <a:rPr lang="en-US"/>
              <a:t>Due to equipment failures, maintenance, etc.</a:t>
            </a:r>
          </a:p>
          <a:p>
            <a:pPr lvl="1"/>
            <a:r>
              <a:rPr lang="en-US"/>
              <a:t>Or, due to congestion on the physical path</a:t>
            </a:r>
          </a:p>
          <a:p>
            <a:r>
              <a:rPr lang="en-US"/>
              <a:t>Changes in routing policy</a:t>
            </a:r>
          </a:p>
          <a:p>
            <a:pPr lvl="1"/>
            <a:r>
              <a:rPr lang="en-US"/>
              <a:t>Reconfiguration of preferences</a:t>
            </a:r>
          </a:p>
          <a:p>
            <a:pPr lvl="1"/>
            <a:r>
              <a:rPr lang="en-US"/>
              <a:t>Reconfiguration of route filters</a:t>
            </a:r>
          </a:p>
          <a:p>
            <a:r>
              <a:rPr lang="en-US"/>
              <a:t>Persistent protocol oscillation</a:t>
            </a:r>
          </a:p>
          <a:p>
            <a:pPr lvl="1"/>
            <a:r>
              <a:rPr lang="en-US"/>
              <a:t>Conflicts between policies in different AS’s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CCBAD-214E-4D22-9F7E-7A528A07C0E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Change: Before and After</a:t>
            </a:r>
          </a:p>
        </p:txBody>
      </p:sp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50EF54-6196-4BB2-8D6F-1F1D1016765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152678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25" y="1282700"/>
            <a:ext cx="17843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678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3" y="3297238"/>
            <a:ext cx="178435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678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3151188"/>
            <a:ext cx="178435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6790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5330825"/>
            <a:ext cx="1785938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6791" name="Line 7"/>
          <p:cNvSpPr>
            <a:spLocks noChangeShapeType="1"/>
          </p:cNvSpPr>
          <p:nvPr/>
        </p:nvSpPr>
        <p:spPr bwMode="auto">
          <a:xfrm flipH="1">
            <a:off x="5849938" y="2482850"/>
            <a:ext cx="314325" cy="727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792" name="Line 8"/>
          <p:cNvSpPr>
            <a:spLocks noChangeShapeType="1"/>
          </p:cNvSpPr>
          <p:nvPr/>
        </p:nvSpPr>
        <p:spPr bwMode="auto">
          <a:xfrm>
            <a:off x="6424613" y="3933825"/>
            <a:ext cx="955675" cy="111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793" name="Line 9"/>
          <p:cNvSpPr>
            <a:spLocks noChangeShapeType="1"/>
          </p:cNvSpPr>
          <p:nvPr/>
        </p:nvSpPr>
        <p:spPr bwMode="auto">
          <a:xfrm flipH="1">
            <a:off x="7442200" y="4475163"/>
            <a:ext cx="463550" cy="1046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arrow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794" name="Line 10"/>
          <p:cNvSpPr>
            <a:spLocks noChangeShapeType="1"/>
          </p:cNvSpPr>
          <p:nvPr/>
        </p:nvSpPr>
        <p:spPr bwMode="auto">
          <a:xfrm>
            <a:off x="5751513" y="4562475"/>
            <a:ext cx="700087" cy="969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795" name="Text Box 11"/>
          <p:cNvSpPr txBox="1">
            <a:spLocks noChangeArrowheads="1"/>
          </p:cNvSpPr>
          <p:nvPr/>
        </p:nvSpPr>
        <p:spPr bwMode="auto">
          <a:xfrm>
            <a:off x="6570663" y="1655763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0</a:t>
            </a:r>
          </a:p>
        </p:txBody>
      </p:sp>
      <p:sp>
        <p:nvSpPr>
          <p:cNvPr id="1526796" name="Text Box 12"/>
          <p:cNvSpPr txBox="1">
            <a:spLocks noChangeArrowheads="1"/>
          </p:cNvSpPr>
          <p:nvPr/>
        </p:nvSpPr>
        <p:spPr bwMode="auto">
          <a:xfrm>
            <a:off x="5465763" y="3582988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1</a:t>
            </a:r>
          </a:p>
        </p:txBody>
      </p:sp>
      <p:sp>
        <p:nvSpPr>
          <p:cNvPr id="1526797" name="Text Box 13"/>
          <p:cNvSpPr txBox="1">
            <a:spLocks noChangeArrowheads="1"/>
          </p:cNvSpPr>
          <p:nvPr/>
        </p:nvSpPr>
        <p:spPr bwMode="auto">
          <a:xfrm>
            <a:off x="8091488" y="3668713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2</a:t>
            </a:r>
          </a:p>
        </p:txBody>
      </p:sp>
      <p:sp>
        <p:nvSpPr>
          <p:cNvPr id="1526798" name="Text Box 14"/>
          <p:cNvSpPr txBox="1">
            <a:spLocks noChangeArrowheads="1"/>
          </p:cNvSpPr>
          <p:nvPr/>
        </p:nvSpPr>
        <p:spPr bwMode="auto">
          <a:xfrm>
            <a:off x="6819900" y="5705475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3</a:t>
            </a:r>
          </a:p>
        </p:txBody>
      </p:sp>
      <p:pic>
        <p:nvPicPr>
          <p:cNvPr id="1526799" name="Picture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1260475"/>
            <a:ext cx="17843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6800" name="Picture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588" y="3275013"/>
            <a:ext cx="178435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6801" name="Picture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3128963"/>
            <a:ext cx="178435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6802" name="Picture 1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75" y="5308600"/>
            <a:ext cx="1785938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6803" name="Line 19"/>
          <p:cNvSpPr>
            <a:spLocks noChangeShapeType="1"/>
          </p:cNvSpPr>
          <p:nvPr/>
        </p:nvSpPr>
        <p:spPr bwMode="auto">
          <a:xfrm flipH="1">
            <a:off x="1179513" y="2460625"/>
            <a:ext cx="314325" cy="7270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arrow" w="lg" len="lg"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804" name="Line 20"/>
          <p:cNvSpPr>
            <a:spLocks noChangeShapeType="1"/>
          </p:cNvSpPr>
          <p:nvPr/>
        </p:nvSpPr>
        <p:spPr bwMode="auto">
          <a:xfrm>
            <a:off x="2814638" y="2425700"/>
            <a:ext cx="536575" cy="9810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arrow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805" name="Line 21"/>
          <p:cNvSpPr>
            <a:spLocks noChangeShapeType="1"/>
          </p:cNvSpPr>
          <p:nvPr/>
        </p:nvSpPr>
        <p:spPr bwMode="auto">
          <a:xfrm>
            <a:off x="1754188" y="3911600"/>
            <a:ext cx="955675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806" name="Line 22"/>
          <p:cNvSpPr>
            <a:spLocks noChangeShapeType="1"/>
          </p:cNvSpPr>
          <p:nvPr/>
        </p:nvSpPr>
        <p:spPr bwMode="auto">
          <a:xfrm flipH="1">
            <a:off x="2771775" y="4452938"/>
            <a:ext cx="463550" cy="1046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807" name="Line 23"/>
          <p:cNvSpPr>
            <a:spLocks noChangeShapeType="1"/>
          </p:cNvSpPr>
          <p:nvPr/>
        </p:nvSpPr>
        <p:spPr bwMode="auto">
          <a:xfrm>
            <a:off x="1081088" y="4540250"/>
            <a:ext cx="700087" cy="9699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arrow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808" name="Text Box 24"/>
          <p:cNvSpPr txBox="1">
            <a:spLocks noChangeArrowheads="1"/>
          </p:cNvSpPr>
          <p:nvPr/>
        </p:nvSpPr>
        <p:spPr bwMode="auto">
          <a:xfrm>
            <a:off x="1900238" y="1633538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0</a:t>
            </a:r>
          </a:p>
        </p:txBody>
      </p:sp>
      <p:sp>
        <p:nvSpPr>
          <p:cNvPr id="1526809" name="Text Box 25"/>
          <p:cNvSpPr txBox="1">
            <a:spLocks noChangeArrowheads="1"/>
          </p:cNvSpPr>
          <p:nvPr/>
        </p:nvSpPr>
        <p:spPr bwMode="auto">
          <a:xfrm>
            <a:off x="795338" y="3560763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1</a:t>
            </a:r>
          </a:p>
        </p:txBody>
      </p:sp>
      <p:sp>
        <p:nvSpPr>
          <p:cNvPr id="1526810" name="Text Box 26"/>
          <p:cNvSpPr txBox="1">
            <a:spLocks noChangeArrowheads="1"/>
          </p:cNvSpPr>
          <p:nvPr/>
        </p:nvSpPr>
        <p:spPr bwMode="auto">
          <a:xfrm>
            <a:off x="3421063" y="3646488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2</a:t>
            </a:r>
          </a:p>
        </p:txBody>
      </p:sp>
      <p:sp>
        <p:nvSpPr>
          <p:cNvPr id="1526811" name="Text Box 27"/>
          <p:cNvSpPr txBox="1">
            <a:spLocks noChangeArrowheads="1"/>
          </p:cNvSpPr>
          <p:nvPr/>
        </p:nvSpPr>
        <p:spPr bwMode="auto">
          <a:xfrm>
            <a:off x="2149475" y="5683250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3</a:t>
            </a:r>
          </a:p>
        </p:txBody>
      </p:sp>
      <p:sp>
        <p:nvSpPr>
          <p:cNvPr id="1526812" name="Text Box 28"/>
          <p:cNvSpPr txBox="1">
            <a:spLocks noChangeArrowheads="1"/>
          </p:cNvSpPr>
          <p:nvPr/>
        </p:nvSpPr>
        <p:spPr bwMode="auto">
          <a:xfrm>
            <a:off x="314325" y="2551113"/>
            <a:ext cx="850900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(1,0)</a:t>
            </a:r>
          </a:p>
        </p:txBody>
      </p:sp>
      <p:sp>
        <p:nvSpPr>
          <p:cNvPr id="1526813" name="Text Box 29"/>
          <p:cNvSpPr txBox="1">
            <a:spLocks noChangeArrowheads="1"/>
          </p:cNvSpPr>
          <p:nvPr/>
        </p:nvSpPr>
        <p:spPr bwMode="auto">
          <a:xfrm>
            <a:off x="3275013" y="2547938"/>
            <a:ext cx="850900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(2,0)</a:t>
            </a:r>
          </a:p>
        </p:txBody>
      </p:sp>
      <p:sp>
        <p:nvSpPr>
          <p:cNvPr id="1526814" name="Text Box 30"/>
          <p:cNvSpPr txBox="1">
            <a:spLocks noChangeArrowheads="1"/>
          </p:cNvSpPr>
          <p:nvPr/>
        </p:nvSpPr>
        <p:spPr bwMode="auto">
          <a:xfrm>
            <a:off x="404813" y="5068888"/>
            <a:ext cx="11207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(3,1,0)</a:t>
            </a:r>
          </a:p>
        </p:txBody>
      </p:sp>
      <p:sp>
        <p:nvSpPr>
          <p:cNvPr id="1526815" name="Line 31"/>
          <p:cNvSpPr>
            <a:spLocks noChangeShapeType="1"/>
          </p:cNvSpPr>
          <p:nvPr/>
        </p:nvSpPr>
        <p:spPr bwMode="auto">
          <a:xfrm>
            <a:off x="5783263" y="2644775"/>
            <a:ext cx="363537" cy="3524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816" name="Line 32"/>
          <p:cNvSpPr>
            <a:spLocks noChangeShapeType="1"/>
          </p:cNvSpPr>
          <p:nvPr/>
        </p:nvSpPr>
        <p:spPr bwMode="auto">
          <a:xfrm flipH="1">
            <a:off x="5802313" y="2665413"/>
            <a:ext cx="298450" cy="2984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817" name="Line 33"/>
          <p:cNvSpPr>
            <a:spLocks noChangeShapeType="1"/>
          </p:cNvSpPr>
          <p:nvPr/>
        </p:nvSpPr>
        <p:spPr bwMode="auto">
          <a:xfrm>
            <a:off x="7539038" y="2413000"/>
            <a:ext cx="536575" cy="9810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arrow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818" name="Text Box 34"/>
          <p:cNvSpPr txBox="1">
            <a:spLocks noChangeArrowheads="1"/>
          </p:cNvSpPr>
          <p:nvPr/>
        </p:nvSpPr>
        <p:spPr bwMode="auto">
          <a:xfrm>
            <a:off x="7999413" y="2535238"/>
            <a:ext cx="850900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(2,0)</a:t>
            </a:r>
          </a:p>
        </p:txBody>
      </p:sp>
      <p:sp>
        <p:nvSpPr>
          <p:cNvPr id="1526819" name="Text Box 35"/>
          <p:cNvSpPr txBox="1">
            <a:spLocks noChangeArrowheads="1"/>
          </p:cNvSpPr>
          <p:nvPr/>
        </p:nvSpPr>
        <p:spPr bwMode="auto">
          <a:xfrm>
            <a:off x="6408738" y="3271838"/>
            <a:ext cx="11207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(1,2,0)</a:t>
            </a:r>
          </a:p>
        </p:txBody>
      </p:sp>
      <p:sp>
        <p:nvSpPr>
          <p:cNvPr id="1526820" name="Text Box 36"/>
          <p:cNvSpPr txBox="1">
            <a:spLocks noChangeArrowheads="1"/>
          </p:cNvSpPr>
          <p:nvPr/>
        </p:nvSpPr>
        <p:spPr bwMode="auto">
          <a:xfrm>
            <a:off x="7707313" y="5011738"/>
            <a:ext cx="11207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(3,2,0)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AS 1</a:t>
            </a:r>
          </a:p>
          <a:p>
            <a:pPr lvl="1"/>
            <a:r>
              <a:rPr lang="en-US"/>
              <a:t>Delete the route (1,0)</a:t>
            </a:r>
          </a:p>
          <a:p>
            <a:pPr lvl="1"/>
            <a:r>
              <a:rPr lang="en-US"/>
              <a:t>Switch to next route (1,2,0)</a:t>
            </a:r>
          </a:p>
          <a:p>
            <a:pPr lvl="1"/>
            <a:r>
              <a:rPr lang="en-US"/>
              <a:t>Send route (1,2,0) to AS 3</a:t>
            </a:r>
          </a:p>
          <a:p>
            <a:r>
              <a:rPr lang="en-US"/>
              <a:t>AS 3</a:t>
            </a:r>
          </a:p>
          <a:p>
            <a:pPr lvl="1"/>
            <a:r>
              <a:rPr lang="en-US"/>
              <a:t>Sees (1,2,0) replace (1,0)</a:t>
            </a:r>
          </a:p>
          <a:p>
            <a:pPr lvl="1"/>
            <a:r>
              <a:rPr lang="en-US"/>
              <a:t>Compares to route (2,0)</a:t>
            </a:r>
          </a:p>
          <a:p>
            <a:pPr lvl="1"/>
            <a:r>
              <a:rPr lang="en-US"/>
              <a:t>Switches to using AS 2</a:t>
            </a:r>
          </a:p>
          <a:p>
            <a:pPr lvl="1"/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Change: Path Exploration</a:t>
            </a:r>
          </a:p>
        </p:txBody>
      </p:sp>
      <p:sp>
        <p:nvSpPr>
          <p:cNvPr id="2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DDB586-9420-408E-ABB9-F8FE3FDA3D49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pic>
        <p:nvPicPr>
          <p:cNvPr id="152883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25" y="1382713"/>
            <a:ext cx="178435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883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013" y="3397250"/>
            <a:ext cx="17843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8838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3251200"/>
            <a:ext cx="17843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8839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5430838"/>
            <a:ext cx="178593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8840" name="Line 8"/>
          <p:cNvSpPr>
            <a:spLocks noChangeShapeType="1"/>
          </p:cNvSpPr>
          <p:nvPr/>
        </p:nvSpPr>
        <p:spPr bwMode="auto">
          <a:xfrm flipH="1">
            <a:off x="5849938" y="2582863"/>
            <a:ext cx="314325" cy="727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8841" name="Line 9"/>
          <p:cNvSpPr>
            <a:spLocks noChangeShapeType="1"/>
          </p:cNvSpPr>
          <p:nvPr/>
        </p:nvSpPr>
        <p:spPr bwMode="auto">
          <a:xfrm>
            <a:off x="6424613" y="4033838"/>
            <a:ext cx="955675" cy="111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8842" name="Line 10"/>
          <p:cNvSpPr>
            <a:spLocks noChangeShapeType="1"/>
          </p:cNvSpPr>
          <p:nvPr/>
        </p:nvSpPr>
        <p:spPr bwMode="auto">
          <a:xfrm flipH="1">
            <a:off x="7442200" y="4575175"/>
            <a:ext cx="463550" cy="1046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arrow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8843" name="Line 11"/>
          <p:cNvSpPr>
            <a:spLocks noChangeShapeType="1"/>
          </p:cNvSpPr>
          <p:nvPr/>
        </p:nvSpPr>
        <p:spPr bwMode="auto">
          <a:xfrm>
            <a:off x="5751513" y="4662488"/>
            <a:ext cx="700087" cy="9699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8844" name="Text Box 12"/>
          <p:cNvSpPr txBox="1">
            <a:spLocks noChangeArrowheads="1"/>
          </p:cNvSpPr>
          <p:nvPr/>
        </p:nvSpPr>
        <p:spPr bwMode="auto">
          <a:xfrm>
            <a:off x="6570663" y="1755775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0</a:t>
            </a:r>
          </a:p>
        </p:txBody>
      </p:sp>
      <p:sp>
        <p:nvSpPr>
          <p:cNvPr id="1528845" name="Text Box 13"/>
          <p:cNvSpPr txBox="1">
            <a:spLocks noChangeArrowheads="1"/>
          </p:cNvSpPr>
          <p:nvPr/>
        </p:nvSpPr>
        <p:spPr bwMode="auto">
          <a:xfrm>
            <a:off x="5465763" y="3683000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1</a:t>
            </a:r>
          </a:p>
        </p:txBody>
      </p:sp>
      <p:sp>
        <p:nvSpPr>
          <p:cNvPr id="1528846" name="Text Box 14"/>
          <p:cNvSpPr txBox="1">
            <a:spLocks noChangeArrowheads="1"/>
          </p:cNvSpPr>
          <p:nvPr/>
        </p:nvSpPr>
        <p:spPr bwMode="auto">
          <a:xfrm>
            <a:off x="8091488" y="3768725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2</a:t>
            </a:r>
          </a:p>
        </p:txBody>
      </p:sp>
      <p:sp>
        <p:nvSpPr>
          <p:cNvPr id="1528847" name="Text Box 15"/>
          <p:cNvSpPr txBox="1">
            <a:spLocks noChangeArrowheads="1"/>
          </p:cNvSpPr>
          <p:nvPr/>
        </p:nvSpPr>
        <p:spPr bwMode="auto">
          <a:xfrm>
            <a:off x="6819900" y="5805488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3</a:t>
            </a:r>
          </a:p>
        </p:txBody>
      </p:sp>
      <p:sp>
        <p:nvSpPr>
          <p:cNvPr id="1528848" name="Line 16"/>
          <p:cNvSpPr>
            <a:spLocks noChangeShapeType="1"/>
          </p:cNvSpPr>
          <p:nvPr/>
        </p:nvSpPr>
        <p:spPr bwMode="auto">
          <a:xfrm>
            <a:off x="5783263" y="2744788"/>
            <a:ext cx="363537" cy="3524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8849" name="Line 17"/>
          <p:cNvSpPr>
            <a:spLocks noChangeShapeType="1"/>
          </p:cNvSpPr>
          <p:nvPr/>
        </p:nvSpPr>
        <p:spPr bwMode="auto">
          <a:xfrm flipH="1">
            <a:off x="5802313" y="2765425"/>
            <a:ext cx="298450" cy="2984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8850" name="Line 18"/>
          <p:cNvSpPr>
            <a:spLocks noChangeShapeType="1"/>
          </p:cNvSpPr>
          <p:nvPr/>
        </p:nvSpPr>
        <p:spPr bwMode="auto">
          <a:xfrm>
            <a:off x="7539038" y="2513013"/>
            <a:ext cx="536575" cy="9810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arrow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8851" name="Text Box 19"/>
          <p:cNvSpPr txBox="1">
            <a:spLocks noChangeArrowheads="1"/>
          </p:cNvSpPr>
          <p:nvPr/>
        </p:nvSpPr>
        <p:spPr bwMode="auto">
          <a:xfrm>
            <a:off x="7999413" y="2635250"/>
            <a:ext cx="8509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(2,0)</a:t>
            </a:r>
          </a:p>
        </p:txBody>
      </p:sp>
      <p:sp>
        <p:nvSpPr>
          <p:cNvPr id="1528852" name="Text Box 20"/>
          <p:cNvSpPr txBox="1">
            <a:spLocks noChangeArrowheads="1"/>
          </p:cNvSpPr>
          <p:nvPr/>
        </p:nvSpPr>
        <p:spPr bwMode="auto">
          <a:xfrm>
            <a:off x="6408738" y="3371850"/>
            <a:ext cx="11207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(1,2,0)</a:t>
            </a:r>
          </a:p>
        </p:txBody>
      </p:sp>
      <p:sp>
        <p:nvSpPr>
          <p:cNvPr id="1528853" name="Text Box 21"/>
          <p:cNvSpPr txBox="1">
            <a:spLocks noChangeArrowheads="1"/>
          </p:cNvSpPr>
          <p:nvPr/>
        </p:nvSpPr>
        <p:spPr bwMode="auto">
          <a:xfrm>
            <a:off x="7707313" y="5111750"/>
            <a:ext cx="11207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(3,2,0)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Initial situation</a:t>
            </a:r>
          </a:p>
          <a:p>
            <a:pPr lvl="1"/>
            <a:r>
              <a:rPr lang="en-US"/>
              <a:t>Destination 0 is alive</a:t>
            </a:r>
          </a:p>
          <a:p>
            <a:pPr lvl="1"/>
            <a:r>
              <a:rPr lang="en-US"/>
              <a:t>All AS’s use direct path</a:t>
            </a:r>
          </a:p>
          <a:p>
            <a:r>
              <a:rPr lang="en-US"/>
              <a:t>When destination dies</a:t>
            </a:r>
          </a:p>
          <a:p>
            <a:pPr lvl="1"/>
            <a:r>
              <a:rPr lang="en-US"/>
              <a:t>All AS’s lose direct path</a:t>
            </a:r>
          </a:p>
          <a:p>
            <a:pPr lvl="1"/>
            <a:r>
              <a:rPr lang="en-US"/>
              <a:t>All switch to longer paths</a:t>
            </a:r>
          </a:p>
          <a:p>
            <a:pPr lvl="1"/>
            <a:r>
              <a:rPr lang="en-US"/>
              <a:t>Eventually withdrawn</a:t>
            </a:r>
          </a:p>
          <a:p>
            <a:r>
              <a:rPr lang="en-US"/>
              <a:t>E.g., AS 2</a:t>
            </a:r>
          </a:p>
          <a:p>
            <a:pPr lvl="1"/>
            <a:r>
              <a:rPr lang="en-US"/>
              <a:t>(2,0)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(2,1,0) </a:t>
            </a:r>
          </a:p>
          <a:p>
            <a:pPr lvl="1"/>
            <a:r>
              <a:rPr lang="en-US"/>
              <a:t>(2,1,0) </a:t>
            </a:r>
            <a:r>
              <a:rPr lang="en-US">
                <a:sym typeface="Wingdings" pitchFamily="2" charset="2"/>
              </a:rPr>
              <a:t> (2,3,0) </a:t>
            </a:r>
          </a:p>
          <a:p>
            <a:pPr lvl="1"/>
            <a:r>
              <a:rPr lang="en-US">
                <a:sym typeface="Wingdings" pitchFamily="2" charset="2"/>
              </a:rPr>
              <a:t>(2,3,0)  (2,1,3,0)</a:t>
            </a:r>
          </a:p>
          <a:p>
            <a:pPr lvl="1"/>
            <a:r>
              <a:rPr lang="en-US">
                <a:sym typeface="Wingdings" pitchFamily="2" charset="2"/>
              </a:rPr>
              <a:t>(2,1,3,0)  null</a:t>
            </a:r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Change: Path Exploration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A48CD-9EB4-4E4B-9C0B-5B82335608F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530882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088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913" y="3081338"/>
            <a:ext cx="178435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088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46400"/>
            <a:ext cx="17843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0887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200" y="5126038"/>
            <a:ext cx="178593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0888" name="Line 8"/>
          <p:cNvSpPr>
            <a:spLocks noChangeShapeType="1"/>
          </p:cNvSpPr>
          <p:nvPr/>
        </p:nvSpPr>
        <p:spPr bwMode="auto">
          <a:xfrm>
            <a:off x="6259513" y="3729038"/>
            <a:ext cx="955675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0889" name="Line 9"/>
          <p:cNvSpPr>
            <a:spLocks noChangeShapeType="1"/>
          </p:cNvSpPr>
          <p:nvPr/>
        </p:nvSpPr>
        <p:spPr bwMode="auto">
          <a:xfrm flipH="1">
            <a:off x="7277100" y="4270375"/>
            <a:ext cx="463550" cy="1046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0890" name="Line 10"/>
          <p:cNvSpPr>
            <a:spLocks noChangeShapeType="1"/>
          </p:cNvSpPr>
          <p:nvPr/>
        </p:nvSpPr>
        <p:spPr bwMode="auto">
          <a:xfrm>
            <a:off x="5586413" y="4357688"/>
            <a:ext cx="700087" cy="9699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0891" name="Text Box 11"/>
          <p:cNvSpPr txBox="1">
            <a:spLocks noChangeArrowheads="1"/>
          </p:cNvSpPr>
          <p:nvPr/>
        </p:nvSpPr>
        <p:spPr bwMode="auto">
          <a:xfrm>
            <a:off x="5300663" y="3378200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1</a:t>
            </a:r>
          </a:p>
        </p:txBody>
      </p:sp>
      <p:sp>
        <p:nvSpPr>
          <p:cNvPr id="1530892" name="Text Box 12"/>
          <p:cNvSpPr txBox="1">
            <a:spLocks noChangeArrowheads="1"/>
          </p:cNvSpPr>
          <p:nvPr/>
        </p:nvSpPr>
        <p:spPr bwMode="auto">
          <a:xfrm>
            <a:off x="7926388" y="3463925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2</a:t>
            </a:r>
          </a:p>
        </p:txBody>
      </p:sp>
      <p:sp>
        <p:nvSpPr>
          <p:cNvPr id="1530893" name="Text Box 13"/>
          <p:cNvSpPr txBox="1">
            <a:spLocks noChangeArrowheads="1"/>
          </p:cNvSpPr>
          <p:nvPr/>
        </p:nvSpPr>
        <p:spPr bwMode="auto">
          <a:xfrm>
            <a:off x="6654800" y="5500688"/>
            <a:ext cx="41592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latin typeface="Calibri" pitchFamily="34" charset="0"/>
              </a:rPr>
              <a:t>3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48388" y="4178300"/>
            <a:ext cx="1255712" cy="1000125"/>
            <a:chOff x="3977" y="2334"/>
            <a:chExt cx="791" cy="630"/>
          </a:xfrm>
        </p:grpSpPr>
        <p:sp>
          <p:nvSpPr>
            <p:cNvPr id="1530895" name="Line 15"/>
            <p:cNvSpPr>
              <a:spLocks noChangeShapeType="1"/>
            </p:cNvSpPr>
            <p:nvPr/>
          </p:nvSpPr>
          <p:spPr bwMode="auto">
            <a:xfrm>
              <a:off x="3977" y="2334"/>
              <a:ext cx="277" cy="14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0896" name="Line 16"/>
            <p:cNvSpPr>
              <a:spLocks noChangeShapeType="1"/>
            </p:cNvSpPr>
            <p:nvPr/>
          </p:nvSpPr>
          <p:spPr bwMode="auto">
            <a:xfrm flipH="1">
              <a:off x="4573" y="2383"/>
              <a:ext cx="195" cy="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0897" name="Line 17"/>
            <p:cNvSpPr>
              <a:spLocks noChangeShapeType="1"/>
            </p:cNvSpPr>
            <p:nvPr/>
          </p:nvSpPr>
          <p:spPr bwMode="auto">
            <a:xfrm>
              <a:off x="4392" y="2659"/>
              <a:ext cx="7" cy="3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lg" len="lg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0898" name="Text Box 18"/>
            <p:cNvSpPr txBox="1">
              <a:spLocks noChangeArrowheads="1"/>
            </p:cNvSpPr>
            <p:nvPr/>
          </p:nvSpPr>
          <p:spPr bwMode="auto">
            <a:xfrm>
              <a:off x="4250" y="2373"/>
              <a:ext cx="230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FF3399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530899" name="Text Box 19"/>
          <p:cNvSpPr txBox="1">
            <a:spLocks noChangeArrowheads="1"/>
          </p:cNvSpPr>
          <p:nvPr/>
        </p:nvSpPr>
        <p:spPr bwMode="auto">
          <a:xfrm>
            <a:off x="5062538" y="1549400"/>
            <a:ext cx="1120775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(1,0)</a:t>
            </a:r>
          </a:p>
          <a:p>
            <a:pPr algn="ctr" eaLnBrk="0" hangingPunct="0"/>
            <a:r>
              <a:rPr lang="en-US" sz="2800">
                <a:latin typeface="Calibri" pitchFamily="34" charset="0"/>
              </a:rPr>
              <a:t>(1,2,0)</a:t>
            </a:r>
          </a:p>
          <a:p>
            <a:pPr algn="ctr" eaLnBrk="0" hangingPunct="0"/>
            <a:r>
              <a:rPr lang="en-US" sz="2800">
                <a:latin typeface="Calibri" pitchFamily="34" charset="0"/>
              </a:rPr>
              <a:t>(1,3,0)</a:t>
            </a:r>
          </a:p>
        </p:txBody>
      </p:sp>
      <p:sp>
        <p:nvSpPr>
          <p:cNvPr id="1530900" name="Text Box 20"/>
          <p:cNvSpPr txBox="1">
            <a:spLocks noChangeArrowheads="1"/>
          </p:cNvSpPr>
          <p:nvPr/>
        </p:nvSpPr>
        <p:spPr bwMode="auto">
          <a:xfrm>
            <a:off x="7508875" y="1400175"/>
            <a:ext cx="1390650" cy="1800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(2,0)</a:t>
            </a:r>
          </a:p>
          <a:p>
            <a:pPr algn="ctr" eaLnBrk="0" hangingPunct="0"/>
            <a:r>
              <a:rPr lang="en-US" sz="2800">
                <a:latin typeface="Calibri" pitchFamily="34" charset="0"/>
              </a:rPr>
              <a:t>(2,1,0)</a:t>
            </a:r>
          </a:p>
          <a:p>
            <a:pPr algn="ctr" eaLnBrk="0" hangingPunct="0"/>
            <a:r>
              <a:rPr lang="en-US" sz="2800">
                <a:latin typeface="Calibri" pitchFamily="34" charset="0"/>
              </a:rPr>
              <a:t>(2,3,0)</a:t>
            </a:r>
          </a:p>
          <a:p>
            <a:pPr algn="ctr" eaLnBrk="0" hangingPunct="0"/>
            <a:r>
              <a:rPr lang="en-US" sz="2800">
                <a:latin typeface="Calibri" pitchFamily="34" charset="0"/>
              </a:rPr>
              <a:t>(2,1,3,0)</a:t>
            </a:r>
          </a:p>
        </p:txBody>
      </p:sp>
      <p:sp>
        <p:nvSpPr>
          <p:cNvPr id="1530901" name="Text Box 21"/>
          <p:cNvSpPr txBox="1">
            <a:spLocks noChangeArrowheads="1"/>
          </p:cNvSpPr>
          <p:nvPr/>
        </p:nvSpPr>
        <p:spPr bwMode="auto">
          <a:xfrm>
            <a:off x="7934325" y="5343525"/>
            <a:ext cx="1120775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(3,0)</a:t>
            </a:r>
          </a:p>
          <a:p>
            <a:pPr algn="ctr" eaLnBrk="0" hangingPunct="0"/>
            <a:r>
              <a:rPr lang="en-US" sz="2800">
                <a:latin typeface="Calibri" pitchFamily="34" charset="0"/>
              </a:rPr>
              <a:t>(3,1,0)</a:t>
            </a:r>
          </a:p>
          <a:p>
            <a:pPr algn="ctr" eaLnBrk="0" hangingPunct="0"/>
            <a:r>
              <a:rPr lang="en-US" sz="2800">
                <a:latin typeface="Calibri" pitchFamily="34" charset="0"/>
              </a:rPr>
              <a:t>(3,2,0)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953000" y="1676400"/>
            <a:ext cx="3995738" cy="3948113"/>
            <a:chOff x="3158" y="761"/>
            <a:chExt cx="2517" cy="2775"/>
          </a:xfrm>
        </p:grpSpPr>
        <p:sp>
          <p:nvSpPr>
            <p:cNvPr id="1530903" name="Line 23"/>
            <p:cNvSpPr>
              <a:spLocks noChangeShapeType="1"/>
            </p:cNvSpPr>
            <p:nvPr/>
          </p:nvSpPr>
          <p:spPr bwMode="auto">
            <a:xfrm>
              <a:off x="3158" y="861"/>
              <a:ext cx="714" cy="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0904" name="Line 24"/>
            <p:cNvSpPr>
              <a:spLocks noChangeShapeType="1"/>
            </p:cNvSpPr>
            <p:nvPr/>
          </p:nvSpPr>
          <p:spPr bwMode="auto">
            <a:xfrm>
              <a:off x="4788" y="761"/>
              <a:ext cx="714" cy="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0905" name="Line 25"/>
            <p:cNvSpPr>
              <a:spLocks noChangeShapeType="1"/>
            </p:cNvSpPr>
            <p:nvPr/>
          </p:nvSpPr>
          <p:spPr bwMode="auto">
            <a:xfrm>
              <a:off x="4961" y="3530"/>
              <a:ext cx="714" cy="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BGP runs over TCP</a:t>
            </a:r>
          </a:p>
          <a:p>
            <a:pPr lvl="1"/>
            <a:r>
              <a:rPr lang="en-US"/>
              <a:t>BGP only sends updates when changes occur</a:t>
            </a:r>
          </a:p>
          <a:p>
            <a:pPr lvl="1"/>
            <a:r>
              <a:rPr lang="en-US"/>
              <a:t>TCP doesn’t detect lost connectivity on its own</a:t>
            </a:r>
          </a:p>
          <a:p>
            <a:r>
              <a:rPr lang="en-US"/>
              <a:t>Detecting a failure</a:t>
            </a:r>
          </a:p>
          <a:p>
            <a:pPr lvl="1"/>
            <a:r>
              <a:rPr lang="en-US"/>
              <a:t>Keep-alive: 60 seconds</a:t>
            </a:r>
          </a:p>
          <a:p>
            <a:pPr lvl="1"/>
            <a:r>
              <a:rPr lang="en-US"/>
              <a:t>Hold timer: 180 seconds</a:t>
            </a:r>
          </a:p>
          <a:p>
            <a:r>
              <a:rPr lang="en-US"/>
              <a:t>Reacting to a failure</a:t>
            </a:r>
          </a:p>
          <a:p>
            <a:pPr lvl="1"/>
            <a:r>
              <a:rPr lang="en-US"/>
              <a:t>Discard all routes learned from the neighbor</a:t>
            </a:r>
          </a:p>
          <a:p>
            <a:pPr lvl="1"/>
            <a:r>
              <a:rPr lang="en-US"/>
              <a:t>Send new updates for any routes that change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Session Failure 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476DD-FDBE-4667-8144-25153670CD8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524740" name="Line 4"/>
          <p:cNvSpPr>
            <a:spLocks noChangeShapeType="1"/>
          </p:cNvSpPr>
          <p:nvPr/>
        </p:nvSpPr>
        <p:spPr bwMode="auto">
          <a:xfrm>
            <a:off x="5973763" y="2528888"/>
            <a:ext cx="1600200" cy="2640012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2474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31925"/>
            <a:ext cx="224631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474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1963" y="2306638"/>
            <a:ext cx="83978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4743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888" y="5022850"/>
            <a:ext cx="2246312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4744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3763" y="5087938"/>
            <a:ext cx="841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4745" name="Rectangle 9"/>
          <p:cNvSpPr>
            <a:spLocks noChangeArrowheads="1"/>
          </p:cNvSpPr>
          <p:nvPr/>
        </p:nvSpPr>
        <p:spPr bwMode="auto">
          <a:xfrm>
            <a:off x="4760913" y="1557338"/>
            <a:ext cx="749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AS1</a:t>
            </a:r>
          </a:p>
        </p:txBody>
      </p:sp>
      <p:sp>
        <p:nvSpPr>
          <p:cNvPr id="1524746" name="Rectangle 10"/>
          <p:cNvSpPr>
            <a:spLocks noChangeArrowheads="1"/>
          </p:cNvSpPr>
          <p:nvPr/>
        </p:nvSpPr>
        <p:spPr bwMode="auto">
          <a:xfrm>
            <a:off x="7827963" y="5595938"/>
            <a:ext cx="749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>
                <a:latin typeface="Calibri" pitchFamily="34" charset="0"/>
              </a:rPr>
              <a:t>AS2</a:t>
            </a:r>
          </a:p>
        </p:txBody>
      </p:sp>
      <p:sp>
        <p:nvSpPr>
          <p:cNvPr id="1524747" name="Line 11"/>
          <p:cNvSpPr>
            <a:spLocks noChangeShapeType="1"/>
          </p:cNvSpPr>
          <p:nvPr/>
        </p:nvSpPr>
        <p:spPr bwMode="auto">
          <a:xfrm flipH="1">
            <a:off x="6423025" y="3429000"/>
            <a:ext cx="693738" cy="7715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4748" name="Line 12"/>
          <p:cNvSpPr>
            <a:spLocks noChangeShapeType="1"/>
          </p:cNvSpPr>
          <p:nvPr/>
        </p:nvSpPr>
        <p:spPr bwMode="auto">
          <a:xfrm>
            <a:off x="6477000" y="3657600"/>
            <a:ext cx="609600" cy="381000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BGP Converges Slowly, if at All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Path vector avoids count-to-infinity</a:t>
            </a:r>
          </a:p>
          <a:p>
            <a:pPr lvl="1"/>
            <a:r>
              <a:rPr lang="en-US"/>
              <a:t>But, AS’s still must explore many alternate paths</a:t>
            </a:r>
          </a:p>
          <a:p>
            <a:pPr lvl="1"/>
            <a:r>
              <a:rPr lang="en-US"/>
              <a:t>… to find the highest-ranked path that is still available</a:t>
            </a:r>
          </a:p>
          <a:p>
            <a:r>
              <a:rPr lang="en-US"/>
              <a:t>Fortunately, in practice</a:t>
            </a:r>
          </a:p>
          <a:p>
            <a:pPr lvl="1"/>
            <a:r>
              <a:rPr lang="en-US"/>
              <a:t>Most popular destinations have very stable BGP routes</a:t>
            </a:r>
          </a:p>
          <a:p>
            <a:pPr lvl="1"/>
            <a:r>
              <a:rPr lang="en-US"/>
              <a:t>And most instability lies in a few unpopular destinations</a:t>
            </a:r>
          </a:p>
          <a:p>
            <a:r>
              <a:rPr lang="en-US"/>
              <a:t>Still, lower BGP convergence delay is a goal</a:t>
            </a:r>
          </a:p>
          <a:p>
            <a:pPr lvl="1"/>
            <a:r>
              <a:rPr lang="en-US"/>
              <a:t>Can be tens of seconds to tens of minutes</a:t>
            </a:r>
          </a:p>
          <a:p>
            <a:pPr lvl="1"/>
            <a:r>
              <a:rPr lang="en-US"/>
              <a:t>High for important interactive applications</a:t>
            </a:r>
          </a:p>
          <a:p>
            <a:pPr lvl="1"/>
            <a:r>
              <a:rPr lang="en-US"/>
              <a:t>… or even conventional application, like Web browsing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54DA3-0E83-4D3F-8675-86358791387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BGP is solving a hard problem</a:t>
            </a:r>
          </a:p>
          <a:p>
            <a:pPr lvl="1"/>
            <a:r>
              <a:rPr lang="en-US"/>
              <a:t>Routing protocol operating at a global scale</a:t>
            </a:r>
          </a:p>
          <a:p>
            <a:pPr lvl="1"/>
            <a:r>
              <a:rPr lang="en-US"/>
              <a:t>With tens of thousands of independent networks</a:t>
            </a:r>
          </a:p>
          <a:p>
            <a:pPr lvl="1"/>
            <a:r>
              <a:rPr lang="en-US"/>
              <a:t>That each have their own policy goals</a:t>
            </a:r>
          </a:p>
          <a:p>
            <a:pPr lvl="1"/>
            <a:r>
              <a:rPr lang="en-US"/>
              <a:t>And all want fast convergence</a:t>
            </a:r>
          </a:p>
          <a:p>
            <a:r>
              <a:rPr lang="en-US"/>
              <a:t>Key features of BGP</a:t>
            </a:r>
          </a:p>
          <a:p>
            <a:pPr lvl="1"/>
            <a:r>
              <a:rPr lang="en-US"/>
              <a:t>Prefix-based path-vector protocol</a:t>
            </a:r>
          </a:p>
          <a:p>
            <a:pPr lvl="1"/>
            <a:r>
              <a:rPr lang="en-US"/>
              <a:t>Incremental updates (announcements and withdrawals)</a:t>
            </a:r>
          </a:p>
          <a:p>
            <a:pPr lvl="1"/>
            <a:r>
              <a:rPr lang="en-US"/>
              <a:t>Policies applied at import and export of routes</a:t>
            </a:r>
          </a:p>
          <a:p>
            <a:pPr lvl="1"/>
            <a:r>
              <a:rPr lang="en-US"/>
              <a:t>Internal BGP to distribute information within an AS</a:t>
            </a:r>
          </a:p>
          <a:p>
            <a:pPr lvl="1"/>
            <a:r>
              <a:rPr lang="en-US"/>
              <a:t>Interaction with the IGP to compute forwarding tables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F4A1CF-37B5-4E4C-B0A3-8A23F64ACD2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Edge, Really?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 in the AS graph</a:t>
            </a:r>
          </a:p>
          <a:p>
            <a:pPr lvl="1"/>
            <a:r>
              <a:rPr lang="en-US" dirty="0"/>
              <a:t>At least one connection between two AS’s</a:t>
            </a:r>
          </a:p>
          <a:p>
            <a:pPr lvl="1"/>
            <a:r>
              <a:rPr lang="en-US" dirty="0"/>
              <a:t>Some destinations reached from one AS via the other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2D2D3-CA9A-427B-9EB2-783E2E56387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 flipV="1">
            <a:off x="6491288" y="4994275"/>
            <a:ext cx="534987" cy="3667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62000" y="4618038"/>
          <a:ext cx="17589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0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18038"/>
                        <a:ext cx="175895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762000" y="3160713"/>
          <a:ext cx="17589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1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60713"/>
                        <a:ext cx="17589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1960563" y="4783138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1905000" y="3670300"/>
            <a:ext cx="303213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1116013" y="368935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135063" y="4876800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 flipV="1">
            <a:off x="1225550" y="4049713"/>
            <a:ext cx="11113" cy="83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 flipV="1">
            <a:off x="2093913" y="4002088"/>
            <a:ext cx="11112" cy="769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447800" y="3260725"/>
            <a:ext cx="8159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AS 1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162050" y="5151438"/>
            <a:ext cx="8159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AS 2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1676400" y="2971800"/>
            <a:ext cx="0" cy="350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>
            <a:off x="1371600" y="2971800"/>
            <a:ext cx="595313" cy="2973388"/>
          </a:xfrm>
          <a:custGeom>
            <a:avLst/>
            <a:gdLst/>
            <a:ahLst/>
            <a:cxnLst>
              <a:cxn ang="0">
                <a:pos x="528" y="2448"/>
              </a:cxn>
              <a:cxn ang="0">
                <a:pos x="96" y="1104"/>
              </a:cxn>
              <a:cxn ang="0">
                <a:pos x="0" y="0"/>
              </a:cxn>
            </a:cxnLst>
            <a:rect l="0" t="0" r="r" b="b"/>
            <a:pathLst>
              <a:path w="528" h="2448">
                <a:moveTo>
                  <a:pt x="528" y="2448"/>
                </a:moveTo>
                <a:cubicBezTo>
                  <a:pt x="356" y="1980"/>
                  <a:pt x="184" y="1512"/>
                  <a:pt x="96" y="1104"/>
                </a:cubicBezTo>
                <a:cubicBezTo>
                  <a:pt x="8" y="696"/>
                  <a:pt x="4" y="348"/>
                  <a:pt x="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17"/>
          <p:cNvGraphicFramePr>
            <a:graphicFrameLocks noChangeAspect="1"/>
          </p:cNvGraphicFramePr>
          <p:nvPr/>
        </p:nvGraphicFramePr>
        <p:xfrm>
          <a:off x="5314950" y="2754313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2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754313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6732588" y="520858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3" name="Photo Editor Photo" r:id="rId8" imgW="1905266" imgH="1390844" progId="">
                  <p:embed/>
                </p:oleObj>
              </mc:Choice>
              <mc:Fallback>
                <p:oleObj name="Photo Editor Photo" r:id="rId8" imgW="1905266" imgH="139084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20858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9"/>
          <p:cNvGraphicFramePr>
            <a:graphicFrameLocks noChangeAspect="1"/>
          </p:cNvGraphicFramePr>
          <p:nvPr/>
        </p:nvGraphicFramePr>
        <p:xfrm>
          <a:off x="3836988" y="523875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4" name="Photo Editor Photo" r:id="rId9" imgW="1905266" imgH="1390844" progId="">
                  <p:embed/>
                </p:oleObj>
              </mc:Choice>
              <mc:Fallback>
                <p:oleObj name="Photo Editor Photo" r:id="rId9" imgW="1905266" imgH="1390844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523875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5087938" y="4470400"/>
            <a:ext cx="2593975" cy="547688"/>
          </a:xfrm>
          <a:prstGeom prst="rect">
            <a:avLst/>
          </a:prstGeom>
          <a:solidFill>
            <a:srgbClr val="99CC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Exchange Point</a:t>
            </a:r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6157913" y="3884613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5395913" y="5484813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6951663" y="5316538"/>
            <a:ext cx="303212" cy="36195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V="1">
            <a:off x="5638800" y="4995863"/>
            <a:ext cx="427038" cy="565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flipV="1">
            <a:off x="6276975" y="4187825"/>
            <a:ext cx="14288" cy="2746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5919788" y="3155950"/>
            <a:ext cx="8159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AS 1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4360863" y="5654675"/>
            <a:ext cx="8159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AS 2</a:t>
            </a:r>
          </a:p>
        </p:txBody>
      </p:sp>
      <p:sp>
        <p:nvSpPr>
          <p:cNvPr id="39" name="Freeform 29"/>
          <p:cNvSpPr>
            <a:spLocks/>
          </p:cNvSpPr>
          <p:nvPr/>
        </p:nvSpPr>
        <p:spPr bwMode="auto">
          <a:xfrm>
            <a:off x="5121275" y="2665413"/>
            <a:ext cx="1096963" cy="3702050"/>
          </a:xfrm>
          <a:custGeom>
            <a:avLst/>
            <a:gdLst/>
            <a:ahLst/>
            <a:cxnLst>
              <a:cxn ang="0">
                <a:pos x="460" y="2332"/>
              </a:cxn>
              <a:cxn ang="0">
                <a:pos x="38" y="1814"/>
              </a:cxn>
              <a:cxn ang="0">
                <a:pos x="691" y="0"/>
              </a:cxn>
            </a:cxnLst>
            <a:rect l="0" t="0" r="r" b="b"/>
            <a:pathLst>
              <a:path w="691" h="2332">
                <a:moveTo>
                  <a:pt x="460" y="2332"/>
                </a:moveTo>
                <a:cubicBezTo>
                  <a:pt x="230" y="2267"/>
                  <a:pt x="0" y="2203"/>
                  <a:pt x="38" y="1814"/>
                </a:cubicBezTo>
                <a:cubicBezTo>
                  <a:pt x="76" y="1425"/>
                  <a:pt x="383" y="712"/>
                  <a:pt x="691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6323013" y="2552700"/>
            <a:ext cx="0" cy="350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7332663" y="5668963"/>
            <a:ext cx="81597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AS 3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Autonomous Systems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122EB-6791-43E5-B269-596F824D825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346563" name="Text Box 3"/>
          <p:cNvSpPr txBox="1">
            <a:spLocks noChangeArrowheads="1"/>
          </p:cNvSpPr>
          <p:nvPr/>
        </p:nvSpPr>
        <p:spPr bwMode="auto">
          <a:xfrm>
            <a:off x="1752600" y="1112192"/>
            <a:ext cx="5891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AS Numbers are 32 bit values (used to be 16)</a:t>
            </a:r>
          </a:p>
        </p:txBody>
      </p:sp>
      <p:sp>
        <p:nvSpPr>
          <p:cNvPr id="1346564" name="Rectangle 4"/>
          <p:cNvSpPr>
            <a:spLocks noChangeArrowheads="1"/>
          </p:cNvSpPr>
          <p:nvPr/>
        </p:nvSpPr>
        <p:spPr bwMode="auto">
          <a:xfrm>
            <a:off x="762000" y="2092325"/>
            <a:ext cx="7772400" cy="400367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Level 3: 1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MIT: 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A50021"/>
                </a:solidFill>
                <a:latin typeface="Calibri" pitchFamily="34" charset="0"/>
              </a:rPr>
              <a:t>Harvard: 11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66FF"/>
                </a:solidFill>
                <a:latin typeface="Calibri" pitchFamily="34" charset="0"/>
              </a:rPr>
              <a:t>Yale: 29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U of T: 239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AT&amp;T: 7018, 6341, 5074, …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UUNET: 701, 702, 284, 12199, 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Sprint: 1239, 1240, 6211, 6242, 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…</a:t>
            </a:r>
          </a:p>
        </p:txBody>
      </p:sp>
      <p:sp>
        <p:nvSpPr>
          <p:cNvPr id="1346565" name="Text Box 5"/>
          <p:cNvSpPr txBox="1">
            <a:spLocks noChangeArrowheads="1"/>
          </p:cNvSpPr>
          <p:nvPr/>
        </p:nvSpPr>
        <p:spPr bwMode="auto">
          <a:xfrm>
            <a:off x="2579688" y="1603375"/>
            <a:ext cx="4385368" cy="46166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Currently just over 60,000 in use.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9FE49-A160-4861-8A62-537D2680FB41}" type="slidenum">
              <a:rPr lang="en-US"/>
              <a:pPr/>
              <a:t>9</a:t>
            </a:fld>
            <a:endParaRPr lang="en-US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2019</a:t>
            </a:r>
          </a:p>
        </p:txBody>
      </p:sp>
      <p:sp>
        <p:nvSpPr>
          <p:cNvPr id="1352715" name="Line 11"/>
          <p:cNvSpPr>
            <a:spLocks noChangeShapeType="1"/>
          </p:cNvSpPr>
          <p:nvPr/>
        </p:nvSpPr>
        <p:spPr bwMode="auto">
          <a:xfrm flipV="1">
            <a:off x="1143000" y="4694237"/>
            <a:ext cx="152400" cy="52546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16" name="Line 12"/>
          <p:cNvSpPr>
            <a:spLocks noChangeShapeType="1"/>
          </p:cNvSpPr>
          <p:nvPr/>
        </p:nvSpPr>
        <p:spPr bwMode="auto">
          <a:xfrm flipV="1">
            <a:off x="1371600" y="3398837"/>
            <a:ext cx="304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31" name="Line 27"/>
          <p:cNvSpPr>
            <a:spLocks noChangeShapeType="1"/>
          </p:cNvSpPr>
          <p:nvPr/>
        </p:nvSpPr>
        <p:spPr bwMode="auto">
          <a:xfrm>
            <a:off x="1371600" y="5532437"/>
            <a:ext cx="457200" cy="2286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32" name="Line 28"/>
          <p:cNvSpPr>
            <a:spLocks noChangeShapeType="1"/>
          </p:cNvSpPr>
          <p:nvPr/>
        </p:nvSpPr>
        <p:spPr bwMode="auto">
          <a:xfrm flipH="1">
            <a:off x="5129213" y="3005137"/>
            <a:ext cx="28575" cy="814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33" name="Line 29"/>
          <p:cNvSpPr>
            <a:spLocks noChangeShapeType="1"/>
          </p:cNvSpPr>
          <p:nvPr/>
        </p:nvSpPr>
        <p:spPr bwMode="auto">
          <a:xfrm>
            <a:off x="5857875" y="3148012"/>
            <a:ext cx="0" cy="60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20" name="Line 16"/>
          <p:cNvSpPr>
            <a:spLocks noChangeShapeType="1"/>
          </p:cNvSpPr>
          <p:nvPr/>
        </p:nvSpPr>
        <p:spPr bwMode="auto">
          <a:xfrm flipV="1">
            <a:off x="3352800" y="2408237"/>
            <a:ext cx="1371600" cy="152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18" name="Line 14"/>
          <p:cNvSpPr>
            <a:spLocks noChangeShapeType="1"/>
          </p:cNvSpPr>
          <p:nvPr/>
        </p:nvSpPr>
        <p:spPr bwMode="auto">
          <a:xfrm flipV="1">
            <a:off x="2895600" y="1798637"/>
            <a:ext cx="2133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19" name="Line 15"/>
          <p:cNvSpPr>
            <a:spLocks noChangeShapeType="1"/>
          </p:cNvSpPr>
          <p:nvPr/>
        </p:nvSpPr>
        <p:spPr bwMode="auto">
          <a:xfrm flipV="1">
            <a:off x="3286125" y="2103437"/>
            <a:ext cx="1514475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17" name="Line 13"/>
          <p:cNvSpPr>
            <a:spLocks noChangeShapeType="1"/>
          </p:cNvSpPr>
          <p:nvPr/>
        </p:nvSpPr>
        <p:spPr bwMode="auto">
          <a:xfrm flipV="1">
            <a:off x="1752600" y="3398837"/>
            <a:ext cx="228600" cy="533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24" name="Line 20"/>
          <p:cNvSpPr>
            <a:spLocks noChangeShapeType="1"/>
          </p:cNvSpPr>
          <p:nvPr/>
        </p:nvSpPr>
        <p:spPr bwMode="auto">
          <a:xfrm>
            <a:off x="6705600" y="2408237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Interdomain Paths</a:t>
            </a:r>
          </a:p>
        </p:txBody>
      </p:sp>
      <p:graphicFrame>
        <p:nvGraphicFramePr>
          <p:cNvPr id="1352707" name="Object 3"/>
          <p:cNvGraphicFramePr>
            <a:graphicFrameLocks noChangeAspect="1"/>
          </p:cNvGraphicFramePr>
          <p:nvPr/>
        </p:nvGraphicFramePr>
        <p:xfrm>
          <a:off x="857250" y="1728787"/>
          <a:ext cx="26479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0" name="Photo Editor Photo" r:id="rId4" imgW="1905266" imgH="1390844" progId="">
                  <p:embed/>
                </p:oleObj>
              </mc:Choice>
              <mc:Fallback>
                <p:oleObj name="Photo Editor Photo" r:id="rId4" imgW="1905266" imgH="139084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728787"/>
                        <a:ext cx="2647950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2708" name="Object 4"/>
          <p:cNvGraphicFramePr>
            <a:graphicFrameLocks noChangeAspect="1"/>
          </p:cNvGraphicFramePr>
          <p:nvPr/>
        </p:nvGraphicFramePr>
        <p:xfrm>
          <a:off x="4305300" y="1363662"/>
          <a:ext cx="2652713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1" name="Photo Editor Photo" r:id="rId6" imgW="1905266" imgH="1390844" progId="">
                  <p:embed/>
                </p:oleObj>
              </mc:Choice>
              <mc:Fallback>
                <p:oleObj name="Photo Editor Photo" r:id="rId6" imgW="1905266" imgH="139084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363662"/>
                        <a:ext cx="2652713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2709" name="Object 5"/>
          <p:cNvGraphicFramePr>
            <a:graphicFrameLocks noChangeAspect="1"/>
          </p:cNvGraphicFramePr>
          <p:nvPr/>
        </p:nvGraphicFramePr>
        <p:xfrm>
          <a:off x="3867150" y="3600450"/>
          <a:ext cx="2652713" cy="216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2" name="Photo Editor Photo" r:id="rId7" imgW="1905266" imgH="1390844" progId="">
                  <p:embed/>
                </p:oleObj>
              </mc:Choice>
              <mc:Fallback>
                <p:oleObj name="Photo Editor Photo" r:id="rId7" imgW="1905266" imgH="139084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600450"/>
                        <a:ext cx="2652713" cy="216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2710" name="Text Box 6"/>
          <p:cNvSpPr txBox="1">
            <a:spLocks noChangeArrowheads="1"/>
          </p:cNvSpPr>
          <p:nvPr/>
        </p:nvSpPr>
        <p:spPr bwMode="auto">
          <a:xfrm>
            <a:off x="4344988" y="4449762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fr-FR" sz="1600">
              <a:latin typeface="Calibri" pitchFamily="34" charset="0"/>
            </a:endParaRPr>
          </a:p>
        </p:txBody>
      </p:sp>
      <p:graphicFrame>
        <p:nvGraphicFramePr>
          <p:cNvPr id="1352711" name="Object 7"/>
          <p:cNvGraphicFramePr>
            <a:graphicFrameLocks noChangeAspect="1"/>
          </p:cNvGraphicFramePr>
          <p:nvPr/>
        </p:nvGraphicFramePr>
        <p:xfrm>
          <a:off x="838200" y="3862387"/>
          <a:ext cx="129063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3" name="Photo Editor Photo" r:id="rId9" imgW="1905266" imgH="1390844" progId="">
                  <p:embed/>
                </p:oleObj>
              </mc:Choice>
              <mc:Fallback>
                <p:oleObj name="Photo Editor Photo" r:id="rId9" imgW="1905266" imgH="139084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62387"/>
                        <a:ext cx="129063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2712" name="Object 8"/>
          <p:cNvGraphicFramePr>
            <a:graphicFrameLocks noChangeAspect="1"/>
          </p:cNvGraphicFramePr>
          <p:nvPr/>
        </p:nvGraphicFramePr>
        <p:xfrm>
          <a:off x="633413" y="5162550"/>
          <a:ext cx="833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4" name="Photo Editor Photo" r:id="rId10" imgW="1905266" imgH="1390844" progId="">
                  <p:embed/>
                </p:oleObj>
              </mc:Choice>
              <mc:Fallback>
                <p:oleObj name="Photo Editor Photo" r:id="rId10" imgW="1905266" imgH="1390844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5162550"/>
                        <a:ext cx="833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2713" name="Object 9"/>
          <p:cNvGraphicFramePr>
            <a:graphicFrameLocks noChangeAspect="1"/>
          </p:cNvGraphicFramePr>
          <p:nvPr/>
        </p:nvGraphicFramePr>
        <p:xfrm>
          <a:off x="6805613" y="2916237"/>
          <a:ext cx="12906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5" name="Photo Editor Photo" r:id="rId11" imgW="1905266" imgH="1390844" progId="">
                  <p:embed/>
                </p:oleObj>
              </mc:Choice>
              <mc:Fallback>
                <p:oleObj name="Photo Editor Photo" r:id="rId11" imgW="1905266" imgH="1390844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613" y="2916237"/>
                        <a:ext cx="1290637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2714" name="Object 10"/>
          <p:cNvGraphicFramePr>
            <a:graphicFrameLocks noChangeAspect="1"/>
          </p:cNvGraphicFramePr>
          <p:nvPr/>
        </p:nvGraphicFramePr>
        <p:xfrm>
          <a:off x="7743825" y="4243387"/>
          <a:ext cx="8334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6" name="Photo Editor Photo" r:id="rId12" imgW="1905266" imgH="1390844" progId="">
                  <p:embed/>
                </p:oleObj>
              </mc:Choice>
              <mc:Fallback>
                <p:oleObj name="Photo Editor Photo" r:id="rId12" imgW="1905266" imgH="1390844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4243387"/>
                        <a:ext cx="833438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2721" name="Line 17"/>
          <p:cNvSpPr>
            <a:spLocks noChangeShapeType="1"/>
          </p:cNvSpPr>
          <p:nvPr/>
        </p:nvSpPr>
        <p:spPr bwMode="auto">
          <a:xfrm>
            <a:off x="3243263" y="2990850"/>
            <a:ext cx="171450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22" name="Line 18"/>
          <p:cNvSpPr>
            <a:spLocks noChangeShapeType="1"/>
          </p:cNvSpPr>
          <p:nvPr/>
        </p:nvSpPr>
        <p:spPr bwMode="auto">
          <a:xfrm>
            <a:off x="2914650" y="3362325"/>
            <a:ext cx="1414463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23" name="Line 19"/>
          <p:cNvSpPr>
            <a:spLocks noChangeShapeType="1"/>
          </p:cNvSpPr>
          <p:nvPr/>
        </p:nvSpPr>
        <p:spPr bwMode="auto">
          <a:xfrm>
            <a:off x="2514600" y="3476625"/>
            <a:ext cx="1557338" cy="1057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25" name="Line 21"/>
          <p:cNvSpPr>
            <a:spLocks noChangeShapeType="1"/>
          </p:cNvSpPr>
          <p:nvPr/>
        </p:nvSpPr>
        <p:spPr bwMode="auto">
          <a:xfrm>
            <a:off x="6415088" y="2890837"/>
            <a:ext cx="542925" cy="457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26" name="Line 22"/>
          <p:cNvSpPr>
            <a:spLocks noChangeShapeType="1"/>
          </p:cNvSpPr>
          <p:nvPr/>
        </p:nvSpPr>
        <p:spPr bwMode="auto">
          <a:xfrm flipH="1">
            <a:off x="6100763" y="3662362"/>
            <a:ext cx="728662" cy="27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27" name="Line 23"/>
          <p:cNvSpPr>
            <a:spLocks noChangeShapeType="1"/>
          </p:cNvSpPr>
          <p:nvPr/>
        </p:nvSpPr>
        <p:spPr bwMode="auto">
          <a:xfrm flipH="1">
            <a:off x="6300788" y="3876675"/>
            <a:ext cx="85725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28" name="Line 24"/>
          <p:cNvSpPr>
            <a:spLocks noChangeShapeType="1"/>
          </p:cNvSpPr>
          <p:nvPr/>
        </p:nvSpPr>
        <p:spPr bwMode="auto">
          <a:xfrm>
            <a:off x="7958138" y="3605212"/>
            <a:ext cx="328612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29" name="Line 25"/>
          <p:cNvSpPr>
            <a:spLocks noChangeShapeType="1"/>
          </p:cNvSpPr>
          <p:nvPr/>
        </p:nvSpPr>
        <p:spPr bwMode="auto">
          <a:xfrm>
            <a:off x="7543800" y="3919537"/>
            <a:ext cx="357188" cy="457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30" name="Line 26"/>
          <p:cNvSpPr>
            <a:spLocks noChangeShapeType="1"/>
          </p:cNvSpPr>
          <p:nvPr/>
        </p:nvSpPr>
        <p:spPr bwMode="auto">
          <a:xfrm flipH="1">
            <a:off x="8153400" y="4891087"/>
            <a:ext cx="4763" cy="4889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2734" name="Text Box 30"/>
          <p:cNvSpPr txBox="1">
            <a:spLocks noChangeArrowheads="1"/>
          </p:cNvSpPr>
          <p:nvPr/>
        </p:nvSpPr>
        <p:spPr bwMode="auto">
          <a:xfrm>
            <a:off x="950913" y="5264150"/>
            <a:ext cx="31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352735" name="Text Box 31"/>
          <p:cNvSpPr txBox="1">
            <a:spLocks noChangeArrowheads="1"/>
          </p:cNvSpPr>
          <p:nvPr/>
        </p:nvSpPr>
        <p:spPr bwMode="auto">
          <a:xfrm>
            <a:off x="1322388" y="4092575"/>
            <a:ext cx="31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352736" name="Text Box 32"/>
          <p:cNvSpPr txBox="1">
            <a:spLocks noChangeArrowheads="1"/>
          </p:cNvSpPr>
          <p:nvPr/>
        </p:nvSpPr>
        <p:spPr bwMode="auto">
          <a:xfrm>
            <a:off x="1936750" y="2463800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352737" name="Text Box 33"/>
          <p:cNvSpPr txBox="1">
            <a:spLocks noChangeArrowheads="1"/>
          </p:cNvSpPr>
          <p:nvPr/>
        </p:nvSpPr>
        <p:spPr bwMode="auto">
          <a:xfrm>
            <a:off x="5565775" y="1920875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352738" name="Text Box 34"/>
          <p:cNvSpPr txBox="1">
            <a:spLocks noChangeArrowheads="1"/>
          </p:cNvSpPr>
          <p:nvPr/>
        </p:nvSpPr>
        <p:spPr bwMode="auto">
          <a:xfrm>
            <a:off x="7280275" y="3221037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352739" name="Text Box 35"/>
          <p:cNvSpPr txBox="1">
            <a:spLocks noChangeArrowheads="1"/>
          </p:cNvSpPr>
          <p:nvPr/>
        </p:nvSpPr>
        <p:spPr bwMode="auto">
          <a:xfrm>
            <a:off x="7980363" y="4349750"/>
            <a:ext cx="31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352740" name="Text Box 36"/>
          <p:cNvSpPr txBox="1">
            <a:spLocks noChangeArrowheads="1"/>
          </p:cNvSpPr>
          <p:nvPr/>
        </p:nvSpPr>
        <p:spPr bwMode="auto">
          <a:xfrm>
            <a:off x="4979988" y="4364037"/>
            <a:ext cx="31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alibri" pitchFamily="34" charset="0"/>
              </a:rPr>
              <a:t>7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352741" name="Text Box 37"/>
          <p:cNvSpPr txBox="1">
            <a:spLocks noChangeArrowheads="1"/>
          </p:cNvSpPr>
          <p:nvPr/>
        </p:nvSpPr>
        <p:spPr bwMode="auto">
          <a:xfrm>
            <a:off x="1878013" y="5546725"/>
            <a:ext cx="1017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Client</a:t>
            </a:r>
            <a:endParaRPr lang="en-US" sz="280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1352742" name="Text Box 38"/>
          <p:cNvSpPr txBox="1">
            <a:spLocks noChangeArrowheads="1"/>
          </p:cNvSpPr>
          <p:nvPr/>
        </p:nvSpPr>
        <p:spPr bwMode="auto">
          <a:xfrm>
            <a:off x="7146925" y="5470525"/>
            <a:ext cx="184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Web server</a:t>
            </a:r>
          </a:p>
        </p:txBody>
      </p:sp>
      <p:sp>
        <p:nvSpPr>
          <p:cNvPr id="1352743" name="Text Box 39"/>
          <p:cNvSpPr txBox="1">
            <a:spLocks noChangeArrowheads="1"/>
          </p:cNvSpPr>
          <p:nvPr/>
        </p:nvSpPr>
        <p:spPr bwMode="auto">
          <a:xfrm>
            <a:off x="228600" y="1295400"/>
            <a:ext cx="3348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3333FF"/>
                </a:solidFill>
                <a:latin typeface="Calibri" pitchFamily="34" charset="0"/>
              </a:rPr>
              <a:t>Path: 6, 5, 4, 3, 2, 1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4792</Words>
  <Application>Microsoft Macintosh PowerPoint</Application>
  <PresentationFormat>On-screen Show (4:3)</PresentationFormat>
  <Paragraphs>1133</Paragraphs>
  <Slides>68</Slides>
  <Notes>67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Calibri</vt:lpstr>
      <vt:lpstr>Constantia</vt:lpstr>
      <vt:lpstr>Helvetica</vt:lpstr>
      <vt:lpstr>Wingdings 2</vt:lpstr>
      <vt:lpstr>Flow</vt:lpstr>
      <vt:lpstr>Photo Editor Photo</vt:lpstr>
      <vt:lpstr>Handout # 8:  Internet Topology and Routing</vt:lpstr>
      <vt:lpstr>Announcements</vt:lpstr>
      <vt:lpstr>Announcements – Cont’d</vt:lpstr>
      <vt:lpstr>Outline</vt:lpstr>
      <vt:lpstr>Internet Routing Architecture</vt:lpstr>
      <vt:lpstr>AS Topology</vt:lpstr>
      <vt:lpstr>What is an Edge, Really?</vt:lpstr>
      <vt:lpstr>Identifying Autonomous Systems</vt:lpstr>
      <vt:lpstr>Interdomain Paths</vt:lpstr>
      <vt:lpstr>Business Relationships</vt:lpstr>
      <vt:lpstr>Customer-Provider Relationship</vt:lpstr>
      <vt:lpstr>Peer-Peer Relationship</vt:lpstr>
      <vt:lpstr>Princeton Example</vt:lpstr>
      <vt:lpstr>AS Structure: Tier-1 Providers</vt:lpstr>
      <vt:lpstr>AS Structure: Other AS’s</vt:lpstr>
      <vt:lpstr>Characteristics of the AS Graph</vt:lpstr>
      <vt:lpstr>Characteristics of AS Paths</vt:lpstr>
      <vt:lpstr>Backbone Networks</vt:lpstr>
      <vt:lpstr>Example: Abilene Internet2 Backbone</vt:lpstr>
      <vt:lpstr>Points-of-Presence (PoPs)</vt:lpstr>
      <vt:lpstr>Where to Locate Nodes and Links</vt:lpstr>
      <vt:lpstr>Customer Connecting to a Provider</vt:lpstr>
      <vt:lpstr>Multi-Homing: Two or More Providers</vt:lpstr>
      <vt:lpstr>Inferring the AS-Level Topology</vt:lpstr>
      <vt:lpstr>Map Traceroute Hops to AS’s</vt:lpstr>
      <vt:lpstr>Challenges of Inter-AS Mapping</vt:lpstr>
      <vt:lpstr>Inferring AS Relationships</vt:lpstr>
      <vt:lpstr>Paths You Should Never See (“Invalid”)</vt:lpstr>
      <vt:lpstr>Challenges of Relationship Inference</vt:lpstr>
      <vt:lpstr>Outline</vt:lpstr>
      <vt:lpstr>Routing Story So Far … </vt:lpstr>
      <vt:lpstr>Routing in the Internet</vt:lpstr>
      <vt:lpstr>Routing in the Internet</vt:lpstr>
      <vt:lpstr>Interior Routing Protocols</vt:lpstr>
      <vt:lpstr>Interdomain Routing</vt:lpstr>
      <vt:lpstr>Challenges for Interdomain Routing</vt:lpstr>
      <vt:lpstr>Link-State Routing is Problematic</vt:lpstr>
      <vt:lpstr>Distance Vector is on the Right Track</vt:lpstr>
      <vt:lpstr>Path-Vector Routing</vt:lpstr>
      <vt:lpstr>Faster Loop Detection</vt:lpstr>
      <vt:lpstr>Border Gateway Protocol (BGP-4)</vt:lpstr>
      <vt:lpstr>BGP Operations</vt:lpstr>
      <vt:lpstr>Incremental Protocol</vt:lpstr>
      <vt:lpstr>BGP Messages</vt:lpstr>
      <vt:lpstr>BGP Route</vt:lpstr>
      <vt:lpstr>BGP Path Selection</vt:lpstr>
      <vt:lpstr>AS_PATH Attribute</vt:lpstr>
      <vt:lpstr>Flexible Policies</vt:lpstr>
      <vt:lpstr>So Many Choices…</vt:lpstr>
      <vt:lpstr>Frank’s Choices…</vt:lpstr>
      <vt:lpstr>BGP Route Selection Summary</vt:lpstr>
      <vt:lpstr>BGP Policy: Applying Policy to Routes</vt:lpstr>
      <vt:lpstr>BGP Policy: Influencing Decisions</vt:lpstr>
      <vt:lpstr>Import Policy: Local Preference</vt:lpstr>
      <vt:lpstr>Import Policy: Filtering</vt:lpstr>
      <vt:lpstr>Export Policy: Filtering</vt:lpstr>
      <vt:lpstr>Export Policy: Attribute Manipulation</vt:lpstr>
      <vt:lpstr>BGP Policy Configuration</vt:lpstr>
      <vt:lpstr>AS is Not a Single Node</vt:lpstr>
      <vt:lpstr>Joining BGP and IGP Information</vt:lpstr>
      <vt:lpstr>Joining BGP with IGP Information</vt:lpstr>
      <vt:lpstr>Causes of BGP Routing Changes</vt:lpstr>
      <vt:lpstr>Routing Change: Before and After</vt:lpstr>
      <vt:lpstr>Routing Change: Path Exploration</vt:lpstr>
      <vt:lpstr>Routing Change: Path Exploration</vt:lpstr>
      <vt:lpstr>BGP Session Failure </vt:lpstr>
      <vt:lpstr>BGP Converges Slowly, if at All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267</cp:revision>
  <dcterms:created xsi:type="dcterms:W3CDTF">2010-10-11T16:44:16Z</dcterms:created>
  <dcterms:modified xsi:type="dcterms:W3CDTF">2019-10-08T18:56:42Z</dcterms:modified>
</cp:coreProperties>
</file>