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307" r:id="rId2"/>
    <p:sldId id="309" r:id="rId3"/>
    <p:sldId id="341" r:id="rId4"/>
    <p:sldId id="349" r:id="rId5"/>
    <p:sldId id="342" r:id="rId6"/>
    <p:sldId id="343" r:id="rId7"/>
    <p:sldId id="344" r:id="rId8"/>
    <p:sldId id="345" r:id="rId9"/>
    <p:sldId id="347" r:id="rId10"/>
    <p:sldId id="348" r:id="rId11"/>
    <p:sldId id="311" r:id="rId12"/>
    <p:sldId id="337" r:id="rId13"/>
    <p:sldId id="313" r:id="rId14"/>
    <p:sldId id="314" r:id="rId15"/>
    <p:sldId id="338" r:id="rId16"/>
    <p:sldId id="316" r:id="rId17"/>
    <p:sldId id="317" r:id="rId18"/>
    <p:sldId id="318" r:id="rId19"/>
    <p:sldId id="319" r:id="rId20"/>
    <p:sldId id="320" r:id="rId21"/>
    <p:sldId id="321" r:id="rId22"/>
    <p:sldId id="339" r:id="rId23"/>
    <p:sldId id="323" r:id="rId24"/>
    <p:sldId id="340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4" r:id="rId44"/>
    <p:sldId id="385" r:id="rId45"/>
    <p:sldId id="386" r:id="rId46"/>
    <p:sldId id="387" r:id="rId47"/>
    <p:sldId id="388" r:id="rId48"/>
    <p:sldId id="389" r:id="rId49"/>
    <p:sldId id="391" r:id="rId50"/>
    <p:sldId id="392" r:id="rId51"/>
    <p:sldId id="393" r:id="rId52"/>
    <p:sldId id="397" r:id="rId53"/>
    <p:sldId id="398" r:id="rId54"/>
    <p:sldId id="402" r:id="rId55"/>
    <p:sldId id="403" r:id="rId56"/>
    <p:sldId id="336" r:id="rId5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966" autoAdjust="0"/>
  </p:normalViewPr>
  <p:slideViewPr>
    <p:cSldViewPr>
      <p:cViewPr varScale="1">
        <p:scale>
          <a:sx n="117" d="100"/>
          <a:sy n="117" d="100"/>
        </p:scale>
        <p:origin x="13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9/24/19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44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9/24/19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8874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D8EA-93DA-4518-8BE1-F304547B628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D32D9-1365-4572-9BED-F3881A78876C}" type="slidenum">
              <a:rPr lang="en-US"/>
              <a:pPr/>
              <a:t>11</a:t>
            </a:fld>
            <a:endParaRPr lang="en-US"/>
          </a:p>
        </p:txBody>
      </p:sp>
      <p:sp>
        <p:nvSpPr>
          <p:cNvPr id="156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B3BCE-AC51-4672-A9A8-F32547CE1C04}" type="slidenum">
              <a:rPr lang="en-US"/>
              <a:pPr/>
              <a:t>13</a:t>
            </a:fld>
            <a:endParaRPr lang="en-US"/>
          </a:p>
        </p:txBody>
      </p:sp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F2678-4836-40A5-AE05-BDB7A83AA93F}" type="slidenum">
              <a:rPr lang="en-US"/>
              <a:pPr/>
              <a:t>14</a:t>
            </a:fld>
            <a:endParaRPr lang="en-US"/>
          </a:p>
        </p:txBody>
      </p:sp>
      <p:sp>
        <p:nvSpPr>
          <p:cNvPr id="157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B0855-F448-4D45-88AA-75F1D3FAC8B4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1A58F-CC07-47F5-BA16-7579677FA0E3}" type="slidenum">
              <a:rPr lang="en-US"/>
              <a:pPr/>
              <a:t>17</a:t>
            </a:fld>
            <a:endParaRPr lang="en-US"/>
          </a:p>
        </p:txBody>
      </p:sp>
      <p:sp>
        <p:nvSpPr>
          <p:cNvPr id="157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F252B-C477-4D98-AC73-E3C9C2465A0A}" type="slidenum">
              <a:rPr lang="en-US"/>
              <a:pPr/>
              <a:t>18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80D85-2425-42EF-80D2-80500D05F6A9}" type="slidenum">
              <a:rPr lang="en-US"/>
              <a:pPr/>
              <a:t>19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73794-A540-442F-AAE8-AC7598678D2B}" type="slidenum">
              <a:rPr lang="en-US"/>
              <a:pPr/>
              <a:t>2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0B105-36F3-424D-82CA-CCCCCFDBABC6}" type="slidenum">
              <a:rPr lang="en-US"/>
              <a:pPr/>
              <a:t>20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E7CB9-648E-4881-B73C-D58884E5EF0A}" type="slidenum">
              <a:rPr lang="en-US"/>
              <a:pPr/>
              <a:t>21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2BAA9-E91A-4890-AD70-29EE637EEEA4}" type="slidenum">
              <a:rPr lang="en-US"/>
              <a:pPr/>
              <a:t>23</a:t>
            </a:fld>
            <a:endParaRPr lang="en-US"/>
          </a:p>
        </p:txBody>
      </p:sp>
      <p:sp>
        <p:nvSpPr>
          <p:cNvPr id="159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97BA7-607B-4188-B737-859574DA05BF}" type="slidenum">
              <a:rPr lang="en-US"/>
              <a:pPr/>
              <a:t>25</a:t>
            </a:fld>
            <a:endParaRPr lang="en-US"/>
          </a:p>
        </p:txBody>
      </p:sp>
      <p:sp>
        <p:nvSpPr>
          <p:cNvPr id="159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8EEC7-B679-4A2D-8690-5A518C0776FC}" type="slidenum">
              <a:rPr lang="en-US"/>
              <a:pPr/>
              <a:t>26</a:t>
            </a:fld>
            <a:endParaRPr lang="en-US"/>
          </a:p>
        </p:txBody>
      </p:sp>
      <p:sp>
        <p:nvSpPr>
          <p:cNvPr id="159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022FA-CA6A-44F2-9256-E386C8BD0D14}" type="slidenum">
              <a:rPr lang="en-US"/>
              <a:pPr/>
              <a:t>27</a:t>
            </a:fld>
            <a:endParaRPr lang="en-US"/>
          </a:p>
        </p:txBody>
      </p:sp>
      <p:sp>
        <p:nvSpPr>
          <p:cNvPr id="159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003F0-5DBF-4E86-B814-FD6BD2D7FF4D}" type="slidenum">
              <a:rPr lang="en-US"/>
              <a:pPr/>
              <a:t>28</a:t>
            </a:fld>
            <a:endParaRPr lang="en-US"/>
          </a:p>
        </p:txBody>
      </p:sp>
      <p:sp>
        <p:nvSpPr>
          <p:cNvPr id="160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2898B-B2B1-4EA5-9017-732F8F214610}" type="slidenum">
              <a:rPr lang="en-US"/>
              <a:pPr/>
              <a:t>29</a:t>
            </a:fld>
            <a:endParaRPr lang="en-US"/>
          </a:p>
        </p:txBody>
      </p:sp>
      <p:sp>
        <p:nvSpPr>
          <p:cNvPr id="160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2D329-99BB-4B51-BA99-DC20354E5AF4}" type="slidenum">
              <a:rPr lang="en-US"/>
              <a:pPr/>
              <a:t>30</a:t>
            </a:fld>
            <a:endParaRPr lang="en-US"/>
          </a:p>
        </p:txBody>
      </p:sp>
      <p:sp>
        <p:nvSpPr>
          <p:cNvPr id="160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9277E-FD56-4F00-B43F-C2FB2959DFB9}" type="slidenum">
              <a:rPr lang="en-US"/>
              <a:pPr/>
              <a:t>31</a:t>
            </a:fld>
            <a:endParaRPr lang="en-US"/>
          </a:p>
        </p:txBody>
      </p:sp>
      <p:sp>
        <p:nvSpPr>
          <p:cNvPr id="160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249BC-FBB8-4DEC-BB7C-9D05C12F4DB3}" type="slidenum">
              <a:rPr lang="en-US"/>
              <a:pPr/>
              <a:t>32</a:t>
            </a:fld>
            <a:endParaRPr lang="en-US"/>
          </a:p>
        </p:txBody>
      </p:sp>
      <p:sp>
        <p:nvSpPr>
          <p:cNvPr id="160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29BCE-124A-4F5F-861B-61407DADF0A3}" type="slidenum">
              <a:rPr lang="en-US"/>
              <a:pPr/>
              <a:t>33</a:t>
            </a:fld>
            <a:endParaRPr lang="en-US"/>
          </a:p>
        </p:txBody>
      </p:sp>
      <p:sp>
        <p:nvSpPr>
          <p:cNvPr id="161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1F660-E6AB-4F26-85D7-576CF28BB378}" type="slidenum">
              <a:rPr lang="en-US"/>
              <a:pPr/>
              <a:t>34</a:t>
            </a:fld>
            <a:endParaRPr lang="en-US"/>
          </a:p>
        </p:txBody>
      </p:sp>
      <p:sp>
        <p:nvSpPr>
          <p:cNvPr id="162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7328B-D8A8-4266-B504-5494F7902E81}" type="slidenum">
              <a:rPr lang="en-US"/>
              <a:pPr/>
              <a:t>35</a:t>
            </a:fld>
            <a:endParaRPr lang="en-US"/>
          </a:p>
        </p:txBody>
      </p:sp>
      <p:sp>
        <p:nvSpPr>
          <p:cNvPr id="162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73B5A-80DA-43DC-8A25-83D280434D65}" type="slidenum">
              <a:rPr lang="en-US"/>
              <a:pPr/>
              <a:t>36</a:t>
            </a:fld>
            <a:endParaRPr lang="en-US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C06DF-D2AC-4DFE-9B3A-F3AF556CFDA5}" type="slidenum">
              <a:rPr lang="en-US"/>
              <a:pPr/>
              <a:t>37</a:t>
            </a:fld>
            <a:endParaRPr lang="en-US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2680C-A3E2-4D83-9A9F-C627C24D5C96}" type="slidenum">
              <a:rPr lang="en-US"/>
              <a:pPr/>
              <a:t>38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F83E5-88A0-45DF-A34F-F81D2FD42C29}" type="slidenum">
              <a:rPr lang="en-US"/>
              <a:pPr/>
              <a:t>39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E77AA-A6E0-4EC8-9EA1-468A2B9DD7C5}" type="slidenum">
              <a:rPr lang="en-US"/>
              <a:pPr/>
              <a:t>4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CF048-0B9A-48E1-984D-D2DEB4BB9002}" type="slidenum">
              <a:rPr lang="en-US"/>
              <a:pPr/>
              <a:t>40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54B60-94C6-4D6A-A58A-CF46A2135BE8}" type="slidenum">
              <a:rPr lang="en-US"/>
              <a:pPr/>
              <a:t>41</a:t>
            </a:fld>
            <a:endParaRPr lang="en-US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5B72F-8499-4913-942A-C86FDE6039A9}" type="slidenum">
              <a:rPr lang="en-US"/>
              <a:pPr/>
              <a:t>42</a:t>
            </a:fld>
            <a:endParaRPr lang="en-US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F7A25-0448-4890-B81C-9C1657B397FC}" type="slidenum">
              <a:rPr lang="en-US"/>
              <a:pPr/>
              <a:t>43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AD07E-D535-4E66-A4D4-0D0393E632A6}" type="slidenum">
              <a:rPr lang="en-US"/>
              <a:pPr/>
              <a:t>44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988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2C126-ACED-4FB6-9288-9A4E320E8E66}" type="slidenum">
              <a:rPr lang="en-US"/>
              <a:pPr/>
              <a:t>45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59FD5-BB72-4016-A2ED-3A147D7D9362}" type="slidenum">
              <a:rPr lang="en-US"/>
              <a:pPr/>
              <a:t>46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A3F7C-5D2B-4E10-BF17-56EA5D423FD4}" type="slidenum">
              <a:rPr lang="en-US"/>
              <a:pPr/>
              <a:t>47</a:t>
            </a:fld>
            <a:endParaRPr lang="en-US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242C5-7A62-499A-8FDE-296615E89579}" type="slidenum">
              <a:rPr lang="en-US"/>
              <a:pPr/>
              <a:t>48</a:t>
            </a:fld>
            <a:endParaRPr 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4404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71873-E6CE-4DFF-819F-1982E18AABC4}" type="slidenum">
              <a:rPr lang="en-US"/>
              <a:pPr/>
              <a:t>49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1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D8EA-93DA-4518-8BE1-F304547B628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9012A-44E3-40C4-BEBF-5DF6F9566625}" type="slidenum">
              <a:rPr lang="en-US"/>
              <a:pPr/>
              <a:t>50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8D5E1-03A1-495D-988D-73DB4046039E}" type="slidenum">
              <a:rPr lang="en-US"/>
              <a:pPr/>
              <a:t>51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909B7-EFBE-48A9-8EEA-6113FBE7DF48}" type="slidenum">
              <a:rPr lang="en-US"/>
              <a:pPr/>
              <a:t>52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5A67C-E98E-42B9-915C-431AD9D707FA}" type="slidenum">
              <a:rPr lang="en-US"/>
              <a:pPr/>
              <a:t>53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2DA33-606E-4984-B0B4-345E402F1087}" type="slidenum">
              <a:rPr lang="en-US"/>
              <a:pPr/>
              <a:t>54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2DA33-606E-4984-B0B4-345E402F1087}" type="slidenum">
              <a:rPr lang="en-US"/>
              <a:pPr/>
              <a:t>55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0EFE75-0B47-49B1-AFDC-BC93E18A6491}" type="slidenum">
              <a:rPr lang="en-US"/>
              <a:pPr/>
              <a:t>56</a:t>
            </a:fld>
            <a:endParaRPr lang="en-US"/>
          </a:p>
        </p:txBody>
      </p:sp>
      <p:sp>
        <p:nvSpPr>
          <p:cNvPr id="163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D8EA-93DA-4518-8BE1-F304547B628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D8EA-93DA-4518-8BE1-F304547B628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D8EA-93DA-4518-8BE1-F304547B628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D8EA-93DA-4518-8BE1-F304547B628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EF1D6949-4E01-4D79-93F9-27BFFFAC3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1829EC36-CC5E-4B07-B666-CDE2F1BB9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343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530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5" r:id="rId12"/>
    <p:sldLayoutId id="2147483676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berkeley.edu/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1534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6: </a:t>
            </a:r>
            <a:r>
              <a:rPr lang="en-US" sz="4400" dirty="0">
                <a:solidFill>
                  <a:srgbClr val="0070C0"/>
                </a:solidFill>
              </a:rPr>
              <a:t>Interconnecting LANs; Internet Protocol (IP)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0668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Unreliable, Connectionless Service</a:t>
            </a:r>
          </a:p>
        </p:txBody>
      </p:sp>
      <p:sp>
        <p:nvSpPr>
          <p:cNvPr id="12656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Connectionless</a:t>
            </a:r>
          </a:p>
          <a:p>
            <a:pPr lvl="1"/>
            <a:r>
              <a:rPr lang="en-US" dirty="0"/>
              <a:t>No handshaking between sending and receiving adapter. </a:t>
            </a:r>
          </a:p>
          <a:p>
            <a:r>
              <a:rPr lang="en-US" dirty="0"/>
              <a:t>Unreliable</a:t>
            </a:r>
          </a:p>
          <a:p>
            <a:pPr lvl="1"/>
            <a:r>
              <a:rPr lang="en-US" dirty="0"/>
              <a:t>Receiving adapter doesn’t send </a:t>
            </a:r>
            <a:r>
              <a:rPr lang="en-US" dirty="0" err="1"/>
              <a:t>ACKs</a:t>
            </a:r>
            <a:r>
              <a:rPr lang="en-US" dirty="0"/>
              <a:t> or </a:t>
            </a:r>
            <a:r>
              <a:rPr lang="en-US" dirty="0" err="1"/>
              <a:t>NACKs</a:t>
            </a:r>
            <a:endParaRPr lang="en-US" dirty="0"/>
          </a:p>
          <a:p>
            <a:pPr lvl="1"/>
            <a:r>
              <a:rPr lang="en-US" dirty="0"/>
              <a:t>Packets passed to network layer can have gaps</a:t>
            </a:r>
          </a:p>
          <a:p>
            <a:pPr lvl="1"/>
            <a:r>
              <a:rPr lang="en-US" dirty="0"/>
              <a:t>Gaps will be filled if application is using TCP</a:t>
            </a:r>
          </a:p>
          <a:p>
            <a:pPr lvl="1"/>
            <a:r>
              <a:rPr lang="en-US" dirty="0"/>
              <a:t>Otherwise, the application will see the gaps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5B0F7-2854-4766-9BBE-09DF83286DCA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Shuttling Data at Different Layers</a:t>
            </a:r>
          </a:p>
        </p:txBody>
      </p:sp>
      <p:sp>
        <p:nvSpPr>
          <p:cNvPr id="15657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Different devices switch different things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Physical layer: electrical signals (repeaters and hubs)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Link layer: frames (bridges and switches)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Network layer: packets (routers)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217F89-6CBD-4EAB-8CC2-EA08627B7ABF}" type="slidenum">
              <a:rPr lang="en-US"/>
              <a:pPr/>
              <a:t>11</a:t>
            </a:fld>
            <a:endParaRPr lang="en-US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65698" name="Rectangle 2"/>
          <p:cNvSpPr>
            <a:spLocks noChangeArrowheads="1"/>
          </p:cNvSpPr>
          <p:nvPr/>
        </p:nvSpPr>
        <p:spPr bwMode="auto">
          <a:xfrm>
            <a:off x="7607300" y="4010025"/>
            <a:ext cx="1074738" cy="730250"/>
          </a:xfrm>
          <a:prstGeom prst="rect">
            <a:avLst/>
          </a:prstGeom>
          <a:solidFill>
            <a:srgbClr val="FF33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699" name="Rectangle 3"/>
          <p:cNvSpPr>
            <a:spLocks noChangeArrowheads="1"/>
          </p:cNvSpPr>
          <p:nvPr/>
        </p:nvSpPr>
        <p:spPr bwMode="auto">
          <a:xfrm>
            <a:off x="6570663" y="4010025"/>
            <a:ext cx="1074737" cy="730250"/>
          </a:xfrm>
          <a:prstGeom prst="rect">
            <a:avLst/>
          </a:prstGeom>
          <a:solidFill>
            <a:srgbClr val="FFCC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00" name="Rectangle 4"/>
          <p:cNvSpPr>
            <a:spLocks noChangeArrowheads="1"/>
          </p:cNvSpPr>
          <p:nvPr/>
        </p:nvSpPr>
        <p:spPr bwMode="auto">
          <a:xfrm>
            <a:off x="5532438" y="4010025"/>
            <a:ext cx="1074737" cy="730250"/>
          </a:xfrm>
          <a:prstGeom prst="rect">
            <a:avLst/>
          </a:prstGeom>
          <a:solidFill>
            <a:srgbClr val="00FF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01" name="Rectangle 5"/>
          <p:cNvSpPr>
            <a:spLocks noChangeArrowheads="1"/>
          </p:cNvSpPr>
          <p:nvPr/>
        </p:nvSpPr>
        <p:spPr bwMode="auto">
          <a:xfrm>
            <a:off x="4495800" y="4010025"/>
            <a:ext cx="1074738" cy="730250"/>
          </a:xfrm>
          <a:prstGeom prst="rect">
            <a:avLst/>
          </a:prstGeom>
          <a:solidFill>
            <a:srgbClr val="00FF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04" name="Rectangle 8"/>
          <p:cNvSpPr>
            <a:spLocks noChangeArrowheads="1"/>
          </p:cNvSpPr>
          <p:nvPr/>
        </p:nvSpPr>
        <p:spPr bwMode="auto">
          <a:xfrm>
            <a:off x="885825" y="2971800"/>
            <a:ext cx="2881313" cy="614362"/>
          </a:xfrm>
          <a:prstGeom prst="rect">
            <a:avLst/>
          </a:prstGeom>
          <a:solidFill>
            <a:srgbClr val="FF33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05" name="Rectangle 9"/>
          <p:cNvSpPr>
            <a:spLocks noChangeArrowheads="1"/>
          </p:cNvSpPr>
          <p:nvPr/>
        </p:nvSpPr>
        <p:spPr bwMode="auto">
          <a:xfrm>
            <a:off x="885825" y="3586162"/>
            <a:ext cx="2881313" cy="614363"/>
          </a:xfrm>
          <a:prstGeom prst="rect">
            <a:avLst/>
          </a:prstGeom>
          <a:solidFill>
            <a:srgbClr val="FFCC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06" name="Rectangle 10"/>
          <p:cNvSpPr>
            <a:spLocks noChangeArrowheads="1"/>
          </p:cNvSpPr>
          <p:nvPr/>
        </p:nvSpPr>
        <p:spPr bwMode="auto">
          <a:xfrm>
            <a:off x="885825" y="4202112"/>
            <a:ext cx="2881313" cy="614363"/>
          </a:xfrm>
          <a:prstGeom prst="rect">
            <a:avLst/>
          </a:prstGeom>
          <a:solidFill>
            <a:srgbClr val="00FF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07" name="Rectangle 11"/>
          <p:cNvSpPr>
            <a:spLocks noChangeArrowheads="1"/>
          </p:cNvSpPr>
          <p:nvPr/>
        </p:nvSpPr>
        <p:spPr bwMode="auto">
          <a:xfrm>
            <a:off x="885825" y="4816475"/>
            <a:ext cx="2881313" cy="614362"/>
          </a:xfrm>
          <a:prstGeom prst="rect">
            <a:avLst/>
          </a:prstGeom>
          <a:solidFill>
            <a:srgbClr val="00CC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08" name="Rectangle 12"/>
          <p:cNvSpPr>
            <a:spLocks noChangeArrowheads="1"/>
          </p:cNvSpPr>
          <p:nvPr/>
        </p:nvSpPr>
        <p:spPr bwMode="auto">
          <a:xfrm>
            <a:off x="885825" y="5430837"/>
            <a:ext cx="2881313" cy="614363"/>
          </a:xfrm>
          <a:prstGeom prst="rect">
            <a:avLst/>
          </a:prstGeom>
          <a:solidFill>
            <a:srgbClr val="993366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5709" name="Text Box 13"/>
          <p:cNvSpPr txBox="1">
            <a:spLocks noChangeArrowheads="1"/>
          </p:cNvSpPr>
          <p:nvPr/>
        </p:nvSpPr>
        <p:spPr bwMode="auto">
          <a:xfrm>
            <a:off x="1150938" y="3059112"/>
            <a:ext cx="23431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Application gateway</a:t>
            </a:r>
          </a:p>
        </p:txBody>
      </p:sp>
      <p:sp>
        <p:nvSpPr>
          <p:cNvPr id="1565710" name="Text Box 14"/>
          <p:cNvSpPr txBox="1">
            <a:spLocks noChangeArrowheads="1"/>
          </p:cNvSpPr>
          <p:nvPr/>
        </p:nvSpPr>
        <p:spPr bwMode="auto">
          <a:xfrm>
            <a:off x="1230313" y="3698875"/>
            <a:ext cx="21685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Transport gateway</a:t>
            </a:r>
          </a:p>
        </p:txBody>
      </p:sp>
      <p:sp>
        <p:nvSpPr>
          <p:cNvPr id="1565711" name="Text Box 15"/>
          <p:cNvSpPr txBox="1">
            <a:spLocks noChangeArrowheads="1"/>
          </p:cNvSpPr>
          <p:nvPr/>
        </p:nvSpPr>
        <p:spPr bwMode="auto">
          <a:xfrm>
            <a:off x="1847850" y="4275137"/>
            <a:ext cx="906463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Router</a:t>
            </a:r>
          </a:p>
        </p:txBody>
      </p:sp>
      <p:sp>
        <p:nvSpPr>
          <p:cNvPr id="1565712" name="Text Box 16"/>
          <p:cNvSpPr txBox="1">
            <a:spLocks noChangeArrowheads="1"/>
          </p:cNvSpPr>
          <p:nvPr/>
        </p:nvSpPr>
        <p:spPr bwMode="auto">
          <a:xfrm>
            <a:off x="1447800" y="4889500"/>
            <a:ext cx="17272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 Bridge, switch</a:t>
            </a:r>
          </a:p>
        </p:txBody>
      </p:sp>
      <p:sp>
        <p:nvSpPr>
          <p:cNvPr id="1565713" name="Text Box 17"/>
          <p:cNvSpPr txBox="1">
            <a:spLocks noChangeArrowheads="1"/>
          </p:cNvSpPr>
          <p:nvPr/>
        </p:nvSpPr>
        <p:spPr bwMode="auto">
          <a:xfrm>
            <a:off x="1468438" y="5556250"/>
            <a:ext cx="16843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Repeater, hub</a:t>
            </a:r>
          </a:p>
        </p:txBody>
      </p:sp>
      <p:sp>
        <p:nvSpPr>
          <p:cNvPr id="1565714" name="Text Box 18"/>
          <p:cNvSpPr txBox="1">
            <a:spLocks noChangeArrowheads="1"/>
          </p:cNvSpPr>
          <p:nvPr/>
        </p:nvSpPr>
        <p:spPr bwMode="auto">
          <a:xfrm>
            <a:off x="4559300" y="4062412"/>
            <a:ext cx="93027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latin typeface="Calibri" pitchFamily="34" charset="0"/>
              </a:rPr>
              <a:t>Frame</a:t>
            </a:r>
            <a:br>
              <a:rPr lang="en-US" sz="2000" b="1">
                <a:latin typeface="Calibri" pitchFamily="34" charset="0"/>
              </a:rPr>
            </a:br>
            <a:r>
              <a:rPr lang="en-US" sz="2000" b="1">
                <a:latin typeface="Calibri" pitchFamily="34" charset="0"/>
              </a:rPr>
              <a:t>header</a:t>
            </a:r>
          </a:p>
        </p:txBody>
      </p:sp>
      <p:sp>
        <p:nvSpPr>
          <p:cNvPr id="1565715" name="Text Box 19"/>
          <p:cNvSpPr txBox="1">
            <a:spLocks noChangeArrowheads="1"/>
          </p:cNvSpPr>
          <p:nvPr/>
        </p:nvSpPr>
        <p:spPr bwMode="auto">
          <a:xfrm>
            <a:off x="5595938" y="4062412"/>
            <a:ext cx="93027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latin typeface="Calibri" pitchFamily="34" charset="0"/>
              </a:rPr>
              <a:t>Packet</a:t>
            </a:r>
            <a:br>
              <a:rPr lang="en-US" sz="2000" b="1">
                <a:latin typeface="Calibri" pitchFamily="34" charset="0"/>
              </a:rPr>
            </a:br>
            <a:r>
              <a:rPr lang="en-US" sz="2000" b="1">
                <a:latin typeface="Calibri" pitchFamily="34" charset="0"/>
              </a:rPr>
              <a:t>header</a:t>
            </a:r>
          </a:p>
        </p:txBody>
      </p:sp>
      <p:sp>
        <p:nvSpPr>
          <p:cNvPr id="1565716" name="Text Box 20"/>
          <p:cNvSpPr txBox="1">
            <a:spLocks noChangeArrowheads="1"/>
          </p:cNvSpPr>
          <p:nvPr/>
        </p:nvSpPr>
        <p:spPr bwMode="auto">
          <a:xfrm>
            <a:off x="6632575" y="4062412"/>
            <a:ext cx="93027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latin typeface="Calibri" pitchFamily="34" charset="0"/>
              </a:rPr>
              <a:t>TCP</a:t>
            </a:r>
            <a:br>
              <a:rPr lang="en-US" sz="2000" b="1">
                <a:latin typeface="Calibri" pitchFamily="34" charset="0"/>
              </a:rPr>
            </a:br>
            <a:r>
              <a:rPr lang="en-US" sz="2000" b="1">
                <a:latin typeface="Calibri" pitchFamily="34" charset="0"/>
              </a:rPr>
              <a:t>header</a:t>
            </a:r>
          </a:p>
        </p:txBody>
      </p:sp>
      <p:sp>
        <p:nvSpPr>
          <p:cNvPr id="1565717" name="Text Box 21"/>
          <p:cNvSpPr txBox="1">
            <a:spLocks noChangeArrowheads="1"/>
          </p:cNvSpPr>
          <p:nvPr/>
        </p:nvSpPr>
        <p:spPr bwMode="auto">
          <a:xfrm>
            <a:off x="7820025" y="4062412"/>
            <a:ext cx="66992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latin typeface="Calibri" pitchFamily="34" charset="0"/>
              </a:rPr>
              <a:t>User</a:t>
            </a:r>
          </a:p>
          <a:p>
            <a:pPr algn="ctr">
              <a:lnSpc>
                <a:spcPct val="90000"/>
              </a:lnSpc>
            </a:pPr>
            <a:r>
              <a:rPr lang="en-US" sz="2000" b="1">
                <a:latin typeface="Calibri" pitchFamily="34" charset="0"/>
              </a:rPr>
              <a:t>data</a:t>
            </a:r>
          </a:p>
        </p:txBody>
      </p:sp>
      <p:sp>
        <p:nvSpPr>
          <p:cNvPr id="1565718" name="Rectangle 22"/>
          <p:cNvSpPr>
            <a:spLocks noChangeArrowheads="1"/>
          </p:cNvSpPr>
          <p:nvPr/>
        </p:nvSpPr>
        <p:spPr bwMode="auto">
          <a:xfrm>
            <a:off x="4495800" y="4010025"/>
            <a:ext cx="4186238" cy="730250"/>
          </a:xfrm>
          <a:prstGeom prst="rect">
            <a:avLst/>
          </a:prstGeom>
          <a:noFill/>
          <a:ln w="508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Layer: Repeaters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Distance limitation in local-area networks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Electrical signal becomes weaker as it travels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Imposes a limit on the length of a LAN</a:t>
            </a:r>
          </a:p>
          <a:p>
            <a:pPr>
              <a:lnSpc>
                <a:spcPct val="90000"/>
              </a:lnSpc>
            </a:pPr>
            <a:r>
              <a:rPr lang="en-US" dirty="0"/>
              <a:t>Repeaters join LANs together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Analog electronic device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Continuously monitors electrical signals on each LAN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Transmits an amplified copy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457200" y="4064000"/>
          <a:ext cx="822960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VISIO" r:id="rId4" imgW="9799200" imgH="2328120" progId="">
                  <p:embed/>
                </p:oleObj>
              </mc:Choice>
              <mc:Fallback>
                <p:oleObj name="VISIO" r:id="rId4" imgW="9799200" imgH="2328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64000"/>
                        <a:ext cx="822960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Layer: Hubs</a:t>
            </a:r>
          </a:p>
        </p:txBody>
      </p:sp>
      <p:sp>
        <p:nvSpPr>
          <p:cNvPr id="156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Joins multiple input lines electrically</a:t>
            </a:r>
          </a:p>
          <a:p>
            <a:pPr lvl="1"/>
            <a:r>
              <a:rPr lang="en-US" sz="2400" dirty="0"/>
              <a:t>Designed to hold multiple line cards</a:t>
            </a:r>
          </a:p>
          <a:p>
            <a:pPr lvl="1"/>
            <a:r>
              <a:rPr lang="en-US" sz="2400" dirty="0"/>
              <a:t>Do not necessarily amplify the signal</a:t>
            </a:r>
          </a:p>
          <a:p>
            <a:r>
              <a:rPr lang="en-US" sz="2800" dirty="0"/>
              <a:t>Very similar to repeaters</a:t>
            </a:r>
          </a:p>
          <a:p>
            <a:pPr lvl="1"/>
            <a:r>
              <a:rPr lang="en-US" sz="2400" dirty="0"/>
              <a:t>Also operates at the physical layer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FF5EE-8EB2-4049-9365-E8B5773092D1}" type="slidenum">
              <a:rPr lang="en-US"/>
              <a:pPr/>
              <a:t>13</a:t>
            </a:fld>
            <a:endParaRPr lang="en-US"/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69796" name="Rectangle 4"/>
          <p:cNvSpPr>
            <a:spLocks noChangeArrowheads="1"/>
          </p:cNvSpPr>
          <p:nvPr/>
        </p:nvSpPr>
        <p:spPr bwMode="auto">
          <a:xfrm>
            <a:off x="4167188" y="5108575"/>
            <a:ext cx="361950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1569797" name="Object 5"/>
          <p:cNvGraphicFramePr>
            <a:graphicFrameLocks noChangeAspect="1"/>
          </p:cNvGraphicFramePr>
          <p:nvPr/>
        </p:nvGraphicFramePr>
        <p:xfrm>
          <a:off x="1557338" y="5459413"/>
          <a:ext cx="5207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8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5459413"/>
                        <a:ext cx="5207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9798" name="Object 6"/>
          <p:cNvGraphicFramePr>
            <a:graphicFrameLocks noChangeAspect="1"/>
          </p:cNvGraphicFramePr>
          <p:nvPr/>
        </p:nvGraphicFramePr>
        <p:xfrm>
          <a:off x="4643438" y="5473700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9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473700"/>
                        <a:ext cx="522287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9799" name="Object 7"/>
          <p:cNvGraphicFramePr>
            <a:graphicFrameLocks noChangeAspect="1"/>
          </p:cNvGraphicFramePr>
          <p:nvPr/>
        </p:nvGraphicFramePr>
        <p:xfrm>
          <a:off x="5572125" y="5422900"/>
          <a:ext cx="5207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0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5422900"/>
                        <a:ext cx="5207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9800" name="Object 8"/>
          <p:cNvGraphicFramePr>
            <a:graphicFrameLocks noChangeAspect="1"/>
          </p:cNvGraphicFramePr>
          <p:nvPr/>
        </p:nvGraphicFramePr>
        <p:xfrm>
          <a:off x="2309813" y="5486400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5486400"/>
                        <a:ext cx="522287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9801" name="Rectangle 9"/>
          <p:cNvSpPr>
            <a:spLocks noChangeArrowheads="1"/>
          </p:cNvSpPr>
          <p:nvPr/>
        </p:nvSpPr>
        <p:spPr bwMode="auto">
          <a:xfrm>
            <a:off x="6269038" y="5118100"/>
            <a:ext cx="360362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569802" name="Rectangle 10"/>
          <p:cNvSpPr>
            <a:spLocks noChangeArrowheads="1"/>
          </p:cNvSpPr>
          <p:nvPr/>
        </p:nvSpPr>
        <p:spPr bwMode="auto">
          <a:xfrm>
            <a:off x="2120900" y="5105400"/>
            <a:ext cx="361950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1569803" name="Object 11"/>
          <p:cNvGraphicFramePr>
            <a:graphicFrameLocks noChangeAspect="1"/>
          </p:cNvGraphicFramePr>
          <p:nvPr/>
        </p:nvGraphicFramePr>
        <p:xfrm>
          <a:off x="3382963" y="5303838"/>
          <a:ext cx="5222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2" name="Clip" r:id="rId9" imgW="1305000" imgH="1085760" progId="">
                  <p:embed/>
                </p:oleObj>
              </mc:Choice>
              <mc:Fallback>
                <p:oleObj name="Clip" r:id="rId9" imgW="1305000" imgH="10857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5303838"/>
                        <a:ext cx="522287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9804" name="Object 12"/>
          <p:cNvGraphicFramePr>
            <a:graphicFrameLocks noChangeAspect="1"/>
          </p:cNvGraphicFramePr>
          <p:nvPr/>
        </p:nvGraphicFramePr>
        <p:xfrm>
          <a:off x="3883025" y="5834063"/>
          <a:ext cx="5222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" name="Clip" r:id="rId10" imgW="1305000" imgH="1085760" progId="">
                  <p:embed/>
                </p:oleObj>
              </mc:Choice>
              <mc:Fallback>
                <p:oleObj name="Clip" r:id="rId10" imgW="1305000" imgH="10857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5834063"/>
                        <a:ext cx="522288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9805" name="Object 13"/>
          <p:cNvGraphicFramePr>
            <a:graphicFrameLocks noChangeAspect="1"/>
          </p:cNvGraphicFramePr>
          <p:nvPr/>
        </p:nvGraphicFramePr>
        <p:xfrm>
          <a:off x="7237413" y="5268913"/>
          <a:ext cx="5222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" name="Clip" r:id="rId11" imgW="1305000" imgH="1085760" progId="">
                  <p:embed/>
                </p:oleObj>
              </mc:Choice>
              <mc:Fallback>
                <p:oleObj name="Clip" r:id="rId11" imgW="1305000" imgH="10857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7413" y="5268913"/>
                        <a:ext cx="522287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9806" name="Object 14"/>
          <p:cNvGraphicFramePr>
            <a:graphicFrameLocks noChangeAspect="1"/>
          </p:cNvGraphicFramePr>
          <p:nvPr/>
        </p:nvGraphicFramePr>
        <p:xfrm>
          <a:off x="6376988" y="5680075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Clip" r:id="rId12" imgW="1305000" imgH="1085760" progId="">
                  <p:embed/>
                </p:oleObj>
              </mc:Choice>
              <mc:Fallback>
                <p:oleObj name="Clip" r:id="rId12" imgW="1305000" imgH="10857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5680075"/>
                        <a:ext cx="522287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9807" name="Object 15"/>
          <p:cNvGraphicFramePr>
            <a:graphicFrameLocks noChangeAspect="1"/>
          </p:cNvGraphicFramePr>
          <p:nvPr/>
        </p:nvGraphicFramePr>
        <p:xfrm>
          <a:off x="1055688" y="4927600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Clip" r:id="rId13" imgW="1305000" imgH="1085760" progId="">
                  <p:embed/>
                </p:oleObj>
              </mc:Choice>
              <mc:Fallback>
                <p:oleObj name="Clip" r:id="rId13" imgW="1305000" imgH="108576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4927600"/>
                        <a:ext cx="522287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9808" name="Line 16"/>
          <p:cNvSpPr>
            <a:spLocks noChangeShapeType="1"/>
          </p:cNvSpPr>
          <p:nvPr/>
        </p:nvSpPr>
        <p:spPr bwMode="auto">
          <a:xfrm flipH="1">
            <a:off x="1484313" y="5110163"/>
            <a:ext cx="6937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09" name="Line 17"/>
          <p:cNvSpPr>
            <a:spLocks noChangeShapeType="1"/>
          </p:cNvSpPr>
          <p:nvPr/>
        </p:nvSpPr>
        <p:spPr bwMode="auto">
          <a:xfrm flipH="1">
            <a:off x="1925638" y="5162550"/>
            <a:ext cx="341312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0" name="Line 18"/>
          <p:cNvSpPr>
            <a:spLocks noChangeShapeType="1"/>
          </p:cNvSpPr>
          <p:nvPr/>
        </p:nvSpPr>
        <p:spPr bwMode="auto">
          <a:xfrm>
            <a:off x="2405063" y="5194300"/>
            <a:ext cx="90487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1" name="Line 19"/>
          <p:cNvSpPr>
            <a:spLocks noChangeShapeType="1"/>
          </p:cNvSpPr>
          <p:nvPr/>
        </p:nvSpPr>
        <p:spPr bwMode="auto">
          <a:xfrm flipH="1">
            <a:off x="3827463" y="5153025"/>
            <a:ext cx="4318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2" name="Line 20"/>
          <p:cNvSpPr>
            <a:spLocks noChangeShapeType="1"/>
          </p:cNvSpPr>
          <p:nvPr/>
        </p:nvSpPr>
        <p:spPr bwMode="auto">
          <a:xfrm flipH="1">
            <a:off x="4184650" y="5173663"/>
            <a:ext cx="15875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3" name="Line 21"/>
          <p:cNvSpPr>
            <a:spLocks noChangeShapeType="1"/>
          </p:cNvSpPr>
          <p:nvPr/>
        </p:nvSpPr>
        <p:spPr bwMode="auto">
          <a:xfrm>
            <a:off x="4532313" y="5110163"/>
            <a:ext cx="2873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4" name="Line 22"/>
          <p:cNvSpPr>
            <a:spLocks noChangeShapeType="1"/>
          </p:cNvSpPr>
          <p:nvPr/>
        </p:nvSpPr>
        <p:spPr bwMode="auto">
          <a:xfrm flipH="1">
            <a:off x="5991225" y="5194300"/>
            <a:ext cx="536575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5" name="Line 23"/>
          <p:cNvSpPr>
            <a:spLocks noChangeShapeType="1"/>
          </p:cNvSpPr>
          <p:nvPr/>
        </p:nvSpPr>
        <p:spPr bwMode="auto">
          <a:xfrm flipH="1">
            <a:off x="6564313" y="5162550"/>
            <a:ext cx="14287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6" name="Line 24"/>
          <p:cNvSpPr>
            <a:spLocks noChangeShapeType="1"/>
          </p:cNvSpPr>
          <p:nvPr/>
        </p:nvSpPr>
        <p:spPr bwMode="auto">
          <a:xfrm>
            <a:off x="6707188" y="5076825"/>
            <a:ext cx="64135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7" name="Line 25"/>
          <p:cNvSpPr>
            <a:spLocks noChangeShapeType="1"/>
          </p:cNvSpPr>
          <p:nvPr/>
        </p:nvSpPr>
        <p:spPr bwMode="auto">
          <a:xfrm flipH="1">
            <a:off x="2393950" y="3767138"/>
            <a:ext cx="2082800" cy="119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8" name="Line 26"/>
          <p:cNvSpPr>
            <a:spLocks noChangeShapeType="1"/>
          </p:cNvSpPr>
          <p:nvPr/>
        </p:nvSpPr>
        <p:spPr bwMode="auto">
          <a:xfrm>
            <a:off x="4471988" y="3756025"/>
            <a:ext cx="0" cy="1233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19" name="Line 27"/>
          <p:cNvSpPr>
            <a:spLocks noChangeShapeType="1"/>
          </p:cNvSpPr>
          <p:nvPr/>
        </p:nvSpPr>
        <p:spPr bwMode="auto">
          <a:xfrm flipH="1" flipV="1">
            <a:off x="4651375" y="3702050"/>
            <a:ext cx="1873250" cy="136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69820" name="Text Box 28"/>
          <p:cNvSpPr txBox="1">
            <a:spLocks noChangeArrowheads="1"/>
          </p:cNvSpPr>
          <p:nvPr/>
        </p:nvSpPr>
        <p:spPr bwMode="auto">
          <a:xfrm>
            <a:off x="2595563" y="4887913"/>
            <a:ext cx="579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hub</a:t>
            </a:r>
          </a:p>
        </p:txBody>
      </p:sp>
      <p:sp>
        <p:nvSpPr>
          <p:cNvPr id="1569821" name="Text Box 29"/>
          <p:cNvSpPr txBox="1">
            <a:spLocks noChangeArrowheads="1"/>
          </p:cNvSpPr>
          <p:nvPr/>
        </p:nvSpPr>
        <p:spPr bwMode="auto">
          <a:xfrm>
            <a:off x="4651375" y="4900613"/>
            <a:ext cx="54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hub</a:t>
            </a:r>
          </a:p>
        </p:txBody>
      </p:sp>
      <p:sp>
        <p:nvSpPr>
          <p:cNvPr id="1569822" name="Text Box 30"/>
          <p:cNvSpPr txBox="1">
            <a:spLocks noChangeArrowheads="1"/>
          </p:cNvSpPr>
          <p:nvPr/>
        </p:nvSpPr>
        <p:spPr bwMode="auto">
          <a:xfrm>
            <a:off x="6740525" y="4760913"/>
            <a:ext cx="54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hub</a:t>
            </a:r>
          </a:p>
        </p:txBody>
      </p:sp>
      <p:sp>
        <p:nvSpPr>
          <p:cNvPr id="1569823" name="Text Box 31"/>
          <p:cNvSpPr txBox="1">
            <a:spLocks noChangeArrowheads="1"/>
          </p:cNvSpPr>
          <p:nvPr/>
        </p:nvSpPr>
        <p:spPr bwMode="auto">
          <a:xfrm>
            <a:off x="4805363" y="3429000"/>
            <a:ext cx="546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hub</a:t>
            </a:r>
          </a:p>
        </p:txBody>
      </p:sp>
      <p:sp>
        <p:nvSpPr>
          <p:cNvPr id="1569824" name="Rectangle 32"/>
          <p:cNvSpPr>
            <a:spLocks noChangeArrowheads="1"/>
          </p:cNvSpPr>
          <p:nvPr/>
        </p:nvSpPr>
        <p:spPr bwMode="auto">
          <a:xfrm>
            <a:off x="4270375" y="3719513"/>
            <a:ext cx="361950" cy="74612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Repeaters and Hubs</a:t>
            </a:r>
          </a:p>
        </p:txBody>
      </p:sp>
      <p:sp>
        <p:nvSpPr>
          <p:cNvPr id="157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One large collision domain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Every bit is sent everywhere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So, aggregate throughput is limited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E.g., three departments each get 10 Mbps independently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… and then connect via a hub and must share 10 Mbps</a:t>
            </a:r>
          </a:p>
          <a:p>
            <a:pPr>
              <a:lnSpc>
                <a:spcPct val="80000"/>
              </a:lnSpc>
            </a:pPr>
            <a:r>
              <a:rPr lang="en-US" sz="2800"/>
              <a:t>Cannot support multiple LAN technologies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Does not buffer or interpret frames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So, can’t interconnect between different rates or formats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E.g., 10 Mbps Ethernet and 100 Mbps Ethernet</a:t>
            </a:r>
          </a:p>
          <a:p>
            <a:pPr>
              <a:lnSpc>
                <a:spcPct val="80000"/>
              </a:lnSpc>
            </a:pPr>
            <a:r>
              <a:rPr lang="en-US" sz="2800"/>
              <a:t>Limitations on maximum nodes and distances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Does not circumvent the limitations of shared media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E.g., still cannot go beyond 2500 meters on Ethernet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DA0F4-7106-488C-BABB-49E961FBE2E9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Layer: Bridges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Connects two or more LANs at the link layer</a:t>
            </a:r>
          </a:p>
          <a:p>
            <a:pPr lvl="1"/>
            <a:r>
              <a:rPr lang="en-US" dirty="0"/>
              <a:t>Extracts destination address from the frame</a:t>
            </a:r>
          </a:p>
          <a:p>
            <a:pPr lvl="1"/>
            <a:r>
              <a:rPr lang="en-US" dirty="0"/>
              <a:t>Looks up the destination in a table</a:t>
            </a:r>
          </a:p>
          <a:p>
            <a:pPr lvl="1"/>
            <a:r>
              <a:rPr lang="en-US" dirty="0"/>
              <a:t>Forwards the frame to the appropriate LAN segment</a:t>
            </a:r>
          </a:p>
          <a:p>
            <a:r>
              <a:rPr lang="en-US" dirty="0"/>
              <a:t>Each segment is its own collision domain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800600" y="4438650"/>
            <a:ext cx="24384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49450" y="3924300"/>
            <a:ext cx="541338" cy="284162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247900" y="42164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863850" y="3924300"/>
            <a:ext cx="541338" cy="284162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162300" y="42164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778250" y="3924300"/>
            <a:ext cx="541338" cy="284162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4076700" y="42164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692650" y="3924300"/>
            <a:ext cx="541338" cy="284162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991100" y="42164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607050" y="3924300"/>
            <a:ext cx="541338" cy="284162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905500" y="42164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800600" y="5505450"/>
            <a:ext cx="24384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949450" y="5735637"/>
            <a:ext cx="541338" cy="284163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247900" y="55118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863850" y="5735637"/>
            <a:ext cx="541338" cy="284163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162300" y="55118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778250" y="5735637"/>
            <a:ext cx="541338" cy="28416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076700" y="55118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4692650" y="5735637"/>
            <a:ext cx="541338" cy="284163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4991100" y="55118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607050" y="5735637"/>
            <a:ext cx="541338" cy="284163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5905500" y="5511800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6553200" y="3922712"/>
            <a:ext cx="541338" cy="284163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6851650" y="4214812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6553200" y="5734050"/>
            <a:ext cx="541338" cy="284162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host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6851650" y="5510212"/>
            <a:ext cx="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1905000" y="5505450"/>
            <a:ext cx="24384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1905000" y="4438650"/>
            <a:ext cx="24384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4343400" y="4438650"/>
            <a:ext cx="0" cy="1066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800600" y="4438650"/>
            <a:ext cx="0" cy="1066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4114800" y="4667250"/>
            <a:ext cx="914400" cy="609600"/>
          </a:xfrm>
          <a:prstGeom prst="rect">
            <a:avLst/>
          </a:prstGeom>
          <a:solidFill>
            <a:schemeClr val="tx2"/>
          </a:soli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Bridge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Layer: Switches</a:t>
            </a:r>
          </a:p>
        </p:txBody>
      </p:sp>
      <p:sp>
        <p:nvSpPr>
          <p:cNvPr id="1575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Typically connects individual computers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switch is essentially the same as a bridge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 though typically used to connect hosts, not LANs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Like bridges, support concurrent communication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Host A can talk to C, while B talks to D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DD088-F40A-4B0D-B7F7-2CFB0E460A5D}" type="slidenum">
              <a:rPr lang="en-US"/>
              <a:pPr/>
              <a:t>16</a:t>
            </a:fld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75940" name="Rectangle 4"/>
          <p:cNvSpPr>
            <a:spLocks noChangeArrowheads="1"/>
          </p:cNvSpPr>
          <p:nvPr/>
        </p:nvSpPr>
        <p:spPr bwMode="auto">
          <a:xfrm>
            <a:off x="4227513" y="46815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1575941" name="Object 5"/>
          <p:cNvGraphicFramePr>
            <a:graphicFrameLocks noChangeAspect="1"/>
          </p:cNvGraphicFramePr>
          <p:nvPr/>
        </p:nvGraphicFramePr>
        <p:xfrm>
          <a:off x="4221163" y="34004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3400425"/>
                        <a:ext cx="5127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5942" name="Object 6"/>
          <p:cNvGraphicFramePr>
            <a:graphicFrameLocks noChangeAspect="1"/>
          </p:cNvGraphicFramePr>
          <p:nvPr/>
        </p:nvGraphicFramePr>
        <p:xfrm>
          <a:off x="4251325" y="56610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5661025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5943" name="Object 7"/>
          <p:cNvGraphicFramePr>
            <a:graphicFrameLocks noChangeAspect="1"/>
          </p:cNvGraphicFramePr>
          <p:nvPr/>
        </p:nvGraphicFramePr>
        <p:xfrm>
          <a:off x="5635625" y="44291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4429125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5944" name="Object 8"/>
          <p:cNvGraphicFramePr>
            <a:graphicFrameLocks noChangeAspect="1"/>
          </p:cNvGraphicFramePr>
          <p:nvPr/>
        </p:nvGraphicFramePr>
        <p:xfrm>
          <a:off x="2803525" y="4440238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4440238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5945" name="Rectangle 9"/>
          <p:cNvSpPr>
            <a:spLocks noChangeArrowheads="1"/>
          </p:cNvSpPr>
          <p:nvPr/>
        </p:nvSpPr>
        <p:spPr bwMode="auto">
          <a:xfrm>
            <a:off x="3286125" y="45831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5946" name="Rectangle 10"/>
          <p:cNvSpPr>
            <a:spLocks noChangeArrowheads="1"/>
          </p:cNvSpPr>
          <p:nvPr/>
        </p:nvSpPr>
        <p:spPr bwMode="auto">
          <a:xfrm>
            <a:off x="5541963" y="45831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5947" name="Rectangle 11"/>
          <p:cNvSpPr>
            <a:spLocks noChangeArrowheads="1"/>
          </p:cNvSpPr>
          <p:nvPr/>
        </p:nvSpPr>
        <p:spPr bwMode="auto">
          <a:xfrm>
            <a:off x="4462463" y="38401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5948" name="Rectangle 12"/>
          <p:cNvSpPr>
            <a:spLocks noChangeArrowheads="1"/>
          </p:cNvSpPr>
          <p:nvPr/>
        </p:nvSpPr>
        <p:spPr bwMode="auto">
          <a:xfrm>
            <a:off x="4470400" y="54673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5949" name="Line 13"/>
          <p:cNvSpPr>
            <a:spLocks noChangeShapeType="1"/>
          </p:cNvSpPr>
          <p:nvPr/>
        </p:nvSpPr>
        <p:spPr bwMode="auto">
          <a:xfrm>
            <a:off x="3440113" y="4638675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75950" name="Line 14"/>
          <p:cNvSpPr>
            <a:spLocks noChangeShapeType="1"/>
          </p:cNvSpPr>
          <p:nvPr/>
        </p:nvSpPr>
        <p:spPr bwMode="auto">
          <a:xfrm>
            <a:off x="4508500" y="40513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75951" name="Line 15"/>
          <p:cNvSpPr>
            <a:spLocks noChangeShapeType="1"/>
          </p:cNvSpPr>
          <p:nvPr/>
        </p:nvSpPr>
        <p:spPr bwMode="auto">
          <a:xfrm flipH="1">
            <a:off x="4672013" y="4638675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75952" name="Line 16"/>
          <p:cNvSpPr>
            <a:spLocks noChangeShapeType="1"/>
          </p:cNvSpPr>
          <p:nvPr/>
        </p:nvSpPr>
        <p:spPr bwMode="auto">
          <a:xfrm flipV="1">
            <a:off x="4508500" y="4759325"/>
            <a:ext cx="11113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75953" name="Text Box 17"/>
          <p:cNvSpPr txBox="1">
            <a:spLocks noChangeArrowheads="1"/>
          </p:cNvSpPr>
          <p:nvPr/>
        </p:nvSpPr>
        <p:spPr bwMode="auto">
          <a:xfrm>
            <a:off x="3579813" y="4989513"/>
            <a:ext cx="715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switch</a:t>
            </a:r>
          </a:p>
        </p:txBody>
      </p:sp>
      <p:sp>
        <p:nvSpPr>
          <p:cNvPr id="1575954" name="Line 18"/>
          <p:cNvSpPr>
            <a:spLocks noChangeShapeType="1"/>
          </p:cNvSpPr>
          <p:nvPr/>
        </p:nvSpPr>
        <p:spPr bwMode="auto">
          <a:xfrm flipV="1">
            <a:off x="3894138" y="4783138"/>
            <a:ext cx="355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75955" name="Text Box 19"/>
          <p:cNvSpPr txBox="1">
            <a:spLocks noChangeArrowheads="1"/>
          </p:cNvSpPr>
          <p:nvPr/>
        </p:nvSpPr>
        <p:spPr bwMode="auto">
          <a:xfrm>
            <a:off x="2357438" y="4389438"/>
            <a:ext cx="3381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</a:t>
            </a:r>
          </a:p>
        </p:txBody>
      </p:sp>
      <p:sp>
        <p:nvSpPr>
          <p:cNvPr id="1575956" name="Text Box 20"/>
          <p:cNvSpPr txBox="1">
            <a:spLocks noChangeArrowheads="1"/>
          </p:cNvSpPr>
          <p:nvPr/>
        </p:nvSpPr>
        <p:spPr bwMode="auto">
          <a:xfrm>
            <a:off x="4860925" y="3352800"/>
            <a:ext cx="3270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B</a:t>
            </a:r>
          </a:p>
        </p:txBody>
      </p:sp>
      <p:sp>
        <p:nvSpPr>
          <p:cNvPr id="1575957" name="Text Box 21"/>
          <p:cNvSpPr txBox="1">
            <a:spLocks noChangeArrowheads="1"/>
          </p:cNvSpPr>
          <p:nvPr/>
        </p:nvSpPr>
        <p:spPr bwMode="auto">
          <a:xfrm>
            <a:off x="6261100" y="4418013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C</a:t>
            </a:r>
          </a:p>
        </p:txBody>
      </p:sp>
      <p:sp>
        <p:nvSpPr>
          <p:cNvPr id="1575958" name="Text Box 22"/>
          <p:cNvSpPr txBox="1">
            <a:spLocks noChangeArrowheads="1"/>
          </p:cNvSpPr>
          <p:nvPr/>
        </p:nvSpPr>
        <p:spPr bwMode="auto">
          <a:xfrm>
            <a:off x="4800600" y="56086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D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Dedicated Access and Full Duplex</a:t>
            </a:r>
          </a:p>
        </p:txBody>
      </p:sp>
      <p:sp>
        <p:nvSpPr>
          <p:cNvPr id="1577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Dedicated access</a:t>
            </a:r>
          </a:p>
          <a:p>
            <a:pPr lvl="1"/>
            <a:r>
              <a:rPr lang="en-US" sz="2400"/>
              <a:t>Host has direct connection to the switch</a:t>
            </a:r>
          </a:p>
          <a:p>
            <a:pPr lvl="1"/>
            <a:r>
              <a:rPr lang="en-US" sz="2400"/>
              <a:t>… rather than a shared LAN connection</a:t>
            </a:r>
          </a:p>
          <a:p>
            <a:r>
              <a:rPr lang="en-US" sz="2800"/>
              <a:t>Full duplex</a:t>
            </a:r>
          </a:p>
          <a:p>
            <a:pPr lvl="1"/>
            <a:r>
              <a:rPr lang="en-US" sz="2400"/>
              <a:t>Each  connection can send in both directions</a:t>
            </a:r>
          </a:p>
          <a:p>
            <a:pPr lvl="1"/>
            <a:r>
              <a:rPr lang="en-US" sz="2400"/>
              <a:t>Host sending to switch, and host receiving from switch</a:t>
            </a:r>
          </a:p>
          <a:p>
            <a:pPr lvl="1"/>
            <a:r>
              <a:rPr lang="en-US" sz="2400"/>
              <a:t>E.g., in 10BaseT and 100Base T</a:t>
            </a:r>
          </a:p>
          <a:p>
            <a:r>
              <a:rPr lang="en-US" sz="2800"/>
              <a:t>Completely avoids collisions</a:t>
            </a:r>
          </a:p>
          <a:p>
            <a:pPr lvl="1"/>
            <a:r>
              <a:rPr lang="en-US" sz="2400"/>
              <a:t>Each connection is a bidirectional point-to-point link</a:t>
            </a:r>
          </a:p>
          <a:p>
            <a:pPr lvl="1"/>
            <a:r>
              <a:rPr lang="en-US" sz="2400"/>
              <a:t>No need for carrier sense, collision detection, and so 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E9ECE9-B540-497A-85B2-18D9042FAA28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Bridges/Switches: Traffic Isolation</a:t>
            </a:r>
          </a:p>
        </p:txBody>
      </p:sp>
      <p:sp>
        <p:nvSpPr>
          <p:cNvPr id="158003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Switch breaks subnet into LAN segments</a:t>
            </a:r>
          </a:p>
          <a:p>
            <a:pPr>
              <a:lnSpc>
                <a:spcPct val="90000"/>
              </a:lnSpc>
            </a:pPr>
            <a:r>
              <a:rPr lang="en-US" dirty="0"/>
              <a:t>Switch filters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Frame only forwarded to the necessary segments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Segments become separate collision domains</a:t>
            </a:r>
          </a:p>
        </p:txBody>
      </p:sp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07906-61B8-4217-9007-0D8B4CD4BC6D}" type="slidenum">
              <a:rPr lang="en-US"/>
              <a:pPr/>
              <a:t>18</a:t>
            </a:fld>
            <a:endParaRPr lang="en-US"/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80034" name="Freeform 2"/>
          <p:cNvSpPr>
            <a:spLocks/>
          </p:cNvSpPr>
          <p:nvPr/>
        </p:nvSpPr>
        <p:spPr bwMode="auto">
          <a:xfrm>
            <a:off x="4721225" y="3352800"/>
            <a:ext cx="2781300" cy="257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6" y="227"/>
              </a:cxn>
              <a:cxn ang="0">
                <a:pos x="227" y="333"/>
              </a:cxn>
              <a:cxn ang="0">
                <a:pos x="316" y="470"/>
              </a:cxn>
              <a:cxn ang="0">
                <a:pos x="349" y="519"/>
              </a:cxn>
              <a:cxn ang="0">
                <a:pos x="405" y="641"/>
              </a:cxn>
              <a:cxn ang="0">
                <a:pos x="446" y="714"/>
              </a:cxn>
              <a:cxn ang="0">
                <a:pos x="487" y="860"/>
              </a:cxn>
              <a:cxn ang="0">
                <a:pos x="495" y="1030"/>
              </a:cxn>
              <a:cxn ang="0">
                <a:pos x="543" y="1176"/>
              </a:cxn>
              <a:cxn ang="0">
                <a:pos x="592" y="1330"/>
              </a:cxn>
              <a:cxn ang="0">
                <a:pos x="657" y="1371"/>
              </a:cxn>
              <a:cxn ang="0">
                <a:pos x="681" y="1395"/>
              </a:cxn>
              <a:cxn ang="0">
                <a:pos x="892" y="1485"/>
              </a:cxn>
              <a:cxn ang="0">
                <a:pos x="1014" y="1590"/>
              </a:cxn>
              <a:cxn ang="0">
                <a:pos x="1111" y="1622"/>
              </a:cxn>
              <a:cxn ang="0">
                <a:pos x="1209" y="1614"/>
              </a:cxn>
              <a:cxn ang="0">
                <a:pos x="1233" y="1590"/>
              </a:cxn>
              <a:cxn ang="0">
                <a:pos x="1322" y="1533"/>
              </a:cxn>
              <a:cxn ang="0">
                <a:pos x="1566" y="1266"/>
              </a:cxn>
              <a:cxn ang="0">
                <a:pos x="1752" y="990"/>
              </a:cxn>
              <a:cxn ang="0">
                <a:pos x="1736" y="876"/>
              </a:cxn>
              <a:cxn ang="0">
                <a:pos x="1687" y="779"/>
              </a:cxn>
              <a:cxn ang="0">
                <a:pos x="1630" y="681"/>
              </a:cxn>
              <a:cxn ang="0">
                <a:pos x="1517" y="568"/>
              </a:cxn>
              <a:cxn ang="0">
                <a:pos x="1347" y="365"/>
              </a:cxn>
              <a:cxn ang="0">
                <a:pos x="1249" y="243"/>
              </a:cxn>
              <a:cxn ang="0">
                <a:pos x="1160" y="219"/>
              </a:cxn>
              <a:cxn ang="0">
                <a:pos x="973" y="187"/>
              </a:cxn>
              <a:cxn ang="0">
                <a:pos x="616" y="130"/>
              </a:cxn>
              <a:cxn ang="0">
                <a:pos x="324" y="16"/>
              </a:cxn>
              <a:cxn ang="0">
                <a:pos x="0" y="0"/>
              </a:cxn>
            </a:cxnLst>
            <a:rect l="0" t="0" r="r" b="b"/>
            <a:pathLst>
              <a:path w="1752" h="1622">
                <a:moveTo>
                  <a:pt x="0" y="0"/>
                </a:moveTo>
                <a:cubicBezTo>
                  <a:pt x="66" y="66"/>
                  <a:pt x="98" y="149"/>
                  <a:pt x="146" y="227"/>
                </a:cubicBezTo>
                <a:cubicBezTo>
                  <a:pt x="170" y="265"/>
                  <a:pt x="202" y="295"/>
                  <a:pt x="227" y="333"/>
                </a:cubicBezTo>
                <a:cubicBezTo>
                  <a:pt x="257" y="379"/>
                  <a:pt x="287" y="424"/>
                  <a:pt x="316" y="470"/>
                </a:cubicBezTo>
                <a:cubicBezTo>
                  <a:pt x="326" y="487"/>
                  <a:pt x="349" y="519"/>
                  <a:pt x="349" y="519"/>
                </a:cubicBezTo>
                <a:cubicBezTo>
                  <a:pt x="363" y="561"/>
                  <a:pt x="385" y="601"/>
                  <a:pt x="405" y="641"/>
                </a:cubicBezTo>
                <a:cubicBezTo>
                  <a:pt x="421" y="673"/>
                  <a:pt x="419" y="687"/>
                  <a:pt x="446" y="714"/>
                </a:cubicBezTo>
                <a:cubicBezTo>
                  <a:pt x="454" y="764"/>
                  <a:pt x="469" y="813"/>
                  <a:pt x="487" y="860"/>
                </a:cubicBezTo>
                <a:cubicBezTo>
                  <a:pt x="490" y="917"/>
                  <a:pt x="489" y="974"/>
                  <a:pt x="495" y="1030"/>
                </a:cubicBezTo>
                <a:cubicBezTo>
                  <a:pt x="500" y="1075"/>
                  <a:pt x="529" y="1134"/>
                  <a:pt x="543" y="1176"/>
                </a:cubicBezTo>
                <a:cubicBezTo>
                  <a:pt x="557" y="1219"/>
                  <a:pt x="563" y="1295"/>
                  <a:pt x="592" y="1330"/>
                </a:cubicBezTo>
                <a:cubicBezTo>
                  <a:pt x="619" y="1362"/>
                  <a:pt x="626" y="1349"/>
                  <a:pt x="657" y="1371"/>
                </a:cubicBezTo>
                <a:cubicBezTo>
                  <a:pt x="666" y="1378"/>
                  <a:pt x="671" y="1389"/>
                  <a:pt x="681" y="1395"/>
                </a:cubicBezTo>
                <a:cubicBezTo>
                  <a:pt x="745" y="1435"/>
                  <a:pt x="821" y="1458"/>
                  <a:pt x="892" y="1485"/>
                </a:cubicBezTo>
                <a:cubicBezTo>
                  <a:pt x="926" y="1519"/>
                  <a:pt x="966" y="1569"/>
                  <a:pt x="1014" y="1590"/>
                </a:cubicBezTo>
                <a:cubicBezTo>
                  <a:pt x="1045" y="1604"/>
                  <a:pt x="1111" y="1622"/>
                  <a:pt x="1111" y="1622"/>
                </a:cubicBezTo>
                <a:cubicBezTo>
                  <a:pt x="1144" y="1619"/>
                  <a:pt x="1177" y="1622"/>
                  <a:pt x="1209" y="1614"/>
                </a:cubicBezTo>
                <a:cubicBezTo>
                  <a:pt x="1220" y="1611"/>
                  <a:pt x="1224" y="1596"/>
                  <a:pt x="1233" y="1590"/>
                </a:cubicBezTo>
                <a:cubicBezTo>
                  <a:pt x="1263" y="1570"/>
                  <a:pt x="1291" y="1556"/>
                  <a:pt x="1322" y="1533"/>
                </a:cubicBezTo>
                <a:cubicBezTo>
                  <a:pt x="1422" y="1458"/>
                  <a:pt x="1496" y="1368"/>
                  <a:pt x="1566" y="1266"/>
                </a:cubicBezTo>
                <a:cubicBezTo>
                  <a:pt x="1631" y="1172"/>
                  <a:pt x="1715" y="1101"/>
                  <a:pt x="1752" y="990"/>
                </a:cubicBezTo>
                <a:cubicBezTo>
                  <a:pt x="1751" y="981"/>
                  <a:pt x="1744" y="897"/>
                  <a:pt x="1736" y="876"/>
                </a:cubicBezTo>
                <a:cubicBezTo>
                  <a:pt x="1723" y="842"/>
                  <a:pt x="1698" y="814"/>
                  <a:pt x="1687" y="779"/>
                </a:cubicBezTo>
                <a:cubicBezTo>
                  <a:pt x="1675" y="742"/>
                  <a:pt x="1667" y="709"/>
                  <a:pt x="1630" y="681"/>
                </a:cubicBezTo>
                <a:cubicBezTo>
                  <a:pt x="1594" y="654"/>
                  <a:pt x="1540" y="603"/>
                  <a:pt x="1517" y="568"/>
                </a:cubicBezTo>
                <a:cubicBezTo>
                  <a:pt x="1469" y="497"/>
                  <a:pt x="1420" y="413"/>
                  <a:pt x="1347" y="365"/>
                </a:cubicBezTo>
                <a:cubicBezTo>
                  <a:pt x="1325" y="324"/>
                  <a:pt x="1289" y="268"/>
                  <a:pt x="1249" y="243"/>
                </a:cubicBezTo>
                <a:cubicBezTo>
                  <a:pt x="1223" y="227"/>
                  <a:pt x="1190" y="226"/>
                  <a:pt x="1160" y="219"/>
                </a:cubicBezTo>
                <a:cubicBezTo>
                  <a:pt x="1098" y="204"/>
                  <a:pt x="1037" y="194"/>
                  <a:pt x="973" y="187"/>
                </a:cubicBezTo>
                <a:cubicBezTo>
                  <a:pt x="851" y="141"/>
                  <a:pt x="749" y="136"/>
                  <a:pt x="616" y="130"/>
                </a:cubicBezTo>
                <a:cubicBezTo>
                  <a:pt x="516" y="97"/>
                  <a:pt x="434" y="23"/>
                  <a:pt x="324" y="16"/>
                </a:cubicBezTo>
                <a:cubicBezTo>
                  <a:pt x="216" y="9"/>
                  <a:pt x="108" y="5"/>
                  <a:pt x="0" y="0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35" name="Freeform 3"/>
          <p:cNvSpPr>
            <a:spLocks/>
          </p:cNvSpPr>
          <p:nvPr/>
        </p:nvSpPr>
        <p:spPr bwMode="auto">
          <a:xfrm>
            <a:off x="3508375" y="3390900"/>
            <a:ext cx="1779588" cy="2370137"/>
          </a:xfrm>
          <a:custGeom>
            <a:avLst/>
            <a:gdLst/>
            <a:ahLst/>
            <a:cxnLst>
              <a:cxn ang="0">
                <a:pos x="642" y="0"/>
              </a:cxn>
              <a:cxn ang="0">
                <a:pos x="610" y="81"/>
              </a:cxn>
              <a:cxn ang="0">
                <a:pos x="561" y="187"/>
              </a:cxn>
              <a:cxn ang="0">
                <a:pos x="488" y="398"/>
              </a:cxn>
              <a:cxn ang="0">
                <a:pos x="456" y="455"/>
              </a:cxn>
              <a:cxn ang="0">
                <a:pos x="423" y="479"/>
              </a:cxn>
              <a:cxn ang="0">
                <a:pos x="350" y="568"/>
              </a:cxn>
              <a:cxn ang="0">
                <a:pos x="261" y="698"/>
              </a:cxn>
              <a:cxn ang="0">
                <a:pos x="220" y="730"/>
              </a:cxn>
              <a:cxn ang="0">
                <a:pos x="115" y="844"/>
              </a:cxn>
              <a:cxn ang="0">
                <a:pos x="99" y="868"/>
              </a:cxn>
              <a:cxn ang="0">
                <a:pos x="50" y="901"/>
              </a:cxn>
              <a:cxn ang="0">
                <a:pos x="9" y="966"/>
              </a:cxn>
              <a:cxn ang="0">
                <a:pos x="1" y="1022"/>
              </a:cxn>
              <a:cxn ang="0">
                <a:pos x="17" y="1177"/>
              </a:cxn>
              <a:cxn ang="0">
                <a:pos x="42" y="1217"/>
              </a:cxn>
              <a:cxn ang="0">
                <a:pos x="172" y="1371"/>
              </a:cxn>
              <a:cxn ang="0">
                <a:pos x="285" y="1461"/>
              </a:cxn>
              <a:cxn ang="0">
                <a:pos x="415" y="1493"/>
              </a:cxn>
              <a:cxn ang="0">
                <a:pos x="756" y="1461"/>
              </a:cxn>
              <a:cxn ang="0">
                <a:pos x="894" y="1404"/>
              </a:cxn>
              <a:cxn ang="0">
                <a:pos x="959" y="1363"/>
              </a:cxn>
              <a:cxn ang="0">
                <a:pos x="1007" y="1306"/>
              </a:cxn>
              <a:cxn ang="0">
                <a:pos x="1096" y="1217"/>
              </a:cxn>
              <a:cxn ang="0">
                <a:pos x="1121" y="739"/>
              </a:cxn>
              <a:cxn ang="0">
                <a:pos x="1048" y="528"/>
              </a:cxn>
              <a:cxn ang="0">
                <a:pos x="967" y="373"/>
              </a:cxn>
              <a:cxn ang="0">
                <a:pos x="845" y="187"/>
              </a:cxn>
              <a:cxn ang="0">
                <a:pos x="837" y="163"/>
              </a:cxn>
              <a:cxn ang="0">
                <a:pos x="813" y="154"/>
              </a:cxn>
              <a:cxn ang="0">
                <a:pos x="772" y="122"/>
              </a:cxn>
              <a:cxn ang="0">
                <a:pos x="683" y="33"/>
              </a:cxn>
              <a:cxn ang="0">
                <a:pos x="642" y="0"/>
              </a:cxn>
            </a:cxnLst>
            <a:rect l="0" t="0" r="r" b="b"/>
            <a:pathLst>
              <a:path w="1121" h="1493">
                <a:moveTo>
                  <a:pt x="642" y="0"/>
                </a:moveTo>
                <a:cubicBezTo>
                  <a:pt x="632" y="30"/>
                  <a:pt x="628" y="55"/>
                  <a:pt x="610" y="81"/>
                </a:cubicBezTo>
                <a:cubicBezTo>
                  <a:pt x="601" y="118"/>
                  <a:pt x="582" y="155"/>
                  <a:pt x="561" y="187"/>
                </a:cubicBezTo>
                <a:cubicBezTo>
                  <a:pt x="543" y="261"/>
                  <a:pt x="522" y="330"/>
                  <a:pt x="488" y="398"/>
                </a:cubicBezTo>
                <a:cubicBezTo>
                  <a:pt x="483" y="408"/>
                  <a:pt x="466" y="445"/>
                  <a:pt x="456" y="455"/>
                </a:cubicBezTo>
                <a:cubicBezTo>
                  <a:pt x="446" y="465"/>
                  <a:pt x="433" y="470"/>
                  <a:pt x="423" y="479"/>
                </a:cubicBezTo>
                <a:cubicBezTo>
                  <a:pt x="394" y="504"/>
                  <a:pt x="372" y="539"/>
                  <a:pt x="350" y="568"/>
                </a:cubicBezTo>
                <a:cubicBezTo>
                  <a:pt x="319" y="609"/>
                  <a:pt x="298" y="661"/>
                  <a:pt x="261" y="698"/>
                </a:cubicBezTo>
                <a:cubicBezTo>
                  <a:pt x="249" y="710"/>
                  <a:pt x="233" y="718"/>
                  <a:pt x="220" y="730"/>
                </a:cubicBezTo>
                <a:cubicBezTo>
                  <a:pt x="201" y="788"/>
                  <a:pt x="151" y="801"/>
                  <a:pt x="115" y="844"/>
                </a:cubicBezTo>
                <a:cubicBezTo>
                  <a:pt x="109" y="851"/>
                  <a:pt x="106" y="862"/>
                  <a:pt x="99" y="868"/>
                </a:cubicBezTo>
                <a:cubicBezTo>
                  <a:pt x="84" y="881"/>
                  <a:pt x="50" y="901"/>
                  <a:pt x="50" y="901"/>
                </a:cubicBezTo>
                <a:cubicBezTo>
                  <a:pt x="34" y="926"/>
                  <a:pt x="18" y="938"/>
                  <a:pt x="9" y="966"/>
                </a:cubicBezTo>
                <a:cubicBezTo>
                  <a:pt x="6" y="985"/>
                  <a:pt x="0" y="1003"/>
                  <a:pt x="1" y="1022"/>
                </a:cubicBezTo>
                <a:cubicBezTo>
                  <a:pt x="3" y="1074"/>
                  <a:pt x="6" y="1126"/>
                  <a:pt x="17" y="1177"/>
                </a:cubicBezTo>
                <a:cubicBezTo>
                  <a:pt x="20" y="1192"/>
                  <a:pt x="34" y="1203"/>
                  <a:pt x="42" y="1217"/>
                </a:cubicBezTo>
                <a:cubicBezTo>
                  <a:pt x="77" y="1279"/>
                  <a:pt x="121" y="1320"/>
                  <a:pt x="172" y="1371"/>
                </a:cubicBezTo>
                <a:cubicBezTo>
                  <a:pt x="204" y="1403"/>
                  <a:pt x="242" y="1447"/>
                  <a:pt x="285" y="1461"/>
                </a:cubicBezTo>
                <a:cubicBezTo>
                  <a:pt x="328" y="1475"/>
                  <a:pt x="372" y="1479"/>
                  <a:pt x="415" y="1493"/>
                </a:cubicBezTo>
                <a:cubicBezTo>
                  <a:pt x="528" y="1482"/>
                  <a:pt x="644" y="1479"/>
                  <a:pt x="756" y="1461"/>
                </a:cubicBezTo>
                <a:cubicBezTo>
                  <a:pt x="803" y="1444"/>
                  <a:pt x="847" y="1422"/>
                  <a:pt x="894" y="1404"/>
                </a:cubicBezTo>
                <a:cubicBezTo>
                  <a:pt x="914" y="1388"/>
                  <a:pt x="939" y="1379"/>
                  <a:pt x="959" y="1363"/>
                </a:cubicBezTo>
                <a:cubicBezTo>
                  <a:pt x="978" y="1347"/>
                  <a:pt x="988" y="1322"/>
                  <a:pt x="1007" y="1306"/>
                </a:cubicBezTo>
                <a:cubicBezTo>
                  <a:pt x="1040" y="1277"/>
                  <a:pt x="1070" y="1253"/>
                  <a:pt x="1096" y="1217"/>
                </a:cubicBezTo>
                <a:cubicBezTo>
                  <a:pt x="1107" y="1057"/>
                  <a:pt x="1115" y="899"/>
                  <a:pt x="1121" y="739"/>
                </a:cubicBezTo>
                <a:cubicBezTo>
                  <a:pt x="1112" y="665"/>
                  <a:pt x="1093" y="588"/>
                  <a:pt x="1048" y="528"/>
                </a:cubicBezTo>
                <a:cubicBezTo>
                  <a:pt x="1028" y="468"/>
                  <a:pt x="1000" y="425"/>
                  <a:pt x="967" y="373"/>
                </a:cubicBezTo>
                <a:cubicBezTo>
                  <a:pt x="922" y="303"/>
                  <a:pt x="907" y="249"/>
                  <a:pt x="845" y="187"/>
                </a:cubicBezTo>
                <a:cubicBezTo>
                  <a:pt x="842" y="179"/>
                  <a:pt x="843" y="169"/>
                  <a:pt x="837" y="163"/>
                </a:cubicBezTo>
                <a:cubicBezTo>
                  <a:pt x="831" y="157"/>
                  <a:pt x="820" y="158"/>
                  <a:pt x="813" y="154"/>
                </a:cubicBezTo>
                <a:cubicBezTo>
                  <a:pt x="798" y="145"/>
                  <a:pt x="786" y="132"/>
                  <a:pt x="772" y="122"/>
                </a:cubicBezTo>
                <a:cubicBezTo>
                  <a:pt x="750" y="90"/>
                  <a:pt x="719" y="45"/>
                  <a:pt x="683" y="33"/>
                </a:cubicBezTo>
                <a:cubicBezTo>
                  <a:pt x="652" y="12"/>
                  <a:pt x="665" y="23"/>
                  <a:pt x="642" y="0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36" name="Freeform 4"/>
          <p:cNvSpPr>
            <a:spLocks/>
          </p:cNvSpPr>
          <p:nvPr/>
        </p:nvSpPr>
        <p:spPr bwMode="auto">
          <a:xfrm>
            <a:off x="1295400" y="3149600"/>
            <a:ext cx="3128963" cy="2560637"/>
          </a:xfrm>
          <a:custGeom>
            <a:avLst/>
            <a:gdLst/>
            <a:ahLst/>
            <a:cxnLst>
              <a:cxn ang="0">
                <a:pos x="1947" y="71"/>
              </a:cxn>
              <a:cxn ang="0">
                <a:pos x="1614" y="71"/>
              </a:cxn>
              <a:cxn ang="0">
                <a:pos x="1249" y="87"/>
              </a:cxn>
              <a:cxn ang="0">
                <a:pos x="1095" y="136"/>
              </a:cxn>
              <a:cxn ang="0">
                <a:pos x="982" y="168"/>
              </a:cxn>
              <a:cxn ang="0">
                <a:pos x="949" y="185"/>
              </a:cxn>
              <a:cxn ang="0">
                <a:pos x="900" y="201"/>
              </a:cxn>
              <a:cxn ang="0">
                <a:pos x="835" y="250"/>
              </a:cxn>
              <a:cxn ang="0">
                <a:pos x="803" y="298"/>
              </a:cxn>
              <a:cxn ang="0">
                <a:pos x="681" y="306"/>
              </a:cxn>
              <a:cxn ang="0">
                <a:pos x="600" y="331"/>
              </a:cxn>
              <a:cxn ang="0">
                <a:pos x="511" y="379"/>
              </a:cxn>
              <a:cxn ang="0">
                <a:pos x="479" y="404"/>
              </a:cxn>
              <a:cxn ang="0">
                <a:pos x="406" y="420"/>
              </a:cxn>
              <a:cxn ang="0">
                <a:pos x="357" y="436"/>
              </a:cxn>
              <a:cxn ang="0">
                <a:pos x="332" y="444"/>
              </a:cxn>
              <a:cxn ang="0">
                <a:pos x="292" y="469"/>
              </a:cxn>
              <a:cxn ang="0">
                <a:pos x="178" y="590"/>
              </a:cxn>
              <a:cxn ang="0">
                <a:pos x="73" y="736"/>
              </a:cxn>
              <a:cxn ang="0">
                <a:pos x="40" y="785"/>
              </a:cxn>
              <a:cxn ang="0">
                <a:pos x="0" y="915"/>
              </a:cxn>
              <a:cxn ang="0">
                <a:pos x="8" y="1158"/>
              </a:cxn>
              <a:cxn ang="0">
                <a:pos x="97" y="1288"/>
              </a:cxn>
              <a:cxn ang="0">
                <a:pos x="162" y="1369"/>
              </a:cxn>
              <a:cxn ang="0">
                <a:pos x="332" y="1475"/>
              </a:cxn>
              <a:cxn ang="0">
                <a:pos x="389" y="1499"/>
              </a:cxn>
              <a:cxn ang="0">
                <a:pos x="519" y="1580"/>
              </a:cxn>
              <a:cxn ang="0">
                <a:pos x="560" y="1596"/>
              </a:cxn>
              <a:cxn ang="0">
                <a:pos x="641" y="1613"/>
              </a:cxn>
              <a:cxn ang="0">
                <a:pos x="762" y="1604"/>
              </a:cxn>
              <a:cxn ang="0">
                <a:pos x="852" y="1564"/>
              </a:cxn>
              <a:cxn ang="0">
                <a:pos x="1046" y="1499"/>
              </a:cxn>
              <a:cxn ang="0">
                <a:pos x="1136" y="1410"/>
              </a:cxn>
              <a:cxn ang="0">
                <a:pos x="1225" y="1256"/>
              </a:cxn>
              <a:cxn ang="0">
                <a:pos x="1355" y="1077"/>
              </a:cxn>
              <a:cxn ang="0">
                <a:pos x="1428" y="972"/>
              </a:cxn>
              <a:cxn ang="0">
                <a:pos x="1501" y="866"/>
              </a:cxn>
              <a:cxn ang="0">
                <a:pos x="1541" y="826"/>
              </a:cxn>
              <a:cxn ang="0">
                <a:pos x="1614" y="728"/>
              </a:cxn>
              <a:cxn ang="0">
                <a:pos x="1728" y="452"/>
              </a:cxn>
              <a:cxn ang="0">
                <a:pos x="1801" y="323"/>
              </a:cxn>
              <a:cxn ang="0">
                <a:pos x="1882" y="209"/>
              </a:cxn>
              <a:cxn ang="0">
                <a:pos x="1923" y="136"/>
              </a:cxn>
              <a:cxn ang="0">
                <a:pos x="1898" y="144"/>
              </a:cxn>
              <a:cxn ang="0">
                <a:pos x="1914" y="120"/>
              </a:cxn>
              <a:cxn ang="0">
                <a:pos x="1947" y="71"/>
              </a:cxn>
            </a:cxnLst>
            <a:rect l="0" t="0" r="r" b="b"/>
            <a:pathLst>
              <a:path w="1971" h="1613">
                <a:moveTo>
                  <a:pt x="1947" y="71"/>
                </a:moveTo>
                <a:cubicBezTo>
                  <a:pt x="1826" y="47"/>
                  <a:pt x="1753" y="61"/>
                  <a:pt x="1614" y="71"/>
                </a:cubicBezTo>
                <a:cubicBezTo>
                  <a:pt x="1480" y="116"/>
                  <a:pt x="1622" y="71"/>
                  <a:pt x="1249" y="87"/>
                </a:cubicBezTo>
                <a:cubicBezTo>
                  <a:pt x="1195" y="89"/>
                  <a:pt x="1145" y="119"/>
                  <a:pt x="1095" y="136"/>
                </a:cubicBezTo>
                <a:cubicBezTo>
                  <a:pt x="1044" y="187"/>
                  <a:pt x="1097" y="144"/>
                  <a:pt x="982" y="168"/>
                </a:cubicBezTo>
                <a:cubicBezTo>
                  <a:pt x="970" y="170"/>
                  <a:pt x="960" y="180"/>
                  <a:pt x="949" y="185"/>
                </a:cubicBezTo>
                <a:cubicBezTo>
                  <a:pt x="933" y="191"/>
                  <a:pt x="900" y="201"/>
                  <a:pt x="900" y="201"/>
                </a:cubicBezTo>
                <a:cubicBezTo>
                  <a:pt x="880" y="215"/>
                  <a:pt x="850" y="233"/>
                  <a:pt x="835" y="250"/>
                </a:cubicBezTo>
                <a:cubicBezTo>
                  <a:pt x="822" y="264"/>
                  <a:pt x="821" y="291"/>
                  <a:pt x="803" y="298"/>
                </a:cubicBezTo>
                <a:cubicBezTo>
                  <a:pt x="765" y="312"/>
                  <a:pt x="722" y="303"/>
                  <a:pt x="681" y="306"/>
                </a:cubicBezTo>
                <a:cubicBezTo>
                  <a:pt x="654" y="316"/>
                  <a:pt x="627" y="322"/>
                  <a:pt x="600" y="331"/>
                </a:cubicBezTo>
                <a:cubicBezTo>
                  <a:pt x="572" y="350"/>
                  <a:pt x="538" y="358"/>
                  <a:pt x="511" y="379"/>
                </a:cubicBezTo>
                <a:cubicBezTo>
                  <a:pt x="500" y="387"/>
                  <a:pt x="492" y="399"/>
                  <a:pt x="479" y="404"/>
                </a:cubicBezTo>
                <a:cubicBezTo>
                  <a:pt x="456" y="413"/>
                  <a:pt x="430" y="414"/>
                  <a:pt x="406" y="420"/>
                </a:cubicBezTo>
                <a:cubicBezTo>
                  <a:pt x="389" y="424"/>
                  <a:pt x="373" y="431"/>
                  <a:pt x="357" y="436"/>
                </a:cubicBezTo>
                <a:cubicBezTo>
                  <a:pt x="349" y="439"/>
                  <a:pt x="332" y="444"/>
                  <a:pt x="332" y="444"/>
                </a:cubicBezTo>
                <a:cubicBezTo>
                  <a:pt x="262" y="519"/>
                  <a:pt x="376" y="403"/>
                  <a:pt x="292" y="469"/>
                </a:cubicBezTo>
                <a:cubicBezTo>
                  <a:pt x="251" y="501"/>
                  <a:pt x="212" y="550"/>
                  <a:pt x="178" y="590"/>
                </a:cubicBezTo>
                <a:cubicBezTo>
                  <a:pt x="143" y="632"/>
                  <a:pt x="98" y="685"/>
                  <a:pt x="73" y="736"/>
                </a:cubicBezTo>
                <a:cubicBezTo>
                  <a:pt x="54" y="776"/>
                  <a:pt x="66" y="761"/>
                  <a:pt x="40" y="785"/>
                </a:cubicBezTo>
                <a:cubicBezTo>
                  <a:pt x="25" y="831"/>
                  <a:pt x="8" y="867"/>
                  <a:pt x="0" y="915"/>
                </a:cubicBezTo>
                <a:cubicBezTo>
                  <a:pt x="3" y="996"/>
                  <a:pt x="1" y="1077"/>
                  <a:pt x="8" y="1158"/>
                </a:cubicBezTo>
                <a:cubicBezTo>
                  <a:pt x="13" y="1214"/>
                  <a:pt x="61" y="1252"/>
                  <a:pt x="97" y="1288"/>
                </a:cubicBezTo>
                <a:cubicBezTo>
                  <a:pt x="143" y="1334"/>
                  <a:pt x="107" y="1291"/>
                  <a:pt x="162" y="1369"/>
                </a:cubicBezTo>
                <a:cubicBezTo>
                  <a:pt x="179" y="1393"/>
                  <a:pt x="300" y="1455"/>
                  <a:pt x="332" y="1475"/>
                </a:cubicBezTo>
                <a:cubicBezTo>
                  <a:pt x="435" y="1540"/>
                  <a:pt x="310" y="1456"/>
                  <a:pt x="389" y="1499"/>
                </a:cubicBezTo>
                <a:cubicBezTo>
                  <a:pt x="434" y="1524"/>
                  <a:pt x="471" y="1559"/>
                  <a:pt x="519" y="1580"/>
                </a:cubicBezTo>
                <a:cubicBezTo>
                  <a:pt x="532" y="1586"/>
                  <a:pt x="546" y="1592"/>
                  <a:pt x="560" y="1596"/>
                </a:cubicBezTo>
                <a:cubicBezTo>
                  <a:pt x="587" y="1603"/>
                  <a:pt x="641" y="1613"/>
                  <a:pt x="641" y="1613"/>
                </a:cubicBezTo>
                <a:cubicBezTo>
                  <a:pt x="681" y="1610"/>
                  <a:pt x="722" y="1609"/>
                  <a:pt x="762" y="1604"/>
                </a:cubicBezTo>
                <a:cubicBezTo>
                  <a:pt x="784" y="1601"/>
                  <a:pt x="851" y="1565"/>
                  <a:pt x="852" y="1564"/>
                </a:cubicBezTo>
                <a:cubicBezTo>
                  <a:pt x="914" y="1534"/>
                  <a:pt x="982" y="1520"/>
                  <a:pt x="1046" y="1499"/>
                </a:cubicBezTo>
                <a:cubicBezTo>
                  <a:pt x="1078" y="1469"/>
                  <a:pt x="1109" y="1445"/>
                  <a:pt x="1136" y="1410"/>
                </a:cubicBezTo>
                <a:cubicBezTo>
                  <a:pt x="1172" y="1362"/>
                  <a:pt x="1190" y="1305"/>
                  <a:pt x="1225" y="1256"/>
                </a:cubicBezTo>
                <a:cubicBezTo>
                  <a:pt x="1268" y="1196"/>
                  <a:pt x="1312" y="1137"/>
                  <a:pt x="1355" y="1077"/>
                </a:cubicBezTo>
                <a:cubicBezTo>
                  <a:pt x="1380" y="1043"/>
                  <a:pt x="1398" y="1003"/>
                  <a:pt x="1428" y="972"/>
                </a:cubicBezTo>
                <a:cubicBezTo>
                  <a:pt x="1460" y="939"/>
                  <a:pt x="1473" y="901"/>
                  <a:pt x="1501" y="866"/>
                </a:cubicBezTo>
                <a:cubicBezTo>
                  <a:pt x="1513" y="851"/>
                  <a:pt x="1529" y="841"/>
                  <a:pt x="1541" y="826"/>
                </a:cubicBezTo>
                <a:cubicBezTo>
                  <a:pt x="1567" y="794"/>
                  <a:pt x="1614" y="728"/>
                  <a:pt x="1614" y="728"/>
                </a:cubicBezTo>
                <a:cubicBezTo>
                  <a:pt x="1636" y="641"/>
                  <a:pt x="1665" y="518"/>
                  <a:pt x="1728" y="452"/>
                </a:cubicBezTo>
                <a:cubicBezTo>
                  <a:pt x="1743" y="407"/>
                  <a:pt x="1768" y="356"/>
                  <a:pt x="1801" y="323"/>
                </a:cubicBezTo>
                <a:cubicBezTo>
                  <a:pt x="1813" y="273"/>
                  <a:pt x="1852" y="250"/>
                  <a:pt x="1882" y="209"/>
                </a:cubicBezTo>
                <a:cubicBezTo>
                  <a:pt x="1890" y="178"/>
                  <a:pt x="1893" y="150"/>
                  <a:pt x="1923" y="136"/>
                </a:cubicBezTo>
                <a:cubicBezTo>
                  <a:pt x="1915" y="139"/>
                  <a:pt x="1902" y="152"/>
                  <a:pt x="1898" y="144"/>
                </a:cubicBezTo>
                <a:cubicBezTo>
                  <a:pt x="1893" y="136"/>
                  <a:pt x="1910" y="129"/>
                  <a:pt x="1914" y="120"/>
                </a:cubicBezTo>
                <a:cubicBezTo>
                  <a:pt x="1923" y="103"/>
                  <a:pt x="1971" y="0"/>
                  <a:pt x="1947" y="71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276725" y="4624387"/>
            <a:ext cx="288925" cy="6826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1580040" name="Object 8"/>
          <p:cNvGraphicFramePr>
            <a:graphicFrameLocks noChangeAspect="1"/>
          </p:cNvGraphicFramePr>
          <p:nvPr/>
        </p:nvGraphicFramePr>
        <p:xfrm>
          <a:off x="1995488" y="4924425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4924425"/>
                        <a:ext cx="4159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0041" name="Object 9"/>
          <p:cNvGraphicFramePr>
            <a:graphicFrameLocks noChangeAspect="1"/>
          </p:cNvGraphicFramePr>
          <p:nvPr/>
        </p:nvGraphicFramePr>
        <p:xfrm>
          <a:off x="4700588" y="493712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7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4937125"/>
                        <a:ext cx="4175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0042" name="Object 10"/>
          <p:cNvGraphicFramePr>
            <a:graphicFrameLocks noChangeAspect="1"/>
          </p:cNvGraphicFramePr>
          <p:nvPr/>
        </p:nvGraphicFramePr>
        <p:xfrm>
          <a:off x="5513388" y="4891087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8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4891087"/>
                        <a:ext cx="4175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0043" name="Object 11"/>
          <p:cNvGraphicFramePr>
            <a:graphicFrameLocks noChangeAspect="1"/>
          </p:cNvGraphicFramePr>
          <p:nvPr/>
        </p:nvGraphicFramePr>
        <p:xfrm>
          <a:off x="2654300" y="494982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9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4949825"/>
                        <a:ext cx="417513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0044" name="Rectangle 12"/>
          <p:cNvSpPr>
            <a:spLocks noChangeArrowheads="1"/>
          </p:cNvSpPr>
          <p:nvPr/>
        </p:nvSpPr>
        <p:spPr bwMode="auto">
          <a:xfrm>
            <a:off x="6118225" y="4632325"/>
            <a:ext cx="288925" cy="68262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580045" name="Rectangle 13"/>
          <p:cNvSpPr>
            <a:spLocks noChangeArrowheads="1"/>
          </p:cNvSpPr>
          <p:nvPr/>
        </p:nvSpPr>
        <p:spPr bwMode="auto">
          <a:xfrm>
            <a:off x="2482850" y="4622800"/>
            <a:ext cx="288925" cy="66675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1580046" name="Object 14"/>
          <p:cNvGraphicFramePr>
            <a:graphicFrameLocks noChangeAspect="1"/>
          </p:cNvGraphicFramePr>
          <p:nvPr/>
        </p:nvGraphicFramePr>
        <p:xfrm>
          <a:off x="3595688" y="478472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0" name="Clip" r:id="rId9" imgW="1305000" imgH="1085760" progId="">
                  <p:embed/>
                </p:oleObj>
              </mc:Choice>
              <mc:Fallback>
                <p:oleObj name="Clip" r:id="rId9" imgW="1305000" imgH="10857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4784725"/>
                        <a:ext cx="4175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0047" name="Object 15"/>
          <p:cNvGraphicFramePr>
            <a:graphicFrameLocks noChangeAspect="1"/>
          </p:cNvGraphicFramePr>
          <p:nvPr/>
        </p:nvGraphicFramePr>
        <p:xfrm>
          <a:off x="4033838" y="5262562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" name="Clip" r:id="rId10" imgW="1305000" imgH="1085760" progId="">
                  <p:embed/>
                </p:oleObj>
              </mc:Choice>
              <mc:Fallback>
                <p:oleObj name="Clip" r:id="rId10" imgW="1305000" imgH="10857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5262562"/>
                        <a:ext cx="4175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0048" name="Object 16"/>
          <p:cNvGraphicFramePr>
            <a:graphicFrameLocks noChangeAspect="1"/>
          </p:cNvGraphicFramePr>
          <p:nvPr/>
        </p:nvGraphicFramePr>
        <p:xfrm>
          <a:off x="6973888" y="475297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" name="Clip" r:id="rId11" imgW="1305000" imgH="1085760" progId="">
                  <p:embed/>
                </p:oleObj>
              </mc:Choice>
              <mc:Fallback>
                <p:oleObj name="Clip" r:id="rId11" imgW="1305000" imgH="10857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4752975"/>
                        <a:ext cx="4175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0049" name="Object 17"/>
          <p:cNvGraphicFramePr>
            <a:graphicFrameLocks noChangeAspect="1"/>
          </p:cNvGraphicFramePr>
          <p:nvPr/>
        </p:nvGraphicFramePr>
        <p:xfrm>
          <a:off x="6219825" y="5122862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" name="Clip" r:id="rId12" imgW="1305000" imgH="1085760" progId="">
                  <p:embed/>
                </p:oleObj>
              </mc:Choice>
              <mc:Fallback>
                <p:oleObj name="Clip" r:id="rId12" imgW="1305000" imgH="10857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5122862"/>
                        <a:ext cx="417513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0050" name="Object 18"/>
          <p:cNvGraphicFramePr>
            <a:graphicFrameLocks noChangeAspect="1"/>
          </p:cNvGraphicFramePr>
          <p:nvPr/>
        </p:nvGraphicFramePr>
        <p:xfrm>
          <a:off x="1555750" y="4445000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Clip" r:id="rId13" imgW="1305000" imgH="1085760" progId="">
                  <p:embed/>
                </p:oleObj>
              </mc:Choice>
              <mc:Fallback>
                <p:oleObj name="Clip" r:id="rId13" imgW="1305000" imgH="108576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4445000"/>
                        <a:ext cx="417513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0051" name="Line 19"/>
          <p:cNvSpPr>
            <a:spLocks noChangeShapeType="1"/>
          </p:cNvSpPr>
          <p:nvPr/>
        </p:nvSpPr>
        <p:spPr bwMode="auto">
          <a:xfrm flipH="1">
            <a:off x="1931988" y="4608512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52" name="Line 20"/>
          <p:cNvSpPr>
            <a:spLocks noChangeShapeType="1"/>
          </p:cNvSpPr>
          <p:nvPr/>
        </p:nvSpPr>
        <p:spPr bwMode="auto">
          <a:xfrm flipH="1">
            <a:off x="2319338" y="4656137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53" name="Line 21"/>
          <p:cNvSpPr>
            <a:spLocks noChangeShapeType="1"/>
          </p:cNvSpPr>
          <p:nvPr/>
        </p:nvSpPr>
        <p:spPr bwMode="auto">
          <a:xfrm>
            <a:off x="2738438" y="4684712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54" name="Line 22"/>
          <p:cNvSpPr>
            <a:spLocks noChangeShapeType="1"/>
          </p:cNvSpPr>
          <p:nvPr/>
        </p:nvSpPr>
        <p:spPr bwMode="auto">
          <a:xfrm flipH="1">
            <a:off x="3984625" y="4646612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55" name="Line 23"/>
          <p:cNvSpPr>
            <a:spLocks noChangeShapeType="1"/>
          </p:cNvSpPr>
          <p:nvPr/>
        </p:nvSpPr>
        <p:spPr bwMode="auto">
          <a:xfrm flipH="1">
            <a:off x="4298950" y="4665662"/>
            <a:ext cx="12541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56" name="Line 24"/>
          <p:cNvSpPr>
            <a:spLocks noChangeShapeType="1"/>
          </p:cNvSpPr>
          <p:nvPr/>
        </p:nvSpPr>
        <p:spPr bwMode="auto">
          <a:xfrm>
            <a:off x="4603750" y="4608512"/>
            <a:ext cx="2301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57" name="Line 25"/>
          <p:cNvSpPr>
            <a:spLocks noChangeShapeType="1"/>
          </p:cNvSpPr>
          <p:nvPr/>
        </p:nvSpPr>
        <p:spPr bwMode="auto">
          <a:xfrm flipH="1">
            <a:off x="5881688" y="4684712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58" name="Line 26"/>
          <p:cNvSpPr>
            <a:spLocks noChangeShapeType="1"/>
          </p:cNvSpPr>
          <p:nvPr/>
        </p:nvSpPr>
        <p:spPr bwMode="auto">
          <a:xfrm flipH="1">
            <a:off x="6384925" y="4656137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59" name="Line 27"/>
          <p:cNvSpPr>
            <a:spLocks noChangeShapeType="1"/>
          </p:cNvSpPr>
          <p:nvPr/>
        </p:nvSpPr>
        <p:spPr bwMode="auto">
          <a:xfrm>
            <a:off x="6508750" y="4578350"/>
            <a:ext cx="51435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335463" y="3141662"/>
            <a:ext cx="371475" cy="252413"/>
            <a:chOff x="620" y="1640"/>
            <a:chExt cx="288" cy="209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rgbClr val="99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1580064" name="Line 32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80065" name="Line 33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580066" name="Line 34"/>
          <p:cNvSpPr>
            <a:spLocks noChangeShapeType="1"/>
          </p:cNvSpPr>
          <p:nvPr/>
        </p:nvSpPr>
        <p:spPr bwMode="auto">
          <a:xfrm flipH="1">
            <a:off x="2728913" y="3395662"/>
            <a:ext cx="1665287" cy="107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67" name="Line 35"/>
          <p:cNvSpPr>
            <a:spLocks noChangeShapeType="1"/>
          </p:cNvSpPr>
          <p:nvPr/>
        </p:nvSpPr>
        <p:spPr bwMode="auto">
          <a:xfrm>
            <a:off x="4549775" y="3386137"/>
            <a:ext cx="0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68" name="Line 36"/>
          <p:cNvSpPr>
            <a:spLocks noChangeShapeType="1"/>
          </p:cNvSpPr>
          <p:nvPr/>
        </p:nvSpPr>
        <p:spPr bwMode="auto">
          <a:xfrm flipH="1" flipV="1">
            <a:off x="4708525" y="3336925"/>
            <a:ext cx="1497013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0069" name="Text Box 37"/>
          <p:cNvSpPr txBox="1">
            <a:spLocks noChangeArrowheads="1"/>
          </p:cNvSpPr>
          <p:nvPr/>
        </p:nvSpPr>
        <p:spPr bwMode="auto">
          <a:xfrm>
            <a:off x="2905125" y="4408487"/>
            <a:ext cx="630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hub</a:t>
            </a:r>
          </a:p>
        </p:txBody>
      </p:sp>
      <p:sp>
        <p:nvSpPr>
          <p:cNvPr id="1580070" name="Text Box 38"/>
          <p:cNvSpPr txBox="1">
            <a:spLocks noChangeArrowheads="1"/>
          </p:cNvSpPr>
          <p:nvPr/>
        </p:nvSpPr>
        <p:spPr bwMode="auto">
          <a:xfrm>
            <a:off x="4706938" y="4419600"/>
            <a:ext cx="54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hub</a:t>
            </a:r>
          </a:p>
        </p:txBody>
      </p:sp>
      <p:sp>
        <p:nvSpPr>
          <p:cNvPr id="1580071" name="Text Box 39"/>
          <p:cNvSpPr txBox="1">
            <a:spLocks noChangeArrowheads="1"/>
          </p:cNvSpPr>
          <p:nvPr/>
        </p:nvSpPr>
        <p:spPr bwMode="auto">
          <a:xfrm>
            <a:off x="6538913" y="4292600"/>
            <a:ext cx="54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hub</a:t>
            </a:r>
          </a:p>
        </p:txBody>
      </p: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4841875" y="3022600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switch/bridge</a:t>
            </a:r>
          </a:p>
        </p:txBody>
      </p:sp>
      <p:sp>
        <p:nvSpPr>
          <p:cNvPr id="1580073" name="Text Box 41"/>
          <p:cNvSpPr txBox="1">
            <a:spLocks noChangeArrowheads="1"/>
          </p:cNvSpPr>
          <p:nvPr/>
        </p:nvSpPr>
        <p:spPr bwMode="auto">
          <a:xfrm>
            <a:off x="1230313" y="5654675"/>
            <a:ext cx="1700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collision domain</a:t>
            </a:r>
          </a:p>
        </p:txBody>
      </p:sp>
      <p:sp>
        <p:nvSpPr>
          <p:cNvPr id="1580074" name="Text Box 42"/>
          <p:cNvSpPr txBox="1">
            <a:spLocks noChangeArrowheads="1"/>
          </p:cNvSpPr>
          <p:nvPr/>
        </p:nvSpPr>
        <p:spPr bwMode="auto">
          <a:xfrm>
            <a:off x="3289300" y="5729287"/>
            <a:ext cx="1700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collision domain</a:t>
            </a:r>
          </a:p>
        </p:txBody>
      </p:sp>
      <p:sp>
        <p:nvSpPr>
          <p:cNvPr id="1580075" name="Text Box 43"/>
          <p:cNvSpPr txBox="1">
            <a:spLocks noChangeArrowheads="1"/>
          </p:cNvSpPr>
          <p:nvPr/>
        </p:nvSpPr>
        <p:spPr bwMode="auto">
          <a:xfrm>
            <a:off x="3805238" y="571976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1580076" name="Text Box 44"/>
          <p:cNvSpPr txBox="1">
            <a:spLocks noChangeArrowheads="1"/>
          </p:cNvSpPr>
          <p:nvPr/>
        </p:nvSpPr>
        <p:spPr bwMode="auto">
          <a:xfrm>
            <a:off x="7010400" y="3549650"/>
            <a:ext cx="993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collision 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domain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253A02-E113-4002-BBD8-F1C6F2AA06AD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Over Hubs/Repeaters</a:t>
            </a:r>
          </a:p>
        </p:txBody>
      </p:sp>
      <p:sp>
        <p:nvSpPr>
          <p:cNvPr id="158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Only forwards frames as needed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Filters frames to avoid unnecessary load on segments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Sends frames only to segments that need to see them </a:t>
            </a:r>
          </a:p>
          <a:p>
            <a:pPr>
              <a:lnSpc>
                <a:spcPct val="80000"/>
              </a:lnSpc>
            </a:pPr>
            <a:r>
              <a:rPr lang="en-US" sz="2800"/>
              <a:t>Extends the geographic span of the network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Separate collision domains allow longer distances</a:t>
            </a:r>
          </a:p>
          <a:p>
            <a:pPr>
              <a:lnSpc>
                <a:spcPct val="80000"/>
              </a:lnSpc>
            </a:pPr>
            <a:r>
              <a:rPr lang="en-US" sz="2800"/>
              <a:t>Improves privacy by limiting scope of frames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Hosts can “snoop” the traffic traversing their segment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… but not all the rest of the traffic</a:t>
            </a:r>
          </a:p>
          <a:p>
            <a:pPr>
              <a:lnSpc>
                <a:spcPct val="80000"/>
              </a:lnSpc>
            </a:pPr>
            <a:r>
              <a:rPr lang="en-US" sz="2800"/>
              <a:t>Applies carrier sense and collision detection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Does not transmit when the link is busy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Applies exponential back-off after a collision</a:t>
            </a:r>
          </a:p>
          <a:p>
            <a:pPr>
              <a:lnSpc>
                <a:spcPct val="80000"/>
              </a:lnSpc>
            </a:pPr>
            <a:r>
              <a:rPr lang="en-US" sz="2800"/>
              <a:t>Joins segments using different technologies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8E9541-543C-4CDF-B182-2EDF7539AC5A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Problem Set 1 out today (Sep 24</a:t>
            </a:r>
            <a:r>
              <a:rPr lang="en-US" baseline="30000" dirty="0"/>
              <a:t>th</a:t>
            </a:r>
            <a:r>
              <a:rPr lang="en-US" dirty="0"/>
              <a:t>).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Problems from the textbook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Due Friday Oct. 4th at 5pm.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Remember the late submission policy.</a:t>
            </a:r>
          </a:p>
          <a:p>
            <a:pPr lvl="1"/>
            <a:r>
              <a:rPr lang="en-US" dirty="0"/>
              <a:t>Remember academic integrity guidelines.</a:t>
            </a:r>
          </a:p>
          <a:p>
            <a:pPr lvl="1"/>
            <a:r>
              <a:rPr lang="en-US" dirty="0"/>
              <a:t>Submit electronically on </a:t>
            </a:r>
            <a:r>
              <a:rPr lang="en-US" dirty="0" err="1"/>
              <a:t>MarkUS</a:t>
            </a:r>
            <a:r>
              <a:rPr lang="en-US" dirty="0"/>
              <a:t>.</a:t>
            </a:r>
          </a:p>
          <a:p>
            <a:pPr lvl="2"/>
            <a:r>
              <a:rPr lang="en-US" b="1" i="1" dirty="0">
                <a:solidFill>
                  <a:srgbClr val="FF3300"/>
                </a:solidFill>
              </a:rPr>
              <a:t>NOTE. File names must be: </a:t>
            </a:r>
            <a:r>
              <a:rPr lang="en-US" dirty="0"/>
              <a:t>ps1.pdf</a:t>
            </a:r>
          </a:p>
          <a:p>
            <a:pPr lvl="1"/>
            <a:r>
              <a:rPr lang="en-US" dirty="0"/>
              <a:t>You can scan and save as a </a:t>
            </a:r>
            <a:r>
              <a:rPr lang="en-US" dirty="0" err="1"/>
              <a:t>pdf</a:t>
            </a:r>
            <a:r>
              <a:rPr lang="en-US" dirty="0"/>
              <a:t> file.</a:t>
            </a:r>
          </a:p>
          <a:p>
            <a:pPr lvl="2"/>
            <a:r>
              <a:rPr lang="en-US" dirty="0"/>
              <a:t>Not preferred, but acceptable.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This week’s tutorial: sample problems (PS1)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3DEB75-DAEF-4623-92D9-DD89B5E9B954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 Over Hubs/Repeaters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Delay in forwarding frames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Bridge/switch must receive and parse the frame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perform a look-up to decide where to forward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Storing and forwarding the packet introduces delay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Solution: cut-through switching</a:t>
            </a:r>
          </a:p>
          <a:p>
            <a:pPr>
              <a:lnSpc>
                <a:spcPct val="90000"/>
              </a:lnSpc>
            </a:pPr>
            <a:r>
              <a:rPr lang="en-US" sz="2800"/>
              <a:t>Need to learn where to forward frames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Bridge/switch needs to construct a forwarding table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Ideally, without intervention from network administrators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Solution: self-learning </a:t>
            </a:r>
          </a:p>
          <a:p>
            <a:pPr>
              <a:lnSpc>
                <a:spcPct val="90000"/>
              </a:lnSpc>
            </a:pPr>
            <a:r>
              <a:rPr lang="en-US" sz="2800"/>
              <a:t>Higher cost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More complicated devices that cost more money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Cut-Through Switching</a:t>
            </a:r>
          </a:p>
        </p:txBody>
      </p:sp>
      <p:sp>
        <p:nvSpPr>
          <p:cNvPr id="1586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Buffering a frame takes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Suppose L is the length of the frame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And R is the transmission rate of the links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Then, receiving the frame takes L/R time units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Buffering delay can be a high fraction of total delay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Propagation delay is small over short distances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Making buffering delay a large fraction of total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Analogy: large group walking through NYC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8830C-C339-4AF1-856D-821EF618431F}" type="slidenum">
              <a:rPr lang="en-US"/>
              <a:pPr/>
              <a:t>21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86180" name="Rectangle 4"/>
          <p:cNvSpPr>
            <a:spLocks noChangeArrowheads="1"/>
          </p:cNvSpPr>
          <p:nvPr/>
        </p:nvSpPr>
        <p:spPr bwMode="auto">
          <a:xfrm>
            <a:off x="3633788" y="5321300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1586181" name="Object 5"/>
          <p:cNvGraphicFramePr>
            <a:graphicFrameLocks noChangeAspect="1"/>
          </p:cNvGraphicFramePr>
          <p:nvPr/>
        </p:nvGraphicFramePr>
        <p:xfrm>
          <a:off x="6321425" y="5068888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425" y="5068888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6182" name="Object 6"/>
          <p:cNvGraphicFramePr>
            <a:graphicFrameLocks noChangeAspect="1"/>
          </p:cNvGraphicFramePr>
          <p:nvPr/>
        </p:nvGraphicFramePr>
        <p:xfrm>
          <a:off x="2209800" y="508000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80000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2692400" y="5222875"/>
            <a:ext cx="153988" cy="131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6227763" y="5222875"/>
            <a:ext cx="153987" cy="131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85" name="Line 9"/>
          <p:cNvSpPr>
            <a:spLocks noChangeShapeType="1"/>
          </p:cNvSpPr>
          <p:nvPr/>
        </p:nvSpPr>
        <p:spPr bwMode="auto">
          <a:xfrm>
            <a:off x="2846388" y="5278438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6186" name="Line 10"/>
          <p:cNvSpPr>
            <a:spLocks noChangeShapeType="1"/>
          </p:cNvSpPr>
          <p:nvPr/>
        </p:nvSpPr>
        <p:spPr bwMode="auto">
          <a:xfrm flipH="1">
            <a:off x="4078288" y="5278438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6187" name="Line 11"/>
          <p:cNvSpPr>
            <a:spLocks noChangeShapeType="1"/>
          </p:cNvSpPr>
          <p:nvPr/>
        </p:nvSpPr>
        <p:spPr bwMode="auto">
          <a:xfrm flipH="1" flipV="1">
            <a:off x="3986213" y="5387975"/>
            <a:ext cx="566737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6188" name="Text Box 12"/>
          <p:cNvSpPr txBox="1">
            <a:spLocks noChangeArrowheads="1"/>
          </p:cNvSpPr>
          <p:nvPr/>
        </p:nvSpPr>
        <p:spPr bwMode="auto">
          <a:xfrm>
            <a:off x="1763713" y="5029200"/>
            <a:ext cx="3381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</a:t>
            </a:r>
          </a:p>
        </p:txBody>
      </p:sp>
      <p:sp>
        <p:nvSpPr>
          <p:cNvPr id="1586189" name="Text Box 13"/>
          <p:cNvSpPr txBox="1">
            <a:spLocks noChangeArrowheads="1"/>
          </p:cNvSpPr>
          <p:nvPr/>
        </p:nvSpPr>
        <p:spPr bwMode="auto">
          <a:xfrm>
            <a:off x="6946900" y="5057775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B</a:t>
            </a:r>
          </a:p>
        </p:txBody>
      </p:sp>
      <p:sp>
        <p:nvSpPr>
          <p:cNvPr id="1586190" name="Rectangle 14"/>
          <p:cNvSpPr>
            <a:spLocks noChangeArrowheads="1"/>
          </p:cNvSpPr>
          <p:nvPr/>
        </p:nvSpPr>
        <p:spPr bwMode="auto">
          <a:xfrm>
            <a:off x="4918075" y="5321300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586191" name="Line 15"/>
          <p:cNvSpPr>
            <a:spLocks noChangeShapeType="1"/>
          </p:cNvSpPr>
          <p:nvPr/>
        </p:nvSpPr>
        <p:spPr bwMode="auto">
          <a:xfrm flipH="1">
            <a:off x="5362575" y="5278438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6192" name="Text Box 16"/>
          <p:cNvSpPr txBox="1">
            <a:spLocks noChangeArrowheads="1"/>
          </p:cNvSpPr>
          <p:nvPr/>
        </p:nvSpPr>
        <p:spPr bwMode="auto">
          <a:xfrm>
            <a:off x="4122738" y="5629275"/>
            <a:ext cx="896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switches</a:t>
            </a:r>
          </a:p>
        </p:txBody>
      </p:sp>
      <p:sp>
        <p:nvSpPr>
          <p:cNvPr id="1586193" name="Line 17"/>
          <p:cNvSpPr>
            <a:spLocks noChangeShapeType="1"/>
          </p:cNvSpPr>
          <p:nvPr/>
        </p:nvSpPr>
        <p:spPr bwMode="auto">
          <a:xfrm flipV="1">
            <a:off x="4552950" y="5422900"/>
            <a:ext cx="38735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6194" name="Rectangle 18"/>
          <p:cNvSpPr>
            <a:spLocks noChangeArrowheads="1"/>
          </p:cNvSpPr>
          <p:nvPr/>
        </p:nvSpPr>
        <p:spPr bwMode="auto">
          <a:xfrm>
            <a:off x="2978150" y="5041900"/>
            <a:ext cx="652463" cy="153988"/>
          </a:xfrm>
          <a:prstGeom prst="rect">
            <a:avLst/>
          </a:prstGeom>
          <a:solidFill>
            <a:srgbClr val="99CC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6195" name="Rectangle 19"/>
          <p:cNvSpPr>
            <a:spLocks noChangeArrowheads="1"/>
          </p:cNvSpPr>
          <p:nvPr/>
        </p:nvSpPr>
        <p:spPr bwMode="auto">
          <a:xfrm>
            <a:off x="3476625" y="5041900"/>
            <a:ext cx="153988" cy="153988"/>
          </a:xfrm>
          <a:prstGeom prst="rect">
            <a:avLst/>
          </a:prstGeom>
          <a:solidFill>
            <a:srgbClr val="0000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Cut-Through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transmitting as soon as possible</a:t>
            </a:r>
          </a:p>
          <a:p>
            <a:pPr lvl="1"/>
            <a:r>
              <a:rPr lang="en-US" dirty="0"/>
              <a:t>Inspect the frame header and do the look-up</a:t>
            </a:r>
          </a:p>
          <a:p>
            <a:pPr lvl="1"/>
            <a:r>
              <a:rPr lang="en-US" dirty="0"/>
              <a:t>If outgoing link is idle, start forwarding the frame</a:t>
            </a:r>
          </a:p>
          <a:p>
            <a:r>
              <a:rPr lang="en-US" dirty="0"/>
              <a:t>Overlapping transmissions</a:t>
            </a:r>
          </a:p>
          <a:p>
            <a:pPr lvl="1"/>
            <a:r>
              <a:rPr lang="en-US" dirty="0"/>
              <a:t>Transmit the head of the packet via the outgoing link</a:t>
            </a:r>
          </a:p>
          <a:p>
            <a:pPr lvl="1"/>
            <a:r>
              <a:rPr lang="en-US" dirty="0"/>
              <a:t>… while still receiving the tail via the incoming link</a:t>
            </a:r>
          </a:p>
          <a:p>
            <a:pPr lvl="1"/>
            <a:r>
              <a:rPr lang="en-US" dirty="0"/>
              <a:t>Analogy: different folks crossing different intersections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33788" y="5321300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6321425" y="5068888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425" y="5068888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2209800" y="508000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7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80000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708275" y="5222875"/>
            <a:ext cx="153988" cy="131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227763" y="5222875"/>
            <a:ext cx="153987" cy="131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863850" y="5278438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4078288" y="5278438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3986213" y="5387975"/>
            <a:ext cx="566737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763713" y="5029200"/>
            <a:ext cx="3381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946900" y="5057775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B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918075" y="5321300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5362575" y="5278438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122738" y="5629275"/>
            <a:ext cx="896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switches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4552950" y="5422900"/>
            <a:ext cx="38735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206875" y="5041900"/>
            <a:ext cx="460375" cy="153988"/>
          </a:xfrm>
          <a:prstGeom prst="rect">
            <a:avLst/>
          </a:prstGeom>
          <a:solidFill>
            <a:srgbClr val="99CC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513263" y="5041900"/>
            <a:ext cx="153987" cy="153988"/>
          </a:xfrm>
          <a:prstGeom prst="rect">
            <a:avLst/>
          </a:prstGeom>
          <a:solidFill>
            <a:srgbClr val="0000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322638" y="5041900"/>
            <a:ext cx="346075" cy="153988"/>
          </a:xfrm>
          <a:prstGeom prst="rect">
            <a:avLst/>
          </a:prstGeom>
          <a:solidFill>
            <a:srgbClr val="99CC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Self Learning</a:t>
            </a:r>
          </a:p>
        </p:txBody>
      </p:sp>
      <p:sp>
        <p:nvSpPr>
          <p:cNvPr id="1590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Switches forward frames selectively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Forward frames only on segments that need them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Switch table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Maps destination MAC address to outgoing interface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Goal: construct the switch table automatically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C99256-3923-468C-919A-A2960D2A3A6B}" type="slidenum">
              <a:rPr lang="en-US"/>
              <a:pPr/>
              <a:t>23</a:t>
            </a:fld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4227513" y="48339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1590277" name="Object 5"/>
          <p:cNvGraphicFramePr>
            <a:graphicFrameLocks noChangeAspect="1"/>
          </p:cNvGraphicFramePr>
          <p:nvPr/>
        </p:nvGraphicFramePr>
        <p:xfrm>
          <a:off x="4221163" y="35528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3552825"/>
                        <a:ext cx="5127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0278" name="Object 6"/>
          <p:cNvGraphicFramePr>
            <a:graphicFrameLocks noChangeAspect="1"/>
          </p:cNvGraphicFramePr>
          <p:nvPr/>
        </p:nvGraphicFramePr>
        <p:xfrm>
          <a:off x="4251325" y="58134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5813425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0279" name="Object 7"/>
          <p:cNvGraphicFramePr>
            <a:graphicFrameLocks noChangeAspect="1"/>
          </p:cNvGraphicFramePr>
          <p:nvPr/>
        </p:nvGraphicFramePr>
        <p:xfrm>
          <a:off x="5635625" y="45815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4581525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0280" name="Object 8"/>
          <p:cNvGraphicFramePr>
            <a:graphicFrameLocks noChangeAspect="1"/>
          </p:cNvGraphicFramePr>
          <p:nvPr/>
        </p:nvGraphicFramePr>
        <p:xfrm>
          <a:off x="2803525" y="4592638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4592638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3286125" y="47355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5541963" y="47355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4462463" y="39925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4470400" y="56197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0285" name="Line 13"/>
          <p:cNvSpPr>
            <a:spLocks noChangeShapeType="1"/>
          </p:cNvSpPr>
          <p:nvPr/>
        </p:nvSpPr>
        <p:spPr bwMode="auto">
          <a:xfrm>
            <a:off x="3440113" y="4791075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4508500" y="4187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0287" name="Line 15"/>
          <p:cNvSpPr>
            <a:spLocks noChangeShapeType="1"/>
          </p:cNvSpPr>
          <p:nvPr/>
        </p:nvSpPr>
        <p:spPr bwMode="auto">
          <a:xfrm flipH="1">
            <a:off x="4672013" y="4791075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0288" name="Line 16"/>
          <p:cNvSpPr>
            <a:spLocks noChangeShapeType="1"/>
          </p:cNvSpPr>
          <p:nvPr/>
        </p:nvSpPr>
        <p:spPr bwMode="auto">
          <a:xfrm flipV="1">
            <a:off x="4508500" y="4911725"/>
            <a:ext cx="11113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0289" name="Text Box 17"/>
          <p:cNvSpPr txBox="1">
            <a:spLocks noChangeArrowheads="1"/>
          </p:cNvSpPr>
          <p:nvPr/>
        </p:nvSpPr>
        <p:spPr bwMode="auto">
          <a:xfrm>
            <a:off x="3579813" y="5141913"/>
            <a:ext cx="715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switch</a:t>
            </a:r>
          </a:p>
        </p:txBody>
      </p:sp>
      <p:sp>
        <p:nvSpPr>
          <p:cNvPr id="1590290" name="Line 18"/>
          <p:cNvSpPr>
            <a:spLocks noChangeShapeType="1"/>
          </p:cNvSpPr>
          <p:nvPr/>
        </p:nvSpPr>
        <p:spPr bwMode="auto">
          <a:xfrm flipV="1">
            <a:off x="3894138" y="4935538"/>
            <a:ext cx="355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0291" name="Text Box 19"/>
          <p:cNvSpPr txBox="1">
            <a:spLocks noChangeArrowheads="1"/>
          </p:cNvSpPr>
          <p:nvPr/>
        </p:nvSpPr>
        <p:spPr bwMode="auto">
          <a:xfrm>
            <a:off x="2357438" y="4541838"/>
            <a:ext cx="3381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</a:t>
            </a:r>
          </a:p>
        </p:txBody>
      </p:sp>
      <p:sp>
        <p:nvSpPr>
          <p:cNvPr id="1590292" name="Text Box 20"/>
          <p:cNvSpPr txBox="1">
            <a:spLocks noChangeArrowheads="1"/>
          </p:cNvSpPr>
          <p:nvPr/>
        </p:nvSpPr>
        <p:spPr bwMode="auto">
          <a:xfrm>
            <a:off x="4860925" y="3505200"/>
            <a:ext cx="3270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B</a:t>
            </a:r>
          </a:p>
        </p:txBody>
      </p:sp>
      <p:sp>
        <p:nvSpPr>
          <p:cNvPr id="1590293" name="Text Box 21"/>
          <p:cNvSpPr txBox="1">
            <a:spLocks noChangeArrowheads="1"/>
          </p:cNvSpPr>
          <p:nvPr/>
        </p:nvSpPr>
        <p:spPr bwMode="auto">
          <a:xfrm>
            <a:off x="6261100" y="4570413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C</a:t>
            </a:r>
          </a:p>
        </p:txBody>
      </p:sp>
      <p:sp>
        <p:nvSpPr>
          <p:cNvPr id="1590294" name="Text Box 22"/>
          <p:cNvSpPr txBox="1">
            <a:spLocks noChangeArrowheads="1"/>
          </p:cNvSpPr>
          <p:nvPr/>
        </p:nvSpPr>
        <p:spPr bwMode="auto">
          <a:xfrm>
            <a:off x="4800600" y="57610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Learning: Building the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334000"/>
          </a:xfrm>
        </p:spPr>
        <p:txBody>
          <a:bodyPr/>
          <a:lstStyle/>
          <a:p>
            <a:r>
              <a:rPr lang="en-US" dirty="0"/>
              <a:t>When a frame arrives</a:t>
            </a:r>
          </a:p>
          <a:p>
            <a:pPr lvl="1"/>
            <a:r>
              <a:rPr lang="en-US" dirty="0"/>
              <a:t>Inspect the source MAC address</a:t>
            </a:r>
          </a:p>
          <a:p>
            <a:pPr lvl="1"/>
            <a:r>
              <a:rPr lang="en-US" dirty="0"/>
              <a:t>Associate the address with the incoming interface</a:t>
            </a:r>
          </a:p>
          <a:p>
            <a:pPr lvl="1"/>
            <a:r>
              <a:rPr lang="en-US" dirty="0"/>
              <a:t>Store the mapping in the switch table</a:t>
            </a:r>
          </a:p>
          <a:p>
            <a:pPr lvl="1"/>
            <a:r>
              <a:rPr lang="en-US" dirty="0"/>
              <a:t>Use a time-to-live field to eventually forget the mapping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151313" y="50720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4144963" y="3790950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84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63" y="3790950"/>
                        <a:ext cx="5127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4175125" y="605155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85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6051550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5559425" y="481965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86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4819650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727325" y="4830763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87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4830763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209925" y="4973638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465763" y="4973638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386263" y="4230688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394200" y="5857875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63913" y="5029200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432300" y="4441825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4595813" y="5029200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432300" y="5149850"/>
            <a:ext cx="11113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281238" y="4779963"/>
            <a:ext cx="3381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784725" y="3743325"/>
            <a:ext cx="3270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B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184900" y="48085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C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724400" y="5999163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D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597275" y="4772025"/>
            <a:ext cx="460375" cy="153988"/>
          </a:xfrm>
          <a:prstGeom prst="rect">
            <a:avLst/>
          </a:prstGeom>
          <a:solidFill>
            <a:srgbClr val="99CC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3903663" y="4772025"/>
            <a:ext cx="153987" cy="153988"/>
          </a:xfrm>
          <a:prstGeom prst="rect">
            <a:avLst/>
          </a:prstGeom>
          <a:solidFill>
            <a:srgbClr val="0000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128713" y="3775075"/>
            <a:ext cx="2266950" cy="739775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Calibri" pitchFamily="34" charset="0"/>
              </a:rPr>
              <a:t>Switch learns how to reach A.</a:t>
            </a: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403600" y="4540250"/>
            <a:ext cx="6921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 Learning: Handling Misses</a:t>
            </a:r>
          </a:p>
        </p:txBody>
      </p:sp>
      <p:sp>
        <p:nvSpPr>
          <p:cNvPr id="1594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When frame arrives with unfamiliar destination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Forward the frame out all of the interfaces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… except for the one where the frame arrived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Hopefully, this case won’t happen very often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803032-48B3-4F3A-A8D6-911814072130}" type="slidenum">
              <a:rPr lang="en-US"/>
              <a:pPr/>
              <a:t>25</a:t>
            </a:fld>
            <a:endParaRPr lang="en-US"/>
          </a:p>
        </p:txBody>
      </p:sp>
      <p:sp>
        <p:nvSpPr>
          <p:cNvPr id="2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94372" name="Rectangle 4"/>
          <p:cNvSpPr>
            <a:spLocks noChangeArrowheads="1"/>
          </p:cNvSpPr>
          <p:nvPr/>
        </p:nvSpPr>
        <p:spPr bwMode="auto">
          <a:xfrm>
            <a:off x="4379913" y="48434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1594373" name="Object 5"/>
          <p:cNvGraphicFramePr>
            <a:graphicFrameLocks noChangeAspect="1"/>
          </p:cNvGraphicFramePr>
          <p:nvPr/>
        </p:nvGraphicFramePr>
        <p:xfrm>
          <a:off x="4373563" y="3562350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3562350"/>
                        <a:ext cx="5127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4374" name="Object 6"/>
          <p:cNvGraphicFramePr>
            <a:graphicFrameLocks noChangeAspect="1"/>
          </p:cNvGraphicFramePr>
          <p:nvPr/>
        </p:nvGraphicFramePr>
        <p:xfrm>
          <a:off x="4403725" y="582295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5" y="5822950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4375" name="Object 7"/>
          <p:cNvGraphicFramePr>
            <a:graphicFrameLocks noChangeAspect="1"/>
          </p:cNvGraphicFramePr>
          <p:nvPr/>
        </p:nvGraphicFramePr>
        <p:xfrm>
          <a:off x="5788025" y="459105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591050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4376" name="Object 8"/>
          <p:cNvGraphicFramePr>
            <a:graphicFrameLocks noChangeAspect="1"/>
          </p:cNvGraphicFramePr>
          <p:nvPr/>
        </p:nvGraphicFramePr>
        <p:xfrm>
          <a:off x="2955925" y="4602163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602163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4377" name="Rectangle 9"/>
          <p:cNvSpPr>
            <a:spLocks noChangeArrowheads="1"/>
          </p:cNvSpPr>
          <p:nvPr/>
        </p:nvSpPr>
        <p:spPr bwMode="auto">
          <a:xfrm>
            <a:off x="3438525" y="4745038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4378" name="Rectangle 10"/>
          <p:cNvSpPr>
            <a:spLocks noChangeArrowheads="1"/>
          </p:cNvSpPr>
          <p:nvPr/>
        </p:nvSpPr>
        <p:spPr bwMode="auto">
          <a:xfrm>
            <a:off x="5694363" y="4745038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4379" name="Rectangle 11"/>
          <p:cNvSpPr>
            <a:spLocks noChangeArrowheads="1"/>
          </p:cNvSpPr>
          <p:nvPr/>
        </p:nvSpPr>
        <p:spPr bwMode="auto">
          <a:xfrm>
            <a:off x="4614863" y="4002088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4380" name="Rectangle 12"/>
          <p:cNvSpPr>
            <a:spLocks noChangeArrowheads="1"/>
          </p:cNvSpPr>
          <p:nvPr/>
        </p:nvSpPr>
        <p:spPr bwMode="auto">
          <a:xfrm>
            <a:off x="4622800" y="5629275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4381" name="Line 13"/>
          <p:cNvSpPr>
            <a:spLocks noChangeShapeType="1"/>
          </p:cNvSpPr>
          <p:nvPr/>
        </p:nvSpPr>
        <p:spPr bwMode="auto">
          <a:xfrm>
            <a:off x="3592513" y="4800600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4382" name="Line 14"/>
          <p:cNvSpPr>
            <a:spLocks noChangeShapeType="1"/>
          </p:cNvSpPr>
          <p:nvPr/>
        </p:nvSpPr>
        <p:spPr bwMode="auto">
          <a:xfrm>
            <a:off x="4660900" y="4213225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4383" name="Line 15"/>
          <p:cNvSpPr>
            <a:spLocks noChangeShapeType="1"/>
          </p:cNvSpPr>
          <p:nvPr/>
        </p:nvSpPr>
        <p:spPr bwMode="auto">
          <a:xfrm flipH="1">
            <a:off x="4824413" y="4800600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4384" name="Line 16"/>
          <p:cNvSpPr>
            <a:spLocks noChangeShapeType="1"/>
          </p:cNvSpPr>
          <p:nvPr/>
        </p:nvSpPr>
        <p:spPr bwMode="auto">
          <a:xfrm flipV="1">
            <a:off x="4660900" y="4921250"/>
            <a:ext cx="11113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4385" name="Text Box 17"/>
          <p:cNvSpPr txBox="1">
            <a:spLocks noChangeArrowheads="1"/>
          </p:cNvSpPr>
          <p:nvPr/>
        </p:nvSpPr>
        <p:spPr bwMode="auto">
          <a:xfrm>
            <a:off x="2495550" y="45418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A</a:t>
            </a:r>
          </a:p>
        </p:txBody>
      </p:sp>
      <p:sp>
        <p:nvSpPr>
          <p:cNvPr id="1594386" name="Text Box 18"/>
          <p:cNvSpPr txBox="1">
            <a:spLocks noChangeArrowheads="1"/>
          </p:cNvSpPr>
          <p:nvPr/>
        </p:nvSpPr>
        <p:spPr bwMode="auto">
          <a:xfrm>
            <a:off x="4992688" y="3505200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B</a:t>
            </a:r>
          </a:p>
        </p:txBody>
      </p:sp>
      <p:sp>
        <p:nvSpPr>
          <p:cNvPr id="1594387" name="Text Box 19"/>
          <p:cNvSpPr txBox="1">
            <a:spLocks noChangeArrowheads="1"/>
          </p:cNvSpPr>
          <p:nvPr/>
        </p:nvSpPr>
        <p:spPr bwMode="auto">
          <a:xfrm>
            <a:off x="6413500" y="45799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C</a:t>
            </a:r>
          </a:p>
        </p:txBody>
      </p:sp>
      <p:sp>
        <p:nvSpPr>
          <p:cNvPr id="1594388" name="Text Box 20"/>
          <p:cNvSpPr txBox="1">
            <a:spLocks noChangeArrowheads="1"/>
          </p:cNvSpPr>
          <p:nvPr/>
        </p:nvSpPr>
        <p:spPr bwMode="auto">
          <a:xfrm>
            <a:off x="4953000" y="5770563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D</a:t>
            </a:r>
          </a:p>
        </p:txBody>
      </p:sp>
      <p:sp>
        <p:nvSpPr>
          <p:cNvPr id="1594389" name="Text Box 21"/>
          <p:cNvSpPr txBox="1">
            <a:spLocks noChangeArrowheads="1"/>
          </p:cNvSpPr>
          <p:nvPr/>
        </p:nvSpPr>
        <p:spPr bwMode="auto">
          <a:xfrm>
            <a:off x="914400" y="3581400"/>
            <a:ext cx="1306513" cy="1044575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Helvetica" pitchFamily="34" charset="0"/>
              </a:rPr>
              <a:t>When in doubt, shout!</a:t>
            </a:r>
          </a:p>
        </p:txBody>
      </p:sp>
      <p:sp>
        <p:nvSpPr>
          <p:cNvPr id="1594390" name="Rectangle 22"/>
          <p:cNvSpPr>
            <a:spLocks noChangeArrowheads="1"/>
          </p:cNvSpPr>
          <p:nvPr/>
        </p:nvSpPr>
        <p:spPr bwMode="auto">
          <a:xfrm>
            <a:off x="3825875" y="4543425"/>
            <a:ext cx="460375" cy="153988"/>
          </a:xfrm>
          <a:prstGeom prst="rect">
            <a:avLst/>
          </a:prstGeom>
          <a:solidFill>
            <a:srgbClr val="99CC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4391" name="Rectangle 23"/>
          <p:cNvSpPr>
            <a:spLocks noChangeArrowheads="1"/>
          </p:cNvSpPr>
          <p:nvPr/>
        </p:nvSpPr>
        <p:spPr bwMode="auto">
          <a:xfrm>
            <a:off x="4132263" y="4543425"/>
            <a:ext cx="153987" cy="153988"/>
          </a:xfrm>
          <a:prstGeom prst="rect">
            <a:avLst/>
          </a:prstGeom>
          <a:solidFill>
            <a:srgbClr val="0000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4392" name="Freeform 24"/>
          <p:cNvSpPr>
            <a:spLocks/>
          </p:cNvSpPr>
          <p:nvPr/>
        </p:nvSpPr>
        <p:spPr bwMode="auto">
          <a:xfrm>
            <a:off x="4362450" y="4197350"/>
            <a:ext cx="179388" cy="363538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97" y="193"/>
              </a:cxn>
              <a:cxn ang="0">
                <a:pos x="97" y="0"/>
              </a:cxn>
            </a:cxnLst>
            <a:rect l="0" t="0" r="r" b="b"/>
            <a:pathLst>
              <a:path w="113" h="229">
                <a:moveTo>
                  <a:pt x="0" y="218"/>
                </a:moveTo>
                <a:cubicBezTo>
                  <a:pt x="40" y="223"/>
                  <a:pt x="81" y="229"/>
                  <a:pt x="97" y="193"/>
                </a:cubicBezTo>
                <a:cubicBezTo>
                  <a:pt x="113" y="157"/>
                  <a:pt x="105" y="78"/>
                  <a:pt x="97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4393" name="Freeform 25"/>
          <p:cNvSpPr>
            <a:spLocks/>
          </p:cNvSpPr>
          <p:nvPr/>
        </p:nvSpPr>
        <p:spPr bwMode="auto">
          <a:xfrm>
            <a:off x="4054475" y="4887913"/>
            <a:ext cx="498475" cy="538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6" y="121"/>
              </a:cxn>
              <a:cxn ang="0">
                <a:pos x="290" y="339"/>
              </a:cxn>
            </a:cxnLst>
            <a:rect l="0" t="0" r="r" b="b"/>
            <a:pathLst>
              <a:path w="314" h="339">
                <a:moveTo>
                  <a:pt x="0" y="0"/>
                </a:moveTo>
                <a:cubicBezTo>
                  <a:pt x="109" y="32"/>
                  <a:pt x="218" y="65"/>
                  <a:pt x="266" y="121"/>
                </a:cubicBezTo>
                <a:cubicBezTo>
                  <a:pt x="314" y="177"/>
                  <a:pt x="302" y="258"/>
                  <a:pt x="290" y="339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4394" name="Line 26"/>
          <p:cNvSpPr>
            <a:spLocks noChangeShapeType="1"/>
          </p:cNvSpPr>
          <p:nvPr/>
        </p:nvSpPr>
        <p:spPr bwMode="auto">
          <a:xfrm>
            <a:off x="4362450" y="4619625"/>
            <a:ext cx="12287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 Filtering/Forwarding</a:t>
            </a:r>
          </a:p>
        </p:txBody>
      </p:sp>
      <p:sp>
        <p:nvSpPr>
          <p:cNvPr id="1596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b="1" u="sng" dirty="0">
                <a:solidFill>
                  <a:schemeClr val="tx1"/>
                </a:solidFill>
              </a:rPr>
              <a:t>When switch receives a frame:</a:t>
            </a:r>
            <a:br>
              <a:rPr lang="en-US" b="1" u="sng" dirty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index switch table using MAC </a:t>
            </a:r>
            <a:r>
              <a:rPr lang="en-US" sz="2800" dirty="0" err="1"/>
              <a:t>dest</a:t>
            </a:r>
            <a:r>
              <a:rPr lang="en-US" sz="2800" dirty="0"/>
              <a:t> address</a:t>
            </a:r>
            <a:endParaRPr lang="en-US" sz="2800" b="1" dirty="0"/>
          </a:p>
          <a:p>
            <a:pPr>
              <a:lnSpc>
                <a:spcPct val="80000"/>
              </a:lnSpc>
              <a:buNone/>
            </a:pPr>
            <a:r>
              <a:rPr lang="en-US" sz="2800" b="1" dirty="0">
                <a:solidFill>
                  <a:schemeClr val="tx1"/>
                </a:solidFill>
              </a:rPr>
              <a:t>if </a:t>
            </a:r>
            <a:r>
              <a:rPr lang="en-US" sz="2800" dirty="0"/>
              <a:t>entry found for destination</a:t>
            </a:r>
            <a:br>
              <a:rPr lang="en-US" sz="2800" dirty="0"/>
            </a:br>
            <a:r>
              <a:rPr lang="en-US" sz="2800" b="1" dirty="0">
                <a:solidFill>
                  <a:schemeClr val="tx1"/>
                </a:solidFill>
              </a:rPr>
              <a:t>then {</a:t>
            </a:r>
          </a:p>
          <a:p>
            <a:pPr>
              <a:lnSpc>
                <a:spcPct val="80000"/>
              </a:lnSpc>
              <a:buNone/>
            </a:pPr>
            <a:r>
              <a:rPr lang="en-US" sz="2800" b="1" dirty="0"/>
              <a:t>     </a:t>
            </a:r>
            <a:r>
              <a:rPr lang="en-US" sz="2800" b="1" dirty="0">
                <a:solidFill>
                  <a:schemeClr val="tx1"/>
                </a:solidFill>
              </a:rPr>
              <a:t>if</a:t>
            </a:r>
            <a:r>
              <a:rPr lang="en-US" sz="2800" b="1" dirty="0"/>
              <a:t> </a:t>
            </a:r>
            <a:r>
              <a:rPr lang="en-US" sz="2800" dirty="0" err="1"/>
              <a:t>dest</a:t>
            </a:r>
            <a:r>
              <a:rPr lang="en-US" sz="2800" dirty="0"/>
              <a:t> on segment from which frame arrived</a:t>
            </a:r>
            <a:br>
              <a:rPr lang="en-US" sz="2800" dirty="0"/>
            </a:br>
            <a:r>
              <a:rPr lang="en-US" sz="2800" dirty="0"/>
              <a:t>       </a:t>
            </a:r>
            <a:r>
              <a:rPr lang="en-US" sz="2800" b="1" dirty="0">
                <a:solidFill>
                  <a:schemeClr val="tx1"/>
                </a:solidFill>
              </a:rPr>
              <a:t>then</a:t>
            </a:r>
            <a:r>
              <a:rPr lang="en-US" sz="2800" dirty="0"/>
              <a:t> drop the frame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           </a:t>
            </a:r>
            <a:r>
              <a:rPr lang="en-US" sz="2800" b="1" dirty="0">
                <a:solidFill>
                  <a:schemeClr val="tx1"/>
                </a:solidFill>
              </a:rPr>
              <a:t>else</a:t>
            </a:r>
            <a:r>
              <a:rPr lang="en-US" sz="2800" dirty="0"/>
              <a:t> forward the frame on interface indicated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     </a:t>
            </a:r>
            <a:r>
              <a:rPr lang="en-US" sz="2800" b="1" dirty="0"/>
              <a:t>  </a:t>
            </a:r>
            <a:r>
              <a:rPr lang="en-US" sz="2800" b="1" dirty="0">
                <a:solidFill>
                  <a:schemeClr val="tx1"/>
                </a:solidFill>
              </a:rPr>
              <a:t>}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    </a:t>
            </a:r>
            <a:r>
              <a:rPr lang="en-US" sz="2800" b="1" dirty="0">
                <a:solidFill>
                  <a:schemeClr val="tx1"/>
                </a:solidFill>
              </a:rPr>
              <a:t>else</a:t>
            </a:r>
            <a:r>
              <a:rPr lang="en-US" sz="2800" dirty="0"/>
              <a:t> flood</a:t>
            </a:r>
            <a:endParaRPr lang="en-US" dirty="0"/>
          </a:p>
          <a:p>
            <a:pPr lvl="3">
              <a:lnSpc>
                <a:spcPct val="80000"/>
              </a:lnSpc>
              <a:buNone/>
            </a:pPr>
            <a:r>
              <a:rPr lang="en-US" dirty="0"/>
              <a:t> 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A91D91-F687-40D9-90DA-4A9DE7113367}" type="slidenum">
              <a:rPr lang="en-US"/>
              <a:pPr/>
              <a:t>26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96420" name="Text Box 4"/>
          <p:cNvSpPr txBox="1">
            <a:spLocks noChangeArrowheads="1"/>
          </p:cNvSpPr>
          <p:nvPr/>
        </p:nvSpPr>
        <p:spPr bwMode="auto">
          <a:xfrm>
            <a:off x="3465513" y="4716463"/>
            <a:ext cx="4151312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Calibri" pitchFamily="34" charset="0"/>
              </a:rPr>
              <a:t>forward on all but the interface 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Calibri" pitchFamily="34" charset="0"/>
              </a:rPr>
              <a:t>on which the frame arrived</a:t>
            </a:r>
            <a:endParaRPr lang="en-US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596421" name="Line 5"/>
          <p:cNvSpPr>
            <a:spLocks noChangeShapeType="1"/>
          </p:cNvSpPr>
          <p:nvPr/>
        </p:nvSpPr>
        <p:spPr bwMode="auto">
          <a:xfrm flipH="1" flipV="1">
            <a:off x="2438400" y="4860925"/>
            <a:ext cx="990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Can Lead to Loops</a:t>
            </a:r>
          </a:p>
        </p:txBody>
      </p:sp>
      <p:sp>
        <p:nvSpPr>
          <p:cNvPr id="159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Switches sometimes need to broadcast frames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Upon receiving a frame with an unfamiliar destination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Upon receiving a frame sent to the broadcast address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Broadcasting is implemented by flooding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Transmitting frame out every interface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… except the one where the frame arrived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Flooding can lead to forwarding loops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E.g., if the network contains a cycle of switches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Either accidentally, or by design for higher reliability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68307-4CD3-4E34-9777-1863AA1A6D44}" type="slidenum">
              <a:rPr lang="en-US"/>
              <a:pPr/>
              <a:t>27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598468" name="Rectangle 4"/>
          <p:cNvSpPr>
            <a:spLocks noChangeArrowheads="1"/>
          </p:cNvSpPr>
          <p:nvPr/>
        </p:nvSpPr>
        <p:spPr bwMode="auto">
          <a:xfrm>
            <a:off x="3535362" y="55927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598469" name="Line 5"/>
          <p:cNvSpPr>
            <a:spLocks noChangeShapeType="1"/>
          </p:cNvSpPr>
          <p:nvPr/>
        </p:nvSpPr>
        <p:spPr bwMode="auto">
          <a:xfrm flipH="1">
            <a:off x="3816350" y="5029200"/>
            <a:ext cx="7937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8470" name="Line 6"/>
          <p:cNvSpPr>
            <a:spLocks noChangeShapeType="1"/>
          </p:cNvSpPr>
          <p:nvPr/>
        </p:nvSpPr>
        <p:spPr bwMode="auto">
          <a:xfrm flipH="1">
            <a:off x="3778250" y="5681663"/>
            <a:ext cx="7937" cy="346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8471" name="Line 7"/>
          <p:cNvSpPr>
            <a:spLocks noChangeShapeType="1"/>
          </p:cNvSpPr>
          <p:nvPr/>
        </p:nvSpPr>
        <p:spPr bwMode="auto">
          <a:xfrm>
            <a:off x="2519362" y="5029200"/>
            <a:ext cx="41481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472" name="Rectangle 8"/>
          <p:cNvSpPr>
            <a:spLocks noChangeArrowheads="1"/>
          </p:cNvSpPr>
          <p:nvPr/>
        </p:nvSpPr>
        <p:spPr bwMode="auto">
          <a:xfrm>
            <a:off x="5275262" y="55927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598473" name="Line 9"/>
          <p:cNvSpPr>
            <a:spLocks noChangeShapeType="1"/>
          </p:cNvSpPr>
          <p:nvPr/>
        </p:nvSpPr>
        <p:spPr bwMode="auto">
          <a:xfrm flipH="1">
            <a:off x="5556250" y="5029200"/>
            <a:ext cx="7937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8474" name="Line 10"/>
          <p:cNvSpPr>
            <a:spLocks noChangeShapeType="1"/>
          </p:cNvSpPr>
          <p:nvPr/>
        </p:nvSpPr>
        <p:spPr bwMode="auto">
          <a:xfrm flipH="1">
            <a:off x="5518150" y="5681663"/>
            <a:ext cx="7937" cy="346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8475" name="Line 11"/>
          <p:cNvSpPr>
            <a:spLocks noChangeShapeType="1"/>
          </p:cNvSpPr>
          <p:nvPr/>
        </p:nvSpPr>
        <p:spPr bwMode="auto">
          <a:xfrm>
            <a:off x="2557462" y="6027738"/>
            <a:ext cx="41481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476" name="Line 12"/>
          <p:cNvSpPr>
            <a:spLocks noChangeShapeType="1"/>
          </p:cNvSpPr>
          <p:nvPr/>
        </p:nvSpPr>
        <p:spPr bwMode="auto">
          <a:xfrm>
            <a:off x="3287712" y="5183188"/>
            <a:ext cx="0" cy="6905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477" name="Line 13"/>
          <p:cNvSpPr>
            <a:spLocks noChangeShapeType="1"/>
          </p:cNvSpPr>
          <p:nvPr/>
        </p:nvSpPr>
        <p:spPr bwMode="auto">
          <a:xfrm flipV="1">
            <a:off x="5130800" y="5183188"/>
            <a:ext cx="0" cy="6905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Spanning Trees</a:t>
            </a:r>
          </a:p>
        </p:txBody>
      </p:sp>
      <p:sp>
        <p:nvSpPr>
          <p:cNvPr id="160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Ensure the topology has no loops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Avoid using some of the links when flooding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… to avoid forming a loop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Spanning tree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Sub-graph that covers all vertices but contains no cycles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Links not in the spanning tree do not forward frames</a:t>
            </a:r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0B435-7376-4CED-8ECC-09FC1894C75D}" type="slidenum">
              <a:rPr lang="en-US"/>
              <a:pPr/>
              <a:t>28</a:t>
            </a:fld>
            <a:endParaRPr lang="en-US"/>
          </a:p>
        </p:txBody>
      </p:sp>
      <p:sp>
        <p:nvSpPr>
          <p:cNvPr id="4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00516" name="Oval 4"/>
          <p:cNvSpPr>
            <a:spLocks noChangeArrowheads="1"/>
          </p:cNvSpPr>
          <p:nvPr/>
        </p:nvSpPr>
        <p:spPr bwMode="auto">
          <a:xfrm>
            <a:off x="1960563" y="365760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17" name="Oval 5"/>
          <p:cNvSpPr>
            <a:spLocks noChangeArrowheads="1"/>
          </p:cNvSpPr>
          <p:nvPr/>
        </p:nvSpPr>
        <p:spPr bwMode="auto">
          <a:xfrm>
            <a:off x="1154113" y="450215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18" name="Oval 6"/>
          <p:cNvSpPr>
            <a:spLocks noChangeArrowheads="1"/>
          </p:cNvSpPr>
          <p:nvPr/>
        </p:nvSpPr>
        <p:spPr bwMode="auto">
          <a:xfrm>
            <a:off x="2767013" y="450215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19" name="Oval 7"/>
          <p:cNvSpPr>
            <a:spLocks noChangeArrowheads="1"/>
          </p:cNvSpPr>
          <p:nvPr/>
        </p:nvSpPr>
        <p:spPr bwMode="auto">
          <a:xfrm>
            <a:off x="1884363" y="5078412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0" name="Oval 8"/>
          <p:cNvSpPr>
            <a:spLocks noChangeArrowheads="1"/>
          </p:cNvSpPr>
          <p:nvPr/>
        </p:nvSpPr>
        <p:spPr bwMode="auto">
          <a:xfrm>
            <a:off x="2882900" y="5730875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1" name="Oval 9"/>
          <p:cNvSpPr>
            <a:spLocks noChangeArrowheads="1"/>
          </p:cNvSpPr>
          <p:nvPr/>
        </p:nvSpPr>
        <p:spPr bwMode="auto">
          <a:xfrm>
            <a:off x="846138" y="5500687"/>
            <a:ext cx="422275" cy="382588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2" name="Oval 10"/>
          <p:cNvSpPr>
            <a:spLocks noChangeArrowheads="1"/>
          </p:cNvSpPr>
          <p:nvPr/>
        </p:nvSpPr>
        <p:spPr bwMode="auto">
          <a:xfrm>
            <a:off x="1652588" y="5922962"/>
            <a:ext cx="422275" cy="382588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3" name="Line 11"/>
          <p:cNvSpPr>
            <a:spLocks noChangeShapeType="1"/>
          </p:cNvSpPr>
          <p:nvPr/>
        </p:nvSpPr>
        <p:spPr bwMode="auto">
          <a:xfrm flipH="1">
            <a:off x="1500188" y="4002087"/>
            <a:ext cx="536575" cy="5381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4" name="Line 12"/>
          <p:cNvSpPr>
            <a:spLocks noChangeShapeType="1"/>
          </p:cNvSpPr>
          <p:nvPr/>
        </p:nvSpPr>
        <p:spPr bwMode="auto">
          <a:xfrm>
            <a:off x="2344738" y="3963987"/>
            <a:ext cx="498475" cy="6524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5" name="Line 13"/>
          <p:cNvSpPr>
            <a:spLocks noChangeShapeType="1"/>
          </p:cNvSpPr>
          <p:nvPr/>
        </p:nvSpPr>
        <p:spPr bwMode="auto">
          <a:xfrm>
            <a:off x="1500188" y="4808537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6" name="Line 14"/>
          <p:cNvSpPr>
            <a:spLocks noChangeShapeType="1"/>
          </p:cNvSpPr>
          <p:nvPr/>
        </p:nvSpPr>
        <p:spPr bwMode="auto">
          <a:xfrm>
            <a:off x="2228850" y="5384800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7" name="Line 15"/>
          <p:cNvSpPr>
            <a:spLocks noChangeShapeType="1"/>
          </p:cNvSpPr>
          <p:nvPr/>
        </p:nvSpPr>
        <p:spPr bwMode="auto">
          <a:xfrm>
            <a:off x="2997200" y="4886325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8" name="Line 16"/>
          <p:cNvSpPr>
            <a:spLocks noChangeShapeType="1"/>
          </p:cNvSpPr>
          <p:nvPr/>
        </p:nvSpPr>
        <p:spPr bwMode="auto">
          <a:xfrm>
            <a:off x="2190750" y="4040187"/>
            <a:ext cx="844550" cy="17287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29" name="Line 17"/>
          <p:cNvSpPr>
            <a:spLocks noChangeShapeType="1"/>
          </p:cNvSpPr>
          <p:nvPr/>
        </p:nvSpPr>
        <p:spPr bwMode="auto">
          <a:xfrm flipV="1">
            <a:off x="1230313" y="5384800"/>
            <a:ext cx="692150" cy="2301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0" name="Line 18"/>
          <p:cNvSpPr>
            <a:spLocks noChangeShapeType="1"/>
          </p:cNvSpPr>
          <p:nvPr/>
        </p:nvSpPr>
        <p:spPr bwMode="auto">
          <a:xfrm flipV="1">
            <a:off x="1884363" y="5422900"/>
            <a:ext cx="190500" cy="5000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1" name="Line 19"/>
          <p:cNvSpPr>
            <a:spLocks noChangeShapeType="1"/>
          </p:cNvSpPr>
          <p:nvPr/>
        </p:nvSpPr>
        <p:spPr bwMode="auto">
          <a:xfrm flipH="1" flipV="1">
            <a:off x="1190625" y="5807075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2" name="AutoShape 20"/>
          <p:cNvSpPr>
            <a:spLocks noChangeArrowheads="1"/>
          </p:cNvSpPr>
          <p:nvPr/>
        </p:nvSpPr>
        <p:spPr bwMode="auto">
          <a:xfrm>
            <a:off x="3881438" y="4502150"/>
            <a:ext cx="1266825" cy="498475"/>
          </a:xfrm>
          <a:prstGeom prst="rightArrow">
            <a:avLst>
              <a:gd name="adj1" fmla="val 50000"/>
              <a:gd name="adj2" fmla="val 63535"/>
            </a:avLst>
          </a:prstGeom>
          <a:solidFill>
            <a:srgbClr val="0000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3" name="Oval 21"/>
          <p:cNvSpPr>
            <a:spLocks noChangeArrowheads="1"/>
          </p:cNvSpPr>
          <p:nvPr/>
        </p:nvSpPr>
        <p:spPr bwMode="auto">
          <a:xfrm>
            <a:off x="6800850" y="369570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4" name="Oval 22"/>
          <p:cNvSpPr>
            <a:spLocks noChangeArrowheads="1"/>
          </p:cNvSpPr>
          <p:nvPr/>
        </p:nvSpPr>
        <p:spPr bwMode="auto">
          <a:xfrm>
            <a:off x="5994400" y="454025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5" name="Oval 23"/>
          <p:cNvSpPr>
            <a:spLocks noChangeArrowheads="1"/>
          </p:cNvSpPr>
          <p:nvPr/>
        </p:nvSpPr>
        <p:spPr bwMode="auto">
          <a:xfrm>
            <a:off x="7607300" y="454025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6" name="Oval 24"/>
          <p:cNvSpPr>
            <a:spLocks noChangeArrowheads="1"/>
          </p:cNvSpPr>
          <p:nvPr/>
        </p:nvSpPr>
        <p:spPr bwMode="auto">
          <a:xfrm>
            <a:off x="6724650" y="5116512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7" name="Oval 25"/>
          <p:cNvSpPr>
            <a:spLocks noChangeArrowheads="1"/>
          </p:cNvSpPr>
          <p:nvPr/>
        </p:nvSpPr>
        <p:spPr bwMode="auto">
          <a:xfrm>
            <a:off x="7723188" y="5768975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8" name="Oval 26"/>
          <p:cNvSpPr>
            <a:spLocks noChangeArrowheads="1"/>
          </p:cNvSpPr>
          <p:nvPr/>
        </p:nvSpPr>
        <p:spPr bwMode="auto">
          <a:xfrm>
            <a:off x="5686425" y="5538787"/>
            <a:ext cx="422275" cy="382588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39" name="Oval 27"/>
          <p:cNvSpPr>
            <a:spLocks noChangeArrowheads="1"/>
          </p:cNvSpPr>
          <p:nvPr/>
        </p:nvSpPr>
        <p:spPr bwMode="auto">
          <a:xfrm>
            <a:off x="6492875" y="5961062"/>
            <a:ext cx="422275" cy="382588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0" name="Line 28"/>
          <p:cNvSpPr>
            <a:spLocks noChangeShapeType="1"/>
          </p:cNvSpPr>
          <p:nvPr/>
        </p:nvSpPr>
        <p:spPr bwMode="auto">
          <a:xfrm flipH="1">
            <a:off x="6340475" y="4040187"/>
            <a:ext cx="536575" cy="5381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1" name="Line 29"/>
          <p:cNvSpPr>
            <a:spLocks noChangeShapeType="1"/>
          </p:cNvSpPr>
          <p:nvPr/>
        </p:nvSpPr>
        <p:spPr bwMode="auto">
          <a:xfrm>
            <a:off x="7185025" y="4002087"/>
            <a:ext cx="498475" cy="6524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2" name="Line 30"/>
          <p:cNvSpPr>
            <a:spLocks noChangeShapeType="1"/>
          </p:cNvSpPr>
          <p:nvPr/>
        </p:nvSpPr>
        <p:spPr bwMode="auto">
          <a:xfrm>
            <a:off x="6340475" y="4846637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3" name="Line 31"/>
          <p:cNvSpPr>
            <a:spLocks noChangeShapeType="1"/>
          </p:cNvSpPr>
          <p:nvPr/>
        </p:nvSpPr>
        <p:spPr bwMode="auto">
          <a:xfrm>
            <a:off x="7069138" y="5422900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4" name="Line 32"/>
          <p:cNvSpPr>
            <a:spLocks noChangeShapeType="1"/>
          </p:cNvSpPr>
          <p:nvPr/>
        </p:nvSpPr>
        <p:spPr bwMode="auto">
          <a:xfrm>
            <a:off x="7837488" y="4924425"/>
            <a:ext cx="115887" cy="84455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5" name="Line 33"/>
          <p:cNvSpPr>
            <a:spLocks noChangeShapeType="1"/>
          </p:cNvSpPr>
          <p:nvPr/>
        </p:nvSpPr>
        <p:spPr bwMode="auto">
          <a:xfrm>
            <a:off x="7031038" y="4078287"/>
            <a:ext cx="844550" cy="17287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6" name="Line 34"/>
          <p:cNvSpPr>
            <a:spLocks noChangeShapeType="1"/>
          </p:cNvSpPr>
          <p:nvPr/>
        </p:nvSpPr>
        <p:spPr bwMode="auto">
          <a:xfrm flipV="1">
            <a:off x="6070600" y="5422900"/>
            <a:ext cx="692150" cy="2301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7" name="Line 35"/>
          <p:cNvSpPr>
            <a:spLocks noChangeShapeType="1"/>
          </p:cNvSpPr>
          <p:nvPr/>
        </p:nvSpPr>
        <p:spPr bwMode="auto">
          <a:xfrm flipV="1">
            <a:off x="6724650" y="5461000"/>
            <a:ext cx="190500" cy="5000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0548" name="Line 36"/>
          <p:cNvSpPr>
            <a:spLocks noChangeShapeType="1"/>
          </p:cNvSpPr>
          <p:nvPr/>
        </p:nvSpPr>
        <p:spPr bwMode="auto">
          <a:xfrm flipH="1" flipV="1">
            <a:off x="6030913" y="5845175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0543" grpId="0" animBg="1"/>
      <p:bldP spid="1600544" grpId="0" animBg="1"/>
      <p:bldP spid="16005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a Spanning Tree</a:t>
            </a:r>
          </a:p>
        </p:txBody>
      </p:sp>
      <p:sp>
        <p:nvSpPr>
          <p:cNvPr id="160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Need a distributed algorithm</a:t>
            </a:r>
          </a:p>
          <a:p>
            <a:pPr lvl="1"/>
            <a:r>
              <a:rPr lang="en-US" dirty="0"/>
              <a:t>Switches cooperate to build the spanning tree</a:t>
            </a:r>
          </a:p>
          <a:p>
            <a:pPr lvl="1"/>
            <a:r>
              <a:rPr lang="en-US" dirty="0"/>
              <a:t>… and adapt automatically when failures occur</a:t>
            </a:r>
          </a:p>
          <a:p>
            <a:r>
              <a:rPr lang="en-US" dirty="0"/>
              <a:t>Key ingredients of the algorithm</a:t>
            </a:r>
          </a:p>
          <a:p>
            <a:pPr lvl="1"/>
            <a:r>
              <a:rPr lang="en-US" dirty="0"/>
              <a:t>Switches need to elect a “root”</a:t>
            </a:r>
          </a:p>
          <a:p>
            <a:pPr lvl="2"/>
            <a:r>
              <a:rPr lang="en-US" dirty="0"/>
              <a:t>The switch with the smallest identifier</a:t>
            </a:r>
          </a:p>
          <a:p>
            <a:pPr lvl="1"/>
            <a:r>
              <a:rPr lang="en-US" dirty="0"/>
              <a:t>Each switch identifies if its interface </a:t>
            </a:r>
            <a:br>
              <a:rPr lang="en-US" dirty="0"/>
            </a:br>
            <a:r>
              <a:rPr lang="en-US" dirty="0"/>
              <a:t>is on the shortest path from the root</a:t>
            </a:r>
          </a:p>
          <a:p>
            <a:pPr lvl="2"/>
            <a:r>
              <a:rPr lang="en-US"/>
              <a:t>And exclude it from the tree if not</a:t>
            </a:r>
          </a:p>
          <a:p>
            <a:pPr lvl="1"/>
            <a:r>
              <a:rPr lang="en-US" dirty="0"/>
              <a:t>Messages (Y, d, X)</a:t>
            </a:r>
          </a:p>
          <a:p>
            <a:pPr lvl="2"/>
            <a:r>
              <a:rPr lang="en-US" dirty="0"/>
              <a:t>From node X</a:t>
            </a:r>
          </a:p>
          <a:p>
            <a:pPr lvl="2"/>
            <a:r>
              <a:rPr lang="en-US" dirty="0"/>
              <a:t>Claiming Y is the root</a:t>
            </a:r>
          </a:p>
          <a:p>
            <a:pPr lvl="2"/>
            <a:r>
              <a:rPr lang="en-US" dirty="0"/>
              <a:t>And the distance is d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DA54A7-12EA-4C20-A044-537626995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02564" name="Oval 4"/>
          <p:cNvSpPr>
            <a:spLocks noChangeArrowheads="1"/>
          </p:cNvSpPr>
          <p:nvPr/>
        </p:nvSpPr>
        <p:spPr bwMode="auto">
          <a:xfrm>
            <a:off x="7570788" y="315595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65" name="Oval 5"/>
          <p:cNvSpPr>
            <a:spLocks noChangeArrowheads="1"/>
          </p:cNvSpPr>
          <p:nvPr/>
        </p:nvSpPr>
        <p:spPr bwMode="auto">
          <a:xfrm>
            <a:off x="6764338" y="400050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66" name="Oval 6"/>
          <p:cNvSpPr>
            <a:spLocks noChangeArrowheads="1"/>
          </p:cNvSpPr>
          <p:nvPr/>
        </p:nvSpPr>
        <p:spPr bwMode="auto">
          <a:xfrm>
            <a:off x="8377238" y="400050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67" name="Oval 7"/>
          <p:cNvSpPr>
            <a:spLocks noChangeArrowheads="1"/>
          </p:cNvSpPr>
          <p:nvPr/>
        </p:nvSpPr>
        <p:spPr bwMode="auto">
          <a:xfrm>
            <a:off x="7494588" y="4576763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68" name="Oval 8"/>
          <p:cNvSpPr>
            <a:spLocks noChangeArrowheads="1"/>
          </p:cNvSpPr>
          <p:nvPr/>
        </p:nvSpPr>
        <p:spPr bwMode="auto">
          <a:xfrm>
            <a:off x="8493125" y="5229225"/>
            <a:ext cx="422275" cy="384175"/>
          </a:xfrm>
          <a:prstGeom prst="ellipse">
            <a:avLst/>
          </a:prstGeom>
          <a:solidFill>
            <a:srgbClr val="0000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69" name="Oval 9"/>
          <p:cNvSpPr>
            <a:spLocks noChangeArrowheads="1"/>
          </p:cNvSpPr>
          <p:nvPr/>
        </p:nvSpPr>
        <p:spPr bwMode="auto">
          <a:xfrm>
            <a:off x="6456363" y="4999038"/>
            <a:ext cx="422275" cy="382587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0" name="Oval 10"/>
          <p:cNvSpPr>
            <a:spLocks noChangeArrowheads="1"/>
          </p:cNvSpPr>
          <p:nvPr/>
        </p:nvSpPr>
        <p:spPr bwMode="auto">
          <a:xfrm>
            <a:off x="7262813" y="5421313"/>
            <a:ext cx="422275" cy="382587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1" name="Line 11"/>
          <p:cNvSpPr>
            <a:spLocks noChangeShapeType="1"/>
          </p:cNvSpPr>
          <p:nvPr/>
        </p:nvSpPr>
        <p:spPr bwMode="auto">
          <a:xfrm flipH="1">
            <a:off x="7110413" y="3500438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2" name="Line 12"/>
          <p:cNvSpPr>
            <a:spLocks noChangeShapeType="1"/>
          </p:cNvSpPr>
          <p:nvPr/>
        </p:nvSpPr>
        <p:spPr bwMode="auto">
          <a:xfrm>
            <a:off x="7954963" y="3462338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3" name="Line 13"/>
          <p:cNvSpPr>
            <a:spLocks noChangeShapeType="1"/>
          </p:cNvSpPr>
          <p:nvPr/>
        </p:nvSpPr>
        <p:spPr bwMode="auto">
          <a:xfrm>
            <a:off x="7110413" y="4306888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4" name="Line 14"/>
          <p:cNvSpPr>
            <a:spLocks noChangeShapeType="1"/>
          </p:cNvSpPr>
          <p:nvPr/>
        </p:nvSpPr>
        <p:spPr bwMode="auto">
          <a:xfrm>
            <a:off x="7839075" y="4883150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5" name="Line 15"/>
          <p:cNvSpPr>
            <a:spLocks noChangeShapeType="1"/>
          </p:cNvSpPr>
          <p:nvPr/>
        </p:nvSpPr>
        <p:spPr bwMode="auto">
          <a:xfrm>
            <a:off x="8607425" y="4384675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6" name="Line 16"/>
          <p:cNvSpPr>
            <a:spLocks noChangeShapeType="1"/>
          </p:cNvSpPr>
          <p:nvPr/>
        </p:nvSpPr>
        <p:spPr bwMode="auto">
          <a:xfrm>
            <a:off x="7800975" y="3538538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7" name="Line 17"/>
          <p:cNvSpPr>
            <a:spLocks noChangeShapeType="1"/>
          </p:cNvSpPr>
          <p:nvPr/>
        </p:nvSpPr>
        <p:spPr bwMode="auto">
          <a:xfrm flipV="1">
            <a:off x="6840538" y="4883150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8" name="Line 18"/>
          <p:cNvSpPr>
            <a:spLocks noChangeShapeType="1"/>
          </p:cNvSpPr>
          <p:nvPr/>
        </p:nvSpPr>
        <p:spPr bwMode="auto">
          <a:xfrm flipV="1">
            <a:off x="7494588" y="4921250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79" name="Line 19"/>
          <p:cNvSpPr>
            <a:spLocks noChangeShapeType="1"/>
          </p:cNvSpPr>
          <p:nvPr/>
        </p:nvSpPr>
        <p:spPr bwMode="auto">
          <a:xfrm flipH="1" flipV="1">
            <a:off x="6800850" y="5305425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80" name="Text Box 20"/>
          <p:cNvSpPr txBox="1">
            <a:spLocks noChangeArrowheads="1"/>
          </p:cNvSpPr>
          <p:nvPr/>
        </p:nvSpPr>
        <p:spPr bwMode="auto">
          <a:xfrm>
            <a:off x="7400925" y="2743200"/>
            <a:ext cx="6350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root</a:t>
            </a:r>
          </a:p>
        </p:txBody>
      </p:sp>
      <p:sp>
        <p:nvSpPr>
          <p:cNvPr id="1602581" name="Freeform 21"/>
          <p:cNvSpPr>
            <a:spLocks/>
          </p:cNvSpPr>
          <p:nvPr/>
        </p:nvSpPr>
        <p:spPr bwMode="auto">
          <a:xfrm>
            <a:off x="6151563" y="4230688"/>
            <a:ext cx="1881187" cy="538162"/>
          </a:xfrm>
          <a:custGeom>
            <a:avLst/>
            <a:gdLst/>
            <a:ahLst/>
            <a:cxnLst>
              <a:cxn ang="0">
                <a:pos x="0" y="339"/>
              </a:cxn>
              <a:cxn ang="0">
                <a:pos x="1185" y="0"/>
              </a:cxn>
            </a:cxnLst>
            <a:rect l="0" t="0" r="r" b="b"/>
            <a:pathLst>
              <a:path w="1185" h="339">
                <a:moveTo>
                  <a:pt x="0" y="339"/>
                </a:moveTo>
                <a:cubicBezTo>
                  <a:pt x="0" y="339"/>
                  <a:pt x="592" y="169"/>
                  <a:pt x="1185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82" name="Text Box 22"/>
          <p:cNvSpPr txBox="1">
            <a:spLocks noChangeArrowheads="1"/>
          </p:cNvSpPr>
          <p:nvPr/>
        </p:nvSpPr>
        <p:spPr bwMode="auto">
          <a:xfrm>
            <a:off x="4908550" y="4586288"/>
            <a:ext cx="108743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One hop</a:t>
            </a:r>
          </a:p>
        </p:txBody>
      </p:sp>
      <p:sp>
        <p:nvSpPr>
          <p:cNvPr id="1602583" name="Line 23"/>
          <p:cNvSpPr>
            <a:spLocks noChangeShapeType="1"/>
          </p:cNvSpPr>
          <p:nvPr/>
        </p:nvSpPr>
        <p:spPr bwMode="auto">
          <a:xfrm flipV="1">
            <a:off x="8108950" y="5153025"/>
            <a:ext cx="39688" cy="6540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2584" name="Text Box 24"/>
          <p:cNvSpPr txBox="1">
            <a:spLocks noChangeArrowheads="1"/>
          </p:cNvSpPr>
          <p:nvPr/>
        </p:nvSpPr>
        <p:spPr bwMode="auto">
          <a:xfrm>
            <a:off x="7456488" y="5867400"/>
            <a:ext cx="136207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Calibri" pitchFamily="34" charset="0"/>
              </a:rPr>
              <a:t>Three hops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Programming assignment 1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Have you tested </a:t>
            </a:r>
            <a:r>
              <a:rPr lang="en-US" dirty="0" err="1"/>
              <a:t>MiniNet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Have you been able to setup your VM?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Slides for the tutorial available on class web page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Start early! Start early! Start early! …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Reading for next week: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 Chapter 3 of the textbook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Spanning Tree Algorithm</a:t>
            </a:r>
          </a:p>
        </p:txBody>
      </p:sp>
      <p:sp>
        <p:nvSpPr>
          <p:cNvPr id="1604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Initially, each switch thinks it is the root</a:t>
            </a:r>
          </a:p>
          <a:p>
            <a:pPr lvl="1"/>
            <a:r>
              <a:rPr lang="en-US" dirty="0"/>
              <a:t>Switch sends a message out every interface</a:t>
            </a:r>
          </a:p>
          <a:p>
            <a:pPr lvl="1"/>
            <a:r>
              <a:rPr lang="en-US" dirty="0"/>
              <a:t>… identifying itself as the root with distance 0</a:t>
            </a:r>
          </a:p>
          <a:p>
            <a:pPr lvl="1"/>
            <a:r>
              <a:rPr lang="en-US" dirty="0"/>
              <a:t>Example: switch X announces (X, 0, X)</a:t>
            </a:r>
          </a:p>
          <a:p>
            <a:r>
              <a:rPr lang="en-US" dirty="0"/>
              <a:t>Switches update their view of the root</a:t>
            </a:r>
          </a:p>
          <a:p>
            <a:pPr lvl="1"/>
            <a:r>
              <a:rPr lang="en-US" dirty="0"/>
              <a:t>Upon receiving a message, check the root id</a:t>
            </a:r>
          </a:p>
          <a:p>
            <a:pPr lvl="1"/>
            <a:r>
              <a:rPr lang="en-US" dirty="0"/>
              <a:t>If the new id is smaller, start viewing that switch as root</a:t>
            </a:r>
          </a:p>
          <a:p>
            <a:r>
              <a:rPr lang="en-US" dirty="0"/>
              <a:t>Switches compute their distance from the root</a:t>
            </a:r>
          </a:p>
          <a:p>
            <a:pPr lvl="1"/>
            <a:r>
              <a:rPr lang="en-US" dirty="0"/>
              <a:t>Add 1 to the distance received from a neighbor</a:t>
            </a:r>
          </a:p>
          <a:p>
            <a:pPr lvl="1"/>
            <a:r>
              <a:rPr lang="en-US" dirty="0"/>
              <a:t>Identify interfaces not on a shortest path to the root</a:t>
            </a:r>
          </a:p>
          <a:p>
            <a:pPr lvl="1"/>
            <a:r>
              <a:rPr lang="en-US" dirty="0"/>
              <a:t>… and exclude them from the spanning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45FFCD-BAF5-4A37-9A78-B4BC9139578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From Switch #4’s Viewpoint</a:t>
            </a:r>
          </a:p>
        </p:txBody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Switch #4 thinks it is the root</a:t>
            </a:r>
          </a:p>
          <a:p>
            <a:pPr lvl="1"/>
            <a:r>
              <a:rPr lang="en-US"/>
              <a:t>Sends (4, 0, 4) message to 2 and 7</a:t>
            </a:r>
          </a:p>
          <a:p>
            <a:r>
              <a:rPr lang="en-US"/>
              <a:t>Then, switch #4 hears from #2</a:t>
            </a:r>
          </a:p>
          <a:p>
            <a:pPr lvl="1"/>
            <a:r>
              <a:rPr lang="en-US"/>
              <a:t>Receives (2, 0, 2) message from 2</a:t>
            </a:r>
          </a:p>
          <a:p>
            <a:pPr lvl="1"/>
            <a:r>
              <a:rPr lang="en-US"/>
              <a:t>… and thinks that #2 is the root</a:t>
            </a:r>
          </a:p>
          <a:p>
            <a:pPr lvl="1"/>
            <a:r>
              <a:rPr lang="en-US"/>
              <a:t>And realizes it is just one hop away</a:t>
            </a:r>
          </a:p>
          <a:p>
            <a:r>
              <a:rPr lang="en-US"/>
              <a:t>Then, switch #4 hears from #7</a:t>
            </a:r>
          </a:p>
          <a:p>
            <a:pPr lvl="1"/>
            <a:r>
              <a:rPr lang="en-US"/>
              <a:t>Receives (2, 1, 7) from 7</a:t>
            </a:r>
          </a:p>
          <a:p>
            <a:pPr lvl="1"/>
            <a:r>
              <a:rPr lang="en-US"/>
              <a:t>And realizes this is a longer path</a:t>
            </a:r>
          </a:p>
          <a:p>
            <a:pPr lvl="1"/>
            <a:r>
              <a:rPr lang="en-US"/>
              <a:t>So, prefers its own one-hop path</a:t>
            </a:r>
          </a:p>
          <a:p>
            <a:pPr lvl="1"/>
            <a:r>
              <a:rPr lang="en-US"/>
              <a:t>And removes 4-7 link from the tree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F88C5-7F16-4B2C-8C9C-5B2E1867AD6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06660" name="Oval 4"/>
          <p:cNvSpPr>
            <a:spLocks noChangeArrowheads="1"/>
          </p:cNvSpPr>
          <p:nvPr/>
        </p:nvSpPr>
        <p:spPr bwMode="auto">
          <a:xfrm>
            <a:off x="7259638" y="2390775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1</a:t>
            </a:r>
          </a:p>
        </p:txBody>
      </p:sp>
      <p:sp>
        <p:nvSpPr>
          <p:cNvPr id="1606661" name="Oval 5"/>
          <p:cNvSpPr>
            <a:spLocks noChangeArrowheads="1"/>
          </p:cNvSpPr>
          <p:nvPr/>
        </p:nvSpPr>
        <p:spPr bwMode="auto">
          <a:xfrm>
            <a:off x="6453188" y="3235325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62" name="Oval 6"/>
          <p:cNvSpPr>
            <a:spLocks noChangeArrowheads="1"/>
          </p:cNvSpPr>
          <p:nvPr/>
        </p:nvSpPr>
        <p:spPr bwMode="auto">
          <a:xfrm>
            <a:off x="8066088" y="3235325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63" name="Oval 7"/>
          <p:cNvSpPr>
            <a:spLocks noChangeArrowheads="1"/>
          </p:cNvSpPr>
          <p:nvPr/>
        </p:nvSpPr>
        <p:spPr bwMode="auto">
          <a:xfrm>
            <a:off x="7183438" y="3811588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64" name="Oval 8"/>
          <p:cNvSpPr>
            <a:spLocks noChangeArrowheads="1"/>
          </p:cNvSpPr>
          <p:nvPr/>
        </p:nvSpPr>
        <p:spPr bwMode="auto">
          <a:xfrm>
            <a:off x="8181975" y="446405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65" name="Oval 9"/>
          <p:cNvSpPr>
            <a:spLocks noChangeArrowheads="1"/>
          </p:cNvSpPr>
          <p:nvPr/>
        </p:nvSpPr>
        <p:spPr bwMode="auto">
          <a:xfrm>
            <a:off x="6145213" y="4233863"/>
            <a:ext cx="422275" cy="382587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66" name="Oval 10"/>
          <p:cNvSpPr>
            <a:spLocks noChangeArrowheads="1"/>
          </p:cNvSpPr>
          <p:nvPr/>
        </p:nvSpPr>
        <p:spPr bwMode="auto">
          <a:xfrm>
            <a:off x="6951663" y="4656138"/>
            <a:ext cx="422275" cy="382587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67" name="Line 11"/>
          <p:cNvSpPr>
            <a:spLocks noChangeShapeType="1"/>
          </p:cNvSpPr>
          <p:nvPr/>
        </p:nvSpPr>
        <p:spPr bwMode="auto">
          <a:xfrm flipH="1">
            <a:off x="6799263" y="27352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68" name="Line 12"/>
          <p:cNvSpPr>
            <a:spLocks noChangeShapeType="1"/>
          </p:cNvSpPr>
          <p:nvPr/>
        </p:nvSpPr>
        <p:spPr bwMode="auto">
          <a:xfrm>
            <a:off x="7643813" y="26971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69" name="Line 13"/>
          <p:cNvSpPr>
            <a:spLocks noChangeShapeType="1"/>
          </p:cNvSpPr>
          <p:nvPr/>
        </p:nvSpPr>
        <p:spPr bwMode="auto">
          <a:xfrm>
            <a:off x="6799263" y="35417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70" name="Line 14"/>
          <p:cNvSpPr>
            <a:spLocks noChangeShapeType="1"/>
          </p:cNvSpPr>
          <p:nvPr/>
        </p:nvSpPr>
        <p:spPr bwMode="auto">
          <a:xfrm>
            <a:off x="7527925" y="41179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71" name="Line 15"/>
          <p:cNvSpPr>
            <a:spLocks noChangeShapeType="1"/>
          </p:cNvSpPr>
          <p:nvPr/>
        </p:nvSpPr>
        <p:spPr bwMode="auto">
          <a:xfrm>
            <a:off x="8296275" y="36195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72" name="Line 16"/>
          <p:cNvSpPr>
            <a:spLocks noChangeShapeType="1"/>
          </p:cNvSpPr>
          <p:nvPr/>
        </p:nvSpPr>
        <p:spPr bwMode="auto">
          <a:xfrm>
            <a:off x="7489825" y="27733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73" name="Line 17"/>
          <p:cNvSpPr>
            <a:spLocks noChangeShapeType="1"/>
          </p:cNvSpPr>
          <p:nvPr/>
        </p:nvSpPr>
        <p:spPr bwMode="auto">
          <a:xfrm flipV="1">
            <a:off x="6529388" y="41179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74" name="Line 18"/>
          <p:cNvSpPr>
            <a:spLocks noChangeShapeType="1"/>
          </p:cNvSpPr>
          <p:nvPr/>
        </p:nvSpPr>
        <p:spPr bwMode="auto">
          <a:xfrm flipV="1">
            <a:off x="7183438" y="41560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75" name="Line 19"/>
          <p:cNvSpPr>
            <a:spLocks noChangeShapeType="1"/>
          </p:cNvSpPr>
          <p:nvPr/>
        </p:nvSpPr>
        <p:spPr bwMode="auto">
          <a:xfrm flipH="1" flipV="1">
            <a:off x="6489700" y="45402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6676" name="Text Box 20"/>
          <p:cNvSpPr txBox="1">
            <a:spLocks noChangeArrowheads="1"/>
          </p:cNvSpPr>
          <p:nvPr/>
        </p:nvSpPr>
        <p:spPr bwMode="auto">
          <a:xfrm>
            <a:off x="7227888" y="3821113"/>
            <a:ext cx="3127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2</a:t>
            </a:r>
          </a:p>
        </p:txBody>
      </p:sp>
      <p:sp>
        <p:nvSpPr>
          <p:cNvPr id="1606677" name="Text Box 21"/>
          <p:cNvSpPr txBox="1">
            <a:spLocks noChangeArrowheads="1"/>
          </p:cNvSpPr>
          <p:nvPr/>
        </p:nvSpPr>
        <p:spPr bwMode="auto">
          <a:xfrm>
            <a:off x="6497638" y="3233738"/>
            <a:ext cx="3127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3</a:t>
            </a:r>
          </a:p>
        </p:txBody>
      </p:sp>
      <p:sp>
        <p:nvSpPr>
          <p:cNvPr id="1606678" name="Text Box 22"/>
          <p:cNvSpPr txBox="1">
            <a:spLocks noChangeArrowheads="1"/>
          </p:cNvSpPr>
          <p:nvPr/>
        </p:nvSpPr>
        <p:spPr bwMode="auto">
          <a:xfrm>
            <a:off x="6191250" y="4232275"/>
            <a:ext cx="31273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4</a:t>
            </a:r>
          </a:p>
        </p:txBody>
      </p:sp>
      <p:sp>
        <p:nvSpPr>
          <p:cNvPr id="1606679" name="Text Box 23"/>
          <p:cNvSpPr txBox="1">
            <a:spLocks noChangeArrowheads="1"/>
          </p:cNvSpPr>
          <p:nvPr/>
        </p:nvSpPr>
        <p:spPr bwMode="auto">
          <a:xfrm>
            <a:off x="8110538" y="3233738"/>
            <a:ext cx="3127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5</a:t>
            </a:r>
          </a:p>
        </p:txBody>
      </p:sp>
      <p:sp>
        <p:nvSpPr>
          <p:cNvPr id="1606680" name="Text Box 24"/>
          <p:cNvSpPr txBox="1">
            <a:spLocks noChangeArrowheads="1"/>
          </p:cNvSpPr>
          <p:nvPr/>
        </p:nvSpPr>
        <p:spPr bwMode="auto">
          <a:xfrm>
            <a:off x="8226425" y="4462463"/>
            <a:ext cx="31273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6</a:t>
            </a:r>
          </a:p>
        </p:txBody>
      </p:sp>
      <p:sp>
        <p:nvSpPr>
          <p:cNvPr id="1606681" name="Text Box 25"/>
          <p:cNvSpPr txBox="1">
            <a:spLocks noChangeArrowheads="1"/>
          </p:cNvSpPr>
          <p:nvPr/>
        </p:nvSpPr>
        <p:spPr bwMode="auto">
          <a:xfrm>
            <a:off x="7016750" y="4654550"/>
            <a:ext cx="31273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665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From Switch #4’s Viewpoint</a:t>
            </a:r>
          </a:p>
        </p:txBody>
      </p:sp>
      <p:sp>
        <p:nvSpPr>
          <p:cNvPr id="160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Switch #2 hears about switch #1</a:t>
            </a:r>
          </a:p>
          <a:p>
            <a:pPr lvl="1"/>
            <a:r>
              <a:rPr lang="en-US"/>
              <a:t>Switch 2 hears (1, 1, 3) from 3</a:t>
            </a:r>
          </a:p>
          <a:p>
            <a:pPr lvl="1"/>
            <a:r>
              <a:rPr lang="en-US"/>
              <a:t>Switch 2 starts treating 1 as root</a:t>
            </a:r>
          </a:p>
          <a:p>
            <a:pPr lvl="1"/>
            <a:r>
              <a:rPr lang="en-US"/>
              <a:t>And sends (1, 2, 2) to neighbors</a:t>
            </a:r>
          </a:p>
          <a:p>
            <a:r>
              <a:rPr lang="en-US"/>
              <a:t>Switch #4 hears from switch #2</a:t>
            </a:r>
          </a:p>
          <a:p>
            <a:pPr lvl="1"/>
            <a:r>
              <a:rPr lang="en-US"/>
              <a:t>Switch 4 starts treating 1 as root</a:t>
            </a:r>
          </a:p>
          <a:p>
            <a:pPr lvl="1"/>
            <a:r>
              <a:rPr lang="en-US"/>
              <a:t>And sends (1, 3, 4) to neighbors</a:t>
            </a:r>
          </a:p>
          <a:p>
            <a:r>
              <a:rPr lang="en-US"/>
              <a:t>Switch #4 hears from switch #7</a:t>
            </a:r>
          </a:p>
          <a:p>
            <a:pPr lvl="1"/>
            <a:r>
              <a:rPr lang="en-US"/>
              <a:t>Switch 4 receives (1, 3, 7) from 7</a:t>
            </a:r>
          </a:p>
          <a:p>
            <a:pPr lvl="1"/>
            <a:r>
              <a:rPr lang="en-US"/>
              <a:t>And realizes this is a longer path</a:t>
            </a:r>
          </a:p>
          <a:p>
            <a:pPr lvl="1"/>
            <a:r>
              <a:rPr lang="en-US"/>
              <a:t>So, prefers its own three-hop path</a:t>
            </a:r>
          </a:p>
          <a:p>
            <a:pPr lvl="1"/>
            <a:r>
              <a:rPr lang="en-US"/>
              <a:t>And removes 4-7 Iink from the tree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D4801-0CF6-4D1D-B23E-9F7A495AC11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08708" name="Oval 4"/>
          <p:cNvSpPr>
            <a:spLocks noChangeArrowheads="1"/>
          </p:cNvSpPr>
          <p:nvPr/>
        </p:nvSpPr>
        <p:spPr bwMode="auto">
          <a:xfrm>
            <a:off x="7259638" y="2390775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1</a:t>
            </a:r>
          </a:p>
        </p:txBody>
      </p:sp>
      <p:sp>
        <p:nvSpPr>
          <p:cNvPr id="1608709" name="Oval 5"/>
          <p:cNvSpPr>
            <a:spLocks noChangeArrowheads="1"/>
          </p:cNvSpPr>
          <p:nvPr/>
        </p:nvSpPr>
        <p:spPr bwMode="auto">
          <a:xfrm>
            <a:off x="6453188" y="3235325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0" name="Oval 6"/>
          <p:cNvSpPr>
            <a:spLocks noChangeArrowheads="1"/>
          </p:cNvSpPr>
          <p:nvPr/>
        </p:nvSpPr>
        <p:spPr bwMode="auto">
          <a:xfrm>
            <a:off x="8066088" y="3235325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1" name="Oval 7"/>
          <p:cNvSpPr>
            <a:spLocks noChangeArrowheads="1"/>
          </p:cNvSpPr>
          <p:nvPr/>
        </p:nvSpPr>
        <p:spPr bwMode="auto">
          <a:xfrm>
            <a:off x="7183438" y="3811588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2" name="Oval 8"/>
          <p:cNvSpPr>
            <a:spLocks noChangeArrowheads="1"/>
          </p:cNvSpPr>
          <p:nvPr/>
        </p:nvSpPr>
        <p:spPr bwMode="auto">
          <a:xfrm>
            <a:off x="8181975" y="4464050"/>
            <a:ext cx="422275" cy="384175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3" name="Oval 9"/>
          <p:cNvSpPr>
            <a:spLocks noChangeArrowheads="1"/>
          </p:cNvSpPr>
          <p:nvPr/>
        </p:nvSpPr>
        <p:spPr bwMode="auto">
          <a:xfrm>
            <a:off x="6145213" y="4233863"/>
            <a:ext cx="422275" cy="382587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4" name="Oval 10"/>
          <p:cNvSpPr>
            <a:spLocks noChangeArrowheads="1"/>
          </p:cNvSpPr>
          <p:nvPr/>
        </p:nvSpPr>
        <p:spPr bwMode="auto">
          <a:xfrm>
            <a:off x="6951663" y="4656138"/>
            <a:ext cx="422275" cy="382587"/>
          </a:xfrm>
          <a:prstGeom prst="ellipse">
            <a:avLst/>
          </a:prstGeom>
          <a:solidFill>
            <a:srgbClr val="CC99FF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5" name="Line 11"/>
          <p:cNvSpPr>
            <a:spLocks noChangeShapeType="1"/>
          </p:cNvSpPr>
          <p:nvPr/>
        </p:nvSpPr>
        <p:spPr bwMode="auto">
          <a:xfrm flipH="1">
            <a:off x="6799263" y="27352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6" name="Line 12"/>
          <p:cNvSpPr>
            <a:spLocks noChangeShapeType="1"/>
          </p:cNvSpPr>
          <p:nvPr/>
        </p:nvSpPr>
        <p:spPr bwMode="auto">
          <a:xfrm>
            <a:off x="7643813" y="26971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7" name="Line 13"/>
          <p:cNvSpPr>
            <a:spLocks noChangeShapeType="1"/>
          </p:cNvSpPr>
          <p:nvPr/>
        </p:nvSpPr>
        <p:spPr bwMode="auto">
          <a:xfrm>
            <a:off x="6799263" y="35417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8" name="Line 14"/>
          <p:cNvSpPr>
            <a:spLocks noChangeShapeType="1"/>
          </p:cNvSpPr>
          <p:nvPr/>
        </p:nvSpPr>
        <p:spPr bwMode="auto">
          <a:xfrm>
            <a:off x="7527925" y="41179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9" name="Line 15"/>
          <p:cNvSpPr>
            <a:spLocks noChangeShapeType="1"/>
          </p:cNvSpPr>
          <p:nvPr/>
        </p:nvSpPr>
        <p:spPr bwMode="auto">
          <a:xfrm>
            <a:off x="8296275" y="36195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20" name="Line 16"/>
          <p:cNvSpPr>
            <a:spLocks noChangeShapeType="1"/>
          </p:cNvSpPr>
          <p:nvPr/>
        </p:nvSpPr>
        <p:spPr bwMode="auto">
          <a:xfrm>
            <a:off x="7489825" y="27733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21" name="Line 17"/>
          <p:cNvSpPr>
            <a:spLocks noChangeShapeType="1"/>
          </p:cNvSpPr>
          <p:nvPr/>
        </p:nvSpPr>
        <p:spPr bwMode="auto">
          <a:xfrm flipV="1">
            <a:off x="6529388" y="41179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22" name="Line 18"/>
          <p:cNvSpPr>
            <a:spLocks noChangeShapeType="1"/>
          </p:cNvSpPr>
          <p:nvPr/>
        </p:nvSpPr>
        <p:spPr bwMode="auto">
          <a:xfrm flipV="1">
            <a:off x="7183438" y="41560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23" name="Line 19"/>
          <p:cNvSpPr>
            <a:spLocks noChangeShapeType="1"/>
          </p:cNvSpPr>
          <p:nvPr/>
        </p:nvSpPr>
        <p:spPr bwMode="auto">
          <a:xfrm flipH="1" flipV="1">
            <a:off x="6489700" y="45402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24" name="Text Box 20"/>
          <p:cNvSpPr txBox="1">
            <a:spLocks noChangeArrowheads="1"/>
          </p:cNvSpPr>
          <p:nvPr/>
        </p:nvSpPr>
        <p:spPr bwMode="auto">
          <a:xfrm>
            <a:off x="7227888" y="3821113"/>
            <a:ext cx="3127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2</a:t>
            </a:r>
          </a:p>
        </p:txBody>
      </p:sp>
      <p:sp>
        <p:nvSpPr>
          <p:cNvPr id="1608725" name="Text Box 21"/>
          <p:cNvSpPr txBox="1">
            <a:spLocks noChangeArrowheads="1"/>
          </p:cNvSpPr>
          <p:nvPr/>
        </p:nvSpPr>
        <p:spPr bwMode="auto">
          <a:xfrm>
            <a:off x="6497638" y="3233738"/>
            <a:ext cx="3127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3</a:t>
            </a:r>
          </a:p>
        </p:txBody>
      </p:sp>
      <p:sp>
        <p:nvSpPr>
          <p:cNvPr id="1608726" name="Text Box 22"/>
          <p:cNvSpPr txBox="1">
            <a:spLocks noChangeArrowheads="1"/>
          </p:cNvSpPr>
          <p:nvPr/>
        </p:nvSpPr>
        <p:spPr bwMode="auto">
          <a:xfrm>
            <a:off x="6191250" y="4232275"/>
            <a:ext cx="31273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4</a:t>
            </a:r>
          </a:p>
        </p:txBody>
      </p:sp>
      <p:sp>
        <p:nvSpPr>
          <p:cNvPr id="1608727" name="Text Box 23"/>
          <p:cNvSpPr txBox="1">
            <a:spLocks noChangeArrowheads="1"/>
          </p:cNvSpPr>
          <p:nvPr/>
        </p:nvSpPr>
        <p:spPr bwMode="auto">
          <a:xfrm>
            <a:off x="8110538" y="3233738"/>
            <a:ext cx="3127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5</a:t>
            </a:r>
          </a:p>
        </p:txBody>
      </p:sp>
      <p:sp>
        <p:nvSpPr>
          <p:cNvPr id="1608728" name="Text Box 24"/>
          <p:cNvSpPr txBox="1">
            <a:spLocks noChangeArrowheads="1"/>
          </p:cNvSpPr>
          <p:nvPr/>
        </p:nvSpPr>
        <p:spPr bwMode="auto">
          <a:xfrm>
            <a:off x="8226425" y="4462463"/>
            <a:ext cx="31273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6</a:t>
            </a:r>
          </a:p>
        </p:txBody>
      </p:sp>
      <p:sp>
        <p:nvSpPr>
          <p:cNvPr id="1608729" name="Text Box 25"/>
          <p:cNvSpPr txBox="1">
            <a:spLocks noChangeArrowheads="1"/>
          </p:cNvSpPr>
          <p:nvPr/>
        </p:nvSpPr>
        <p:spPr bwMode="auto">
          <a:xfrm>
            <a:off x="7016750" y="4654550"/>
            <a:ext cx="31273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70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Robust Spanning Tree Algorithm</a:t>
            </a:r>
          </a:p>
        </p:txBody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Algorithm must react to failures</a:t>
            </a:r>
          </a:p>
          <a:p>
            <a:pPr lvl="1"/>
            <a:r>
              <a:rPr lang="en-US"/>
              <a:t>Failure of the root node</a:t>
            </a:r>
          </a:p>
          <a:p>
            <a:pPr lvl="2"/>
            <a:r>
              <a:rPr lang="en-US"/>
              <a:t>Need to elect a new root, with the next lowest identifier</a:t>
            </a:r>
          </a:p>
          <a:p>
            <a:pPr lvl="1"/>
            <a:r>
              <a:rPr lang="en-US"/>
              <a:t>Failure of other switches and links</a:t>
            </a:r>
          </a:p>
          <a:p>
            <a:pPr lvl="2"/>
            <a:r>
              <a:rPr lang="en-US"/>
              <a:t>Need to recompute the spanning tree</a:t>
            </a:r>
          </a:p>
          <a:p>
            <a:r>
              <a:rPr lang="en-US"/>
              <a:t>Root switch continues sending messages</a:t>
            </a:r>
          </a:p>
          <a:p>
            <a:pPr lvl="1"/>
            <a:r>
              <a:rPr lang="en-US"/>
              <a:t>Periodically reannouncing itself as the root (1, 0, 1)</a:t>
            </a:r>
          </a:p>
          <a:p>
            <a:pPr lvl="1"/>
            <a:r>
              <a:rPr lang="en-US"/>
              <a:t>Other switches continue forwarding messages</a:t>
            </a:r>
          </a:p>
          <a:p>
            <a:r>
              <a:rPr lang="en-US"/>
              <a:t>Detecting failures through timeout (soft state!)</a:t>
            </a:r>
          </a:p>
          <a:p>
            <a:pPr lvl="1"/>
            <a:r>
              <a:rPr lang="en-US"/>
              <a:t>Switch waits to hear from others</a:t>
            </a:r>
          </a:p>
          <a:p>
            <a:pPr lvl="1"/>
            <a:r>
              <a:rPr lang="en-US"/>
              <a:t>Eventually times out and claims to be the root</a:t>
            </a:r>
          </a:p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A54069-878E-41D7-B57C-4EE2721ACA1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10756" name="Text Box 4"/>
          <p:cNvSpPr txBox="1">
            <a:spLocks noChangeArrowheads="1"/>
          </p:cNvSpPr>
          <p:nvPr/>
        </p:nvSpPr>
        <p:spPr bwMode="auto">
          <a:xfrm>
            <a:off x="381000" y="6324600"/>
            <a:ext cx="8229600" cy="434975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hlink"/>
                </a:solidFill>
                <a:latin typeface="Helvetica" pitchFamily="34" charset="0"/>
              </a:rPr>
              <a:t>See the textbook for details and another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0755" grpId="0" build="p"/>
      <p:bldP spid="161075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Switches vs. Routers</a:t>
            </a:r>
          </a:p>
        </p:txBody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 of switches over routers</a:t>
            </a:r>
          </a:p>
          <a:p>
            <a:pPr lvl="1"/>
            <a:r>
              <a:rPr lang="en-US"/>
              <a:t>Plug-and-play</a:t>
            </a:r>
          </a:p>
          <a:p>
            <a:pPr lvl="1"/>
            <a:r>
              <a:rPr lang="en-US"/>
              <a:t>Fast filtering and forwarding of frames</a:t>
            </a:r>
          </a:p>
          <a:p>
            <a:pPr lvl="1"/>
            <a:r>
              <a:rPr lang="en-US"/>
              <a:t>No pronunciation ambiguity (e.g., “rooter” vs. “rowter”)</a:t>
            </a:r>
          </a:p>
          <a:p>
            <a:r>
              <a:rPr lang="en-US"/>
              <a:t>Disadvantages of switches over routers</a:t>
            </a:r>
          </a:p>
          <a:p>
            <a:pPr lvl="1"/>
            <a:r>
              <a:rPr lang="en-US"/>
              <a:t>Topology is restricted to a spanning tree</a:t>
            </a:r>
          </a:p>
          <a:p>
            <a:pPr lvl="1"/>
            <a:r>
              <a:rPr lang="en-US"/>
              <a:t>Large networks require large ARP tables</a:t>
            </a:r>
          </a:p>
          <a:p>
            <a:pPr lvl="1"/>
            <a:r>
              <a:rPr lang="en-US"/>
              <a:t>Broadcast storms can cause the network to collapse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B2CAC-6563-40DB-AE6E-1B1AA55C633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Hubs, Switches, &amp; Routers</a:t>
            </a:r>
          </a:p>
        </p:txBody>
      </p:sp>
      <p:sp>
        <p:nvSpPr>
          <p:cNvPr id="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84BDC-24C1-4B55-A07F-2E6618FB1D9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627140" name="Line 4"/>
          <p:cNvSpPr>
            <a:spLocks noChangeShapeType="1"/>
          </p:cNvSpPr>
          <p:nvPr/>
        </p:nvSpPr>
        <p:spPr bwMode="auto">
          <a:xfrm flipV="1">
            <a:off x="241300" y="3117850"/>
            <a:ext cx="854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7141" name="Line 5"/>
          <p:cNvSpPr>
            <a:spLocks noChangeShapeType="1"/>
          </p:cNvSpPr>
          <p:nvPr/>
        </p:nvSpPr>
        <p:spPr bwMode="auto">
          <a:xfrm>
            <a:off x="265113" y="3935412"/>
            <a:ext cx="8597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7142" name="Line 6"/>
          <p:cNvSpPr>
            <a:spLocks noChangeShapeType="1"/>
          </p:cNvSpPr>
          <p:nvPr/>
        </p:nvSpPr>
        <p:spPr bwMode="auto">
          <a:xfrm>
            <a:off x="339725" y="5022850"/>
            <a:ext cx="843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28600" y="1371600"/>
            <a:ext cx="9182100" cy="4781550"/>
            <a:chOff x="192" y="959"/>
            <a:chExt cx="5784" cy="3012"/>
          </a:xfrm>
        </p:grpSpPr>
        <p:sp>
          <p:nvSpPr>
            <p:cNvPr id="1627143" name="AutoShape 7"/>
            <p:cNvSpPr>
              <a:spLocks noChangeAspect="1" noChangeArrowheads="1" noTextEdit="1"/>
            </p:cNvSpPr>
            <p:nvPr/>
          </p:nvSpPr>
          <p:spPr bwMode="auto">
            <a:xfrm>
              <a:off x="192" y="960"/>
              <a:ext cx="5784" cy="3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7145" name="Rectangle 9"/>
            <p:cNvSpPr>
              <a:spLocks noChangeArrowheads="1"/>
            </p:cNvSpPr>
            <p:nvPr/>
          </p:nvSpPr>
          <p:spPr bwMode="auto">
            <a:xfrm>
              <a:off x="948" y="959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46" name="Rectangle 10"/>
            <p:cNvSpPr>
              <a:spLocks noChangeArrowheads="1"/>
            </p:cNvSpPr>
            <p:nvPr/>
          </p:nvSpPr>
          <p:spPr bwMode="auto">
            <a:xfrm>
              <a:off x="1684" y="959"/>
              <a:ext cx="4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Calibri" pitchFamily="34" charset="0"/>
                </a:rPr>
                <a:t>hubs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47" name="Rectangle 11"/>
            <p:cNvSpPr>
              <a:spLocks noChangeArrowheads="1"/>
            </p:cNvSpPr>
            <p:nvPr/>
          </p:nvSpPr>
          <p:spPr bwMode="auto">
            <a:xfrm>
              <a:off x="1684" y="1236"/>
              <a:ext cx="487" cy="19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7148" name="Rectangle 12"/>
            <p:cNvSpPr>
              <a:spLocks noChangeArrowheads="1"/>
            </p:cNvSpPr>
            <p:nvPr/>
          </p:nvSpPr>
          <p:spPr bwMode="auto">
            <a:xfrm>
              <a:off x="2171" y="959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49" name="Rectangle 13"/>
            <p:cNvSpPr>
              <a:spLocks noChangeArrowheads="1"/>
            </p:cNvSpPr>
            <p:nvPr/>
          </p:nvSpPr>
          <p:spPr bwMode="auto">
            <a:xfrm>
              <a:off x="2510" y="959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50" name="Rectangle 14"/>
            <p:cNvSpPr>
              <a:spLocks noChangeArrowheads="1"/>
            </p:cNvSpPr>
            <p:nvPr/>
          </p:nvSpPr>
          <p:spPr bwMode="auto">
            <a:xfrm>
              <a:off x="3516" y="959"/>
              <a:ext cx="66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Calibri" pitchFamily="34" charset="0"/>
                </a:rPr>
                <a:t>routers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51" name="Rectangle 15"/>
            <p:cNvSpPr>
              <a:spLocks noChangeArrowheads="1"/>
            </p:cNvSpPr>
            <p:nvPr/>
          </p:nvSpPr>
          <p:spPr bwMode="auto">
            <a:xfrm>
              <a:off x="3516" y="1236"/>
              <a:ext cx="784" cy="19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7152" name="Rectangle 16"/>
            <p:cNvSpPr>
              <a:spLocks noChangeArrowheads="1"/>
            </p:cNvSpPr>
            <p:nvPr/>
          </p:nvSpPr>
          <p:spPr bwMode="auto">
            <a:xfrm>
              <a:off x="4300" y="959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53" name="Rectangle 17"/>
            <p:cNvSpPr>
              <a:spLocks noChangeArrowheads="1"/>
            </p:cNvSpPr>
            <p:nvPr/>
          </p:nvSpPr>
          <p:spPr bwMode="auto">
            <a:xfrm>
              <a:off x="4557" y="959"/>
              <a:ext cx="78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Calibri" pitchFamily="34" charset="0"/>
                </a:rPr>
                <a:t>switches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54" name="Rectangle 18"/>
            <p:cNvSpPr>
              <a:spLocks noChangeArrowheads="1"/>
            </p:cNvSpPr>
            <p:nvPr/>
          </p:nvSpPr>
          <p:spPr bwMode="auto">
            <a:xfrm>
              <a:off x="4557" y="1236"/>
              <a:ext cx="904" cy="19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7155" name="Rectangle 19"/>
            <p:cNvSpPr>
              <a:spLocks noChangeArrowheads="1"/>
            </p:cNvSpPr>
            <p:nvPr/>
          </p:nvSpPr>
          <p:spPr bwMode="auto">
            <a:xfrm>
              <a:off x="5461" y="959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56" name="Rectangle 20"/>
            <p:cNvSpPr>
              <a:spLocks noChangeArrowheads="1"/>
            </p:cNvSpPr>
            <p:nvPr/>
          </p:nvSpPr>
          <p:spPr bwMode="auto">
            <a:xfrm>
              <a:off x="298" y="1426"/>
              <a:ext cx="5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traffic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57" name="Rectangle 21"/>
            <p:cNvSpPr>
              <a:spLocks noChangeArrowheads="1"/>
            </p:cNvSpPr>
            <p:nvPr/>
          </p:nvSpPr>
          <p:spPr bwMode="auto">
            <a:xfrm>
              <a:off x="1030" y="142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58" name="Rectangle 22"/>
            <p:cNvSpPr>
              <a:spLocks noChangeArrowheads="1"/>
            </p:cNvSpPr>
            <p:nvPr/>
          </p:nvSpPr>
          <p:spPr bwMode="auto">
            <a:xfrm>
              <a:off x="298" y="1737"/>
              <a:ext cx="77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isolation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59" name="Rectangle 23"/>
            <p:cNvSpPr>
              <a:spLocks noChangeArrowheads="1"/>
            </p:cNvSpPr>
            <p:nvPr/>
          </p:nvSpPr>
          <p:spPr bwMode="auto">
            <a:xfrm>
              <a:off x="1165" y="1737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0" name="Rectangle 24"/>
            <p:cNvSpPr>
              <a:spLocks noChangeArrowheads="1"/>
            </p:cNvSpPr>
            <p:nvPr/>
          </p:nvSpPr>
          <p:spPr bwMode="auto">
            <a:xfrm>
              <a:off x="1937" y="1426"/>
              <a:ext cx="2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no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1" name="Rectangle 25"/>
            <p:cNvSpPr>
              <a:spLocks noChangeArrowheads="1"/>
            </p:cNvSpPr>
            <p:nvPr/>
          </p:nvSpPr>
          <p:spPr bwMode="auto">
            <a:xfrm>
              <a:off x="2171" y="142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2" name="Rectangle 26"/>
            <p:cNvSpPr>
              <a:spLocks noChangeArrowheads="1"/>
            </p:cNvSpPr>
            <p:nvPr/>
          </p:nvSpPr>
          <p:spPr bwMode="auto">
            <a:xfrm>
              <a:off x="2970" y="142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3" name="Rectangle 27"/>
            <p:cNvSpPr>
              <a:spLocks noChangeArrowheads="1"/>
            </p:cNvSpPr>
            <p:nvPr/>
          </p:nvSpPr>
          <p:spPr bwMode="auto">
            <a:xfrm>
              <a:off x="3819" y="1426"/>
              <a:ext cx="3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yes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4" name="Rectangle 28"/>
            <p:cNvSpPr>
              <a:spLocks noChangeArrowheads="1"/>
            </p:cNvSpPr>
            <p:nvPr/>
          </p:nvSpPr>
          <p:spPr bwMode="auto">
            <a:xfrm>
              <a:off x="4167" y="142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5" name="Rectangle 29"/>
            <p:cNvSpPr>
              <a:spLocks noChangeArrowheads="1"/>
            </p:cNvSpPr>
            <p:nvPr/>
          </p:nvSpPr>
          <p:spPr bwMode="auto">
            <a:xfrm>
              <a:off x="5094" y="1426"/>
              <a:ext cx="3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yes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6" name="Rectangle 30"/>
            <p:cNvSpPr>
              <a:spLocks noChangeArrowheads="1"/>
            </p:cNvSpPr>
            <p:nvPr/>
          </p:nvSpPr>
          <p:spPr bwMode="auto">
            <a:xfrm>
              <a:off x="5442" y="142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7" name="Rectangle 31"/>
            <p:cNvSpPr>
              <a:spLocks noChangeArrowheads="1"/>
            </p:cNvSpPr>
            <p:nvPr/>
          </p:nvSpPr>
          <p:spPr bwMode="auto">
            <a:xfrm>
              <a:off x="298" y="2075"/>
              <a:ext cx="102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plug &amp; play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8" name="Rectangle 32"/>
            <p:cNvSpPr>
              <a:spLocks noChangeArrowheads="1"/>
            </p:cNvSpPr>
            <p:nvPr/>
          </p:nvSpPr>
          <p:spPr bwMode="auto">
            <a:xfrm>
              <a:off x="1405" y="2075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69" name="Rectangle 33"/>
            <p:cNvSpPr>
              <a:spLocks noChangeArrowheads="1"/>
            </p:cNvSpPr>
            <p:nvPr/>
          </p:nvSpPr>
          <p:spPr bwMode="auto">
            <a:xfrm>
              <a:off x="1880" y="2075"/>
              <a:ext cx="3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yes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0" name="Rectangle 34"/>
            <p:cNvSpPr>
              <a:spLocks noChangeArrowheads="1"/>
            </p:cNvSpPr>
            <p:nvPr/>
          </p:nvSpPr>
          <p:spPr bwMode="auto">
            <a:xfrm>
              <a:off x="2228" y="2075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1" name="Rectangle 35"/>
            <p:cNvSpPr>
              <a:spLocks noChangeArrowheads="1"/>
            </p:cNvSpPr>
            <p:nvPr/>
          </p:nvSpPr>
          <p:spPr bwMode="auto">
            <a:xfrm>
              <a:off x="2970" y="2075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2" name="Rectangle 36"/>
            <p:cNvSpPr>
              <a:spLocks noChangeArrowheads="1"/>
            </p:cNvSpPr>
            <p:nvPr/>
          </p:nvSpPr>
          <p:spPr bwMode="auto">
            <a:xfrm>
              <a:off x="3876" y="2075"/>
              <a:ext cx="2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no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3" name="Rectangle 37"/>
            <p:cNvSpPr>
              <a:spLocks noChangeArrowheads="1"/>
            </p:cNvSpPr>
            <p:nvPr/>
          </p:nvSpPr>
          <p:spPr bwMode="auto">
            <a:xfrm>
              <a:off x="4110" y="2075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4" name="Rectangle 38"/>
            <p:cNvSpPr>
              <a:spLocks noChangeArrowheads="1"/>
            </p:cNvSpPr>
            <p:nvPr/>
          </p:nvSpPr>
          <p:spPr bwMode="auto">
            <a:xfrm>
              <a:off x="5094" y="2075"/>
              <a:ext cx="3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yes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5" name="Rectangle 39"/>
            <p:cNvSpPr>
              <a:spLocks noChangeArrowheads="1"/>
            </p:cNvSpPr>
            <p:nvPr/>
          </p:nvSpPr>
          <p:spPr bwMode="auto">
            <a:xfrm>
              <a:off x="5442" y="2075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6" name="Rectangle 40"/>
            <p:cNvSpPr>
              <a:spLocks noChangeArrowheads="1"/>
            </p:cNvSpPr>
            <p:nvPr/>
          </p:nvSpPr>
          <p:spPr bwMode="auto">
            <a:xfrm>
              <a:off x="298" y="2616"/>
              <a:ext cx="69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optimal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7" name="Rectangle 41"/>
            <p:cNvSpPr>
              <a:spLocks noChangeArrowheads="1"/>
            </p:cNvSpPr>
            <p:nvPr/>
          </p:nvSpPr>
          <p:spPr bwMode="auto">
            <a:xfrm>
              <a:off x="1052" y="261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8" name="Rectangle 42"/>
            <p:cNvSpPr>
              <a:spLocks noChangeArrowheads="1"/>
            </p:cNvSpPr>
            <p:nvPr/>
          </p:nvSpPr>
          <p:spPr bwMode="auto">
            <a:xfrm>
              <a:off x="298" y="2927"/>
              <a:ext cx="66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routing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79" name="Rectangle 43"/>
            <p:cNvSpPr>
              <a:spLocks noChangeArrowheads="1"/>
            </p:cNvSpPr>
            <p:nvPr/>
          </p:nvSpPr>
          <p:spPr bwMode="auto">
            <a:xfrm>
              <a:off x="1043" y="2927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0" name="Rectangle 44"/>
            <p:cNvSpPr>
              <a:spLocks noChangeArrowheads="1"/>
            </p:cNvSpPr>
            <p:nvPr/>
          </p:nvSpPr>
          <p:spPr bwMode="auto">
            <a:xfrm>
              <a:off x="1937" y="2616"/>
              <a:ext cx="2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no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1" name="Rectangle 45"/>
            <p:cNvSpPr>
              <a:spLocks noChangeArrowheads="1"/>
            </p:cNvSpPr>
            <p:nvPr/>
          </p:nvSpPr>
          <p:spPr bwMode="auto">
            <a:xfrm>
              <a:off x="2171" y="261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2" name="Rectangle 46"/>
            <p:cNvSpPr>
              <a:spLocks noChangeArrowheads="1"/>
            </p:cNvSpPr>
            <p:nvPr/>
          </p:nvSpPr>
          <p:spPr bwMode="auto">
            <a:xfrm>
              <a:off x="2970" y="261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3" name="Rectangle 47"/>
            <p:cNvSpPr>
              <a:spLocks noChangeArrowheads="1"/>
            </p:cNvSpPr>
            <p:nvPr/>
          </p:nvSpPr>
          <p:spPr bwMode="auto">
            <a:xfrm>
              <a:off x="3819" y="2616"/>
              <a:ext cx="3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yes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4" name="Rectangle 48"/>
            <p:cNvSpPr>
              <a:spLocks noChangeArrowheads="1"/>
            </p:cNvSpPr>
            <p:nvPr/>
          </p:nvSpPr>
          <p:spPr bwMode="auto">
            <a:xfrm>
              <a:off x="4167" y="261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5" name="Rectangle 49"/>
            <p:cNvSpPr>
              <a:spLocks noChangeArrowheads="1"/>
            </p:cNvSpPr>
            <p:nvPr/>
          </p:nvSpPr>
          <p:spPr bwMode="auto">
            <a:xfrm>
              <a:off x="5150" y="2616"/>
              <a:ext cx="2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no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6" name="Rectangle 50"/>
            <p:cNvSpPr>
              <a:spLocks noChangeArrowheads="1"/>
            </p:cNvSpPr>
            <p:nvPr/>
          </p:nvSpPr>
          <p:spPr bwMode="auto">
            <a:xfrm>
              <a:off x="5385" y="2616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7" name="Rectangle 51"/>
            <p:cNvSpPr>
              <a:spLocks noChangeArrowheads="1"/>
            </p:cNvSpPr>
            <p:nvPr/>
          </p:nvSpPr>
          <p:spPr bwMode="auto">
            <a:xfrm>
              <a:off x="298" y="3238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cut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8" name="Rectangle 52"/>
            <p:cNvSpPr>
              <a:spLocks noChangeArrowheads="1"/>
            </p:cNvSpPr>
            <p:nvPr/>
          </p:nvSpPr>
          <p:spPr bwMode="auto">
            <a:xfrm>
              <a:off x="634" y="3238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89" name="Rectangle 53"/>
            <p:cNvSpPr>
              <a:spLocks noChangeArrowheads="1"/>
            </p:cNvSpPr>
            <p:nvPr/>
          </p:nvSpPr>
          <p:spPr bwMode="auto">
            <a:xfrm>
              <a:off x="298" y="3550"/>
              <a:ext cx="73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through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0" name="Rectangle 54"/>
            <p:cNvSpPr>
              <a:spLocks noChangeArrowheads="1"/>
            </p:cNvSpPr>
            <p:nvPr/>
          </p:nvSpPr>
          <p:spPr bwMode="auto">
            <a:xfrm>
              <a:off x="1121" y="3550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1" name="Rectangle 55"/>
            <p:cNvSpPr>
              <a:spLocks noChangeArrowheads="1"/>
            </p:cNvSpPr>
            <p:nvPr/>
          </p:nvSpPr>
          <p:spPr bwMode="auto">
            <a:xfrm>
              <a:off x="1880" y="3238"/>
              <a:ext cx="3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yes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2" name="Rectangle 56"/>
            <p:cNvSpPr>
              <a:spLocks noChangeArrowheads="1"/>
            </p:cNvSpPr>
            <p:nvPr/>
          </p:nvSpPr>
          <p:spPr bwMode="auto">
            <a:xfrm>
              <a:off x="2228" y="3238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3" name="Rectangle 57"/>
            <p:cNvSpPr>
              <a:spLocks noChangeArrowheads="1"/>
            </p:cNvSpPr>
            <p:nvPr/>
          </p:nvSpPr>
          <p:spPr bwMode="auto">
            <a:xfrm>
              <a:off x="2970" y="3238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4" name="Rectangle 58"/>
            <p:cNvSpPr>
              <a:spLocks noChangeArrowheads="1"/>
            </p:cNvSpPr>
            <p:nvPr/>
          </p:nvSpPr>
          <p:spPr bwMode="auto">
            <a:xfrm>
              <a:off x="3876" y="3238"/>
              <a:ext cx="2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no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5" name="Rectangle 59"/>
            <p:cNvSpPr>
              <a:spLocks noChangeArrowheads="1"/>
            </p:cNvSpPr>
            <p:nvPr/>
          </p:nvSpPr>
          <p:spPr bwMode="auto">
            <a:xfrm>
              <a:off x="4110" y="3238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6" name="Rectangle 60"/>
            <p:cNvSpPr>
              <a:spLocks noChangeArrowheads="1"/>
            </p:cNvSpPr>
            <p:nvPr/>
          </p:nvSpPr>
          <p:spPr bwMode="auto">
            <a:xfrm>
              <a:off x="5094" y="3238"/>
              <a:ext cx="3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yes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7" name="Rectangle 61"/>
            <p:cNvSpPr>
              <a:spLocks noChangeArrowheads="1"/>
            </p:cNvSpPr>
            <p:nvPr/>
          </p:nvSpPr>
          <p:spPr bwMode="auto">
            <a:xfrm>
              <a:off x="5442" y="3238"/>
              <a:ext cx="5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8" name="Rectangle 62"/>
            <p:cNvSpPr>
              <a:spLocks noChangeArrowheads="1"/>
            </p:cNvSpPr>
            <p:nvPr/>
          </p:nvSpPr>
          <p:spPr bwMode="auto">
            <a:xfrm>
              <a:off x="241" y="3863"/>
              <a:ext cx="2" cy="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27199" name="Rectangle 63"/>
            <p:cNvSpPr>
              <a:spLocks noChangeArrowheads="1"/>
            </p:cNvSpPr>
            <p:nvPr/>
          </p:nvSpPr>
          <p:spPr bwMode="auto">
            <a:xfrm>
              <a:off x="241" y="3875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B2573-6E02-4DC5-A3DD-5ECC7126702D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 – The Internet Protocol (IP)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IP: The Internet Protocol</a:t>
            </a:r>
          </a:p>
          <a:p>
            <a:pPr lvl="1"/>
            <a:r>
              <a:rPr lang="en-US"/>
              <a:t>Service characteristics</a:t>
            </a:r>
          </a:p>
          <a:p>
            <a:pPr lvl="1"/>
            <a:r>
              <a:rPr lang="en-US"/>
              <a:t>The IP Datagram format</a:t>
            </a:r>
          </a:p>
          <a:p>
            <a:pPr lvl="1"/>
            <a:r>
              <a:rPr lang="en-US"/>
              <a:t>IP addresses</a:t>
            </a:r>
          </a:p>
          <a:p>
            <a:pPr lvl="1"/>
            <a:r>
              <a:rPr lang="en-US"/>
              <a:t>Classless Inter-Domain Routing (CIDR)</a:t>
            </a:r>
          </a:p>
          <a:p>
            <a:pPr lvl="1"/>
            <a:r>
              <a:rPr lang="en-US"/>
              <a:t>An aside: Turning names into addresses (DNS)</a:t>
            </a:r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Internet Protocol (IP)</a:t>
            </a:r>
          </a:p>
        </p:txBody>
      </p: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EBF2E8-AC57-412F-A96B-710A575DFCE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59458" name="Rectangle 2"/>
          <p:cNvSpPr>
            <a:spLocks noChangeArrowheads="1"/>
          </p:cNvSpPr>
          <p:nvPr/>
        </p:nvSpPr>
        <p:spPr bwMode="auto">
          <a:xfrm>
            <a:off x="817563" y="3632200"/>
            <a:ext cx="2001837" cy="520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817563" y="2590800"/>
            <a:ext cx="2001837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App</a:t>
            </a:r>
          </a:p>
        </p:txBody>
      </p:sp>
      <p:sp>
        <p:nvSpPr>
          <p:cNvPr id="659461" name="Text Box 5"/>
          <p:cNvSpPr txBox="1">
            <a:spLocks noChangeArrowheads="1"/>
          </p:cNvSpPr>
          <p:nvPr/>
        </p:nvSpPr>
        <p:spPr bwMode="auto">
          <a:xfrm>
            <a:off x="817563" y="3111500"/>
            <a:ext cx="2001837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659462" name="Text Box 6"/>
          <p:cNvSpPr txBox="1">
            <a:spLocks noChangeArrowheads="1"/>
          </p:cNvSpPr>
          <p:nvPr/>
        </p:nvSpPr>
        <p:spPr bwMode="auto">
          <a:xfrm>
            <a:off x="817563" y="3632200"/>
            <a:ext cx="2001837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659463" name="Text Box 7"/>
          <p:cNvSpPr txBox="1">
            <a:spLocks noChangeArrowheads="1"/>
          </p:cNvSpPr>
          <p:nvPr/>
        </p:nvSpPr>
        <p:spPr bwMode="auto">
          <a:xfrm>
            <a:off x="817563" y="4152900"/>
            <a:ext cx="2001837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659464" name="Text Box 8"/>
          <p:cNvSpPr txBox="1">
            <a:spLocks noChangeArrowheads="1"/>
          </p:cNvSpPr>
          <p:nvPr/>
        </p:nvSpPr>
        <p:spPr bwMode="auto">
          <a:xfrm>
            <a:off x="2819400" y="3111500"/>
            <a:ext cx="1524000" cy="520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2000">
                <a:latin typeface="Calibri" pitchFamily="34" charset="0"/>
              </a:rPr>
              <a:t>TCP / UDP</a:t>
            </a:r>
          </a:p>
        </p:txBody>
      </p:sp>
      <p:sp>
        <p:nvSpPr>
          <p:cNvPr id="659465" name="Text Box 9"/>
          <p:cNvSpPr txBox="1">
            <a:spLocks noChangeArrowheads="1"/>
          </p:cNvSpPr>
          <p:nvPr/>
        </p:nvSpPr>
        <p:spPr bwMode="auto">
          <a:xfrm>
            <a:off x="2819400" y="3632200"/>
            <a:ext cx="1219200" cy="520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IP</a:t>
            </a:r>
          </a:p>
        </p:txBody>
      </p:sp>
      <p:sp>
        <p:nvSpPr>
          <p:cNvPr id="659466" name="Line 10"/>
          <p:cNvSpPr>
            <a:spLocks noChangeShapeType="1"/>
          </p:cNvSpPr>
          <p:nvPr/>
        </p:nvSpPr>
        <p:spPr bwMode="auto">
          <a:xfrm>
            <a:off x="2971800" y="3648075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467" name="Text Box 11"/>
          <p:cNvSpPr txBox="1">
            <a:spLocks noChangeArrowheads="1"/>
          </p:cNvSpPr>
          <p:nvPr/>
        </p:nvSpPr>
        <p:spPr bwMode="auto">
          <a:xfrm>
            <a:off x="4572000" y="3127375"/>
            <a:ext cx="99060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59468" name="Text Box 12"/>
          <p:cNvSpPr txBox="1">
            <a:spLocks noChangeArrowheads="1"/>
          </p:cNvSpPr>
          <p:nvPr/>
        </p:nvSpPr>
        <p:spPr bwMode="auto">
          <a:xfrm>
            <a:off x="5562600" y="3127375"/>
            <a:ext cx="53340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</a:t>
            </a:r>
          </a:p>
        </p:txBody>
      </p:sp>
      <p:sp>
        <p:nvSpPr>
          <p:cNvPr id="659469" name="Text Box 13"/>
          <p:cNvSpPr txBox="1">
            <a:spLocks noChangeArrowheads="1"/>
          </p:cNvSpPr>
          <p:nvPr/>
        </p:nvSpPr>
        <p:spPr bwMode="auto">
          <a:xfrm>
            <a:off x="4572000" y="3784600"/>
            <a:ext cx="152400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59470" name="Text Box 14"/>
          <p:cNvSpPr txBox="1">
            <a:spLocks noChangeArrowheads="1"/>
          </p:cNvSpPr>
          <p:nvPr/>
        </p:nvSpPr>
        <p:spPr bwMode="auto">
          <a:xfrm>
            <a:off x="6096000" y="3784600"/>
            <a:ext cx="53340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</a:t>
            </a:r>
          </a:p>
        </p:txBody>
      </p:sp>
      <p:sp>
        <p:nvSpPr>
          <p:cNvPr id="659471" name="Line 15"/>
          <p:cNvSpPr>
            <a:spLocks noChangeShapeType="1"/>
          </p:cNvSpPr>
          <p:nvPr/>
        </p:nvSpPr>
        <p:spPr bwMode="auto">
          <a:xfrm>
            <a:off x="5334000" y="34956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472" name="Line 16"/>
          <p:cNvSpPr>
            <a:spLocks noChangeShapeType="1"/>
          </p:cNvSpPr>
          <p:nvPr/>
        </p:nvSpPr>
        <p:spPr bwMode="auto">
          <a:xfrm>
            <a:off x="4572000" y="2962275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473" name="Line 17"/>
          <p:cNvSpPr>
            <a:spLocks noChangeShapeType="1"/>
          </p:cNvSpPr>
          <p:nvPr/>
        </p:nvSpPr>
        <p:spPr bwMode="auto">
          <a:xfrm>
            <a:off x="6096000" y="2962275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9474" name="Text Box 18"/>
          <p:cNvSpPr txBox="1">
            <a:spLocks noChangeArrowheads="1"/>
          </p:cNvSpPr>
          <p:nvPr/>
        </p:nvSpPr>
        <p:spPr bwMode="auto">
          <a:xfrm>
            <a:off x="6781800" y="3127375"/>
            <a:ext cx="2133600" cy="368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2000">
                <a:latin typeface="Calibri" pitchFamily="34" charset="0"/>
              </a:rPr>
              <a:t>TCP Segment</a:t>
            </a:r>
          </a:p>
        </p:txBody>
      </p:sp>
      <p:sp>
        <p:nvSpPr>
          <p:cNvPr id="659475" name="Text Box 19"/>
          <p:cNvSpPr txBox="1">
            <a:spLocks noChangeArrowheads="1"/>
          </p:cNvSpPr>
          <p:nvPr/>
        </p:nvSpPr>
        <p:spPr bwMode="auto">
          <a:xfrm>
            <a:off x="6781800" y="3784600"/>
            <a:ext cx="1524000" cy="368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2000">
                <a:latin typeface="Calibri" pitchFamily="34" charset="0"/>
              </a:rPr>
              <a:t>IP Datagram</a:t>
            </a:r>
          </a:p>
        </p:txBody>
      </p:sp>
      <p:sp>
        <p:nvSpPr>
          <p:cNvPr id="659476" name="Text Box 20"/>
          <p:cNvSpPr txBox="1">
            <a:spLocks noChangeArrowheads="1"/>
          </p:cNvSpPr>
          <p:nvPr/>
        </p:nvSpPr>
        <p:spPr bwMode="auto">
          <a:xfrm>
            <a:off x="838200" y="2120900"/>
            <a:ext cx="2362200" cy="368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2400">
                <a:latin typeface="Calibri" pitchFamily="34" charset="0"/>
              </a:rPr>
              <a:t>Protocol Stack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Internet Protocol (IP)</a:t>
            </a:r>
          </a:p>
        </p:txBody>
      </p:sp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9736E5-2D50-4680-822D-4E77F864411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61507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5438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SzPct val="150000"/>
            </a:pPr>
            <a:r>
              <a:rPr lang="en-US" sz="2400" u="sng">
                <a:latin typeface="Calibri" pitchFamily="34" charset="0"/>
              </a:rPr>
              <a:t>Characteristics of IP</a:t>
            </a:r>
            <a:endParaRPr lang="en-US" sz="2400">
              <a:latin typeface="Calibri" pitchFamily="34" charset="0"/>
            </a:endParaRPr>
          </a:p>
          <a:p>
            <a:pPr marL="114300" lvl="1" eaLnBrk="0" hangingPunct="0">
              <a:lnSpc>
                <a:spcPct val="150000"/>
              </a:lnSpc>
              <a:buFont typeface="Symbol" pitchFamily="18" charset="2"/>
              <a:buChar char="·"/>
            </a:pPr>
            <a:r>
              <a:rPr lang="en-US" sz="2000">
                <a:latin typeface="Calibri" pitchFamily="34" charset="0"/>
                <a:sym typeface="Symbol" pitchFamily="18" charset="2"/>
              </a:rPr>
              <a:t>  CONNECTIONLESS:  	mis-sequencing</a:t>
            </a:r>
          </a:p>
          <a:p>
            <a:pPr marL="114300" lvl="1" eaLnBrk="0" hangingPunct="0">
              <a:lnSpc>
                <a:spcPct val="150000"/>
              </a:lnSpc>
              <a:buFont typeface="Symbol" pitchFamily="18" charset="2"/>
              <a:buChar char="·"/>
            </a:pPr>
            <a:r>
              <a:rPr lang="en-US" sz="2000">
                <a:latin typeface="Calibri" pitchFamily="34" charset="0"/>
                <a:sym typeface="Symbol" pitchFamily="18" charset="2"/>
              </a:rPr>
              <a:t>  UNRELIABLE:  		may drop packets…</a:t>
            </a:r>
          </a:p>
          <a:p>
            <a:pPr marL="114300" lvl="1" eaLnBrk="0" hangingPunct="0">
              <a:lnSpc>
                <a:spcPct val="150000"/>
              </a:lnSpc>
              <a:buFont typeface="Symbol" pitchFamily="18" charset="2"/>
              <a:buChar char="·"/>
            </a:pPr>
            <a:r>
              <a:rPr lang="en-US" sz="2000">
                <a:latin typeface="Calibri" pitchFamily="34" charset="0"/>
                <a:sym typeface="Symbol" pitchFamily="18" charset="2"/>
              </a:rPr>
              <a:t>  BEST EFFORT:		… but only if necessary</a:t>
            </a:r>
          </a:p>
          <a:p>
            <a:pPr marL="114300" lvl="1" eaLnBrk="0" hangingPunct="0">
              <a:lnSpc>
                <a:spcPct val="150000"/>
              </a:lnSpc>
              <a:buFont typeface="Symbol" pitchFamily="18" charset="2"/>
              <a:buChar char="·"/>
            </a:pPr>
            <a:r>
              <a:rPr lang="en-US" sz="2000">
                <a:latin typeface="Calibri" pitchFamily="34" charset="0"/>
                <a:sym typeface="Symbol" pitchFamily="18" charset="2"/>
              </a:rPr>
              <a:t>  DATAGRAM:		individually routed</a:t>
            </a:r>
          </a:p>
        </p:txBody>
      </p:sp>
      <p:sp>
        <p:nvSpPr>
          <p:cNvPr id="661508" name="AutoShape 4"/>
          <p:cNvSpPr>
            <a:spLocks noChangeArrowheads="1"/>
          </p:cNvSpPr>
          <p:nvPr/>
        </p:nvSpPr>
        <p:spPr bwMode="auto">
          <a:xfrm>
            <a:off x="3206750" y="4141788"/>
            <a:ext cx="1546225" cy="849312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82725" y="3883025"/>
            <a:ext cx="381000" cy="384175"/>
            <a:chOff x="1296" y="1102"/>
            <a:chExt cx="240" cy="242"/>
          </a:xfrm>
        </p:grpSpPr>
        <p:sp>
          <p:nvSpPr>
            <p:cNvPr id="661510" name="Oval 6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511" name="Text Box 7"/>
            <p:cNvSpPr txBox="1">
              <a:spLocks noChangeArrowheads="1"/>
            </p:cNvSpPr>
            <p:nvPr/>
          </p:nvSpPr>
          <p:spPr bwMode="auto">
            <a:xfrm>
              <a:off x="1314" y="1102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661512" name="Oval 8"/>
          <p:cNvSpPr>
            <a:spLocks noChangeArrowheads="1"/>
          </p:cNvSpPr>
          <p:nvPr/>
        </p:nvSpPr>
        <p:spPr bwMode="auto">
          <a:xfrm>
            <a:off x="2927350" y="4354513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13" name="Text Box 9"/>
          <p:cNvSpPr txBox="1">
            <a:spLocks noChangeArrowheads="1"/>
          </p:cNvSpPr>
          <p:nvPr/>
        </p:nvSpPr>
        <p:spPr bwMode="auto">
          <a:xfrm>
            <a:off x="2933700" y="4375150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R1</a:t>
            </a:r>
          </a:p>
        </p:txBody>
      </p:sp>
      <p:sp>
        <p:nvSpPr>
          <p:cNvPr id="661514" name="Oval 10"/>
          <p:cNvSpPr>
            <a:spLocks noChangeArrowheads="1"/>
          </p:cNvSpPr>
          <p:nvPr/>
        </p:nvSpPr>
        <p:spPr bwMode="auto">
          <a:xfrm>
            <a:off x="3790950" y="400685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15" name="Text Box 11"/>
          <p:cNvSpPr txBox="1">
            <a:spLocks noChangeArrowheads="1"/>
          </p:cNvSpPr>
          <p:nvPr/>
        </p:nvSpPr>
        <p:spPr bwMode="auto">
          <a:xfrm>
            <a:off x="3790950" y="4027488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R2</a:t>
            </a:r>
          </a:p>
        </p:txBody>
      </p:sp>
      <p:sp>
        <p:nvSpPr>
          <p:cNvPr id="661516" name="Oval 12"/>
          <p:cNvSpPr>
            <a:spLocks noChangeArrowheads="1"/>
          </p:cNvSpPr>
          <p:nvPr/>
        </p:nvSpPr>
        <p:spPr bwMode="auto">
          <a:xfrm>
            <a:off x="3790950" y="4751388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17" name="Text Box 13"/>
          <p:cNvSpPr txBox="1">
            <a:spLocks noChangeArrowheads="1"/>
          </p:cNvSpPr>
          <p:nvPr/>
        </p:nvSpPr>
        <p:spPr bwMode="auto">
          <a:xfrm>
            <a:off x="3790950" y="4772025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R4</a:t>
            </a:r>
          </a:p>
        </p:txBody>
      </p:sp>
      <p:sp>
        <p:nvSpPr>
          <p:cNvPr id="661518" name="Oval 14"/>
          <p:cNvSpPr>
            <a:spLocks noChangeArrowheads="1"/>
          </p:cNvSpPr>
          <p:nvPr/>
        </p:nvSpPr>
        <p:spPr bwMode="auto">
          <a:xfrm>
            <a:off x="4654550" y="4370388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19" name="Text Box 15"/>
          <p:cNvSpPr txBox="1">
            <a:spLocks noChangeArrowheads="1"/>
          </p:cNvSpPr>
          <p:nvPr/>
        </p:nvSpPr>
        <p:spPr bwMode="auto">
          <a:xfrm>
            <a:off x="4654550" y="4391025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R3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118225" y="3900488"/>
            <a:ext cx="381000" cy="384175"/>
            <a:chOff x="1296" y="1102"/>
            <a:chExt cx="240" cy="242"/>
          </a:xfrm>
        </p:grpSpPr>
        <p:sp>
          <p:nvSpPr>
            <p:cNvPr id="661521" name="Oval 17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522" name="Text Box 18"/>
            <p:cNvSpPr txBox="1">
              <a:spLocks noChangeArrowheads="1"/>
            </p:cNvSpPr>
            <p:nvPr/>
          </p:nvSpPr>
          <p:spPr bwMode="auto">
            <a:xfrm>
              <a:off x="1314" y="1102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661523" name="Line 19"/>
          <p:cNvSpPr>
            <a:spLocks noChangeShapeType="1"/>
          </p:cNvSpPr>
          <p:nvPr/>
        </p:nvSpPr>
        <p:spPr bwMode="auto">
          <a:xfrm>
            <a:off x="1844675" y="4141788"/>
            <a:ext cx="1074738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24" name="Line 20"/>
          <p:cNvSpPr>
            <a:spLocks noChangeShapeType="1"/>
          </p:cNvSpPr>
          <p:nvPr/>
        </p:nvSpPr>
        <p:spPr bwMode="auto">
          <a:xfrm flipV="1">
            <a:off x="5043488" y="4141788"/>
            <a:ext cx="10747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25" name="Line 21"/>
          <p:cNvSpPr>
            <a:spLocks noChangeShapeType="1"/>
          </p:cNvSpPr>
          <p:nvPr/>
        </p:nvSpPr>
        <p:spPr bwMode="auto">
          <a:xfrm>
            <a:off x="2063750" y="4141788"/>
            <a:ext cx="677863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26" name="Line 22"/>
          <p:cNvSpPr>
            <a:spLocks noChangeShapeType="1"/>
          </p:cNvSpPr>
          <p:nvPr/>
        </p:nvSpPr>
        <p:spPr bwMode="auto">
          <a:xfrm flipV="1">
            <a:off x="3375025" y="4232275"/>
            <a:ext cx="320675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27" name="Line 23"/>
          <p:cNvSpPr>
            <a:spLocks noChangeShapeType="1"/>
          </p:cNvSpPr>
          <p:nvPr/>
        </p:nvSpPr>
        <p:spPr bwMode="auto">
          <a:xfrm>
            <a:off x="4267200" y="4229100"/>
            <a:ext cx="33178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28" name="Line 24"/>
          <p:cNvSpPr>
            <a:spLocks noChangeShapeType="1"/>
          </p:cNvSpPr>
          <p:nvPr/>
        </p:nvSpPr>
        <p:spPr bwMode="auto">
          <a:xfrm flipV="1">
            <a:off x="5187950" y="4143375"/>
            <a:ext cx="7366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29" name="Text Box 25"/>
          <p:cNvSpPr txBox="1">
            <a:spLocks noChangeArrowheads="1"/>
          </p:cNvSpPr>
          <p:nvPr/>
        </p:nvSpPr>
        <p:spPr bwMode="auto">
          <a:xfrm>
            <a:off x="838200" y="3702050"/>
            <a:ext cx="969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Source</a:t>
            </a:r>
          </a:p>
        </p:txBody>
      </p:sp>
      <p:sp>
        <p:nvSpPr>
          <p:cNvPr id="661530" name="Text Box 26"/>
          <p:cNvSpPr txBox="1">
            <a:spLocks noChangeArrowheads="1"/>
          </p:cNvSpPr>
          <p:nvPr/>
        </p:nvSpPr>
        <p:spPr bwMode="auto">
          <a:xfrm>
            <a:off x="6400800" y="3778250"/>
            <a:ext cx="147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Destination</a:t>
            </a:r>
          </a:p>
        </p:txBody>
      </p:sp>
      <p:sp>
        <p:nvSpPr>
          <p:cNvPr id="661531" name="Line 27"/>
          <p:cNvSpPr>
            <a:spLocks noChangeShapeType="1"/>
          </p:cNvSpPr>
          <p:nvPr/>
        </p:nvSpPr>
        <p:spPr bwMode="auto">
          <a:xfrm>
            <a:off x="1949450" y="4265613"/>
            <a:ext cx="677863" cy="263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32" name="Line 28"/>
          <p:cNvSpPr>
            <a:spLocks noChangeShapeType="1"/>
          </p:cNvSpPr>
          <p:nvPr/>
        </p:nvSpPr>
        <p:spPr bwMode="auto">
          <a:xfrm>
            <a:off x="3384550" y="4757738"/>
            <a:ext cx="263525" cy="1381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33" name="Line 29"/>
          <p:cNvSpPr>
            <a:spLocks noChangeShapeType="1"/>
          </p:cNvSpPr>
          <p:nvPr/>
        </p:nvSpPr>
        <p:spPr bwMode="auto">
          <a:xfrm flipV="1">
            <a:off x="4270375" y="4756150"/>
            <a:ext cx="320675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34" name="Line 30"/>
          <p:cNvSpPr>
            <a:spLocks noChangeShapeType="1"/>
          </p:cNvSpPr>
          <p:nvPr/>
        </p:nvSpPr>
        <p:spPr bwMode="auto">
          <a:xfrm flipV="1">
            <a:off x="5235575" y="4295775"/>
            <a:ext cx="736600" cy="269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35" name="Freeform 31"/>
          <p:cNvSpPr>
            <a:spLocks/>
          </p:cNvSpPr>
          <p:nvPr/>
        </p:nvSpPr>
        <p:spPr bwMode="auto">
          <a:xfrm>
            <a:off x="2667000" y="3778250"/>
            <a:ext cx="2514600" cy="1487488"/>
          </a:xfrm>
          <a:custGeom>
            <a:avLst/>
            <a:gdLst/>
            <a:ahLst/>
            <a:cxnLst>
              <a:cxn ang="0">
                <a:pos x="342" y="787"/>
              </a:cxn>
              <a:cxn ang="0">
                <a:pos x="396" y="889"/>
              </a:cxn>
              <a:cxn ang="0">
                <a:pos x="486" y="895"/>
              </a:cxn>
              <a:cxn ang="0">
                <a:pos x="648" y="937"/>
              </a:cxn>
              <a:cxn ang="0">
                <a:pos x="1056" y="931"/>
              </a:cxn>
              <a:cxn ang="0">
                <a:pos x="1128" y="901"/>
              </a:cxn>
              <a:cxn ang="0">
                <a:pos x="1278" y="871"/>
              </a:cxn>
              <a:cxn ang="0">
                <a:pos x="1494" y="757"/>
              </a:cxn>
              <a:cxn ang="0">
                <a:pos x="1542" y="691"/>
              </a:cxn>
              <a:cxn ang="0">
                <a:pos x="1584" y="547"/>
              </a:cxn>
              <a:cxn ang="0">
                <a:pos x="1548" y="373"/>
              </a:cxn>
              <a:cxn ang="0">
                <a:pos x="1548" y="235"/>
              </a:cxn>
              <a:cxn ang="0">
                <a:pos x="1530" y="229"/>
              </a:cxn>
              <a:cxn ang="0">
                <a:pos x="1482" y="205"/>
              </a:cxn>
              <a:cxn ang="0">
                <a:pos x="1374" y="163"/>
              </a:cxn>
              <a:cxn ang="0">
                <a:pos x="1296" y="97"/>
              </a:cxn>
              <a:cxn ang="0">
                <a:pos x="1152" y="1"/>
              </a:cxn>
              <a:cxn ang="0">
                <a:pos x="1074" y="25"/>
              </a:cxn>
              <a:cxn ang="0">
                <a:pos x="876" y="1"/>
              </a:cxn>
              <a:cxn ang="0">
                <a:pos x="702" y="7"/>
              </a:cxn>
              <a:cxn ang="0">
                <a:pos x="666" y="31"/>
              </a:cxn>
              <a:cxn ang="0">
                <a:pos x="522" y="49"/>
              </a:cxn>
              <a:cxn ang="0">
                <a:pos x="348" y="61"/>
              </a:cxn>
              <a:cxn ang="0">
                <a:pos x="306" y="67"/>
              </a:cxn>
              <a:cxn ang="0">
                <a:pos x="264" y="127"/>
              </a:cxn>
              <a:cxn ang="0">
                <a:pos x="228" y="145"/>
              </a:cxn>
              <a:cxn ang="0">
                <a:pos x="162" y="163"/>
              </a:cxn>
              <a:cxn ang="0">
                <a:pos x="114" y="187"/>
              </a:cxn>
              <a:cxn ang="0">
                <a:pos x="90" y="481"/>
              </a:cxn>
              <a:cxn ang="0">
                <a:pos x="78" y="553"/>
              </a:cxn>
              <a:cxn ang="0">
                <a:pos x="12" y="601"/>
              </a:cxn>
              <a:cxn ang="0">
                <a:pos x="0" y="649"/>
              </a:cxn>
              <a:cxn ang="0">
                <a:pos x="210" y="763"/>
              </a:cxn>
              <a:cxn ang="0">
                <a:pos x="288" y="799"/>
              </a:cxn>
              <a:cxn ang="0">
                <a:pos x="324" y="811"/>
              </a:cxn>
              <a:cxn ang="0">
                <a:pos x="342" y="787"/>
              </a:cxn>
            </a:cxnLst>
            <a:rect l="0" t="0" r="r" b="b"/>
            <a:pathLst>
              <a:path w="1584" h="937">
                <a:moveTo>
                  <a:pt x="342" y="787"/>
                </a:moveTo>
                <a:cubicBezTo>
                  <a:pt x="349" y="815"/>
                  <a:pt x="357" y="885"/>
                  <a:pt x="396" y="889"/>
                </a:cubicBezTo>
                <a:cubicBezTo>
                  <a:pt x="426" y="892"/>
                  <a:pt x="456" y="893"/>
                  <a:pt x="486" y="895"/>
                </a:cubicBezTo>
                <a:cubicBezTo>
                  <a:pt x="529" y="924"/>
                  <a:pt x="598" y="931"/>
                  <a:pt x="648" y="937"/>
                </a:cubicBezTo>
                <a:cubicBezTo>
                  <a:pt x="784" y="935"/>
                  <a:pt x="920" y="935"/>
                  <a:pt x="1056" y="931"/>
                </a:cubicBezTo>
                <a:cubicBezTo>
                  <a:pt x="1082" y="930"/>
                  <a:pt x="1128" y="901"/>
                  <a:pt x="1128" y="901"/>
                </a:cubicBezTo>
                <a:cubicBezTo>
                  <a:pt x="1183" y="908"/>
                  <a:pt x="1241" y="920"/>
                  <a:pt x="1278" y="871"/>
                </a:cubicBezTo>
                <a:cubicBezTo>
                  <a:pt x="1306" y="786"/>
                  <a:pt x="1426" y="791"/>
                  <a:pt x="1494" y="757"/>
                </a:cubicBezTo>
                <a:cubicBezTo>
                  <a:pt x="1509" y="734"/>
                  <a:pt x="1527" y="714"/>
                  <a:pt x="1542" y="691"/>
                </a:cubicBezTo>
                <a:cubicBezTo>
                  <a:pt x="1554" y="642"/>
                  <a:pt x="1568" y="595"/>
                  <a:pt x="1584" y="547"/>
                </a:cubicBezTo>
                <a:cubicBezTo>
                  <a:pt x="1577" y="442"/>
                  <a:pt x="1574" y="450"/>
                  <a:pt x="1548" y="373"/>
                </a:cubicBezTo>
                <a:cubicBezTo>
                  <a:pt x="1551" y="327"/>
                  <a:pt x="1574" y="273"/>
                  <a:pt x="1548" y="235"/>
                </a:cubicBezTo>
                <a:cubicBezTo>
                  <a:pt x="1544" y="230"/>
                  <a:pt x="1536" y="232"/>
                  <a:pt x="1530" y="229"/>
                </a:cubicBezTo>
                <a:cubicBezTo>
                  <a:pt x="1514" y="222"/>
                  <a:pt x="1498" y="213"/>
                  <a:pt x="1482" y="205"/>
                </a:cubicBezTo>
                <a:cubicBezTo>
                  <a:pt x="1448" y="188"/>
                  <a:pt x="1408" y="180"/>
                  <a:pt x="1374" y="163"/>
                </a:cubicBezTo>
                <a:cubicBezTo>
                  <a:pt x="1342" y="147"/>
                  <a:pt x="1325" y="116"/>
                  <a:pt x="1296" y="97"/>
                </a:cubicBezTo>
                <a:cubicBezTo>
                  <a:pt x="1248" y="65"/>
                  <a:pt x="1205" y="27"/>
                  <a:pt x="1152" y="1"/>
                </a:cubicBezTo>
                <a:cubicBezTo>
                  <a:pt x="1120" y="6"/>
                  <a:pt x="1104" y="18"/>
                  <a:pt x="1074" y="25"/>
                </a:cubicBezTo>
                <a:cubicBezTo>
                  <a:pt x="1006" y="20"/>
                  <a:pt x="944" y="9"/>
                  <a:pt x="876" y="1"/>
                </a:cubicBezTo>
                <a:cubicBezTo>
                  <a:pt x="818" y="3"/>
                  <a:pt x="760" y="0"/>
                  <a:pt x="702" y="7"/>
                </a:cubicBezTo>
                <a:cubicBezTo>
                  <a:pt x="688" y="9"/>
                  <a:pt x="680" y="27"/>
                  <a:pt x="666" y="31"/>
                </a:cubicBezTo>
                <a:cubicBezTo>
                  <a:pt x="612" y="46"/>
                  <a:pt x="591" y="45"/>
                  <a:pt x="522" y="49"/>
                </a:cubicBezTo>
                <a:cubicBezTo>
                  <a:pt x="464" y="53"/>
                  <a:pt x="348" y="61"/>
                  <a:pt x="348" y="61"/>
                </a:cubicBezTo>
                <a:cubicBezTo>
                  <a:pt x="334" y="63"/>
                  <a:pt x="319" y="62"/>
                  <a:pt x="306" y="67"/>
                </a:cubicBezTo>
                <a:cubicBezTo>
                  <a:pt x="281" y="77"/>
                  <a:pt x="283" y="112"/>
                  <a:pt x="264" y="127"/>
                </a:cubicBezTo>
                <a:cubicBezTo>
                  <a:pt x="254" y="135"/>
                  <a:pt x="240" y="140"/>
                  <a:pt x="228" y="145"/>
                </a:cubicBezTo>
                <a:cubicBezTo>
                  <a:pt x="208" y="154"/>
                  <a:pt x="183" y="154"/>
                  <a:pt x="162" y="163"/>
                </a:cubicBezTo>
                <a:cubicBezTo>
                  <a:pt x="145" y="170"/>
                  <a:pt x="114" y="187"/>
                  <a:pt x="114" y="187"/>
                </a:cubicBezTo>
                <a:cubicBezTo>
                  <a:pt x="42" y="284"/>
                  <a:pt x="101" y="195"/>
                  <a:pt x="90" y="481"/>
                </a:cubicBezTo>
                <a:cubicBezTo>
                  <a:pt x="89" y="505"/>
                  <a:pt x="94" y="534"/>
                  <a:pt x="78" y="553"/>
                </a:cubicBezTo>
                <a:cubicBezTo>
                  <a:pt x="60" y="574"/>
                  <a:pt x="32" y="581"/>
                  <a:pt x="12" y="601"/>
                </a:cubicBezTo>
                <a:cubicBezTo>
                  <a:pt x="7" y="615"/>
                  <a:pt x="0" y="635"/>
                  <a:pt x="0" y="649"/>
                </a:cubicBezTo>
                <a:cubicBezTo>
                  <a:pt x="0" y="767"/>
                  <a:pt x="130" y="741"/>
                  <a:pt x="210" y="763"/>
                </a:cubicBezTo>
                <a:cubicBezTo>
                  <a:pt x="241" y="772"/>
                  <a:pt x="259" y="786"/>
                  <a:pt x="288" y="799"/>
                </a:cubicBezTo>
                <a:cubicBezTo>
                  <a:pt x="300" y="804"/>
                  <a:pt x="316" y="821"/>
                  <a:pt x="324" y="811"/>
                </a:cubicBezTo>
                <a:cubicBezTo>
                  <a:pt x="330" y="803"/>
                  <a:pt x="336" y="795"/>
                  <a:pt x="342" y="78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36" name="Text Box 32"/>
          <p:cNvSpPr txBox="1">
            <a:spLocks noChangeArrowheads="1"/>
          </p:cNvSpPr>
          <p:nvPr/>
        </p:nvSpPr>
        <p:spPr bwMode="auto">
          <a:xfrm>
            <a:off x="1236663" y="4370388"/>
            <a:ext cx="566737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D</a:t>
            </a:r>
          </a:p>
        </p:txBody>
      </p:sp>
      <p:sp>
        <p:nvSpPr>
          <p:cNvPr id="661537" name="Text Box 33"/>
          <p:cNvSpPr txBox="1">
            <a:spLocks noChangeArrowheads="1"/>
          </p:cNvSpPr>
          <p:nvPr/>
        </p:nvSpPr>
        <p:spPr bwMode="auto">
          <a:xfrm>
            <a:off x="1808163" y="4370388"/>
            <a:ext cx="3048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H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181600" y="3748088"/>
            <a:ext cx="876300" cy="228600"/>
            <a:chOff x="3276" y="2671"/>
            <a:chExt cx="552" cy="144"/>
          </a:xfrm>
        </p:grpSpPr>
        <p:sp>
          <p:nvSpPr>
            <p:cNvPr id="661539" name="Text Box 35"/>
            <p:cNvSpPr txBox="1">
              <a:spLocks noChangeArrowheads="1"/>
            </p:cNvSpPr>
            <p:nvPr/>
          </p:nvSpPr>
          <p:spPr bwMode="auto">
            <a:xfrm>
              <a:off x="3276" y="2671"/>
              <a:ext cx="357" cy="1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/>
              <a:r>
                <a:rPr lang="en-US" sz="1400">
                  <a:latin typeface="Calibri" pitchFamily="34" charset="0"/>
                </a:rPr>
                <a:t>D</a:t>
              </a:r>
            </a:p>
          </p:txBody>
        </p:sp>
        <p:sp>
          <p:nvSpPr>
            <p:cNvPr id="661540" name="Text Box 36"/>
            <p:cNvSpPr txBox="1">
              <a:spLocks noChangeArrowheads="1"/>
            </p:cNvSpPr>
            <p:nvPr/>
          </p:nvSpPr>
          <p:spPr bwMode="auto">
            <a:xfrm>
              <a:off x="3636" y="2671"/>
              <a:ext cx="192" cy="1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/>
              <a:r>
                <a:rPr lang="en-US" sz="1400">
                  <a:latin typeface="Calibri" pitchFamily="34" charset="0"/>
                </a:rPr>
                <a:t>H</a:t>
              </a:r>
            </a:p>
          </p:txBody>
        </p:sp>
      </p:grpSp>
      <p:sp>
        <p:nvSpPr>
          <p:cNvPr id="661542" name="AutoShape 38"/>
          <p:cNvSpPr>
            <a:spLocks/>
          </p:cNvSpPr>
          <p:nvPr/>
        </p:nvSpPr>
        <p:spPr bwMode="auto">
          <a:xfrm>
            <a:off x="7086600" y="4718050"/>
            <a:ext cx="101600" cy="920750"/>
          </a:xfrm>
          <a:prstGeom prst="rightBrace">
            <a:avLst>
              <a:gd name="adj1" fmla="val 755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43" name="Text Box 39"/>
          <p:cNvSpPr txBox="1">
            <a:spLocks noChangeArrowheads="1"/>
          </p:cNvSpPr>
          <p:nvPr/>
        </p:nvSpPr>
        <p:spPr bwMode="auto">
          <a:xfrm>
            <a:off x="7159625" y="4953000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 sz="2400">
                <a:latin typeface="Calibri" pitchFamily="34" charset="0"/>
              </a:rPr>
              <a:t>Transparent</a:t>
            </a:r>
          </a:p>
        </p:txBody>
      </p:sp>
      <p:sp>
        <p:nvSpPr>
          <p:cNvPr id="661544" name="Line 40"/>
          <p:cNvSpPr>
            <a:spLocks noChangeShapeType="1"/>
          </p:cNvSpPr>
          <p:nvPr/>
        </p:nvSpPr>
        <p:spPr bwMode="auto">
          <a:xfrm flipH="1" flipV="1">
            <a:off x="4752975" y="4991100"/>
            <a:ext cx="447675" cy="376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46" name="Text Box 42"/>
          <p:cNvSpPr txBox="1">
            <a:spLocks noChangeArrowheads="1"/>
          </p:cNvSpPr>
          <p:nvPr/>
        </p:nvSpPr>
        <p:spPr bwMode="auto">
          <a:xfrm>
            <a:off x="5349875" y="4630738"/>
            <a:ext cx="1660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Calibri" pitchFamily="34" charset="0"/>
              </a:rPr>
              <a:t> Architecture</a:t>
            </a:r>
          </a:p>
          <a:p>
            <a:pPr>
              <a:buFontTx/>
              <a:buChar char="•"/>
            </a:pPr>
            <a:r>
              <a:rPr lang="en-US" sz="2000">
                <a:latin typeface="Calibri" pitchFamily="34" charset="0"/>
              </a:rPr>
              <a:t> Links </a:t>
            </a:r>
          </a:p>
          <a:p>
            <a:pPr>
              <a:buFontTx/>
              <a:buChar char="•"/>
            </a:pPr>
            <a:r>
              <a:rPr lang="en-US" sz="2000">
                <a:latin typeface="Calibri" pitchFamily="34" charset="0"/>
              </a:rPr>
              <a:t> Topology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8793D-63A4-4F48-AC97-61364EE78462}" type="slidenum">
              <a:rPr lang="en-US"/>
              <a:pPr/>
              <a:t>39</a:t>
            </a:fld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IP Datagram</a:t>
            </a:r>
          </a:p>
        </p:txBody>
      </p:sp>
      <p:sp>
        <p:nvSpPr>
          <p:cNvPr id="663555" name="Text Box 3"/>
          <p:cNvSpPr txBox="1">
            <a:spLocks noChangeArrowheads="1"/>
          </p:cNvSpPr>
          <p:nvPr/>
        </p:nvSpPr>
        <p:spPr bwMode="auto">
          <a:xfrm>
            <a:off x="4108450" y="2425700"/>
            <a:ext cx="60325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Flags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282700" y="1905000"/>
            <a:ext cx="706438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vers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1282700" y="2946400"/>
            <a:ext cx="1412875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TTL</a:t>
            </a:r>
          </a:p>
        </p:txBody>
      </p:sp>
      <p:sp>
        <p:nvSpPr>
          <p:cNvPr id="663558" name="Text Box 6"/>
          <p:cNvSpPr txBox="1">
            <a:spLocks noChangeArrowheads="1"/>
          </p:cNvSpPr>
          <p:nvPr/>
        </p:nvSpPr>
        <p:spPr bwMode="auto">
          <a:xfrm>
            <a:off x="2695575" y="1905000"/>
            <a:ext cx="1412875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TOS</a:t>
            </a:r>
          </a:p>
        </p:txBody>
      </p:sp>
      <p:sp>
        <p:nvSpPr>
          <p:cNvPr id="663559" name="Text Box 7"/>
          <p:cNvSpPr txBox="1">
            <a:spLocks noChangeArrowheads="1"/>
          </p:cNvSpPr>
          <p:nvPr/>
        </p:nvSpPr>
        <p:spPr bwMode="auto">
          <a:xfrm>
            <a:off x="4108450" y="2946400"/>
            <a:ext cx="282575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checksum</a:t>
            </a:r>
          </a:p>
        </p:txBody>
      </p:sp>
      <p:sp>
        <p:nvSpPr>
          <p:cNvPr id="663560" name="Text Box 8"/>
          <p:cNvSpPr txBox="1">
            <a:spLocks noChangeArrowheads="1"/>
          </p:cNvSpPr>
          <p:nvPr/>
        </p:nvSpPr>
        <p:spPr bwMode="auto">
          <a:xfrm>
            <a:off x="1989138" y="1905000"/>
            <a:ext cx="706437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HLen</a:t>
            </a:r>
          </a:p>
        </p:txBody>
      </p:sp>
      <p:sp>
        <p:nvSpPr>
          <p:cNvPr id="663561" name="Text Box 9"/>
          <p:cNvSpPr txBox="1">
            <a:spLocks noChangeArrowheads="1"/>
          </p:cNvSpPr>
          <p:nvPr/>
        </p:nvSpPr>
        <p:spPr bwMode="auto">
          <a:xfrm>
            <a:off x="4108450" y="1905000"/>
            <a:ext cx="282575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Total Length</a:t>
            </a:r>
          </a:p>
        </p:txBody>
      </p:sp>
      <p:sp>
        <p:nvSpPr>
          <p:cNvPr id="663562" name="Text Box 10"/>
          <p:cNvSpPr txBox="1">
            <a:spLocks noChangeArrowheads="1"/>
          </p:cNvSpPr>
          <p:nvPr/>
        </p:nvSpPr>
        <p:spPr bwMode="auto">
          <a:xfrm>
            <a:off x="1282700" y="2425700"/>
            <a:ext cx="282575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ID</a:t>
            </a:r>
          </a:p>
        </p:txBody>
      </p:sp>
      <p:sp>
        <p:nvSpPr>
          <p:cNvPr id="663563" name="Text Box 11"/>
          <p:cNvSpPr txBox="1">
            <a:spLocks noChangeArrowheads="1"/>
          </p:cNvSpPr>
          <p:nvPr/>
        </p:nvSpPr>
        <p:spPr bwMode="auto">
          <a:xfrm>
            <a:off x="4711700" y="2425700"/>
            <a:ext cx="222250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FRAG Offset</a:t>
            </a:r>
          </a:p>
        </p:txBody>
      </p:sp>
      <p:sp>
        <p:nvSpPr>
          <p:cNvPr id="663564" name="Text Box 12"/>
          <p:cNvSpPr txBox="1">
            <a:spLocks noChangeArrowheads="1"/>
          </p:cNvSpPr>
          <p:nvPr/>
        </p:nvSpPr>
        <p:spPr bwMode="auto">
          <a:xfrm>
            <a:off x="2695575" y="2946400"/>
            <a:ext cx="1412875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Protocol</a:t>
            </a:r>
          </a:p>
        </p:txBody>
      </p:sp>
      <p:sp>
        <p:nvSpPr>
          <p:cNvPr id="663565" name="Text Box 13"/>
          <p:cNvSpPr txBox="1">
            <a:spLocks noChangeArrowheads="1"/>
          </p:cNvSpPr>
          <p:nvPr/>
        </p:nvSpPr>
        <p:spPr bwMode="auto">
          <a:xfrm>
            <a:off x="1282700" y="3467100"/>
            <a:ext cx="565150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SRC IP Address</a:t>
            </a:r>
          </a:p>
        </p:txBody>
      </p:sp>
      <p:sp>
        <p:nvSpPr>
          <p:cNvPr id="663566" name="Text Box 14"/>
          <p:cNvSpPr txBox="1">
            <a:spLocks noChangeArrowheads="1"/>
          </p:cNvSpPr>
          <p:nvPr/>
        </p:nvSpPr>
        <p:spPr bwMode="auto">
          <a:xfrm>
            <a:off x="1282700" y="3987800"/>
            <a:ext cx="565150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DST IP Address</a:t>
            </a:r>
          </a:p>
        </p:txBody>
      </p:sp>
      <p:sp>
        <p:nvSpPr>
          <p:cNvPr id="663567" name="Text Box 15"/>
          <p:cNvSpPr txBox="1">
            <a:spLocks noChangeArrowheads="1"/>
          </p:cNvSpPr>
          <p:nvPr/>
        </p:nvSpPr>
        <p:spPr bwMode="auto">
          <a:xfrm>
            <a:off x="1282700" y="4508500"/>
            <a:ext cx="4945063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(OPTIONS)</a:t>
            </a:r>
          </a:p>
        </p:txBody>
      </p:sp>
      <p:sp>
        <p:nvSpPr>
          <p:cNvPr id="663568" name="Text Box 16"/>
          <p:cNvSpPr txBox="1">
            <a:spLocks noChangeArrowheads="1"/>
          </p:cNvSpPr>
          <p:nvPr/>
        </p:nvSpPr>
        <p:spPr bwMode="auto">
          <a:xfrm>
            <a:off x="6227763" y="4508500"/>
            <a:ext cx="706437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(PAD)</a:t>
            </a:r>
          </a:p>
        </p:txBody>
      </p:sp>
      <p:sp>
        <p:nvSpPr>
          <p:cNvPr id="663569" name="Line 17"/>
          <p:cNvSpPr>
            <a:spLocks noChangeShapeType="1"/>
          </p:cNvSpPr>
          <p:nvPr/>
        </p:nvSpPr>
        <p:spPr bwMode="auto">
          <a:xfrm>
            <a:off x="6934200" y="4876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570" name="Line 18"/>
          <p:cNvSpPr>
            <a:spLocks noChangeShapeType="1"/>
          </p:cNvSpPr>
          <p:nvPr/>
        </p:nvSpPr>
        <p:spPr bwMode="auto">
          <a:xfrm>
            <a:off x="1285875" y="4876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571" name="Line 19"/>
          <p:cNvSpPr>
            <a:spLocks noChangeShapeType="1"/>
          </p:cNvSpPr>
          <p:nvPr/>
        </p:nvSpPr>
        <p:spPr bwMode="auto">
          <a:xfrm flipV="1">
            <a:off x="7223125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572" name="Text Box 20"/>
          <p:cNvSpPr txBox="1">
            <a:spLocks noChangeArrowheads="1"/>
          </p:cNvSpPr>
          <p:nvPr/>
        </p:nvSpPr>
        <p:spPr bwMode="auto">
          <a:xfrm>
            <a:off x="7239000" y="3657600"/>
            <a:ext cx="1377950" cy="520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600">
                <a:latin typeface="Calibri" pitchFamily="34" charset="0"/>
              </a:rPr>
              <a:t>&lt;=64 KBytes</a:t>
            </a:r>
          </a:p>
        </p:txBody>
      </p:sp>
      <p:sp>
        <p:nvSpPr>
          <p:cNvPr id="663573" name="Line 21"/>
          <p:cNvSpPr>
            <a:spLocks noChangeShapeType="1"/>
          </p:cNvSpPr>
          <p:nvPr/>
        </p:nvSpPr>
        <p:spPr bwMode="auto">
          <a:xfrm>
            <a:off x="7077075" y="190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574" name="Line 22"/>
          <p:cNvSpPr>
            <a:spLocks noChangeShapeType="1"/>
          </p:cNvSpPr>
          <p:nvPr/>
        </p:nvSpPr>
        <p:spPr bwMode="auto">
          <a:xfrm>
            <a:off x="7077075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575" name="Text Box 23"/>
          <p:cNvSpPr txBox="1">
            <a:spLocks noChangeArrowheads="1"/>
          </p:cNvSpPr>
          <p:nvPr/>
        </p:nvSpPr>
        <p:spPr bwMode="auto">
          <a:xfrm>
            <a:off x="7391400" y="1905000"/>
            <a:ext cx="1600200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400">
                <a:latin typeface="Calibri" pitchFamily="34" charset="0"/>
              </a:rPr>
              <a:t>Offset within original packet</a:t>
            </a:r>
          </a:p>
        </p:txBody>
      </p:sp>
      <p:sp>
        <p:nvSpPr>
          <p:cNvPr id="663576" name="Line 24"/>
          <p:cNvSpPr>
            <a:spLocks noChangeShapeType="1"/>
          </p:cNvSpPr>
          <p:nvPr/>
        </p:nvSpPr>
        <p:spPr bwMode="auto">
          <a:xfrm flipH="1">
            <a:off x="6324600" y="2286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577" name="Text Box 25"/>
          <p:cNvSpPr txBox="1">
            <a:spLocks noChangeArrowheads="1"/>
          </p:cNvSpPr>
          <p:nvPr/>
        </p:nvSpPr>
        <p:spPr bwMode="auto">
          <a:xfrm>
            <a:off x="152400" y="2667000"/>
            <a:ext cx="130333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400">
                <a:latin typeface="Calibri" pitchFamily="34" charset="0"/>
              </a:rPr>
              <a:t>Hop count</a:t>
            </a:r>
          </a:p>
        </p:txBody>
      </p:sp>
      <p:sp>
        <p:nvSpPr>
          <p:cNvPr id="663578" name="Line 26"/>
          <p:cNvSpPr>
            <a:spLocks noChangeShapeType="1"/>
          </p:cNvSpPr>
          <p:nvPr/>
        </p:nvSpPr>
        <p:spPr bwMode="auto">
          <a:xfrm>
            <a:off x="1066800" y="2946400"/>
            <a:ext cx="388938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579" name="Text Box 27"/>
          <p:cNvSpPr txBox="1">
            <a:spLocks noChangeArrowheads="1"/>
          </p:cNvSpPr>
          <p:nvPr/>
        </p:nvSpPr>
        <p:spPr bwMode="auto">
          <a:xfrm>
            <a:off x="2447925" y="153987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8</a:t>
            </a:r>
          </a:p>
        </p:txBody>
      </p:sp>
      <p:sp>
        <p:nvSpPr>
          <p:cNvPr id="663580" name="Text Box 28"/>
          <p:cNvSpPr txBox="1">
            <a:spLocks noChangeArrowheads="1"/>
          </p:cNvSpPr>
          <p:nvPr/>
        </p:nvSpPr>
        <p:spPr bwMode="auto">
          <a:xfrm>
            <a:off x="3752850" y="1539875"/>
            <a:ext cx="365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16</a:t>
            </a:r>
          </a:p>
        </p:txBody>
      </p:sp>
      <p:sp>
        <p:nvSpPr>
          <p:cNvPr id="663581" name="Text Box 29"/>
          <p:cNvSpPr txBox="1">
            <a:spLocks noChangeArrowheads="1"/>
          </p:cNvSpPr>
          <p:nvPr/>
        </p:nvSpPr>
        <p:spPr bwMode="auto">
          <a:xfrm>
            <a:off x="6594475" y="1539875"/>
            <a:ext cx="365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32</a:t>
            </a:r>
          </a:p>
        </p:txBody>
      </p:sp>
      <p:sp>
        <p:nvSpPr>
          <p:cNvPr id="663582" name="Text Box 30"/>
          <p:cNvSpPr txBox="1">
            <a:spLocks noChangeArrowheads="1"/>
          </p:cNvSpPr>
          <p:nvPr/>
        </p:nvSpPr>
        <p:spPr bwMode="auto">
          <a:xfrm>
            <a:off x="554038" y="1543050"/>
            <a:ext cx="817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bits       0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762550" y="4409975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7FFDF9-94C1-44B7-9AC7-0FF3F14A2BB9}" type="slidenum">
              <a:rPr lang="en-US"/>
              <a:pPr/>
              <a:t>4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Story 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/>
              <a:t>So far …</a:t>
            </a:r>
          </a:p>
          <a:p>
            <a:pPr lvl="1"/>
            <a:r>
              <a:rPr lang="en-US" dirty="0"/>
              <a:t>Layers, and protocols</a:t>
            </a:r>
          </a:p>
          <a:p>
            <a:pPr lvl="1"/>
            <a:r>
              <a:rPr lang="en-US" dirty="0"/>
              <a:t>Link layer</a:t>
            </a:r>
          </a:p>
          <a:p>
            <a:pPr lvl="2"/>
            <a:r>
              <a:rPr lang="en-US" dirty="0"/>
              <a:t>Media type, encoding</a:t>
            </a:r>
          </a:p>
          <a:p>
            <a:pPr lvl="2"/>
            <a:r>
              <a:rPr lang="en-US" dirty="0"/>
              <a:t>Framing, link model</a:t>
            </a:r>
          </a:p>
          <a:p>
            <a:pPr lvl="2"/>
            <a:r>
              <a:rPr lang="en-US" dirty="0"/>
              <a:t>Error detection, correction</a:t>
            </a:r>
          </a:p>
          <a:p>
            <a:pPr lvl="2"/>
            <a:endParaRPr lang="en-US" dirty="0"/>
          </a:p>
          <a:p>
            <a:pPr>
              <a:buFontTx/>
              <a:buChar char="•"/>
            </a:pPr>
            <a:r>
              <a:rPr lang="en-US" dirty="0"/>
              <a:t>This time</a:t>
            </a:r>
          </a:p>
          <a:p>
            <a:pPr lvl="1"/>
            <a:r>
              <a:rPr lang="en-US" dirty="0"/>
              <a:t>Interconnecting LANs</a:t>
            </a:r>
          </a:p>
          <a:p>
            <a:pPr lvl="2"/>
            <a:r>
              <a:rPr lang="en-US" dirty="0"/>
              <a:t>Hubs, switches, and bridges</a:t>
            </a:r>
          </a:p>
          <a:p>
            <a:pPr lvl="1"/>
            <a:r>
              <a:rPr lang="en-US" dirty="0"/>
              <a:t>The Internet Protocol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824324" name="Rectangle 4"/>
          <p:cNvSpPr>
            <a:spLocks noChangeArrowheads="1"/>
          </p:cNvSpPr>
          <p:nvPr/>
        </p:nvSpPr>
        <p:spPr bwMode="auto">
          <a:xfrm>
            <a:off x="6754813" y="4791075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5" name="Rectangle 5"/>
          <p:cNvSpPr>
            <a:spLocks noChangeArrowheads="1"/>
          </p:cNvSpPr>
          <p:nvPr/>
        </p:nvSpPr>
        <p:spPr bwMode="auto">
          <a:xfrm>
            <a:off x="6754813" y="4410075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6" name="Rectangle 6"/>
          <p:cNvSpPr>
            <a:spLocks noChangeArrowheads="1"/>
          </p:cNvSpPr>
          <p:nvPr/>
        </p:nvSpPr>
        <p:spPr bwMode="auto">
          <a:xfrm>
            <a:off x="6754813" y="4038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7" name="Rectangle 7"/>
          <p:cNvSpPr>
            <a:spLocks noChangeArrowheads="1"/>
          </p:cNvSpPr>
          <p:nvPr/>
        </p:nvSpPr>
        <p:spPr bwMode="auto">
          <a:xfrm>
            <a:off x="6754813" y="3648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8" name="Rectangle 8"/>
          <p:cNvSpPr>
            <a:spLocks noChangeArrowheads="1"/>
          </p:cNvSpPr>
          <p:nvPr/>
        </p:nvSpPr>
        <p:spPr bwMode="auto">
          <a:xfrm>
            <a:off x="6754813" y="3267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9" name="Rectangle 9"/>
          <p:cNvSpPr>
            <a:spLocks noChangeArrowheads="1"/>
          </p:cNvSpPr>
          <p:nvPr/>
        </p:nvSpPr>
        <p:spPr bwMode="auto">
          <a:xfrm>
            <a:off x="6754813" y="2886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30" name="Rectangle 10"/>
          <p:cNvSpPr>
            <a:spLocks noChangeArrowheads="1"/>
          </p:cNvSpPr>
          <p:nvPr/>
        </p:nvSpPr>
        <p:spPr bwMode="auto">
          <a:xfrm>
            <a:off x="6754813" y="2505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31" name="Text Box 11"/>
          <p:cNvSpPr txBox="1">
            <a:spLocks noChangeArrowheads="1"/>
          </p:cNvSpPr>
          <p:nvPr/>
        </p:nvSpPr>
        <p:spPr bwMode="auto">
          <a:xfrm>
            <a:off x="6980238" y="4784725"/>
            <a:ext cx="1011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/>
        </p:nvSpPr>
        <p:spPr bwMode="auto">
          <a:xfrm>
            <a:off x="6904038" y="4419600"/>
            <a:ext cx="114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latin typeface="Calibri" pitchFamily="34" charset="0"/>
              </a:rPr>
              <a:t>Data Link</a:t>
            </a:r>
          </a:p>
        </p:txBody>
      </p:sp>
      <p:sp>
        <p:nvSpPr>
          <p:cNvPr id="824333" name="Text Box 13"/>
          <p:cNvSpPr txBox="1">
            <a:spLocks noChangeArrowheads="1"/>
          </p:cNvSpPr>
          <p:nvPr/>
        </p:nvSpPr>
        <p:spPr bwMode="auto">
          <a:xfrm>
            <a:off x="6923088" y="4054475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824334" name="Text Box 14"/>
          <p:cNvSpPr txBox="1">
            <a:spLocks noChangeArrowheads="1"/>
          </p:cNvSpPr>
          <p:nvPr/>
        </p:nvSpPr>
        <p:spPr bwMode="auto">
          <a:xfrm>
            <a:off x="6858000" y="3657600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/>
        </p:nvSpPr>
        <p:spPr bwMode="auto">
          <a:xfrm>
            <a:off x="6965950" y="3276600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Session</a:t>
            </a:r>
          </a:p>
        </p:txBody>
      </p:sp>
      <p:sp>
        <p:nvSpPr>
          <p:cNvPr id="824336" name="Text Box 16"/>
          <p:cNvSpPr txBox="1">
            <a:spLocks noChangeArrowheads="1"/>
          </p:cNvSpPr>
          <p:nvPr/>
        </p:nvSpPr>
        <p:spPr bwMode="auto">
          <a:xfrm>
            <a:off x="6718300" y="2863850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Presentation</a:t>
            </a:r>
          </a:p>
        </p:txBody>
      </p:sp>
      <p:sp>
        <p:nvSpPr>
          <p:cNvPr id="824337" name="Text Box 17"/>
          <p:cNvSpPr txBox="1">
            <a:spLocks noChangeArrowheads="1"/>
          </p:cNvSpPr>
          <p:nvPr/>
        </p:nvSpPr>
        <p:spPr bwMode="auto">
          <a:xfrm>
            <a:off x="6858000" y="249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Application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D48D1-B42B-4123-9B46-6B4ED241ADA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65603" name="Line 3"/>
          <p:cNvSpPr>
            <a:spLocks noChangeShapeType="1"/>
          </p:cNvSpPr>
          <p:nvPr/>
        </p:nvSpPr>
        <p:spPr bwMode="auto">
          <a:xfrm>
            <a:off x="762000" y="27051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90625" y="2038350"/>
            <a:ext cx="381000" cy="381000"/>
            <a:chOff x="1296" y="1104"/>
            <a:chExt cx="240" cy="240"/>
          </a:xfrm>
        </p:grpSpPr>
        <p:sp>
          <p:nvSpPr>
            <p:cNvPr id="665605" name="Oval 5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06" name="Text Box 6"/>
            <p:cNvSpPr txBox="1">
              <a:spLocks noChangeArrowheads="1"/>
            </p:cNvSpPr>
            <p:nvPr/>
          </p:nvSpPr>
          <p:spPr bwMode="auto">
            <a:xfrm>
              <a:off x="1314" y="1117"/>
              <a:ext cx="1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665607" name="Line 7"/>
          <p:cNvSpPr>
            <a:spLocks noChangeShapeType="1"/>
          </p:cNvSpPr>
          <p:nvPr/>
        </p:nvSpPr>
        <p:spPr bwMode="auto">
          <a:xfrm>
            <a:off x="1371600" y="2419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08" name="Text Box 8"/>
          <p:cNvSpPr txBox="1">
            <a:spLocks noChangeArrowheads="1"/>
          </p:cNvSpPr>
          <p:nvPr/>
        </p:nvSpPr>
        <p:spPr bwMode="auto">
          <a:xfrm>
            <a:off x="381000" y="2400300"/>
            <a:ext cx="990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200">
                <a:latin typeface="Calibri" pitchFamily="34" charset="0"/>
              </a:rPr>
              <a:t>Ethernet</a:t>
            </a:r>
          </a:p>
        </p:txBody>
      </p:sp>
      <p:sp>
        <p:nvSpPr>
          <p:cNvPr id="665609" name="Text Box 9"/>
          <p:cNvSpPr txBox="1">
            <a:spLocks noChangeArrowheads="1"/>
          </p:cNvSpPr>
          <p:nvPr/>
        </p:nvSpPr>
        <p:spPr bwMode="auto">
          <a:xfrm>
            <a:off x="1390650" y="2266950"/>
            <a:ext cx="19335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600">
                <a:latin typeface="Calibri" pitchFamily="34" charset="0"/>
              </a:rPr>
              <a:t>MTU=1500 bytes</a:t>
            </a:r>
          </a:p>
        </p:txBody>
      </p:sp>
      <p:sp>
        <p:nvSpPr>
          <p:cNvPr id="665610" name="Line 10"/>
          <p:cNvSpPr>
            <a:spLocks noChangeShapeType="1"/>
          </p:cNvSpPr>
          <p:nvPr/>
        </p:nvSpPr>
        <p:spPr bwMode="auto">
          <a:xfrm>
            <a:off x="2366963" y="2724150"/>
            <a:ext cx="223837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11" name="Line 11"/>
          <p:cNvSpPr>
            <a:spLocks noChangeShapeType="1"/>
          </p:cNvSpPr>
          <p:nvPr/>
        </p:nvSpPr>
        <p:spPr bwMode="auto">
          <a:xfrm>
            <a:off x="2833688" y="3378200"/>
            <a:ext cx="2652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12" name="Line 12"/>
          <p:cNvSpPr>
            <a:spLocks noChangeShapeType="1"/>
          </p:cNvSpPr>
          <p:nvPr/>
        </p:nvSpPr>
        <p:spPr bwMode="auto">
          <a:xfrm flipH="1">
            <a:off x="5670550" y="2724150"/>
            <a:ext cx="654050" cy="654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13" name="Line 13"/>
          <p:cNvSpPr>
            <a:spLocks noChangeShapeType="1"/>
          </p:cNvSpPr>
          <p:nvPr/>
        </p:nvSpPr>
        <p:spPr bwMode="auto">
          <a:xfrm>
            <a:off x="5670550" y="27051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14" name="Text Box 14"/>
          <p:cNvSpPr txBox="1">
            <a:spLocks noChangeArrowheads="1"/>
          </p:cNvSpPr>
          <p:nvPr/>
        </p:nvSpPr>
        <p:spPr bwMode="auto">
          <a:xfrm>
            <a:off x="5584825" y="2266950"/>
            <a:ext cx="19335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600">
                <a:latin typeface="Calibri" pitchFamily="34" charset="0"/>
              </a:rPr>
              <a:t>MTU=1500 bytes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46950" y="2038350"/>
            <a:ext cx="381000" cy="381000"/>
            <a:chOff x="1296" y="1104"/>
            <a:chExt cx="240" cy="240"/>
          </a:xfrm>
        </p:grpSpPr>
        <p:sp>
          <p:nvSpPr>
            <p:cNvPr id="665616" name="Oval 16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17" name="Text Box 17"/>
            <p:cNvSpPr txBox="1">
              <a:spLocks noChangeArrowheads="1"/>
            </p:cNvSpPr>
            <p:nvPr/>
          </p:nvSpPr>
          <p:spPr bwMode="auto">
            <a:xfrm>
              <a:off x="1314" y="1117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665618" name="Line 18"/>
          <p:cNvSpPr>
            <a:spLocks noChangeShapeType="1"/>
          </p:cNvSpPr>
          <p:nvPr/>
        </p:nvSpPr>
        <p:spPr bwMode="auto">
          <a:xfrm>
            <a:off x="7527925" y="24003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19" name="Text Box 19"/>
          <p:cNvSpPr txBox="1">
            <a:spLocks noChangeArrowheads="1"/>
          </p:cNvSpPr>
          <p:nvPr/>
        </p:nvSpPr>
        <p:spPr bwMode="auto">
          <a:xfrm>
            <a:off x="1030288" y="1752600"/>
            <a:ext cx="969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Calibri" pitchFamily="34" charset="0"/>
              </a:rPr>
              <a:t>Source</a:t>
            </a:r>
          </a:p>
        </p:txBody>
      </p:sp>
      <p:sp>
        <p:nvSpPr>
          <p:cNvPr id="665620" name="Text Box 20"/>
          <p:cNvSpPr txBox="1">
            <a:spLocks noChangeArrowheads="1"/>
          </p:cNvSpPr>
          <p:nvPr/>
        </p:nvSpPr>
        <p:spPr bwMode="auto">
          <a:xfrm>
            <a:off x="7061200" y="1752600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Calibri" pitchFamily="34" charset="0"/>
              </a:rPr>
              <a:t>Destination</a:t>
            </a:r>
          </a:p>
        </p:txBody>
      </p:sp>
      <p:sp>
        <p:nvSpPr>
          <p:cNvPr id="665621" name="Text Box 21"/>
          <p:cNvSpPr txBox="1">
            <a:spLocks noChangeArrowheads="1"/>
          </p:cNvSpPr>
          <p:nvPr/>
        </p:nvSpPr>
        <p:spPr bwMode="auto">
          <a:xfrm>
            <a:off x="3400425" y="2952750"/>
            <a:ext cx="19335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600">
                <a:latin typeface="Calibri" pitchFamily="34" charset="0"/>
              </a:rPr>
              <a:t>MTU&lt;1500 bytes</a:t>
            </a:r>
          </a:p>
        </p:txBody>
      </p:sp>
      <p:sp>
        <p:nvSpPr>
          <p:cNvPr id="665622" name="Text Box 22"/>
          <p:cNvSpPr txBox="1">
            <a:spLocks noChangeArrowheads="1"/>
          </p:cNvSpPr>
          <p:nvPr/>
        </p:nvSpPr>
        <p:spPr bwMode="auto">
          <a:xfrm>
            <a:off x="381000" y="1066800"/>
            <a:ext cx="819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Problem:</a:t>
            </a:r>
            <a:r>
              <a:rPr lang="en-US" sz="2000">
                <a:latin typeface="Calibri" pitchFamily="34" charset="0"/>
              </a:rPr>
              <a:t> A router may receive a packet larger than the maximum transmission unit (MTU) of the outgoing link.</a:t>
            </a:r>
          </a:p>
        </p:txBody>
      </p:sp>
      <p:sp>
        <p:nvSpPr>
          <p:cNvPr id="665623" name="Oval 23"/>
          <p:cNvSpPr>
            <a:spLocks noChangeArrowheads="1"/>
          </p:cNvSpPr>
          <p:nvPr/>
        </p:nvSpPr>
        <p:spPr bwMode="auto">
          <a:xfrm>
            <a:off x="2376488" y="310515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R1</a:t>
            </a:r>
          </a:p>
        </p:txBody>
      </p:sp>
      <p:sp>
        <p:nvSpPr>
          <p:cNvPr id="665624" name="Oval 24"/>
          <p:cNvSpPr>
            <a:spLocks noChangeArrowheads="1"/>
          </p:cNvSpPr>
          <p:nvPr/>
        </p:nvSpPr>
        <p:spPr bwMode="auto">
          <a:xfrm>
            <a:off x="5486400" y="3149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R2</a:t>
            </a:r>
          </a:p>
        </p:txBody>
      </p:sp>
      <p:sp>
        <p:nvSpPr>
          <p:cNvPr id="665625" name="Text Box 25"/>
          <p:cNvSpPr txBox="1">
            <a:spLocks noChangeArrowheads="1"/>
          </p:cNvSpPr>
          <p:nvPr/>
        </p:nvSpPr>
        <p:spPr bwMode="auto">
          <a:xfrm>
            <a:off x="381000" y="4129088"/>
            <a:ext cx="929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Solution:</a:t>
            </a:r>
            <a:r>
              <a:rPr lang="en-US">
                <a:latin typeface="Calibri" pitchFamily="34" charset="0"/>
              </a:rPr>
              <a:t> R1 fragments the IP datagram into multiple, self-contained datagrams.</a:t>
            </a:r>
          </a:p>
        </p:txBody>
      </p:sp>
      <p:sp>
        <p:nvSpPr>
          <p:cNvPr id="665626" name="Rectangle 26"/>
          <p:cNvSpPr>
            <a:spLocks noChangeArrowheads="1"/>
          </p:cNvSpPr>
          <p:nvPr/>
        </p:nvSpPr>
        <p:spPr bwMode="auto">
          <a:xfrm>
            <a:off x="2376488" y="4786313"/>
            <a:ext cx="2728912" cy="39528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665627" name="Rectangle 27"/>
          <p:cNvSpPr>
            <a:spLocks noChangeArrowheads="1"/>
          </p:cNvSpPr>
          <p:nvPr/>
        </p:nvSpPr>
        <p:spPr bwMode="auto">
          <a:xfrm>
            <a:off x="5105400" y="4786313"/>
            <a:ext cx="1219200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HDR </a:t>
            </a:r>
            <a:r>
              <a:rPr lang="en-US" sz="1400">
                <a:latin typeface="Calibri" pitchFamily="34" charset="0"/>
              </a:rPr>
              <a:t>(ID=x)</a:t>
            </a:r>
          </a:p>
        </p:txBody>
      </p:sp>
      <p:sp>
        <p:nvSpPr>
          <p:cNvPr id="665628" name="Rectangle 28"/>
          <p:cNvSpPr>
            <a:spLocks noChangeArrowheads="1"/>
          </p:cNvSpPr>
          <p:nvPr/>
        </p:nvSpPr>
        <p:spPr bwMode="auto">
          <a:xfrm>
            <a:off x="685800" y="5791200"/>
            <a:ext cx="11858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665629" name="Rectangle 29"/>
          <p:cNvSpPr>
            <a:spLocks noChangeArrowheads="1"/>
          </p:cNvSpPr>
          <p:nvPr/>
        </p:nvSpPr>
        <p:spPr bwMode="auto">
          <a:xfrm>
            <a:off x="1857375" y="5791200"/>
            <a:ext cx="10382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 </a:t>
            </a:r>
            <a:r>
              <a:rPr lang="en-US" sz="1200">
                <a:latin typeface="Calibri" pitchFamily="34" charset="0"/>
              </a:rPr>
              <a:t>(ID=x)</a:t>
            </a:r>
          </a:p>
        </p:txBody>
      </p:sp>
      <p:sp>
        <p:nvSpPr>
          <p:cNvPr id="665630" name="Rectangle 30"/>
          <p:cNvSpPr>
            <a:spLocks noChangeArrowheads="1"/>
          </p:cNvSpPr>
          <p:nvPr/>
        </p:nvSpPr>
        <p:spPr bwMode="auto">
          <a:xfrm>
            <a:off x="3000375" y="5791200"/>
            <a:ext cx="11858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665631" name="Rectangle 31"/>
          <p:cNvSpPr>
            <a:spLocks noChangeArrowheads="1"/>
          </p:cNvSpPr>
          <p:nvPr/>
        </p:nvSpPr>
        <p:spPr bwMode="auto">
          <a:xfrm>
            <a:off x="4171950" y="5791200"/>
            <a:ext cx="10382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 </a:t>
            </a:r>
            <a:r>
              <a:rPr lang="en-US" sz="1200">
                <a:latin typeface="Calibri" pitchFamily="34" charset="0"/>
              </a:rPr>
              <a:t>(ID=x)</a:t>
            </a:r>
          </a:p>
        </p:txBody>
      </p:sp>
      <p:sp>
        <p:nvSpPr>
          <p:cNvPr id="665632" name="Rectangle 32"/>
          <p:cNvSpPr>
            <a:spLocks noChangeArrowheads="1"/>
          </p:cNvSpPr>
          <p:nvPr/>
        </p:nvSpPr>
        <p:spPr bwMode="auto">
          <a:xfrm>
            <a:off x="6324600" y="5791200"/>
            <a:ext cx="11858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665633" name="Rectangle 33"/>
          <p:cNvSpPr>
            <a:spLocks noChangeArrowheads="1"/>
          </p:cNvSpPr>
          <p:nvPr/>
        </p:nvSpPr>
        <p:spPr bwMode="auto">
          <a:xfrm>
            <a:off x="7496175" y="5791200"/>
            <a:ext cx="10382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 </a:t>
            </a:r>
            <a:r>
              <a:rPr lang="en-US" sz="1200">
                <a:latin typeface="Calibri" pitchFamily="34" charset="0"/>
              </a:rPr>
              <a:t>(ID=x)</a:t>
            </a:r>
          </a:p>
        </p:txBody>
      </p:sp>
      <p:sp>
        <p:nvSpPr>
          <p:cNvPr id="665634" name="Line 34"/>
          <p:cNvSpPr>
            <a:spLocks noChangeShapeType="1"/>
          </p:cNvSpPr>
          <p:nvPr/>
        </p:nvSpPr>
        <p:spPr bwMode="auto">
          <a:xfrm flipH="1">
            <a:off x="685800" y="5181600"/>
            <a:ext cx="1690688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35" name="Line 35"/>
          <p:cNvSpPr>
            <a:spLocks noChangeShapeType="1"/>
          </p:cNvSpPr>
          <p:nvPr/>
        </p:nvSpPr>
        <p:spPr bwMode="auto">
          <a:xfrm>
            <a:off x="5105400" y="5181600"/>
            <a:ext cx="2390775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36" name="AutoShape 36"/>
          <p:cNvSpPr>
            <a:spLocks noChangeArrowheads="1"/>
          </p:cNvSpPr>
          <p:nvPr/>
        </p:nvSpPr>
        <p:spPr bwMode="auto">
          <a:xfrm>
            <a:off x="381000" y="4953000"/>
            <a:ext cx="1476375" cy="533400"/>
          </a:xfrm>
          <a:prstGeom prst="wedgeRoundRectCallout">
            <a:avLst>
              <a:gd name="adj1" fmla="val 92796"/>
              <a:gd name="adj2" fmla="val 103569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Offset&gt;0</a:t>
            </a:r>
          </a:p>
          <a:p>
            <a:pPr algn="ctr" eaLnBrk="0" hangingPunct="0"/>
            <a:r>
              <a:rPr lang="en-US" sz="1400">
                <a:latin typeface="Calibri" pitchFamily="34" charset="0"/>
              </a:rPr>
              <a:t>More Frag=0</a:t>
            </a:r>
          </a:p>
        </p:txBody>
      </p:sp>
      <p:sp>
        <p:nvSpPr>
          <p:cNvPr id="665637" name="Line 37"/>
          <p:cNvSpPr>
            <a:spLocks noChangeShapeType="1"/>
          </p:cNvSpPr>
          <p:nvPr/>
        </p:nvSpPr>
        <p:spPr bwMode="auto">
          <a:xfrm>
            <a:off x="5334000" y="594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38" name="AutoShape 38"/>
          <p:cNvSpPr>
            <a:spLocks noChangeArrowheads="1"/>
          </p:cNvSpPr>
          <p:nvPr/>
        </p:nvSpPr>
        <p:spPr bwMode="auto">
          <a:xfrm>
            <a:off x="7294563" y="4786313"/>
            <a:ext cx="1476375" cy="533400"/>
          </a:xfrm>
          <a:prstGeom prst="wedgeRoundRectCallout">
            <a:avLst>
              <a:gd name="adj1" fmla="val -13870"/>
              <a:gd name="adj2" fmla="val 139880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Offset=0</a:t>
            </a:r>
          </a:p>
          <a:p>
            <a:pPr algn="ctr" eaLnBrk="0" hangingPunct="0"/>
            <a:r>
              <a:rPr lang="en-US" sz="1400">
                <a:latin typeface="Calibri" pitchFamily="34" charset="0"/>
              </a:rPr>
              <a:t>More Frag=1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Fragments are re-assembled by the destination host; not by intermediate routers. </a:t>
            </a:r>
          </a:p>
          <a:p>
            <a:r>
              <a:rPr lang="en-US" dirty="0"/>
              <a:t>To avoid fragmentation, hosts commonly use path MTU discovery to find the smallest MTU along the path. </a:t>
            </a:r>
          </a:p>
          <a:p>
            <a:r>
              <a:rPr lang="en-US" dirty="0"/>
              <a:t>Path MTU discovery involves sending various size </a:t>
            </a:r>
            <a:r>
              <a:rPr lang="en-US" dirty="0" err="1"/>
              <a:t>datagrams</a:t>
            </a:r>
            <a:r>
              <a:rPr lang="en-US" dirty="0"/>
              <a:t> until they do not require fragmentation along the path. </a:t>
            </a:r>
          </a:p>
          <a:p>
            <a:r>
              <a:rPr lang="en-US" dirty="0"/>
              <a:t>Most links use MTU&gt;=1500bytes today. </a:t>
            </a:r>
          </a:p>
          <a:p>
            <a:r>
              <a:rPr lang="en-US" dirty="0"/>
              <a:t>Try: </a:t>
            </a:r>
            <a:br>
              <a:rPr lang="en-US" dirty="0"/>
            </a:b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traceroute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–F www.uwaterloo.ca 1500 and</a:t>
            </a:r>
            <a:br>
              <a:rPr lang="en-US" sz="2200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traceroute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–F www.uwaterloo.ca 1501</a:t>
            </a:r>
          </a:p>
          <a:p>
            <a:r>
              <a:rPr lang="en-US" dirty="0"/>
              <a:t>(DF=1 set in IP header; routers send “ICMP” error message, which is shown as “!F”).</a:t>
            </a:r>
          </a:p>
          <a:p>
            <a:r>
              <a:rPr lang="en-US" dirty="0"/>
              <a:t>Bonus: Can you find a destination for which the path MTU &lt; 1500 bytes?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AB2FD4-5705-47B5-B549-1EA108C9C69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Addresses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IP (Version 4) addresses are 32 bits long</a:t>
            </a:r>
          </a:p>
          <a:p>
            <a:r>
              <a:rPr lang="en-US"/>
              <a:t>Every interface has a unique IP address:</a:t>
            </a:r>
          </a:p>
          <a:p>
            <a:pPr lvl="1"/>
            <a:r>
              <a:rPr lang="en-US"/>
              <a:t>A computer might have two or more IP addresses</a:t>
            </a:r>
          </a:p>
          <a:p>
            <a:pPr lvl="1"/>
            <a:r>
              <a:rPr lang="en-US"/>
              <a:t>A router has many IP addresses</a:t>
            </a:r>
          </a:p>
          <a:p>
            <a:r>
              <a:rPr lang="en-US"/>
              <a:t>IP addresses are hierarchical</a:t>
            </a:r>
          </a:p>
          <a:p>
            <a:pPr lvl="1"/>
            <a:r>
              <a:rPr lang="en-US"/>
              <a:t>They contain a network ID and a host ID</a:t>
            </a:r>
          </a:p>
          <a:p>
            <a:pPr lvl="1"/>
            <a:r>
              <a:rPr lang="en-US"/>
              <a:t>E.g. Apple computers addresses start with: 17….</a:t>
            </a:r>
          </a:p>
          <a:p>
            <a:r>
              <a:rPr lang="en-US"/>
              <a:t>IP addresses are assigned statically or dynamically (e.g. DHCP)</a:t>
            </a:r>
          </a:p>
          <a:p>
            <a:r>
              <a:rPr lang="en-US"/>
              <a:t>IP (Version 6) addresses are 128 bits long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4DDA92-5721-4109-BA22-135A37933E4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Addresses</a:t>
            </a:r>
          </a:p>
        </p:txBody>
      </p:sp>
      <p:sp>
        <p:nvSpPr>
          <p:cNvPr id="7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D443B5-B777-424F-B180-76B69E595AA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71747" name="Rectangle 3"/>
          <p:cNvSpPr>
            <a:spLocks noChangeArrowheads="1"/>
          </p:cNvSpPr>
          <p:nvPr/>
        </p:nvSpPr>
        <p:spPr bwMode="auto">
          <a:xfrm>
            <a:off x="457200" y="9144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Originally</a:t>
            </a:r>
            <a:r>
              <a:rPr lang="en-US" sz="2000" dirty="0">
                <a:latin typeface="Calibri" pitchFamily="34" charset="0"/>
              </a:rPr>
              <a:t> there were 5 classes:</a:t>
            </a:r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1600200" y="1827212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CLASS “A” </a:t>
            </a:r>
          </a:p>
        </p:txBody>
      </p:sp>
      <p:sp>
        <p:nvSpPr>
          <p:cNvPr id="671749" name="Line 5"/>
          <p:cNvSpPr>
            <a:spLocks noChangeShapeType="1"/>
          </p:cNvSpPr>
          <p:nvPr/>
        </p:nvSpPr>
        <p:spPr bwMode="auto">
          <a:xfrm>
            <a:off x="3648075" y="1827212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750" name="Text Box 6"/>
          <p:cNvSpPr txBox="1">
            <a:spLocks noChangeArrowheads="1"/>
          </p:cNvSpPr>
          <p:nvPr/>
        </p:nvSpPr>
        <p:spPr bwMode="auto">
          <a:xfrm>
            <a:off x="3457575" y="1630362"/>
            <a:ext cx="1428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1</a:t>
            </a:r>
          </a:p>
        </p:txBody>
      </p:sp>
      <p:sp>
        <p:nvSpPr>
          <p:cNvPr id="671751" name="Text Box 7"/>
          <p:cNvSpPr txBox="1">
            <a:spLocks noChangeArrowheads="1"/>
          </p:cNvSpPr>
          <p:nvPr/>
        </p:nvSpPr>
        <p:spPr bwMode="auto">
          <a:xfrm>
            <a:off x="3971925" y="1630362"/>
            <a:ext cx="304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7</a:t>
            </a:r>
          </a:p>
        </p:txBody>
      </p:sp>
      <p:sp>
        <p:nvSpPr>
          <p:cNvPr id="671752" name="Text Box 8"/>
          <p:cNvSpPr txBox="1">
            <a:spLocks noChangeArrowheads="1"/>
          </p:cNvSpPr>
          <p:nvPr/>
        </p:nvSpPr>
        <p:spPr bwMode="auto">
          <a:xfrm>
            <a:off x="3381375" y="1884362"/>
            <a:ext cx="103505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53" name="Text Box 9"/>
          <p:cNvSpPr txBox="1">
            <a:spLocks noChangeArrowheads="1"/>
          </p:cNvSpPr>
          <p:nvPr/>
        </p:nvSpPr>
        <p:spPr bwMode="auto">
          <a:xfrm>
            <a:off x="3419475" y="1893887"/>
            <a:ext cx="2000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0</a:t>
            </a:r>
          </a:p>
        </p:txBody>
      </p:sp>
      <p:sp>
        <p:nvSpPr>
          <p:cNvPr id="671754" name="Text Box 10"/>
          <p:cNvSpPr txBox="1">
            <a:spLocks noChangeArrowheads="1"/>
          </p:cNvSpPr>
          <p:nvPr/>
        </p:nvSpPr>
        <p:spPr bwMode="auto">
          <a:xfrm>
            <a:off x="3590925" y="1893887"/>
            <a:ext cx="9239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Net ID</a:t>
            </a:r>
          </a:p>
        </p:txBody>
      </p:sp>
      <p:sp>
        <p:nvSpPr>
          <p:cNvPr id="671755" name="Text Box 11"/>
          <p:cNvSpPr txBox="1">
            <a:spLocks noChangeArrowheads="1"/>
          </p:cNvSpPr>
          <p:nvPr/>
        </p:nvSpPr>
        <p:spPr bwMode="auto">
          <a:xfrm>
            <a:off x="4419600" y="1884362"/>
            <a:ext cx="3114675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56" name="Text Box 12"/>
          <p:cNvSpPr txBox="1">
            <a:spLocks noChangeArrowheads="1"/>
          </p:cNvSpPr>
          <p:nvPr/>
        </p:nvSpPr>
        <p:spPr bwMode="auto">
          <a:xfrm>
            <a:off x="5486400" y="1884362"/>
            <a:ext cx="9239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Host-ID</a:t>
            </a:r>
          </a:p>
        </p:txBody>
      </p:sp>
      <p:sp>
        <p:nvSpPr>
          <p:cNvPr id="671757" name="Rectangle 13"/>
          <p:cNvSpPr>
            <a:spLocks noChangeArrowheads="1"/>
          </p:cNvSpPr>
          <p:nvPr/>
        </p:nvSpPr>
        <p:spPr bwMode="auto">
          <a:xfrm>
            <a:off x="1600200" y="2573337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CLASS “B” </a:t>
            </a:r>
          </a:p>
        </p:txBody>
      </p:sp>
      <p:sp>
        <p:nvSpPr>
          <p:cNvPr id="671758" name="Text Box 14"/>
          <p:cNvSpPr txBox="1">
            <a:spLocks noChangeArrowheads="1"/>
          </p:cNvSpPr>
          <p:nvPr/>
        </p:nvSpPr>
        <p:spPr bwMode="auto">
          <a:xfrm>
            <a:off x="3419475" y="2640012"/>
            <a:ext cx="3905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400">
                <a:latin typeface="Calibri" pitchFamily="34" charset="0"/>
              </a:rPr>
              <a:t> 10</a:t>
            </a:r>
          </a:p>
        </p:txBody>
      </p:sp>
      <p:sp>
        <p:nvSpPr>
          <p:cNvPr id="671759" name="Text Box 15"/>
          <p:cNvSpPr txBox="1">
            <a:spLocks noChangeArrowheads="1"/>
          </p:cNvSpPr>
          <p:nvPr/>
        </p:nvSpPr>
        <p:spPr bwMode="auto">
          <a:xfrm>
            <a:off x="4276725" y="2640012"/>
            <a:ext cx="9239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Net ID</a:t>
            </a:r>
          </a:p>
        </p:txBody>
      </p:sp>
      <p:sp>
        <p:nvSpPr>
          <p:cNvPr id="671760" name="Text Box 16"/>
          <p:cNvSpPr txBox="1">
            <a:spLocks noChangeArrowheads="1"/>
          </p:cNvSpPr>
          <p:nvPr/>
        </p:nvSpPr>
        <p:spPr bwMode="auto">
          <a:xfrm>
            <a:off x="5457825" y="2630487"/>
            <a:ext cx="207645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61" name="Text Box 17"/>
          <p:cNvSpPr txBox="1">
            <a:spLocks noChangeArrowheads="1"/>
          </p:cNvSpPr>
          <p:nvPr/>
        </p:nvSpPr>
        <p:spPr bwMode="auto">
          <a:xfrm>
            <a:off x="6096000" y="2630487"/>
            <a:ext cx="9239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Host-ID</a:t>
            </a:r>
          </a:p>
        </p:txBody>
      </p:sp>
      <p:sp>
        <p:nvSpPr>
          <p:cNvPr id="671762" name="Text Box 18"/>
          <p:cNvSpPr txBox="1">
            <a:spLocks noChangeArrowheads="1"/>
          </p:cNvSpPr>
          <p:nvPr/>
        </p:nvSpPr>
        <p:spPr bwMode="auto">
          <a:xfrm>
            <a:off x="5686425" y="1614487"/>
            <a:ext cx="6191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24</a:t>
            </a:r>
          </a:p>
        </p:txBody>
      </p:sp>
      <p:sp>
        <p:nvSpPr>
          <p:cNvPr id="671763" name="Line 19"/>
          <p:cNvSpPr>
            <a:spLocks noChangeShapeType="1"/>
          </p:cNvSpPr>
          <p:nvPr/>
        </p:nvSpPr>
        <p:spPr bwMode="auto">
          <a:xfrm>
            <a:off x="3733800" y="2573337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764" name="Text Box 20"/>
          <p:cNvSpPr txBox="1">
            <a:spLocks noChangeArrowheads="1"/>
          </p:cNvSpPr>
          <p:nvPr/>
        </p:nvSpPr>
        <p:spPr bwMode="auto">
          <a:xfrm>
            <a:off x="3457575" y="2376487"/>
            <a:ext cx="2762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2</a:t>
            </a:r>
          </a:p>
        </p:txBody>
      </p:sp>
      <p:sp>
        <p:nvSpPr>
          <p:cNvPr id="671765" name="Text Box 21"/>
          <p:cNvSpPr txBox="1">
            <a:spLocks noChangeArrowheads="1"/>
          </p:cNvSpPr>
          <p:nvPr/>
        </p:nvSpPr>
        <p:spPr bwMode="auto">
          <a:xfrm>
            <a:off x="4419600" y="2376487"/>
            <a:ext cx="4476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14</a:t>
            </a:r>
          </a:p>
        </p:txBody>
      </p:sp>
      <p:sp>
        <p:nvSpPr>
          <p:cNvPr id="671766" name="Text Box 22"/>
          <p:cNvSpPr txBox="1">
            <a:spLocks noChangeArrowheads="1"/>
          </p:cNvSpPr>
          <p:nvPr/>
        </p:nvSpPr>
        <p:spPr bwMode="auto">
          <a:xfrm>
            <a:off x="6181725" y="2351087"/>
            <a:ext cx="6191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16</a:t>
            </a:r>
          </a:p>
        </p:txBody>
      </p:sp>
      <p:sp>
        <p:nvSpPr>
          <p:cNvPr id="671767" name="Text Box 23"/>
          <p:cNvSpPr txBox="1">
            <a:spLocks noChangeArrowheads="1"/>
          </p:cNvSpPr>
          <p:nvPr/>
        </p:nvSpPr>
        <p:spPr bwMode="auto">
          <a:xfrm>
            <a:off x="3381375" y="2630487"/>
            <a:ext cx="207645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68" name="Rectangle 24"/>
          <p:cNvSpPr>
            <a:spLocks noChangeArrowheads="1"/>
          </p:cNvSpPr>
          <p:nvPr/>
        </p:nvSpPr>
        <p:spPr bwMode="auto">
          <a:xfrm>
            <a:off x="1600200" y="3328987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CLASS “C” </a:t>
            </a:r>
          </a:p>
        </p:txBody>
      </p:sp>
      <p:sp>
        <p:nvSpPr>
          <p:cNvPr id="671769" name="Text Box 25"/>
          <p:cNvSpPr txBox="1">
            <a:spLocks noChangeArrowheads="1"/>
          </p:cNvSpPr>
          <p:nvPr/>
        </p:nvSpPr>
        <p:spPr bwMode="auto">
          <a:xfrm>
            <a:off x="3457575" y="3395662"/>
            <a:ext cx="3905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400">
                <a:latin typeface="Calibri" pitchFamily="34" charset="0"/>
              </a:rPr>
              <a:t>110</a:t>
            </a:r>
          </a:p>
        </p:txBody>
      </p:sp>
      <p:sp>
        <p:nvSpPr>
          <p:cNvPr id="671770" name="Text Box 26"/>
          <p:cNvSpPr txBox="1">
            <a:spLocks noChangeArrowheads="1"/>
          </p:cNvSpPr>
          <p:nvPr/>
        </p:nvSpPr>
        <p:spPr bwMode="auto">
          <a:xfrm>
            <a:off x="4276725" y="3395662"/>
            <a:ext cx="9239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Net ID</a:t>
            </a:r>
          </a:p>
        </p:txBody>
      </p:sp>
      <p:sp>
        <p:nvSpPr>
          <p:cNvPr id="671771" name="Text Box 27"/>
          <p:cNvSpPr txBox="1">
            <a:spLocks noChangeArrowheads="1"/>
          </p:cNvSpPr>
          <p:nvPr/>
        </p:nvSpPr>
        <p:spPr bwMode="auto">
          <a:xfrm>
            <a:off x="6496050" y="3386137"/>
            <a:ext cx="1038225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72" name="Text Box 28"/>
          <p:cNvSpPr txBox="1">
            <a:spLocks noChangeArrowheads="1"/>
          </p:cNvSpPr>
          <p:nvPr/>
        </p:nvSpPr>
        <p:spPr bwMode="auto">
          <a:xfrm>
            <a:off x="6496050" y="3386137"/>
            <a:ext cx="9239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Host-ID</a:t>
            </a:r>
          </a:p>
        </p:txBody>
      </p:sp>
      <p:sp>
        <p:nvSpPr>
          <p:cNvPr id="671773" name="Line 29"/>
          <p:cNvSpPr>
            <a:spLocks noChangeShapeType="1"/>
          </p:cNvSpPr>
          <p:nvPr/>
        </p:nvSpPr>
        <p:spPr bwMode="auto">
          <a:xfrm>
            <a:off x="3810000" y="3328987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774" name="Text Box 30"/>
          <p:cNvSpPr txBox="1">
            <a:spLocks noChangeArrowheads="1"/>
          </p:cNvSpPr>
          <p:nvPr/>
        </p:nvSpPr>
        <p:spPr bwMode="auto">
          <a:xfrm>
            <a:off x="3457575" y="3132137"/>
            <a:ext cx="2762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3</a:t>
            </a:r>
          </a:p>
        </p:txBody>
      </p:sp>
      <p:sp>
        <p:nvSpPr>
          <p:cNvPr id="671775" name="Text Box 31"/>
          <p:cNvSpPr txBox="1">
            <a:spLocks noChangeArrowheads="1"/>
          </p:cNvSpPr>
          <p:nvPr/>
        </p:nvSpPr>
        <p:spPr bwMode="auto">
          <a:xfrm>
            <a:off x="4419600" y="3132137"/>
            <a:ext cx="4476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21</a:t>
            </a:r>
          </a:p>
        </p:txBody>
      </p:sp>
      <p:sp>
        <p:nvSpPr>
          <p:cNvPr id="671776" name="Text Box 32"/>
          <p:cNvSpPr txBox="1">
            <a:spLocks noChangeArrowheads="1"/>
          </p:cNvSpPr>
          <p:nvPr/>
        </p:nvSpPr>
        <p:spPr bwMode="auto">
          <a:xfrm>
            <a:off x="6724650" y="3116262"/>
            <a:ext cx="6191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8</a:t>
            </a:r>
          </a:p>
        </p:txBody>
      </p:sp>
      <p:sp>
        <p:nvSpPr>
          <p:cNvPr id="671777" name="Text Box 33"/>
          <p:cNvSpPr txBox="1">
            <a:spLocks noChangeArrowheads="1"/>
          </p:cNvSpPr>
          <p:nvPr/>
        </p:nvSpPr>
        <p:spPr bwMode="auto">
          <a:xfrm>
            <a:off x="3381375" y="3386137"/>
            <a:ext cx="3114675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78" name="Rectangle 34"/>
          <p:cNvSpPr>
            <a:spLocks noChangeArrowheads="1"/>
          </p:cNvSpPr>
          <p:nvPr/>
        </p:nvSpPr>
        <p:spPr bwMode="auto">
          <a:xfrm>
            <a:off x="1600200" y="4090987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CLASS “D” </a:t>
            </a:r>
          </a:p>
        </p:txBody>
      </p:sp>
      <p:sp>
        <p:nvSpPr>
          <p:cNvPr id="671779" name="Text Box 35"/>
          <p:cNvSpPr txBox="1">
            <a:spLocks noChangeArrowheads="1"/>
          </p:cNvSpPr>
          <p:nvPr/>
        </p:nvSpPr>
        <p:spPr bwMode="auto">
          <a:xfrm>
            <a:off x="3457575" y="4157662"/>
            <a:ext cx="5143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400">
                <a:latin typeface="Calibri" pitchFamily="34" charset="0"/>
              </a:rPr>
              <a:t>1110</a:t>
            </a:r>
          </a:p>
        </p:txBody>
      </p:sp>
      <p:sp>
        <p:nvSpPr>
          <p:cNvPr id="671780" name="Text Box 36"/>
          <p:cNvSpPr txBox="1">
            <a:spLocks noChangeArrowheads="1"/>
          </p:cNvSpPr>
          <p:nvPr/>
        </p:nvSpPr>
        <p:spPr bwMode="auto">
          <a:xfrm>
            <a:off x="4581525" y="4157662"/>
            <a:ext cx="22193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Multicast Group ID</a:t>
            </a:r>
          </a:p>
        </p:txBody>
      </p:sp>
      <p:sp>
        <p:nvSpPr>
          <p:cNvPr id="671781" name="Text Box 37"/>
          <p:cNvSpPr txBox="1">
            <a:spLocks noChangeArrowheads="1"/>
          </p:cNvSpPr>
          <p:nvPr/>
        </p:nvSpPr>
        <p:spPr bwMode="auto">
          <a:xfrm>
            <a:off x="3886200" y="4148137"/>
            <a:ext cx="3648075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82" name="Line 38"/>
          <p:cNvSpPr>
            <a:spLocks noChangeShapeType="1"/>
          </p:cNvSpPr>
          <p:nvPr/>
        </p:nvSpPr>
        <p:spPr bwMode="auto">
          <a:xfrm>
            <a:off x="3886200" y="4090987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783" name="Text Box 39"/>
          <p:cNvSpPr txBox="1">
            <a:spLocks noChangeArrowheads="1"/>
          </p:cNvSpPr>
          <p:nvPr/>
        </p:nvSpPr>
        <p:spPr bwMode="auto">
          <a:xfrm>
            <a:off x="3505200" y="3894137"/>
            <a:ext cx="2762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4</a:t>
            </a:r>
          </a:p>
        </p:txBody>
      </p:sp>
      <p:sp>
        <p:nvSpPr>
          <p:cNvPr id="671784" name="Text Box 40"/>
          <p:cNvSpPr txBox="1">
            <a:spLocks noChangeArrowheads="1"/>
          </p:cNvSpPr>
          <p:nvPr/>
        </p:nvSpPr>
        <p:spPr bwMode="auto">
          <a:xfrm>
            <a:off x="5648325" y="3894137"/>
            <a:ext cx="4476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28</a:t>
            </a:r>
          </a:p>
        </p:txBody>
      </p:sp>
      <p:sp>
        <p:nvSpPr>
          <p:cNvPr id="671785" name="Text Box 41"/>
          <p:cNvSpPr txBox="1">
            <a:spLocks noChangeArrowheads="1"/>
          </p:cNvSpPr>
          <p:nvPr/>
        </p:nvSpPr>
        <p:spPr bwMode="auto">
          <a:xfrm>
            <a:off x="3381375" y="4148137"/>
            <a:ext cx="504825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86" name="Rectangle 42"/>
          <p:cNvSpPr>
            <a:spLocks noChangeArrowheads="1"/>
          </p:cNvSpPr>
          <p:nvPr/>
        </p:nvSpPr>
        <p:spPr bwMode="auto">
          <a:xfrm>
            <a:off x="1600200" y="4852987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CLASS “E” </a:t>
            </a:r>
          </a:p>
        </p:txBody>
      </p:sp>
      <p:sp>
        <p:nvSpPr>
          <p:cNvPr id="671787" name="Text Box 43"/>
          <p:cNvSpPr txBox="1">
            <a:spLocks noChangeArrowheads="1"/>
          </p:cNvSpPr>
          <p:nvPr/>
        </p:nvSpPr>
        <p:spPr bwMode="auto">
          <a:xfrm>
            <a:off x="3457575" y="4919662"/>
            <a:ext cx="6572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400">
                <a:latin typeface="Calibri" pitchFamily="34" charset="0"/>
              </a:rPr>
              <a:t>11110</a:t>
            </a:r>
          </a:p>
        </p:txBody>
      </p:sp>
      <p:sp>
        <p:nvSpPr>
          <p:cNvPr id="671788" name="Text Box 44"/>
          <p:cNvSpPr txBox="1">
            <a:spLocks noChangeArrowheads="1"/>
          </p:cNvSpPr>
          <p:nvPr/>
        </p:nvSpPr>
        <p:spPr bwMode="auto">
          <a:xfrm>
            <a:off x="4581525" y="4919662"/>
            <a:ext cx="22193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Reserved</a:t>
            </a:r>
          </a:p>
        </p:txBody>
      </p:sp>
      <p:sp>
        <p:nvSpPr>
          <p:cNvPr id="671789" name="Text Box 45"/>
          <p:cNvSpPr txBox="1">
            <a:spLocks noChangeArrowheads="1"/>
          </p:cNvSpPr>
          <p:nvPr/>
        </p:nvSpPr>
        <p:spPr bwMode="auto">
          <a:xfrm>
            <a:off x="3971925" y="4910137"/>
            <a:ext cx="356235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90" name="Line 46"/>
          <p:cNvSpPr>
            <a:spLocks noChangeShapeType="1"/>
          </p:cNvSpPr>
          <p:nvPr/>
        </p:nvSpPr>
        <p:spPr bwMode="auto">
          <a:xfrm>
            <a:off x="3962400" y="4852987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791" name="Text Box 47"/>
          <p:cNvSpPr txBox="1">
            <a:spLocks noChangeArrowheads="1"/>
          </p:cNvSpPr>
          <p:nvPr/>
        </p:nvSpPr>
        <p:spPr bwMode="auto">
          <a:xfrm>
            <a:off x="3533775" y="4656137"/>
            <a:ext cx="2762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5</a:t>
            </a:r>
          </a:p>
        </p:txBody>
      </p:sp>
      <p:sp>
        <p:nvSpPr>
          <p:cNvPr id="671792" name="Text Box 48"/>
          <p:cNvSpPr txBox="1">
            <a:spLocks noChangeArrowheads="1"/>
          </p:cNvSpPr>
          <p:nvPr/>
        </p:nvSpPr>
        <p:spPr bwMode="auto">
          <a:xfrm>
            <a:off x="5486400" y="4656137"/>
            <a:ext cx="4476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27</a:t>
            </a:r>
          </a:p>
        </p:txBody>
      </p:sp>
      <p:sp>
        <p:nvSpPr>
          <p:cNvPr id="671793" name="Text Box 49"/>
          <p:cNvSpPr txBox="1">
            <a:spLocks noChangeArrowheads="1"/>
          </p:cNvSpPr>
          <p:nvPr/>
        </p:nvSpPr>
        <p:spPr bwMode="auto">
          <a:xfrm>
            <a:off x="3381375" y="4910137"/>
            <a:ext cx="59055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1794" name="Line 50"/>
          <p:cNvSpPr>
            <a:spLocks noChangeShapeType="1"/>
          </p:cNvSpPr>
          <p:nvPr/>
        </p:nvSpPr>
        <p:spPr bwMode="auto">
          <a:xfrm>
            <a:off x="4416425" y="1827212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795" name="Line 51"/>
          <p:cNvSpPr>
            <a:spLocks noChangeShapeType="1"/>
          </p:cNvSpPr>
          <p:nvPr/>
        </p:nvSpPr>
        <p:spPr bwMode="auto">
          <a:xfrm>
            <a:off x="5457825" y="2573337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796" name="Line 52"/>
          <p:cNvSpPr>
            <a:spLocks noChangeShapeType="1"/>
          </p:cNvSpPr>
          <p:nvPr/>
        </p:nvSpPr>
        <p:spPr bwMode="auto">
          <a:xfrm>
            <a:off x="6496050" y="3328987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797" name="Line 53"/>
          <p:cNvSpPr>
            <a:spLocks noChangeShapeType="1"/>
          </p:cNvSpPr>
          <p:nvPr/>
        </p:nvSpPr>
        <p:spPr bwMode="auto">
          <a:xfrm>
            <a:off x="3648075" y="18843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1798" name="Line 54"/>
          <p:cNvSpPr>
            <a:spLocks noChangeShapeType="1"/>
          </p:cNvSpPr>
          <p:nvPr/>
        </p:nvSpPr>
        <p:spPr bwMode="auto">
          <a:xfrm>
            <a:off x="3733800" y="2630487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1799" name="Line 55"/>
          <p:cNvSpPr>
            <a:spLocks noChangeShapeType="1"/>
          </p:cNvSpPr>
          <p:nvPr/>
        </p:nvSpPr>
        <p:spPr bwMode="auto">
          <a:xfrm>
            <a:off x="3819525" y="337661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1800" name="Text Box 56"/>
          <p:cNvSpPr txBox="1">
            <a:spLocks noChangeArrowheads="1"/>
          </p:cNvSpPr>
          <p:nvPr/>
        </p:nvSpPr>
        <p:spPr bwMode="auto">
          <a:xfrm>
            <a:off x="1187450" y="5591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671801" name="Line 57"/>
          <p:cNvSpPr>
            <a:spLocks noChangeShapeType="1"/>
          </p:cNvSpPr>
          <p:nvPr/>
        </p:nvSpPr>
        <p:spPr bwMode="auto">
          <a:xfrm>
            <a:off x="1203325" y="5845175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802" name="Line 58"/>
          <p:cNvSpPr>
            <a:spLocks noChangeShapeType="1"/>
          </p:cNvSpPr>
          <p:nvPr/>
        </p:nvSpPr>
        <p:spPr bwMode="auto">
          <a:xfrm>
            <a:off x="1203325" y="5768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803" name="Line 59"/>
          <p:cNvSpPr>
            <a:spLocks noChangeShapeType="1"/>
          </p:cNvSpPr>
          <p:nvPr/>
        </p:nvSpPr>
        <p:spPr bwMode="auto">
          <a:xfrm>
            <a:off x="4098925" y="5768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804" name="Line 60"/>
          <p:cNvSpPr>
            <a:spLocks noChangeShapeType="1"/>
          </p:cNvSpPr>
          <p:nvPr/>
        </p:nvSpPr>
        <p:spPr bwMode="auto">
          <a:xfrm>
            <a:off x="5699125" y="5768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805" name="Line 61"/>
          <p:cNvSpPr>
            <a:spLocks noChangeShapeType="1"/>
          </p:cNvSpPr>
          <p:nvPr/>
        </p:nvSpPr>
        <p:spPr bwMode="auto">
          <a:xfrm>
            <a:off x="6537325" y="5768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806" name="Line 62"/>
          <p:cNvSpPr>
            <a:spLocks noChangeShapeType="1"/>
          </p:cNvSpPr>
          <p:nvPr/>
        </p:nvSpPr>
        <p:spPr bwMode="auto">
          <a:xfrm>
            <a:off x="7451725" y="5768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807" name="Text Box 63"/>
          <p:cNvSpPr txBox="1">
            <a:spLocks noChangeArrowheads="1"/>
          </p:cNvSpPr>
          <p:nvPr/>
        </p:nvSpPr>
        <p:spPr bwMode="auto">
          <a:xfrm>
            <a:off x="2346325" y="54737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671808" name="Text Box 64"/>
          <p:cNvSpPr txBox="1">
            <a:spLocks noChangeArrowheads="1"/>
          </p:cNvSpPr>
          <p:nvPr/>
        </p:nvSpPr>
        <p:spPr bwMode="auto">
          <a:xfrm>
            <a:off x="4708525" y="5473700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671809" name="Text Box 65"/>
          <p:cNvSpPr txBox="1">
            <a:spLocks noChangeArrowheads="1"/>
          </p:cNvSpPr>
          <p:nvPr/>
        </p:nvSpPr>
        <p:spPr bwMode="auto">
          <a:xfrm>
            <a:off x="5851525" y="5473700"/>
            <a:ext cx="34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671810" name="Text Box 66"/>
          <p:cNvSpPr txBox="1">
            <a:spLocks noChangeArrowheads="1"/>
          </p:cNvSpPr>
          <p:nvPr/>
        </p:nvSpPr>
        <p:spPr bwMode="auto">
          <a:xfrm>
            <a:off x="6613525" y="5473700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671811" name="Line 67"/>
          <p:cNvSpPr>
            <a:spLocks noChangeShapeType="1"/>
          </p:cNvSpPr>
          <p:nvPr/>
        </p:nvSpPr>
        <p:spPr bwMode="auto">
          <a:xfrm>
            <a:off x="6994525" y="5768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1812" name="Text Box 68"/>
          <p:cNvSpPr txBox="1">
            <a:spLocks noChangeArrowheads="1"/>
          </p:cNvSpPr>
          <p:nvPr/>
        </p:nvSpPr>
        <p:spPr bwMode="auto">
          <a:xfrm>
            <a:off x="1050925" y="5851525"/>
            <a:ext cx="31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0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1813" name="Text Box 69"/>
          <p:cNvSpPr txBox="1">
            <a:spLocks noChangeArrowheads="1"/>
          </p:cNvSpPr>
          <p:nvPr/>
        </p:nvSpPr>
        <p:spPr bwMode="auto">
          <a:xfrm>
            <a:off x="7115175" y="5851525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baseline="30000">
                <a:solidFill>
                  <a:srgbClr val="000099"/>
                </a:solidFill>
                <a:latin typeface="Calibri" pitchFamily="34" charset="0"/>
              </a:rPr>
              <a:t>32</a:t>
            </a:r>
            <a:r>
              <a:rPr lang="en-US">
                <a:solidFill>
                  <a:srgbClr val="000099"/>
                </a:solidFill>
                <a:latin typeface="Calibri" pitchFamily="34" charset="0"/>
              </a:rPr>
              <a:t>-1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B48002-293E-4ACC-B8D8-3561E1468A01}" type="slidenum">
              <a:rPr lang="en-US"/>
              <a:pPr/>
              <a:t>44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/>
              <a:t>IP Addresses – </a:t>
            </a:r>
            <a:r>
              <a:rPr lang="en-US" i="1" dirty="0"/>
              <a:t>Examples</a:t>
            </a:r>
            <a:endParaRPr lang="en-US" sz="2400" i="1" dirty="0"/>
          </a:p>
        </p:txBody>
      </p:sp>
      <p:sp>
        <p:nvSpPr>
          <p:cNvPr id="673795" name="Rectangle 3"/>
          <p:cNvSpPr>
            <a:spLocks noChangeArrowheads="1"/>
          </p:cNvSpPr>
          <p:nvPr/>
        </p:nvSpPr>
        <p:spPr bwMode="auto">
          <a:xfrm>
            <a:off x="457200" y="1817688"/>
            <a:ext cx="7620000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200" dirty="0">
              <a:latin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</a:rPr>
              <a:t>Class “A” address:	</a:t>
            </a:r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www.mit.edu</a:t>
            </a:r>
          </a:p>
          <a:p>
            <a:pPr lvl="1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			18.7.22.83   </a:t>
            </a:r>
          </a:p>
          <a:p>
            <a:pPr lvl="1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                          (18&lt;128 =&gt; Class A)</a:t>
            </a:r>
          </a:p>
          <a:p>
            <a:pPr lvl="1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</a:rPr>
              <a:t>Class “B” address:	</a:t>
            </a:r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www.toronto.edu</a:t>
            </a:r>
          </a:p>
          <a:p>
            <a:pPr lvl="1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			142.150.210.13  </a:t>
            </a:r>
          </a:p>
          <a:p>
            <a:pPr lvl="1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                          (128&lt;142&lt;128+64 =&gt; Class B)</a:t>
            </a:r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4197350" y="49371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32D2C8-C99D-4C9C-BE7A-09255FF6AFAB}" type="slidenum">
              <a:rPr lang="en-US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Addressing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u="sng" dirty="0">
                <a:solidFill>
                  <a:srgbClr val="000099"/>
                </a:solidFill>
              </a:rPr>
              <a:t>Problem: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</a:pPr>
            <a:r>
              <a:rPr lang="en-US" sz="2400" dirty="0"/>
              <a:t>Address classes were too “rigid”. For most organizations, Class C were too small and Class B too big. Led to inefficient use of address space, and a shortage of addresses.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</a:pPr>
            <a:r>
              <a:rPr lang="en-US" sz="2400" dirty="0"/>
              <a:t>Organizations with internal routers needed to have a separate (Class C) network ID for each link.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</a:pPr>
            <a:r>
              <a:rPr lang="en-US" sz="2400" dirty="0"/>
              <a:t>And then every other router in the Internet had to know about every network ID in every organization, which led to large address tables.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</a:pPr>
            <a:r>
              <a:rPr lang="en-US" sz="2400" dirty="0"/>
              <a:t>Small organizations wanted Class B in case they grew to more than 255 hosts. But there were only about 16,000 Class B network IDs.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E5F03-B125-43C7-9619-D4BEC20F75C3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Addressing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99"/>
                </a:solidFill>
              </a:rPr>
              <a:t>Two solutions were introduced:</a:t>
            </a:r>
          </a:p>
          <a:p>
            <a:pPr>
              <a:buClr>
                <a:srgbClr val="000099"/>
              </a:buClr>
              <a:buSzPct val="75000"/>
            </a:pPr>
            <a:r>
              <a:rPr lang="en-US" sz="2800" u="sng" dirty="0" err="1">
                <a:solidFill>
                  <a:srgbClr val="000099"/>
                </a:solidFill>
              </a:rPr>
              <a:t>Subnetting</a:t>
            </a:r>
            <a:r>
              <a:rPr lang="en-US" sz="2800" dirty="0"/>
              <a:t> within an organization to subdivide the organization’s network ID.</a:t>
            </a:r>
          </a:p>
          <a:p>
            <a:pPr>
              <a:buClr>
                <a:srgbClr val="000099"/>
              </a:buClr>
              <a:buSzPct val="75000"/>
            </a:pPr>
            <a:r>
              <a:rPr lang="en-US" sz="2800" u="sng" dirty="0">
                <a:solidFill>
                  <a:srgbClr val="000099"/>
                </a:solidFill>
              </a:rPr>
              <a:t>Classless Inter-Domain Routing</a:t>
            </a:r>
            <a:r>
              <a:rPr lang="en-US" sz="2800" dirty="0"/>
              <a:t> (CIDR) in the Internet backbone was introduced in 1993 to provide more efficient and flexible use of IP address space. </a:t>
            </a: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None/>
            </a:pPr>
            <a:endParaRPr lang="en-US" sz="2800" dirty="0"/>
          </a:p>
          <a:p>
            <a:pPr>
              <a:buClr>
                <a:srgbClr val="000099"/>
              </a:buClr>
              <a:buSzPct val="75000"/>
            </a:pPr>
            <a:r>
              <a:rPr lang="en-US" sz="2800" dirty="0"/>
              <a:t>CIDR is also known as “</a:t>
            </a:r>
            <a:r>
              <a:rPr lang="en-US" sz="2800" dirty="0" err="1"/>
              <a:t>supernetting</a:t>
            </a:r>
            <a:r>
              <a:rPr lang="en-US" sz="2800" dirty="0"/>
              <a:t>” because </a:t>
            </a:r>
            <a:r>
              <a:rPr lang="en-US" sz="2800" dirty="0" err="1"/>
              <a:t>subnetting</a:t>
            </a:r>
            <a:r>
              <a:rPr lang="en-US" sz="2800" dirty="0"/>
              <a:t> and CIDR are basically the same idea.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144D87-73A6-4FA2-97CA-6D59613EBFD7}" type="slidenum">
              <a:rPr lang="en-US"/>
              <a:pPr/>
              <a:t>47</a:t>
            </a:fld>
            <a:endParaRPr lang="en-US"/>
          </a:p>
        </p:txBody>
      </p:sp>
      <p:sp>
        <p:nvSpPr>
          <p:cNvPr id="11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Subnetting</a:t>
            </a:r>
          </a:p>
        </p:txBody>
      </p:sp>
      <p:sp>
        <p:nvSpPr>
          <p:cNvPr id="679939" name="Rectangle 3"/>
          <p:cNvSpPr>
            <a:spLocks noChangeArrowheads="1"/>
          </p:cNvSpPr>
          <p:nvPr/>
        </p:nvSpPr>
        <p:spPr bwMode="auto">
          <a:xfrm>
            <a:off x="968375" y="1441450"/>
            <a:ext cx="186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CLASS “B”</a:t>
            </a:r>
          </a:p>
          <a:p>
            <a:pPr algn="ctr" eaLnBrk="0" hangingPunct="0"/>
            <a:r>
              <a:rPr lang="en-US" sz="2000">
                <a:latin typeface="Calibri" pitchFamily="34" charset="0"/>
              </a:rPr>
              <a:t>e.g. Company </a:t>
            </a:r>
          </a:p>
        </p:txBody>
      </p:sp>
      <p:sp>
        <p:nvSpPr>
          <p:cNvPr id="679940" name="Text Box 4"/>
          <p:cNvSpPr txBox="1">
            <a:spLocks noChangeArrowheads="1"/>
          </p:cNvSpPr>
          <p:nvPr/>
        </p:nvSpPr>
        <p:spPr bwMode="auto">
          <a:xfrm>
            <a:off x="3092450" y="1660525"/>
            <a:ext cx="3905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400">
                <a:latin typeface="Calibri" pitchFamily="34" charset="0"/>
              </a:rPr>
              <a:t> 10</a:t>
            </a:r>
          </a:p>
        </p:txBody>
      </p:sp>
      <p:sp>
        <p:nvSpPr>
          <p:cNvPr id="679941" name="Text Box 5"/>
          <p:cNvSpPr txBox="1">
            <a:spLocks noChangeArrowheads="1"/>
          </p:cNvSpPr>
          <p:nvPr/>
        </p:nvSpPr>
        <p:spPr bwMode="auto">
          <a:xfrm>
            <a:off x="3949700" y="1660525"/>
            <a:ext cx="9239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Net ID</a:t>
            </a:r>
          </a:p>
        </p:txBody>
      </p:sp>
      <p:sp>
        <p:nvSpPr>
          <p:cNvPr id="679942" name="Text Box 6"/>
          <p:cNvSpPr txBox="1">
            <a:spLocks noChangeArrowheads="1"/>
          </p:cNvSpPr>
          <p:nvPr/>
        </p:nvSpPr>
        <p:spPr bwMode="auto">
          <a:xfrm>
            <a:off x="5130800" y="1651000"/>
            <a:ext cx="207645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9943" name="Text Box 7"/>
          <p:cNvSpPr txBox="1">
            <a:spLocks noChangeArrowheads="1"/>
          </p:cNvSpPr>
          <p:nvPr/>
        </p:nvSpPr>
        <p:spPr bwMode="auto">
          <a:xfrm>
            <a:off x="5768975" y="1651000"/>
            <a:ext cx="9239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Host-ID</a:t>
            </a:r>
          </a:p>
        </p:txBody>
      </p:sp>
      <p:sp>
        <p:nvSpPr>
          <p:cNvPr id="679944" name="Line 8"/>
          <p:cNvSpPr>
            <a:spLocks noChangeShapeType="1"/>
          </p:cNvSpPr>
          <p:nvPr/>
        </p:nvSpPr>
        <p:spPr bwMode="auto">
          <a:xfrm>
            <a:off x="3406775" y="159385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45" name="Text Box 9"/>
          <p:cNvSpPr txBox="1">
            <a:spLocks noChangeArrowheads="1"/>
          </p:cNvSpPr>
          <p:nvPr/>
        </p:nvSpPr>
        <p:spPr bwMode="auto">
          <a:xfrm>
            <a:off x="3130550" y="1397000"/>
            <a:ext cx="2762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2</a:t>
            </a:r>
          </a:p>
        </p:txBody>
      </p:sp>
      <p:sp>
        <p:nvSpPr>
          <p:cNvPr id="679946" name="Text Box 10"/>
          <p:cNvSpPr txBox="1">
            <a:spLocks noChangeArrowheads="1"/>
          </p:cNvSpPr>
          <p:nvPr/>
        </p:nvSpPr>
        <p:spPr bwMode="auto">
          <a:xfrm>
            <a:off x="4092575" y="1397000"/>
            <a:ext cx="4476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14</a:t>
            </a:r>
          </a:p>
        </p:txBody>
      </p:sp>
      <p:sp>
        <p:nvSpPr>
          <p:cNvPr id="679947" name="Text Box 11"/>
          <p:cNvSpPr txBox="1">
            <a:spLocks noChangeArrowheads="1"/>
          </p:cNvSpPr>
          <p:nvPr/>
        </p:nvSpPr>
        <p:spPr bwMode="auto">
          <a:xfrm>
            <a:off x="5854700" y="1371600"/>
            <a:ext cx="6191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16</a:t>
            </a:r>
          </a:p>
        </p:txBody>
      </p:sp>
      <p:sp>
        <p:nvSpPr>
          <p:cNvPr id="679948" name="Text Box 12"/>
          <p:cNvSpPr txBox="1">
            <a:spLocks noChangeArrowheads="1"/>
          </p:cNvSpPr>
          <p:nvPr/>
        </p:nvSpPr>
        <p:spPr bwMode="auto">
          <a:xfrm>
            <a:off x="3054350" y="1651000"/>
            <a:ext cx="207645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600">
              <a:latin typeface="Calibri" pitchFamily="34" charset="0"/>
            </a:endParaRPr>
          </a:p>
        </p:txBody>
      </p:sp>
      <p:sp>
        <p:nvSpPr>
          <p:cNvPr id="679949" name="Line 13"/>
          <p:cNvSpPr>
            <a:spLocks noChangeShapeType="1"/>
          </p:cNvSpPr>
          <p:nvPr/>
        </p:nvSpPr>
        <p:spPr bwMode="auto">
          <a:xfrm>
            <a:off x="5130800" y="159385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50" name="Line 14"/>
          <p:cNvSpPr>
            <a:spLocks noChangeShapeType="1"/>
          </p:cNvSpPr>
          <p:nvPr/>
        </p:nvSpPr>
        <p:spPr bwMode="auto">
          <a:xfrm>
            <a:off x="3406775" y="1651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51" name="Text Box 15"/>
          <p:cNvSpPr txBox="1">
            <a:spLocks noChangeArrowheads="1"/>
          </p:cNvSpPr>
          <p:nvPr/>
        </p:nvSpPr>
        <p:spPr bwMode="auto">
          <a:xfrm>
            <a:off x="1341437" y="2965450"/>
            <a:ext cx="307975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000">
                <a:latin typeface="Calibri" pitchFamily="34" charset="0"/>
              </a:rPr>
              <a:t> 10</a:t>
            </a:r>
          </a:p>
        </p:txBody>
      </p:sp>
      <p:sp>
        <p:nvSpPr>
          <p:cNvPr id="679952" name="Text Box 16"/>
          <p:cNvSpPr txBox="1">
            <a:spLocks noChangeArrowheads="1"/>
          </p:cNvSpPr>
          <p:nvPr/>
        </p:nvSpPr>
        <p:spPr bwMode="auto">
          <a:xfrm>
            <a:off x="2016125" y="2965450"/>
            <a:ext cx="727075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Net ID</a:t>
            </a:r>
          </a:p>
        </p:txBody>
      </p:sp>
      <p:sp>
        <p:nvSpPr>
          <p:cNvPr id="679953" name="Text Box 17"/>
          <p:cNvSpPr txBox="1">
            <a:spLocks noChangeArrowheads="1"/>
          </p:cNvSpPr>
          <p:nvPr/>
        </p:nvSpPr>
        <p:spPr bwMode="auto">
          <a:xfrm>
            <a:off x="2946400" y="2957513"/>
            <a:ext cx="1633537" cy="239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200">
              <a:latin typeface="Calibri" pitchFamily="34" charset="0"/>
            </a:endParaRPr>
          </a:p>
        </p:txBody>
      </p:sp>
      <p:sp>
        <p:nvSpPr>
          <p:cNvPr id="679954" name="Text Box 18"/>
          <p:cNvSpPr txBox="1">
            <a:spLocks noChangeArrowheads="1"/>
          </p:cNvSpPr>
          <p:nvPr/>
        </p:nvSpPr>
        <p:spPr bwMode="auto">
          <a:xfrm>
            <a:off x="3448050" y="2957513"/>
            <a:ext cx="727075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Host-ID</a:t>
            </a:r>
          </a:p>
        </p:txBody>
      </p:sp>
      <p:sp>
        <p:nvSpPr>
          <p:cNvPr id="679955" name="Line 19"/>
          <p:cNvSpPr>
            <a:spLocks noChangeShapeType="1"/>
          </p:cNvSpPr>
          <p:nvPr/>
        </p:nvSpPr>
        <p:spPr bwMode="auto">
          <a:xfrm>
            <a:off x="1589087" y="29114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56" name="Text Box 20"/>
          <p:cNvSpPr txBox="1">
            <a:spLocks noChangeArrowheads="1"/>
          </p:cNvSpPr>
          <p:nvPr/>
        </p:nvSpPr>
        <p:spPr bwMode="auto">
          <a:xfrm>
            <a:off x="1371600" y="2757488"/>
            <a:ext cx="217487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2</a:t>
            </a:r>
          </a:p>
        </p:txBody>
      </p:sp>
      <p:sp>
        <p:nvSpPr>
          <p:cNvPr id="679957" name="Text Box 21"/>
          <p:cNvSpPr txBox="1">
            <a:spLocks noChangeArrowheads="1"/>
          </p:cNvSpPr>
          <p:nvPr/>
        </p:nvSpPr>
        <p:spPr bwMode="auto">
          <a:xfrm>
            <a:off x="2128837" y="2757488"/>
            <a:ext cx="352425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14</a:t>
            </a:r>
          </a:p>
        </p:txBody>
      </p:sp>
      <p:sp>
        <p:nvSpPr>
          <p:cNvPr id="679958" name="Text Box 22"/>
          <p:cNvSpPr txBox="1">
            <a:spLocks noChangeArrowheads="1"/>
          </p:cNvSpPr>
          <p:nvPr/>
        </p:nvSpPr>
        <p:spPr bwMode="auto">
          <a:xfrm>
            <a:off x="3403600" y="2736850"/>
            <a:ext cx="487362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16</a:t>
            </a:r>
          </a:p>
        </p:txBody>
      </p:sp>
      <p:sp>
        <p:nvSpPr>
          <p:cNvPr id="679959" name="Text Box 23"/>
          <p:cNvSpPr txBox="1">
            <a:spLocks noChangeArrowheads="1"/>
          </p:cNvSpPr>
          <p:nvPr/>
        </p:nvSpPr>
        <p:spPr bwMode="auto">
          <a:xfrm>
            <a:off x="1311275" y="2957513"/>
            <a:ext cx="1635125" cy="239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200">
              <a:latin typeface="Calibri" pitchFamily="34" charset="0"/>
            </a:endParaRPr>
          </a:p>
        </p:txBody>
      </p:sp>
      <p:sp>
        <p:nvSpPr>
          <p:cNvPr id="679960" name="Line 24"/>
          <p:cNvSpPr>
            <a:spLocks noChangeShapeType="1"/>
          </p:cNvSpPr>
          <p:nvPr/>
        </p:nvSpPr>
        <p:spPr bwMode="auto">
          <a:xfrm>
            <a:off x="2946400" y="29114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61" name="Line 25"/>
          <p:cNvSpPr>
            <a:spLocks noChangeShapeType="1"/>
          </p:cNvSpPr>
          <p:nvPr/>
        </p:nvSpPr>
        <p:spPr bwMode="auto">
          <a:xfrm>
            <a:off x="1589087" y="2957513"/>
            <a:ext cx="0" cy="239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62" name="Line 26"/>
          <p:cNvSpPr>
            <a:spLocks noChangeShapeType="1"/>
          </p:cNvSpPr>
          <p:nvPr/>
        </p:nvSpPr>
        <p:spPr bwMode="auto">
          <a:xfrm>
            <a:off x="3409950" y="29575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63" name="Text Box 27"/>
          <p:cNvSpPr txBox="1">
            <a:spLocks noChangeArrowheads="1"/>
          </p:cNvSpPr>
          <p:nvPr/>
        </p:nvSpPr>
        <p:spPr bwMode="auto">
          <a:xfrm>
            <a:off x="2913062" y="2959100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alibri" pitchFamily="34" charset="0"/>
              </a:rPr>
              <a:t>0000</a:t>
            </a:r>
          </a:p>
        </p:txBody>
      </p:sp>
      <p:sp>
        <p:nvSpPr>
          <p:cNvPr id="679964" name="Line 28"/>
          <p:cNvSpPr>
            <a:spLocks noChangeShapeType="1"/>
          </p:cNvSpPr>
          <p:nvPr/>
        </p:nvSpPr>
        <p:spPr bwMode="auto">
          <a:xfrm>
            <a:off x="1311275" y="32226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65" name="Line 29"/>
          <p:cNvSpPr>
            <a:spLocks noChangeShapeType="1"/>
          </p:cNvSpPr>
          <p:nvPr/>
        </p:nvSpPr>
        <p:spPr bwMode="auto">
          <a:xfrm>
            <a:off x="3409950" y="32226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66" name="Text Box 30"/>
          <p:cNvSpPr txBox="1">
            <a:spLocks noChangeArrowheads="1"/>
          </p:cNvSpPr>
          <p:nvPr/>
        </p:nvSpPr>
        <p:spPr bwMode="auto">
          <a:xfrm>
            <a:off x="1611312" y="3186113"/>
            <a:ext cx="1217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99"/>
                </a:solidFill>
                <a:latin typeface="Calibri" pitchFamily="34" charset="0"/>
              </a:rPr>
              <a:t>Subnet ID (20)</a:t>
            </a:r>
          </a:p>
        </p:txBody>
      </p:sp>
      <p:sp>
        <p:nvSpPr>
          <p:cNvPr id="679967" name="Line 31"/>
          <p:cNvSpPr>
            <a:spLocks noChangeShapeType="1"/>
          </p:cNvSpPr>
          <p:nvPr/>
        </p:nvSpPr>
        <p:spPr bwMode="auto">
          <a:xfrm>
            <a:off x="1311275" y="3325813"/>
            <a:ext cx="33813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68" name="Line 32"/>
          <p:cNvSpPr>
            <a:spLocks noChangeShapeType="1"/>
          </p:cNvSpPr>
          <p:nvPr/>
        </p:nvSpPr>
        <p:spPr bwMode="auto">
          <a:xfrm>
            <a:off x="3073400" y="3325813"/>
            <a:ext cx="33655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69" name="Line 33"/>
          <p:cNvSpPr>
            <a:spLocks noChangeShapeType="1"/>
          </p:cNvSpPr>
          <p:nvPr/>
        </p:nvSpPr>
        <p:spPr bwMode="auto">
          <a:xfrm>
            <a:off x="4587875" y="32226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70" name="Text Box 34"/>
          <p:cNvSpPr txBox="1">
            <a:spLocks noChangeArrowheads="1"/>
          </p:cNvSpPr>
          <p:nvPr/>
        </p:nvSpPr>
        <p:spPr bwMode="auto">
          <a:xfrm>
            <a:off x="3651250" y="3186113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>
                <a:solidFill>
                  <a:srgbClr val="000099"/>
                </a:solidFill>
                <a:latin typeface="Calibri" pitchFamily="34" charset="0"/>
              </a:rPr>
              <a:t>Subnet</a:t>
            </a:r>
          </a:p>
          <a:p>
            <a:pPr algn="ctr" eaLnBrk="0" hangingPunct="0"/>
            <a:r>
              <a:rPr lang="en-US" sz="900">
                <a:solidFill>
                  <a:srgbClr val="000099"/>
                </a:solidFill>
                <a:latin typeface="Calibri" pitchFamily="34" charset="0"/>
              </a:rPr>
              <a:t>Host ID (12)</a:t>
            </a:r>
          </a:p>
        </p:txBody>
      </p:sp>
      <p:sp>
        <p:nvSpPr>
          <p:cNvPr id="679971" name="Line 35"/>
          <p:cNvSpPr>
            <a:spLocks noChangeShapeType="1"/>
          </p:cNvSpPr>
          <p:nvPr/>
        </p:nvSpPr>
        <p:spPr bwMode="auto">
          <a:xfrm>
            <a:off x="3409950" y="3325813"/>
            <a:ext cx="33813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72" name="Line 36"/>
          <p:cNvSpPr>
            <a:spLocks noChangeShapeType="1"/>
          </p:cNvSpPr>
          <p:nvPr/>
        </p:nvSpPr>
        <p:spPr bwMode="auto">
          <a:xfrm>
            <a:off x="4249737" y="3325813"/>
            <a:ext cx="33813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73" name="Text Box 37"/>
          <p:cNvSpPr txBox="1">
            <a:spLocks noChangeArrowheads="1"/>
          </p:cNvSpPr>
          <p:nvPr/>
        </p:nvSpPr>
        <p:spPr bwMode="auto">
          <a:xfrm>
            <a:off x="5638800" y="2965450"/>
            <a:ext cx="307975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000">
                <a:latin typeface="Calibri" pitchFamily="34" charset="0"/>
              </a:rPr>
              <a:t> 10</a:t>
            </a:r>
          </a:p>
        </p:txBody>
      </p:sp>
      <p:sp>
        <p:nvSpPr>
          <p:cNvPr id="679974" name="Text Box 38"/>
          <p:cNvSpPr txBox="1">
            <a:spLocks noChangeArrowheads="1"/>
          </p:cNvSpPr>
          <p:nvPr/>
        </p:nvSpPr>
        <p:spPr bwMode="auto">
          <a:xfrm>
            <a:off x="6313487" y="2965450"/>
            <a:ext cx="727075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Net ID</a:t>
            </a:r>
          </a:p>
        </p:txBody>
      </p:sp>
      <p:sp>
        <p:nvSpPr>
          <p:cNvPr id="679975" name="Text Box 39"/>
          <p:cNvSpPr txBox="1">
            <a:spLocks noChangeArrowheads="1"/>
          </p:cNvSpPr>
          <p:nvPr/>
        </p:nvSpPr>
        <p:spPr bwMode="auto">
          <a:xfrm>
            <a:off x="7243762" y="2957513"/>
            <a:ext cx="1633538" cy="239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200">
              <a:latin typeface="Calibri" pitchFamily="34" charset="0"/>
            </a:endParaRPr>
          </a:p>
        </p:txBody>
      </p:sp>
      <p:sp>
        <p:nvSpPr>
          <p:cNvPr id="679976" name="Text Box 40"/>
          <p:cNvSpPr txBox="1">
            <a:spLocks noChangeArrowheads="1"/>
          </p:cNvSpPr>
          <p:nvPr/>
        </p:nvSpPr>
        <p:spPr bwMode="auto">
          <a:xfrm>
            <a:off x="7745412" y="2957513"/>
            <a:ext cx="727075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Host-ID</a:t>
            </a:r>
          </a:p>
        </p:txBody>
      </p:sp>
      <p:sp>
        <p:nvSpPr>
          <p:cNvPr id="679977" name="Line 41"/>
          <p:cNvSpPr>
            <a:spLocks noChangeShapeType="1"/>
          </p:cNvSpPr>
          <p:nvPr/>
        </p:nvSpPr>
        <p:spPr bwMode="auto">
          <a:xfrm>
            <a:off x="5886450" y="29114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78" name="Text Box 42"/>
          <p:cNvSpPr txBox="1">
            <a:spLocks noChangeArrowheads="1"/>
          </p:cNvSpPr>
          <p:nvPr/>
        </p:nvSpPr>
        <p:spPr bwMode="auto">
          <a:xfrm>
            <a:off x="5668962" y="2757488"/>
            <a:ext cx="217488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2</a:t>
            </a:r>
          </a:p>
        </p:txBody>
      </p:sp>
      <p:sp>
        <p:nvSpPr>
          <p:cNvPr id="679979" name="Text Box 43"/>
          <p:cNvSpPr txBox="1">
            <a:spLocks noChangeArrowheads="1"/>
          </p:cNvSpPr>
          <p:nvPr/>
        </p:nvSpPr>
        <p:spPr bwMode="auto">
          <a:xfrm>
            <a:off x="6426200" y="2757488"/>
            <a:ext cx="352425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14</a:t>
            </a:r>
          </a:p>
        </p:txBody>
      </p:sp>
      <p:sp>
        <p:nvSpPr>
          <p:cNvPr id="679980" name="Text Box 44"/>
          <p:cNvSpPr txBox="1">
            <a:spLocks noChangeArrowheads="1"/>
          </p:cNvSpPr>
          <p:nvPr/>
        </p:nvSpPr>
        <p:spPr bwMode="auto">
          <a:xfrm>
            <a:off x="7700962" y="2736850"/>
            <a:ext cx="487363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16</a:t>
            </a:r>
          </a:p>
        </p:txBody>
      </p:sp>
      <p:sp>
        <p:nvSpPr>
          <p:cNvPr id="679981" name="Text Box 45"/>
          <p:cNvSpPr txBox="1">
            <a:spLocks noChangeArrowheads="1"/>
          </p:cNvSpPr>
          <p:nvPr/>
        </p:nvSpPr>
        <p:spPr bwMode="auto">
          <a:xfrm>
            <a:off x="5608637" y="2957513"/>
            <a:ext cx="1635125" cy="239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200">
              <a:latin typeface="Calibri" pitchFamily="34" charset="0"/>
            </a:endParaRPr>
          </a:p>
        </p:txBody>
      </p:sp>
      <p:sp>
        <p:nvSpPr>
          <p:cNvPr id="679982" name="Line 46"/>
          <p:cNvSpPr>
            <a:spLocks noChangeShapeType="1"/>
          </p:cNvSpPr>
          <p:nvPr/>
        </p:nvSpPr>
        <p:spPr bwMode="auto">
          <a:xfrm>
            <a:off x="7243762" y="29114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83" name="Line 47"/>
          <p:cNvSpPr>
            <a:spLocks noChangeShapeType="1"/>
          </p:cNvSpPr>
          <p:nvPr/>
        </p:nvSpPr>
        <p:spPr bwMode="auto">
          <a:xfrm>
            <a:off x="5886450" y="2957513"/>
            <a:ext cx="0" cy="239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84" name="Line 48"/>
          <p:cNvSpPr>
            <a:spLocks noChangeShapeType="1"/>
          </p:cNvSpPr>
          <p:nvPr/>
        </p:nvSpPr>
        <p:spPr bwMode="auto">
          <a:xfrm>
            <a:off x="7707312" y="29575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85" name="Text Box 49"/>
          <p:cNvSpPr txBox="1">
            <a:spLocks noChangeArrowheads="1"/>
          </p:cNvSpPr>
          <p:nvPr/>
        </p:nvSpPr>
        <p:spPr bwMode="auto">
          <a:xfrm>
            <a:off x="7210425" y="2959100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alibri" pitchFamily="34" charset="0"/>
              </a:rPr>
              <a:t>1111</a:t>
            </a:r>
          </a:p>
        </p:txBody>
      </p:sp>
      <p:sp>
        <p:nvSpPr>
          <p:cNvPr id="679986" name="Line 50"/>
          <p:cNvSpPr>
            <a:spLocks noChangeShapeType="1"/>
          </p:cNvSpPr>
          <p:nvPr/>
        </p:nvSpPr>
        <p:spPr bwMode="auto">
          <a:xfrm>
            <a:off x="5608637" y="32226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87" name="Line 51"/>
          <p:cNvSpPr>
            <a:spLocks noChangeShapeType="1"/>
          </p:cNvSpPr>
          <p:nvPr/>
        </p:nvSpPr>
        <p:spPr bwMode="auto">
          <a:xfrm>
            <a:off x="7707312" y="32226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88" name="Text Box 52"/>
          <p:cNvSpPr txBox="1">
            <a:spLocks noChangeArrowheads="1"/>
          </p:cNvSpPr>
          <p:nvPr/>
        </p:nvSpPr>
        <p:spPr bwMode="auto">
          <a:xfrm>
            <a:off x="5908675" y="3186113"/>
            <a:ext cx="1217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99"/>
                </a:solidFill>
                <a:latin typeface="Calibri" pitchFamily="34" charset="0"/>
              </a:rPr>
              <a:t>Subnet ID (20)</a:t>
            </a:r>
          </a:p>
        </p:txBody>
      </p:sp>
      <p:sp>
        <p:nvSpPr>
          <p:cNvPr id="679989" name="Line 53"/>
          <p:cNvSpPr>
            <a:spLocks noChangeShapeType="1"/>
          </p:cNvSpPr>
          <p:nvPr/>
        </p:nvSpPr>
        <p:spPr bwMode="auto">
          <a:xfrm>
            <a:off x="5608637" y="3325813"/>
            <a:ext cx="33813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90" name="Line 54"/>
          <p:cNvSpPr>
            <a:spLocks noChangeShapeType="1"/>
          </p:cNvSpPr>
          <p:nvPr/>
        </p:nvSpPr>
        <p:spPr bwMode="auto">
          <a:xfrm>
            <a:off x="7370762" y="3325813"/>
            <a:ext cx="33655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91" name="Line 55"/>
          <p:cNvSpPr>
            <a:spLocks noChangeShapeType="1"/>
          </p:cNvSpPr>
          <p:nvPr/>
        </p:nvSpPr>
        <p:spPr bwMode="auto">
          <a:xfrm>
            <a:off x="8885237" y="32226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92" name="Text Box 56"/>
          <p:cNvSpPr txBox="1">
            <a:spLocks noChangeArrowheads="1"/>
          </p:cNvSpPr>
          <p:nvPr/>
        </p:nvSpPr>
        <p:spPr bwMode="auto">
          <a:xfrm>
            <a:off x="7948612" y="3186113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>
                <a:solidFill>
                  <a:srgbClr val="000099"/>
                </a:solidFill>
                <a:latin typeface="Calibri" pitchFamily="34" charset="0"/>
              </a:rPr>
              <a:t>Subnet</a:t>
            </a:r>
          </a:p>
          <a:p>
            <a:pPr algn="ctr" eaLnBrk="0" hangingPunct="0"/>
            <a:r>
              <a:rPr lang="en-US" sz="900">
                <a:solidFill>
                  <a:srgbClr val="000099"/>
                </a:solidFill>
                <a:latin typeface="Calibri" pitchFamily="34" charset="0"/>
              </a:rPr>
              <a:t>Host ID (12)</a:t>
            </a:r>
          </a:p>
        </p:txBody>
      </p:sp>
      <p:sp>
        <p:nvSpPr>
          <p:cNvPr id="679993" name="Line 57"/>
          <p:cNvSpPr>
            <a:spLocks noChangeShapeType="1"/>
          </p:cNvSpPr>
          <p:nvPr/>
        </p:nvSpPr>
        <p:spPr bwMode="auto">
          <a:xfrm>
            <a:off x="7707312" y="3325813"/>
            <a:ext cx="33813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94" name="Line 58"/>
          <p:cNvSpPr>
            <a:spLocks noChangeShapeType="1"/>
          </p:cNvSpPr>
          <p:nvPr/>
        </p:nvSpPr>
        <p:spPr bwMode="auto">
          <a:xfrm>
            <a:off x="8547100" y="3325813"/>
            <a:ext cx="33813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95" name="Line 59"/>
          <p:cNvSpPr>
            <a:spLocks noChangeShapeType="1"/>
          </p:cNvSpPr>
          <p:nvPr/>
        </p:nvSpPr>
        <p:spPr bwMode="auto">
          <a:xfrm>
            <a:off x="4751387" y="3117850"/>
            <a:ext cx="7048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96" name="Line 60"/>
          <p:cNvSpPr>
            <a:spLocks noChangeShapeType="1"/>
          </p:cNvSpPr>
          <p:nvPr/>
        </p:nvSpPr>
        <p:spPr bwMode="auto">
          <a:xfrm flipH="1">
            <a:off x="3130550" y="1990725"/>
            <a:ext cx="760412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97" name="Line 61"/>
          <p:cNvSpPr>
            <a:spLocks noChangeShapeType="1"/>
          </p:cNvSpPr>
          <p:nvPr/>
        </p:nvSpPr>
        <p:spPr bwMode="auto">
          <a:xfrm>
            <a:off x="6221412" y="1990725"/>
            <a:ext cx="831850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98" name="Text Box 62"/>
          <p:cNvSpPr txBox="1">
            <a:spLocks noChangeArrowheads="1"/>
          </p:cNvSpPr>
          <p:nvPr/>
        </p:nvSpPr>
        <p:spPr bwMode="auto">
          <a:xfrm>
            <a:off x="1341437" y="4591050"/>
            <a:ext cx="307975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000">
                <a:latin typeface="Calibri" pitchFamily="34" charset="0"/>
              </a:rPr>
              <a:t> 10</a:t>
            </a:r>
          </a:p>
        </p:txBody>
      </p:sp>
      <p:sp>
        <p:nvSpPr>
          <p:cNvPr id="679999" name="Text Box 63"/>
          <p:cNvSpPr txBox="1">
            <a:spLocks noChangeArrowheads="1"/>
          </p:cNvSpPr>
          <p:nvPr/>
        </p:nvSpPr>
        <p:spPr bwMode="auto">
          <a:xfrm>
            <a:off x="2016125" y="4591050"/>
            <a:ext cx="727075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Net ID</a:t>
            </a:r>
          </a:p>
        </p:txBody>
      </p:sp>
      <p:sp>
        <p:nvSpPr>
          <p:cNvPr id="680000" name="Text Box 64"/>
          <p:cNvSpPr txBox="1">
            <a:spLocks noChangeArrowheads="1"/>
          </p:cNvSpPr>
          <p:nvPr/>
        </p:nvSpPr>
        <p:spPr bwMode="auto">
          <a:xfrm>
            <a:off x="2946400" y="4583113"/>
            <a:ext cx="1633537" cy="239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200">
              <a:latin typeface="Calibri" pitchFamily="34" charset="0"/>
            </a:endParaRPr>
          </a:p>
        </p:txBody>
      </p:sp>
      <p:sp>
        <p:nvSpPr>
          <p:cNvPr id="680001" name="Text Box 65"/>
          <p:cNvSpPr txBox="1">
            <a:spLocks noChangeArrowheads="1"/>
          </p:cNvSpPr>
          <p:nvPr/>
        </p:nvSpPr>
        <p:spPr bwMode="auto">
          <a:xfrm>
            <a:off x="3597275" y="4583113"/>
            <a:ext cx="727075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Host-ID</a:t>
            </a:r>
          </a:p>
        </p:txBody>
      </p:sp>
      <p:sp>
        <p:nvSpPr>
          <p:cNvPr id="680002" name="Line 66"/>
          <p:cNvSpPr>
            <a:spLocks noChangeShapeType="1"/>
          </p:cNvSpPr>
          <p:nvPr/>
        </p:nvSpPr>
        <p:spPr bwMode="auto">
          <a:xfrm>
            <a:off x="1589087" y="45370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003" name="Text Box 67"/>
          <p:cNvSpPr txBox="1">
            <a:spLocks noChangeArrowheads="1"/>
          </p:cNvSpPr>
          <p:nvPr/>
        </p:nvSpPr>
        <p:spPr bwMode="auto">
          <a:xfrm>
            <a:off x="1371600" y="4383088"/>
            <a:ext cx="217487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2</a:t>
            </a:r>
          </a:p>
        </p:txBody>
      </p:sp>
      <p:sp>
        <p:nvSpPr>
          <p:cNvPr id="680004" name="Text Box 68"/>
          <p:cNvSpPr txBox="1">
            <a:spLocks noChangeArrowheads="1"/>
          </p:cNvSpPr>
          <p:nvPr/>
        </p:nvSpPr>
        <p:spPr bwMode="auto">
          <a:xfrm>
            <a:off x="2128837" y="4383088"/>
            <a:ext cx="352425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14</a:t>
            </a:r>
          </a:p>
        </p:txBody>
      </p:sp>
      <p:sp>
        <p:nvSpPr>
          <p:cNvPr id="680005" name="Text Box 69"/>
          <p:cNvSpPr txBox="1">
            <a:spLocks noChangeArrowheads="1"/>
          </p:cNvSpPr>
          <p:nvPr/>
        </p:nvSpPr>
        <p:spPr bwMode="auto">
          <a:xfrm>
            <a:off x="3403600" y="4362450"/>
            <a:ext cx="487362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16</a:t>
            </a:r>
          </a:p>
        </p:txBody>
      </p:sp>
      <p:sp>
        <p:nvSpPr>
          <p:cNvPr id="680006" name="Text Box 70"/>
          <p:cNvSpPr txBox="1">
            <a:spLocks noChangeArrowheads="1"/>
          </p:cNvSpPr>
          <p:nvPr/>
        </p:nvSpPr>
        <p:spPr bwMode="auto">
          <a:xfrm>
            <a:off x="1311275" y="4583113"/>
            <a:ext cx="1635125" cy="239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200">
              <a:latin typeface="Calibri" pitchFamily="34" charset="0"/>
            </a:endParaRPr>
          </a:p>
        </p:txBody>
      </p:sp>
      <p:sp>
        <p:nvSpPr>
          <p:cNvPr id="680007" name="Line 71"/>
          <p:cNvSpPr>
            <a:spLocks noChangeShapeType="1"/>
          </p:cNvSpPr>
          <p:nvPr/>
        </p:nvSpPr>
        <p:spPr bwMode="auto">
          <a:xfrm>
            <a:off x="2946400" y="45370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008" name="Line 72"/>
          <p:cNvSpPr>
            <a:spLocks noChangeShapeType="1"/>
          </p:cNvSpPr>
          <p:nvPr/>
        </p:nvSpPr>
        <p:spPr bwMode="auto">
          <a:xfrm>
            <a:off x="1589087" y="4583113"/>
            <a:ext cx="0" cy="239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09" name="Line 73"/>
          <p:cNvSpPr>
            <a:spLocks noChangeShapeType="1"/>
          </p:cNvSpPr>
          <p:nvPr/>
        </p:nvSpPr>
        <p:spPr bwMode="auto">
          <a:xfrm>
            <a:off x="3521075" y="45831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10" name="Text Box 74"/>
          <p:cNvSpPr txBox="1">
            <a:spLocks noChangeArrowheads="1"/>
          </p:cNvSpPr>
          <p:nvPr/>
        </p:nvSpPr>
        <p:spPr bwMode="auto">
          <a:xfrm>
            <a:off x="2913062" y="4606925"/>
            <a:ext cx="574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Calibri" pitchFamily="34" charset="0"/>
              </a:rPr>
              <a:t>000000</a:t>
            </a:r>
          </a:p>
        </p:txBody>
      </p:sp>
      <p:sp>
        <p:nvSpPr>
          <p:cNvPr id="680011" name="Line 75"/>
          <p:cNvSpPr>
            <a:spLocks noChangeShapeType="1"/>
          </p:cNvSpPr>
          <p:nvPr/>
        </p:nvSpPr>
        <p:spPr bwMode="auto">
          <a:xfrm>
            <a:off x="1311275" y="48482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12" name="Line 76"/>
          <p:cNvSpPr>
            <a:spLocks noChangeShapeType="1"/>
          </p:cNvSpPr>
          <p:nvPr/>
        </p:nvSpPr>
        <p:spPr bwMode="auto">
          <a:xfrm>
            <a:off x="3521075" y="48482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13" name="Text Box 77"/>
          <p:cNvSpPr txBox="1">
            <a:spLocks noChangeArrowheads="1"/>
          </p:cNvSpPr>
          <p:nvPr/>
        </p:nvSpPr>
        <p:spPr bwMode="auto">
          <a:xfrm>
            <a:off x="1611312" y="4811713"/>
            <a:ext cx="1217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99"/>
                </a:solidFill>
                <a:latin typeface="Calibri" pitchFamily="34" charset="0"/>
              </a:rPr>
              <a:t>Subnet ID (22)</a:t>
            </a:r>
          </a:p>
        </p:txBody>
      </p:sp>
      <p:sp>
        <p:nvSpPr>
          <p:cNvPr id="680014" name="Line 78"/>
          <p:cNvSpPr>
            <a:spLocks noChangeShapeType="1"/>
          </p:cNvSpPr>
          <p:nvPr/>
        </p:nvSpPr>
        <p:spPr bwMode="auto">
          <a:xfrm>
            <a:off x="1311275" y="4951413"/>
            <a:ext cx="33813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15" name="Line 79"/>
          <p:cNvSpPr>
            <a:spLocks noChangeShapeType="1"/>
          </p:cNvSpPr>
          <p:nvPr/>
        </p:nvSpPr>
        <p:spPr bwMode="auto">
          <a:xfrm>
            <a:off x="3073400" y="4951413"/>
            <a:ext cx="447675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16" name="Line 80"/>
          <p:cNvSpPr>
            <a:spLocks noChangeShapeType="1"/>
          </p:cNvSpPr>
          <p:nvPr/>
        </p:nvSpPr>
        <p:spPr bwMode="auto">
          <a:xfrm>
            <a:off x="4587875" y="4848225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17" name="Text Box 81"/>
          <p:cNvSpPr txBox="1">
            <a:spLocks noChangeArrowheads="1"/>
          </p:cNvSpPr>
          <p:nvPr/>
        </p:nvSpPr>
        <p:spPr bwMode="auto">
          <a:xfrm>
            <a:off x="3651250" y="4811713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>
                <a:solidFill>
                  <a:srgbClr val="000099"/>
                </a:solidFill>
                <a:latin typeface="Calibri" pitchFamily="34" charset="0"/>
              </a:rPr>
              <a:t>Subnet</a:t>
            </a:r>
          </a:p>
          <a:p>
            <a:pPr algn="ctr" eaLnBrk="0" hangingPunct="0"/>
            <a:r>
              <a:rPr lang="en-US" sz="900">
                <a:solidFill>
                  <a:srgbClr val="000099"/>
                </a:solidFill>
                <a:latin typeface="Calibri" pitchFamily="34" charset="0"/>
              </a:rPr>
              <a:t>Host ID (10)</a:t>
            </a:r>
          </a:p>
        </p:txBody>
      </p:sp>
      <p:sp>
        <p:nvSpPr>
          <p:cNvPr id="680018" name="Line 82"/>
          <p:cNvSpPr>
            <a:spLocks noChangeShapeType="1"/>
          </p:cNvSpPr>
          <p:nvPr/>
        </p:nvSpPr>
        <p:spPr bwMode="auto">
          <a:xfrm>
            <a:off x="3521075" y="4951413"/>
            <a:ext cx="227012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19" name="Line 83"/>
          <p:cNvSpPr>
            <a:spLocks noChangeShapeType="1"/>
          </p:cNvSpPr>
          <p:nvPr/>
        </p:nvSpPr>
        <p:spPr bwMode="auto">
          <a:xfrm>
            <a:off x="4249737" y="4951413"/>
            <a:ext cx="33813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20" name="Line 84"/>
          <p:cNvSpPr>
            <a:spLocks noChangeShapeType="1"/>
          </p:cNvSpPr>
          <p:nvPr/>
        </p:nvSpPr>
        <p:spPr bwMode="auto">
          <a:xfrm flipH="1">
            <a:off x="2797175" y="3549650"/>
            <a:ext cx="115887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21" name="Line 85"/>
          <p:cNvSpPr>
            <a:spLocks noChangeShapeType="1"/>
          </p:cNvSpPr>
          <p:nvPr/>
        </p:nvSpPr>
        <p:spPr bwMode="auto">
          <a:xfrm>
            <a:off x="6932612" y="3549650"/>
            <a:ext cx="107950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22" name="Text Box 86"/>
          <p:cNvSpPr txBox="1">
            <a:spLocks noChangeArrowheads="1"/>
          </p:cNvSpPr>
          <p:nvPr/>
        </p:nvSpPr>
        <p:spPr bwMode="auto">
          <a:xfrm>
            <a:off x="5668962" y="4576763"/>
            <a:ext cx="307975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/>
            <a:r>
              <a:rPr lang="en-US" sz="1000">
                <a:latin typeface="Calibri" pitchFamily="34" charset="0"/>
              </a:rPr>
              <a:t> 10</a:t>
            </a:r>
          </a:p>
        </p:txBody>
      </p:sp>
      <p:sp>
        <p:nvSpPr>
          <p:cNvPr id="680023" name="Text Box 87"/>
          <p:cNvSpPr txBox="1">
            <a:spLocks noChangeArrowheads="1"/>
          </p:cNvSpPr>
          <p:nvPr/>
        </p:nvSpPr>
        <p:spPr bwMode="auto">
          <a:xfrm>
            <a:off x="6343650" y="4576763"/>
            <a:ext cx="727075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Net ID</a:t>
            </a:r>
          </a:p>
        </p:txBody>
      </p:sp>
      <p:sp>
        <p:nvSpPr>
          <p:cNvPr id="680024" name="Text Box 88"/>
          <p:cNvSpPr txBox="1">
            <a:spLocks noChangeArrowheads="1"/>
          </p:cNvSpPr>
          <p:nvPr/>
        </p:nvSpPr>
        <p:spPr bwMode="auto">
          <a:xfrm>
            <a:off x="7273925" y="4568825"/>
            <a:ext cx="1633537" cy="239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200">
              <a:latin typeface="Calibri" pitchFamily="34" charset="0"/>
            </a:endParaRPr>
          </a:p>
        </p:txBody>
      </p:sp>
      <p:sp>
        <p:nvSpPr>
          <p:cNvPr id="680025" name="Text Box 89"/>
          <p:cNvSpPr txBox="1">
            <a:spLocks noChangeArrowheads="1"/>
          </p:cNvSpPr>
          <p:nvPr/>
        </p:nvSpPr>
        <p:spPr bwMode="auto">
          <a:xfrm>
            <a:off x="7924800" y="4568825"/>
            <a:ext cx="727075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Host-ID</a:t>
            </a:r>
          </a:p>
        </p:txBody>
      </p:sp>
      <p:sp>
        <p:nvSpPr>
          <p:cNvPr id="680026" name="Line 90"/>
          <p:cNvSpPr>
            <a:spLocks noChangeShapeType="1"/>
          </p:cNvSpPr>
          <p:nvPr/>
        </p:nvSpPr>
        <p:spPr bwMode="auto">
          <a:xfrm>
            <a:off x="5916612" y="452278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027" name="Text Box 91"/>
          <p:cNvSpPr txBox="1">
            <a:spLocks noChangeArrowheads="1"/>
          </p:cNvSpPr>
          <p:nvPr/>
        </p:nvSpPr>
        <p:spPr bwMode="auto">
          <a:xfrm>
            <a:off x="5699125" y="4368800"/>
            <a:ext cx="217487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2</a:t>
            </a:r>
          </a:p>
        </p:txBody>
      </p:sp>
      <p:sp>
        <p:nvSpPr>
          <p:cNvPr id="680028" name="Text Box 92"/>
          <p:cNvSpPr txBox="1">
            <a:spLocks noChangeArrowheads="1"/>
          </p:cNvSpPr>
          <p:nvPr/>
        </p:nvSpPr>
        <p:spPr bwMode="auto">
          <a:xfrm>
            <a:off x="6456362" y="4368800"/>
            <a:ext cx="352425" cy="239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14</a:t>
            </a:r>
          </a:p>
        </p:txBody>
      </p:sp>
      <p:sp>
        <p:nvSpPr>
          <p:cNvPr id="680029" name="Text Box 93"/>
          <p:cNvSpPr txBox="1">
            <a:spLocks noChangeArrowheads="1"/>
          </p:cNvSpPr>
          <p:nvPr/>
        </p:nvSpPr>
        <p:spPr bwMode="auto">
          <a:xfrm>
            <a:off x="7731125" y="4348163"/>
            <a:ext cx="487362" cy="239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900">
                <a:latin typeface="Calibri" pitchFamily="34" charset="0"/>
              </a:rPr>
              <a:t>16</a:t>
            </a:r>
          </a:p>
        </p:txBody>
      </p:sp>
      <p:sp>
        <p:nvSpPr>
          <p:cNvPr id="680030" name="Text Box 94"/>
          <p:cNvSpPr txBox="1">
            <a:spLocks noChangeArrowheads="1"/>
          </p:cNvSpPr>
          <p:nvPr/>
        </p:nvSpPr>
        <p:spPr bwMode="auto">
          <a:xfrm>
            <a:off x="5638800" y="4568825"/>
            <a:ext cx="1635125" cy="239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endParaRPr lang="en-US" sz="1200">
              <a:latin typeface="Calibri" pitchFamily="34" charset="0"/>
            </a:endParaRPr>
          </a:p>
        </p:txBody>
      </p:sp>
      <p:sp>
        <p:nvSpPr>
          <p:cNvPr id="680031" name="Line 95"/>
          <p:cNvSpPr>
            <a:spLocks noChangeShapeType="1"/>
          </p:cNvSpPr>
          <p:nvPr/>
        </p:nvSpPr>
        <p:spPr bwMode="auto">
          <a:xfrm>
            <a:off x="7273925" y="452278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032" name="Line 96"/>
          <p:cNvSpPr>
            <a:spLocks noChangeShapeType="1"/>
          </p:cNvSpPr>
          <p:nvPr/>
        </p:nvSpPr>
        <p:spPr bwMode="auto">
          <a:xfrm>
            <a:off x="5916612" y="4568825"/>
            <a:ext cx="0" cy="239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33" name="Line 97"/>
          <p:cNvSpPr>
            <a:spLocks noChangeShapeType="1"/>
          </p:cNvSpPr>
          <p:nvPr/>
        </p:nvSpPr>
        <p:spPr bwMode="auto">
          <a:xfrm>
            <a:off x="7848600" y="4568825"/>
            <a:ext cx="0" cy="2397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34" name="Text Box 98"/>
          <p:cNvSpPr txBox="1">
            <a:spLocks noChangeArrowheads="1"/>
          </p:cNvSpPr>
          <p:nvPr/>
        </p:nvSpPr>
        <p:spPr bwMode="auto">
          <a:xfrm>
            <a:off x="7240587" y="4581525"/>
            <a:ext cx="692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latin typeface="Calibri" pitchFamily="34" charset="0"/>
              </a:rPr>
              <a:t>1111011011</a:t>
            </a:r>
          </a:p>
        </p:txBody>
      </p:sp>
      <p:sp>
        <p:nvSpPr>
          <p:cNvPr id="680035" name="Line 99"/>
          <p:cNvSpPr>
            <a:spLocks noChangeShapeType="1"/>
          </p:cNvSpPr>
          <p:nvPr/>
        </p:nvSpPr>
        <p:spPr bwMode="auto">
          <a:xfrm>
            <a:off x="5638800" y="4833938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36" name="Line 100"/>
          <p:cNvSpPr>
            <a:spLocks noChangeShapeType="1"/>
          </p:cNvSpPr>
          <p:nvPr/>
        </p:nvSpPr>
        <p:spPr bwMode="auto">
          <a:xfrm>
            <a:off x="7848600" y="4833938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37" name="Text Box 101"/>
          <p:cNvSpPr txBox="1">
            <a:spLocks noChangeArrowheads="1"/>
          </p:cNvSpPr>
          <p:nvPr/>
        </p:nvSpPr>
        <p:spPr bwMode="auto">
          <a:xfrm>
            <a:off x="5938837" y="4797425"/>
            <a:ext cx="1217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99"/>
                </a:solidFill>
                <a:latin typeface="Calibri" pitchFamily="34" charset="0"/>
              </a:rPr>
              <a:t>Subnet ID (26)</a:t>
            </a:r>
          </a:p>
        </p:txBody>
      </p:sp>
      <p:sp>
        <p:nvSpPr>
          <p:cNvPr id="680038" name="Line 102"/>
          <p:cNvSpPr>
            <a:spLocks noChangeShapeType="1"/>
          </p:cNvSpPr>
          <p:nvPr/>
        </p:nvSpPr>
        <p:spPr bwMode="auto">
          <a:xfrm>
            <a:off x="5638800" y="4937125"/>
            <a:ext cx="33813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39" name="Line 103"/>
          <p:cNvSpPr>
            <a:spLocks noChangeShapeType="1"/>
          </p:cNvSpPr>
          <p:nvPr/>
        </p:nvSpPr>
        <p:spPr bwMode="auto">
          <a:xfrm>
            <a:off x="7400925" y="4937125"/>
            <a:ext cx="447675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40" name="Line 104"/>
          <p:cNvSpPr>
            <a:spLocks noChangeShapeType="1"/>
          </p:cNvSpPr>
          <p:nvPr/>
        </p:nvSpPr>
        <p:spPr bwMode="auto">
          <a:xfrm>
            <a:off x="8915400" y="4833938"/>
            <a:ext cx="0" cy="222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41" name="Text Box 105"/>
          <p:cNvSpPr txBox="1">
            <a:spLocks noChangeArrowheads="1"/>
          </p:cNvSpPr>
          <p:nvPr/>
        </p:nvSpPr>
        <p:spPr bwMode="auto">
          <a:xfrm>
            <a:off x="8007350" y="4797425"/>
            <a:ext cx="674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>
                <a:solidFill>
                  <a:srgbClr val="000099"/>
                </a:solidFill>
                <a:latin typeface="Calibri" pitchFamily="34" charset="0"/>
              </a:rPr>
              <a:t>Subnet</a:t>
            </a:r>
          </a:p>
          <a:p>
            <a:pPr algn="ctr" eaLnBrk="0" hangingPunct="0"/>
            <a:r>
              <a:rPr lang="en-US" sz="900">
                <a:solidFill>
                  <a:srgbClr val="000099"/>
                </a:solidFill>
                <a:latin typeface="Calibri" pitchFamily="34" charset="0"/>
              </a:rPr>
              <a:t>Host ID (6)</a:t>
            </a:r>
          </a:p>
        </p:txBody>
      </p:sp>
      <p:sp>
        <p:nvSpPr>
          <p:cNvPr id="680042" name="Line 106"/>
          <p:cNvSpPr>
            <a:spLocks noChangeShapeType="1"/>
          </p:cNvSpPr>
          <p:nvPr/>
        </p:nvSpPr>
        <p:spPr bwMode="auto">
          <a:xfrm>
            <a:off x="7848600" y="4937125"/>
            <a:ext cx="227012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43" name="Line 107"/>
          <p:cNvSpPr>
            <a:spLocks noChangeShapeType="1"/>
          </p:cNvSpPr>
          <p:nvPr/>
        </p:nvSpPr>
        <p:spPr bwMode="auto">
          <a:xfrm>
            <a:off x="8577262" y="4937125"/>
            <a:ext cx="33813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044" name="Rectangle 108"/>
          <p:cNvSpPr>
            <a:spLocks noChangeArrowheads="1"/>
          </p:cNvSpPr>
          <p:nvPr/>
        </p:nvSpPr>
        <p:spPr bwMode="auto">
          <a:xfrm>
            <a:off x="-258763" y="2889250"/>
            <a:ext cx="186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e.g. Site </a:t>
            </a:r>
          </a:p>
        </p:txBody>
      </p:sp>
      <p:sp>
        <p:nvSpPr>
          <p:cNvPr id="680045" name="Rectangle 109"/>
          <p:cNvSpPr>
            <a:spLocks noChangeArrowheads="1"/>
          </p:cNvSpPr>
          <p:nvPr/>
        </p:nvSpPr>
        <p:spPr bwMode="auto">
          <a:xfrm>
            <a:off x="-258763" y="4522788"/>
            <a:ext cx="186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e.g. Dept 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85F7BB-1059-4A7B-AA8A-CE76A3DF946E}" type="slidenum">
              <a:rPr lang="en-US"/>
              <a:pPr/>
              <a:t>48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Subnetting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Subnetting</a:t>
            </a:r>
            <a:r>
              <a:rPr lang="en-US" sz="2800" dirty="0"/>
              <a:t> is a form of hierarchical routing.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Subnets are usually represented via an address plus a subnet mask or “</a:t>
            </a:r>
            <a:r>
              <a:rPr lang="en-US" sz="2800" dirty="0" err="1"/>
              <a:t>netmask</a:t>
            </a:r>
            <a:r>
              <a:rPr lang="en-US" sz="2800" dirty="0"/>
              <a:t>”.</a:t>
            </a:r>
          </a:p>
          <a:p>
            <a:pPr>
              <a:lnSpc>
                <a:spcPct val="90000"/>
              </a:lnSpc>
            </a:pPr>
            <a:r>
              <a:rPr lang="en-US" dirty="0"/>
              <a:t>E</a:t>
            </a:r>
            <a:r>
              <a:rPr lang="en-US" sz="2800" dirty="0"/>
              <a:t>.g. 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>
                <a:solidFill>
                  <a:srgbClr val="000099"/>
                </a:solidFill>
                <a:latin typeface="Courier New" pitchFamily="49" charset="0"/>
              </a:rPr>
              <a:t>    yganjali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</a:rPr>
              <a:t>@apps0.cs.toronto.edu &gt;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</a:rPr>
              <a:t>ifconfig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</a:rPr>
              <a:t> eth0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>
                <a:solidFill>
                  <a:srgbClr val="000099"/>
                </a:solidFill>
                <a:latin typeface="Courier New" pitchFamily="49" charset="0"/>
              </a:rPr>
              <a:t>      Link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</a:rPr>
              <a:t>encap:Ethernet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</a:rPr>
              <a:t>HWaddr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</a:rPr>
              <a:t> 00:15:17:1C:85:30  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>
                <a:solidFill>
                  <a:srgbClr val="000099"/>
                </a:solidFill>
                <a:latin typeface="Courier New" pitchFamily="49" charset="0"/>
              </a:rPr>
              <a:t>     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</a:rPr>
              <a:t>inet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</a:rPr>
              <a:t> addr:128.100.3.40  Bcast:128.100.3.255  Mask:ffffff00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>
                <a:solidFill>
                  <a:srgbClr val="000099"/>
                </a:solidFill>
                <a:latin typeface="Courier New" pitchFamily="49" charset="0"/>
              </a:rPr>
              <a:t>      UP BROADCAST RUNNING MULTICAST  MTU:1500  Metric:1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Netmask</a:t>
            </a:r>
            <a:r>
              <a:rPr lang="en-US" sz="2800" dirty="0"/>
              <a:t> ffffff00:  the first 24 bits are the subnet ID, and the last 8 bits are the host ID.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also be represented by a “prefix + length”, e.g. 128.100.3.0/24, or just 128.100.3/24.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Classless Inter-Domain Routing (CIDR) Addressing 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IP address space is broken into line segments.</a:t>
            </a:r>
          </a:p>
          <a:p>
            <a:r>
              <a:rPr lang="en-US" dirty="0"/>
              <a:t>Each line segment is described by a prefix.</a:t>
            </a:r>
          </a:p>
          <a:p>
            <a:r>
              <a:rPr lang="en-US" dirty="0"/>
              <a:t>A prefix is of the form x/y where x indicates the prefix of all addresses in the line segment, and y indicates the length of the segment.</a:t>
            </a:r>
          </a:p>
          <a:p>
            <a:r>
              <a:rPr lang="en-US" dirty="0"/>
              <a:t>E.g. The prefix 128.9/16 represents the line segment containing addresses in the range: 128.9.0.0 … 128.9.255.255.</a:t>
            </a:r>
          </a:p>
          <a:p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686084" name="Text Box 4"/>
          <p:cNvSpPr txBox="1">
            <a:spLocks noChangeArrowheads="1"/>
          </p:cNvSpPr>
          <p:nvPr/>
        </p:nvSpPr>
        <p:spPr bwMode="auto">
          <a:xfrm>
            <a:off x="1736725" y="541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686085" name="Line 5"/>
          <p:cNvSpPr>
            <a:spLocks noChangeShapeType="1"/>
          </p:cNvSpPr>
          <p:nvPr/>
        </p:nvSpPr>
        <p:spPr bwMode="auto">
          <a:xfrm>
            <a:off x="1752600" y="5667375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86" name="Line 6"/>
          <p:cNvSpPr>
            <a:spLocks noChangeShapeType="1"/>
          </p:cNvSpPr>
          <p:nvPr/>
        </p:nvSpPr>
        <p:spPr bwMode="auto">
          <a:xfrm>
            <a:off x="1752600" y="5591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87" name="Line 7"/>
          <p:cNvSpPr>
            <a:spLocks noChangeShapeType="1"/>
          </p:cNvSpPr>
          <p:nvPr/>
        </p:nvSpPr>
        <p:spPr bwMode="auto">
          <a:xfrm>
            <a:off x="8001000" y="5591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88" name="Text Box 8"/>
          <p:cNvSpPr txBox="1">
            <a:spLocks noChangeArrowheads="1"/>
          </p:cNvSpPr>
          <p:nvPr/>
        </p:nvSpPr>
        <p:spPr bwMode="auto">
          <a:xfrm>
            <a:off x="1600200" y="5673725"/>
            <a:ext cx="31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0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86089" name="Text Box 9"/>
          <p:cNvSpPr txBox="1">
            <a:spLocks noChangeArrowheads="1"/>
          </p:cNvSpPr>
          <p:nvPr/>
        </p:nvSpPr>
        <p:spPr bwMode="auto">
          <a:xfrm>
            <a:off x="7664450" y="56737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baseline="30000">
                <a:solidFill>
                  <a:srgbClr val="000099"/>
                </a:solidFill>
                <a:latin typeface="Calibri" pitchFamily="34" charset="0"/>
              </a:rPr>
              <a:t>32</a:t>
            </a:r>
            <a:r>
              <a:rPr lang="en-US">
                <a:solidFill>
                  <a:srgbClr val="000099"/>
                </a:solidFill>
                <a:latin typeface="Calibri" pitchFamily="34" charset="0"/>
              </a:rPr>
              <a:t>-1</a:t>
            </a:r>
          </a:p>
        </p:txBody>
      </p:sp>
      <p:sp>
        <p:nvSpPr>
          <p:cNvPr id="686090" name="Line 10"/>
          <p:cNvSpPr>
            <a:spLocks noChangeShapeType="1"/>
          </p:cNvSpPr>
          <p:nvPr/>
        </p:nvSpPr>
        <p:spPr bwMode="auto">
          <a:xfrm>
            <a:off x="2057400" y="5362575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91" name="Line 11"/>
          <p:cNvSpPr>
            <a:spLocks noChangeShapeType="1"/>
          </p:cNvSpPr>
          <p:nvPr/>
        </p:nvSpPr>
        <p:spPr bwMode="auto">
          <a:xfrm>
            <a:off x="4191000" y="5514975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92" name="Line 12"/>
          <p:cNvSpPr>
            <a:spLocks noChangeShapeType="1"/>
          </p:cNvSpPr>
          <p:nvPr/>
        </p:nvSpPr>
        <p:spPr bwMode="auto">
          <a:xfrm>
            <a:off x="5943600" y="53625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93" name="Line 13"/>
          <p:cNvSpPr>
            <a:spLocks noChangeShapeType="1"/>
          </p:cNvSpPr>
          <p:nvPr/>
        </p:nvSpPr>
        <p:spPr bwMode="auto">
          <a:xfrm>
            <a:off x="6248400" y="54387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94" name="Line 14"/>
          <p:cNvSpPr>
            <a:spLocks noChangeShapeType="1"/>
          </p:cNvSpPr>
          <p:nvPr/>
        </p:nvSpPr>
        <p:spPr bwMode="auto">
          <a:xfrm>
            <a:off x="6553200" y="551497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95" name="Line 15"/>
          <p:cNvSpPr>
            <a:spLocks noChangeShapeType="1"/>
          </p:cNvSpPr>
          <p:nvPr/>
        </p:nvSpPr>
        <p:spPr bwMode="auto">
          <a:xfrm>
            <a:off x="7315200" y="54387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96" name="Text Box 16"/>
          <p:cNvSpPr txBox="1">
            <a:spLocks noChangeArrowheads="1"/>
          </p:cNvSpPr>
          <p:nvPr/>
        </p:nvSpPr>
        <p:spPr bwMode="auto">
          <a:xfrm>
            <a:off x="4572000" y="5137150"/>
            <a:ext cx="1025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128.9/16</a:t>
            </a:r>
          </a:p>
        </p:txBody>
      </p:sp>
      <p:sp>
        <p:nvSpPr>
          <p:cNvPr id="686097" name="Line 17"/>
          <p:cNvSpPr>
            <a:spLocks noChangeShapeType="1"/>
          </p:cNvSpPr>
          <p:nvPr/>
        </p:nvSpPr>
        <p:spPr bwMode="auto">
          <a:xfrm flipH="1">
            <a:off x="4191000" y="4752975"/>
            <a:ext cx="0" cy="76200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098" name="Text Box 18"/>
          <p:cNvSpPr txBox="1">
            <a:spLocks noChangeArrowheads="1"/>
          </p:cNvSpPr>
          <p:nvPr/>
        </p:nvSpPr>
        <p:spPr bwMode="auto">
          <a:xfrm>
            <a:off x="3683000" y="4454525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000099"/>
                </a:solidFill>
                <a:latin typeface="Calibri" pitchFamily="34" charset="0"/>
              </a:rPr>
              <a:t>128.9.0.0</a:t>
            </a:r>
            <a:endParaRPr lang="en-US" sz="24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86099" name="Line 19"/>
          <p:cNvSpPr>
            <a:spLocks noChangeShapeType="1"/>
          </p:cNvSpPr>
          <p:nvPr/>
        </p:nvSpPr>
        <p:spPr bwMode="auto">
          <a:xfrm>
            <a:off x="4191000" y="5591175"/>
            <a:ext cx="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0" name="Line 20"/>
          <p:cNvSpPr>
            <a:spLocks noChangeShapeType="1"/>
          </p:cNvSpPr>
          <p:nvPr/>
        </p:nvSpPr>
        <p:spPr bwMode="auto">
          <a:xfrm>
            <a:off x="5943600" y="5591175"/>
            <a:ext cx="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1" name="Line 21"/>
          <p:cNvSpPr>
            <a:spLocks noChangeShapeType="1"/>
          </p:cNvSpPr>
          <p:nvPr/>
        </p:nvSpPr>
        <p:spPr bwMode="auto">
          <a:xfrm>
            <a:off x="4191000" y="5895975"/>
            <a:ext cx="1752600" cy="0"/>
          </a:xfrm>
          <a:prstGeom prst="line">
            <a:avLst/>
          </a:prstGeom>
          <a:noFill/>
          <a:ln w="9525" cap="rnd">
            <a:solidFill>
              <a:schemeClr val="bg2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2" name="Text Box 22"/>
          <p:cNvSpPr txBox="1">
            <a:spLocks noChangeArrowheads="1"/>
          </p:cNvSpPr>
          <p:nvPr/>
        </p:nvSpPr>
        <p:spPr bwMode="auto">
          <a:xfrm>
            <a:off x="4800600" y="5840413"/>
            <a:ext cx="455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i="1" baseline="30000">
                <a:solidFill>
                  <a:srgbClr val="000099"/>
                </a:solidFill>
                <a:latin typeface="Calibri" pitchFamily="34" charset="0"/>
              </a:rPr>
              <a:t>16</a:t>
            </a:r>
            <a:endParaRPr lang="en-US" sz="2400">
              <a:solidFill>
                <a:srgbClr val="000099"/>
              </a:solidFill>
              <a:latin typeface="Calibri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324600" y="4606925"/>
            <a:ext cx="1141413" cy="908050"/>
            <a:chOff x="3552" y="2644"/>
            <a:chExt cx="719" cy="572"/>
          </a:xfrm>
        </p:grpSpPr>
        <p:sp>
          <p:nvSpPr>
            <p:cNvPr id="686104" name="Text Box 24"/>
            <p:cNvSpPr txBox="1">
              <a:spLocks noChangeArrowheads="1"/>
            </p:cNvSpPr>
            <p:nvPr/>
          </p:nvSpPr>
          <p:spPr bwMode="auto">
            <a:xfrm>
              <a:off x="3552" y="2644"/>
              <a:ext cx="7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142.12/19</a:t>
              </a:r>
            </a:p>
          </p:txBody>
        </p:sp>
        <p:sp>
          <p:nvSpPr>
            <p:cNvPr id="686105" name="Line 25"/>
            <p:cNvSpPr>
              <a:spLocks noChangeShapeType="1"/>
            </p:cNvSpPr>
            <p:nvPr/>
          </p:nvSpPr>
          <p:spPr bwMode="auto">
            <a:xfrm>
              <a:off x="3840" y="28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06" name="Text Box 26"/>
          <p:cNvSpPr txBox="1">
            <a:spLocks noChangeArrowheads="1"/>
          </p:cNvSpPr>
          <p:nvPr/>
        </p:nvSpPr>
        <p:spPr bwMode="auto">
          <a:xfrm>
            <a:off x="2438400" y="4987925"/>
            <a:ext cx="620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65/8</a:t>
            </a:r>
          </a:p>
        </p:txBody>
      </p:sp>
      <p:sp>
        <p:nvSpPr>
          <p:cNvPr id="686107" name="Text Box 27"/>
          <p:cNvSpPr txBox="1">
            <a:spLocks noChangeArrowheads="1"/>
          </p:cNvSpPr>
          <p:nvPr/>
        </p:nvSpPr>
        <p:spPr bwMode="auto">
          <a:xfrm>
            <a:off x="1355725" y="6019800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128.9.16.14</a:t>
            </a:r>
          </a:p>
        </p:txBody>
      </p:sp>
      <p:sp>
        <p:nvSpPr>
          <p:cNvPr id="686108" name="Freeform 28"/>
          <p:cNvSpPr>
            <a:spLocks/>
          </p:cNvSpPr>
          <p:nvPr/>
        </p:nvSpPr>
        <p:spPr bwMode="auto">
          <a:xfrm>
            <a:off x="3048000" y="5514975"/>
            <a:ext cx="1676400" cy="733425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352" y="720"/>
              </a:cxn>
              <a:cxn ang="0">
                <a:pos x="2352" y="0"/>
              </a:cxn>
            </a:cxnLst>
            <a:rect l="0" t="0" r="r" b="b"/>
            <a:pathLst>
              <a:path w="2352" h="720">
                <a:moveTo>
                  <a:pt x="0" y="720"/>
                </a:moveTo>
                <a:lnTo>
                  <a:pt x="2352" y="720"/>
                </a:lnTo>
                <a:lnTo>
                  <a:pt x="2352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7" grpId="0" build="p" autoUpdateAnimBg="0"/>
      <p:bldP spid="6861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6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</a:t>
            </a:r>
          </a:p>
        </p:txBody>
      </p:sp>
      <p:sp>
        <p:nvSpPr>
          <p:cNvPr id="1259527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Dominant wired and wireless LAN technology </a:t>
            </a:r>
          </a:p>
          <a:p>
            <a:r>
              <a:rPr lang="en-US" dirty="0"/>
              <a:t>First widely used LAN technology</a:t>
            </a:r>
          </a:p>
          <a:p>
            <a:r>
              <a:rPr lang="en-US" dirty="0"/>
              <a:t>Simpler, cheaper than token LANs and ATM</a:t>
            </a:r>
          </a:p>
          <a:p>
            <a:r>
              <a:rPr lang="en-US" dirty="0"/>
              <a:t>Kept up with speed race: 10 Mbps – 10 </a:t>
            </a:r>
            <a:r>
              <a:rPr lang="en-US" dirty="0" err="1"/>
              <a:t>Gbps</a:t>
            </a:r>
            <a:r>
              <a:rPr lang="en-US" dirty="0"/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2910B5-3A9D-443C-9FA9-06F28FC4B02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pic>
        <p:nvPicPr>
          <p:cNvPr id="1259524" name="Picture 1028" descr="551 metcalfe-e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3581400"/>
            <a:ext cx="5192713" cy="2779712"/>
          </a:xfrm>
          <a:prstGeom prst="rect">
            <a:avLst/>
          </a:prstGeom>
          <a:noFill/>
        </p:spPr>
      </p:pic>
      <p:sp>
        <p:nvSpPr>
          <p:cNvPr id="1259525" name="Text Box 1029"/>
          <p:cNvSpPr txBox="1">
            <a:spLocks noChangeArrowheads="1"/>
          </p:cNvSpPr>
          <p:nvPr/>
        </p:nvSpPr>
        <p:spPr bwMode="auto">
          <a:xfrm>
            <a:off x="7080250" y="4398962"/>
            <a:ext cx="13493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 b="0">
                <a:latin typeface="+mj-lt"/>
              </a:rPr>
              <a:t>Metcalfe’s </a:t>
            </a:r>
          </a:p>
          <a:p>
            <a:pPr eaLnBrk="0" hangingPunct="0"/>
            <a:r>
              <a:rPr lang="en-US" sz="1800" b="0">
                <a:latin typeface="+mj-lt"/>
              </a:rPr>
              <a:t>Ethernet</a:t>
            </a:r>
          </a:p>
          <a:p>
            <a:pPr eaLnBrk="0" hangingPunct="0"/>
            <a:r>
              <a:rPr lang="en-US" sz="1800" b="0">
                <a:latin typeface="+mj-lt"/>
              </a:rPr>
              <a:t>sketch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239D47-F978-4B17-837F-76F7EDDEB8EE}" type="slidenum">
              <a:rPr lang="en-US"/>
              <a:pPr/>
              <a:t>50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Classless Inter-Domain Routing (CIDR) – Addressing</a:t>
            </a:r>
            <a:r>
              <a:rPr lang="en-US" dirty="0"/>
              <a:t> </a:t>
            </a:r>
            <a:endParaRPr lang="en-US" sz="2400" i="1" dirty="0"/>
          </a:p>
        </p:txBody>
      </p:sp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1355725" y="3587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688132" name="Line 4"/>
          <p:cNvSpPr>
            <a:spLocks noChangeShapeType="1"/>
          </p:cNvSpPr>
          <p:nvPr/>
        </p:nvSpPr>
        <p:spPr bwMode="auto">
          <a:xfrm>
            <a:off x="1371600" y="384175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3" name="Line 5"/>
          <p:cNvSpPr>
            <a:spLocks noChangeShapeType="1"/>
          </p:cNvSpPr>
          <p:nvPr/>
        </p:nvSpPr>
        <p:spPr bwMode="auto">
          <a:xfrm>
            <a:off x="1371600" y="37655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4" name="Line 6"/>
          <p:cNvSpPr>
            <a:spLocks noChangeShapeType="1"/>
          </p:cNvSpPr>
          <p:nvPr/>
        </p:nvSpPr>
        <p:spPr bwMode="auto">
          <a:xfrm>
            <a:off x="7620000" y="37655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5" name="Text Box 7"/>
          <p:cNvSpPr txBox="1">
            <a:spLocks noChangeArrowheads="1"/>
          </p:cNvSpPr>
          <p:nvPr/>
        </p:nvSpPr>
        <p:spPr bwMode="auto">
          <a:xfrm>
            <a:off x="1219200" y="3848100"/>
            <a:ext cx="31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0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88136" name="Text Box 8"/>
          <p:cNvSpPr txBox="1">
            <a:spLocks noChangeArrowheads="1"/>
          </p:cNvSpPr>
          <p:nvPr/>
        </p:nvSpPr>
        <p:spPr bwMode="auto">
          <a:xfrm>
            <a:off x="7283450" y="38481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baseline="30000">
                <a:solidFill>
                  <a:srgbClr val="000099"/>
                </a:solidFill>
                <a:latin typeface="Calibri" pitchFamily="34" charset="0"/>
              </a:rPr>
              <a:t>32</a:t>
            </a:r>
            <a:r>
              <a:rPr lang="en-US">
                <a:solidFill>
                  <a:srgbClr val="000099"/>
                </a:solidFill>
                <a:latin typeface="Calibri" pitchFamily="34" charset="0"/>
              </a:rPr>
              <a:t>-1</a:t>
            </a:r>
          </a:p>
        </p:txBody>
      </p:sp>
      <p:sp>
        <p:nvSpPr>
          <p:cNvPr id="688137" name="Line 9"/>
          <p:cNvSpPr>
            <a:spLocks noChangeShapeType="1"/>
          </p:cNvSpPr>
          <p:nvPr/>
        </p:nvSpPr>
        <p:spPr bwMode="auto">
          <a:xfrm>
            <a:off x="1676400" y="353695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8" name="Line 10"/>
          <p:cNvSpPr>
            <a:spLocks noChangeShapeType="1"/>
          </p:cNvSpPr>
          <p:nvPr/>
        </p:nvSpPr>
        <p:spPr bwMode="auto">
          <a:xfrm>
            <a:off x="3733800" y="368935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9" name="Line 11"/>
          <p:cNvSpPr>
            <a:spLocks noChangeShapeType="1"/>
          </p:cNvSpPr>
          <p:nvPr/>
        </p:nvSpPr>
        <p:spPr bwMode="auto">
          <a:xfrm>
            <a:off x="5562600" y="353695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>
            <a:off x="5867400" y="361315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1" name="Line 13"/>
          <p:cNvSpPr>
            <a:spLocks noChangeShapeType="1"/>
          </p:cNvSpPr>
          <p:nvPr/>
        </p:nvSpPr>
        <p:spPr bwMode="auto">
          <a:xfrm>
            <a:off x="6172200" y="36893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2" name="Line 14"/>
          <p:cNvSpPr>
            <a:spLocks noChangeShapeType="1"/>
          </p:cNvSpPr>
          <p:nvPr/>
        </p:nvSpPr>
        <p:spPr bwMode="auto">
          <a:xfrm>
            <a:off x="6934200" y="36131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3" name="Text Box 15"/>
          <p:cNvSpPr txBox="1">
            <a:spLocks noChangeArrowheads="1"/>
          </p:cNvSpPr>
          <p:nvPr/>
        </p:nvSpPr>
        <p:spPr bwMode="auto">
          <a:xfrm>
            <a:off x="4191000" y="3370263"/>
            <a:ext cx="1025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128.9/16</a:t>
            </a:r>
          </a:p>
        </p:txBody>
      </p:sp>
      <p:sp>
        <p:nvSpPr>
          <p:cNvPr id="688144" name="Text Box 16"/>
          <p:cNvSpPr txBox="1">
            <a:spLocks noChangeArrowheads="1"/>
          </p:cNvSpPr>
          <p:nvPr/>
        </p:nvSpPr>
        <p:spPr bwMode="auto">
          <a:xfrm>
            <a:off x="533400" y="4502150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128.9.16.14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81350" y="2822575"/>
            <a:ext cx="2820988" cy="366713"/>
            <a:chOff x="2004" y="2068"/>
            <a:chExt cx="1777" cy="231"/>
          </a:xfrm>
        </p:grpSpPr>
        <p:sp>
          <p:nvSpPr>
            <p:cNvPr id="688146" name="Line 18"/>
            <p:cNvSpPr>
              <a:spLocks noChangeShapeType="1"/>
            </p:cNvSpPr>
            <p:nvPr/>
          </p:nvSpPr>
          <p:spPr bwMode="auto">
            <a:xfrm>
              <a:off x="2352" y="2256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47" name="Line 19"/>
            <p:cNvSpPr>
              <a:spLocks noChangeShapeType="1"/>
            </p:cNvSpPr>
            <p:nvPr/>
          </p:nvSpPr>
          <p:spPr bwMode="auto">
            <a:xfrm>
              <a:off x="3024" y="225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004" y="2068"/>
              <a:ext cx="1777" cy="231"/>
              <a:chOff x="2004" y="2068"/>
              <a:chExt cx="1777" cy="231"/>
            </a:xfrm>
          </p:grpSpPr>
          <p:sp>
            <p:nvSpPr>
              <p:cNvPr id="688149" name="Text Box 21"/>
              <p:cNvSpPr txBox="1">
                <a:spLocks noChangeArrowheads="1"/>
              </p:cNvSpPr>
              <p:nvPr/>
            </p:nvSpPr>
            <p:spPr bwMode="auto">
              <a:xfrm>
                <a:off x="2004" y="2068"/>
                <a:ext cx="8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Calibri" pitchFamily="34" charset="0"/>
                  </a:rPr>
                  <a:t>128.9.16/20</a:t>
                </a:r>
              </a:p>
            </p:txBody>
          </p:sp>
          <p:sp>
            <p:nvSpPr>
              <p:cNvPr id="688150" name="Text Box 22"/>
              <p:cNvSpPr txBox="1">
                <a:spLocks noChangeArrowheads="1"/>
              </p:cNvSpPr>
              <p:nvPr/>
            </p:nvSpPr>
            <p:spPr bwMode="auto">
              <a:xfrm>
                <a:off x="2880" y="2068"/>
                <a:ext cx="9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Calibri" pitchFamily="34" charset="0"/>
                  </a:rPr>
                  <a:t>128.9.176/20</a:t>
                </a:r>
              </a:p>
            </p:txBody>
          </p:sp>
        </p:grp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429000" y="1831975"/>
            <a:ext cx="1943100" cy="908050"/>
            <a:chOff x="2160" y="1444"/>
            <a:chExt cx="1224" cy="572"/>
          </a:xfrm>
        </p:grpSpPr>
        <p:sp>
          <p:nvSpPr>
            <p:cNvPr id="688152" name="Line 24"/>
            <p:cNvSpPr>
              <a:spLocks noChangeShapeType="1"/>
            </p:cNvSpPr>
            <p:nvPr/>
          </p:nvSpPr>
          <p:spPr bwMode="auto">
            <a:xfrm>
              <a:off x="2412" y="20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3" name="Line 25"/>
            <p:cNvSpPr>
              <a:spLocks noChangeShapeType="1"/>
            </p:cNvSpPr>
            <p:nvPr/>
          </p:nvSpPr>
          <p:spPr bwMode="auto">
            <a:xfrm>
              <a:off x="2652" y="20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4" name="Text Box 26"/>
            <p:cNvSpPr txBox="1">
              <a:spLocks noChangeArrowheads="1"/>
            </p:cNvSpPr>
            <p:nvPr/>
          </p:nvSpPr>
          <p:spPr bwMode="auto">
            <a:xfrm>
              <a:off x="2160" y="1444"/>
              <a:ext cx="8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128.9.19/24</a:t>
              </a:r>
            </a:p>
          </p:txBody>
        </p:sp>
        <p:sp>
          <p:nvSpPr>
            <p:cNvPr id="688155" name="Line 27"/>
            <p:cNvSpPr>
              <a:spLocks noChangeShapeType="1"/>
            </p:cNvSpPr>
            <p:nvPr/>
          </p:nvSpPr>
          <p:spPr bwMode="auto">
            <a:xfrm>
              <a:off x="2496" y="1632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6" name="Text Box 28"/>
            <p:cNvSpPr txBox="1">
              <a:spLocks noChangeArrowheads="1"/>
            </p:cNvSpPr>
            <p:nvPr/>
          </p:nvSpPr>
          <p:spPr bwMode="auto">
            <a:xfrm>
              <a:off x="2556" y="1693"/>
              <a:ext cx="8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128.9.25/24</a:t>
              </a:r>
            </a:p>
          </p:txBody>
        </p:sp>
        <p:sp>
          <p:nvSpPr>
            <p:cNvPr id="688157" name="Line 29"/>
            <p:cNvSpPr>
              <a:spLocks noChangeShapeType="1"/>
            </p:cNvSpPr>
            <p:nvPr/>
          </p:nvSpPr>
          <p:spPr bwMode="auto">
            <a:xfrm>
              <a:off x="2736" y="1872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676400" y="3121025"/>
            <a:ext cx="6018213" cy="2489200"/>
            <a:chOff x="1056" y="2256"/>
            <a:chExt cx="3791" cy="1568"/>
          </a:xfrm>
        </p:grpSpPr>
        <p:sp>
          <p:nvSpPr>
            <p:cNvPr id="688159" name="Freeform 31"/>
            <p:cNvSpPr>
              <a:spLocks/>
            </p:cNvSpPr>
            <p:nvPr/>
          </p:nvSpPr>
          <p:spPr bwMode="auto">
            <a:xfrm>
              <a:off x="1440" y="2256"/>
              <a:ext cx="1200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1200" y="1008"/>
                </a:cxn>
                <a:cxn ang="0">
                  <a:pos x="1200" y="0"/>
                </a:cxn>
              </a:cxnLst>
              <a:rect l="0" t="0" r="r" b="b"/>
              <a:pathLst>
                <a:path w="1200" h="1008">
                  <a:moveTo>
                    <a:pt x="0" y="1008"/>
                  </a:moveTo>
                  <a:lnTo>
                    <a:pt x="1200" y="1008"/>
                  </a:lnTo>
                  <a:lnTo>
                    <a:pt x="1200" y="0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60" name="Text Box 32"/>
            <p:cNvSpPr txBox="1">
              <a:spLocks noChangeArrowheads="1"/>
            </p:cNvSpPr>
            <p:nvPr/>
          </p:nvSpPr>
          <p:spPr bwMode="auto">
            <a:xfrm>
              <a:off x="1056" y="3536"/>
              <a:ext cx="37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99"/>
                  </a:solidFill>
                  <a:latin typeface="Calibri" pitchFamily="34" charset="0"/>
                </a:rPr>
                <a:t>Most specific route = “longest matching prefix”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44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85572-700C-4708-9A7B-E8024DCC39DB}" type="slidenum">
              <a:rPr lang="en-US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Classless Inter-Domain Routing (CIDR) – Addressing</a:t>
            </a:r>
            <a:r>
              <a:rPr lang="en-US" dirty="0"/>
              <a:t> </a:t>
            </a:r>
            <a:endParaRPr lang="en-US" sz="2400" i="1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US" u="sng">
                <a:solidFill>
                  <a:srgbClr val="000099"/>
                </a:solidFill>
              </a:rPr>
              <a:t>Prefix aggregation:</a:t>
            </a:r>
          </a:p>
          <a:p>
            <a:pPr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US" sz="2800"/>
              <a:t>If a service provider serves two organizations with prefixes, it can (sometimes) aggregate them to form a shorter prefix. Other routers can refer to this shorter prefix, and so reduce the size of their address table.</a:t>
            </a:r>
          </a:p>
          <a:p>
            <a:pPr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US" sz="2800"/>
              <a:t>E.g. ISP serves 128.9.14.0/24 and 128.9.15.0/24, it can tell other routers to send it all packets belonging to the prefix 128.9.14.0/23.</a:t>
            </a:r>
          </a:p>
          <a:p>
            <a:pPr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US" u="sng">
                <a:solidFill>
                  <a:srgbClr val="000099"/>
                </a:solidFill>
              </a:rPr>
              <a:t>ISP Choice:</a:t>
            </a:r>
          </a:p>
          <a:p>
            <a:pPr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US" sz="2800"/>
              <a:t>In principle, an organization can keep its prefix if it changes service providers. 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Detour: Map Computer Names to IP addresses</a:t>
            </a:r>
            <a:br>
              <a:rPr lang="en-US" dirty="0"/>
            </a:br>
            <a:r>
              <a:rPr lang="en-US" sz="2200" dirty="0"/>
              <a:t>The Domain Naming System (DNS)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Names are hierarchical and belong to a domain:</a:t>
            </a:r>
          </a:p>
          <a:p>
            <a:pPr lvl="1"/>
            <a:r>
              <a:rPr lang="en-US"/>
              <a:t>e.g. apps0.cs.utoronto.ca</a:t>
            </a:r>
          </a:p>
          <a:p>
            <a:pPr lvl="1"/>
            <a:r>
              <a:rPr lang="en-US"/>
              <a:t>Common domain names: .com, .edu, .gov, .org, .net, .ca (or other country-specific domain).</a:t>
            </a:r>
          </a:p>
          <a:p>
            <a:pPr lvl="1"/>
            <a:r>
              <a:rPr lang="en-US"/>
              <a:t>Top-level names are assigned by the Internet Corporation for Assigned Names and Numbers (ICANN).</a:t>
            </a:r>
          </a:p>
          <a:p>
            <a:pPr lvl="1"/>
            <a:r>
              <a:rPr lang="en-US"/>
              <a:t>A unique name is assigned to each organization.</a:t>
            </a:r>
          </a:p>
          <a:p>
            <a:r>
              <a:rPr lang="en-US"/>
              <a:t>DNS Client-Server Model</a:t>
            </a:r>
          </a:p>
          <a:p>
            <a:pPr lvl="1"/>
            <a:r>
              <a:rPr lang="en-US"/>
              <a:t>DNS maintains a hierarchical, distributed database of names.</a:t>
            </a:r>
          </a:p>
          <a:p>
            <a:pPr lvl="1"/>
            <a:r>
              <a:rPr lang="en-US"/>
              <a:t>Servers are arranged in a hierarchy.</a:t>
            </a:r>
          </a:p>
          <a:p>
            <a:pPr lvl="1"/>
            <a:r>
              <a:rPr lang="en-US"/>
              <a:t>Each domain has a “root” server.</a:t>
            </a:r>
          </a:p>
          <a:p>
            <a:pPr lvl="1"/>
            <a:r>
              <a:rPr lang="en-US"/>
              <a:t>An application needing an IP address is a DNS client.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FD527-55CE-4CBA-8D11-B410374BCAA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Computer Names to IP addresses</a:t>
            </a:r>
            <a:br>
              <a:rPr lang="en-US" dirty="0"/>
            </a:br>
            <a:r>
              <a:rPr lang="en-US" sz="2200" dirty="0"/>
              <a:t>The Domain Naming System (DNS)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DNS Query</a:t>
            </a:r>
          </a:p>
          <a:p>
            <a:pPr lvl="1"/>
            <a:r>
              <a:rPr lang="en-US" dirty="0"/>
              <a:t>Client asks local server.</a:t>
            </a:r>
          </a:p>
          <a:p>
            <a:pPr lvl="1"/>
            <a:r>
              <a:rPr lang="en-US" dirty="0"/>
              <a:t>If local server does not have address, it asks the root server of the requested domain.</a:t>
            </a:r>
          </a:p>
          <a:p>
            <a:pPr lvl="1"/>
            <a:r>
              <a:rPr lang="en-US" dirty="0"/>
              <a:t>Addresses are cached in case they are requested again.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E68785-C322-41FB-A22A-D4115F6164D6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698372" name="AutoShape 4"/>
          <p:cNvSpPr>
            <a:spLocks noChangeArrowheads="1"/>
          </p:cNvSpPr>
          <p:nvPr/>
        </p:nvSpPr>
        <p:spPr bwMode="auto">
          <a:xfrm>
            <a:off x="5715000" y="39624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.stanford.edu</a:t>
            </a:r>
          </a:p>
        </p:txBody>
      </p:sp>
      <p:sp>
        <p:nvSpPr>
          <p:cNvPr id="698373" name="AutoShape 5"/>
          <p:cNvSpPr>
            <a:spLocks noChangeArrowheads="1"/>
          </p:cNvSpPr>
          <p:nvPr/>
        </p:nvSpPr>
        <p:spPr bwMode="auto">
          <a:xfrm>
            <a:off x="5715000" y="45720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.berkeley.edu</a:t>
            </a:r>
          </a:p>
        </p:txBody>
      </p:sp>
      <p:sp>
        <p:nvSpPr>
          <p:cNvPr id="698374" name="AutoShape 6"/>
          <p:cNvSpPr>
            <a:spLocks noChangeArrowheads="1"/>
          </p:cNvSpPr>
          <p:nvPr/>
        </p:nvSpPr>
        <p:spPr bwMode="auto">
          <a:xfrm>
            <a:off x="7543800" y="4572000"/>
            <a:ext cx="1371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>
                <a:latin typeface="Calibri" pitchFamily="34" charset="0"/>
              </a:rPr>
              <a:t>.eecs.berkeley.edu</a:t>
            </a:r>
          </a:p>
        </p:txBody>
      </p:sp>
      <p:sp>
        <p:nvSpPr>
          <p:cNvPr id="698375" name="AutoShape 7"/>
          <p:cNvSpPr>
            <a:spLocks noChangeArrowheads="1"/>
          </p:cNvSpPr>
          <p:nvPr/>
        </p:nvSpPr>
        <p:spPr bwMode="auto">
          <a:xfrm>
            <a:off x="3886200" y="43434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Calibri" pitchFamily="34" charset="0"/>
              </a:rPr>
              <a:t>.edu</a:t>
            </a:r>
          </a:p>
        </p:txBody>
      </p:sp>
      <p:sp>
        <p:nvSpPr>
          <p:cNvPr id="698376" name="Line 8"/>
          <p:cNvSpPr>
            <a:spLocks noChangeShapeType="1"/>
          </p:cNvSpPr>
          <p:nvPr/>
        </p:nvSpPr>
        <p:spPr bwMode="auto">
          <a:xfrm flipV="1">
            <a:off x="1371600" y="4722812"/>
            <a:ext cx="2514600" cy="7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8377" name="Line 9"/>
          <p:cNvSpPr>
            <a:spLocks noChangeShapeType="1"/>
          </p:cNvSpPr>
          <p:nvPr/>
        </p:nvSpPr>
        <p:spPr bwMode="auto">
          <a:xfrm flipV="1">
            <a:off x="5029200" y="41910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8378" name="Line 10"/>
          <p:cNvSpPr>
            <a:spLocks noChangeShapeType="1"/>
          </p:cNvSpPr>
          <p:nvPr/>
        </p:nvSpPr>
        <p:spPr bwMode="auto">
          <a:xfrm>
            <a:off x="5029200" y="45720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8379" name="Line 11"/>
          <p:cNvSpPr>
            <a:spLocks noChangeShapeType="1"/>
          </p:cNvSpPr>
          <p:nvPr/>
        </p:nvSpPr>
        <p:spPr bwMode="auto">
          <a:xfrm>
            <a:off x="68580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8380" name="Text Box 12"/>
          <p:cNvSpPr txBox="1">
            <a:spLocks noChangeArrowheads="1"/>
          </p:cNvSpPr>
          <p:nvPr/>
        </p:nvSpPr>
        <p:spPr bwMode="auto">
          <a:xfrm>
            <a:off x="1431925" y="4206875"/>
            <a:ext cx="20970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“What is the IP address of </a:t>
            </a:r>
          </a:p>
          <a:p>
            <a:pPr eaLnBrk="0" hangingPunct="0"/>
            <a:r>
              <a:rPr lang="en-US" sz="1400">
                <a:latin typeface="Calibri" pitchFamily="34" charset="0"/>
                <a:hlinkClick r:id="rId3"/>
              </a:rPr>
              <a:t>www.eecs.berkeley.edu</a:t>
            </a:r>
            <a:r>
              <a:rPr lang="en-US" sz="1400">
                <a:latin typeface="Calibri" pitchFamily="34" charset="0"/>
              </a:rPr>
              <a:t>?”</a:t>
            </a:r>
          </a:p>
          <a:p>
            <a:pPr eaLnBrk="0" hangingPunct="0"/>
            <a:endParaRPr lang="en-US" sz="1400">
              <a:latin typeface="Calibri" pitchFamily="34" charset="0"/>
            </a:endParaRPr>
          </a:p>
          <a:p>
            <a:pPr eaLnBrk="0" hangingPunct="0"/>
            <a:r>
              <a:rPr lang="en-US" sz="1400">
                <a:latin typeface="Calibri" pitchFamily="34" charset="0"/>
              </a:rPr>
              <a:t>e.g. gethostbyname()</a:t>
            </a:r>
          </a:p>
        </p:txBody>
      </p:sp>
      <p:sp>
        <p:nvSpPr>
          <p:cNvPr id="698381" name="Rectangle 13"/>
          <p:cNvSpPr>
            <a:spLocks noChangeArrowheads="1"/>
          </p:cNvSpPr>
          <p:nvPr/>
        </p:nvSpPr>
        <p:spPr bwMode="auto">
          <a:xfrm>
            <a:off x="304800" y="4572000"/>
            <a:ext cx="11271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Client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application</a:t>
            </a:r>
          </a:p>
        </p:txBody>
      </p:sp>
      <p:sp>
        <p:nvSpPr>
          <p:cNvPr id="698382" name="Text Box 14"/>
          <p:cNvSpPr txBox="1">
            <a:spLocks noChangeArrowheads="1"/>
          </p:cNvSpPr>
          <p:nvPr/>
        </p:nvSpPr>
        <p:spPr bwMode="auto">
          <a:xfrm>
            <a:off x="381000" y="5260975"/>
            <a:ext cx="6021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Example:</a:t>
            </a:r>
            <a:r>
              <a:rPr lang="en-US">
                <a:latin typeface="Calibri" pitchFamily="34" charset="0"/>
              </a:rPr>
              <a:t> On CDF machines, try “host </a:t>
            </a:r>
            <a:r>
              <a:rPr lang="en-US">
                <a:latin typeface="Calibri" pitchFamily="34" charset="0"/>
                <a:hlinkClick r:id="rId3"/>
              </a:rPr>
              <a:t>www.eecs.berkeley.edu</a:t>
            </a:r>
            <a:r>
              <a:rPr lang="en-US">
                <a:latin typeface="Calibri" pitchFamily="34" charset="0"/>
              </a:rPr>
              <a:t>”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Aside – Error Reporting (ICMP) and </a:t>
            </a:r>
            <a:r>
              <a:rPr lang="en-US" sz="2800" dirty="0" err="1"/>
              <a:t>traceroute</a:t>
            </a:r>
            <a:endParaRPr lang="en-US" sz="2800" dirty="0"/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On CDF machines try: </a:t>
            </a:r>
            <a:r>
              <a:rPr lang="en-US" i="1" dirty="0" err="1"/>
              <a:t>traceroute</a:t>
            </a:r>
            <a:r>
              <a:rPr lang="en-US" i="1" dirty="0"/>
              <a:t> www.google.com</a:t>
            </a:r>
            <a:endParaRPr lang="en-US" dirty="0"/>
          </a:p>
          <a:p>
            <a:pPr>
              <a:buNone/>
            </a:pPr>
            <a:r>
              <a:rPr lang="en-US" i="1" dirty="0" err="1"/>
              <a:t>traceroute</a:t>
            </a:r>
            <a:r>
              <a:rPr lang="en-US" i="1" dirty="0"/>
              <a:t> to www.google.com (74.125.159.147), 30 hops max, 40 byte packets</a:t>
            </a:r>
          </a:p>
          <a:p>
            <a:pPr>
              <a:buNone/>
            </a:pPr>
            <a:r>
              <a:rPr lang="en-US" i="1" dirty="0"/>
              <a:t> 1  </a:t>
            </a:r>
            <a:r>
              <a:rPr lang="en-US" i="1" dirty="0" err="1"/>
              <a:t>butler.syslab.sandbox</a:t>
            </a:r>
            <a:r>
              <a:rPr lang="en-US" i="1" dirty="0"/>
              <a:t> (192.168.70.100)  0.103 ms  0.092 ms  0.082 ms</a:t>
            </a:r>
          </a:p>
          <a:p>
            <a:pPr>
              <a:buNone/>
            </a:pPr>
            <a:r>
              <a:rPr lang="en-US" i="1" dirty="0"/>
              <a:t> 2  foundry0.cs.toronto.edu (128.100.5.210)  2.146 ms  4.061 ms  5.977 ms</a:t>
            </a:r>
          </a:p>
          <a:p>
            <a:pPr>
              <a:buNone/>
            </a:pPr>
            <a:r>
              <a:rPr lang="en-US" i="1" dirty="0"/>
              <a:t> 3  sf-cs1.gw.utoronto.ca (128.100.1.253)  2.184 ms  2.175 ms  2.168 ms</a:t>
            </a:r>
          </a:p>
          <a:p>
            <a:pPr>
              <a:buNone/>
            </a:pPr>
            <a:r>
              <a:rPr lang="en-US" i="1" dirty="0"/>
              <a:t> 4  murus-gpb.gw.utoronto.ca (128.100.96.2)  2.146 ms  2.483 ms  3.037 ms</a:t>
            </a:r>
          </a:p>
          <a:p>
            <a:pPr>
              <a:buNone/>
            </a:pPr>
            <a:r>
              <a:rPr lang="en-US" i="1" dirty="0"/>
              <a:t> 5  skye2murus-blue.gw.utoronto.ca (128.100.200.210)  7.088 ms  7.207 ms  7.198 ms</a:t>
            </a:r>
          </a:p>
          <a:p>
            <a:pPr>
              <a:buNone/>
            </a:pPr>
            <a:r>
              <a:rPr lang="en-US" i="1" dirty="0"/>
              <a:t> 6  murus2skye-yellow.gw.utoronto.ca (128.100.200.217)  3.310 ms  11.325 ms  12.061 ms</a:t>
            </a:r>
          </a:p>
          <a:p>
            <a:pPr>
              <a:buNone/>
            </a:pPr>
            <a:r>
              <a:rPr lang="en-US" i="1" dirty="0"/>
              <a:t> 7  ut-hub-utoronto-if.gtanet.ca (205.211.94.129)  12.681 ms  2.541 ms  2.535 ms</a:t>
            </a:r>
          </a:p>
          <a:p>
            <a:pPr>
              <a:buNone/>
            </a:pPr>
            <a:r>
              <a:rPr lang="en-US" i="1" dirty="0"/>
              <a:t> 8  ORION-GTANET-RNE.DIST1-TORO.IP.orion.on.ca (66.97.23.57)  3.638 ms  4.391 ms  4.384 ms</a:t>
            </a:r>
          </a:p>
          <a:p>
            <a:pPr>
              <a:buNone/>
            </a:pPr>
            <a:r>
              <a:rPr lang="en-US" i="1" dirty="0"/>
              <a:t> 9  BRDR2-TORO-GE2-1.IP.orion.on.ca (66.97.16.121)  4.368 ms  4.729 ms  4.844 ms</a:t>
            </a:r>
          </a:p>
          <a:p>
            <a:pPr>
              <a:buNone/>
            </a:pPr>
            <a:r>
              <a:rPr lang="en-US" i="1" dirty="0"/>
              <a:t>10  74.125.51.233 (74.125.51.233)  12.459 ms  12.453 ms  12.808 ms</a:t>
            </a:r>
          </a:p>
          <a:p>
            <a:pPr>
              <a:buNone/>
            </a:pPr>
            <a:r>
              <a:rPr lang="en-US" i="1" dirty="0"/>
              <a:t>11  216.239.47.114 (216.239.47.114)  4.681 ms  4.795 ms  12.661 ms</a:t>
            </a:r>
          </a:p>
          <a:p>
            <a:pPr>
              <a:buNone/>
            </a:pPr>
            <a:r>
              <a:rPr lang="en-US" i="1" dirty="0"/>
              <a:t>12  209.85.250.111 (209.85.250.111)  23.666 ms  23.659 ms  13.226 ms</a:t>
            </a:r>
          </a:p>
          <a:p>
            <a:pPr>
              <a:buNone/>
            </a:pPr>
            <a:r>
              <a:rPr lang="en-US" i="1" dirty="0"/>
              <a:t>13  209.85.242.215 (209.85.242.215)  32.436 ms  32.431 ms  32.913 ms</a:t>
            </a:r>
          </a:p>
          <a:p>
            <a:pPr>
              <a:buNone/>
            </a:pPr>
            <a:r>
              <a:rPr lang="en-US" i="1" dirty="0"/>
              <a:t>14  72.14.232.213 (72.14.232.213)  33.537 ms 72.14.232.215 (72.14.232.215)  33.525 ms 72.14.232.213 (72.14.232.213)  164.315 ms</a:t>
            </a:r>
          </a:p>
          <a:p>
            <a:pPr>
              <a:buNone/>
            </a:pPr>
            <a:r>
              <a:rPr lang="en-US" i="1" dirty="0"/>
              <a:t>15  209.85.254.14 (209.85.254.14)  45.864 ms 209.85.254.10 (209.85.254.10)  42.232 ms 209.85.254.6 (209.85.254.6)  42.346 ms</a:t>
            </a:r>
          </a:p>
          <a:p>
            <a:pPr>
              <a:buNone/>
            </a:pPr>
            <a:r>
              <a:rPr lang="en-US" i="1" dirty="0"/>
              <a:t>16  yi-in-f147.google.com (74.125.159.147)  34.728 ms  34.727 ms  34.713 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395F2-7D2A-4966-B4C4-52BAE64652B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Aside – Error Reporting (ICMP) and </a:t>
            </a:r>
            <a:r>
              <a:rPr lang="en-US" sz="2800" dirty="0" err="1"/>
              <a:t>traceroute</a:t>
            </a:r>
            <a:endParaRPr lang="en-US" sz="2800" dirty="0"/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Internet Control Message Protocol	</a:t>
            </a:r>
          </a:p>
          <a:p>
            <a:pPr lvl="1"/>
            <a:r>
              <a:rPr lang="en-US" dirty="0"/>
              <a:t>Used by a router/end-host to report some types of error:	</a:t>
            </a:r>
          </a:p>
          <a:p>
            <a:pPr lvl="2"/>
            <a:r>
              <a:rPr lang="en-US" dirty="0"/>
              <a:t>E.g. Destination Unreachable: packet can’t be forwarded to/towards its destination. </a:t>
            </a:r>
          </a:p>
          <a:p>
            <a:pPr lvl="2"/>
            <a:r>
              <a:rPr lang="en-US" dirty="0"/>
              <a:t>E.g. Time Exceeded:  TTL reached zero, or fragment didn’t arrive in time. </a:t>
            </a:r>
            <a:r>
              <a:rPr lang="en-US" dirty="0" err="1"/>
              <a:t>traceroute</a:t>
            </a:r>
            <a:r>
              <a:rPr lang="en-US" dirty="0"/>
              <a:t> uses this error to its advantage.</a:t>
            </a:r>
          </a:p>
          <a:p>
            <a:pPr lvl="1"/>
            <a:r>
              <a:rPr lang="en-US" dirty="0"/>
              <a:t>An ICMP message is an IP datagram, and is sent back to the source of the packet that caused the error.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395F2-7D2A-4966-B4C4-52BAE64652B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Shuttling data from one link to another</a:t>
            </a:r>
          </a:p>
          <a:p>
            <a:pPr lvl="1"/>
            <a:r>
              <a:rPr lang="en-US" dirty="0"/>
              <a:t>Bits, frames, packets, …</a:t>
            </a:r>
          </a:p>
          <a:p>
            <a:pPr lvl="1"/>
            <a:r>
              <a:rPr lang="en-US" dirty="0"/>
              <a:t>Repeaters/hubs, bridges/switches, routers, …</a:t>
            </a:r>
          </a:p>
          <a:p>
            <a:r>
              <a:rPr lang="en-US" dirty="0"/>
              <a:t>Key ideas in switches</a:t>
            </a:r>
          </a:p>
          <a:p>
            <a:pPr lvl="1"/>
            <a:r>
              <a:rPr lang="en-US" dirty="0"/>
              <a:t>Cut-through switching</a:t>
            </a:r>
          </a:p>
          <a:p>
            <a:pPr lvl="1"/>
            <a:r>
              <a:rPr lang="en-US" dirty="0"/>
              <a:t>Self learning of the switch table</a:t>
            </a:r>
          </a:p>
          <a:p>
            <a:pPr lvl="1"/>
            <a:r>
              <a:rPr lang="en-US" dirty="0"/>
              <a:t>Spanning trees</a:t>
            </a:r>
          </a:p>
          <a:p>
            <a:r>
              <a:rPr lang="en-US" dirty="0"/>
              <a:t>Internet Protocol</a:t>
            </a:r>
          </a:p>
          <a:p>
            <a:pPr lvl="1"/>
            <a:r>
              <a:rPr lang="en-US" dirty="0"/>
              <a:t>Addresses, subnets, CIDR</a:t>
            </a:r>
          </a:p>
          <a:p>
            <a:pPr lvl="1"/>
            <a:r>
              <a:rPr lang="en-US" dirty="0"/>
              <a:t>DNS, </a:t>
            </a:r>
            <a:r>
              <a:rPr lang="en-US" dirty="0" err="1"/>
              <a:t>Traceroute</a:t>
            </a:r>
            <a:r>
              <a:rPr lang="en-US"/>
              <a:t>, ICMP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18A15-50F1-4CDD-AA65-CAD29196B911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Uses CSMA/CD</a:t>
            </a:r>
          </a:p>
        </p:txBody>
      </p:sp>
      <p:sp>
        <p:nvSpPr>
          <p:cNvPr id="1251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Carrier sense: wait for link to be idle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Channel idle: start transmitting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Channel busy: wait until idle</a:t>
            </a:r>
          </a:p>
          <a:p>
            <a:pPr>
              <a:lnSpc>
                <a:spcPct val="110000"/>
              </a:lnSpc>
            </a:pPr>
            <a:r>
              <a:rPr lang="en-US" dirty="0"/>
              <a:t>Collision detection: listen while transmitting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No collision: transmission is complete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Collision: abort transmission, and send jam signal</a:t>
            </a:r>
          </a:p>
          <a:p>
            <a:pPr>
              <a:lnSpc>
                <a:spcPct val="110000"/>
              </a:lnSpc>
            </a:pPr>
            <a:r>
              <a:rPr lang="en-US" dirty="0"/>
              <a:t>Random access: exponential back-off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After collision, wait a random time before trying again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After </a:t>
            </a:r>
            <a:r>
              <a:rPr lang="en-US" dirty="0" err="1"/>
              <a:t>m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collision, choose K randomly from {0, …, 2</a:t>
            </a:r>
            <a:r>
              <a:rPr lang="en-US" baseline="30000" dirty="0"/>
              <a:t>m</a:t>
            </a:r>
            <a:r>
              <a:rPr lang="en-US" dirty="0"/>
              <a:t>-1}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… and wait for K*512 bit times before trying again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002D8F-0A0E-44D1-A077-AB8DCAA09FEC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on Ethernet Length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Latency depends on physical length of link</a:t>
            </a:r>
          </a:p>
          <a:p>
            <a:pPr lvl="1"/>
            <a:r>
              <a:rPr lang="en-US" dirty="0"/>
              <a:t>Time to propagate a packet from one end to the other</a:t>
            </a:r>
          </a:p>
          <a:p>
            <a:r>
              <a:rPr lang="en-US" dirty="0"/>
              <a:t> Suppose A sends a packet at time t</a:t>
            </a:r>
          </a:p>
          <a:p>
            <a:pPr lvl="1"/>
            <a:r>
              <a:rPr lang="en-US" dirty="0"/>
              <a:t>And B sees an idle line at a time just before </a:t>
            </a:r>
            <a:r>
              <a:rPr lang="en-US" dirty="0" err="1"/>
              <a:t>t+d</a:t>
            </a:r>
            <a:endParaRPr lang="en-US" dirty="0"/>
          </a:p>
          <a:p>
            <a:pPr lvl="1"/>
            <a:r>
              <a:rPr lang="en-US" dirty="0"/>
              <a:t>… so B happily starts transmitting a packet</a:t>
            </a:r>
          </a:p>
          <a:p>
            <a:r>
              <a:rPr lang="en-US" dirty="0"/>
              <a:t>B detects a collision, and sends jamming signal</a:t>
            </a:r>
          </a:p>
          <a:p>
            <a:pPr lvl="1"/>
            <a:r>
              <a:rPr lang="en-US" dirty="0"/>
              <a:t>But A doesn’t see collision till t+2d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A26B6-7596-4754-8AC1-C480ABEF18A2}" type="slidenum">
              <a:rPr lang="en-US"/>
              <a:pPr/>
              <a:t>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pic>
        <p:nvPicPr>
          <p:cNvPr id="1260548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1413" y="1431925"/>
            <a:ext cx="1316037" cy="1344613"/>
          </a:xfrm>
          <a:prstGeom prst="rect">
            <a:avLst/>
          </a:prstGeom>
          <a:noFill/>
        </p:spPr>
      </p:pic>
      <p:pic>
        <p:nvPicPr>
          <p:cNvPr id="1260549" name="Picture 5" descr="j02920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850" y="1316038"/>
            <a:ext cx="1549400" cy="1470025"/>
          </a:xfrm>
          <a:prstGeom prst="rect">
            <a:avLst/>
          </a:prstGeom>
          <a:noFill/>
        </p:spPr>
      </p:pic>
      <p:sp>
        <p:nvSpPr>
          <p:cNvPr id="1260550" name="Rectangle 6"/>
          <p:cNvSpPr>
            <a:spLocks noChangeArrowheads="1"/>
          </p:cNvSpPr>
          <p:nvPr/>
        </p:nvSpPr>
        <p:spPr bwMode="auto">
          <a:xfrm>
            <a:off x="2074863" y="1970088"/>
            <a:ext cx="5568950" cy="192087"/>
          </a:xfrm>
          <a:prstGeom prst="rect">
            <a:avLst/>
          </a:prstGeom>
          <a:solidFill>
            <a:srgbClr val="CC99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306638" y="1470025"/>
            <a:ext cx="327025" cy="457200"/>
            <a:chOff x="4505" y="1615"/>
            <a:chExt cx="206" cy="288"/>
          </a:xfrm>
        </p:grpSpPr>
        <p:sp>
          <p:nvSpPr>
            <p:cNvPr id="1260552" name="Rectangle 8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553" name="Rectangle 9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877050" y="2238375"/>
            <a:ext cx="327025" cy="457200"/>
            <a:chOff x="4505" y="1615"/>
            <a:chExt cx="206" cy="288"/>
          </a:xfrm>
        </p:grpSpPr>
        <p:sp>
          <p:nvSpPr>
            <p:cNvPr id="1260555" name="Rectangle 11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556" name="Rectangle 12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0557" name="Text Box 13"/>
          <p:cNvSpPr txBox="1">
            <a:spLocks noChangeArrowheads="1"/>
          </p:cNvSpPr>
          <p:nvPr/>
        </p:nvSpPr>
        <p:spPr bwMode="auto">
          <a:xfrm>
            <a:off x="4032250" y="1547813"/>
            <a:ext cx="1137234" cy="36933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latency  d</a:t>
            </a:r>
          </a:p>
        </p:txBody>
      </p:sp>
      <p:sp>
        <p:nvSpPr>
          <p:cNvPr id="1260558" name="Text Box 14"/>
          <p:cNvSpPr txBox="1">
            <a:spLocks noChangeArrowheads="1"/>
          </p:cNvSpPr>
          <p:nvPr/>
        </p:nvSpPr>
        <p:spPr bwMode="auto">
          <a:xfrm>
            <a:off x="517525" y="12652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60559" name="Text Box 15"/>
          <p:cNvSpPr txBox="1">
            <a:spLocks noChangeArrowheads="1"/>
          </p:cNvSpPr>
          <p:nvPr/>
        </p:nvSpPr>
        <p:spPr bwMode="auto">
          <a:xfrm>
            <a:off x="8658225" y="12017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on Ethernet Length</a:t>
            </a:r>
          </a:p>
        </p:txBody>
      </p:sp>
      <p:sp>
        <p:nvSpPr>
          <p:cNvPr id="1262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n-US" dirty="0"/>
              <a:t>A needs to wait for time 2d to detect collision</a:t>
            </a:r>
          </a:p>
          <a:p>
            <a:pPr lvl="1"/>
            <a:r>
              <a:rPr lang="en-US" dirty="0"/>
              <a:t>So, A should keep transmitting during this period</a:t>
            </a:r>
          </a:p>
          <a:p>
            <a:pPr lvl="1"/>
            <a:r>
              <a:rPr lang="en-US" dirty="0"/>
              <a:t>… and keep an eye out for a possible collision</a:t>
            </a:r>
          </a:p>
          <a:p>
            <a:r>
              <a:rPr lang="en-US" dirty="0"/>
              <a:t>Imposes restrictions on Ethernet</a:t>
            </a:r>
          </a:p>
          <a:p>
            <a:pPr lvl="1"/>
            <a:r>
              <a:rPr lang="en-US" dirty="0"/>
              <a:t>Maximum length of the wire: 2500 meters</a:t>
            </a:r>
          </a:p>
          <a:p>
            <a:pPr lvl="1"/>
            <a:r>
              <a:rPr lang="en-US" dirty="0"/>
              <a:t>Minimum length of the packet: 512 bits (64 bytes)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B191B-95C3-4E15-A0E1-19466F3E77BE}" type="slidenum">
              <a:rPr lang="en-US"/>
              <a:pPr/>
              <a:t>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pic>
        <p:nvPicPr>
          <p:cNvPr id="1262596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1413" y="1431925"/>
            <a:ext cx="1316037" cy="1344613"/>
          </a:xfrm>
          <a:prstGeom prst="rect">
            <a:avLst/>
          </a:prstGeom>
          <a:noFill/>
        </p:spPr>
      </p:pic>
      <p:pic>
        <p:nvPicPr>
          <p:cNvPr id="1262597" name="Picture 5" descr="j02920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850" y="1316038"/>
            <a:ext cx="1549400" cy="1470025"/>
          </a:xfrm>
          <a:prstGeom prst="rect">
            <a:avLst/>
          </a:prstGeom>
          <a:noFill/>
        </p:spPr>
      </p:pic>
      <p:sp>
        <p:nvSpPr>
          <p:cNvPr id="1262598" name="Rectangle 6"/>
          <p:cNvSpPr>
            <a:spLocks noChangeArrowheads="1"/>
          </p:cNvSpPr>
          <p:nvPr/>
        </p:nvSpPr>
        <p:spPr bwMode="auto">
          <a:xfrm>
            <a:off x="2074863" y="1970088"/>
            <a:ext cx="5568950" cy="192087"/>
          </a:xfrm>
          <a:prstGeom prst="rect">
            <a:avLst/>
          </a:prstGeom>
          <a:solidFill>
            <a:srgbClr val="CC99FF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306638" y="1470025"/>
            <a:ext cx="327025" cy="457200"/>
            <a:chOff x="4505" y="1615"/>
            <a:chExt cx="206" cy="288"/>
          </a:xfrm>
        </p:grpSpPr>
        <p:sp>
          <p:nvSpPr>
            <p:cNvPr id="1262600" name="Rectangle 8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601" name="Rectangle 9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877050" y="2238375"/>
            <a:ext cx="327025" cy="457200"/>
            <a:chOff x="4505" y="1615"/>
            <a:chExt cx="206" cy="288"/>
          </a:xfrm>
        </p:grpSpPr>
        <p:sp>
          <p:nvSpPr>
            <p:cNvPr id="1262603" name="Rectangle 11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604" name="Rectangle 12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2605" name="Text Box 13"/>
          <p:cNvSpPr txBox="1">
            <a:spLocks noChangeArrowheads="1"/>
          </p:cNvSpPr>
          <p:nvPr/>
        </p:nvSpPr>
        <p:spPr bwMode="auto">
          <a:xfrm>
            <a:off x="4032250" y="1547813"/>
            <a:ext cx="128428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latency d</a:t>
            </a:r>
          </a:p>
        </p:txBody>
      </p:sp>
      <p:sp>
        <p:nvSpPr>
          <p:cNvPr id="1262606" name="Text Box 14"/>
          <p:cNvSpPr txBox="1">
            <a:spLocks noChangeArrowheads="1"/>
          </p:cNvSpPr>
          <p:nvPr/>
        </p:nvSpPr>
        <p:spPr bwMode="auto">
          <a:xfrm>
            <a:off x="517525" y="12652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62607" name="Text Box 15"/>
          <p:cNvSpPr txBox="1">
            <a:spLocks noChangeArrowheads="1"/>
          </p:cNvSpPr>
          <p:nvPr/>
        </p:nvSpPr>
        <p:spPr bwMode="auto">
          <a:xfrm>
            <a:off x="8658225" y="1201738"/>
            <a:ext cx="3683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Ethernet Frame Structure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Addresses:</a:t>
            </a:r>
            <a:r>
              <a:rPr lang="en-US" sz="2400" dirty="0"/>
              <a:t> source and destination MAC addresses </a:t>
            </a:r>
          </a:p>
          <a:p>
            <a:pPr lvl="1"/>
            <a:r>
              <a:rPr lang="en-US" sz="2000" dirty="0"/>
              <a:t>Adaptor passes frame to network-level protocol</a:t>
            </a:r>
          </a:p>
          <a:p>
            <a:pPr lvl="2"/>
            <a:r>
              <a:rPr lang="en-US" sz="1800" dirty="0"/>
              <a:t>If destination address matches the adaptor</a:t>
            </a:r>
          </a:p>
          <a:p>
            <a:pPr lvl="2"/>
            <a:r>
              <a:rPr lang="en-US" sz="1800" dirty="0"/>
              <a:t>Or the destination address is the broadcast address</a:t>
            </a:r>
          </a:p>
          <a:p>
            <a:pPr lvl="1"/>
            <a:r>
              <a:rPr lang="en-US" sz="2000" dirty="0"/>
              <a:t>Otherwise, adapter discards frame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Type:</a:t>
            </a:r>
            <a:r>
              <a:rPr lang="en-US" sz="2400" dirty="0"/>
              <a:t> indicates the higher layer protocol </a:t>
            </a:r>
          </a:p>
          <a:p>
            <a:pPr lvl="1"/>
            <a:r>
              <a:rPr lang="en-US" sz="2000" dirty="0"/>
              <a:t>Usually IP</a:t>
            </a:r>
          </a:p>
          <a:p>
            <a:pPr lvl="1"/>
            <a:r>
              <a:rPr lang="en-US" sz="2000" dirty="0"/>
              <a:t>But also Novell IPX, AppleTalk, …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CRC:</a:t>
            </a:r>
            <a:r>
              <a:rPr lang="en-US" sz="2400" dirty="0"/>
              <a:t> cyclic redundancy check</a:t>
            </a:r>
          </a:p>
          <a:p>
            <a:pPr lvl="1"/>
            <a:r>
              <a:rPr lang="en-US" sz="2000" dirty="0"/>
              <a:t>Checked at receiver</a:t>
            </a:r>
          </a:p>
          <a:p>
            <a:pPr lvl="1"/>
            <a:r>
              <a:rPr lang="en-US" sz="2000" dirty="0"/>
              <a:t>If error is detected, the frame is simply dropped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7A7FE4-E0A9-4A60-BFBF-0644EFF6040C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pic>
        <p:nvPicPr>
          <p:cNvPr id="1263620" name="Picture 4" descr="552 Ethernet fra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559425"/>
            <a:ext cx="8458200" cy="129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4713</Words>
  <Application>Microsoft Macintosh PowerPoint</Application>
  <PresentationFormat>On-screen Show (4:3)</PresentationFormat>
  <Paragraphs>1002</Paragraphs>
  <Slides>56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Calibri</vt:lpstr>
      <vt:lpstr>Constantia</vt:lpstr>
      <vt:lpstr>Courier New</vt:lpstr>
      <vt:lpstr>Helvetica</vt:lpstr>
      <vt:lpstr>Symbol</vt:lpstr>
      <vt:lpstr>Wingdings</vt:lpstr>
      <vt:lpstr>Wingdings 2</vt:lpstr>
      <vt:lpstr>Flow</vt:lpstr>
      <vt:lpstr>VISIO</vt:lpstr>
      <vt:lpstr>Clip</vt:lpstr>
      <vt:lpstr>Handout # 6: Interconnecting LANs; Internet Protocol (IP)</vt:lpstr>
      <vt:lpstr>Announcements</vt:lpstr>
      <vt:lpstr>Announcements – Cont’d</vt:lpstr>
      <vt:lpstr>The Story </vt:lpstr>
      <vt:lpstr>Ethernet</vt:lpstr>
      <vt:lpstr>Ethernet Uses CSMA/CD</vt:lpstr>
      <vt:lpstr>Limitations on Ethernet Length</vt:lpstr>
      <vt:lpstr>Limitations on Ethernet Length</vt:lpstr>
      <vt:lpstr>Ethernet Frame Structure</vt:lpstr>
      <vt:lpstr>Unreliable, Connectionless Service</vt:lpstr>
      <vt:lpstr>Shuttling Data at Different Layers</vt:lpstr>
      <vt:lpstr>Physical Layer: Repeaters</vt:lpstr>
      <vt:lpstr>Physical Layer: Hubs</vt:lpstr>
      <vt:lpstr>Limitations of Repeaters and Hubs</vt:lpstr>
      <vt:lpstr>Link Layer: Bridges</vt:lpstr>
      <vt:lpstr>Link Layer: Switches</vt:lpstr>
      <vt:lpstr>Dedicated Access and Full Duplex</vt:lpstr>
      <vt:lpstr>Bridges/Switches: Traffic Isolation</vt:lpstr>
      <vt:lpstr>Advantages Over Hubs/Repeaters</vt:lpstr>
      <vt:lpstr>Disadvantages Over Hubs/Repeaters</vt:lpstr>
      <vt:lpstr>Motivation For Cut-Through Switching</vt:lpstr>
      <vt:lpstr>Cut-Through Switching</vt:lpstr>
      <vt:lpstr>Motivation For Self Learning</vt:lpstr>
      <vt:lpstr>Self Learning: Building the Table</vt:lpstr>
      <vt:lpstr>Self Learning: Handling Misses</vt:lpstr>
      <vt:lpstr>Switch Filtering/Forwarding</vt:lpstr>
      <vt:lpstr>Flooding Can Lead to Loops</vt:lpstr>
      <vt:lpstr>Solution: Spanning Trees</vt:lpstr>
      <vt:lpstr>Constructing a Spanning Tree</vt:lpstr>
      <vt:lpstr>Steps in Spanning Tree Algorithm</vt:lpstr>
      <vt:lpstr>Example From Switch #4’s Viewpoint</vt:lpstr>
      <vt:lpstr>Example From Switch #4’s Viewpoint</vt:lpstr>
      <vt:lpstr>Robust Spanning Tree Algorithm</vt:lpstr>
      <vt:lpstr>Switches vs. Routers</vt:lpstr>
      <vt:lpstr>Comparing Hubs, Switches, &amp; Routers</vt:lpstr>
      <vt:lpstr>Part II – The Internet Protocol (IP)</vt:lpstr>
      <vt:lpstr>The Internet Protocol (IP)</vt:lpstr>
      <vt:lpstr>The Internet Protocol (IP)</vt:lpstr>
      <vt:lpstr>The IP Datagram</vt:lpstr>
      <vt:lpstr>Fragmentation</vt:lpstr>
      <vt:lpstr>Fragmentation</vt:lpstr>
      <vt:lpstr>IP Addresses</vt:lpstr>
      <vt:lpstr>IP Addresses</vt:lpstr>
      <vt:lpstr>IP Addresses – Examples</vt:lpstr>
      <vt:lpstr>IP Addressing</vt:lpstr>
      <vt:lpstr>IP Addressing</vt:lpstr>
      <vt:lpstr>Subnetting</vt:lpstr>
      <vt:lpstr>Subnetting</vt:lpstr>
      <vt:lpstr>Classless Inter-Domain Routing (CIDR) Addressing </vt:lpstr>
      <vt:lpstr>Classless Inter-Domain Routing (CIDR) – Addressing </vt:lpstr>
      <vt:lpstr>Classless Inter-Domain Routing (CIDR) – Addressing </vt:lpstr>
      <vt:lpstr>Detour: Map Computer Names to IP addresses The Domain Naming System (DNS)</vt:lpstr>
      <vt:lpstr>Mapping Computer Names to IP addresses The Domain Naming System (DNS)</vt:lpstr>
      <vt:lpstr>An Aside – Error Reporting (ICMP) and traceroute</vt:lpstr>
      <vt:lpstr>An Aside – Error Reporting (ICMP) and traceroute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221</cp:revision>
  <cp:lastPrinted>2019-09-24T16:29:24Z</cp:lastPrinted>
  <dcterms:created xsi:type="dcterms:W3CDTF">2010-09-28T15:33:29Z</dcterms:created>
  <dcterms:modified xsi:type="dcterms:W3CDTF">2019-09-24T19:00:11Z</dcterms:modified>
</cp:coreProperties>
</file>