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0"/>
  </p:notesMasterIdLst>
  <p:handoutMasterIdLst>
    <p:handoutMasterId r:id="rId51"/>
  </p:handoutMasterIdLst>
  <p:sldIdLst>
    <p:sldId id="307" r:id="rId2"/>
    <p:sldId id="313" r:id="rId3"/>
    <p:sldId id="314" r:id="rId4"/>
    <p:sldId id="315" r:id="rId5"/>
    <p:sldId id="358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60" r:id="rId28"/>
    <p:sldId id="361" r:id="rId29"/>
    <p:sldId id="362" r:id="rId30"/>
    <p:sldId id="338" r:id="rId31"/>
    <p:sldId id="466" r:id="rId32"/>
    <p:sldId id="340" r:id="rId33"/>
    <p:sldId id="341" r:id="rId34"/>
    <p:sldId id="342" r:id="rId35"/>
    <p:sldId id="343" r:id="rId36"/>
    <p:sldId id="454" r:id="rId37"/>
    <p:sldId id="344" r:id="rId38"/>
    <p:sldId id="467" r:id="rId39"/>
    <p:sldId id="345" r:id="rId40"/>
    <p:sldId id="457" r:id="rId41"/>
    <p:sldId id="458" r:id="rId42"/>
    <p:sldId id="346" r:id="rId43"/>
    <p:sldId id="347" r:id="rId44"/>
    <p:sldId id="348" r:id="rId45"/>
    <p:sldId id="349" r:id="rId46"/>
    <p:sldId id="351" r:id="rId47"/>
    <p:sldId id="352" r:id="rId48"/>
    <p:sldId id="353" r:id="rId49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7C80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80544" autoAdjust="0"/>
  </p:normalViewPr>
  <p:slideViewPr>
    <p:cSldViewPr>
      <p:cViewPr varScale="1">
        <p:scale>
          <a:sx n="98" d="100"/>
          <a:sy n="98" d="100"/>
        </p:scale>
        <p:origin x="229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2318" y="-86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6E8FB5F-E7AB-4BA0-A6C1-C4CE60F54423}" type="datetimeFigureOut">
              <a:rPr lang="en-US" smtClean="0"/>
              <a:pPr/>
              <a:t>9/17/19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8D444D-285E-4E75-BF9B-6D3E847ED87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91996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2B8EC05-3D9B-431F-86FE-1307797B1786}" type="datetimeFigureOut">
              <a:rPr lang="en-US" smtClean="0"/>
              <a:pPr/>
              <a:t>9/17/19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878AD40-17FD-4B63-B1F1-12D759FB841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67693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E234C5-0068-406F-A95B-8B63AE2921DC}" type="slidenum">
              <a:rPr lang="en-US"/>
              <a:pPr/>
              <a:t>10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547E6D-FDE3-4D3A-9A0B-AE4992E15ED7}" type="slidenum">
              <a:rPr lang="en-US"/>
              <a:pPr/>
              <a:t>11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5AB70-1557-4462-BF9B-E0077211A0C4}" type="slidenum">
              <a:rPr lang="en-US"/>
              <a:pPr/>
              <a:t>12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2BB4CB-06F0-4B9E-85DC-82BF79F59CC7}" type="slidenum">
              <a:rPr lang="en-US"/>
              <a:pPr/>
              <a:t>13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7CF684-B9C1-464B-B9B3-6CB4C5CC0114}" type="slidenum">
              <a:rPr lang="en-US"/>
              <a:pPr/>
              <a:t>14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33916E-C627-4FA9-96EB-CA655824F116}" type="slidenum">
              <a:rPr lang="en-US"/>
              <a:pPr/>
              <a:t>15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557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B5DCB3-7561-4550-BAE8-4A02F94934DB}" type="slidenum">
              <a:rPr lang="en-US"/>
              <a:pPr/>
              <a:t>16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2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466E88-D901-4ABE-8B89-9F7EDD376E87}" type="slidenum">
              <a:rPr lang="en-US"/>
              <a:pPr/>
              <a:t>17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953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6E9871-9AAA-44D6-B19D-C0A1A4155EFF}" type="slidenum">
              <a:rPr lang="en-US"/>
              <a:pPr/>
              <a:t>18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25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466006-4B1A-45AF-8170-FB55C001C51F}" type="slidenum">
              <a:rPr lang="en-US"/>
              <a:pPr/>
              <a:t>19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56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659BB0-45EF-4171-9649-947E224FD316}" type="slidenum">
              <a:rPr lang="en-US"/>
              <a:pPr/>
              <a:t>2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71AE38-17E6-4EA9-BB27-834A6647B208}" type="slidenum">
              <a:rPr lang="en-US"/>
              <a:pPr/>
              <a:t>20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877CB5-048D-4619-B58E-3172498A77A6}" type="slidenum">
              <a:rPr lang="en-US"/>
              <a:pPr/>
              <a:t>21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215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CB6F6-135F-4963-B6D6-7FB8AE40E2CF}" type="slidenum">
              <a:rPr lang="en-US"/>
              <a:pPr/>
              <a:t>22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28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2CE4E5-C52A-4365-A734-B0A7BB64B537}" type="slidenum">
              <a:rPr lang="en-US"/>
              <a:pPr/>
              <a:t>23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51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DB1C25-56DD-4889-9C89-8191948D7339}" type="slidenum">
              <a:rPr lang="en-US"/>
              <a:pPr/>
              <a:t>24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740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3CC917-D1A4-4F48-A0D0-E25915262C68}" type="slidenum">
              <a:rPr lang="en-US"/>
              <a:pPr/>
              <a:t>25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031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A4A5C2-D829-47D1-944A-9EB8197041D5}" type="slidenum">
              <a:rPr lang="en-US"/>
              <a:pPr/>
              <a:t>26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139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182D0-BDF6-4506-9596-445FD3C432EB}" type="slidenum">
              <a:rPr lang="en-US"/>
              <a:pPr/>
              <a:t>27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844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C64DED-3DB7-4463-B537-5895DA526125}" type="slidenum">
              <a:rPr lang="en-US"/>
              <a:pPr/>
              <a:t>28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599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7EB980-E2AA-4360-8260-55AF7E889C68}" type="slidenum">
              <a:rPr lang="en-US"/>
              <a:pPr/>
              <a:t>29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4963"/>
            <a:ext cx="7042547" cy="329111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41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3D12D1-0E8C-4B80-80FD-1B0C343FAF73}" type="slidenum">
              <a:rPr lang="en-US"/>
              <a:pPr/>
              <a:t>3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369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0AC90C-1DD9-40D6-B71C-79D48BC143AE}" type="slidenum">
              <a:rPr lang="en-US"/>
              <a:pPr/>
              <a:t>30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686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31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9917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4F1D79-6397-4444-A79E-F3DB1C60610D}" type="slidenum">
              <a:rPr lang="en-US"/>
              <a:pPr/>
              <a:t>32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699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799515-22A2-4144-9344-C8338C3FC596}" type="slidenum">
              <a:rPr lang="en-US"/>
              <a:pPr/>
              <a:t>33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72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DE6944-516A-40F7-931C-9EB23D1C2B88}" type="slidenum">
              <a:rPr lang="en-US"/>
              <a:pPr/>
              <a:t>34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0230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51870B-AC2E-4D7A-85FC-0384B0C82F32}" type="slidenum">
              <a:rPr lang="en-US"/>
              <a:pPr/>
              <a:t>35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2092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572AC2-28B3-4B1C-9B74-A5133D6F5F66}" type="slidenum">
              <a:rPr lang="en-US"/>
              <a:pPr/>
              <a:t>36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7708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99FDD3-B83C-4EC1-BB8B-6E8B119DDAE4}" type="slidenum">
              <a:rPr lang="en-US"/>
              <a:pPr/>
              <a:t>37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363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94A315-CAD5-4818-934F-0B6A60180902}" type="slidenum">
              <a:rPr lang="en-US"/>
              <a:pPr/>
              <a:t>38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6033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317FD4-85EB-4506-9ABF-8D826C11E0AB}" type="slidenum">
              <a:rPr lang="en-US"/>
              <a:pPr/>
              <a:t>39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26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5E1D7E-E631-4D97-BAA2-FBEB7D51D40C}" type="slidenum">
              <a:rPr lang="en-US"/>
              <a:pPr/>
              <a:t>4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34A801-68F6-4281-91EE-061B617666C4}" type="slidenum">
              <a:rPr lang="en-US"/>
              <a:pPr/>
              <a:t>40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5084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13E6B3-E985-4ED5-B0F7-EE6C247F67A9}" type="slidenum">
              <a:rPr lang="en-US"/>
              <a:pPr/>
              <a:t>41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389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9A571-A501-4695-B6A2-F019D5D57040}" type="slidenum">
              <a:rPr lang="en-US"/>
              <a:pPr/>
              <a:t>42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1958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B81F78-A2C5-4060-98C3-B281A211F529}" type="slidenum">
              <a:rPr lang="en-US"/>
              <a:pPr/>
              <a:t>43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0054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8CECDE-2056-4A8C-894B-E39C6FE94334}" type="slidenum">
              <a:rPr lang="en-US"/>
              <a:pPr/>
              <a:t>44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9881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070079-5DE4-4B3A-A1EA-A74C49B81E88}" type="slidenum">
              <a:rPr lang="en-US"/>
              <a:pPr/>
              <a:t>45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3336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B3FAD0-7E09-42D8-9CC8-0DA95663C586}" type="slidenum">
              <a:rPr lang="en-US"/>
              <a:pPr/>
              <a:t>46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1543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604B33-5361-490B-9E6F-D18326B9539F}" type="slidenum">
              <a:rPr lang="en-US"/>
              <a:pPr/>
              <a:t>47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9036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21E23D-0220-4AA2-8884-5BD6CB587AEB}" type="slidenum">
              <a:rPr lang="en-US"/>
              <a:pPr/>
              <a:t>48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44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6A77C-7AF7-4ECA-AFA1-78FAAA35FC29}" type="slidenum">
              <a:rPr lang="en-US"/>
              <a:pPr/>
              <a:t>6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A6A16C-64FD-46B5-A6DE-1D93656FACC0}" type="slidenum">
              <a:rPr lang="en-US"/>
              <a:pPr/>
              <a:t>7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r>
              <a:rPr lang="en-US" dirty="0"/>
              <a:t>UTP:</a:t>
            </a:r>
            <a:r>
              <a:rPr lang="en-US" baseline="0" dirty="0"/>
              <a:t> Unshielded Twisted Pair</a:t>
            </a:r>
          </a:p>
          <a:p>
            <a:pPr eaLnBrk="1" hangingPunct="1"/>
            <a:r>
              <a:rPr lang="en-US" dirty="0"/>
              <a:t>IRDA: </a:t>
            </a:r>
            <a:r>
              <a:rPr lang="en-US" dirty="0" err="1"/>
              <a:t>InfraRed</a:t>
            </a:r>
            <a:r>
              <a:rPr lang="en-US" dirty="0"/>
              <a:t> Data Association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441E01-793C-4275-A943-75BDEE202DD1}" type="slidenum">
              <a:rPr lang="en-US"/>
              <a:pPr/>
              <a:t>8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E209F7-2D71-4CDE-B5F3-97DE8C3D79DE}" type="slidenum">
              <a:rPr lang="en-US"/>
              <a:pPr/>
              <a:t>9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4425" cy="2741613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327" y="3473753"/>
            <a:ext cx="7042547" cy="3292324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8153400" cy="2362200"/>
          </a:xfrm>
          <a:ln>
            <a:noFill/>
          </a:ln>
        </p:spPr>
        <p:txBody>
          <a:bodyPr vert="horz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981200" y="3124200"/>
            <a:ext cx="6705600" cy="3200400"/>
          </a:xfrm>
        </p:spPr>
        <p:txBody>
          <a:bodyPr lIns="0" rIns="18288">
            <a:normAutofit/>
          </a:bodyPr>
          <a:lstStyle>
            <a:lvl1pPr marL="0" marR="45720" indent="0" algn="l">
              <a:buNone/>
              <a:defRPr sz="2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435592" y="3200400"/>
            <a:ext cx="1371600" cy="2209800"/>
            <a:chOff x="435592" y="3200400"/>
            <a:chExt cx="1371600" cy="2209800"/>
          </a:xfrm>
          <a:effectLst>
            <a:reflection blurRad="6350" stA="50000" endA="300" endPos="38500" dist="50800" dir="5400000" sy="-100000" algn="bl" rotWithShape="0"/>
          </a:effectLst>
        </p:grpSpPr>
        <p:sp>
          <p:nvSpPr>
            <p:cNvPr id="21" name="Rounded Rectangle 20"/>
            <p:cNvSpPr/>
            <p:nvPr userDrawn="1"/>
          </p:nvSpPr>
          <p:spPr>
            <a:xfrm>
              <a:off x="435592" y="3200400"/>
              <a:ext cx="1371600" cy="2209800"/>
            </a:xfrm>
            <a:prstGeom prst="roundRect">
              <a:avLst/>
            </a:prstGeom>
            <a:solidFill>
              <a:schemeClr val="bg1"/>
            </a:solidFill>
            <a:ln w="34925">
              <a:noFill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10" name="Picture 17" descr="UofT-Logo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6024" y="3352800"/>
              <a:ext cx="1100376" cy="1918164"/>
            </a:xfrm>
            <a:prstGeom prst="rect">
              <a:avLst/>
            </a:prstGeom>
            <a:noFill/>
            <a:ln w="34925">
              <a:noFill/>
            </a:ln>
            <a:effectLst/>
          </p:spPr>
        </p:pic>
      </p:grpSp>
      <p:grpSp>
        <p:nvGrpSpPr>
          <p:cNvPr id="11" name="Group 10"/>
          <p:cNvGrpSpPr/>
          <p:nvPr userDrawn="1"/>
        </p:nvGrpSpPr>
        <p:grpSpPr>
          <a:xfrm>
            <a:off x="-19017" y="-7144"/>
            <a:ext cx="9180548" cy="1150144"/>
            <a:chOff x="-19017" y="-7144"/>
            <a:chExt cx="9180548" cy="1041401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-9525" y="-7144"/>
              <a:ext cx="9163050" cy="1041401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4381500" y="-7144"/>
              <a:ext cx="4762500" cy="63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4" name="Group 1"/>
            <p:cNvGrpSpPr/>
            <p:nvPr/>
          </p:nvGrpSpPr>
          <p:grpSpPr>
            <a:xfrm>
              <a:off x="-19017" y="202408"/>
              <a:ext cx="9180548" cy="649224"/>
              <a:chOff x="-19045" y="216551"/>
              <a:chExt cx="9180548" cy="649224"/>
            </a:xfrm>
          </p:grpSpPr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 rot="21435692">
                <a:off x="-19045" y="216551"/>
                <a:ext cx="9163050" cy="649224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 rot="21435692">
                <a:off x="-14309" y="290003"/>
                <a:ext cx="9175812" cy="53035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/>
              </a:p>
            </p:txBody>
          </p:sp>
        </p:grpSp>
      </p:grp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722A-30FE-4606-B981-44514D85D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buClr>
                <a:schemeClr val="tx2"/>
              </a:buClr>
              <a:defRPr sz="2600">
                <a:solidFill>
                  <a:schemeClr val="tx2"/>
                </a:solidFill>
              </a:defRPr>
            </a:lvl2pPr>
            <a:lvl3pPr>
              <a:buClr>
                <a:schemeClr val="accent3"/>
              </a:buClr>
              <a:defRPr sz="2400"/>
            </a:lvl3pPr>
            <a:lvl4pPr>
              <a:buClr>
                <a:schemeClr val="tx2"/>
              </a:buClr>
              <a:defRPr sz="2400">
                <a:solidFill>
                  <a:schemeClr val="tx2"/>
                </a:solidFill>
              </a:defRPr>
            </a:lvl4pPr>
            <a:lvl5pPr>
              <a:defRPr sz="22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ate Placeholder 20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364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364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Title 1"/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ate Placeholder 2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992855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676400"/>
            <a:ext cx="4040188" cy="46839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6839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Title 1"/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ate Placeholder 2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Date Placeholder 1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Date Placeholder 19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Date Placeholder 17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4191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800600" y="6356350"/>
            <a:ext cx="2895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University of Toronto – Fall 2019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tx2"/>
        </a:buClr>
        <a:buSzPct val="85000"/>
        <a:buFont typeface="Wingdings 2"/>
        <a:buChar char=""/>
        <a:defRPr kumimoji="0" sz="2600" kern="1200">
          <a:solidFill>
            <a:schemeClr val="tx2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tx2"/>
        </a:buClr>
        <a:buSzPct val="65000"/>
        <a:buFont typeface="Wingdings 2"/>
        <a:buChar char=""/>
        <a:defRPr kumimoji="0" sz="2200" kern="1200">
          <a:solidFill>
            <a:schemeClr val="tx2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ganjali@cs.toronto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s.toronto.edu/~yganjali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8305800" cy="1371600"/>
          </a:xfrm>
        </p:spPr>
        <p:txBody>
          <a:bodyPr/>
          <a:lstStyle/>
          <a:p>
            <a:r>
              <a:rPr lang="en-US" sz="4000">
                <a:solidFill>
                  <a:srgbClr val="0070C0"/>
                </a:solidFill>
              </a:rPr>
              <a:t>Handout # 4:</a:t>
            </a:r>
            <a:br>
              <a:rPr lang="en-US" sz="4000">
                <a:solidFill>
                  <a:srgbClr val="0070C0"/>
                </a:solidFill>
              </a:rPr>
            </a:br>
            <a:r>
              <a:rPr lang="en-US" sz="4000">
                <a:solidFill>
                  <a:srgbClr val="0070C0"/>
                </a:solidFill>
              </a:rPr>
              <a:t>Link Layer, Error Detection/Correction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981200" y="3200400"/>
            <a:ext cx="6705600" cy="3124200"/>
          </a:xfrm>
        </p:spPr>
        <p:txBody>
          <a:bodyPr/>
          <a:lstStyle/>
          <a:p>
            <a:r>
              <a:rPr lang="en-US" b="1">
                <a:solidFill>
                  <a:schemeClr val="tx2"/>
                </a:solidFill>
              </a:rPr>
              <a:t>Professor Yashar Ganjali</a:t>
            </a:r>
          </a:p>
          <a:p>
            <a:r>
              <a:rPr lang="en-US" b="1">
                <a:solidFill>
                  <a:schemeClr val="tx2"/>
                </a:solidFill>
              </a:rPr>
              <a:t>Department of Computer Science</a:t>
            </a:r>
          </a:p>
          <a:p>
            <a:r>
              <a:rPr lang="en-US" b="1">
                <a:solidFill>
                  <a:schemeClr val="tx2"/>
                </a:solidFill>
              </a:rPr>
              <a:t>University of Toronto</a:t>
            </a:r>
          </a:p>
          <a:p>
            <a:endParaRPr lang="en-US" sz="2000"/>
          </a:p>
          <a:p>
            <a:r>
              <a:rPr lang="en-US">
                <a:solidFill>
                  <a:schemeClr val="tx2"/>
                </a:solidFill>
                <a:hlinkClick r:id="rId3"/>
              </a:rPr>
              <a:t>yganjali@cs.toronto.edu</a:t>
            </a:r>
            <a:endParaRPr lang="en-US">
              <a:solidFill>
                <a:schemeClr val="tx2"/>
              </a:solidFill>
            </a:endParaRPr>
          </a:p>
          <a:p>
            <a:r>
              <a:rPr lang="en-US">
                <a:hlinkClick r:id="rId4"/>
              </a:rPr>
              <a:t>http://www.cs.toronto.edu/~yganjali</a:t>
            </a:r>
            <a:endParaRPr lang="en-US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533400" y="1219200"/>
            <a:ext cx="81534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CSC 458/2209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 – Computer Networks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Bandwidth of a Channel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EE: bandwidth (B, in Hz) is the width of the pass-band in the frequency domain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CS: bandwidth (bps) is the information carrying capacity (C) of the channel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Shannon showed how they are related by noise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Noise limits how many signal levels we can safely distinguish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Geekspeak</a:t>
            </a:r>
            <a:r>
              <a:rPr lang="en-US" dirty="0"/>
              <a:t>: “cannot distinguish the signal from the noise”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2. Encoding Bits with Signals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/>
              <a:t>Generate analog waveform (e.g., voltage) from digital data at transmitter and sample to recover at receiver</a:t>
            </a:r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We send/recover symbols that are mapped to bits</a:t>
            </a:r>
          </a:p>
          <a:p>
            <a:pPr lvl="1" eaLnBrk="1" hangingPunct="1"/>
            <a:r>
              <a:rPr lang="en-US" dirty="0"/>
              <a:t>Signal transition rate = baud rate, versus bit rate</a:t>
            </a:r>
          </a:p>
          <a:p>
            <a:pPr eaLnBrk="1" hangingPunct="1"/>
            <a:r>
              <a:rPr lang="en-US" sz="2800" dirty="0"/>
              <a:t>This is baseband transmission …</a:t>
            </a:r>
          </a:p>
        </p:txBody>
      </p:sp>
      <p:sp>
        <p:nvSpPr>
          <p:cNvPr id="17415" name="Freeform 4"/>
          <p:cNvSpPr>
            <a:spLocks/>
          </p:cNvSpPr>
          <p:nvPr/>
        </p:nvSpPr>
        <p:spPr bwMode="auto">
          <a:xfrm>
            <a:off x="1581150" y="2808287"/>
            <a:ext cx="2057400" cy="457200"/>
          </a:xfrm>
          <a:custGeom>
            <a:avLst/>
            <a:gdLst>
              <a:gd name="T0" fmla="*/ 0 w 1296"/>
              <a:gd name="T1" fmla="*/ 288 h 288"/>
              <a:gd name="T2" fmla="*/ 144 w 1296"/>
              <a:gd name="T3" fmla="*/ 288 h 288"/>
              <a:gd name="T4" fmla="*/ 144 w 1296"/>
              <a:gd name="T5" fmla="*/ 0 h 288"/>
              <a:gd name="T6" fmla="*/ 336 w 1296"/>
              <a:gd name="T7" fmla="*/ 0 h 288"/>
              <a:gd name="T8" fmla="*/ 336 w 1296"/>
              <a:gd name="T9" fmla="*/ 288 h 288"/>
              <a:gd name="T10" fmla="*/ 528 w 1296"/>
              <a:gd name="T11" fmla="*/ 288 h 288"/>
              <a:gd name="T12" fmla="*/ 528 w 1296"/>
              <a:gd name="T13" fmla="*/ 0 h 288"/>
              <a:gd name="T14" fmla="*/ 720 w 1296"/>
              <a:gd name="T15" fmla="*/ 0 h 288"/>
              <a:gd name="T16" fmla="*/ 720 w 1296"/>
              <a:gd name="T17" fmla="*/ 288 h 288"/>
              <a:gd name="T18" fmla="*/ 912 w 1296"/>
              <a:gd name="T19" fmla="*/ 288 h 288"/>
              <a:gd name="T20" fmla="*/ 912 w 1296"/>
              <a:gd name="T21" fmla="*/ 0 h 288"/>
              <a:gd name="T22" fmla="*/ 1104 w 1296"/>
              <a:gd name="T23" fmla="*/ 0 h 288"/>
              <a:gd name="T24" fmla="*/ 1104 w 1296"/>
              <a:gd name="T25" fmla="*/ 288 h 288"/>
              <a:gd name="T26" fmla="*/ 1296 w 1296"/>
              <a:gd name="T27" fmla="*/ 288 h 28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96"/>
              <a:gd name="T43" fmla="*/ 0 h 288"/>
              <a:gd name="T44" fmla="*/ 1296 w 1296"/>
              <a:gd name="T45" fmla="*/ 288 h 28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96" h="288">
                <a:moveTo>
                  <a:pt x="0" y="288"/>
                </a:moveTo>
                <a:lnTo>
                  <a:pt x="144" y="288"/>
                </a:lnTo>
                <a:lnTo>
                  <a:pt x="144" y="0"/>
                </a:lnTo>
                <a:lnTo>
                  <a:pt x="336" y="0"/>
                </a:lnTo>
                <a:lnTo>
                  <a:pt x="336" y="288"/>
                </a:lnTo>
                <a:lnTo>
                  <a:pt x="528" y="288"/>
                </a:lnTo>
                <a:lnTo>
                  <a:pt x="528" y="0"/>
                </a:lnTo>
                <a:lnTo>
                  <a:pt x="720" y="0"/>
                </a:lnTo>
                <a:lnTo>
                  <a:pt x="720" y="288"/>
                </a:lnTo>
                <a:lnTo>
                  <a:pt x="912" y="288"/>
                </a:lnTo>
                <a:lnTo>
                  <a:pt x="912" y="0"/>
                </a:lnTo>
                <a:lnTo>
                  <a:pt x="1104" y="0"/>
                </a:lnTo>
                <a:lnTo>
                  <a:pt x="1104" y="288"/>
                </a:lnTo>
                <a:lnTo>
                  <a:pt x="1296" y="288"/>
                </a:lnTo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6" name="Freeform 5"/>
          <p:cNvSpPr>
            <a:spLocks/>
          </p:cNvSpPr>
          <p:nvPr/>
        </p:nvSpPr>
        <p:spPr bwMode="auto">
          <a:xfrm>
            <a:off x="5226050" y="2786062"/>
            <a:ext cx="2241550" cy="520700"/>
          </a:xfrm>
          <a:custGeom>
            <a:avLst/>
            <a:gdLst>
              <a:gd name="T0" fmla="*/ 0 w 1412"/>
              <a:gd name="T1" fmla="*/ 324 h 328"/>
              <a:gd name="T2" fmla="*/ 98 w 1412"/>
              <a:gd name="T3" fmla="*/ 317 h 328"/>
              <a:gd name="T4" fmla="*/ 154 w 1412"/>
              <a:gd name="T5" fmla="*/ 254 h 328"/>
              <a:gd name="T6" fmla="*/ 168 w 1412"/>
              <a:gd name="T7" fmla="*/ 212 h 328"/>
              <a:gd name="T8" fmla="*/ 267 w 1412"/>
              <a:gd name="T9" fmla="*/ 15 h 328"/>
              <a:gd name="T10" fmla="*/ 386 w 1412"/>
              <a:gd name="T11" fmla="*/ 99 h 328"/>
              <a:gd name="T12" fmla="*/ 414 w 1412"/>
              <a:gd name="T13" fmla="*/ 163 h 328"/>
              <a:gd name="T14" fmla="*/ 449 w 1412"/>
              <a:gd name="T15" fmla="*/ 289 h 328"/>
              <a:gd name="T16" fmla="*/ 492 w 1412"/>
              <a:gd name="T17" fmla="*/ 303 h 328"/>
              <a:gd name="T18" fmla="*/ 513 w 1412"/>
              <a:gd name="T19" fmla="*/ 310 h 328"/>
              <a:gd name="T20" fmla="*/ 562 w 1412"/>
              <a:gd name="T21" fmla="*/ 303 h 328"/>
              <a:gd name="T22" fmla="*/ 576 w 1412"/>
              <a:gd name="T23" fmla="*/ 275 h 328"/>
              <a:gd name="T24" fmla="*/ 639 w 1412"/>
              <a:gd name="T25" fmla="*/ 128 h 328"/>
              <a:gd name="T26" fmla="*/ 716 w 1412"/>
              <a:gd name="T27" fmla="*/ 29 h 328"/>
              <a:gd name="T28" fmla="*/ 780 w 1412"/>
              <a:gd name="T29" fmla="*/ 64 h 328"/>
              <a:gd name="T30" fmla="*/ 808 w 1412"/>
              <a:gd name="T31" fmla="*/ 128 h 328"/>
              <a:gd name="T32" fmla="*/ 836 w 1412"/>
              <a:gd name="T33" fmla="*/ 233 h 328"/>
              <a:gd name="T34" fmla="*/ 843 w 1412"/>
              <a:gd name="T35" fmla="*/ 268 h 328"/>
              <a:gd name="T36" fmla="*/ 885 w 1412"/>
              <a:gd name="T37" fmla="*/ 289 h 328"/>
              <a:gd name="T38" fmla="*/ 920 w 1412"/>
              <a:gd name="T39" fmla="*/ 177 h 328"/>
              <a:gd name="T40" fmla="*/ 1018 w 1412"/>
              <a:gd name="T41" fmla="*/ 1 h 328"/>
              <a:gd name="T42" fmla="*/ 1145 w 1412"/>
              <a:gd name="T43" fmla="*/ 29 h 328"/>
              <a:gd name="T44" fmla="*/ 1194 w 1412"/>
              <a:gd name="T45" fmla="*/ 92 h 328"/>
              <a:gd name="T46" fmla="*/ 1215 w 1412"/>
              <a:gd name="T47" fmla="*/ 142 h 328"/>
              <a:gd name="T48" fmla="*/ 1222 w 1412"/>
              <a:gd name="T49" fmla="*/ 240 h 328"/>
              <a:gd name="T50" fmla="*/ 1412 w 1412"/>
              <a:gd name="T51" fmla="*/ 296 h 32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412"/>
              <a:gd name="T79" fmla="*/ 0 h 328"/>
              <a:gd name="T80" fmla="*/ 1412 w 1412"/>
              <a:gd name="T81" fmla="*/ 328 h 328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412" h="328">
                <a:moveTo>
                  <a:pt x="0" y="324"/>
                </a:moveTo>
                <a:cubicBezTo>
                  <a:pt x="33" y="322"/>
                  <a:pt x="67" y="328"/>
                  <a:pt x="98" y="317"/>
                </a:cubicBezTo>
                <a:cubicBezTo>
                  <a:pt x="106" y="314"/>
                  <a:pt x="146" y="272"/>
                  <a:pt x="154" y="254"/>
                </a:cubicBezTo>
                <a:cubicBezTo>
                  <a:pt x="160" y="241"/>
                  <a:pt x="168" y="212"/>
                  <a:pt x="168" y="212"/>
                </a:cubicBezTo>
                <a:cubicBezTo>
                  <a:pt x="175" y="104"/>
                  <a:pt x="160" y="51"/>
                  <a:pt x="267" y="15"/>
                </a:cubicBezTo>
                <a:cubicBezTo>
                  <a:pt x="340" y="25"/>
                  <a:pt x="346" y="38"/>
                  <a:pt x="386" y="99"/>
                </a:cubicBezTo>
                <a:cubicBezTo>
                  <a:pt x="399" y="118"/>
                  <a:pt x="414" y="163"/>
                  <a:pt x="414" y="163"/>
                </a:cubicBezTo>
                <a:cubicBezTo>
                  <a:pt x="417" y="189"/>
                  <a:pt x="416" y="269"/>
                  <a:pt x="449" y="289"/>
                </a:cubicBezTo>
                <a:cubicBezTo>
                  <a:pt x="462" y="297"/>
                  <a:pt x="478" y="298"/>
                  <a:pt x="492" y="303"/>
                </a:cubicBezTo>
                <a:cubicBezTo>
                  <a:pt x="499" y="305"/>
                  <a:pt x="513" y="310"/>
                  <a:pt x="513" y="310"/>
                </a:cubicBezTo>
                <a:cubicBezTo>
                  <a:pt x="529" y="308"/>
                  <a:pt x="548" y="311"/>
                  <a:pt x="562" y="303"/>
                </a:cubicBezTo>
                <a:cubicBezTo>
                  <a:pt x="571" y="298"/>
                  <a:pt x="571" y="284"/>
                  <a:pt x="576" y="275"/>
                </a:cubicBezTo>
                <a:cubicBezTo>
                  <a:pt x="603" y="228"/>
                  <a:pt x="609" y="173"/>
                  <a:pt x="639" y="128"/>
                </a:cubicBezTo>
                <a:cubicBezTo>
                  <a:pt x="653" y="84"/>
                  <a:pt x="678" y="54"/>
                  <a:pt x="716" y="29"/>
                </a:cubicBezTo>
                <a:cubicBezTo>
                  <a:pt x="745" y="36"/>
                  <a:pt x="759" y="44"/>
                  <a:pt x="780" y="64"/>
                </a:cubicBezTo>
                <a:cubicBezTo>
                  <a:pt x="797" y="114"/>
                  <a:pt x="786" y="94"/>
                  <a:pt x="808" y="128"/>
                </a:cubicBezTo>
                <a:cubicBezTo>
                  <a:pt x="817" y="164"/>
                  <a:pt x="824" y="198"/>
                  <a:pt x="836" y="233"/>
                </a:cubicBezTo>
                <a:cubicBezTo>
                  <a:pt x="840" y="244"/>
                  <a:pt x="837" y="258"/>
                  <a:pt x="843" y="268"/>
                </a:cubicBezTo>
                <a:cubicBezTo>
                  <a:pt x="849" y="279"/>
                  <a:pt x="874" y="285"/>
                  <a:pt x="885" y="289"/>
                </a:cubicBezTo>
                <a:cubicBezTo>
                  <a:pt x="932" y="273"/>
                  <a:pt x="915" y="224"/>
                  <a:pt x="920" y="177"/>
                </a:cubicBezTo>
                <a:cubicBezTo>
                  <a:pt x="928" y="103"/>
                  <a:pt x="941" y="27"/>
                  <a:pt x="1018" y="1"/>
                </a:cubicBezTo>
                <a:cubicBezTo>
                  <a:pt x="1080" y="6"/>
                  <a:pt x="1101" y="0"/>
                  <a:pt x="1145" y="29"/>
                </a:cubicBezTo>
                <a:cubicBezTo>
                  <a:pt x="1178" y="79"/>
                  <a:pt x="1161" y="59"/>
                  <a:pt x="1194" y="92"/>
                </a:cubicBezTo>
                <a:cubicBezTo>
                  <a:pt x="1198" y="110"/>
                  <a:pt x="1212" y="124"/>
                  <a:pt x="1215" y="142"/>
                </a:cubicBezTo>
                <a:cubicBezTo>
                  <a:pt x="1221" y="174"/>
                  <a:pt x="1214" y="208"/>
                  <a:pt x="1222" y="240"/>
                </a:cubicBezTo>
                <a:cubicBezTo>
                  <a:pt x="1242" y="321"/>
                  <a:pt x="1360" y="296"/>
                  <a:pt x="1412" y="296"/>
                </a:cubicBezTo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7" name="Line 6"/>
          <p:cNvSpPr>
            <a:spLocks noChangeShapeType="1"/>
          </p:cNvSpPr>
          <p:nvPr/>
        </p:nvSpPr>
        <p:spPr bwMode="auto">
          <a:xfrm>
            <a:off x="5619750" y="2655887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8" name="Line 7"/>
          <p:cNvSpPr>
            <a:spLocks noChangeShapeType="1"/>
          </p:cNvSpPr>
          <p:nvPr/>
        </p:nvSpPr>
        <p:spPr bwMode="auto">
          <a:xfrm>
            <a:off x="5924550" y="2655887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19" name="Line 8"/>
          <p:cNvSpPr>
            <a:spLocks noChangeShapeType="1"/>
          </p:cNvSpPr>
          <p:nvPr/>
        </p:nvSpPr>
        <p:spPr bwMode="auto">
          <a:xfrm>
            <a:off x="6305550" y="2655887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0" name="Line 9"/>
          <p:cNvSpPr>
            <a:spLocks noChangeShapeType="1"/>
          </p:cNvSpPr>
          <p:nvPr/>
        </p:nvSpPr>
        <p:spPr bwMode="auto">
          <a:xfrm>
            <a:off x="6686550" y="2655887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1" name="Line 10"/>
          <p:cNvSpPr>
            <a:spLocks noChangeShapeType="1"/>
          </p:cNvSpPr>
          <p:nvPr/>
        </p:nvSpPr>
        <p:spPr bwMode="auto">
          <a:xfrm>
            <a:off x="6991350" y="2655887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2" name="Line 11"/>
          <p:cNvSpPr>
            <a:spLocks noChangeShapeType="1"/>
          </p:cNvSpPr>
          <p:nvPr/>
        </p:nvSpPr>
        <p:spPr bwMode="auto">
          <a:xfrm>
            <a:off x="4171950" y="3036887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3" name="Text Box 12"/>
          <p:cNvSpPr txBox="1">
            <a:spLocks noChangeArrowheads="1"/>
          </p:cNvSpPr>
          <p:nvPr/>
        </p:nvSpPr>
        <p:spPr bwMode="auto">
          <a:xfrm>
            <a:off x="1284288" y="3048000"/>
            <a:ext cx="338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0</a:t>
            </a:r>
          </a:p>
        </p:txBody>
      </p:sp>
      <p:sp>
        <p:nvSpPr>
          <p:cNvPr id="17424" name="Text Box 13"/>
          <p:cNvSpPr txBox="1">
            <a:spLocks noChangeArrowheads="1"/>
          </p:cNvSpPr>
          <p:nvPr/>
        </p:nvSpPr>
        <p:spPr bwMode="auto">
          <a:xfrm>
            <a:off x="1284288" y="2590800"/>
            <a:ext cx="338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1</a:t>
            </a:r>
          </a:p>
        </p:txBody>
      </p:sp>
      <p:sp>
        <p:nvSpPr>
          <p:cNvPr id="17425" name="Oval 14"/>
          <p:cNvSpPr>
            <a:spLocks noChangeArrowheads="1"/>
          </p:cNvSpPr>
          <p:nvPr/>
        </p:nvSpPr>
        <p:spPr bwMode="auto">
          <a:xfrm>
            <a:off x="5619750" y="2808287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6" name="Oval 15"/>
          <p:cNvSpPr>
            <a:spLocks noChangeArrowheads="1"/>
          </p:cNvSpPr>
          <p:nvPr/>
        </p:nvSpPr>
        <p:spPr bwMode="auto">
          <a:xfrm>
            <a:off x="5924550" y="3189287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7" name="Oval 16"/>
          <p:cNvSpPr>
            <a:spLocks noChangeArrowheads="1"/>
          </p:cNvSpPr>
          <p:nvPr/>
        </p:nvSpPr>
        <p:spPr bwMode="auto">
          <a:xfrm>
            <a:off x="6305550" y="2808287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8" name="Oval 17"/>
          <p:cNvSpPr>
            <a:spLocks noChangeArrowheads="1"/>
          </p:cNvSpPr>
          <p:nvPr/>
        </p:nvSpPr>
        <p:spPr bwMode="auto">
          <a:xfrm>
            <a:off x="6610350" y="3113087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9" name="Oval 18"/>
          <p:cNvSpPr>
            <a:spLocks noChangeArrowheads="1"/>
          </p:cNvSpPr>
          <p:nvPr/>
        </p:nvSpPr>
        <p:spPr bwMode="auto">
          <a:xfrm>
            <a:off x="6915150" y="2808287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NRZ and NRZI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Simplest encoding, NRZ (Non-return to zero)</a:t>
            </a:r>
          </a:p>
          <a:p>
            <a:pPr lvl="1" eaLnBrk="1" hangingPunct="1"/>
            <a:r>
              <a:rPr lang="en-US" dirty="0"/>
              <a:t>Use high/low voltages, e.g., high = 1, low = 0</a:t>
            </a:r>
          </a:p>
          <a:p>
            <a:pPr eaLnBrk="1" hangingPunct="1"/>
            <a:r>
              <a:rPr lang="en-US" dirty="0"/>
              <a:t>Variation, NRZI (NRZ, invert on 1)</a:t>
            </a:r>
          </a:p>
          <a:p>
            <a:pPr lvl="1" eaLnBrk="1" hangingPunct="1"/>
            <a:r>
              <a:rPr lang="en-US" dirty="0"/>
              <a:t>Use transition for 1s, no transition for 0s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1373188" y="4060825"/>
            <a:ext cx="3413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Calibri" pitchFamily="34" charset="0"/>
              </a:rPr>
              <a:t>Bits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8440" name="Rectangle 5"/>
          <p:cNvSpPr>
            <a:spLocks noChangeArrowheads="1"/>
          </p:cNvSpPr>
          <p:nvPr/>
        </p:nvSpPr>
        <p:spPr bwMode="auto">
          <a:xfrm>
            <a:off x="1219200" y="4906963"/>
            <a:ext cx="377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Calibri" pitchFamily="34" charset="0"/>
              </a:rPr>
              <a:t>NRZ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8441" name="Rectangle 6"/>
          <p:cNvSpPr>
            <a:spLocks noChangeArrowheads="1"/>
          </p:cNvSpPr>
          <p:nvPr/>
        </p:nvSpPr>
        <p:spPr bwMode="auto">
          <a:xfrm>
            <a:off x="2038350" y="4060825"/>
            <a:ext cx="115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8442" name="Rectangle 7"/>
          <p:cNvSpPr>
            <a:spLocks noChangeArrowheads="1"/>
          </p:cNvSpPr>
          <p:nvPr/>
        </p:nvSpPr>
        <p:spPr bwMode="auto">
          <a:xfrm>
            <a:off x="2389188" y="4060825"/>
            <a:ext cx="1158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8443" name="Rectangle 8"/>
          <p:cNvSpPr>
            <a:spLocks noChangeArrowheads="1"/>
          </p:cNvSpPr>
          <p:nvPr/>
        </p:nvSpPr>
        <p:spPr bwMode="auto">
          <a:xfrm>
            <a:off x="2738438" y="4060825"/>
            <a:ext cx="1158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Calibri" pitchFamily="34" charset="0"/>
              </a:rPr>
              <a:t>1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8444" name="Rectangle 9"/>
          <p:cNvSpPr>
            <a:spLocks noChangeArrowheads="1"/>
          </p:cNvSpPr>
          <p:nvPr/>
        </p:nvSpPr>
        <p:spPr bwMode="auto">
          <a:xfrm>
            <a:off x="3087688" y="4060825"/>
            <a:ext cx="1158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8445" name="Rectangle 10"/>
          <p:cNvSpPr>
            <a:spLocks noChangeArrowheads="1"/>
          </p:cNvSpPr>
          <p:nvPr/>
        </p:nvSpPr>
        <p:spPr bwMode="auto">
          <a:xfrm>
            <a:off x="3438525" y="4060825"/>
            <a:ext cx="115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Calibri" pitchFamily="34" charset="0"/>
              </a:rPr>
              <a:t>1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8446" name="Rectangle 11"/>
          <p:cNvSpPr>
            <a:spLocks noChangeArrowheads="1"/>
          </p:cNvSpPr>
          <p:nvPr/>
        </p:nvSpPr>
        <p:spPr bwMode="auto">
          <a:xfrm>
            <a:off x="3787775" y="4060825"/>
            <a:ext cx="115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Calibri" pitchFamily="34" charset="0"/>
              </a:rPr>
              <a:t>1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8447" name="Rectangle 12"/>
          <p:cNvSpPr>
            <a:spLocks noChangeArrowheads="1"/>
          </p:cNvSpPr>
          <p:nvPr/>
        </p:nvSpPr>
        <p:spPr bwMode="auto">
          <a:xfrm>
            <a:off x="4130675" y="4060825"/>
            <a:ext cx="115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Calibri" pitchFamily="34" charset="0"/>
              </a:rPr>
              <a:t>1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8448" name="Rectangle 13"/>
          <p:cNvSpPr>
            <a:spLocks noChangeArrowheads="1"/>
          </p:cNvSpPr>
          <p:nvPr/>
        </p:nvSpPr>
        <p:spPr bwMode="auto">
          <a:xfrm>
            <a:off x="4481513" y="4060825"/>
            <a:ext cx="1158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Calibri" pitchFamily="34" charset="0"/>
              </a:rPr>
              <a:t>1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8449" name="Rectangle 14"/>
          <p:cNvSpPr>
            <a:spLocks noChangeArrowheads="1"/>
          </p:cNvSpPr>
          <p:nvPr/>
        </p:nvSpPr>
        <p:spPr bwMode="auto">
          <a:xfrm>
            <a:off x="4830763" y="4060825"/>
            <a:ext cx="1158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8450" name="Rectangle 15"/>
          <p:cNvSpPr>
            <a:spLocks noChangeArrowheads="1"/>
          </p:cNvSpPr>
          <p:nvPr/>
        </p:nvSpPr>
        <p:spPr bwMode="auto">
          <a:xfrm>
            <a:off x="5181600" y="4060825"/>
            <a:ext cx="115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Calibri" pitchFamily="34" charset="0"/>
              </a:rPr>
              <a:t>1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8451" name="Rectangle 16"/>
          <p:cNvSpPr>
            <a:spLocks noChangeArrowheads="1"/>
          </p:cNvSpPr>
          <p:nvPr/>
        </p:nvSpPr>
        <p:spPr bwMode="auto">
          <a:xfrm>
            <a:off x="5530850" y="4060825"/>
            <a:ext cx="115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8452" name="Rectangle 17"/>
          <p:cNvSpPr>
            <a:spLocks noChangeArrowheads="1"/>
          </p:cNvSpPr>
          <p:nvPr/>
        </p:nvSpPr>
        <p:spPr bwMode="auto">
          <a:xfrm>
            <a:off x="5880100" y="4060825"/>
            <a:ext cx="115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8453" name="Rectangle 18"/>
          <p:cNvSpPr>
            <a:spLocks noChangeArrowheads="1"/>
          </p:cNvSpPr>
          <p:nvPr/>
        </p:nvSpPr>
        <p:spPr bwMode="auto">
          <a:xfrm>
            <a:off x="6230938" y="4060825"/>
            <a:ext cx="1158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8454" name="Rectangle 19"/>
          <p:cNvSpPr>
            <a:spLocks noChangeArrowheads="1"/>
          </p:cNvSpPr>
          <p:nvPr/>
        </p:nvSpPr>
        <p:spPr bwMode="auto">
          <a:xfrm>
            <a:off x="6580188" y="4060825"/>
            <a:ext cx="1158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8455" name="Rectangle 20"/>
          <p:cNvSpPr>
            <a:spLocks noChangeArrowheads="1"/>
          </p:cNvSpPr>
          <p:nvPr/>
        </p:nvSpPr>
        <p:spPr bwMode="auto">
          <a:xfrm>
            <a:off x="6931025" y="4060825"/>
            <a:ext cx="115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Calibri" pitchFamily="34" charset="0"/>
              </a:rPr>
              <a:t>1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8456" name="Rectangle 21"/>
          <p:cNvSpPr>
            <a:spLocks noChangeArrowheads="1"/>
          </p:cNvSpPr>
          <p:nvPr/>
        </p:nvSpPr>
        <p:spPr bwMode="auto">
          <a:xfrm>
            <a:off x="7280275" y="4060825"/>
            <a:ext cx="115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8457" name="Line 22"/>
          <p:cNvSpPr>
            <a:spLocks noChangeShapeType="1"/>
          </p:cNvSpPr>
          <p:nvPr/>
        </p:nvSpPr>
        <p:spPr bwMode="auto">
          <a:xfrm>
            <a:off x="1927225" y="4362450"/>
            <a:ext cx="1588" cy="706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8" name="Line 23"/>
          <p:cNvSpPr>
            <a:spLocks noChangeShapeType="1"/>
          </p:cNvSpPr>
          <p:nvPr/>
        </p:nvSpPr>
        <p:spPr bwMode="auto">
          <a:xfrm>
            <a:off x="2284413" y="4362450"/>
            <a:ext cx="1587" cy="706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9" name="Line 24"/>
          <p:cNvSpPr>
            <a:spLocks noChangeShapeType="1"/>
          </p:cNvSpPr>
          <p:nvPr/>
        </p:nvSpPr>
        <p:spPr bwMode="auto">
          <a:xfrm>
            <a:off x="2633663" y="4362450"/>
            <a:ext cx="6350" cy="706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0" name="Line 25"/>
          <p:cNvSpPr>
            <a:spLocks noChangeShapeType="1"/>
          </p:cNvSpPr>
          <p:nvPr/>
        </p:nvSpPr>
        <p:spPr bwMode="auto">
          <a:xfrm>
            <a:off x="2976563" y="4362450"/>
            <a:ext cx="6350" cy="706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1" name="Line 26"/>
          <p:cNvSpPr>
            <a:spLocks noChangeShapeType="1"/>
          </p:cNvSpPr>
          <p:nvPr/>
        </p:nvSpPr>
        <p:spPr bwMode="auto">
          <a:xfrm>
            <a:off x="3333750" y="4362450"/>
            <a:ext cx="1588" cy="706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2" name="Line 27"/>
          <p:cNvSpPr>
            <a:spLocks noChangeShapeType="1"/>
          </p:cNvSpPr>
          <p:nvPr/>
        </p:nvSpPr>
        <p:spPr bwMode="auto">
          <a:xfrm>
            <a:off x="3676650" y="4362450"/>
            <a:ext cx="1588" cy="706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3" name="Line 28"/>
          <p:cNvSpPr>
            <a:spLocks noChangeShapeType="1"/>
          </p:cNvSpPr>
          <p:nvPr/>
        </p:nvSpPr>
        <p:spPr bwMode="auto">
          <a:xfrm>
            <a:off x="4033838" y="4362450"/>
            <a:ext cx="1587" cy="706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4" name="Line 29"/>
          <p:cNvSpPr>
            <a:spLocks noChangeShapeType="1"/>
          </p:cNvSpPr>
          <p:nvPr/>
        </p:nvSpPr>
        <p:spPr bwMode="auto">
          <a:xfrm>
            <a:off x="4383088" y="4362450"/>
            <a:ext cx="6350" cy="706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5" name="Line 30"/>
          <p:cNvSpPr>
            <a:spLocks noChangeShapeType="1"/>
          </p:cNvSpPr>
          <p:nvPr/>
        </p:nvSpPr>
        <p:spPr bwMode="auto">
          <a:xfrm>
            <a:off x="4725988" y="4362450"/>
            <a:ext cx="6350" cy="706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6" name="Line 31"/>
          <p:cNvSpPr>
            <a:spLocks noChangeShapeType="1"/>
          </p:cNvSpPr>
          <p:nvPr/>
        </p:nvSpPr>
        <p:spPr bwMode="auto">
          <a:xfrm>
            <a:off x="5076825" y="4362450"/>
            <a:ext cx="1588" cy="706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7" name="Line 32"/>
          <p:cNvSpPr>
            <a:spLocks noChangeShapeType="1"/>
          </p:cNvSpPr>
          <p:nvPr/>
        </p:nvSpPr>
        <p:spPr bwMode="auto">
          <a:xfrm>
            <a:off x="5426075" y="4362450"/>
            <a:ext cx="1588" cy="706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8" name="Line 33"/>
          <p:cNvSpPr>
            <a:spLocks noChangeShapeType="1"/>
          </p:cNvSpPr>
          <p:nvPr/>
        </p:nvSpPr>
        <p:spPr bwMode="auto">
          <a:xfrm>
            <a:off x="5784850" y="4359275"/>
            <a:ext cx="1588" cy="706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9" name="Line 34"/>
          <p:cNvSpPr>
            <a:spLocks noChangeShapeType="1"/>
          </p:cNvSpPr>
          <p:nvPr/>
        </p:nvSpPr>
        <p:spPr bwMode="auto">
          <a:xfrm>
            <a:off x="6165850" y="4359275"/>
            <a:ext cx="7938" cy="706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0" name="Line 35"/>
          <p:cNvSpPr>
            <a:spLocks noChangeShapeType="1"/>
          </p:cNvSpPr>
          <p:nvPr/>
        </p:nvSpPr>
        <p:spPr bwMode="auto">
          <a:xfrm>
            <a:off x="6475413" y="4362450"/>
            <a:ext cx="7937" cy="706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1" name="Line 36"/>
          <p:cNvSpPr>
            <a:spLocks noChangeShapeType="1"/>
          </p:cNvSpPr>
          <p:nvPr/>
        </p:nvSpPr>
        <p:spPr bwMode="auto">
          <a:xfrm>
            <a:off x="6832600" y="4362450"/>
            <a:ext cx="1588" cy="706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2" name="Line 37"/>
          <p:cNvSpPr>
            <a:spLocks noChangeShapeType="1"/>
          </p:cNvSpPr>
          <p:nvPr/>
        </p:nvSpPr>
        <p:spPr bwMode="auto">
          <a:xfrm>
            <a:off x="7175500" y="4362450"/>
            <a:ext cx="6350" cy="706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3" name="Line 38"/>
          <p:cNvSpPr>
            <a:spLocks noChangeShapeType="1"/>
          </p:cNvSpPr>
          <p:nvPr/>
        </p:nvSpPr>
        <p:spPr bwMode="auto">
          <a:xfrm>
            <a:off x="7518400" y="4362450"/>
            <a:ext cx="7938" cy="70643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74" name="Freeform 39"/>
          <p:cNvSpPr>
            <a:spLocks/>
          </p:cNvSpPr>
          <p:nvPr/>
        </p:nvSpPr>
        <p:spPr bwMode="auto">
          <a:xfrm>
            <a:off x="1870075" y="4718050"/>
            <a:ext cx="5711825" cy="350838"/>
          </a:xfrm>
          <a:custGeom>
            <a:avLst/>
            <a:gdLst>
              <a:gd name="T0" fmla="*/ 3598 w 3598"/>
              <a:gd name="T1" fmla="*/ 221 h 221"/>
              <a:gd name="T2" fmla="*/ 3346 w 3598"/>
              <a:gd name="T3" fmla="*/ 221 h 221"/>
              <a:gd name="T4" fmla="*/ 3346 w 3598"/>
              <a:gd name="T5" fmla="*/ 0 h 221"/>
              <a:gd name="T6" fmla="*/ 3126 w 3598"/>
              <a:gd name="T7" fmla="*/ 0 h 221"/>
              <a:gd name="T8" fmla="*/ 3126 w 3598"/>
              <a:gd name="T9" fmla="*/ 221 h 221"/>
              <a:gd name="T10" fmla="*/ 2240 w 3598"/>
              <a:gd name="T11" fmla="*/ 221 h 221"/>
              <a:gd name="T12" fmla="*/ 2240 w 3598"/>
              <a:gd name="T13" fmla="*/ 221 h 221"/>
              <a:gd name="T14" fmla="*/ 2240 w 3598"/>
              <a:gd name="T15" fmla="*/ 0 h 221"/>
              <a:gd name="T16" fmla="*/ 2020 w 3598"/>
              <a:gd name="T17" fmla="*/ 0 h 221"/>
              <a:gd name="T18" fmla="*/ 2020 w 3598"/>
              <a:gd name="T19" fmla="*/ 221 h 221"/>
              <a:gd name="T20" fmla="*/ 1803 w 3598"/>
              <a:gd name="T21" fmla="*/ 221 h 221"/>
              <a:gd name="T22" fmla="*/ 1803 w 3598"/>
              <a:gd name="T23" fmla="*/ 221 h 221"/>
              <a:gd name="T24" fmla="*/ 1803 w 3598"/>
              <a:gd name="T25" fmla="*/ 0 h 221"/>
              <a:gd name="T26" fmla="*/ 922 w 3598"/>
              <a:gd name="T27" fmla="*/ 0 h 221"/>
              <a:gd name="T28" fmla="*/ 922 w 3598"/>
              <a:gd name="T29" fmla="*/ 221 h 221"/>
              <a:gd name="T30" fmla="*/ 701 w 3598"/>
              <a:gd name="T31" fmla="*/ 221 h 221"/>
              <a:gd name="T32" fmla="*/ 701 w 3598"/>
              <a:gd name="T33" fmla="*/ 221 h 221"/>
              <a:gd name="T34" fmla="*/ 701 w 3598"/>
              <a:gd name="T35" fmla="*/ 0 h 221"/>
              <a:gd name="T36" fmla="*/ 485 w 3598"/>
              <a:gd name="T37" fmla="*/ 0 h 221"/>
              <a:gd name="T38" fmla="*/ 485 w 3598"/>
              <a:gd name="T39" fmla="*/ 221 h 221"/>
              <a:gd name="T40" fmla="*/ 0 w 3598"/>
              <a:gd name="T41" fmla="*/ 221 h 22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598"/>
              <a:gd name="T64" fmla="*/ 0 h 221"/>
              <a:gd name="T65" fmla="*/ 3598 w 3598"/>
              <a:gd name="T66" fmla="*/ 221 h 22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598" h="221">
                <a:moveTo>
                  <a:pt x="3598" y="221"/>
                </a:moveTo>
                <a:lnTo>
                  <a:pt x="3346" y="221"/>
                </a:lnTo>
                <a:lnTo>
                  <a:pt x="3346" y="0"/>
                </a:lnTo>
                <a:lnTo>
                  <a:pt x="3126" y="0"/>
                </a:lnTo>
                <a:lnTo>
                  <a:pt x="3126" y="221"/>
                </a:lnTo>
                <a:lnTo>
                  <a:pt x="2240" y="221"/>
                </a:lnTo>
                <a:lnTo>
                  <a:pt x="2240" y="0"/>
                </a:lnTo>
                <a:lnTo>
                  <a:pt x="2020" y="0"/>
                </a:lnTo>
                <a:lnTo>
                  <a:pt x="2020" y="221"/>
                </a:lnTo>
                <a:lnTo>
                  <a:pt x="1803" y="221"/>
                </a:lnTo>
                <a:lnTo>
                  <a:pt x="1803" y="0"/>
                </a:lnTo>
                <a:lnTo>
                  <a:pt x="922" y="0"/>
                </a:lnTo>
                <a:lnTo>
                  <a:pt x="922" y="221"/>
                </a:lnTo>
                <a:lnTo>
                  <a:pt x="701" y="221"/>
                </a:lnTo>
                <a:lnTo>
                  <a:pt x="701" y="0"/>
                </a:lnTo>
                <a:lnTo>
                  <a:pt x="485" y="0"/>
                </a:lnTo>
                <a:lnTo>
                  <a:pt x="485" y="221"/>
                </a:lnTo>
                <a:lnTo>
                  <a:pt x="0" y="221"/>
                </a:lnTo>
              </a:path>
            </a:pathLst>
          </a:custGeom>
          <a:noFill/>
          <a:ln w="142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Clock Recovery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Problem</a:t>
            </a:r>
            <a:r>
              <a:rPr lang="en-US" dirty="0"/>
              <a:t>: How do we distinguish consecutive 0s or 1s?</a:t>
            </a:r>
          </a:p>
          <a:p>
            <a:r>
              <a:rPr lang="en-US" dirty="0"/>
              <a:t>If we sample at the wrong time we get garbage …</a:t>
            </a:r>
          </a:p>
          <a:p>
            <a:r>
              <a:rPr lang="en-US" dirty="0"/>
              <a:t>If sender and receiver have exact clocks no problem</a:t>
            </a:r>
          </a:p>
          <a:p>
            <a:pPr lvl="1"/>
            <a:r>
              <a:rPr lang="en-US" dirty="0"/>
              <a:t>But in practice they drift slowly</a:t>
            </a:r>
          </a:p>
          <a:p>
            <a:r>
              <a:rPr lang="en-US" dirty="0"/>
              <a:t>This is the problem of clock recovery</a:t>
            </a:r>
          </a:p>
          <a:p>
            <a:endParaRPr lang="en-US" dirty="0"/>
          </a:p>
          <a:p>
            <a:r>
              <a:rPr lang="en-US" b="1" dirty="0"/>
              <a:t>Possible solutions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Send separate clock signal </a:t>
            </a:r>
            <a:r>
              <a:rPr lang="en-US" dirty="0">
                <a:sym typeface="Wingdings" pitchFamily="2" charset="2"/>
              </a:rPr>
              <a:t> expensive</a:t>
            </a:r>
          </a:p>
          <a:p>
            <a:pPr lvl="1"/>
            <a:r>
              <a:rPr lang="en-US" dirty="0">
                <a:sym typeface="Wingdings" pitchFamily="2" charset="2"/>
              </a:rPr>
              <a:t>Keep messages short  limits data rate</a:t>
            </a:r>
            <a:r>
              <a:rPr lang="en-US" dirty="0"/>
              <a:t> 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>
                <a:sym typeface="Wingdings" pitchFamily="2" charset="2"/>
              </a:rPr>
              <a:t>Embed clock signal in data signal  other codes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Manchester Coding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Make transition in the middle of every bit period</a:t>
            </a:r>
          </a:p>
          <a:p>
            <a:pPr lvl="1" eaLnBrk="1" hangingPunct="1"/>
            <a:r>
              <a:rPr lang="en-US" dirty="0"/>
              <a:t>Low-to-high is 0; high-to-low is 1</a:t>
            </a:r>
          </a:p>
          <a:p>
            <a:pPr lvl="1" eaLnBrk="1" hangingPunct="1"/>
            <a:r>
              <a:rPr lang="en-US" dirty="0"/>
              <a:t>Signal rate is twice the bit rate</a:t>
            </a:r>
          </a:p>
          <a:p>
            <a:pPr lvl="1" eaLnBrk="1" hangingPunct="1"/>
            <a:r>
              <a:rPr lang="en-US" dirty="0"/>
              <a:t>Used on 10 Mbps Ethernet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Advantage: self-clocking</a:t>
            </a:r>
          </a:p>
          <a:p>
            <a:pPr lvl="1" eaLnBrk="1" hangingPunct="1"/>
            <a:r>
              <a:rPr lang="en-US" dirty="0"/>
              <a:t>clock is embedded in signal, and we re-sync with a phase-locked loop every bit</a:t>
            </a:r>
          </a:p>
          <a:p>
            <a:pPr eaLnBrk="1" hangingPunct="1"/>
            <a:r>
              <a:rPr lang="en-US" dirty="0"/>
              <a:t>Disadvantage: 50% efficiency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Coding Examples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10" name="Picture 3" descr="PE02F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689100"/>
            <a:ext cx="8486775" cy="3797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4B/5B Codes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/>
              <a:t>We want transitions *and* efficiency …</a:t>
            </a:r>
          </a:p>
          <a:p>
            <a:pPr eaLnBrk="1" hangingPunct="1"/>
            <a:r>
              <a:rPr lang="en-US" sz="2800" b="1" dirty="0"/>
              <a:t>Solution</a:t>
            </a:r>
            <a:r>
              <a:rPr lang="en-US" sz="2800" dirty="0"/>
              <a:t>: map data bits (which may lack transitions) into code bits (which are guaranteed to have them)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4B/5B code:</a:t>
            </a:r>
          </a:p>
          <a:p>
            <a:pPr lvl="1" eaLnBrk="1" hangingPunct="1"/>
            <a:r>
              <a:rPr lang="en-US" dirty="0"/>
              <a:t>0000 </a:t>
            </a:r>
            <a:r>
              <a:rPr lang="en-US" dirty="0">
                <a:sym typeface="Wingdings" pitchFamily="2" charset="2"/>
              </a:rPr>
              <a:t> 11110, 0001  01001, … 1111  11101</a:t>
            </a:r>
          </a:p>
          <a:p>
            <a:pPr lvl="1" eaLnBrk="1" hangingPunct="1"/>
            <a:r>
              <a:rPr lang="en-US" dirty="0">
                <a:sym typeface="Wingdings" pitchFamily="2" charset="2"/>
              </a:rPr>
              <a:t>Never more than three consecutive 0s back-to-back</a:t>
            </a:r>
          </a:p>
          <a:p>
            <a:pPr lvl="1" eaLnBrk="1" hangingPunct="1"/>
            <a:r>
              <a:rPr lang="en-US" dirty="0">
                <a:sym typeface="Wingdings" pitchFamily="2" charset="2"/>
              </a:rPr>
              <a:t>80% efficiency</a:t>
            </a:r>
          </a:p>
          <a:p>
            <a:pPr lvl="1" eaLnBrk="1" hangingPunct="1"/>
            <a:endParaRPr lang="en-US" sz="2400" dirty="0">
              <a:sym typeface="Wingdings" pitchFamily="2" charset="2"/>
            </a:endParaRPr>
          </a:p>
          <a:p>
            <a:pPr eaLnBrk="1" hangingPunct="1"/>
            <a:r>
              <a:rPr lang="en-US" sz="2800" dirty="0">
                <a:sym typeface="Wingdings" pitchFamily="2" charset="2"/>
              </a:rPr>
              <a:t>This code is in LANs such as FDDI, 100Mbps Ethernet</a:t>
            </a:r>
            <a:endParaRPr lang="en-US" sz="2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3. Framing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Need to send message, not just bits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Requires that we synchronize on the start of message reception at the far end of the link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Complete Link layer messages are called </a:t>
            </a:r>
            <a:r>
              <a:rPr lang="en-US" u="sng" dirty="0"/>
              <a:t>frames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Common approach: Sentinels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Look for special control code that marks start of frame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And escape or “stuff” this code within the data region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/>
              <a:t>Example: Point-to-Point Protocol (PPP)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IETF standard, used for dialup and leased lines</a:t>
            </a:r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Flag is special and indicates start/end of frame</a:t>
            </a:r>
          </a:p>
          <a:p>
            <a:pPr eaLnBrk="1" hangingPunct="1"/>
            <a:r>
              <a:rPr lang="en-US" sz="2800" dirty="0"/>
              <a:t>Occurrences of flag inside payload must be “stuffed”</a:t>
            </a:r>
          </a:p>
          <a:p>
            <a:pPr lvl="1" eaLnBrk="1" hangingPunct="1"/>
            <a:r>
              <a:rPr lang="en-US" dirty="0"/>
              <a:t>Replace 0x7E with 0x7D, 0x5E</a:t>
            </a:r>
          </a:p>
          <a:p>
            <a:pPr lvl="1" eaLnBrk="1" hangingPunct="1"/>
            <a:r>
              <a:rPr lang="en-US" dirty="0"/>
              <a:t>Replace 0x7D with 0x7D, 0x5D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1539875" y="2295525"/>
            <a:ext cx="6746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Flag</a:t>
            </a:r>
          </a:p>
          <a:p>
            <a:pPr algn="ctr" eaLnBrk="0" hangingPunct="0"/>
            <a:r>
              <a:rPr lang="en-US" sz="2000">
                <a:latin typeface="Calibri" pitchFamily="34" charset="0"/>
              </a:rPr>
              <a:t>0x7E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2701925" y="2432050"/>
            <a:ext cx="107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(header)</a:t>
            </a:r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4076700" y="2279650"/>
            <a:ext cx="1165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Payload</a:t>
            </a:r>
          </a:p>
          <a:p>
            <a:pPr algn="ctr" eaLnBrk="0" hangingPunct="0"/>
            <a:r>
              <a:rPr lang="en-US" sz="2000">
                <a:latin typeface="Calibri" pitchFamily="34" charset="0"/>
              </a:rPr>
              <a:t>(variable)</a:t>
            </a:r>
          </a:p>
        </p:txBody>
      </p:sp>
      <p:sp>
        <p:nvSpPr>
          <p:cNvPr id="24586" name="Text Box 7"/>
          <p:cNvSpPr txBox="1">
            <a:spLocks noChangeArrowheads="1"/>
          </p:cNvSpPr>
          <p:nvPr/>
        </p:nvSpPr>
        <p:spPr bwMode="auto">
          <a:xfrm>
            <a:off x="5461000" y="2411413"/>
            <a:ext cx="969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(trailer)</a:t>
            </a:r>
          </a:p>
        </p:txBody>
      </p:sp>
      <p:sp>
        <p:nvSpPr>
          <p:cNvPr id="24587" name="Text Box 8"/>
          <p:cNvSpPr txBox="1">
            <a:spLocks noChangeArrowheads="1"/>
          </p:cNvSpPr>
          <p:nvPr/>
        </p:nvSpPr>
        <p:spPr bwMode="auto">
          <a:xfrm>
            <a:off x="6854825" y="2279650"/>
            <a:ext cx="6746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Flag</a:t>
            </a:r>
          </a:p>
          <a:p>
            <a:pPr algn="ctr" eaLnBrk="0" hangingPunct="0"/>
            <a:r>
              <a:rPr lang="en-US" sz="2000">
                <a:latin typeface="Calibri" pitchFamily="34" charset="0"/>
              </a:rPr>
              <a:t>0x7E</a:t>
            </a:r>
          </a:p>
        </p:txBody>
      </p:sp>
      <p:sp>
        <p:nvSpPr>
          <p:cNvPr id="24588" name="Line 9"/>
          <p:cNvSpPr>
            <a:spLocks noChangeShapeType="1"/>
          </p:cNvSpPr>
          <p:nvPr/>
        </p:nvSpPr>
        <p:spPr bwMode="auto">
          <a:xfrm>
            <a:off x="1143000" y="2209800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589" name="Line 10"/>
          <p:cNvSpPr>
            <a:spLocks noChangeShapeType="1"/>
          </p:cNvSpPr>
          <p:nvPr/>
        </p:nvSpPr>
        <p:spPr bwMode="auto">
          <a:xfrm>
            <a:off x="1143000" y="3048000"/>
            <a:ext cx="6705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590" name="Line 11"/>
          <p:cNvSpPr>
            <a:spLocks noChangeShapeType="1"/>
          </p:cNvSpPr>
          <p:nvPr/>
        </p:nvSpPr>
        <p:spPr bwMode="auto">
          <a:xfrm>
            <a:off x="1143000" y="2209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591" name="Line 12"/>
          <p:cNvSpPr>
            <a:spLocks noChangeShapeType="1"/>
          </p:cNvSpPr>
          <p:nvPr/>
        </p:nvSpPr>
        <p:spPr bwMode="auto">
          <a:xfrm>
            <a:off x="2590800" y="2209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592" name="Line 13"/>
          <p:cNvSpPr>
            <a:spLocks noChangeShapeType="1"/>
          </p:cNvSpPr>
          <p:nvPr/>
        </p:nvSpPr>
        <p:spPr bwMode="auto">
          <a:xfrm>
            <a:off x="3810000" y="2209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593" name="Line 14"/>
          <p:cNvSpPr>
            <a:spLocks noChangeShapeType="1"/>
          </p:cNvSpPr>
          <p:nvPr/>
        </p:nvSpPr>
        <p:spPr bwMode="auto">
          <a:xfrm>
            <a:off x="5410200" y="2209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594" name="Line 15"/>
          <p:cNvSpPr>
            <a:spLocks noChangeShapeType="1"/>
          </p:cNvSpPr>
          <p:nvPr/>
        </p:nvSpPr>
        <p:spPr bwMode="auto">
          <a:xfrm>
            <a:off x="6477000" y="2209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595" name="Line 16"/>
          <p:cNvSpPr>
            <a:spLocks noChangeShapeType="1"/>
          </p:cNvSpPr>
          <p:nvPr/>
        </p:nvSpPr>
        <p:spPr bwMode="auto">
          <a:xfrm>
            <a:off x="7848600" y="2209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4. Model of a Link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05200"/>
            <a:ext cx="8229600" cy="25860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Abstract model is typically all we will need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What goes in comes out altered by the model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Other parameters that are important: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 kind and frequency of errors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Whether the media is broadcast or not</a:t>
            </a:r>
          </a:p>
        </p:txBody>
      </p:sp>
      <p:sp>
        <p:nvSpPr>
          <p:cNvPr id="25607" name="Line 4"/>
          <p:cNvSpPr>
            <a:spLocks noChangeShapeType="1"/>
          </p:cNvSpPr>
          <p:nvPr/>
        </p:nvSpPr>
        <p:spPr bwMode="auto">
          <a:xfrm>
            <a:off x="3124200" y="1970087"/>
            <a:ext cx="3733800" cy="0"/>
          </a:xfrm>
          <a:prstGeom prst="line">
            <a:avLst/>
          </a:prstGeom>
          <a:noFill/>
          <a:ln w="152400">
            <a:solidFill>
              <a:schemeClr val="accent2"/>
            </a:solidFill>
            <a:miter lim="800000"/>
            <a:headEnd/>
            <a:tailEnd type="triangle" w="med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08" name="Oval 5"/>
          <p:cNvSpPr>
            <a:spLocks noChangeArrowheads="1"/>
          </p:cNvSpPr>
          <p:nvPr/>
        </p:nvSpPr>
        <p:spPr bwMode="auto">
          <a:xfrm>
            <a:off x="6858000" y="1665287"/>
            <a:ext cx="685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9" name="Oval 6"/>
          <p:cNvSpPr>
            <a:spLocks noChangeArrowheads="1"/>
          </p:cNvSpPr>
          <p:nvPr/>
        </p:nvSpPr>
        <p:spPr bwMode="auto">
          <a:xfrm>
            <a:off x="2438400" y="1665287"/>
            <a:ext cx="685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0" name="AutoShape 7"/>
          <p:cNvSpPr>
            <a:spLocks noChangeArrowheads="1"/>
          </p:cNvSpPr>
          <p:nvPr/>
        </p:nvSpPr>
        <p:spPr bwMode="auto">
          <a:xfrm>
            <a:off x="1219200" y="1436687"/>
            <a:ext cx="1219200" cy="152400"/>
          </a:xfrm>
          <a:prstGeom prst="homePlate">
            <a:avLst>
              <a:gd name="adj" fmla="val 20000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1" name="Text Box 8"/>
          <p:cNvSpPr txBox="1">
            <a:spLocks noChangeArrowheads="1"/>
          </p:cNvSpPr>
          <p:nvPr/>
        </p:nvSpPr>
        <p:spPr bwMode="auto">
          <a:xfrm>
            <a:off x="912813" y="1676400"/>
            <a:ext cx="1276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Message</a:t>
            </a:r>
          </a:p>
          <a:p>
            <a:pPr algn="ctr" eaLnBrk="0" hangingPunct="0"/>
            <a:r>
              <a:rPr lang="en-US" sz="2400">
                <a:latin typeface="Calibri" pitchFamily="34" charset="0"/>
              </a:rPr>
              <a:t>M bits</a:t>
            </a:r>
          </a:p>
        </p:txBody>
      </p:sp>
      <p:sp>
        <p:nvSpPr>
          <p:cNvPr id="25612" name="Text Box 9"/>
          <p:cNvSpPr txBox="1">
            <a:spLocks noChangeArrowheads="1"/>
          </p:cNvSpPr>
          <p:nvPr/>
        </p:nvSpPr>
        <p:spPr bwMode="auto">
          <a:xfrm>
            <a:off x="3997325" y="1371600"/>
            <a:ext cx="1751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Rate R Mbps</a:t>
            </a:r>
          </a:p>
        </p:txBody>
      </p:sp>
      <p:sp>
        <p:nvSpPr>
          <p:cNvPr id="25613" name="Text Box 10"/>
          <p:cNvSpPr txBox="1">
            <a:spLocks noChangeArrowheads="1"/>
          </p:cNvSpPr>
          <p:nvPr/>
        </p:nvSpPr>
        <p:spPr bwMode="auto">
          <a:xfrm>
            <a:off x="3787775" y="2057400"/>
            <a:ext cx="2201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Delay D seconds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Programming assignment 1 out (Sep 17</a:t>
            </a:r>
            <a:r>
              <a:rPr lang="en-US" baseline="30000" dirty="0"/>
              <a:t>th</a:t>
            </a:r>
            <a:r>
              <a:rPr lang="en-US" dirty="0"/>
              <a:t>).</a:t>
            </a:r>
          </a:p>
          <a:p>
            <a:r>
              <a:rPr lang="en-US" dirty="0"/>
              <a:t>To be completed in groups of </a:t>
            </a:r>
            <a:r>
              <a:rPr lang="en-US" i="1" dirty="0">
                <a:solidFill>
                  <a:srgbClr val="FF0000"/>
                </a:solidFill>
              </a:rPr>
              <a:t>2-3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people.</a:t>
            </a:r>
          </a:p>
          <a:p>
            <a:r>
              <a:rPr lang="en-US" dirty="0"/>
              <a:t>Due: </a:t>
            </a:r>
            <a:r>
              <a:rPr lang="en-US" dirty="0">
                <a:solidFill>
                  <a:srgbClr val="FF0000"/>
                </a:solidFill>
              </a:rPr>
              <a:t>Oct. 11th at 5PM.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Will have test runs during the last week. </a:t>
            </a:r>
          </a:p>
          <a:p>
            <a:r>
              <a:rPr lang="en-US" dirty="0"/>
              <a:t>Tutorials</a:t>
            </a:r>
          </a:p>
          <a:p>
            <a:pPr lvl="1"/>
            <a:r>
              <a:rPr lang="en-US" dirty="0"/>
              <a:t>We had a tutorial on socket programming last week.</a:t>
            </a:r>
          </a:p>
          <a:p>
            <a:pPr lvl="1"/>
            <a:r>
              <a:rPr lang="en-US" dirty="0"/>
              <a:t>This week the tutorial will be a review of this assignment.</a:t>
            </a:r>
          </a:p>
          <a:p>
            <a:r>
              <a:rPr lang="en-US" dirty="0"/>
              <a:t>Links posted on class web page:</a:t>
            </a:r>
          </a:p>
          <a:p>
            <a:pPr lvl="1"/>
            <a:r>
              <a:rPr lang="en-US" dirty="0"/>
              <a:t>Socket programming</a:t>
            </a:r>
          </a:p>
          <a:p>
            <a:pPr lvl="1"/>
            <a:r>
              <a:rPr lang="en-US" dirty="0"/>
              <a:t>Coding guidelines</a:t>
            </a:r>
          </a:p>
          <a:p>
            <a:r>
              <a:rPr lang="en-US" dirty="0"/>
              <a:t>Use Piazza if you have any questions.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Message Latency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How long does it take to send a message?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Two terms: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Propagation delay = distance / speed of light in media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How quickly a message travels over the wire	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Transmission delay = message (bits) / rate (bps)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How quickly you can inject the message onto the wire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Later we will see queuing delay …</a:t>
            </a:r>
          </a:p>
        </p:txBody>
      </p:sp>
      <p:sp>
        <p:nvSpPr>
          <p:cNvPr id="26631" name="Rectangle 4"/>
          <p:cNvSpPr>
            <a:spLocks noChangeArrowheads="1"/>
          </p:cNvSpPr>
          <p:nvPr/>
        </p:nvSpPr>
        <p:spPr bwMode="auto">
          <a:xfrm>
            <a:off x="1676400" y="22225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2" name="Rectangle 5"/>
          <p:cNvSpPr>
            <a:spLocks noChangeArrowheads="1"/>
          </p:cNvSpPr>
          <p:nvPr/>
        </p:nvSpPr>
        <p:spPr bwMode="auto">
          <a:xfrm>
            <a:off x="6096000" y="22225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3" name="Line 6"/>
          <p:cNvSpPr>
            <a:spLocks noChangeShapeType="1"/>
          </p:cNvSpPr>
          <p:nvPr/>
        </p:nvSpPr>
        <p:spPr bwMode="auto">
          <a:xfrm>
            <a:off x="2286000" y="2527300"/>
            <a:ext cx="3810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4" name="Text Box 7"/>
          <p:cNvSpPr txBox="1">
            <a:spLocks noChangeArrowheads="1"/>
          </p:cNvSpPr>
          <p:nvPr/>
        </p:nvSpPr>
        <p:spPr bwMode="auto">
          <a:xfrm>
            <a:off x="3082925" y="2651125"/>
            <a:ext cx="201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/>
              <a:t>Delay D, Rate R</a:t>
            </a:r>
          </a:p>
        </p:txBody>
      </p:sp>
      <p:sp>
        <p:nvSpPr>
          <p:cNvPr id="26635" name="AutoShape 8"/>
          <p:cNvSpPr>
            <a:spLocks noChangeArrowheads="1"/>
          </p:cNvSpPr>
          <p:nvPr/>
        </p:nvSpPr>
        <p:spPr bwMode="auto">
          <a:xfrm>
            <a:off x="3457575" y="2222500"/>
            <a:ext cx="1219200" cy="152400"/>
          </a:xfrm>
          <a:prstGeom prst="homePlate">
            <a:avLst>
              <a:gd name="adj" fmla="val 20000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6" name="Text Box 9"/>
          <p:cNvSpPr txBox="1">
            <a:spLocks noChangeArrowheads="1"/>
          </p:cNvSpPr>
          <p:nvPr/>
        </p:nvSpPr>
        <p:spPr bwMode="auto">
          <a:xfrm>
            <a:off x="3305175" y="1828800"/>
            <a:ext cx="1497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/>
              <a:t>Message M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Relationships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Latency = Propagation + Transmit + Queue</a:t>
            </a:r>
          </a:p>
          <a:p>
            <a:pPr eaLnBrk="1" hangingPunct="1"/>
            <a:r>
              <a:rPr lang="en-US" dirty="0"/>
              <a:t>Propagation Delay = Distance/</a:t>
            </a:r>
            <a:r>
              <a:rPr lang="en-US" dirty="0" err="1"/>
              <a:t>SpeedOfLight</a:t>
            </a:r>
            <a:endParaRPr lang="en-US" dirty="0"/>
          </a:p>
          <a:p>
            <a:pPr eaLnBrk="1" hangingPunct="1"/>
            <a:r>
              <a:rPr lang="en-US" dirty="0"/>
              <a:t>Transmit Time = </a:t>
            </a:r>
            <a:r>
              <a:rPr lang="en-US" dirty="0" err="1"/>
              <a:t>MessageSize</a:t>
            </a:r>
            <a:r>
              <a:rPr lang="en-US" dirty="0"/>
              <a:t>/Bandwidth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One-way Latency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Dialup with a modem:</a:t>
            </a:r>
          </a:p>
          <a:p>
            <a:pPr lvl="1" eaLnBrk="1" hangingPunct="1"/>
            <a:r>
              <a:rPr lang="en-US" dirty="0"/>
              <a:t>D = 10ms, R = 56Kbps, M = 1000 bytes</a:t>
            </a:r>
          </a:p>
          <a:p>
            <a:pPr lvl="1" eaLnBrk="1" hangingPunct="1"/>
            <a:r>
              <a:rPr lang="en-US" dirty="0"/>
              <a:t>Latency = 10ms + (1000 x 8)/(56 x 1000) sec = 153ms!</a:t>
            </a:r>
          </a:p>
          <a:p>
            <a:pPr eaLnBrk="1" hangingPunct="1"/>
            <a:r>
              <a:rPr lang="en-US" sz="2800" dirty="0"/>
              <a:t>Cross-country with T3 (45Mbps) line:</a:t>
            </a:r>
          </a:p>
          <a:p>
            <a:pPr lvl="1" eaLnBrk="1" hangingPunct="1"/>
            <a:r>
              <a:rPr lang="en-US" dirty="0"/>
              <a:t>D = 50ms, R = 45Mbps, M = 1000 bytes</a:t>
            </a:r>
          </a:p>
          <a:p>
            <a:pPr lvl="1" eaLnBrk="1" hangingPunct="1"/>
            <a:r>
              <a:rPr lang="en-US" dirty="0"/>
              <a:t>Latency = 50ms + (1000 x 8) / (45 x 1000000) sec = 50ms!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Either a slow link or long wire makes for large latency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Latency and RTT</a:t>
            </a:r>
          </a:p>
        </p:txBody>
      </p:sp>
      <p:sp>
        <p:nvSpPr>
          <p:cNvPr id="297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Latency is typically the one way delay over a link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Arrival Time - Departure Time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/>
          </a:p>
          <a:p>
            <a:pPr lvl="1" eaLnBrk="1" hangingPunct="1">
              <a:lnSpc>
                <a:spcPct val="90000"/>
              </a:lnSpc>
            </a:pPr>
            <a:endParaRPr lang="en-US" sz="2400" dirty="0"/>
          </a:p>
          <a:p>
            <a:pPr lvl="1" eaLnBrk="1" hangingPunct="1">
              <a:lnSpc>
                <a:spcPct val="90000"/>
              </a:lnSpc>
            </a:pPr>
            <a:endParaRPr lang="en-US" sz="2400" dirty="0"/>
          </a:p>
          <a:p>
            <a:pPr lvl="1" eaLnBrk="1" hangingPunct="1">
              <a:lnSpc>
                <a:spcPct val="90000"/>
              </a:lnSpc>
            </a:pPr>
            <a:endParaRPr lang="en-US" sz="2400" dirty="0"/>
          </a:p>
          <a:p>
            <a:pPr lvl="1" eaLnBrk="1" hangingPunct="1">
              <a:lnSpc>
                <a:spcPct val="90000"/>
              </a:lnSpc>
            </a:pPr>
            <a:endParaRPr lang="en-US" sz="2400" dirty="0"/>
          </a:p>
          <a:p>
            <a:pPr lvl="1"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The round trip time (RTT) is twice the one way delay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Measure of how long to signal and get a response</a:t>
            </a:r>
          </a:p>
        </p:txBody>
      </p:sp>
      <p:pic>
        <p:nvPicPr>
          <p:cNvPr id="297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476500"/>
            <a:ext cx="386080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5" name="AutoShape 5"/>
          <p:cNvSpPr>
            <a:spLocks noChangeArrowheads="1"/>
          </p:cNvSpPr>
          <p:nvPr/>
        </p:nvSpPr>
        <p:spPr bwMode="auto">
          <a:xfrm>
            <a:off x="2971800" y="1981200"/>
            <a:ext cx="3124200" cy="609600"/>
          </a:xfrm>
          <a:prstGeom prst="rightArrow">
            <a:avLst>
              <a:gd name="adj1" fmla="val 50000"/>
              <a:gd name="adj2" fmla="val 128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706" name="AutoShape 6"/>
          <p:cNvSpPr>
            <a:spLocks noChangeArrowheads="1"/>
          </p:cNvSpPr>
          <p:nvPr/>
        </p:nvSpPr>
        <p:spPr bwMode="auto">
          <a:xfrm>
            <a:off x="1066800" y="4572000"/>
            <a:ext cx="3124200" cy="609600"/>
          </a:xfrm>
          <a:prstGeom prst="rightArrow">
            <a:avLst>
              <a:gd name="adj1" fmla="val 50000"/>
              <a:gd name="adj2" fmla="val 128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707" name="AutoShape 7"/>
          <p:cNvSpPr>
            <a:spLocks noChangeArrowheads="1"/>
          </p:cNvSpPr>
          <p:nvPr/>
        </p:nvSpPr>
        <p:spPr bwMode="auto">
          <a:xfrm rot="-10734599">
            <a:off x="4495800" y="4572000"/>
            <a:ext cx="3124200" cy="609600"/>
          </a:xfrm>
          <a:prstGeom prst="rightArrow">
            <a:avLst>
              <a:gd name="adj1" fmla="val 50000"/>
              <a:gd name="adj2" fmla="val 128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708" name="Text Box 8"/>
          <p:cNvSpPr txBox="1">
            <a:spLocks noChangeArrowheads="1"/>
          </p:cNvSpPr>
          <p:nvPr/>
        </p:nvSpPr>
        <p:spPr bwMode="auto">
          <a:xfrm>
            <a:off x="4222750" y="46593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+</a:t>
            </a:r>
          </a:p>
        </p:txBody>
      </p:sp>
      <p:sp>
        <p:nvSpPr>
          <p:cNvPr id="29709" name="Text Box 9"/>
          <p:cNvSpPr txBox="1">
            <a:spLocks noChangeArrowheads="1"/>
          </p:cNvSpPr>
          <p:nvPr/>
        </p:nvSpPr>
        <p:spPr bwMode="auto">
          <a:xfrm>
            <a:off x="7754938" y="450691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RTT</a:t>
            </a:r>
          </a:p>
        </p:txBody>
      </p:sp>
      <p:sp>
        <p:nvSpPr>
          <p:cNvPr id="29710" name="Line 10"/>
          <p:cNvSpPr>
            <a:spLocks noChangeShapeType="1"/>
          </p:cNvSpPr>
          <p:nvPr/>
        </p:nvSpPr>
        <p:spPr bwMode="auto">
          <a:xfrm>
            <a:off x="2971800" y="2286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971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2057400"/>
            <a:ext cx="9318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2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2238" y="2133600"/>
            <a:ext cx="8604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3" name="Text Box 13"/>
          <p:cNvSpPr txBox="1">
            <a:spLocks noChangeArrowheads="1"/>
          </p:cNvSpPr>
          <p:nvPr/>
        </p:nvSpPr>
        <p:spPr bwMode="auto">
          <a:xfrm>
            <a:off x="298450" y="2144713"/>
            <a:ext cx="1457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Departure</a:t>
            </a:r>
          </a:p>
          <a:p>
            <a:pPr algn="ctr" eaLnBrk="0" hangingPunct="0"/>
            <a:r>
              <a:rPr lang="en-US" sz="2400">
                <a:latin typeface="Calibri" pitchFamily="34" charset="0"/>
              </a:rPr>
              <a:t>Time</a:t>
            </a:r>
          </a:p>
        </p:txBody>
      </p:sp>
      <p:sp>
        <p:nvSpPr>
          <p:cNvPr id="29714" name="Text Box 14"/>
          <p:cNvSpPr txBox="1">
            <a:spLocks noChangeArrowheads="1"/>
          </p:cNvSpPr>
          <p:nvPr/>
        </p:nvSpPr>
        <p:spPr bwMode="auto">
          <a:xfrm>
            <a:off x="7537450" y="2144713"/>
            <a:ext cx="996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Arrival</a:t>
            </a:r>
          </a:p>
          <a:p>
            <a:pPr algn="ctr" eaLnBrk="0" hangingPunct="0"/>
            <a:r>
              <a:rPr lang="en-US" sz="2400">
                <a:latin typeface="Calibri" pitchFamily="34" charset="0"/>
              </a:rPr>
              <a:t> Time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Throughput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Measure of system’s ability to “pump out” data</a:t>
            </a:r>
          </a:p>
          <a:p>
            <a:pPr lvl="1" eaLnBrk="1" hangingPunct="1"/>
            <a:r>
              <a:rPr lang="en-US" sz="2400" dirty="0"/>
              <a:t>NOT the same as bandwidth</a:t>
            </a:r>
          </a:p>
          <a:p>
            <a:pPr eaLnBrk="1" hangingPunct="1"/>
            <a:r>
              <a:rPr lang="en-US" sz="2800" dirty="0"/>
              <a:t>Throughput = Transfer Size / Transfer Time</a:t>
            </a:r>
          </a:p>
          <a:p>
            <a:pPr lvl="1" eaLnBrk="1" hangingPunct="1"/>
            <a:r>
              <a:rPr lang="en-US" sz="2400" dirty="0" err="1"/>
              <a:t>Eg</a:t>
            </a:r>
            <a:r>
              <a:rPr lang="en-US" sz="2400" dirty="0"/>
              <a:t>, “I transferred 1000 bytes in 1 second on a 100Mb/s link”</a:t>
            </a:r>
          </a:p>
          <a:p>
            <a:pPr lvl="2" eaLnBrk="1" hangingPunct="1"/>
            <a:r>
              <a:rPr lang="en-US" sz="2000" dirty="0"/>
              <a:t>BW?</a:t>
            </a:r>
          </a:p>
          <a:p>
            <a:pPr lvl="2" eaLnBrk="1" hangingPunct="1"/>
            <a:r>
              <a:rPr lang="en-US" sz="2000" dirty="0"/>
              <a:t>Throughput?</a:t>
            </a:r>
          </a:p>
          <a:p>
            <a:pPr eaLnBrk="1" hangingPunct="1"/>
            <a:r>
              <a:rPr lang="en-US" sz="2800" dirty="0"/>
              <a:t>Transfer Time = SUM OF</a:t>
            </a:r>
          </a:p>
          <a:p>
            <a:pPr lvl="1" eaLnBrk="1" hangingPunct="1"/>
            <a:r>
              <a:rPr lang="en-US" sz="2400" dirty="0"/>
              <a:t>Time to get started shipping the bits </a:t>
            </a:r>
          </a:p>
          <a:p>
            <a:pPr lvl="1" eaLnBrk="1" hangingPunct="1"/>
            <a:r>
              <a:rPr lang="en-US" sz="2400" dirty="0"/>
              <a:t>Time to ship the bits </a:t>
            </a:r>
          </a:p>
          <a:p>
            <a:pPr lvl="1" eaLnBrk="1" hangingPunct="1"/>
            <a:r>
              <a:rPr lang="en-US" sz="2400" dirty="0"/>
              <a:t>Time to get stopped shipping the bits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/>
              <a:t>Messages Occupy “Space” On the Wire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Consider a 1b/s network.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How much space does 1 byte take?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Suppose latency is 16 seconds.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How many bits can the network “store”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This is the BANDWIDTH-DELAY Product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Measure of “data in flight.”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1b/s * 16s = 16b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Tells us how much data can be sent before a receiver sees any of it.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Twice B.D.P. tells us how much data we could send before hearing back from the receiver something related to the first bit sent.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Implications?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9400" y="1714500"/>
            <a:ext cx="60706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AutoShape 3"/>
          <p:cNvSpPr>
            <a:spLocks noChangeArrowheads="1"/>
          </p:cNvSpPr>
          <p:nvPr/>
        </p:nvSpPr>
        <p:spPr bwMode="auto">
          <a:xfrm>
            <a:off x="1312863" y="3127375"/>
            <a:ext cx="6122987" cy="831850"/>
          </a:xfrm>
          <a:prstGeom prst="rightArrow">
            <a:avLst>
              <a:gd name="adj1" fmla="val 50000"/>
              <a:gd name="adj2" fmla="val 1840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/>
              <a:t>101100…11…0010101010101010101</a:t>
            </a:r>
          </a:p>
        </p:txBody>
      </p:sp>
      <p:sp>
        <p:nvSpPr>
          <p:cNvPr id="32775" name="Rectangle 4"/>
          <p:cNvSpPr>
            <a:spLocks noChangeArrowheads="1"/>
          </p:cNvSpPr>
          <p:nvPr/>
        </p:nvSpPr>
        <p:spPr bwMode="auto">
          <a:xfrm>
            <a:off x="3624263" y="685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en-US" sz="2400"/>
          </a:p>
        </p:txBody>
      </p:sp>
      <p:sp>
        <p:nvSpPr>
          <p:cNvPr id="3277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 More Realistic Example</a:t>
            </a:r>
          </a:p>
        </p:txBody>
      </p:sp>
      <p:sp>
        <p:nvSpPr>
          <p:cNvPr id="32777" name="Text Box 6"/>
          <p:cNvSpPr txBox="1">
            <a:spLocks noChangeArrowheads="1"/>
          </p:cNvSpPr>
          <p:nvPr/>
        </p:nvSpPr>
        <p:spPr bwMode="auto">
          <a:xfrm>
            <a:off x="2151595" y="1447800"/>
            <a:ext cx="44994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1" lang="en-US" sz="2000" dirty="0">
                <a:solidFill>
                  <a:schemeClr val="tx2"/>
                </a:solidFill>
              </a:rPr>
              <a:t>BDP = 50ms * 100Mbps = 5Mb = 625KB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Packet Switching</a:t>
            </a:r>
          </a:p>
        </p:txBody>
      </p:sp>
      <p:sp>
        <p:nvSpPr>
          <p:cNvPr id="72" name="Content Placeholder 7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9" name="AutoShape 2"/>
          <p:cNvSpPr>
            <a:spLocks noChangeArrowheads="1"/>
          </p:cNvSpPr>
          <p:nvPr/>
        </p:nvSpPr>
        <p:spPr bwMode="auto">
          <a:xfrm>
            <a:off x="3749675" y="1779588"/>
            <a:ext cx="1546225" cy="849312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Text Box 4"/>
          <p:cNvSpPr txBox="1">
            <a:spLocks noChangeArrowheads="1"/>
          </p:cNvSpPr>
          <p:nvPr/>
        </p:nvSpPr>
        <p:spPr bwMode="auto">
          <a:xfrm>
            <a:off x="1524000" y="2824163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Host A</a:t>
            </a:r>
          </a:p>
        </p:txBody>
      </p:sp>
      <p:sp>
        <p:nvSpPr>
          <p:cNvPr id="1032" name="Text Box 5"/>
          <p:cNvSpPr txBox="1">
            <a:spLocks noChangeArrowheads="1"/>
          </p:cNvSpPr>
          <p:nvPr/>
        </p:nvSpPr>
        <p:spPr bwMode="auto">
          <a:xfrm>
            <a:off x="1524000" y="4805363"/>
            <a:ext cx="989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Host B</a:t>
            </a:r>
          </a:p>
        </p:txBody>
      </p:sp>
      <p:sp>
        <p:nvSpPr>
          <p:cNvPr id="1033" name="Line 6"/>
          <p:cNvSpPr>
            <a:spLocks noChangeShapeType="1"/>
          </p:cNvSpPr>
          <p:nvPr/>
        </p:nvSpPr>
        <p:spPr bwMode="auto">
          <a:xfrm>
            <a:off x="2743200" y="3124200"/>
            <a:ext cx="314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Line 7"/>
          <p:cNvSpPr>
            <a:spLocks noChangeShapeType="1"/>
          </p:cNvSpPr>
          <p:nvPr/>
        </p:nvSpPr>
        <p:spPr bwMode="auto">
          <a:xfrm>
            <a:off x="2743200" y="5105400"/>
            <a:ext cx="314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5" name="Line 8"/>
          <p:cNvSpPr>
            <a:spLocks noChangeShapeType="1"/>
          </p:cNvSpPr>
          <p:nvPr/>
        </p:nvSpPr>
        <p:spPr bwMode="auto">
          <a:xfrm>
            <a:off x="2743200" y="3657600"/>
            <a:ext cx="314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Line 9"/>
          <p:cNvSpPr>
            <a:spLocks noChangeShapeType="1"/>
          </p:cNvSpPr>
          <p:nvPr/>
        </p:nvSpPr>
        <p:spPr bwMode="auto">
          <a:xfrm>
            <a:off x="2743200" y="4114800"/>
            <a:ext cx="314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10"/>
          <p:cNvSpPr>
            <a:spLocks noChangeShapeType="1"/>
          </p:cNvSpPr>
          <p:nvPr/>
        </p:nvSpPr>
        <p:spPr bwMode="auto">
          <a:xfrm>
            <a:off x="2743200" y="4572000"/>
            <a:ext cx="314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Text Box 11"/>
          <p:cNvSpPr txBox="1">
            <a:spLocks noChangeArrowheads="1"/>
          </p:cNvSpPr>
          <p:nvPr/>
        </p:nvSpPr>
        <p:spPr bwMode="auto">
          <a:xfrm>
            <a:off x="2320925" y="3508375"/>
            <a:ext cx="398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R1</a:t>
            </a:r>
          </a:p>
        </p:txBody>
      </p:sp>
      <p:sp>
        <p:nvSpPr>
          <p:cNvPr id="1039" name="Text Box 12"/>
          <p:cNvSpPr txBox="1">
            <a:spLocks noChangeArrowheads="1"/>
          </p:cNvSpPr>
          <p:nvPr/>
        </p:nvSpPr>
        <p:spPr bwMode="auto">
          <a:xfrm>
            <a:off x="2320925" y="3965575"/>
            <a:ext cx="398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R2</a:t>
            </a:r>
          </a:p>
        </p:txBody>
      </p:sp>
      <p:sp>
        <p:nvSpPr>
          <p:cNvPr id="1040" name="Text Box 13"/>
          <p:cNvSpPr txBox="1">
            <a:spLocks noChangeArrowheads="1"/>
          </p:cNvSpPr>
          <p:nvPr/>
        </p:nvSpPr>
        <p:spPr bwMode="auto">
          <a:xfrm>
            <a:off x="2320925" y="4422775"/>
            <a:ext cx="398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R3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025650" y="1524000"/>
            <a:ext cx="381000" cy="381000"/>
            <a:chOff x="1296" y="1104"/>
            <a:chExt cx="240" cy="240"/>
          </a:xfrm>
        </p:grpSpPr>
        <p:sp>
          <p:nvSpPr>
            <p:cNvPr id="1093" name="Oval 15"/>
            <p:cNvSpPr>
              <a:spLocks noChangeArrowheads="1"/>
            </p:cNvSpPr>
            <p:nvPr/>
          </p:nvSpPr>
          <p:spPr bwMode="auto">
            <a:xfrm>
              <a:off x="1296" y="1104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4" name="Text Box 16"/>
            <p:cNvSpPr txBox="1">
              <a:spLocks noChangeArrowheads="1"/>
            </p:cNvSpPr>
            <p:nvPr/>
          </p:nvSpPr>
          <p:spPr bwMode="auto">
            <a:xfrm>
              <a:off x="1314" y="1117"/>
              <a:ext cx="1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Calibri" pitchFamily="34" charset="0"/>
                </a:rPr>
                <a:t>A</a:t>
              </a:r>
            </a:p>
          </p:txBody>
        </p:sp>
      </p:grpSp>
      <p:sp>
        <p:nvSpPr>
          <p:cNvPr id="1042" name="Oval 17"/>
          <p:cNvSpPr>
            <a:spLocks noChangeArrowheads="1"/>
          </p:cNvSpPr>
          <p:nvPr/>
        </p:nvSpPr>
        <p:spPr bwMode="auto">
          <a:xfrm>
            <a:off x="3470275" y="1992313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3" name="Text Box 18"/>
          <p:cNvSpPr txBox="1">
            <a:spLocks noChangeArrowheads="1"/>
          </p:cNvSpPr>
          <p:nvPr/>
        </p:nvSpPr>
        <p:spPr bwMode="auto">
          <a:xfrm>
            <a:off x="3476625" y="2036763"/>
            <a:ext cx="371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R1</a:t>
            </a:r>
          </a:p>
        </p:txBody>
      </p:sp>
      <p:sp>
        <p:nvSpPr>
          <p:cNvPr id="1044" name="Oval 19"/>
          <p:cNvSpPr>
            <a:spLocks noChangeArrowheads="1"/>
          </p:cNvSpPr>
          <p:nvPr/>
        </p:nvSpPr>
        <p:spPr bwMode="auto">
          <a:xfrm>
            <a:off x="4333875" y="164465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5" name="Text Box 20"/>
          <p:cNvSpPr txBox="1">
            <a:spLocks noChangeArrowheads="1"/>
          </p:cNvSpPr>
          <p:nvPr/>
        </p:nvSpPr>
        <p:spPr bwMode="auto">
          <a:xfrm>
            <a:off x="4333875" y="1689100"/>
            <a:ext cx="371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R2</a:t>
            </a:r>
          </a:p>
        </p:txBody>
      </p:sp>
      <p:sp>
        <p:nvSpPr>
          <p:cNvPr id="1046" name="Oval 21"/>
          <p:cNvSpPr>
            <a:spLocks noChangeArrowheads="1"/>
          </p:cNvSpPr>
          <p:nvPr/>
        </p:nvSpPr>
        <p:spPr bwMode="auto">
          <a:xfrm>
            <a:off x="4333875" y="2389188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Text Box 22"/>
          <p:cNvSpPr txBox="1">
            <a:spLocks noChangeArrowheads="1"/>
          </p:cNvSpPr>
          <p:nvPr/>
        </p:nvSpPr>
        <p:spPr bwMode="auto">
          <a:xfrm>
            <a:off x="4333875" y="2433638"/>
            <a:ext cx="371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R4</a:t>
            </a:r>
          </a:p>
        </p:txBody>
      </p:sp>
      <p:sp>
        <p:nvSpPr>
          <p:cNvPr id="1048" name="Oval 23"/>
          <p:cNvSpPr>
            <a:spLocks noChangeArrowheads="1"/>
          </p:cNvSpPr>
          <p:nvPr/>
        </p:nvSpPr>
        <p:spPr bwMode="auto">
          <a:xfrm>
            <a:off x="5197475" y="2008188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Text Box 24"/>
          <p:cNvSpPr txBox="1">
            <a:spLocks noChangeArrowheads="1"/>
          </p:cNvSpPr>
          <p:nvPr/>
        </p:nvSpPr>
        <p:spPr bwMode="auto">
          <a:xfrm>
            <a:off x="5197475" y="2052638"/>
            <a:ext cx="371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R3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6661150" y="1541463"/>
            <a:ext cx="381000" cy="381000"/>
            <a:chOff x="1296" y="1104"/>
            <a:chExt cx="240" cy="240"/>
          </a:xfrm>
        </p:grpSpPr>
        <p:sp>
          <p:nvSpPr>
            <p:cNvPr id="1091" name="Oval 26"/>
            <p:cNvSpPr>
              <a:spLocks noChangeArrowheads="1"/>
            </p:cNvSpPr>
            <p:nvPr/>
          </p:nvSpPr>
          <p:spPr bwMode="auto">
            <a:xfrm>
              <a:off x="1296" y="1104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2" name="Text Box 27"/>
            <p:cNvSpPr txBox="1">
              <a:spLocks noChangeArrowheads="1"/>
            </p:cNvSpPr>
            <p:nvPr/>
          </p:nvSpPr>
          <p:spPr bwMode="auto">
            <a:xfrm>
              <a:off x="1314" y="1117"/>
              <a:ext cx="18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Calibri" pitchFamily="34" charset="0"/>
                </a:rPr>
                <a:t>B</a:t>
              </a:r>
            </a:p>
          </p:txBody>
        </p:sp>
      </p:grpSp>
      <p:sp>
        <p:nvSpPr>
          <p:cNvPr id="1051" name="Line 28"/>
          <p:cNvSpPr>
            <a:spLocks noChangeShapeType="1"/>
          </p:cNvSpPr>
          <p:nvPr/>
        </p:nvSpPr>
        <p:spPr bwMode="auto">
          <a:xfrm>
            <a:off x="2387600" y="1779588"/>
            <a:ext cx="1074738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2" name="Line 29"/>
          <p:cNvSpPr>
            <a:spLocks noChangeShapeType="1"/>
          </p:cNvSpPr>
          <p:nvPr/>
        </p:nvSpPr>
        <p:spPr bwMode="auto">
          <a:xfrm flipV="1">
            <a:off x="5586413" y="1779588"/>
            <a:ext cx="1074737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3" name="Line 30"/>
          <p:cNvSpPr>
            <a:spLocks noChangeShapeType="1"/>
          </p:cNvSpPr>
          <p:nvPr/>
        </p:nvSpPr>
        <p:spPr bwMode="auto">
          <a:xfrm>
            <a:off x="2606675" y="1779588"/>
            <a:ext cx="677863" cy="26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Line 31"/>
          <p:cNvSpPr>
            <a:spLocks noChangeShapeType="1"/>
          </p:cNvSpPr>
          <p:nvPr/>
        </p:nvSpPr>
        <p:spPr bwMode="auto">
          <a:xfrm flipV="1">
            <a:off x="3917950" y="1870075"/>
            <a:ext cx="320675" cy="16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5" name="Line 32"/>
          <p:cNvSpPr>
            <a:spLocks noChangeShapeType="1"/>
          </p:cNvSpPr>
          <p:nvPr/>
        </p:nvSpPr>
        <p:spPr bwMode="auto">
          <a:xfrm>
            <a:off x="4810125" y="1866900"/>
            <a:ext cx="331788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6" name="Line 33"/>
          <p:cNvSpPr>
            <a:spLocks noChangeShapeType="1"/>
          </p:cNvSpPr>
          <p:nvPr/>
        </p:nvSpPr>
        <p:spPr bwMode="auto">
          <a:xfrm flipV="1">
            <a:off x="5730875" y="1781175"/>
            <a:ext cx="736600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7" name="AutoShape 34" descr="Wide upward diagonal"/>
          <p:cNvSpPr>
            <a:spLocks noChangeArrowheads="1"/>
          </p:cNvSpPr>
          <p:nvPr/>
        </p:nvSpPr>
        <p:spPr bwMode="auto">
          <a:xfrm flipH="1">
            <a:off x="3013075" y="3133725"/>
            <a:ext cx="549275" cy="523875"/>
          </a:xfrm>
          <a:prstGeom prst="parallelogram">
            <a:avLst>
              <a:gd name="adj" fmla="val 52424"/>
            </a:avLst>
          </a:prstGeom>
          <a:pattFill prst="wdUpDiag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8" name="AutoShape 35" descr="Wide upward diagonal"/>
          <p:cNvSpPr>
            <a:spLocks noChangeArrowheads="1"/>
          </p:cNvSpPr>
          <p:nvPr/>
        </p:nvSpPr>
        <p:spPr bwMode="auto">
          <a:xfrm flipH="1">
            <a:off x="3586163" y="3660775"/>
            <a:ext cx="463550" cy="454025"/>
          </a:xfrm>
          <a:prstGeom prst="parallelogram">
            <a:avLst>
              <a:gd name="adj" fmla="val 51049"/>
            </a:avLst>
          </a:prstGeom>
          <a:pattFill prst="wdUpDiag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9" name="AutoShape 36" descr="Wide upward diagonal"/>
          <p:cNvSpPr>
            <a:spLocks noChangeArrowheads="1"/>
          </p:cNvSpPr>
          <p:nvPr/>
        </p:nvSpPr>
        <p:spPr bwMode="auto">
          <a:xfrm flipH="1">
            <a:off x="4079875" y="4116388"/>
            <a:ext cx="463550" cy="455612"/>
          </a:xfrm>
          <a:prstGeom prst="parallelogram">
            <a:avLst>
              <a:gd name="adj" fmla="val 50871"/>
            </a:avLst>
          </a:prstGeom>
          <a:pattFill prst="wdUpDiag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0" name="AutoShape 37" descr="Wide upward diagonal"/>
          <p:cNvSpPr>
            <a:spLocks noChangeArrowheads="1"/>
          </p:cNvSpPr>
          <p:nvPr/>
        </p:nvSpPr>
        <p:spPr bwMode="auto">
          <a:xfrm flipH="1">
            <a:off x="4554538" y="4575175"/>
            <a:ext cx="549275" cy="517525"/>
          </a:xfrm>
          <a:prstGeom prst="parallelogram">
            <a:avLst>
              <a:gd name="adj" fmla="val 53067"/>
            </a:avLst>
          </a:prstGeom>
          <a:pattFill prst="wdUpDiag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1" name="Text Box 38"/>
          <p:cNvSpPr txBox="1">
            <a:spLocks noChangeArrowheads="1"/>
          </p:cNvSpPr>
          <p:nvPr/>
        </p:nvSpPr>
        <p:spPr bwMode="auto">
          <a:xfrm>
            <a:off x="2908300" y="2884488"/>
            <a:ext cx="733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i="1">
                <a:latin typeface="Calibri" pitchFamily="34" charset="0"/>
              </a:rPr>
              <a:t>TRANSP</a:t>
            </a:r>
            <a:r>
              <a:rPr lang="en-US" sz="900" i="1">
                <a:latin typeface="Calibri" pitchFamily="34" charset="0"/>
              </a:rPr>
              <a:t>1</a:t>
            </a:r>
            <a:endParaRPr lang="en-US" sz="1200" i="1">
              <a:latin typeface="Calibri" pitchFamily="34" charset="0"/>
            </a:endParaRPr>
          </a:p>
        </p:txBody>
      </p:sp>
      <p:sp>
        <p:nvSpPr>
          <p:cNvPr id="1062" name="Text Box 39"/>
          <p:cNvSpPr txBox="1">
            <a:spLocks noChangeArrowheads="1"/>
          </p:cNvSpPr>
          <p:nvPr/>
        </p:nvSpPr>
        <p:spPr bwMode="auto">
          <a:xfrm>
            <a:off x="3511550" y="3405188"/>
            <a:ext cx="733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i="1">
                <a:latin typeface="Calibri" pitchFamily="34" charset="0"/>
              </a:rPr>
              <a:t>TRANSP</a:t>
            </a:r>
            <a:r>
              <a:rPr lang="en-US" sz="900" i="1">
                <a:latin typeface="Calibri" pitchFamily="34" charset="0"/>
              </a:rPr>
              <a:t>2</a:t>
            </a:r>
            <a:endParaRPr lang="en-US" sz="1200" i="1">
              <a:latin typeface="Calibri" pitchFamily="34" charset="0"/>
            </a:endParaRPr>
          </a:p>
        </p:txBody>
      </p:sp>
      <p:sp>
        <p:nvSpPr>
          <p:cNvPr id="1063" name="Text Box 40"/>
          <p:cNvSpPr txBox="1">
            <a:spLocks noChangeArrowheads="1"/>
          </p:cNvSpPr>
          <p:nvPr/>
        </p:nvSpPr>
        <p:spPr bwMode="auto">
          <a:xfrm>
            <a:off x="4064000" y="3894138"/>
            <a:ext cx="733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i="1">
                <a:latin typeface="Calibri" pitchFamily="34" charset="0"/>
              </a:rPr>
              <a:t>TRANSP</a:t>
            </a:r>
            <a:r>
              <a:rPr lang="en-US" sz="900" i="1">
                <a:latin typeface="Calibri" pitchFamily="34" charset="0"/>
              </a:rPr>
              <a:t>3</a:t>
            </a:r>
            <a:endParaRPr lang="en-US" sz="1200" i="1">
              <a:latin typeface="Calibri" pitchFamily="34" charset="0"/>
            </a:endParaRPr>
          </a:p>
        </p:txBody>
      </p:sp>
      <p:sp>
        <p:nvSpPr>
          <p:cNvPr id="1064" name="Text Box 41"/>
          <p:cNvSpPr txBox="1">
            <a:spLocks noChangeArrowheads="1"/>
          </p:cNvSpPr>
          <p:nvPr/>
        </p:nvSpPr>
        <p:spPr bwMode="auto">
          <a:xfrm>
            <a:off x="4429125" y="4330700"/>
            <a:ext cx="733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i="1">
                <a:latin typeface="Calibri" pitchFamily="34" charset="0"/>
              </a:rPr>
              <a:t>TRANSP</a:t>
            </a:r>
            <a:r>
              <a:rPr lang="en-US" sz="900" i="1">
                <a:latin typeface="Calibri" pitchFamily="34" charset="0"/>
              </a:rPr>
              <a:t>4</a:t>
            </a:r>
            <a:endParaRPr lang="en-US" sz="1200" i="1">
              <a:latin typeface="Calibri" pitchFamily="34" charset="0"/>
            </a:endParaRPr>
          </a:p>
        </p:txBody>
      </p:sp>
      <p:sp>
        <p:nvSpPr>
          <p:cNvPr id="1065" name="Line 42"/>
          <p:cNvSpPr>
            <a:spLocks noChangeShapeType="1"/>
          </p:cNvSpPr>
          <p:nvPr/>
        </p:nvSpPr>
        <p:spPr bwMode="auto">
          <a:xfrm>
            <a:off x="3013075" y="3124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6" name="Line 43"/>
          <p:cNvSpPr>
            <a:spLocks noChangeShapeType="1"/>
          </p:cNvSpPr>
          <p:nvPr/>
        </p:nvSpPr>
        <p:spPr bwMode="auto">
          <a:xfrm>
            <a:off x="3011488" y="3733800"/>
            <a:ext cx="271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sm" len="sm"/>
            <a:tailEnd type="arrow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7" name="Line 44"/>
          <p:cNvSpPr>
            <a:spLocks noChangeShapeType="1"/>
          </p:cNvSpPr>
          <p:nvPr/>
        </p:nvSpPr>
        <p:spPr bwMode="auto">
          <a:xfrm>
            <a:off x="3013075" y="3644900"/>
            <a:ext cx="0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8" name="Line 45"/>
          <p:cNvSpPr>
            <a:spLocks noChangeShapeType="1"/>
          </p:cNvSpPr>
          <p:nvPr/>
        </p:nvSpPr>
        <p:spPr bwMode="auto">
          <a:xfrm>
            <a:off x="3282950" y="3651250"/>
            <a:ext cx="0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9" name="Text Box 46"/>
          <p:cNvSpPr txBox="1">
            <a:spLocks noChangeArrowheads="1"/>
          </p:cNvSpPr>
          <p:nvPr/>
        </p:nvSpPr>
        <p:spPr bwMode="auto">
          <a:xfrm>
            <a:off x="2819400" y="3765550"/>
            <a:ext cx="482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900" i="1">
                <a:latin typeface="Calibri" pitchFamily="34" charset="0"/>
              </a:rPr>
              <a:t>PROP</a:t>
            </a:r>
            <a:r>
              <a:rPr lang="en-US" sz="700" i="1">
                <a:latin typeface="Calibri" pitchFamily="34" charset="0"/>
              </a:rPr>
              <a:t>1</a:t>
            </a:r>
            <a:endParaRPr lang="en-US" sz="900" i="1">
              <a:latin typeface="Calibri" pitchFamily="34" charset="0"/>
            </a:endParaRPr>
          </a:p>
        </p:txBody>
      </p:sp>
      <p:sp>
        <p:nvSpPr>
          <p:cNvPr id="1070" name="Line 47"/>
          <p:cNvSpPr>
            <a:spLocks noChangeShapeType="1"/>
          </p:cNvSpPr>
          <p:nvPr/>
        </p:nvSpPr>
        <p:spPr bwMode="auto">
          <a:xfrm>
            <a:off x="3581400" y="3657600"/>
            <a:ext cx="0" cy="444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1" name="Line 48"/>
          <p:cNvSpPr>
            <a:spLocks noChangeShapeType="1"/>
          </p:cNvSpPr>
          <p:nvPr/>
        </p:nvSpPr>
        <p:spPr bwMode="auto">
          <a:xfrm>
            <a:off x="3586163" y="4178300"/>
            <a:ext cx="227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sm" len="sm"/>
            <a:tailEnd type="arrow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2" name="Line 49"/>
          <p:cNvSpPr>
            <a:spLocks noChangeShapeType="1"/>
          </p:cNvSpPr>
          <p:nvPr/>
        </p:nvSpPr>
        <p:spPr bwMode="auto">
          <a:xfrm>
            <a:off x="3581400" y="4089400"/>
            <a:ext cx="0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3" name="Line 50"/>
          <p:cNvSpPr>
            <a:spLocks noChangeShapeType="1"/>
          </p:cNvSpPr>
          <p:nvPr/>
        </p:nvSpPr>
        <p:spPr bwMode="auto">
          <a:xfrm>
            <a:off x="3813175" y="4095750"/>
            <a:ext cx="0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4" name="Text Box 51"/>
          <p:cNvSpPr txBox="1">
            <a:spLocks noChangeArrowheads="1"/>
          </p:cNvSpPr>
          <p:nvPr/>
        </p:nvSpPr>
        <p:spPr bwMode="auto">
          <a:xfrm>
            <a:off x="3429000" y="4208463"/>
            <a:ext cx="482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900" i="1">
                <a:latin typeface="Calibri" pitchFamily="34" charset="0"/>
              </a:rPr>
              <a:t>PROP</a:t>
            </a:r>
            <a:r>
              <a:rPr lang="en-US" sz="700" i="1">
                <a:latin typeface="Calibri" pitchFamily="34" charset="0"/>
              </a:rPr>
              <a:t>2</a:t>
            </a:r>
            <a:endParaRPr lang="en-US" sz="900" i="1">
              <a:latin typeface="Calibri" pitchFamily="34" charset="0"/>
            </a:endParaRPr>
          </a:p>
        </p:txBody>
      </p:sp>
      <p:sp>
        <p:nvSpPr>
          <p:cNvPr id="1075" name="Line 52"/>
          <p:cNvSpPr>
            <a:spLocks noChangeShapeType="1"/>
          </p:cNvSpPr>
          <p:nvPr/>
        </p:nvSpPr>
        <p:spPr bwMode="auto">
          <a:xfrm>
            <a:off x="4079875" y="4095750"/>
            <a:ext cx="0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6" name="Line 53"/>
          <p:cNvSpPr>
            <a:spLocks noChangeShapeType="1"/>
          </p:cNvSpPr>
          <p:nvPr/>
        </p:nvSpPr>
        <p:spPr bwMode="auto">
          <a:xfrm>
            <a:off x="4049713" y="4089400"/>
            <a:ext cx="0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7" name="Line 54"/>
          <p:cNvSpPr>
            <a:spLocks noChangeShapeType="1"/>
          </p:cNvSpPr>
          <p:nvPr/>
        </p:nvSpPr>
        <p:spPr bwMode="auto">
          <a:xfrm>
            <a:off x="4078288" y="4102100"/>
            <a:ext cx="0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8" name="Line 55"/>
          <p:cNvSpPr>
            <a:spLocks noChangeShapeType="1"/>
          </p:cNvSpPr>
          <p:nvPr/>
        </p:nvSpPr>
        <p:spPr bwMode="auto">
          <a:xfrm>
            <a:off x="4079875" y="4127500"/>
            <a:ext cx="0" cy="444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9" name="Line 56"/>
          <p:cNvSpPr>
            <a:spLocks noChangeShapeType="1"/>
          </p:cNvSpPr>
          <p:nvPr/>
        </p:nvSpPr>
        <p:spPr bwMode="auto">
          <a:xfrm>
            <a:off x="4079875" y="4648200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sm" len="sm"/>
            <a:tailEnd type="arrow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0" name="Line 57"/>
          <p:cNvSpPr>
            <a:spLocks noChangeShapeType="1"/>
          </p:cNvSpPr>
          <p:nvPr/>
        </p:nvSpPr>
        <p:spPr bwMode="auto">
          <a:xfrm>
            <a:off x="4079875" y="4556125"/>
            <a:ext cx="0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1" name="Text Box 58"/>
          <p:cNvSpPr txBox="1">
            <a:spLocks noChangeArrowheads="1"/>
          </p:cNvSpPr>
          <p:nvPr/>
        </p:nvSpPr>
        <p:spPr bwMode="auto">
          <a:xfrm>
            <a:off x="3886200" y="4676775"/>
            <a:ext cx="482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900" i="1">
                <a:latin typeface="Calibri" pitchFamily="34" charset="0"/>
              </a:rPr>
              <a:t>PROP</a:t>
            </a:r>
            <a:r>
              <a:rPr lang="en-US" sz="700" i="1">
                <a:latin typeface="Calibri" pitchFamily="34" charset="0"/>
              </a:rPr>
              <a:t>3</a:t>
            </a:r>
            <a:endParaRPr lang="en-US" sz="900" i="1">
              <a:latin typeface="Calibri" pitchFamily="34" charset="0"/>
            </a:endParaRPr>
          </a:p>
        </p:txBody>
      </p:sp>
      <p:sp>
        <p:nvSpPr>
          <p:cNvPr id="1082" name="Line 59"/>
          <p:cNvSpPr>
            <a:spLocks noChangeShapeType="1"/>
          </p:cNvSpPr>
          <p:nvPr/>
        </p:nvSpPr>
        <p:spPr bwMode="auto">
          <a:xfrm>
            <a:off x="4552950" y="4619625"/>
            <a:ext cx="0" cy="444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3" name="Line 60"/>
          <p:cNvSpPr>
            <a:spLocks noChangeShapeType="1"/>
          </p:cNvSpPr>
          <p:nvPr/>
        </p:nvSpPr>
        <p:spPr bwMode="auto">
          <a:xfrm>
            <a:off x="4565650" y="5181600"/>
            <a:ext cx="269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sm" len="sm"/>
            <a:tailEnd type="arrow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4" name="Line 61"/>
          <p:cNvSpPr>
            <a:spLocks noChangeShapeType="1"/>
          </p:cNvSpPr>
          <p:nvPr/>
        </p:nvSpPr>
        <p:spPr bwMode="auto">
          <a:xfrm>
            <a:off x="4552950" y="5105400"/>
            <a:ext cx="0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" name="Line 62"/>
          <p:cNvSpPr>
            <a:spLocks noChangeShapeType="1"/>
          </p:cNvSpPr>
          <p:nvPr/>
        </p:nvSpPr>
        <p:spPr bwMode="auto">
          <a:xfrm>
            <a:off x="4832350" y="5105400"/>
            <a:ext cx="0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6" name="Text Box 63"/>
          <p:cNvSpPr txBox="1">
            <a:spLocks noChangeArrowheads="1"/>
          </p:cNvSpPr>
          <p:nvPr/>
        </p:nvSpPr>
        <p:spPr bwMode="auto">
          <a:xfrm>
            <a:off x="4397375" y="5205413"/>
            <a:ext cx="482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900" i="1">
                <a:latin typeface="Calibri" pitchFamily="34" charset="0"/>
              </a:rPr>
              <a:t>PROP</a:t>
            </a:r>
            <a:r>
              <a:rPr lang="en-US" sz="700" i="1">
                <a:latin typeface="Calibri" pitchFamily="34" charset="0"/>
              </a:rPr>
              <a:t>4</a:t>
            </a:r>
            <a:endParaRPr lang="en-US" sz="900" i="1">
              <a:latin typeface="Calibri" pitchFamily="34" charset="0"/>
            </a:endParaRPr>
          </a:p>
        </p:txBody>
      </p:sp>
      <p:sp>
        <p:nvSpPr>
          <p:cNvPr id="1087" name="Text Box 64"/>
          <p:cNvSpPr txBox="1">
            <a:spLocks noChangeArrowheads="1"/>
          </p:cNvSpPr>
          <p:nvPr/>
        </p:nvSpPr>
        <p:spPr bwMode="auto">
          <a:xfrm>
            <a:off x="1752600" y="1922463"/>
            <a:ext cx="969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Source</a:t>
            </a:r>
          </a:p>
        </p:txBody>
      </p:sp>
      <p:sp>
        <p:nvSpPr>
          <p:cNvPr id="1088" name="Text Box 65"/>
          <p:cNvSpPr txBox="1">
            <a:spLocks noChangeArrowheads="1"/>
          </p:cNvSpPr>
          <p:nvPr/>
        </p:nvSpPr>
        <p:spPr bwMode="auto">
          <a:xfrm>
            <a:off x="6467475" y="1922463"/>
            <a:ext cx="147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Destination</a:t>
            </a:r>
          </a:p>
        </p:txBody>
      </p:sp>
      <p:sp>
        <p:nvSpPr>
          <p:cNvPr id="1089" name="Text Box 66"/>
          <p:cNvSpPr txBox="1">
            <a:spLocks noChangeArrowheads="1"/>
          </p:cNvSpPr>
          <p:nvPr/>
        </p:nvSpPr>
        <p:spPr bwMode="auto">
          <a:xfrm>
            <a:off x="4648200" y="3200400"/>
            <a:ext cx="3657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SzPct val="150000"/>
            </a:pPr>
            <a:r>
              <a:rPr lang="en-US" sz="1600">
                <a:latin typeface="Calibri" pitchFamily="34" charset="0"/>
              </a:rPr>
              <a:t>“Store-and-Forward” at each Router</a:t>
            </a:r>
          </a:p>
        </p:txBody>
      </p:sp>
      <p:graphicFrame>
        <p:nvGraphicFramePr>
          <p:cNvPr id="1026" name="Object 67"/>
          <p:cNvGraphicFramePr>
            <a:graphicFrameLocks noChangeAspect="1"/>
          </p:cNvGraphicFramePr>
          <p:nvPr/>
        </p:nvGraphicFramePr>
        <p:xfrm>
          <a:off x="1143000" y="5410200"/>
          <a:ext cx="714851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0" name="Equation" r:id="rId4" imgW="3555720" imgH="342720" progId="">
                  <p:embed/>
                </p:oleObj>
              </mc:Choice>
              <mc:Fallback>
                <p:oleObj name="Equation" r:id="rId4" imgW="3555720" imgH="342720" progId="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10200"/>
                        <a:ext cx="7148513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Date Placeholder 7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75" name="Footer Placeholder 7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Packet Switching</a:t>
            </a:r>
          </a:p>
        </p:txBody>
      </p:sp>
      <p:sp>
        <p:nvSpPr>
          <p:cNvPr id="58" name="Content Placeholder 5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Why not send the entire message in one packet?</a:t>
            </a:r>
            <a:r>
              <a:rPr lang="en-US" dirty="0"/>
              <a:t> </a:t>
            </a:r>
          </a:p>
        </p:txBody>
      </p:sp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457200" y="4648200"/>
            <a:ext cx="822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SzPct val="150000"/>
            </a:pPr>
            <a:r>
              <a:rPr lang="en-US" sz="2000" dirty="0">
                <a:latin typeface="Calibri" pitchFamily="34" charset="0"/>
              </a:rPr>
              <a:t> Breaking message into packets allows parallel transmission across all links, reducing end to end latency. It also prevents a link from being “hogged” for a long time by one message.</a:t>
            </a:r>
          </a:p>
        </p:txBody>
      </p:sp>
      <p:sp>
        <p:nvSpPr>
          <p:cNvPr id="2056" name="Text Box 4"/>
          <p:cNvSpPr txBox="1">
            <a:spLocks noChangeArrowheads="1"/>
          </p:cNvSpPr>
          <p:nvPr/>
        </p:nvSpPr>
        <p:spPr bwMode="auto">
          <a:xfrm>
            <a:off x="4833938" y="2089150"/>
            <a:ext cx="796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Host A</a:t>
            </a:r>
          </a:p>
        </p:txBody>
      </p:sp>
      <p:sp>
        <p:nvSpPr>
          <p:cNvPr id="2057" name="Text Box 5"/>
          <p:cNvSpPr txBox="1">
            <a:spLocks noChangeArrowheads="1"/>
          </p:cNvSpPr>
          <p:nvPr/>
        </p:nvSpPr>
        <p:spPr bwMode="auto">
          <a:xfrm>
            <a:off x="4833938" y="3449637"/>
            <a:ext cx="788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Host B</a:t>
            </a:r>
          </a:p>
        </p:txBody>
      </p:sp>
      <p:sp>
        <p:nvSpPr>
          <p:cNvPr id="2058" name="Line 6"/>
          <p:cNvSpPr>
            <a:spLocks noChangeShapeType="1"/>
          </p:cNvSpPr>
          <p:nvPr/>
        </p:nvSpPr>
        <p:spPr bwMode="auto">
          <a:xfrm>
            <a:off x="5672138" y="2143125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Line 7"/>
          <p:cNvSpPr>
            <a:spLocks noChangeShapeType="1"/>
          </p:cNvSpPr>
          <p:nvPr/>
        </p:nvSpPr>
        <p:spPr bwMode="auto">
          <a:xfrm>
            <a:off x="5672138" y="35306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Line 8"/>
          <p:cNvSpPr>
            <a:spLocks noChangeShapeType="1"/>
          </p:cNvSpPr>
          <p:nvPr/>
        </p:nvSpPr>
        <p:spPr bwMode="auto">
          <a:xfrm>
            <a:off x="5672138" y="2490787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Line 9"/>
          <p:cNvSpPr>
            <a:spLocks noChangeShapeType="1"/>
          </p:cNvSpPr>
          <p:nvPr/>
        </p:nvSpPr>
        <p:spPr bwMode="auto">
          <a:xfrm>
            <a:off x="5672138" y="2836862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Line 10"/>
          <p:cNvSpPr>
            <a:spLocks noChangeShapeType="1"/>
          </p:cNvSpPr>
          <p:nvPr/>
        </p:nvSpPr>
        <p:spPr bwMode="auto">
          <a:xfrm>
            <a:off x="5672138" y="3184525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Text Box 11"/>
          <p:cNvSpPr txBox="1">
            <a:spLocks noChangeArrowheads="1"/>
          </p:cNvSpPr>
          <p:nvPr/>
        </p:nvSpPr>
        <p:spPr bwMode="auto">
          <a:xfrm>
            <a:off x="5376863" y="2465387"/>
            <a:ext cx="3444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Calibri" pitchFamily="34" charset="0"/>
              </a:rPr>
              <a:t>R1</a:t>
            </a:r>
          </a:p>
        </p:txBody>
      </p:sp>
      <p:sp>
        <p:nvSpPr>
          <p:cNvPr id="2064" name="Text Box 12"/>
          <p:cNvSpPr txBox="1">
            <a:spLocks noChangeArrowheads="1"/>
          </p:cNvSpPr>
          <p:nvPr/>
        </p:nvSpPr>
        <p:spPr bwMode="auto">
          <a:xfrm>
            <a:off x="5376863" y="2786062"/>
            <a:ext cx="3444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Calibri" pitchFamily="34" charset="0"/>
              </a:rPr>
              <a:t>R2</a:t>
            </a:r>
          </a:p>
        </p:txBody>
      </p:sp>
      <p:sp>
        <p:nvSpPr>
          <p:cNvPr id="2065" name="Text Box 13"/>
          <p:cNvSpPr txBox="1">
            <a:spLocks noChangeArrowheads="1"/>
          </p:cNvSpPr>
          <p:nvPr/>
        </p:nvSpPr>
        <p:spPr bwMode="auto">
          <a:xfrm>
            <a:off x="5376863" y="3132137"/>
            <a:ext cx="3444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Calibri" pitchFamily="34" charset="0"/>
              </a:rPr>
              <a:t>R3</a:t>
            </a:r>
          </a:p>
        </p:txBody>
      </p:sp>
      <p:sp>
        <p:nvSpPr>
          <p:cNvPr id="2066" name="Line 14"/>
          <p:cNvSpPr>
            <a:spLocks noChangeShapeType="1"/>
          </p:cNvSpPr>
          <p:nvPr/>
        </p:nvSpPr>
        <p:spPr bwMode="auto">
          <a:xfrm>
            <a:off x="5864225" y="2028825"/>
            <a:ext cx="1031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Text Box 15"/>
          <p:cNvSpPr txBox="1">
            <a:spLocks noChangeArrowheads="1"/>
          </p:cNvSpPr>
          <p:nvPr/>
        </p:nvSpPr>
        <p:spPr bwMode="auto">
          <a:xfrm>
            <a:off x="6205538" y="1798637"/>
            <a:ext cx="4556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i="1">
                <a:latin typeface="Calibri" pitchFamily="34" charset="0"/>
              </a:rPr>
              <a:t>M/R</a:t>
            </a:r>
          </a:p>
        </p:txBody>
      </p:sp>
      <p:sp>
        <p:nvSpPr>
          <p:cNvPr id="2068" name="AutoShape 16" descr="Wide upward diagonal"/>
          <p:cNvSpPr>
            <a:spLocks noChangeArrowheads="1"/>
          </p:cNvSpPr>
          <p:nvPr/>
        </p:nvSpPr>
        <p:spPr bwMode="auto">
          <a:xfrm flipH="1">
            <a:off x="5849938" y="2143125"/>
            <a:ext cx="373062" cy="347662"/>
          </a:xfrm>
          <a:prstGeom prst="parallelogram">
            <a:avLst>
              <a:gd name="adj" fmla="val 36405"/>
            </a:avLst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AutoShape 17" descr="Wide upward diagonal"/>
          <p:cNvSpPr>
            <a:spLocks noChangeArrowheads="1"/>
          </p:cNvSpPr>
          <p:nvPr/>
        </p:nvSpPr>
        <p:spPr bwMode="auto">
          <a:xfrm flipH="1">
            <a:off x="6116638" y="2143125"/>
            <a:ext cx="373062" cy="347662"/>
          </a:xfrm>
          <a:prstGeom prst="parallelogram">
            <a:avLst>
              <a:gd name="adj" fmla="val 36405"/>
            </a:avLst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AutoShape 18" descr="Wide upward diagonal"/>
          <p:cNvSpPr>
            <a:spLocks noChangeArrowheads="1"/>
          </p:cNvSpPr>
          <p:nvPr/>
        </p:nvSpPr>
        <p:spPr bwMode="auto">
          <a:xfrm flipH="1">
            <a:off x="6383338" y="2143125"/>
            <a:ext cx="373062" cy="347662"/>
          </a:xfrm>
          <a:prstGeom prst="parallelogram">
            <a:avLst>
              <a:gd name="adj" fmla="val 36405"/>
            </a:avLst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AutoShape 19" descr="Wide upward diagonal"/>
          <p:cNvSpPr>
            <a:spLocks noChangeArrowheads="1"/>
          </p:cNvSpPr>
          <p:nvPr/>
        </p:nvSpPr>
        <p:spPr bwMode="auto">
          <a:xfrm flipH="1">
            <a:off x="6648450" y="2143125"/>
            <a:ext cx="373063" cy="347662"/>
          </a:xfrm>
          <a:prstGeom prst="parallelogram">
            <a:avLst>
              <a:gd name="adj" fmla="val 36405"/>
            </a:avLst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2" name="AutoShape 20" descr="Wide upward diagonal"/>
          <p:cNvSpPr>
            <a:spLocks noChangeArrowheads="1"/>
          </p:cNvSpPr>
          <p:nvPr/>
        </p:nvSpPr>
        <p:spPr bwMode="auto">
          <a:xfrm flipH="1">
            <a:off x="6223000" y="2490787"/>
            <a:ext cx="373063" cy="346075"/>
          </a:xfrm>
          <a:prstGeom prst="parallelogram">
            <a:avLst>
              <a:gd name="adj" fmla="val 36572"/>
            </a:avLst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AutoShape 21" descr="Wide upward diagonal"/>
          <p:cNvSpPr>
            <a:spLocks noChangeArrowheads="1"/>
          </p:cNvSpPr>
          <p:nvPr/>
        </p:nvSpPr>
        <p:spPr bwMode="auto">
          <a:xfrm flipH="1">
            <a:off x="6489700" y="2490787"/>
            <a:ext cx="373063" cy="346075"/>
          </a:xfrm>
          <a:prstGeom prst="parallelogram">
            <a:avLst>
              <a:gd name="adj" fmla="val 36572"/>
            </a:avLst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4" name="AutoShape 22" descr="Wide upward diagonal"/>
          <p:cNvSpPr>
            <a:spLocks noChangeArrowheads="1"/>
          </p:cNvSpPr>
          <p:nvPr/>
        </p:nvSpPr>
        <p:spPr bwMode="auto">
          <a:xfrm flipH="1">
            <a:off x="6756400" y="2490787"/>
            <a:ext cx="371475" cy="346075"/>
          </a:xfrm>
          <a:prstGeom prst="parallelogram">
            <a:avLst>
              <a:gd name="adj" fmla="val 36416"/>
            </a:avLst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AutoShape 23" descr="Wide upward diagonal"/>
          <p:cNvSpPr>
            <a:spLocks noChangeArrowheads="1"/>
          </p:cNvSpPr>
          <p:nvPr/>
        </p:nvSpPr>
        <p:spPr bwMode="auto">
          <a:xfrm flipH="1">
            <a:off x="7021513" y="2490787"/>
            <a:ext cx="373062" cy="346075"/>
          </a:xfrm>
          <a:prstGeom prst="parallelogram">
            <a:avLst>
              <a:gd name="adj" fmla="val 36571"/>
            </a:avLst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6" name="AutoShape 24" descr="Wide upward diagonal"/>
          <p:cNvSpPr>
            <a:spLocks noChangeArrowheads="1"/>
          </p:cNvSpPr>
          <p:nvPr/>
        </p:nvSpPr>
        <p:spPr bwMode="auto">
          <a:xfrm flipH="1">
            <a:off x="6596063" y="2836862"/>
            <a:ext cx="373062" cy="347663"/>
          </a:xfrm>
          <a:prstGeom prst="parallelogram">
            <a:avLst>
              <a:gd name="adj" fmla="val 36404"/>
            </a:avLst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7" name="AutoShape 25" descr="Wide upward diagonal"/>
          <p:cNvSpPr>
            <a:spLocks noChangeArrowheads="1"/>
          </p:cNvSpPr>
          <p:nvPr/>
        </p:nvSpPr>
        <p:spPr bwMode="auto">
          <a:xfrm flipH="1">
            <a:off x="6862763" y="2836862"/>
            <a:ext cx="373062" cy="347663"/>
          </a:xfrm>
          <a:prstGeom prst="parallelogram">
            <a:avLst>
              <a:gd name="adj" fmla="val 36404"/>
            </a:avLst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8" name="AutoShape 26" descr="Wide upward diagonal"/>
          <p:cNvSpPr>
            <a:spLocks noChangeArrowheads="1"/>
          </p:cNvSpPr>
          <p:nvPr/>
        </p:nvSpPr>
        <p:spPr bwMode="auto">
          <a:xfrm flipH="1">
            <a:off x="7127875" y="2836862"/>
            <a:ext cx="373063" cy="347663"/>
          </a:xfrm>
          <a:prstGeom prst="parallelogram">
            <a:avLst>
              <a:gd name="adj" fmla="val 36405"/>
            </a:avLst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9" name="AutoShape 27" descr="Wide upward diagonal"/>
          <p:cNvSpPr>
            <a:spLocks noChangeArrowheads="1"/>
          </p:cNvSpPr>
          <p:nvPr/>
        </p:nvSpPr>
        <p:spPr bwMode="auto">
          <a:xfrm flipH="1">
            <a:off x="7394575" y="2836862"/>
            <a:ext cx="373063" cy="347663"/>
          </a:xfrm>
          <a:prstGeom prst="parallelogram">
            <a:avLst>
              <a:gd name="adj" fmla="val 36405"/>
            </a:avLst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AutoShape 28" descr="Wide upward diagonal"/>
          <p:cNvSpPr>
            <a:spLocks noChangeArrowheads="1"/>
          </p:cNvSpPr>
          <p:nvPr/>
        </p:nvSpPr>
        <p:spPr bwMode="auto">
          <a:xfrm flipH="1">
            <a:off x="6969125" y="3184525"/>
            <a:ext cx="373063" cy="346075"/>
          </a:xfrm>
          <a:prstGeom prst="parallelogram">
            <a:avLst>
              <a:gd name="adj" fmla="val 36572"/>
            </a:avLst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AutoShape 29" descr="Wide upward diagonal"/>
          <p:cNvSpPr>
            <a:spLocks noChangeArrowheads="1"/>
          </p:cNvSpPr>
          <p:nvPr/>
        </p:nvSpPr>
        <p:spPr bwMode="auto">
          <a:xfrm flipH="1">
            <a:off x="7235825" y="3184525"/>
            <a:ext cx="371475" cy="346075"/>
          </a:xfrm>
          <a:prstGeom prst="parallelogram">
            <a:avLst>
              <a:gd name="adj" fmla="val 36416"/>
            </a:avLst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AutoShape 30" descr="Wide upward diagonal"/>
          <p:cNvSpPr>
            <a:spLocks noChangeArrowheads="1"/>
          </p:cNvSpPr>
          <p:nvPr/>
        </p:nvSpPr>
        <p:spPr bwMode="auto">
          <a:xfrm flipH="1">
            <a:off x="7500938" y="3184525"/>
            <a:ext cx="373062" cy="346075"/>
          </a:xfrm>
          <a:prstGeom prst="parallelogram">
            <a:avLst>
              <a:gd name="adj" fmla="val 36571"/>
            </a:avLst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AutoShape 31" descr="Wide upward diagonal"/>
          <p:cNvSpPr>
            <a:spLocks noChangeArrowheads="1"/>
          </p:cNvSpPr>
          <p:nvPr/>
        </p:nvSpPr>
        <p:spPr bwMode="auto">
          <a:xfrm flipH="1">
            <a:off x="7767638" y="3184525"/>
            <a:ext cx="373062" cy="346075"/>
          </a:xfrm>
          <a:prstGeom prst="parallelogram">
            <a:avLst>
              <a:gd name="adj" fmla="val 36571"/>
            </a:avLst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84" name="Line 32"/>
          <p:cNvSpPr>
            <a:spLocks noChangeShapeType="1"/>
          </p:cNvSpPr>
          <p:nvPr/>
        </p:nvSpPr>
        <p:spPr bwMode="auto">
          <a:xfrm>
            <a:off x="5849938" y="2143125"/>
            <a:ext cx="0" cy="158591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5" name="Line 33"/>
          <p:cNvSpPr>
            <a:spLocks noChangeShapeType="1"/>
          </p:cNvSpPr>
          <p:nvPr/>
        </p:nvSpPr>
        <p:spPr bwMode="auto">
          <a:xfrm flipV="1">
            <a:off x="5824538" y="3622675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50" name="Object 34"/>
          <p:cNvGraphicFramePr>
            <a:graphicFrameLocks noChangeAspect="1"/>
          </p:cNvGraphicFramePr>
          <p:nvPr/>
        </p:nvGraphicFramePr>
        <p:xfrm>
          <a:off x="5900738" y="3652837"/>
          <a:ext cx="286226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3" name="Equation" r:id="rId4" imgW="1981080" imgH="342720" progId="">
                  <p:embed/>
                </p:oleObj>
              </mc:Choice>
              <mc:Fallback>
                <p:oleObj name="Equation" r:id="rId4" imgW="1981080" imgH="342720" progId="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0738" y="3652837"/>
                        <a:ext cx="2862262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6" name="Text Box 35"/>
          <p:cNvSpPr txBox="1">
            <a:spLocks noChangeArrowheads="1"/>
          </p:cNvSpPr>
          <p:nvPr/>
        </p:nvSpPr>
        <p:spPr bwMode="auto">
          <a:xfrm>
            <a:off x="185738" y="2111375"/>
            <a:ext cx="730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Host A</a:t>
            </a:r>
          </a:p>
        </p:txBody>
      </p:sp>
      <p:sp>
        <p:nvSpPr>
          <p:cNvPr id="2087" name="Text Box 36"/>
          <p:cNvSpPr txBox="1">
            <a:spLocks noChangeArrowheads="1"/>
          </p:cNvSpPr>
          <p:nvPr/>
        </p:nvSpPr>
        <p:spPr bwMode="auto">
          <a:xfrm>
            <a:off x="185738" y="3433762"/>
            <a:ext cx="723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Host B</a:t>
            </a:r>
          </a:p>
        </p:txBody>
      </p:sp>
      <p:sp>
        <p:nvSpPr>
          <p:cNvPr id="2088" name="Line 37"/>
          <p:cNvSpPr>
            <a:spLocks noChangeShapeType="1"/>
          </p:cNvSpPr>
          <p:nvPr/>
        </p:nvSpPr>
        <p:spPr bwMode="auto">
          <a:xfrm>
            <a:off x="903288" y="2132012"/>
            <a:ext cx="2478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" name="Line 38"/>
          <p:cNvSpPr>
            <a:spLocks noChangeShapeType="1"/>
          </p:cNvSpPr>
          <p:nvPr/>
        </p:nvSpPr>
        <p:spPr bwMode="auto">
          <a:xfrm>
            <a:off x="903288" y="3478212"/>
            <a:ext cx="347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0" name="Line 39"/>
          <p:cNvSpPr>
            <a:spLocks noChangeShapeType="1"/>
          </p:cNvSpPr>
          <p:nvPr/>
        </p:nvSpPr>
        <p:spPr bwMode="auto">
          <a:xfrm>
            <a:off x="903288" y="2468562"/>
            <a:ext cx="2478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1" name="Line 40"/>
          <p:cNvSpPr>
            <a:spLocks noChangeShapeType="1"/>
          </p:cNvSpPr>
          <p:nvPr/>
        </p:nvSpPr>
        <p:spPr bwMode="auto">
          <a:xfrm>
            <a:off x="903288" y="2805112"/>
            <a:ext cx="2478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2" name="Line 41"/>
          <p:cNvSpPr>
            <a:spLocks noChangeShapeType="1"/>
          </p:cNvSpPr>
          <p:nvPr/>
        </p:nvSpPr>
        <p:spPr bwMode="auto">
          <a:xfrm>
            <a:off x="903288" y="3141662"/>
            <a:ext cx="2478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3" name="Text Box 42"/>
          <p:cNvSpPr txBox="1">
            <a:spLocks noChangeArrowheads="1"/>
          </p:cNvSpPr>
          <p:nvPr/>
        </p:nvSpPr>
        <p:spPr bwMode="auto">
          <a:xfrm>
            <a:off x="650875" y="2471737"/>
            <a:ext cx="317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Calibri" pitchFamily="34" charset="0"/>
              </a:rPr>
              <a:t>R1</a:t>
            </a:r>
          </a:p>
        </p:txBody>
      </p:sp>
      <p:sp>
        <p:nvSpPr>
          <p:cNvPr id="2094" name="Text Box 43"/>
          <p:cNvSpPr txBox="1">
            <a:spLocks noChangeArrowheads="1"/>
          </p:cNvSpPr>
          <p:nvPr/>
        </p:nvSpPr>
        <p:spPr bwMode="auto">
          <a:xfrm>
            <a:off x="650875" y="2784475"/>
            <a:ext cx="317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Calibri" pitchFamily="34" charset="0"/>
              </a:rPr>
              <a:t>R2</a:t>
            </a:r>
          </a:p>
        </p:txBody>
      </p:sp>
      <p:sp>
        <p:nvSpPr>
          <p:cNvPr id="2095" name="Text Box 44"/>
          <p:cNvSpPr txBox="1">
            <a:spLocks noChangeArrowheads="1"/>
          </p:cNvSpPr>
          <p:nvPr/>
        </p:nvSpPr>
        <p:spPr bwMode="auto">
          <a:xfrm>
            <a:off x="650875" y="3121025"/>
            <a:ext cx="317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000">
                <a:latin typeface="Calibri" pitchFamily="34" charset="0"/>
              </a:rPr>
              <a:t>R3</a:t>
            </a:r>
          </a:p>
        </p:txBody>
      </p:sp>
      <p:sp>
        <p:nvSpPr>
          <p:cNvPr id="2096" name="Line 45"/>
          <p:cNvSpPr>
            <a:spLocks noChangeShapeType="1"/>
          </p:cNvSpPr>
          <p:nvPr/>
        </p:nvSpPr>
        <p:spPr bwMode="auto">
          <a:xfrm>
            <a:off x="1068388" y="2022475"/>
            <a:ext cx="882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7" name="AutoShape 46" descr="Wide upward diagonal"/>
          <p:cNvSpPr>
            <a:spLocks noChangeArrowheads="1"/>
          </p:cNvSpPr>
          <p:nvPr/>
        </p:nvSpPr>
        <p:spPr bwMode="auto">
          <a:xfrm flipH="1">
            <a:off x="1055688" y="2132012"/>
            <a:ext cx="1003300" cy="336550"/>
          </a:xfrm>
          <a:prstGeom prst="parallelogram">
            <a:avLst>
              <a:gd name="adj" fmla="val 32461"/>
            </a:avLst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8" name="Line 47"/>
          <p:cNvSpPr>
            <a:spLocks noChangeShapeType="1"/>
          </p:cNvSpPr>
          <p:nvPr/>
        </p:nvSpPr>
        <p:spPr bwMode="auto">
          <a:xfrm>
            <a:off x="1055688" y="2132012"/>
            <a:ext cx="0" cy="1538288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9" name="Line 48"/>
          <p:cNvSpPr>
            <a:spLocks noChangeShapeType="1"/>
          </p:cNvSpPr>
          <p:nvPr/>
        </p:nvSpPr>
        <p:spPr bwMode="auto">
          <a:xfrm>
            <a:off x="1055688" y="3575050"/>
            <a:ext cx="332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51" name="Object 49"/>
          <p:cNvGraphicFramePr>
            <a:graphicFrameLocks noChangeAspect="1"/>
          </p:cNvGraphicFramePr>
          <p:nvPr/>
        </p:nvGraphicFramePr>
        <p:xfrm>
          <a:off x="1404938" y="3660775"/>
          <a:ext cx="243840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4" name="Equation" r:id="rId6" imgW="1968480" imgH="342720" progId="">
                  <p:embed/>
                </p:oleObj>
              </mc:Choice>
              <mc:Fallback>
                <p:oleObj name="Equation" r:id="rId6" imgW="1968480" imgH="342720" progId="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3660775"/>
                        <a:ext cx="2438400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0" name="AutoShape 50" descr="Wide upward diagonal"/>
          <p:cNvSpPr>
            <a:spLocks noChangeArrowheads="1"/>
          </p:cNvSpPr>
          <p:nvPr/>
        </p:nvSpPr>
        <p:spPr bwMode="auto">
          <a:xfrm flipH="1">
            <a:off x="2058988" y="2468562"/>
            <a:ext cx="1001712" cy="336550"/>
          </a:xfrm>
          <a:prstGeom prst="parallelogram">
            <a:avLst>
              <a:gd name="adj" fmla="val 32410"/>
            </a:avLst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1" name="AutoShape 51" descr="Wide upward diagonal"/>
          <p:cNvSpPr>
            <a:spLocks noChangeArrowheads="1"/>
          </p:cNvSpPr>
          <p:nvPr/>
        </p:nvSpPr>
        <p:spPr bwMode="auto">
          <a:xfrm flipH="1">
            <a:off x="3379788" y="3141662"/>
            <a:ext cx="1003300" cy="336550"/>
          </a:xfrm>
          <a:prstGeom prst="parallelogram">
            <a:avLst>
              <a:gd name="adj" fmla="val 32461"/>
            </a:avLst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02" name="Line 52"/>
          <p:cNvSpPr>
            <a:spLocks noChangeShapeType="1"/>
          </p:cNvSpPr>
          <p:nvPr/>
        </p:nvSpPr>
        <p:spPr bwMode="auto">
          <a:xfrm>
            <a:off x="3106738" y="2854325"/>
            <a:ext cx="182562" cy="1920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3" name="Text Box 53"/>
          <p:cNvSpPr txBox="1">
            <a:spLocks noChangeArrowheads="1"/>
          </p:cNvSpPr>
          <p:nvPr/>
        </p:nvSpPr>
        <p:spPr bwMode="auto">
          <a:xfrm>
            <a:off x="1328738" y="1752600"/>
            <a:ext cx="4556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i="1">
                <a:latin typeface="Calibri" pitchFamily="34" charset="0"/>
              </a:rPr>
              <a:t>M/R</a:t>
            </a:r>
          </a:p>
        </p:txBody>
      </p:sp>
      <p:sp>
        <p:nvSpPr>
          <p:cNvPr id="59" name="Date Placeholder 5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1" name="Footer Placeholder 6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Packet Switching – </a:t>
            </a:r>
            <a:r>
              <a:rPr lang="en-US" i="1" dirty="0" err="1"/>
              <a:t>Queueing</a:t>
            </a:r>
            <a:r>
              <a:rPr lang="en-US" i="1" dirty="0"/>
              <a:t> Delay</a:t>
            </a:r>
            <a:endParaRPr lang="en-US" sz="2400" i="1" dirty="0"/>
          </a:p>
        </p:txBody>
      </p:sp>
      <p:sp>
        <p:nvSpPr>
          <p:cNvPr id="49" name="Content Placeholder 4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alibri" pitchFamily="34" charset="0"/>
              </a:rPr>
              <a:t>Because the egress link is not necessarily free when a packet arrives, it may be queued in a buffer. If the network is busy, packets might have to wait a long time.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077" name="AutoShape 2" descr="Large confetti"/>
          <p:cNvSpPr>
            <a:spLocks noChangeArrowheads="1"/>
          </p:cNvSpPr>
          <p:nvPr/>
        </p:nvSpPr>
        <p:spPr bwMode="auto">
          <a:xfrm flipH="1">
            <a:off x="2870200" y="3957637"/>
            <a:ext cx="1905000" cy="454025"/>
          </a:xfrm>
          <a:prstGeom prst="parallelogram">
            <a:avLst>
              <a:gd name="adj" fmla="val 53147"/>
            </a:avLst>
          </a:prstGeom>
          <a:pattFill prst="lgConfetti">
            <a:fgClr>
              <a:schemeClr val="bg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193800" y="266700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Host A</a:t>
            </a:r>
          </a:p>
        </p:txBody>
      </p:sp>
      <p:sp>
        <p:nvSpPr>
          <p:cNvPr id="3080" name="Text Box 5"/>
          <p:cNvSpPr txBox="1">
            <a:spLocks noChangeArrowheads="1"/>
          </p:cNvSpPr>
          <p:nvPr/>
        </p:nvSpPr>
        <p:spPr bwMode="auto">
          <a:xfrm>
            <a:off x="1193800" y="4648200"/>
            <a:ext cx="989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Host B</a:t>
            </a:r>
          </a:p>
        </p:txBody>
      </p:sp>
      <p:sp>
        <p:nvSpPr>
          <p:cNvPr id="3081" name="Line 6"/>
          <p:cNvSpPr>
            <a:spLocks noChangeShapeType="1"/>
          </p:cNvSpPr>
          <p:nvPr/>
        </p:nvSpPr>
        <p:spPr bwMode="auto">
          <a:xfrm>
            <a:off x="2413000" y="2967037"/>
            <a:ext cx="314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7"/>
          <p:cNvSpPr>
            <a:spLocks noChangeShapeType="1"/>
          </p:cNvSpPr>
          <p:nvPr/>
        </p:nvSpPr>
        <p:spPr bwMode="auto">
          <a:xfrm>
            <a:off x="2413000" y="4948237"/>
            <a:ext cx="342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8"/>
          <p:cNvSpPr>
            <a:spLocks noChangeShapeType="1"/>
          </p:cNvSpPr>
          <p:nvPr/>
        </p:nvSpPr>
        <p:spPr bwMode="auto">
          <a:xfrm>
            <a:off x="2413000" y="3500437"/>
            <a:ext cx="314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Line 9"/>
          <p:cNvSpPr>
            <a:spLocks noChangeShapeType="1"/>
          </p:cNvSpPr>
          <p:nvPr/>
        </p:nvSpPr>
        <p:spPr bwMode="auto">
          <a:xfrm>
            <a:off x="2413000" y="3957637"/>
            <a:ext cx="314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Line 10"/>
          <p:cNvSpPr>
            <a:spLocks noChangeShapeType="1"/>
          </p:cNvSpPr>
          <p:nvPr/>
        </p:nvSpPr>
        <p:spPr bwMode="auto">
          <a:xfrm>
            <a:off x="2413000" y="4414837"/>
            <a:ext cx="314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Text Box 11"/>
          <p:cNvSpPr txBox="1">
            <a:spLocks noChangeArrowheads="1"/>
          </p:cNvSpPr>
          <p:nvPr/>
        </p:nvSpPr>
        <p:spPr bwMode="auto">
          <a:xfrm>
            <a:off x="1990725" y="3351212"/>
            <a:ext cx="398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R1</a:t>
            </a:r>
          </a:p>
        </p:txBody>
      </p:sp>
      <p:sp>
        <p:nvSpPr>
          <p:cNvPr id="3087" name="Text Box 12"/>
          <p:cNvSpPr txBox="1">
            <a:spLocks noChangeArrowheads="1"/>
          </p:cNvSpPr>
          <p:nvPr/>
        </p:nvSpPr>
        <p:spPr bwMode="auto">
          <a:xfrm>
            <a:off x="1990725" y="3808412"/>
            <a:ext cx="398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R2</a:t>
            </a:r>
          </a:p>
        </p:txBody>
      </p:sp>
      <p:sp>
        <p:nvSpPr>
          <p:cNvPr id="3088" name="Text Box 13"/>
          <p:cNvSpPr txBox="1">
            <a:spLocks noChangeArrowheads="1"/>
          </p:cNvSpPr>
          <p:nvPr/>
        </p:nvSpPr>
        <p:spPr bwMode="auto">
          <a:xfrm>
            <a:off x="1990725" y="4265612"/>
            <a:ext cx="398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R3</a:t>
            </a:r>
          </a:p>
        </p:txBody>
      </p:sp>
      <p:sp>
        <p:nvSpPr>
          <p:cNvPr id="3089" name="AutoShape 14" descr="Wide upward diagonal"/>
          <p:cNvSpPr>
            <a:spLocks noChangeArrowheads="1"/>
          </p:cNvSpPr>
          <p:nvPr/>
        </p:nvSpPr>
        <p:spPr bwMode="auto">
          <a:xfrm flipH="1">
            <a:off x="2682875" y="2976562"/>
            <a:ext cx="549275" cy="523875"/>
          </a:xfrm>
          <a:prstGeom prst="parallelogram">
            <a:avLst>
              <a:gd name="adj" fmla="val 52424"/>
            </a:avLst>
          </a:prstGeom>
          <a:pattFill prst="wdUpDiag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AutoShape 15" descr="Wide upward diagonal"/>
          <p:cNvSpPr>
            <a:spLocks noChangeArrowheads="1"/>
          </p:cNvSpPr>
          <p:nvPr/>
        </p:nvSpPr>
        <p:spPr bwMode="auto">
          <a:xfrm flipH="1">
            <a:off x="3930650" y="3500437"/>
            <a:ext cx="463550" cy="454025"/>
          </a:xfrm>
          <a:prstGeom prst="parallelogram">
            <a:avLst>
              <a:gd name="adj" fmla="val 51049"/>
            </a:avLst>
          </a:prstGeom>
          <a:pattFill prst="wdUpDiag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AutoShape 16" descr="Wide upward diagonal"/>
          <p:cNvSpPr>
            <a:spLocks noChangeArrowheads="1"/>
          </p:cNvSpPr>
          <p:nvPr/>
        </p:nvSpPr>
        <p:spPr bwMode="auto">
          <a:xfrm flipH="1">
            <a:off x="4546600" y="3957637"/>
            <a:ext cx="463550" cy="455613"/>
          </a:xfrm>
          <a:prstGeom prst="parallelogram">
            <a:avLst>
              <a:gd name="adj" fmla="val 50871"/>
            </a:avLst>
          </a:prstGeom>
          <a:pattFill prst="wdUpDiag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AutoShape 17" descr="Wide upward diagonal"/>
          <p:cNvSpPr>
            <a:spLocks noChangeArrowheads="1"/>
          </p:cNvSpPr>
          <p:nvPr/>
        </p:nvSpPr>
        <p:spPr bwMode="auto">
          <a:xfrm flipH="1">
            <a:off x="5003800" y="4414837"/>
            <a:ext cx="549275" cy="517525"/>
          </a:xfrm>
          <a:prstGeom prst="parallelogram">
            <a:avLst>
              <a:gd name="adj" fmla="val 53067"/>
            </a:avLst>
          </a:prstGeom>
          <a:pattFill prst="wdUpDiag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Text Box 18"/>
          <p:cNvSpPr txBox="1">
            <a:spLocks noChangeArrowheads="1"/>
          </p:cNvSpPr>
          <p:nvPr/>
        </p:nvSpPr>
        <p:spPr bwMode="auto">
          <a:xfrm>
            <a:off x="2578100" y="2727325"/>
            <a:ext cx="733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i="1">
                <a:latin typeface="Calibri" pitchFamily="34" charset="0"/>
              </a:rPr>
              <a:t>TRANSP</a:t>
            </a:r>
            <a:r>
              <a:rPr lang="en-US" sz="900" i="1">
                <a:latin typeface="Calibri" pitchFamily="34" charset="0"/>
              </a:rPr>
              <a:t>1</a:t>
            </a:r>
            <a:endParaRPr lang="en-US" sz="1200" i="1">
              <a:latin typeface="Calibri" pitchFamily="34" charset="0"/>
            </a:endParaRPr>
          </a:p>
        </p:txBody>
      </p:sp>
      <p:sp>
        <p:nvSpPr>
          <p:cNvPr id="3094" name="Text Box 19"/>
          <p:cNvSpPr txBox="1">
            <a:spLocks noChangeArrowheads="1"/>
          </p:cNvSpPr>
          <p:nvPr/>
        </p:nvSpPr>
        <p:spPr bwMode="auto">
          <a:xfrm>
            <a:off x="3937000" y="3276600"/>
            <a:ext cx="733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i="1">
                <a:latin typeface="Calibri" pitchFamily="34" charset="0"/>
              </a:rPr>
              <a:t>TRANSP</a:t>
            </a:r>
            <a:r>
              <a:rPr lang="en-US" sz="900" i="1">
                <a:latin typeface="Calibri" pitchFamily="34" charset="0"/>
              </a:rPr>
              <a:t>2</a:t>
            </a:r>
            <a:endParaRPr lang="en-US" sz="1200" i="1">
              <a:latin typeface="Calibri" pitchFamily="34" charset="0"/>
            </a:endParaRPr>
          </a:p>
        </p:txBody>
      </p:sp>
      <p:sp>
        <p:nvSpPr>
          <p:cNvPr id="3095" name="Text Box 20"/>
          <p:cNvSpPr txBox="1">
            <a:spLocks noChangeArrowheads="1"/>
          </p:cNvSpPr>
          <p:nvPr/>
        </p:nvSpPr>
        <p:spPr bwMode="auto">
          <a:xfrm>
            <a:off x="4318000" y="3733800"/>
            <a:ext cx="733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i="1">
                <a:latin typeface="Calibri" pitchFamily="34" charset="0"/>
              </a:rPr>
              <a:t>TRANSP</a:t>
            </a:r>
            <a:r>
              <a:rPr lang="en-US" sz="900" i="1">
                <a:latin typeface="Calibri" pitchFamily="34" charset="0"/>
              </a:rPr>
              <a:t>3</a:t>
            </a:r>
            <a:endParaRPr lang="en-US" sz="1200" i="1">
              <a:latin typeface="Calibri" pitchFamily="34" charset="0"/>
            </a:endParaRPr>
          </a:p>
        </p:txBody>
      </p:sp>
      <p:sp>
        <p:nvSpPr>
          <p:cNvPr id="3096" name="Text Box 21"/>
          <p:cNvSpPr txBox="1">
            <a:spLocks noChangeArrowheads="1"/>
          </p:cNvSpPr>
          <p:nvPr/>
        </p:nvSpPr>
        <p:spPr bwMode="auto">
          <a:xfrm>
            <a:off x="4927600" y="4144962"/>
            <a:ext cx="733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i="1">
                <a:latin typeface="Calibri" pitchFamily="34" charset="0"/>
              </a:rPr>
              <a:t>TRANSP</a:t>
            </a:r>
            <a:r>
              <a:rPr lang="en-US" sz="900" i="1">
                <a:latin typeface="Calibri" pitchFamily="34" charset="0"/>
              </a:rPr>
              <a:t>4</a:t>
            </a:r>
            <a:endParaRPr lang="en-US" sz="1200" i="1">
              <a:latin typeface="Calibri" pitchFamily="34" charset="0"/>
            </a:endParaRPr>
          </a:p>
        </p:txBody>
      </p:sp>
      <p:sp>
        <p:nvSpPr>
          <p:cNvPr id="3097" name="Line 22"/>
          <p:cNvSpPr>
            <a:spLocks noChangeShapeType="1"/>
          </p:cNvSpPr>
          <p:nvPr/>
        </p:nvSpPr>
        <p:spPr bwMode="auto">
          <a:xfrm>
            <a:off x="2682875" y="2967037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Line 23"/>
          <p:cNvSpPr>
            <a:spLocks noChangeShapeType="1"/>
          </p:cNvSpPr>
          <p:nvPr/>
        </p:nvSpPr>
        <p:spPr bwMode="auto">
          <a:xfrm>
            <a:off x="2681288" y="3576637"/>
            <a:ext cx="271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9" name="Line 24"/>
          <p:cNvSpPr>
            <a:spLocks noChangeShapeType="1"/>
          </p:cNvSpPr>
          <p:nvPr/>
        </p:nvSpPr>
        <p:spPr bwMode="auto">
          <a:xfrm>
            <a:off x="2682875" y="3487737"/>
            <a:ext cx="0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0" name="Line 25"/>
          <p:cNvSpPr>
            <a:spLocks noChangeShapeType="1"/>
          </p:cNvSpPr>
          <p:nvPr/>
        </p:nvSpPr>
        <p:spPr bwMode="auto">
          <a:xfrm>
            <a:off x="2952750" y="3494087"/>
            <a:ext cx="0" cy="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Text Box 26"/>
          <p:cNvSpPr txBox="1">
            <a:spLocks noChangeArrowheads="1"/>
          </p:cNvSpPr>
          <p:nvPr/>
        </p:nvSpPr>
        <p:spPr bwMode="auto">
          <a:xfrm>
            <a:off x="2489200" y="3608387"/>
            <a:ext cx="482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900" i="1">
                <a:latin typeface="Calibri" pitchFamily="34" charset="0"/>
              </a:rPr>
              <a:t>PROP</a:t>
            </a:r>
            <a:r>
              <a:rPr lang="en-US" sz="700" i="1">
                <a:latin typeface="Calibri" pitchFamily="34" charset="0"/>
              </a:rPr>
              <a:t>1</a:t>
            </a:r>
            <a:endParaRPr lang="en-US" sz="900" i="1">
              <a:latin typeface="Calibri" pitchFamily="34" charset="0"/>
            </a:endParaRPr>
          </a:p>
        </p:txBody>
      </p:sp>
      <p:sp>
        <p:nvSpPr>
          <p:cNvPr id="3102" name="Line 27"/>
          <p:cNvSpPr>
            <a:spLocks noChangeShapeType="1"/>
          </p:cNvSpPr>
          <p:nvPr/>
        </p:nvSpPr>
        <p:spPr bwMode="auto">
          <a:xfrm>
            <a:off x="3937000" y="4033837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Text Box 28"/>
          <p:cNvSpPr txBox="1">
            <a:spLocks noChangeArrowheads="1"/>
          </p:cNvSpPr>
          <p:nvPr/>
        </p:nvSpPr>
        <p:spPr bwMode="auto">
          <a:xfrm>
            <a:off x="3937000" y="4037012"/>
            <a:ext cx="482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900" i="1">
                <a:latin typeface="Calibri" pitchFamily="34" charset="0"/>
              </a:rPr>
              <a:t>PROP</a:t>
            </a:r>
            <a:r>
              <a:rPr lang="en-US" sz="700" i="1">
                <a:latin typeface="Calibri" pitchFamily="34" charset="0"/>
              </a:rPr>
              <a:t>2</a:t>
            </a:r>
            <a:endParaRPr lang="en-US" sz="900" i="1">
              <a:latin typeface="Calibri" pitchFamily="34" charset="0"/>
            </a:endParaRPr>
          </a:p>
        </p:txBody>
      </p:sp>
      <p:sp>
        <p:nvSpPr>
          <p:cNvPr id="3104" name="Line 29"/>
          <p:cNvSpPr>
            <a:spLocks noChangeShapeType="1"/>
          </p:cNvSpPr>
          <p:nvPr/>
        </p:nvSpPr>
        <p:spPr bwMode="auto">
          <a:xfrm>
            <a:off x="4546600" y="3957637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Line 30"/>
          <p:cNvSpPr>
            <a:spLocks noChangeShapeType="1"/>
          </p:cNvSpPr>
          <p:nvPr/>
        </p:nvSpPr>
        <p:spPr bwMode="auto">
          <a:xfrm>
            <a:off x="4546600" y="4491037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6" name="Text Box 31"/>
          <p:cNvSpPr txBox="1">
            <a:spLocks noChangeArrowheads="1"/>
          </p:cNvSpPr>
          <p:nvPr/>
        </p:nvSpPr>
        <p:spPr bwMode="auto">
          <a:xfrm>
            <a:off x="4394200" y="4494212"/>
            <a:ext cx="482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900" i="1">
                <a:latin typeface="Calibri" pitchFamily="34" charset="0"/>
              </a:rPr>
              <a:t>PROP</a:t>
            </a:r>
            <a:r>
              <a:rPr lang="en-US" sz="700" i="1">
                <a:latin typeface="Calibri" pitchFamily="34" charset="0"/>
              </a:rPr>
              <a:t>3</a:t>
            </a:r>
            <a:endParaRPr lang="en-US" sz="900" i="1">
              <a:latin typeface="Calibri" pitchFamily="34" charset="0"/>
            </a:endParaRPr>
          </a:p>
        </p:txBody>
      </p:sp>
      <p:sp>
        <p:nvSpPr>
          <p:cNvPr id="3107" name="Line 32"/>
          <p:cNvSpPr>
            <a:spLocks noChangeShapeType="1"/>
          </p:cNvSpPr>
          <p:nvPr/>
        </p:nvSpPr>
        <p:spPr bwMode="auto">
          <a:xfrm>
            <a:off x="5003800" y="4414837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Line 33"/>
          <p:cNvSpPr>
            <a:spLocks noChangeShapeType="1"/>
          </p:cNvSpPr>
          <p:nvPr/>
        </p:nvSpPr>
        <p:spPr bwMode="auto">
          <a:xfrm>
            <a:off x="5003800" y="5024437"/>
            <a:ext cx="269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9" name="Text Box 34"/>
          <p:cNvSpPr txBox="1">
            <a:spLocks noChangeArrowheads="1"/>
          </p:cNvSpPr>
          <p:nvPr/>
        </p:nvSpPr>
        <p:spPr bwMode="auto">
          <a:xfrm>
            <a:off x="5003800" y="5103812"/>
            <a:ext cx="482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900" i="1">
                <a:latin typeface="Calibri" pitchFamily="34" charset="0"/>
              </a:rPr>
              <a:t>PROP</a:t>
            </a:r>
            <a:r>
              <a:rPr lang="en-US" sz="700" i="1">
                <a:latin typeface="Calibri" pitchFamily="34" charset="0"/>
              </a:rPr>
              <a:t>4</a:t>
            </a:r>
            <a:endParaRPr lang="en-US" sz="900" i="1">
              <a:latin typeface="Calibri" pitchFamily="34" charset="0"/>
            </a:endParaRPr>
          </a:p>
        </p:txBody>
      </p:sp>
      <p:graphicFrame>
        <p:nvGraphicFramePr>
          <p:cNvPr id="3074" name="Object 35"/>
          <p:cNvGraphicFramePr>
            <a:graphicFrameLocks noChangeAspect="1"/>
          </p:cNvGraphicFramePr>
          <p:nvPr/>
        </p:nvGraphicFramePr>
        <p:xfrm>
          <a:off x="685800" y="5326062"/>
          <a:ext cx="740251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8" name="Equation" r:id="rId4" imgW="3682800" imgH="342720" progId="">
                  <p:embed/>
                </p:oleObj>
              </mc:Choice>
              <mc:Fallback>
                <p:oleObj name="Equation" r:id="rId4" imgW="3682800" imgH="342720" progId="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326062"/>
                        <a:ext cx="7402513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0" name="AutoShape 36" descr="Large confetti"/>
          <p:cNvSpPr>
            <a:spLocks noChangeArrowheads="1"/>
          </p:cNvSpPr>
          <p:nvPr/>
        </p:nvSpPr>
        <p:spPr bwMode="auto">
          <a:xfrm flipH="1">
            <a:off x="3098800" y="3500437"/>
            <a:ext cx="1066800" cy="454025"/>
          </a:xfrm>
          <a:prstGeom prst="parallelogram">
            <a:avLst>
              <a:gd name="adj" fmla="val 53139"/>
            </a:avLst>
          </a:prstGeom>
          <a:pattFill prst="lgConfetti">
            <a:fgClr>
              <a:schemeClr val="bg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Line 37"/>
          <p:cNvSpPr>
            <a:spLocks noChangeShapeType="1"/>
          </p:cNvSpPr>
          <p:nvPr/>
        </p:nvSpPr>
        <p:spPr bwMode="auto">
          <a:xfrm>
            <a:off x="3937000" y="3500437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2" name="Line 38"/>
          <p:cNvSpPr>
            <a:spLocks noChangeShapeType="1"/>
          </p:cNvSpPr>
          <p:nvPr/>
        </p:nvSpPr>
        <p:spPr bwMode="auto">
          <a:xfrm>
            <a:off x="3251200" y="3043237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3" name="Line 39"/>
          <p:cNvSpPr>
            <a:spLocks noChangeShapeType="1"/>
          </p:cNvSpPr>
          <p:nvPr/>
        </p:nvSpPr>
        <p:spPr bwMode="auto">
          <a:xfrm>
            <a:off x="3937000" y="3043237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4" name="Line 40"/>
          <p:cNvSpPr>
            <a:spLocks noChangeShapeType="1"/>
          </p:cNvSpPr>
          <p:nvPr/>
        </p:nvSpPr>
        <p:spPr bwMode="auto">
          <a:xfrm>
            <a:off x="3251200" y="3271837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15" name="Text Box 41"/>
          <p:cNvSpPr txBox="1">
            <a:spLocks noChangeArrowheads="1"/>
          </p:cNvSpPr>
          <p:nvPr/>
        </p:nvSpPr>
        <p:spPr bwMode="auto">
          <a:xfrm>
            <a:off x="3433763" y="3048000"/>
            <a:ext cx="342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200" i="1">
                <a:latin typeface="Calibri" pitchFamily="34" charset="0"/>
              </a:rPr>
              <a:t>Q</a:t>
            </a:r>
            <a:r>
              <a:rPr lang="en-US" sz="900" i="1">
                <a:latin typeface="Calibri" pitchFamily="34" charset="0"/>
              </a:rPr>
              <a:t>2</a:t>
            </a:r>
            <a:endParaRPr lang="en-US" sz="1200" i="1">
              <a:latin typeface="Calibri" pitchFamily="34" charset="0"/>
            </a:endParaRPr>
          </a:p>
        </p:txBody>
      </p:sp>
      <p:sp>
        <p:nvSpPr>
          <p:cNvPr id="3117" name="AutoShape 43"/>
          <p:cNvSpPr>
            <a:spLocks noChangeArrowheads="1"/>
          </p:cNvSpPr>
          <p:nvPr/>
        </p:nvSpPr>
        <p:spPr bwMode="auto">
          <a:xfrm>
            <a:off x="6223000" y="3271837"/>
            <a:ext cx="2590800" cy="1219200"/>
          </a:xfrm>
          <a:prstGeom prst="wedgeRectCallout">
            <a:avLst>
              <a:gd name="adj1" fmla="val 8639"/>
              <a:gd name="adj2" fmla="val 12474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How can we determine the queueing delay?</a:t>
            </a:r>
          </a:p>
        </p:txBody>
      </p:sp>
      <p:sp>
        <p:nvSpPr>
          <p:cNvPr id="48" name="Date Placeholder 4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1" name="Footer Placeholder 5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Announcements – Cont’d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Reading for this week:</a:t>
            </a:r>
          </a:p>
          <a:p>
            <a:pPr lvl="1" eaLnBrk="1" hangingPunct="1"/>
            <a:r>
              <a:rPr lang="en-US" dirty="0"/>
              <a:t>Chapter 1 of the textbook</a:t>
            </a:r>
          </a:p>
          <a:p>
            <a:endParaRPr lang="en-US" dirty="0"/>
          </a:p>
          <a:p>
            <a:r>
              <a:rPr lang="en-US" dirty="0"/>
              <a:t>Next week: Chapter 2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 1: Key Concepts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typically model links in terms of bandwidth and delay, from which we can calculate message latency.</a:t>
            </a:r>
          </a:p>
          <a:p>
            <a:r>
              <a:rPr lang="en-US"/>
              <a:t>Different media have different properties that affect their performance as links.</a:t>
            </a:r>
          </a:p>
          <a:p>
            <a:r>
              <a:rPr lang="en-US"/>
              <a:t>We need to encode bits into signals so that we can recover them at the other end of the channel.</a:t>
            </a:r>
          </a:p>
          <a:p>
            <a:r>
              <a:rPr lang="en-US"/>
              <a:t>Framing allows complete messages to be recovered at the far end of the link.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Part 1. Physical/link layer</a:t>
            </a:r>
          </a:p>
          <a:p>
            <a:pPr lvl="1"/>
            <a:r>
              <a:rPr lang="en-US" dirty="0"/>
              <a:t>Different types of media</a:t>
            </a:r>
          </a:p>
          <a:p>
            <a:pPr lvl="1"/>
            <a:r>
              <a:rPr lang="en-US" dirty="0"/>
              <a:t>Encoding bits with signals</a:t>
            </a:r>
          </a:p>
          <a:p>
            <a:pPr lvl="1"/>
            <a:r>
              <a:rPr lang="en-US" dirty="0"/>
              <a:t>Framing</a:t>
            </a:r>
          </a:p>
          <a:p>
            <a:pPr lvl="1"/>
            <a:r>
              <a:rPr lang="en-US" dirty="0"/>
              <a:t>Model of a link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Part 2. Error detection and correction</a:t>
            </a:r>
          </a:p>
          <a:p>
            <a:pPr lvl="1"/>
            <a:r>
              <a:rPr lang="en-US" dirty="0"/>
              <a:t>Hamming distance</a:t>
            </a:r>
          </a:p>
          <a:p>
            <a:pPr lvl="1"/>
            <a:r>
              <a:rPr lang="en-US" dirty="0"/>
              <a:t>Parity, checksums, CRC, …</a:t>
            </a:r>
          </a:p>
          <a:p>
            <a:endParaRPr lang="en-US" dirty="0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103388" y="3962400"/>
            <a:ext cx="3810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/>
              <a:t>Part 2 – Error Detection and Correction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6019800" cy="4800600"/>
          </a:xfrm>
        </p:spPr>
        <p:txBody>
          <a:bodyPr/>
          <a:lstStyle/>
          <a:p>
            <a:pPr marL="288925" indent="-288925"/>
            <a:r>
              <a:rPr lang="en-US" dirty="0"/>
              <a:t>Focus: How do we detect and correct messages that are garbled during transmission?</a:t>
            </a:r>
          </a:p>
          <a:p>
            <a:pPr marL="288925" indent="-288925" eaLnBrk="1" hangingPunct="1"/>
            <a:endParaRPr lang="en-US" dirty="0"/>
          </a:p>
          <a:p>
            <a:pPr marL="288925" indent="-288925" eaLnBrk="1" hangingPunct="1"/>
            <a:r>
              <a:rPr lang="en-US" dirty="0"/>
              <a:t>The responsibility for doing this cuts across the different layers</a:t>
            </a:r>
          </a:p>
        </p:txBody>
      </p:sp>
      <p:sp>
        <p:nvSpPr>
          <p:cNvPr id="35847" name="Rectangle 4"/>
          <p:cNvSpPr>
            <a:spLocks noChangeArrowheads="1"/>
          </p:cNvSpPr>
          <p:nvPr/>
        </p:nvSpPr>
        <p:spPr bwMode="auto">
          <a:xfrm>
            <a:off x="6907213" y="4654550"/>
            <a:ext cx="1447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8" name="Rectangle 5"/>
          <p:cNvSpPr>
            <a:spLocks noChangeArrowheads="1"/>
          </p:cNvSpPr>
          <p:nvPr/>
        </p:nvSpPr>
        <p:spPr bwMode="auto">
          <a:xfrm>
            <a:off x="6907213" y="4273550"/>
            <a:ext cx="1447800" cy="381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9" name="Rectangle 6"/>
          <p:cNvSpPr>
            <a:spLocks noChangeArrowheads="1"/>
          </p:cNvSpPr>
          <p:nvPr/>
        </p:nvSpPr>
        <p:spPr bwMode="auto">
          <a:xfrm>
            <a:off x="6907213" y="3892550"/>
            <a:ext cx="1447800" cy="381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50" name="Rectangle 7"/>
          <p:cNvSpPr>
            <a:spLocks noChangeArrowheads="1"/>
          </p:cNvSpPr>
          <p:nvPr/>
        </p:nvSpPr>
        <p:spPr bwMode="auto">
          <a:xfrm>
            <a:off x="6907213" y="3511550"/>
            <a:ext cx="1447800" cy="381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51" name="Rectangle 8"/>
          <p:cNvSpPr>
            <a:spLocks noChangeArrowheads="1"/>
          </p:cNvSpPr>
          <p:nvPr/>
        </p:nvSpPr>
        <p:spPr bwMode="auto">
          <a:xfrm>
            <a:off x="6907213" y="3130550"/>
            <a:ext cx="1447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52" name="Rectangle 9"/>
          <p:cNvSpPr>
            <a:spLocks noChangeArrowheads="1"/>
          </p:cNvSpPr>
          <p:nvPr/>
        </p:nvSpPr>
        <p:spPr bwMode="auto">
          <a:xfrm>
            <a:off x="6907213" y="2749550"/>
            <a:ext cx="1447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53" name="Rectangle 10"/>
          <p:cNvSpPr>
            <a:spLocks noChangeArrowheads="1"/>
          </p:cNvSpPr>
          <p:nvPr/>
        </p:nvSpPr>
        <p:spPr bwMode="auto">
          <a:xfrm>
            <a:off x="6907213" y="2368550"/>
            <a:ext cx="1447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54" name="Text Box 11"/>
          <p:cNvSpPr txBox="1">
            <a:spLocks noChangeArrowheads="1"/>
          </p:cNvSpPr>
          <p:nvPr/>
        </p:nvSpPr>
        <p:spPr bwMode="auto">
          <a:xfrm>
            <a:off x="7132638" y="4648200"/>
            <a:ext cx="1011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Physical</a:t>
            </a:r>
          </a:p>
        </p:txBody>
      </p:sp>
      <p:sp>
        <p:nvSpPr>
          <p:cNvPr id="35855" name="Text Box 12"/>
          <p:cNvSpPr txBox="1">
            <a:spLocks noChangeArrowheads="1"/>
          </p:cNvSpPr>
          <p:nvPr/>
        </p:nvSpPr>
        <p:spPr bwMode="auto">
          <a:xfrm>
            <a:off x="7056438" y="4283075"/>
            <a:ext cx="1141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Data Link</a:t>
            </a:r>
          </a:p>
        </p:txBody>
      </p:sp>
      <p:sp>
        <p:nvSpPr>
          <p:cNvPr id="35856" name="Text Box 13"/>
          <p:cNvSpPr txBox="1">
            <a:spLocks noChangeArrowheads="1"/>
          </p:cNvSpPr>
          <p:nvPr/>
        </p:nvSpPr>
        <p:spPr bwMode="auto">
          <a:xfrm>
            <a:off x="7075488" y="3917950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Network</a:t>
            </a:r>
          </a:p>
        </p:txBody>
      </p:sp>
      <p:sp>
        <p:nvSpPr>
          <p:cNvPr id="35857" name="Text Box 14"/>
          <p:cNvSpPr txBox="1">
            <a:spLocks noChangeArrowheads="1"/>
          </p:cNvSpPr>
          <p:nvPr/>
        </p:nvSpPr>
        <p:spPr bwMode="auto">
          <a:xfrm>
            <a:off x="7010400" y="3521075"/>
            <a:ext cx="119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Transport</a:t>
            </a:r>
          </a:p>
        </p:txBody>
      </p:sp>
      <p:sp>
        <p:nvSpPr>
          <p:cNvPr id="35858" name="Text Box 15"/>
          <p:cNvSpPr txBox="1">
            <a:spLocks noChangeArrowheads="1"/>
          </p:cNvSpPr>
          <p:nvPr/>
        </p:nvSpPr>
        <p:spPr bwMode="auto">
          <a:xfrm>
            <a:off x="7118350" y="3140075"/>
            <a:ext cx="954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Session</a:t>
            </a:r>
          </a:p>
        </p:txBody>
      </p:sp>
      <p:sp>
        <p:nvSpPr>
          <p:cNvPr id="35859" name="Text Box 16"/>
          <p:cNvSpPr txBox="1">
            <a:spLocks noChangeArrowheads="1"/>
          </p:cNvSpPr>
          <p:nvPr/>
        </p:nvSpPr>
        <p:spPr bwMode="auto">
          <a:xfrm>
            <a:off x="6870700" y="2727325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Presentation</a:t>
            </a:r>
          </a:p>
        </p:txBody>
      </p:sp>
      <p:sp>
        <p:nvSpPr>
          <p:cNvPr id="35860" name="Text Box 17"/>
          <p:cNvSpPr txBox="1">
            <a:spLocks noChangeArrowheads="1"/>
          </p:cNvSpPr>
          <p:nvPr/>
        </p:nvSpPr>
        <p:spPr bwMode="auto">
          <a:xfrm>
            <a:off x="7010400" y="2362200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Application</a:t>
            </a:r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Errors and Redundancy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Noise can flip some of the bits we receive</a:t>
            </a:r>
          </a:p>
          <a:p>
            <a:pPr lvl="1"/>
            <a:r>
              <a:rPr lang="en-US" dirty="0"/>
              <a:t>We must be able to detect when this occurs!</a:t>
            </a:r>
          </a:p>
          <a:p>
            <a:pPr lvl="1"/>
            <a:r>
              <a:rPr lang="en-US" dirty="0"/>
              <a:t>Why?</a:t>
            </a:r>
          </a:p>
          <a:p>
            <a:pPr lvl="1"/>
            <a:r>
              <a:rPr lang="en-US" dirty="0"/>
              <a:t>Who needs to detect it?  (links, routers, OSs, or apps?)</a:t>
            </a:r>
          </a:p>
          <a:p>
            <a:r>
              <a:rPr lang="en-US" dirty="0"/>
              <a:t>Basic approach: add redundant data</a:t>
            </a:r>
          </a:p>
          <a:p>
            <a:pPr lvl="1"/>
            <a:r>
              <a:rPr lang="en-US" dirty="0"/>
              <a:t>Error detection codes allow errors to be </a:t>
            </a:r>
            <a:r>
              <a:rPr lang="en-US" i="1" dirty="0"/>
              <a:t>recognized</a:t>
            </a:r>
          </a:p>
          <a:p>
            <a:pPr lvl="1"/>
            <a:r>
              <a:rPr lang="en-US" dirty="0"/>
              <a:t>Error correction codes allow errors to be </a:t>
            </a:r>
            <a:r>
              <a:rPr lang="en-US" i="1" dirty="0"/>
              <a:t>repaired</a:t>
            </a:r>
            <a:r>
              <a:rPr lang="en-US" dirty="0"/>
              <a:t> too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Motivating Example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simple error detection scheme:</a:t>
            </a:r>
          </a:p>
          <a:p>
            <a:pPr lvl="1"/>
            <a:r>
              <a:rPr lang="en-US" dirty="0"/>
              <a:t>Just send two copies. Differences imply errors.</a:t>
            </a:r>
          </a:p>
          <a:p>
            <a:pPr lvl="1"/>
            <a:endParaRPr lang="en-US" dirty="0"/>
          </a:p>
          <a:p>
            <a:r>
              <a:rPr lang="en-US" b="1" dirty="0"/>
              <a:t>Question</a:t>
            </a:r>
            <a:r>
              <a:rPr lang="en-US" dirty="0"/>
              <a:t>: Can we do any better?</a:t>
            </a:r>
          </a:p>
          <a:p>
            <a:pPr lvl="1"/>
            <a:r>
              <a:rPr lang="en-US" dirty="0"/>
              <a:t>With less overhead</a:t>
            </a:r>
          </a:p>
          <a:p>
            <a:pPr lvl="1"/>
            <a:r>
              <a:rPr lang="en-US" dirty="0"/>
              <a:t>Catch more kinds of errors</a:t>
            </a:r>
          </a:p>
          <a:p>
            <a:r>
              <a:rPr lang="en-US" b="1" dirty="0"/>
              <a:t>Answer</a:t>
            </a:r>
            <a:r>
              <a:rPr lang="en-US" dirty="0"/>
              <a:t>: Yes – stronger protection with fewer bits</a:t>
            </a:r>
          </a:p>
          <a:p>
            <a:pPr lvl="1"/>
            <a:r>
              <a:rPr lang="en-US" dirty="0"/>
              <a:t>But we can’t catch all inadvertent errors, nor malicious ones</a:t>
            </a:r>
          </a:p>
          <a:p>
            <a:endParaRPr lang="en-US" dirty="0"/>
          </a:p>
          <a:p>
            <a:r>
              <a:rPr lang="en-US" dirty="0"/>
              <a:t>We will look at basic block codes</a:t>
            </a:r>
          </a:p>
          <a:p>
            <a:pPr lvl="1"/>
            <a:r>
              <a:rPr lang="en-US" dirty="0"/>
              <a:t>K bits in, N bits out is a (N, K) code</a:t>
            </a:r>
          </a:p>
          <a:p>
            <a:pPr lvl="1"/>
            <a:r>
              <a:rPr lang="en-US" dirty="0"/>
              <a:t>Simple, </a:t>
            </a:r>
            <a:r>
              <a:rPr lang="en-US" dirty="0" err="1"/>
              <a:t>memoryless</a:t>
            </a:r>
            <a:r>
              <a:rPr lang="en-US" dirty="0"/>
              <a:t> mapping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Detection vs. Correction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/>
              <a:t>Two strategies to correct errors:</a:t>
            </a:r>
          </a:p>
          <a:p>
            <a:pPr lvl="1" eaLnBrk="1" hangingPunct="1"/>
            <a:r>
              <a:rPr lang="en-US" dirty="0"/>
              <a:t>Detect and retransmit, or Automatic Repeat </a:t>
            </a:r>
            <a:r>
              <a:rPr lang="en-US" dirty="0" err="1"/>
              <a:t>reQuest</a:t>
            </a:r>
            <a:r>
              <a:rPr lang="en-US" dirty="0"/>
              <a:t>.  (ARQ)</a:t>
            </a:r>
          </a:p>
          <a:p>
            <a:pPr lvl="1" eaLnBrk="1" hangingPunct="1"/>
            <a:r>
              <a:rPr lang="en-US" dirty="0"/>
              <a:t>Error correcting codes, or Forward Error Correction (FEC)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Satellites, real-time media tend to use error correction</a:t>
            </a:r>
          </a:p>
          <a:p>
            <a:pPr eaLnBrk="1" hangingPunct="1"/>
            <a:r>
              <a:rPr lang="en-US" sz="2800" dirty="0"/>
              <a:t>Retransmissions typically at higher levels (Network+)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b="1" dirty="0"/>
              <a:t>Question</a:t>
            </a:r>
            <a:r>
              <a:rPr lang="en-US" sz="2800" dirty="0"/>
              <a:t>: Which should we choose?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Detect or Correct?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Advantages of Error Detection</a:t>
            </a:r>
          </a:p>
          <a:p>
            <a:pPr lvl="1"/>
            <a:r>
              <a:rPr lang="en-US"/>
              <a:t>Requires smaller number of bits/overhead.</a:t>
            </a:r>
          </a:p>
          <a:p>
            <a:pPr lvl="1"/>
            <a:r>
              <a:rPr lang="en-US"/>
              <a:t>Requires less/simpler processing.</a:t>
            </a:r>
          </a:p>
          <a:p>
            <a:endParaRPr lang="en-US"/>
          </a:p>
          <a:p>
            <a:r>
              <a:rPr lang="en-US"/>
              <a:t>Advantages of Error Correction</a:t>
            </a:r>
          </a:p>
          <a:p>
            <a:pPr lvl="1"/>
            <a:r>
              <a:rPr lang="en-US"/>
              <a:t>Reduces number of retransmissions.</a:t>
            </a:r>
          </a:p>
          <a:p>
            <a:endParaRPr lang="en-US"/>
          </a:p>
          <a:p>
            <a:r>
              <a:rPr lang="en-US"/>
              <a:t>Most data networks today use error detection, not error correction.</a:t>
            </a:r>
          </a:p>
          <a:p>
            <a:endParaRPr lang="en-US"/>
          </a:p>
          <a:p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1279525" y="2174875"/>
            <a:ext cx="634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Retransmissions vs. FEC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better option depends on the kind of errors and the cost of recovery</a:t>
            </a:r>
          </a:p>
          <a:p>
            <a:r>
              <a:rPr lang="en-US"/>
              <a:t>Example: Message with 1000 bits, Prob(bit error) 0.001</a:t>
            </a:r>
          </a:p>
          <a:p>
            <a:pPr lvl="1"/>
            <a:r>
              <a:rPr lang="en-US"/>
              <a:t>Case 1: random errors</a:t>
            </a:r>
          </a:p>
          <a:p>
            <a:pPr lvl="1"/>
            <a:r>
              <a:rPr lang="en-US"/>
              <a:t>Case 2: bursts of 1000 errors</a:t>
            </a:r>
          </a:p>
          <a:p>
            <a:pPr lvl="1"/>
            <a:r>
              <a:rPr lang="en-US"/>
              <a:t>Case 3: real-time application (teleconference)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Encoding to Detect Errors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/>
              <a:t>We use codes to help us detect errors. </a:t>
            </a:r>
          </a:p>
          <a:p>
            <a:pPr>
              <a:lnSpc>
                <a:spcPct val="90000"/>
              </a:lnSpc>
            </a:pPr>
            <a:r>
              <a:rPr lang="en-US" sz="2400"/>
              <a:t>The set of possible </a:t>
            </a:r>
            <a:r>
              <a:rPr lang="en-US" sz="2400">
                <a:solidFill>
                  <a:srgbClr val="000099"/>
                </a:solidFill>
              </a:rPr>
              <a:t>messages</a:t>
            </a:r>
            <a:r>
              <a:rPr lang="en-US" sz="2400"/>
              <a:t> is mapped by a function onto the set of </a:t>
            </a:r>
            <a:r>
              <a:rPr lang="en-US" sz="2400">
                <a:solidFill>
                  <a:srgbClr val="000099"/>
                </a:solidFill>
              </a:rPr>
              <a:t>codes</a:t>
            </a:r>
            <a:r>
              <a:rPr lang="en-US" sz="2400"/>
              <a:t>.</a:t>
            </a:r>
          </a:p>
          <a:p>
            <a:pPr>
              <a:lnSpc>
                <a:spcPct val="90000"/>
              </a:lnSpc>
            </a:pPr>
            <a:r>
              <a:rPr lang="en-US" sz="2400"/>
              <a:t>We pick the mapping function so that it is easy to detect errors among the resulting </a:t>
            </a:r>
            <a:r>
              <a:rPr lang="en-US" sz="2400">
                <a:solidFill>
                  <a:srgbClr val="000099"/>
                </a:solidFill>
              </a:rPr>
              <a:t>codes</a:t>
            </a:r>
            <a:r>
              <a:rPr lang="en-US" sz="2400"/>
              <a:t>.</a:t>
            </a:r>
          </a:p>
          <a:p>
            <a:pPr>
              <a:lnSpc>
                <a:spcPct val="90000"/>
              </a:lnSpc>
            </a:pPr>
            <a:r>
              <a:rPr lang="en-US" sz="2400"/>
              <a:t>Example: Consider the function that duplicates each bit in the message. E.g. the </a:t>
            </a:r>
            <a:r>
              <a:rPr lang="en-US" sz="2400">
                <a:solidFill>
                  <a:srgbClr val="000099"/>
                </a:solidFill>
              </a:rPr>
              <a:t>message</a:t>
            </a:r>
            <a:r>
              <a:rPr lang="en-US" sz="2400"/>
              <a:t> 1011001 would be mapped to the </a:t>
            </a:r>
            <a:r>
              <a:rPr lang="en-US" sz="2400">
                <a:solidFill>
                  <a:srgbClr val="000099"/>
                </a:solidFill>
              </a:rPr>
              <a:t>code</a:t>
            </a:r>
            <a:r>
              <a:rPr lang="en-US" sz="2400"/>
              <a:t> 11001111000011, and then transmitted by the sender. The receiver knows that bits always come in pairs. If the two bits in a pair are different, it declares that there was a bit error.</a:t>
            </a:r>
          </a:p>
          <a:p>
            <a:pPr>
              <a:lnSpc>
                <a:spcPct val="90000"/>
              </a:lnSpc>
            </a:pPr>
            <a:r>
              <a:rPr lang="en-US" sz="2400"/>
              <a:t>Of course, this code is quite inefficient…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Hamming Distance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Errors must not turn one valid codeword into another valid codeword, or we cannot detect/correct them.</a:t>
            </a:r>
          </a:p>
          <a:p>
            <a:pPr eaLnBrk="1" hangingPunct="1"/>
            <a:r>
              <a:rPr lang="en-US" sz="2800" u="sng" dirty="0"/>
              <a:t>Hamming distance</a:t>
            </a:r>
            <a:r>
              <a:rPr lang="en-US" sz="2800" dirty="0"/>
              <a:t> of a code is the smallest number of bit differences that turn any one codeword into another</a:t>
            </a:r>
          </a:p>
          <a:p>
            <a:pPr lvl="1" eaLnBrk="1" hangingPunct="1"/>
            <a:r>
              <a:rPr lang="en-US" sz="2400" dirty="0" err="1"/>
              <a:t>e.g</a:t>
            </a:r>
            <a:r>
              <a:rPr lang="en-US" sz="2400" dirty="0"/>
              <a:t>, code 000 for 0, 111 for 1, Hamming distance is 3</a:t>
            </a:r>
          </a:p>
          <a:p>
            <a:pPr eaLnBrk="1" hangingPunct="1"/>
            <a:r>
              <a:rPr lang="en-US" sz="2800" dirty="0"/>
              <a:t>For code with distance d+1:</a:t>
            </a:r>
          </a:p>
          <a:p>
            <a:pPr lvl="1" eaLnBrk="1" hangingPunct="1"/>
            <a:r>
              <a:rPr lang="en-US" sz="2400" dirty="0"/>
              <a:t>d errors can be detected, </a:t>
            </a:r>
            <a:r>
              <a:rPr lang="en-US" sz="2400" dirty="0" err="1"/>
              <a:t>e.g</a:t>
            </a:r>
            <a:r>
              <a:rPr lang="en-US" sz="2400" dirty="0"/>
              <a:t>, 001, 010, 110, 101, 011</a:t>
            </a:r>
          </a:p>
          <a:p>
            <a:pPr eaLnBrk="1" hangingPunct="1"/>
            <a:r>
              <a:rPr lang="en-US" sz="2800" dirty="0"/>
              <a:t>For code with distance 2d+1:</a:t>
            </a:r>
          </a:p>
          <a:p>
            <a:pPr lvl="1" eaLnBrk="1" hangingPunct="1"/>
            <a:r>
              <a:rPr lang="en-US" sz="2400" dirty="0"/>
              <a:t>d errors can be corrected, e.g., 001 </a:t>
            </a:r>
            <a:r>
              <a:rPr lang="en-US" sz="2400" dirty="0">
                <a:sym typeface="Wingdings" pitchFamily="2" charset="2"/>
              </a:rPr>
              <a:t> 000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Last Time …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/>
              <a:t>Protocols, layering and reference models</a:t>
            </a:r>
          </a:p>
        </p:txBody>
      </p:sp>
      <p:sp>
        <p:nvSpPr>
          <p:cNvPr id="10247" name="Rectangle 39"/>
          <p:cNvSpPr>
            <a:spLocks noChangeArrowheads="1"/>
          </p:cNvSpPr>
          <p:nvPr/>
        </p:nvSpPr>
        <p:spPr bwMode="auto">
          <a:xfrm>
            <a:off x="1524000" y="1862138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Calibri" pitchFamily="34" charset="0"/>
            </a:endParaRPr>
          </a:p>
        </p:txBody>
      </p:sp>
      <p:sp>
        <p:nvSpPr>
          <p:cNvPr id="10248" name="Rectangle 40"/>
          <p:cNvSpPr>
            <a:spLocks noChangeArrowheads="1"/>
          </p:cNvSpPr>
          <p:nvPr/>
        </p:nvSpPr>
        <p:spPr bwMode="auto">
          <a:xfrm>
            <a:off x="1524000" y="2395538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Calibri" pitchFamily="34" charset="0"/>
            </a:endParaRPr>
          </a:p>
        </p:txBody>
      </p:sp>
      <p:sp>
        <p:nvSpPr>
          <p:cNvPr id="10249" name="Rectangle 41"/>
          <p:cNvSpPr>
            <a:spLocks noChangeArrowheads="1"/>
          </p:cNvSpPr>
          <p:nvPr/>
        </p:nvSpPr>
        <p:spPr bwMode="auto">
          <a:xfrm>
            <a:off x="1524000" y="2928938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Calibri" pitchFamily="34" charset="0"/>
            </a:endParaRPr>
          </a:p>
        </p:txBody>
      </p:sp>
      <p:sp>
        <p:nvSpPr>
          <p:cNvPr id="10250" name="Rectangle 42"/>
          <p:cNvSpPr>
            <a:spLocks noChangeArrowheads="1"/>
          </p:cNvSpPr>
          <p:nvPr/>
        </p:nvSpPr>
        <p:spPr bwMode="auto">
          <a:xfrm>
            <a:off x="1524000" y="3462338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Calibri" pitchFamily="34" charset="0"/>
            </a:endParaRPr>
          </a:p>
        </p:txBody>
      </p:sp>
      <p:sp>
        <p:nvSpPr>
          <p:cNvPr id="10251" name="Rectangle 43"/>
          <p:cNvSpPr>
            <a:spLocks noChangeArrowheads="1"/>
          </p:cNvSpPr>
          <p:nvPr/>
        </p:nvSpPr>
        <p:spPr bwMode="auto">
          <a:xfrm>
            <a:off x="1524000" y="3979863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Calibri" pitchFamily="34" charset="0"/>
            </a:endParaRPr>
          </a:p>
        </p:txBody>
      </p:sp>
      <p:sp>
        <p:nvSpPr>
          <p:cNvPr id="10252" name="Rectangle 44"/>
          <p:cNvSpPr>
            <a:spLocks noChangeArrowheads="1"/>
          </p:cNvSpPr>
          <p:nvPr/>
        </p:nvSpPr>
        <p:spPr bwMode="auto">
          <a:xfrm>
            <a:off x="1524000" y="4513263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Calibri" pitchFamily="34" charset="0"/>
            </a:endParaRPr>
          </a:p>
        </p:txBody>
      </p:sp>
      <p:sp>
        <p:nvSpPr>
          <p:cNvPr id="10253" name="Rectangle 45"/>
          <p:cNvSpPr>
            <a:spLocks noChangeArrowheads="1"/>
          </p:cNvSpPr>
          <p:nvPr/>
        </p:nvSpPr>
        <p:spPr bwMode="auto">
          <a:xfrm>
            <a:off x="5638800" y="3933825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Network</a:t>
            </a:r>
          </a:p>
        </p:txBody>
      </p:sp>
      <p:sp>
        <p:nvSpPr>
          <p:cNvPr id="10254" name="Rectangle 46"/>
          <p:cNvSpPr>
            <a:spLocks noChangeArrowheads="1"/>
          </p:cNvSpPr>
          <p:nvPr/>
        </p:nvSpPr>
        <p:spPr bwMode="auto">
          <a:xfrm>
            <a:off x="5638800" y="4467225"/>
            <a:ext cx="1905000" cy="1066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Link</a:t>
            </a:r>
          </a:p>
        </p:txBody>
      </p:sp>
      <p:sp>
        <p:nvSpPr>
          <p:cNvPr id="10255" name="Rectangle 47"/>
          <p:cNvSpPr>
            <a:spLocks noChangeArrowheads="1"/>
          </p:cNvSpPr>
          <p:nvPr/>
        </p:nvSpPr>
        <p:spPr bwMode="auto">
          <a:xfrm>
            <a:off x="5638800" y="2836863"/>
            <a:ext cx="1905000" cy="109696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Transport</a:t>
            </a:r>
          </a:p>
        </p:txBody>
      </p:sp>
      <p:sp>
        <p:nvSpPr>
          <p:cNvPr id="10256" name="Rectangle 48"/>
          <p:cNvSpPr>
            <a:spLocks noChangeArrowheads="1"/>
          </p:cNvSpPr>
          <p:nvPr/>
        </p:nvSpPr>
        <p:spPr bwMode="auto">
          <a:xfrm rot="-5400000">
            <a:off x="6034881" y="1327944"/>
            <a:ext cx="1112838" cy="1905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sz="14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0257" name="Text Box 49"/>
          <p:cNvSpPr txBox="1">
            <a:spLocks noChangeArrowheads="1"/>
          </p:cNvSpPr>
          <p:nvPr/>
        </p:nvSpPr>
        <p:spPr bwMode="auto">
          <a:xfrm>
            <a:off x="1765300" y="189547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Application</a:t>
            </a:r>
          </a:p>
        </p:txBody>
      </p:sp>
      <p:sp>
        <p:nvSpPr>
          <p:cNvPr id="10258" name="Text Box 50"/>
          <p:cNvSpPr txBox="1">
            <a:spLocks noChangeArrowheads="1"/>
          </p:cNvSpPr>
          <p:nvPr/>
        </p:nvSpPr>
        <p:spPr bwMode="auto">
          <a:xfrm>
            <a:off x="1689100" y="2444750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Presentation</a:t>
            </a:r>
          </a:p>
        </p:txBody>
      </p:sp>
      <p:sp>
        <p:nvSpPr>
          <p:cNvPr id="10259" name="Text Box 51"/>
          <p:cNvSpPr txBox="1">
            <a:spLocks noChangeArrowheads="1"/>
          </p:cNvSpPr>
          <p:nvPr/>
        </p:nvSpPr>
        <p:spPr bwMode="auto">
          <a:xfrm>
            <a:off x="1966913" y="3022600"/>
            <a:ext cx="954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Session</a:t>
            </a:r>
          </a:p>
        </p:txBody>
      </p:sp>
      <p:sp>
        <p:nvSpPr>
          <p:cNvPr id="10260" name="Text Box 52"/>
          <p:cNvSpPr txBox="1">
            <a:spLocks noChangeArrowheads="1"/>
          </p:cNvSpPr>
          <p:nvPr/>
        </p:nvSpPr>
        <p:spPr bwMode="auto">
          <a:xfrm>
            <a:off x="1847850" y="3556000"/>
            <a:ext cx="119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Transport</a:t>
            </a:r>
          </a:p>
        </p:txBody>
      </p:sp>
      <p:sp>
        <p:nvSpPr>
          <p:cNvPr id="10261" name="Text Box 53"/>
          <p:cNvSpPr txBox="1">
            <a:spLocks noChangeArrowheads="1"/>
          </p:cNvSpPr>
          <p:nvPr/>
        </p:nvSpPr>
        <p:spPr bwMode="auto">
          <a:xfrm>
            <a:off x="1905000" y="4029075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Network</a:t>
            </a:r>
          </a:p>
        </p:txBody>
      </p:sp>
      <p:sp>
        <p:nvSpPr>
          <p:cNvPr id="10262" name="Rectangle 54"/>
          <p:cNvSpPr>
            <a:spLocks noChangeArrowheads="1"/>
          </p:cNvSpPr>
          <p:nvPr/>
        </p:nvSpPr>
        <p:spPr bwMode="auto">
          <a:xfrm>
            <a:off x="1524000" y="5046663"/>
            <a:ext cx="1905000" cy="53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Calibri" pitchFamily="34" charset="0"/>
            </a:endParaRPr>
          </a:p>
        </p:txBody>
      </p:sp>
      <p:sp>
        <p:nvSpPr>
          <p:cNvPr id="10263" name="Text Box 55"/>
          <p:cNvSpPr txBox="1">
            <a:spLocks noChangeArrowheads="1"/>
          </p:cNvSpPr>
          <p:nvPr/>
        </p:nvSpPr>
        <p:spPr bwMode="auto">
          <a:xfrm>
            <a:off x="2144713" y="4578350"/>
            <a:ext cx="598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Link</a:t>
            </a:r>
          </a:p>
        </p:txBody>
      </p:sp>
      <p:sp>
        <p:nvSpPr>
          <p:cNvPr id="10264" name="Text Box 56"/>
          <p:cNvSpPr txBox="1">
            <a:spLocks noChangeArrowheads="1"/>
          </p:cNvSpPr>
          <p:nvPr/>
        </p:nvSpPr>
        <p:spPr bwMode="auto">
          <a:xfrm>
            <a:off x="1938338" y="5156200"/>
            <a:ext cx="1011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Physical</a:t>
            </a:r>
          </a:p>
        </p:txBody>
      </p:sp>
      <p:sp>
        <p:nvSpPr>
          <p:cNvPr id="10265" name="Text Box 57"/>
          <p:cNvSpPr txBox="1">
            <a:spLocks noChangeArrowheads="1"/>
          </p:cNvSpPr>
          <p:nvPr/>
        </p:nvSpPr>
        <p:spPr bwMode="auto">
          <a:xfrm>
            <a:off x="1219200" y="5668963"/>
            <a:ext cx="27035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latin typeface="Calibri" pitchFamily="34" charset="0"/>
              </a:rPr>
              <a:t>The 7-layer OSI Model</a:t>
            </a:r>
          </a:p>
        </p:txBody>
      </p:sp>
      <p:sp>
        <p:nvSpPr>
          <p:cNvPr id="10266" name="Text Box 58"/>
          <p:cNvSpPr txBox="1">
            <a:spLocks noChangeArrowheads="1"/>
          </p:cNvSpPr>
          <p:nvPr/>
        </p:nvSpPr>
        <p:spPr bwMode="auto">
          <a:xfrm>
            <a:off x="5105400" y="5619750"/>
            <a:ext cx="32305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latin typeface="Calibri" pitchFamily="34" charset="0"/>
              </a:rPr>
              <a:t>The 4-layer Internet model</a:t>
            </a:r>
          </a:p>
        </p:txBody>
      </p:sp>
      <p:sp>
        <p:nvSpPr>
          <p:cNvPr id="10267" name="Text Box 59"/>
          <p:cNvSpPr txBox="1">
            <a:spLocks noChangeArrowheads="1"/>
          </p:cNvSpPr>
          <p:nvPr/>
        </p:nvSpPr>
        <p:spPr bwMode="auto">
          <a:xfrm>
            <a:off x="5867400" y="2078038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0099"/>
                </a:solidFill>
                <a:latin typeface="Calibri" pitchFamily="34" charset="0"/>
              </a:rPr>
              <a:t>Application</a:t>
            </a: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3429000" y="2051050"/>
            <a:ext cx="2209800" cy="3578225"/>
            <a:chOff x="2016" y="1267"/>
            <a:chExt cx="1392" cy="2254"/>
          </a:xfrm>
        </p:grpSpPr>
        <p:sp>
          <p:nvSpPr>
            <p:cNvPr id="10269" name="Text Box 61"/>
            <p:cNvSpPr txBox="1">
              <a:spLocks noChangeArrowheads="1"/>
            </p:cNvSpPr>
            <p:nvPr/>
          </p:nvSpPr>
          <p:spPr bwMode="auto">
            <a:xfrm>
              <a:off x="2504" y="1267"/>
              <a:ext cx="3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Calibri" pitchFamily="34" charset="0"/>
                </a:rPr>
                <a:t>FTP</a:t>
              </a:r>
            </a:p>
          </p:txBody>
        </p:sp>
        <p:sp>
          <p:nvSpPr>
            <p:cNvPr id="10270" name="Text Box 62"/>
            <p:cNvSpPr txBox="1">
              <a:spLocks noChangeArrowheads="1"/>
            </p:cNvSpPr>
            <p:nvPr/>
          </p:nvSpPr>
          <p:spPr bwMode="auto">
            <a:xfrm>
              <a:off x="2160" y="1555"/>
              <a:ext cx="8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Calibri" pitchFamily="34" charset="0"/>
                </a:rPr>
                <a:t>ASCII/Binary</a:t>
              </a:r>
            </a:p>
          </p:txBody>
        </p:sp>
        <p:sp>
          <p:nvSpPr>
            <p:cNvPr id="10271" name="Text Box 63"/>
            <p:cNvSpPr txBox="1">
              <a:spLocks noChangeArrowheads="1"/>
            </p:cNvSpPr>
            <p:nvPr/>
          </p:nvSpPr>
          <p:spPr bwMode="auto">
            <a:xfrm>
              <a:off x="2557" y="2563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Calibri" pitchFamily="34" charset="0"/>
                </a:rPr>
                <a:t>IP</a:t>
              </a:r>
            </a:p>
          </p:txBody>
        </p:sp>
        <p:sp>
          <p:nvSpPr>
            <p:cNvPr id="10272" name="Text Box 64"/>
            <p:cNvSpPr txBox="1">
              <a:spLocks noChangeArrowheads="1"/>
            </p:cNvSpPr>
            <p:nvPr/>
          </p:nvSpPr>
          <p:spPr bwMode="auto">
            <a:xfrm>
              <a:off x="2504" y="2086"/>
              <a:ext cx="33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Calibri" pitchFamily="34" charset="0"/>
                </a:rPr>
                <a:t>TCP</a:t>
              </a:r>
            </a:p>
          </p:txBody>
        </p:sp>
        <p:sp>
          <p:nvSpPr>
            <p:cNvPr id="10273" name="Text Box 65"/>
            <p:cNvSpPr txBox="1">
              <a:spLocks noChangeArrowheads="1"/>
            </p:cNvSpPr>
            <p:nvPr/>
          </p:nvSpPr>
          <p:spPr bwMode="auto">
            <a:xfrm>
              <a:off x="2362" y="3026"/>
              <a:ext cx="7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>
                  <a:latin typeface="Calibri" pitchFamily="34" charset="0"/>
                </a:rPr>
                <a:t>Ethernet</a:t>
              </a:r>
            </a:p>
          </p:txBody>
        </p:sp>
        <p:sp>
          <p:nvSpPr>
            <p:cNvPr id="10274" name="Freeform 66"/>
            <p:cNvSpPr>
              <a:spLocks/>
            </p:cNvSpPr>
            <p:nvPr/>
          </p:nvSpPr>
          <p:spPr bwMode="auto">
            <a:xfrm>
              <a:off x="2064" y="2849"/>
              <a:ext cx="96" cy="672"/>
            </a:xfrm>
            <a:custGeom>
              <a:avLst/>
              <a:gdLst>
                <a:gd name="T0" fmla="*/ 0 w 96"/>
                <a:gd name="T1" fmla="*/ 0 h 672"/>
                <a:gd name="T2" fmla="*/ 96 w 96"/>
                <a:gd name="T3" fmla="*/ 0 h 672"/>
                <a:gd name="T4" fmla="*/ 96 w 96"/>
                <a:gd name="T5" fmla="*/ 672 h 672"/>
                <a:gd name="T6" fmla="*/ 0 w 96"/>
                <a:gd name="T7" fmla="*/ 672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672"/>
                <a:gd name="T14" fmla="*/ 96 w 96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672">
                  <a:moveTo>
                    <a:pt x="0" y="0"/>
                  </a:moveTo>
                  <a:lnTo>
                    <a:pt x="96" y="0"/>
                  </a:lnTo>
                  <a:lnTo>
                    <a:pt x="96" y="672"/>
                  </a:lnTo>
                  <a:lnTo>
                    <a:pt x="0" y="672"/>
                  </a:ln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Freeform 67"/>
            <p:cNvSpPr>
              <a:spLocks/>
            </p:cNvSpPr>
            <p:nvPr/>
          </p:nvSpPr>
          <p:spPr bwMode="auto">
            <a:xfrm>
              <a:off x="2064" y="1841"/>
              <a:ext cx="96" cy="672"/>
            </a:xfrm>
            <a:custGeom>
              <a:avLst/>
              <a:gdLst>
                <a:gd name="T0" fmla="*/ 0 w 96"/>
                <a:gd name="T1" fmla="*/ 0 h 672"/>
                <a:gd name="T2" fmla="*/ 96 w 96"/>
                <a:gd name="T3" fmla="*/ 0 h 672"/>
                <a:gd name="T4" fmla="*/ 96 w 96"/>
                <a:gd name="T5" fmla="*/ 672 h 672"/>
                <a:gd name="T6" fmla="*/ 0 w 96"/>
                <a:gd name="T7" fmla="*/ 672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672"/>
                <a:gd name="T14" fmla="*/ 96 w 96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672">
                  <a:moveTo>
                    <a:pt x="0" y="0"/>
                  </a:moveTo>
                  <a:lnTo>
                    <a:pt x="96" y="0"/>
                  </a:lnTo>
                  <a:lnTo>
                    <a:pt x="96" y="672"/>
                  </a:lnTo>
                  <a:lnTo>
                    <a:pt x="0" y="672"/>
                  </a:ln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Line 68"/>
            <p:cNvSpPr>
              <a:spLocks noChangeShapeType="1"/>
            </p:cNvSpPr>
            <p:nvPr/>
          </p:nvSpPr>
          <p:spPr bwMode="auto">
            <a:xfrm>
              <a:off x="2160" y="2177"/>
              <a:ext cx="38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Line 69"/>
            <p:cNvSpPr>
              <a:spLocks noChangeShapeType="1"/>
            </p:cNvSpPr>
            <p:nvPr/>
          </p:nvSpPr>
          <p:spPr bwMode="auto">
            <a:xfrm>
              <a:off x="2016" y="2657"/>
              <a:ext cx="48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Line 70"/>
            <p:cNvSpPr>
              <a:spLocks noChangeShapeType="1"/>
            </p:cNvSpPr>
            <p:nvPr/>
          </p:nvSpPr>
          <p:spPr bwMode="auto">
            <a:xfrm>
              <a:off x="2160" y="3137"/>
              <a:ext cx="24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Line 71"/>
            <p:cNvSpPr>
              <a:spLocks noChangeShapeType="1"/>
            </p:cNvSpPr>
            <p:nvPr/>
          </p:nvSpPr>
          <p:spPr bwMode="auto">
            <a:xfrm>
              <a:off x="2016" y="1649"/>
              <a:ext cx="192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Line 72"/>
            <p:cNvSpPr>
              <a:spLocks noChangeShapeType="1"/>
            </p:cNvSpPr>
            <p:nvPr/>
          </p:nvSpPr>
          <p:spPr bwMode="auto">
            <a:xfrm>
              <a:off x="2016" y="1361"/>
              <a:ext cx="48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Line 73"/>
            <p:cNvSpPr>
              <a:spLocks noChangeShapeType="1"/>
            </p:cNvSpPr>
            <p:nvPr/>
          </p:nvSpPr>
          <p:spPr bwMode="auto">
            <a:xfrm>
              <a:off x="2880" y="1361"/>
              <a:ext cx="52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Line 74"/>
            <p:cNvSpPr>
              <a:spLocks noChangeShapeType="1"/>
            </p:cNvSpPr>
            <p:nvPr/>
          </p:nvSpPr>
          <p:spPr bwMode="auto">
            <a:xfrm>
              <a:off x="3216" y="1649"/>
              <a:ext cx="192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3" name="Line 75"/>
            <p:cNvSpPr>
              <a:spLocks noChangeShapeType="1"/>
            </p:cNvSpPr>
            <p:nvPr/>
          </p:nvSpPr>
          <p:spPr bwMode="auto">
            <a:xfrm>
              <a:off x="2880" y="2177"/>
              <a:ext cx="52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4" name="Line 76"/>
            <p:cNvSpPr>
              <a:spLocks noChangeShapeType="1"/>
            </p:cNvSpPr>
            <p:nvPr/>
          </p:nvSpPr>
          <p:spPr bwMode="auto">
            <a:xfrm>
              <a:off x="2880" y="2657"/>
              <a:ext cx="52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5" name="Line 77"/>
            <p:cNvSpPr>
              <a:spLocks noChangeShapeType="1"/>
            </p:cNvSpPr>
            <p:nvPr/>
          </p:nvSpPr>
          <p:spPr bwMode="auto">
            <a:xfrm>
              <a:off x="3120" y="3137"/>
              <a:ext cx="28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" name="Date Placeholder 4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8" name="Footer Placeholder 4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Hamming Distance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US" sz="2400" dirty="0"/>
              <a:t>Number of bits that differ between two codes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z="2400" dirty="0"/>
              <a:t>		e.g.	1 0 0 1 0 1 0 1</a:t>
            </a:r>
          </a:p>
          <a:p>
            <a:pPr marL="457200" indent="-457200">
              <a:buFont typeface="Wingdings" pitchFamily="2" charset="2"/>
              <a:buNone/>
            </a:pPr>
            <a:r>
              <a:rPr lang="en-US" sz="2400" dirty="0"/>
              <a:t>			1 0 1 1 1 0 0 1</a:t>
            </a:r>
          </a:p>
          <a:p>
            <a:pPr marL="457200" indent="-457200">
              <a:buFont typeface="Wingdings" pitchFamily="2" charset="2"/>
              <a:buNone/>
            </a:pPr>
            <a:endParaRPr lang="en-US" sz="2400" dirty="0"/>
          </a:p>
          <a:p>
            <a:pPr marL="457200" indent="-457200">
              <a:buFont typeface="Wingdings" pitchFamily="2" charset="2"/>
              <a:buNone/>
            </a:pPr>
            <a:r>
              <a:rPr lang="en-US" sz="2400" dirty="0"/>
              <a:t>			0 0 1 0 1 1 0 0</a:t>
            </a:r>
          </a:p>
          <a:p>
            <a:pPr marL="457200" indent="-457200">
              <a:buFont typeface="Wingdings" pitchFamily="2" charset="2"/>
              <a:buNone/>
            </a:pPr>
            <a:endParaRPr lang="en-US" sz="2400" dirty="0"/>
          </a:p>
          <a:p>
            <a:pPr marL="457200" indent="-457200">
              <a:buFont typeface="Wingdings" pitchFamily="2" charset="2"/>
              <a:buNone/>
            </a:pPr>
            <a:r>
              <a:rPr lang="en-US" sz="2400" dirty="0"/>
              <a:t>In our example code (</a:t>
            </a:r>
            <a:r>
              <a:rPr lang="en-US" sz="2400" dirty="0">
                <a:solidFill>
                  <a:srgbClr val="000099"/>
                </a:solidFill>
              </a:rPr>
              <a:t>replicated bits</a:t>
            </a:r>
            <a:r>
              <a:rPr lang="en-US" sz="2400" dirty="0"/>
              <a:t>), all codes have at least two bits different from every other code. Therefore, it has a Hamming distance of 2.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188534" y="2412371"/>
            <a:ext cx="4559300" cy="842963"/>
            <a:chOff x="2514600" y="2971800"/>
            <a:chExt cx="4559300" cy="842963"/>
          </a:xfrm>
        </p:grpSpPr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2514600" y="3124200"/>
              <a:ext cx="2133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8" name="Line 6"/>
            <p:cNvSpPr>
              <a:spLocks noChangeShapeType="1"/>
            </p:cNvSpPr>
            <p:nvPr/>
          </p:nvSpPr>
          <p:spPr bwMode="auto">
            <a:xfrm>
              <a:off x="3200400" y="29718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Line 7"/>
            <p:cNvSpPr>
              <a:spLocks noChangeShapeType="1"/>
            </p:cNvSpPr>
            <p:nvPr/>
          </p:nvSpPr>
          <p:spPr bwMode="auto">
            <a:xfrm>
              <a:off x="3657600" y="29718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>
              <a:off x="3886200" y="29718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4953000" y="35814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6003925" y="3357563"/>
              <a:ext cx="10699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99"/>
                  </a:solidFill>
                  <a:latin typeface="Comic Sans MS" pitchFamily="66" charset="0"/>
                </a:rPr>
                <a:t> HD=3</a:t>
              </a:r>
            </a:p>
          </p:txBody>
        </p:sp>
      </p:grp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Hamming Distance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1809357" y="4379893"/>
            <a:ext cx="632532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To reliably </a:t>
            </a:r>
            <a:r>
              <a:rPr lang="en-US" sz="2800" dirty="0">
                <a:solidFill>
                  <a:srgbClr val="000099"/>
                </a:solidFill>
                <a:latin typeface="Calibri" pitchFamily="34" charset="0"/>
              </a:rPr>
              <a:t>detect</a:t>
            </a:r>
            <a:r>
              <a:rPr lang="en-US" sz="2800" dirty="0">
                <a:latin typeface="Calibri" pitchFamily="34" charset="0"/>
              </a:rPr>
              <a:t> a d-bit error:  HD ≥ d+1</a:t>
            </a:r>
          </a:p>
          <a:p>
            <a:r>
              <a:rPr lang="en-US" sz="2800" dirty="0">
                <a:latin typeface="Calibri" pitchFamily="34" charset="0"/>
              </a:rPr>
              <a:t>To reliably </a:t>
            </a:r>
            <a:r>
              <a:rPr lang="en-US" sz="2800" dirty="0">
                <a:solidFill>
                  <a:srgbClr val="000099"/>
                </a:solidFill>
                <a:latin typeface="Calibri" pitchFamily="34" charset="0"/>
              </a:rPr>
              <a:t>correct</a:t>
            </a:r>
            <a:r>
              <a:rPr lang="en-US" sz="2800" dirty="0">
                <a:latin typeface="Calibri" pitchFamily="34" charset="0"/>
              </a:rPr>
              <a:t> a d-bit error: HD ≥ 2d+1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3184525" y="2865438"/>
            <a:ext cx="22140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+mj-lt"/>
              </a:rPr>
              <a:t>HD = min (</a:t>
            </a:r>
            <a:r>
              <a:rPr lang="en-US" sz="2800" dirty="0" err="1">
                <a:latin typeface="+mj-lt"/>
              </a:rPr>
              <a:t>d</a:t>
            </a:r>
            <a:r>
              <a:rPr lang="en-US" sz="2800" baseline="-25000" dirty="0" err="1">
                <a:latin typeface="+mj-lt"/>
              </a:rPr>
              <a:t>ij</a:t>
            </a:r>
            <a:r>
              <a:rPr lang="en-US" sz="2800" dirty="0">
                <a:latin typeface="+mj-lt"/>
              </a:rPr>
              <a:t> )</a:t>
            </a:r>
          </a:p>
          <a:p>
            <a:r>
              <a:rPr lang="en-US" sz="2800" dirty="0">
                <a:latin typeface="+mj-lt"/>
              </a:rPr>
              <a:t>           </a:t>
            </a:r>
            <a:endParaRPr lang="en-US" sz="2800" baseline="30000" dirty="0">
              <a:latin typeface="+mj-lt"/>
            </a:endParaRPr>
          </a:p>
        </p:txBody>
      </p:sp>
      <p:sp>
        <p:nvSpPr>
          <p:cNvPr id="33804" name="Oval 12"/>
          <p:cNvSpPr>
            <a:spLocks noChangeArrowheads="1"/>
          </p:cNvSpPr>
          <p:nvPr/>
        </p:nvSpPr>
        <p:spPr bwMode="auto">
          <a:xfrm>
            <a:off x="838200" y="2057400"/>
            <a:ext cx="2209800" cy="2209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800">
              <a:latin typeface="+mj-lt"/>
            </a:endParaRPr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V="1">
            <a:off x="1371600" y="2667000"/>
            <a:ext cx="914400" cy="762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sz="2800">
              <a:latin typeface="+mj-lt"/>
            </a:endParaRPr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 flipV="1">
            <a:off x="1447800" y="2667000"/>
            <a:ext cx="838200" cy="838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sz="2800">
              <a:latin typeface="+mj-lt"/>
            </a:endParaRPr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1447800" y="2667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sz="2800">
              <a:latin typeface="+mj-lt"/>
            </a:endParaRPr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2286000" y="2667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sz="2800">
              <a:latin typeface="+mj-lt"/>
            </a:endParaRPr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 flipV="1">
            <a:off x="1371600" y="3429000"/>
            <a:ext cx="914400" cy="76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sz="2800">
              <a:latin typeface="+mj-lt"/>
            </a:endParaRPr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V="1">
            <a:off x="1371600" y="26670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 sz="2800">
              <a:latin typeface="+mj-lt"/>
            </a:endParaRPr>
          </a:p>
        </p:txBody>
      </p:sp>
      <p:sp>
        <p:nvSpPr>
          <p:cNvPr id="33811" name="Oval 19"/>
          <p:cNvSpPr>
            <a:spLocks noChangeArrowheads="1"/>
          </p:cNvSpPr>
          <p:nvPr/>
        </p:nvSpPr>
        <p:spPr bwMode="auto">
          <a:xfrm>
            <a:off x="1295400" y="3352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800">
              <a:latin typeface="+mj-lt"/>
            </a:endParaRPr>
          </a:p>
        </p:txBody>
      </p:sp>
      <p:sp>
        <p:nvSpPr>
          <p:cNvPr id="33812" name="Oval 20"/>
          <p:cNvSpPr>
            <a:spLocks noChangeArrowheads="1"/>
          </p:cNvSpPr>
          <p:nvPr/>
        </p:nvSpPr>
        <p:spPr bwMode="auto">
          <a:xfrm>
            <a:off x="2200175" y="34097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800">
              <a:latin typeface="+mj-lt"/>
            </a:endParaRPr>
          </a:p>
        </p:txBody>
      </p:sp>
      <p:sp>
        <p:nvSpPr>
          <p:cNvPr id="33813" name="Oval 21"/>
          <p:cNvSpPr>
            <a:spLocks noChangeArrowheads="1"/>
          </p:cNvSpPr>
          <p:nvPr/>
        </p:nvSpPr>
        <p:spPr bwMode="auto">
          <a:xfrm>
            <a:off x="1371600" y="2590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800">
              <a:latin typeface="+mj-lt"/>
            </a:endParaRPr>
          </a:p>
        </p:txBody>
      </p:sp>
      <p:sp>
        <p:nvSpPr>
          <p:cNvPr id="33814" name="Oval 22"/>
          <p:cNvSpPr>
            <a:spLocks noChangeArrowheads="1"/>
          </p:cNvSpPr>
          <p:nvPr/>
        </p:nvSpPr>
        <p:spPr bwMode="auto">
          <a:xfrm>
            <a:off x="2209800" y="2590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800">
              <a:latin typeface="+mj-lt"/>
            </a:endParaRP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1371600" y="2133600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+mj-lt"/>
              </a:rPr>
              <a:t>4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2346325" y="2286000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+mj-lt"/>
              </a:rPr>
              <a:t>3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990600" y="3124200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+mj-lt"/>
              </a:rPr>
              <a:t>1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2133600" y="3515380"/>
            <a:ext cx="367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+mj-lt"/>
              </a:rPr>
              <a:t>2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2270125" y="2860675"/>
            <a:ext cx="6174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+mj-lt"/>
              </a:rPr>
              <a:t>d</a:t>
            </a:r>
            <a:r>
              <a:rPr lang="en-US" sz="2800" baseline="-25000" dirty="0">
                <a:latin typeface="+mj-lt"/>
              </a:rPr>
              <a:t>23</a:t>
            </a:r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685800" y="1371600"/>
            <a:ext cx="19543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latin typeface="+mj-lt"/>
              </a:rPr>
              <a:t>Set of </a:t>
            </a:r>
            <a:r>
              <a:rPr lang="en-US" sz="2800" dirty="0">
                <a:solidFill>
                  <a:srgbClr val="000099"/>
                </a:solidFill>
                <a:latin typeface="+mj-lt"/>
              </a:rPr>
              <a:t>codes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Parity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Start with n bits and add another so that the total number of 1s is even (even parity)</a:t>
            </a:r>
          </a:p>
          <a:p>
            <a:pPr lvl="1" eaLnBrk="1" hangingPunct="1"/>
            <a:r>
              <a:rPr lang="en-US" dirty="0"/>
              <a:t>e.g. 0110010 </a:t>
            </a:r>
            <a:r>
              <a:rPr lang="en-US" dirty="0">
                <a:sym typeface="Wingdings" pitchFamily="2" charset="2"/>
              </a:rPr>
              <a:t> 01100101</a:t>
            </a:r>
          </a:p>
          <a:p>
            <a:pPr lvl="1" eaLnBrk="1" hangingPunct="1"/>
            <a:r>
              <a:rPr lang="en-US" dirty="0">
                <a:sym typeface="Wingdings" pitchFamily="2" charset="2"/>
              </a:rPr>
              <a:t>Easy to compute as XOR of all input bits</a:t>
            </a:r>
          </a:p>
          <a:p>
            <a:pPr eaLnBrk="1" hangingPunct="1"/>
            <a:endParaRPr lang="en-US" dirty="0">
              <a:sym typeface="Wingdings" pitchFamily="2" charset="2"/>
            </a:endParaRPr>
          </a:p>
          <a:p>
            <a:pPr eaLnBrk="1" hangingPunct="1"/>
            <a:r>
              <a:rPr lang="en-US" dirty="0"/>
              <a:t>Will detect an odd number of bit errors</a:t>
            </a:r>
          </a:p>
          <a:p>
            <a:pPr lvl="1" eaLnBrk="1" hangingPunct="1"/>
            <a:r>
              <a:rPr lang="en-US" dirty="0"/>
              <a:t>But not an even number</a:t>
            </a:r>
          </a:p>
          <a:p>
            <a:pPr eaLnBrk="1" hangingPunct="1"/>
            <a:r>
              <a:rPr lang="en-US" dirty="0"/>
              <a:t>Does not correct any errors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2D Parity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4953000" cy="5334000"/>
          </a:xfrm>
        </p:spPr>
        <p:txBody>
          <a:bodyPr/>
          <a:lstStyle/>
          <a:p>
            <a:pPr eaLnBrk="1" hangingPunct="1"/>
            <a:r>
              <a:rPr lang="en-US" dirty="0"/>
              <a:t>Add parity row/column to array of bits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Detects all 1, 2, 3 bit errors, and many errors with &gt;3 bits.</a:t>
            </a:r>
          </a:p>
          <a:p>
            <a:pPr eaLnBrk="1" hangingPunct="1"/>
            <a:r>
              <a:rPr lang="en-US" dirty="0"/>
              <a:t>Corrects all 1 bit errors</a:t>
            </a:r>
          </a:p>
          <a:p>
            <a:pPr eaLnBrk="1" hangingPunct="1"/>
            <a:endParaRPr lang="en-US" dirty="0"/>
          </a:p>
        </p:txBody>
      </p:sp>
      <p:sp>
        <p:nvSpPr>
          <p:cNvPr id="43015" name="Text Box 4"/>
          <p:cNvSpPr txBox="1">
            <a:spLocks noChangeArrowheads="1"/>
          </p:cNvSpPr>
          <p:nvPr/>
        </p:nvSpPr>
        <p:spPr bwMode="auto">
          <a:xfrm>
            <a:off x="6299664" y="2667000"/>
            <a:ext cx="1396536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algn="ctr" eaLnBrk="0" hangingPunct="0"/>
            <a:r>
              <a:rPr lang="en-US" sz="2000" dirty="0">
                <a:latin typeface="Calibri" pitchFamily="34" charset="0"/>
              </a:rPr>
              <a:t>0101001   1</a:t>
            </a:r>
          </a:p>
          <a:p>
            <a:pPr marL="457200" indent="-457200" algn="ctr" eaLnBrk="0" hangingPunct="0"/>
            <a:r>
              <a:rPr lang="en-US" sz="2000" dirty="0">
                <a:latin typeface="Calibri" pitchFamily="34" charset="0"/>
              </a:rPr>
              <a:t>1101001   0</a:t>
            </a:r>
          </a:p>
          <a:p>
            <a:pPr marL="457200" indent="-457200" algn="ctr" eaLnBrk="0" hangingPunct="0"/>
            <a:r>
              <a:rPr lang="en-US" sz="2000" dirty="0">
                <a:latin typeface="Calibri" pitchFamily="34" charset="0"/>
              </a:rPr>
              <a:t>1011110   1</a:t>
            </a:r>
          </a:p>
          <a:p>
            <a:pPr marL="457200" indent="-457200" algn="ctr" eaLnBrk="0" hangingPunct="0"/>
            <a:r>
              <a:rPr lang="en-US" sz="2000" dirty="0">
                <a:latin typeface="Calibri" pitchFamily="34" charset="0"/>
              </a:rPr>
              <a:t>0001110   1</a:t>
            </a:r>
          </a:p>
          <a:p>
            <a:pPr marL="457200" indent="-457200" algn="ctr" eaLnBrk="0" hangingPunct="0"/>
            <a:r>
              <a:rPr lang="en-US" sz="2000" dirty="0">
                <a:latin typeface="Calibri" pitchFamily="34" charset="0"/>
              </a:rPr>
              <a:t>0110100   1</a:t>
            </a:r>
          </a:p>
          <a:p>
            <a:pPr marL="457200" indent="-457200" algn="ctr" eaLnBrk="0" hangingPunct="0"/>
            <a:r>
              <a:rPr lang="en-US" sz="2000" dirty="0">
                <a:latin typeface="Calibri" pitchFamily="34" charset="0"/>
              </a:rPr>
              <a:t>1011111   0</a:t>
            </a:r>
          </a:p>
          <a:p>
            <a:pPr marL="457200" indent="-457200" algn="ctr" eaLnBrk="0" hangingPunct="0">
              <a:lnSpc>
                <a:spcPct val="50000"/>
              </a:lnSpc>
            </a:pPr>
            <a:endParaRPr lang="en-US" sz="2000" dirty="0">
              <a:latin typeface="Calibri" pitchFamily="34" charset="0"/>
            </a:endParaRPr>
          </a:p>
          <a:p>
            <a:pPr marL="457200" indent="-457200" algn="ctr" eaLnBrk="0" hangingPunct="0"/>
            <a:r>
              <a:rPr lang="en-US" sz="2000" dirty="0">
                <a:latin typeface="Calibri" pitchFamily="34" charset="0"/>
              </a:rPr>
              <a:t>1111011   0</a:t>
            </a:r>
          </a:p>
        </p:txBody>
      </p:sp>
      <p:sp>
        <p:nvSpPr>
          <p:cNvPr id="43016" name="Line 5"/>
          <p:cNvSpPr>
            <a:spLocks noChangeShapeType="1"/>
          </p:cNvSpPr>
          <p:nvPr/>
        </p:nvSpPr>
        <p:spPr bwMode="auto">
          <a:xfrm flipV="1">
            <a:off x="7543800" y="5105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017" name="Line 6"/>
          <p:cNvSpPr>
            <a:spLocks noChangeShapeType="1"/>
          </p:cNvSpPr>
          <p:nvPr/>
        </p:nvSpPr>
        <p:spPr bwMode="auto">
          <a:xfrm flipH="1">
            <a:off x="7772400" y="4876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018" name="Line 7"/>
          <p:cNvSpPr>
            <a:spLocks noChangeShapeType="1"/>
          </p:cNvSpPr>
          <p:nvPr/>
        </p:nvSpPr>
        <p:spPr bwMode="auto">
          <a:xfrm>
            <a:off x="5715000" y="4876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019" name="Line 8"/>
          <p:cNvSpPr>
            <a:spLocks noChangeShapeType="1"/>
          </p:cNvSpPr>
          <p:nvPr/>
        </p:nvSpPr>
        <p:spPr bwMode="auto">
          <a:xfrm>
            <a:off x="7543800" y="2133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Checksums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/>
              <a:t>Used in Internet protocols (IP, ICMP, TCP, UDP)</a:t>
            </a:r>
          </a:p>
          <a:p>
            <a:pPr eaLnBrk="1" hangingPunct="1"/>
            <a:r>
              <a:rPr lang="en-US" sz="2800" b="1" dirty="0"/>
              <a:t>Basic Idea</a:t>
            </a:r>
            <a:r>
              <a:rPr lang="en-US" sz="2800" dirty="0"/>
              <a:t>: Add up the data and send it along with sum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b="1" dirty="0"/>
              <a:t>Algorithm</a:t>
            </a:r>
            <a:r>
              <a:rPr lang="en-US" sz="2800" dirty="0"/>
              <a:t>:</a:t>
            </a:r>
          </a:p>
          <a:p>
            <a:pPr lvl="1" eaLnBrk="1" hangingPunct="1"/>
            <a:r>
              <a:rPr lang="en-US" sz="2400" i="1" dirty="0"/>
              <a:t>checksum</a:t>
            </a:r>
            <a:r>
              <a:rPr lang="en-US" sz="2400" dirty="0"/>
              <a:t> is the 1s complement of the 1s complement sum of the data interpreted 16 bits at a time (for 16-bit TCP/UDP checksum)</a:t>
            </a:r>
          </a:p>
          <a:p>
            <a:pPr eaLnBrk="1" hangingPunct="1"/>
            <a:r>
              <a:rPr lang="en-US" sz="2800" b="1" dirty="0"/>
              <a:t>1s complement</a:t>
            </a:r>
            <a:r>
              <a:rPr lang="en-US" sz="2800" dirty="0"/>
              <a:t>: flip all bits to make number negative</a:t>
            </a:r>
          </a:p>
          <a:p>
            <a:pPr lvl="1" eaLnBrk="1" hangingPunct="1"/>
            <a:r>
              <a:rPr lang="en-US" sz="2400" dirty="0"/>
              <a:t>Consequence: adding requires carryout to be added back</a:t>
            </a:r>
          </a:p>
          <a:p>
            <a:pPr lvl="1" eaLnBrk="1" hangingPunct="1"/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CRCs (Cyclic Redundancy Check)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Stronger protection than checksums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Used widely in practice, e.g., Ethernet CRC-32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Implemented in hardware (XORs and shifts)</a:t>
            </a:r>
          </a:p>
          <a:p>
            <a:pPr lvl="1"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800" b="1" dirty="0"/>
              <a:t>Algorithm</a:t>
            </a:r>
            <a:r>
              <a:rPr lang="en-US" sz="2800" dirty="0"/>
              <a:t>: Given </a:t>
            </a:r>
            <a:r>
              <a:rPr lang="en-US" sz="2800" b="1" i="1" dirty="0"/>
              <a:t>n</a:t>
            </a:r>
            <a:r>
              <a:rPr lang="en-US" sz="2800" dirty="0"/>
              <a:t> bits of data, generate a </a:t>
            </a:r>
            <a:r>
              <a:rPr lang="en-US" sz="2800" b="1" i="1" dirty="0"/>
              <a:t>k</a:t>
            </a:r>
            <a:r>
              <a:rPr lang="en-US" sz="2800" dirty="0"/>
              <a:t> bit check sequence that gives a combined </a:t>
            </a:r>
            <a:r>
              <a:rPr lang="en-US" sz="2800" b="1" i="1" dirty="0"/>
              <a:t>n</a:t>
            </a:r>
            <a:r>
              <a:rPr lang="en-US" sz="2800" dirty="0"/>
              <a:t> + </a:t>
            </a:r>
            <a:r>
              <a:rPr lang="en-US" sz="2800" b="1" i="1" dirty="0"/>
              <a:t>k</a:t>
            </a:r>
            <a:r>
              <a:rPr lang="en-US" sz="2800" dirty="0"/>
              <a:t> bits that are divisible by a chosen divisor </a:t>
            </a:r>
            <a:r>
              <a:rPr lang="en-US" sz="2800" b="1" i="1" dirty="0"/>
              <a:t>C</a:t>
            </a:r>
            <a:r>
              <a:rPr lang="en-US" sz="2800" dirty="0"/>
              <a:t>(</a:t>
            </a:r>
            <a:r>
              <a:rPr lang="en-US" sz="2800" b="1" i="1" dirty="0"/>
              <a:t>x</a:t>
            </a:r>
            <a:r>
              <a:rPr lang="en-US" sz="2800" dirty="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Based on mathematics of finite fields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“numbers” correspond to polynomials, use modulo arithmetic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err="1"/>
              <a:t>e.g</a:t>
            </a:r>
            <a:r>
              <a:rPr lang="en-US" sz="2400" dirty="0"/>
              <a:t>, interpret 10011010 as x</a:t>
            </a:r>
            <a:r>
              <a:rPr lang="en-US" sz="2400" baseline="30000" dirty="0"/>
              <a:t>7</a:t>
            </a:r>
            <a:r>
              <a:rPr lang="en-US" sz="2400" dirty="0"/>
              <a:t> + x</a:t>
            </a:r>
            <a:r>
              <a:rPr lang="en-US" sz="2400" baseline="30000" dirty="0"/>
              <a:t>4</a:t>
            </a:r>
            <a:r>
              <a:rPr lang="en-US" sz="2400" dirty="0"/>
              <a:t> + x</a:t>
            </a:r>
            <a:r>
              <a:rPr lang="en-US" sz="2400" baseline="30000" dirty="0"/>
              <a:t>3</a:t>
            </a:r>
            <a:r>
              <a:rPr lang="en-US" sz="2400" dirty="0"/>
              <a:t> + x</a:t>
            </a:r>
            <a:r>
              <a:rPr lang="en-US" sz="2400" baseline="30000" dirty="0"/>
              <a:t>1</a:t>
            </a:r>
            <a:r>
              <a:rPr lang="en-US" sz="2400" dirty="0"/>
              <a:t>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47110" name="Rectangle 3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231775" indent="-231775"/>
            <a:r>
              <a:rPr lang="en-US" dirty="0"/>
              <a:t>Message: 10011010</a:t>
            </a:r>
          </a:p>
          <a:p>
            <a:pPr marL="231775" indent="-231775"/>
            <a:r>
              <a:rPr lang="en-US" dirty="0"/>
              <a:t>Generator: 1101</a:t>
            </a:r>
          </a:p>
          <a:p>
            <a:pPr marL="231775" indent="-231775"/>
            <a:endParaRPr lang="en-US" dirty="0"/>
          </a:p>
          <a:p>
            <a:pPr marL="231775" indent="-231775"/>
            <a:r>
              <a:rPr lang="en-US" dirty="0"/>
              <a:t>Divide 10011010</a:t>
            </a:r>
            <a:r>
              <a:rPr lang="en-US" dirty="0">
                <a:solidFill>
                  <a:srgbClr val="FF3300"/>
                </a:solidFill>
              </a:rPr>
              <a:t>000 </a:t>
            </a:r>
            <a:r>
              <a:rPr lang="en-US" dirty="0"/>
              <a:t>by 1101 </a:t>
            </a:r>
          </a:p>
          <a:p>
            <a:pPr marL="231775" lvl="1" indent="-231775"/>
            <a:r>
              <a:rPr lang="en-US" dirty="0"/>
              <a:t>Remainder: 101</a:t>
            </a:r>
          </a:p>
          <a:p>
            <a:pPr marL="231775" lvl="1" indent="-231775">
              <a:buNone/>
            </a:pPr>
            <a:endParaRPr lang="en-US" dirty="0"/>
          </a:p>
          <a:p>
            <a:pPr marL="231775" indent="-231775"/>
            <a:r>
              <a:rPr lang="en-US" dirty="0"/>
              <a:t> Message to be sent: 10011010</a:t>
            </a:r>
            <a:r>
              <a:rPr lang="en-US" dirty="0">
                <a:solidFill>
                  <a:srgbClr val="FF3300"/>
                </a:solidFill>
              </a:rPr>
              <a:t>101</a:t>
            </a:r>
          </a:p>
          <a:p>
            <a:pPr marL="231775" indent="-231775" eaLnBrk="1" hangingPunct="1"/>
            <a:endParaRPr lang="en-US" dirty="0">
              <a:solidFill>
                <a:srgbClr val="FF3300"/>
              </a:solidFill>
            </a:endParaRPr>
          </a:p>
        </p:txBody>
      </p:sp>
      <p:pic>
        <p:nvPicPr>
          <p:cNvPr id="47111" name="Picture 34" descr="02f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47800"/>
            <a:ext cx="4038600" cy="28273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Reed-Solomon / BCH Codes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Developed to protect data on magnetic disks</a:t>
            </a:r>
          </a:p>
          <a:p>
            <a:pPr eaLnBrk="1" hangingPunct="1"/>
            <a:r>
              <a:rPr lang="en-US"/>
              <a:t>Used for CDs and cable modems too</a:t>
            </a:r>
          </a:p>
          <a:p>
            <a:pPr eaLnBrk="1" hangingPunct="1"/>
            <a:r>
              <a:rPr lang="en-US"/>
              <a:t>Property: 2t redundant bits can correct &lt;= t errors </a:t>
            </a:r>
          </a:p>
          <a:p>
            <a:pPr eaLnBrk="1" hangingPunct="1"/>
            <a:r>
              <a:rPr lang="en-US"/>
              <a:t>Mathematics somewhat more involved …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Part 2: Key Concepts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Redundant bits are added to messages to protect against transmission errors.</a:t>
            </a:r>
          </a:p>
          <a:p>
            <a:pPr eaLnBrk="1" hangingPunct="1"/>
            <a:r>
              <a:rPr lang="en-US"/>
              <a:t>Two recovery strategies are retransmissions (ARQ) and error correcting codes (FEC)</a:t>
            </a:r>
          </a:p>
          <a:p>
            <a:pPr eaLnBrk="1" hangingPunct="1"/>
            <a:r>
              <a:rPr lang="en-US"/>
              <a:t>The Hamming distance tells us how much error can safely be tolerated.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Part 1. Physical/link layer</a:t>
            </a:r>
          </a:p>
          <a:p>
            <a:pPr lvl="1"/>
            <a:r>
              <a:rPr lang="en-US" dirty="0"/>
              <a:t>Different types of media</a:t>
            </a:r>
          </a:p>
          <a:p>
            <a:pPr lvl="1"/>
            <a:r>
              <a:rPr lang="en-US" dirty="0"/>
              <a:t>Encoding bits with signals</a:t>
            </a:r>
          </a:p>
          <a:p>
            <a:pPr lvl="1"/>
            <a:r>
              <a:rPr lang="en-US" dirty="0"/>
              <a:t>Framing</a:t>
            </a:r>
          </a:p>
          <a:p>
            <a:pPr lvl="1"/>
            <a:r>
              <a:rPr lang="en-US" dirty="0"/>
              <a:t>Model of a link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Part 2. Error detection and correction</a:t>
            </a:r>
          </a:p>
          <a:p>
            <a:pPr lvl="1"/>
            <a:r>
              <a:rPr lang="en-US" dirty="0"/>
              <a:t>Hamming distance</a:t>
            </a:r>
          </a:p>
          <a:p>
            <a:pPr lvl="1"/>
            <a:r>
              <a:rPr lang="en-US" dirty="0"/>
              <a:t>Parity, checksums, CRC, …</a:t>
            </a:r>
          </a:p>
          <a:p>
            <a:endParaRPr lang="en-US" dirty="0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103388" y="1009850"/>
            <a:ext cx="3810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Part 1 – Physical/Link Layer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None/>
            </a:pPr>
            <a:r>
              <a:rPr lang="en-US" dirty="0"/>
              <a:t>Focus:  </a:t>
            </a:r>
          </a:p>
          <a:p>
            <a:pPr marL="457200" indent="-457200" eaLnBrk="1" hangingPunct="1">
              <a:buNone/>
            </a:pPr>
            <a:r>
              <a:rPr lang="en-US" dirty="0"/>
              <a:t>	</a:t>
            </a:r>
            <a:r>
              <a:rPr lang="en-US" i="1" u="sng" dirty="0"/>
              <a:t>How do we send a message across a wire?</a:t>
            </a:r>
          </a:p>
          <a:p>
            <a:pPr marL="457200" indent="-457200" eaLnBrk="1" hangingPunct="1">
              <a:buNone/>
            </a:pPr>
            <a:endParaRPr lang="en-US" i="1" u="sng" dirty="0"/>
          </a:p>
          <a:p>
            <a:pPr marL="457200" indent="-457200" eaLnBrk="1" hangingPunct="1">
              <a:buNone/>
            </a:pPr>
            <a:r>
              <a:rPr lang="en-US" dirty="0"/>
              <a:t>The physical / link layers:</a:t>
            </a:r>
          </a:p>
          <a:p>
            <a:pPr marL="741363" lvl="1" indent="-284163" eaLnBrk="1" hangingPunct="1">
              <a:buFontTx/>
              <a:buAutoNum type="arabicPeriod"/>
            </a:pPr>
            <a:r>
              <a:rPr lang="en-US" dirty="0"/>
              <a:t>Different kinds of media</a:t>
            </a:r>
          </a:p>
          <a:p>
            <a:pPr marL="741363" lvl="1" indent="-284163" eaLnBrk="1" hangingPunct="1">
              <a:buFontTx/>
              <a:buAutoNum type="arabicPeriod"/>
            </a:pPr>
            <a:r>
              <a:rPr lang="en-US" dirty="0"/>
              <a:t>Encoding bits, messages</a:t>
            </a:r>
          </a:p>
          <a:p>
            <a:pPr marL="741363" lvl="1" indent="-284163" eaLnBrk="1" hangingPunct="1">
              <a:buFontTx/>
              <a:buAutoNum type="arabicPeriod"/>
            </a:pPr>
            <a:r>
              <a:rPr lang="en-US" dirty="0"/>
              <a:t>Model of a link</a:t>
            </a:r>
          </a:p>
          <a:p>
            <a:pPr marL="838200" lvl="1" indent="-381000" eaLnBrk="1" hangingPunct="1">
              <a:buFontTx/>
              <a:buNone/>
            </a:pPr>
            <a:endParaRPr lang="en-US" dirty="0"/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6678612" y="480695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6678612" y="442595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7" name="Rectangle 6"/>
          <p:cNvSpPr>
            <a:spLocks noChangeArrowheads="1"/>
          </p:cNvSpPr>
          <p:nvPr/>
        </p:nvSpPr>
        <p:spPr bwMode="auto">
          <a:xfrm>
            <a:off x="6678612" y="4044950"/>
            <a:ext cx="1447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8" name="Rectangle 7"/>
          <p:cNvSpPr>
            <a:spLocks noChangeArrowheads="1"/>
          </p:cNvSpPr>
          <p:nvPr/>
        </p:nvSpPr>
        <p:spPr bwMode="auto">
          <a:xfrm>
            <a:off x="6678612" y="3663950"/>
            <a:ext cx="1447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9" name="Rectangle 8"/>
          <p:cNvSpPr>
            <a:spLocks noChangeArrowheads="1"/>
          </p:cNvSpPr>
          <p:nvPr/>
        </p:nvSpPr>
        <p:spPr bwMode="auto">
          <a:xfrm>
            <a:off x="6678612" y="3282950"/>
            <a:ext cx="1447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0" name="Rectangle 9"/>
          <p:cNvSpPr>
            <a:spLocks noChangeArrowheads="1"/>
          </p:cNvSpPr>
          <p:nvPr/>
        </p:nvSpPr>
        <p:spPr bwMode="auto">
          <a:xfrm>
            <a:off x="6678612" y="2901950"/>
            <a:ext cx="1447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1" name="Rectangle 10"/>
          <p:cNvSpPr>
            <a:spLocks noChangeArrowheads="1"/>
          </p:cNvSpPr>
          <p:nvPr/>
        </p:nvSpPr>
        <p:spPr bwMode="auto">
          <a:xfrm>
            <a:off x="6678612" y="2520950"/>
            <a:ext cx="14478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2" name="Text Box 11"/>
          <p:cNvSpPr txBox="1">
            <a:spLocks noChangeArrowheads="1"/>
          </p:cNvSpPr>
          <p:nvPr/>
        </p:nvSpPr>
        <p:spPr bwMode="auto">
          <a:xfrm>
            <a:off x="6904037" y="4800600"/>
            <a:ext cx="1011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Physical</a:t>
            </a:r>
          </a:p>
        </p:txBody>
      </p:sp>
      <p:sp>
        <p:nvSpPr>
          <p:cNvPr id="12303" name="Text Box 12"/>
          <p:cNvSpPr txBox="1">
            <a:spLocks noChangeArrowheads="1"/>
          </p:cNvSpPr>
          <p:nvPr/>
        </p:nvSpPr>
        <p:spPr bwMode="auto">
          <a:xfrm>
            <a:off x="6827837" y="4435475"/>
            <a:ext cx="1141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Data Link</a:t>
            </a:r>
          </a:p>
        </p:txBody>
      </p:sp>
      <p:sp>
        <p:nvSpPr>
          <p:cNvPr id="12304" name="Text Box 13"/>
          <p:cNvSpPr txBox="1">
            <a:spLocks noChangeArrowheads="1"/>
          </p:cNvSpPr>
          <p:nvPr/>
        </p:nvSpPr>
        <p:spPr bwMode="auto">
          <a:xfrm>
            <a:off x="6846887" y="4070350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Network</a:t>
            </a:r>
          </a:p>
        </p:txBody>
      </p:sp>
      <p:sp>
        <p:nvSpPr>
          <p:cNvPr id="12305" name="Text Box 14"/>
          <p:cNvSpPr txBox="1">
            <a:spLocks noChangeArrowheads="1"/>
          </p:cNvSpPr>
          <p:nvPr/>
        </p:nvSpPr>
        <p:spPr bwMode="auto">
          <a:xfrm>
            <a:off x="6781800" y="3673475"/>
            <a:ext cx="119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Transport</a:t>
            </a:r>
          </a:p>
        </p:txBody>
      </p:sp>
      <p:sp>
        <p:nvSpPr>
          <p:cNvPr id="12306" name="Text Box 15"/>
          <p:cNvSpPr txBox="1">
            <a:spLocks noChangeArrowheads="1"/>
          </p:cNvSpPr>
          <p:nvPr/>
        </p:nvSpPr>
        <p:spPr bwMode="auto">
          <a:xfrm>
            <a:off x="6889750" y="3292475"/>
            <a:ext cx="954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Session</a:t>
            </a:r>
          </a:p>
        </p:txBody>
      </p:sp>
      <p:sp>
        <p:nvSpPr>
          <p:cNvPr id="12307" name="Text Box 16"/>
          <p:cNvSpPr txBox="1">
            <a:spLocks noChangeArrowheads="1"/>
          </p:cNvSpPr>
          <p:nvPr/>
        </p:nvSpPr>
        <p:spPr bwMode="auto">
          <a:xfrm>
            <a:off x="6642100" y="2879725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Presentation</a:t>
            </a:r>
          </a:p>
        </p:txBody>
      </p:sp>
      <p:sp>
        <p:nvSpPr>
          <p:cNvPr id="12308" name="Text Box 17"/>
          <p:cNvSpPr txBox="1">
            <a:spLocks noChangeArrowheads="1"/>
          </p:cNvSpPr>
          <p:nvPr/>
        </p:nvSpPr>
        <p:spPr bwMode="auto">
          <a:xfrm>
            <a:off x="6781800" y="2514600"/>
            <a:ext cx="1357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Application</a:t>
            </a:r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876322" y="5105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76322" y="5105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76322" y="5105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76322" y="5105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76322" y="5105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76322" y="5105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76322" y="5105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76322" y="51054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1</a:t>
            </a:r>
          </a:p>
        </p:txBody>
      </p:sp>
      <p:pic>
        <p:nvPicPr>
          <p:cNvPr id="32" name="Picture 31" descr="MP90031635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38200" y="4953000"/>
            <a:ext cx="1800122" cy="1295400"/>
          </a:xfrm>
          <a:prstGeom prst="rect">
            <a:avLst/>
          </a:prstGeom>
        </p:spPr>
      </p:pic>
      <p:cxnSp>
        <p:nvCxnSpPr>
          <p:cNvPr id="33" name="Curved Connector 32"/>
          <p:cNvCxnSpPr/>
          <p:nvPr/>
        </p:nvCxnSpPr>
        <p:spPr>
          <a:xfrm rot="10800000">
            <a:off x="2181123" y="5562600"/>
            <a:ext cx="2438400" cy="457200"/>
          </a:xfrm>
          <a:prstGeom prst="curvedConnector3">
            <a:avLst>
              <a:gd name="adj1" fmla="val 59905"/>
            </a:avLst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695722" y="5334000"/>
            <a:ext cx="17526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5234" y="5334000"/>
            <a:ext cx="1413488" cy="9906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0805E-6 -4.70711E-6 C 0.04668 0.00371 0.09389 0.00765 0.12166 0.01853 C 0.1496 0.02941 0.13537 0.05534 0.16765 0.06437 C 0.2001 0.07363 0.25772 0.07317 0.31569 0.07294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0" y="37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1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2.80805E-6 -4.70711E-6 C 0.04668 0.00371 0.09389 0.00765 0.12166 0.01853 C 0.1496 0.02941 0.13537 0.05534 0.16765 0.06437 C 0.2001 0.07363 0.25772 0.07317 0.31569 0.07294 " pathEditMode="relative" rAng="0" ptsTypes="aaaA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0" y="37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10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2.80805E-6 -4.70711E-6 C 0.04668 0.00371 0.09389 0.00765 0.12166 0.01853 C 0.1496 0.02941 0.13537 0.05534 0.16765 0.06437 C 0.2001 0.07363 0.25772 0.07317 0.31569 0.07294 " pathEditMode="relative" rAng="0" ptsTypes="aaaA">
                                      <p:cBhvr>
                                        <p:cTn id="10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0" y="37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1000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2.80805E-6 -4.70711E-6 C 0.04668 0.00371 0.09389 0.00765 0.12166 0.01853 C 0.1496 0.02941 0.13537 0.05534 0.16765 0.06437 C 0.2001 0.07363 0.25772 0.07317 0.31569 0.07294 " pathEditMode="relative" rAng="0" ptsTypes="aaaA">
                                      <p:cBhvr>
                                        <p:cTn id="12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0" y="37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1000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animMotion origin="layout" path="M 2.80805E-6 -4.70711E-6 C 0.04668 0.00371 0.09389 0.00765 0.12166 0.01853 C 0.1496 0.02941 0.13537 0.05534 0.16765 0.06437 C 0.2001 0.07363 0.25772 0.07317 0.31569 0.07294 " pathEditMode="relative" rAng="0" ptsTypes="aaaA">
                                      <p:cBhvr>
                                        <p:cTn id="14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0" y="37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10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80805E-6 -4.70711E-6 C 0.04668 0.00371 0.09389 0.00765 0.12166 0.01853 C 0.1496 0.02941 0.13537 0.05534 0.16765 0.06437 C 0.2001 0.07363 0.25772 0.07317 0.31569 0.07294 " pathEditMode="relative" rAng="0" ptsTypes="aaaA">
                                      <p:cBhvr>
                                        <p:cTn id="16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0" y="37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1000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animMotion origin="layout" path="M 2.80805E-6 -4.70711E-6 C 0.04668 0.00371 0.09389 0.00765 0.12166 0.01853 C 0.1496 0.02941 0.13537 0.05534 0.16765 0.06437 C 0.2001 0.07363 0.25772 0.07317 0.31569 0.07294 " pathEditMode="relative" rAng="0" ptsTypes="aaaA">
                                      <p:cBhvr>
                                        <p:cTn id="18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0" y="37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10000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animMotion origin="layout" path="M 2.80805E-6 -4.70711E-6 C 0.04668 0.00371 0.09389 0.00765 0.12166 0.01853 C 0.1496 0.02941 0.13537 0.05534 0.16765 0.06437 C 0.2001 0.07363 0.25772 0.07317 0.31569 0.07294 " pathEditMode="relative" rAng="0" ptsTypes="aaaA">
                                      <p:cBhvr>
                                        <p:cTn id="20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0" y="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1. Different Types of Media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Wire</a:t>
            </a:r>
          </a:p>
          <a:p>
            <a:pPr lvl="1" eaLnBrk="1" hangingPunct="1"/>
            <a:r>
              <a:rPr lang="en-US" sz="2400" dirty="0"/>
              <a:t>Twisted pair, e.g., CAT5 UTP, 10 </a:t>
            </a:r>
            <a:r>
              <a:rPr lang="en-US" sz="2400" dirty="0" err="1">
                <a:sym typeface="Wingdings" pitchFamily="2" charset="2"/>
              </a:rPr>
              <a:t></a:t>
            </a:r>
            <a:r>
              <a:rPr lang="en-US" sz="2400" dirty="0">
                <a:sym typeface="Wingdings" pitchFamily="2" charset="2"/>
              </a:rPr>
              <a:t> 100Mbps, 100m</a:t>
            </a:r>
            <a:endParaRPr lang="en-US" sz="2400" dirty="0"/>
          </a:p>
          <a:p>
            <a:pPr lvl="1" eaLnBrk="1" hangingPunct="1"/>
            <a:r>
              <a:rPr lang="en-US" sz="2400" dirty="0"/>
              <a:t>Coaxial cable, </a:t>
            </a:r>
            <a:r>
              <a:rPr lang="en-US" sz="2400" dirty="0" err="1"/>
              <a:t>e.g</a:t>
            </a:r>
            <a:r>
              <a:rPr lang="en-US" sz="2400" dirty="0"/>
              <a:t>, thin-net, 10 </a:t>
            </a:r>
            <a:r>
              <a:rPr lang="en-US" sz="2400" dirty="0" err="1">
                <a:sym typeface="Wingdings" pitchFamily="2" charset="2"/>
              </a:rPr>
              <a:t></a:t>
            </a:r>
            <a:r>
              <a:rPr lang="en-US" sz="2400" dirty="0">
                <a:sym typeface="Wingdings" pitchFamily="2" charset="2"/>
              </a:rPr>
              <a:t> 100Mbps, 200m</a:t>
            </a:r>
            <a:endParaRPr lang="en-US" sz="2400" dirty="0"/>
          </a:p>
          <a:p>
            <a:pPr eaLnBrk="1" hangingPunct="1"/>
            <a:r>
              <a:rPr lang="en-US" sz="2800" dirty="0"/>
              <a:t>Fiber</a:t>
            </a:r>
          </a:p>
          <a:p>
            <a:pPr lvl="1" eaLnBrk="1" hangingPunct="1"/>
            <a:r>
              <a:rPr lang="en-US" sz="2400" dirty="0"/>
              <a:t>Multi-mode, e.g., 100Mbp/s, 600m</a:t>
            </a:r>
          </a:p>
          <a:p>
            <a:pPr lvl="1" eaLnBrk="1" hangingPunct="1"/>
            <a:r>
              <a:rPr lang="en-US" sz="2400" dirty="0"/>
              <a:t>Single-mode, e.g., 100 </a:t>
            </a:r>
            <a:r>
              <a:rPr lang="en-US" sz="2400" dirty="0">
                <a:sym typeface="Wingdings" pitchFamily="2" charset="2"/>
              </a:rPr>
              <a:t> 2400 Mbps, 40km</a:t>
            </a:r>
            <a:endParaRPr lang="en-US" sz="2400" dirty="0"/>
          </a:p>
          <a:p>
            <a:pPr eaLnBrk="1" hangingPunct="1"/>
            <a:r>
              <a:rPr lang="en-US" sz="2800" dirty="0"/>
              <a:t>Wireless</a:t>
            </a:r>
          </a:p>
          <a:p>
            <a:pPr lvl="1" eaLnBrk="1" hangingPunct="1"/>
            <a:r>
              <a:rPr lang="en-US" sz="2400" dirty="0"/>
              <a:t>Infra-red, e.g., IRDA, ~1Mbps</a:t>
            </a:r>
          </a:p>
          <a:p>
            <a:pPr lvl="1" eaLnBrk="1" hangingPunct="1"/>
            <a:r>
              <a:rPr lang="en-US" sz="2400" dirty="0"/>
              <a:t>RF, e.g., 802.11 wireless LANs, Bluetooth (2.4GHz)</a:t>
            </a:r>
          </a:p>
          <a:p>
            <a:pPr lvl="1" eaLnBrk="1" hangingPunct="1"/>
            <a:r>
              <a:rPr lang="en-US" sz="2400" dirty="0"/>
              <a:t>Microwave, satellite, cell phones, …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Wireless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Different frequencies have different properties</a:t>
            </a:r>
          </a:p>
          <a:p>
            <a:pPr eaLnBrk="1" hangingPunct="1"/>
            <a:r>
              <a:rPr lang="en-US" dirty="0"/>
              <a:t>Signals subject to atmospheric/environmental effects</a:t>
            </a:r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>
            <a:off x="1143000" y="4495800"/>
            <a:ext cx="5791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7016750" y="4278313"/>
            <a:ext cx="1306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Freq (Hz)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676400" y="4343400"/>
            <a:ext cx="4724400" cy="304800"/>
            <a:chOff x="1344" y="2784"/>
            <a:chExt cx="1584" cy="192"/>
          </a:xfrm>
        </p:grpSpPr>
        <p:sp>
          <p:nvSpPr>
            <p:cNvPr id="14373" name="Line 7"/>
            <p:cNvSpPr>
              <a:spLocks noChangeShapeType="1"/>
            </p:cNvSpPr>
            <p:nvPr/>
          </p:nvSpPr>
          <p:spPr bwMode="auto">
            <a:xfrm>
              <a:off x="1344" y="27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74" name="Line 8"/>
            <p:cNvSpPr>
              <a:spLocks noChangeShapeType="1"/>
            </p:cNvSpPr>
            <p:nvPr/>
          </p:nvSpPr>
          <p:spPr bwMode="auto">
            <a:xfrm>
              <a:off x="1488" y="27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75" name="Line 9"/>
            <p:cNvSpPr>
              <a:spLocks noChangeShapeType="1"/>
            </p:cNvSpPr>
            <p:nvPr/>
          </p:nvSpPr>
          <p:spPr bwMode="auto">
            <a:xfrm>
              <a:off x="1632" y="27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76" name="Line 10"/>
            <p:cNvSpPr>
              <a:spLocks noChangeShapeType="1"/>
            </p:cNvSpPr>
            <p:nvPr/>
          </p:nvSpPr>
          <p:spPr bwMode="auto">
            <a:xfrm>
              <a:off x="1776" y="27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77" name="Line 11"/>
            <p:cNvSpPr>
              <a:spLocks noChangeShapeType="1"/>
            </p:cNvSpPr>
            <p:nvPr/>
          </p:nvSpPr>
          <p:spPr bwMode="auto">
            <a:xfrm>
              <a:off x="1920" y="27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78" name="Line 12"/>
            <p:cNvSpPr>
              <a:spLocks noChangeShapeType="1"/>
            </p:cNvSpPr>
            <p:nvPr/>
          </p:nvSpPr>
          <p:spPr bwMode="auto">
            <a:xfrm>
              <a:off x="2064" y="27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79" name="Line 13"/>
            <p:cNvSpPr>
              <a:spLocks noChangeShapeType="1"/>
            </p:cNvSpPr>
            <p:nvPr/>
          </p:nvSpPr>
          <p:spPr bwMode="auto">
            <a:xfrm>
              <a:off x="2208" y="27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80" name="Line 14"/>
            <p:cNvSpPr>
              <a:spLocks noChangeShapeType="1"/>
            </p:cNvSpPr>
            <p:nvPr/>
          </p:nvSpPr>
          <p:spPr bwMode="auto">
            <a:xfrm>
              <a:off x="2352" y="27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81" name="Line 15"/>
            <p:cNvSpPr>
              <a:spLocks noChangeShapeType="1"/>
            </p:cNvSpPr>
            <p:nvPr/>
          </p:nvSpPr>
          <p:spPr bwMode="auto">
            <a:xfrm>
              <a:off x="2496" y="27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82" name="Line 16"/>
            <p:cNvSpPr>
              <a:spLocks noChangeShapeType="1"/>
            </p:cNvSpPr>
            <p:nvPr/>
          </p:nvSpPr>
          <p:spPr bwMode="auto">
            <a:xfrm>
              <a:off x="2640" y="27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83" name="Line 17"/>
            <p:cNvSpPr>
              <a:spLocks noChangeShapeType="1"/>
            </p:cNvSpPr>
            <p:nvPr/>
          </p:nvSpPr>
          <p:spPr bwMode="auto">
            <a:xfrm>
              <a:off x="2784" y="27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384" name="Line 18"/>
            <p:cNvSpPr>
              <a:spLocks noChangeShapeType="1"/>
            </p:cNvSpPr>
            <p:nvPr/>
          </p:nvSpPr>
          <p:spPr bwMode="auto">
            <a:xfrm>
              <a:off x="2928" y="27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4346" name="Text Box 19"/>
          <p:cNvSpPr txBox="1">
            <a:spLocks noChangeArrowheads="1"/>
          </p:cNvSpPr>
          <p:nvPr/>
        </p:nvSpPr>
        <p:spPr bwMode="auto">
          <a:xfrm>
            <a:off x="1408113" y="4583113"/>
            <a:ext cx="627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10</a:t>
            </a:r>
            <a:r>
              <a:rPr lang="en-US" sz="3200" baseline="30000">
                <a:latin typeface="Calibri" pitchFamily="34" charset="0"/>
              </a:rPr>
              <a:t>4</a:t>
            </a:r>
          </a:p>
        </p:txBody>
      </p:sp>
      <p:sp>
        <p:nvSpPr>
          <p:cNvPr id="14347" name="Text Box 20"/>
          <p:cNvSpPr txBox="1">
            <a:spLocks noChangeArrowheads="1"/>
          </p:cNvSpPr>
          <p:nvPr/>
        </p:nvSpPr>
        <p:spPr bwMode="auto">
          <a:xfrm>
            <a:off x="2246313" y="4583113"/>
            <a:ext cx="627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10</a:t>
            </a:r>
            <a:r>
              <a:rPr lang="en-US" sz="3200" baseline="30000">
                <a:latin typeface="Calibri" pitchFamily="34" charset="0"/>
              </a:rPr>
              <a:t>6</a:t>
            </a:r>
          </a:p>
        </p:txBody>
      </p:sp>
      <p:sp>
        <p:nvSpPr>
          <p:cNvPr id="14348" name="Text Box 21"/>
          <p:cNvSpPr txBox="1">
            <a:spLocks noChangeArrowheads="1"/>
          </p:cNvSpPr>
          <p:nvPr/>
        </p:nvSpPr>
        <p:spPr bwMode="auto">
          <a:xfrm>
            <a:off x="3146425" y="4583113"/>
            <a:ext cx="627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10</a:t>
            </a:r>
            <a:r>
              <a:rPr lang="en-US" sz="3200" baseline="30000">
                <a:latin typeface="Calibri" pitchFamily="34" charset="0"/>
              </a:rPr>
              <a:t>8</a:t>
            </a:r>
          </a:p>
        </p:txBody>
      </p:sp>
      <p:sp>
        <p:nvSpPr>
          <p:cNvPr id="14349" name="Text Box 22"/>
          <p:cNvSpPr txBox="1">
            <a:spLocks noChangeArrowheads="1"/>
          </p:cNvSpPr>
          <p:nvPr/>
        </p:nvSpPr>
        <p:spPr bwMode="auto">
          <a:xfrm>
            <a:off x="3933825" y="4583113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10</a:t>
            </a:r>
            <a:r>
              <a:rPr lang="en-US" sz="3200" baseline="30000">
                <a:latin typeface="Calibri" pitchFamily="34" charset="0"/>
              </a:rPr>
              <a:t>10</a:t>
            </a:r>
          </a:p>
        </p:txBody>
      </p:sp>
      <p:sp>
        <p:nvSpPr>
          <p:cNvPr id="14350" name="Text Box 23"/>
          <p:cNvSpPr txBox="1">
            <a:spLocks noChangeArrowheads="1"/>
          </p:cNvSpPr>
          <p:nvPr/>
        </p:nvSpPr>
        <p:spPr bwMode="auto">
          <a:xfrm>
            <a:off x="4829175" y="4583113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10</a:t>
            </a:r>
            <a:r>
              <a:rPr lang="en-US" sz="3200" baseline="30000">
                <a:latin typeface="Calibri" pitchFamily="34" charset="0"/>
              </a:rPr>
              <a:t>12</a:t>
            </a:r>
          </a:p>
        </p:txBody>
      </p:sp>
      <p:sp>
        <p:nvSpPr>
          <p:cNvPr id="14351" name="Text Box 24"/>
          <p:cNvSpPr txBox="1">
            <a:spLocks noChangeArrowheads="1"/>
          </p:cNvSpPr>
          <p:nvPr/>
        </p:nvSpPr>
        <p:spPr bwMode="auto">
          <a:xfrm>
            <a:off x="5686425" y="4583113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10</a:t>
            </a:r>
            <a:r>
              <a:rPr lang="en-US" sz="3200" baseline="30000">
                <a:latin typeface="Calibri" pitchFamily="34" charset="0"/>
              </a:rPr>
              <a:t>14</a:t>
            </a:r>
          </a:p>
        </p:txBody>
      </p:sp>
      <p:sp>
        <p:nvSpPr>
          <p:cNvPr id="14352" name="Line 25"/>
          <p:cNvSpPr>
            <a:spLocks noChangeShapeType="1"/>
          </p:cNvSpPr>
          <p:nvPr/>
        </p:nvSpPr>
        <p:spPr bwMode="auto">
          <a:xfrm>
            <a:off x="1219200" y="41910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53" name="Line 26"/>
          <p:cNvSpPr>
            <a:spLocks noChangeShapeType="1"/>
          </p:cNvSpPr>
          <p:nvPr/>
        </p:nvSpPr>
        <p:spPr bwMode="auto">
          <a:xfrm>
            <a:off x="2362200" y="33528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54" name="Line 27"/>
          <p:cNvSpPr>
            <a:spLocks noChangeShapeType="1"/>
          </p:cNvSpPr>
          <p:nvPr/>
        </p:nvSpPr>
        <p:spPr bwMode="auto">
          <a:xfrm>
            <a:off x="3200400" y="3352800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55" name="Line 28"/>
          <p:cNvSpPr>
            <a:spLocks noChangeShapeType="1"/>
          </p:cNvSpPr>
          <p:nvPr/>
        </p:nvSpPr>
        <p:spPr bwMode="auto">
          <a:xfrm>
            <a:off x="3352800" y="39624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56" name="Line 29"/>
          <p:cNvSpPr>
            <a:spLocks noChangeShapeType="1"/>
          </p:cNvSpPr>
          <p:nvPr/>
        </p:nvSpPr>
        <p:spPr bwMode="auto">
          <a:xfrm>
            <a:off x="5943600" y="41910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57" name="Line 30"/>
          <p:cNvSpPr>
            <a:spLocks noChangeShapeType="1"/>
          </p:cNvSpPr>
          <p:nvPr/>
        </p:nvSpPr>
        <p:spPr bwMode="auto">
          <a:xfrm>
            <a:off x="3810000" y="3810000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58" name="Line 31"/>
          <p:cNvSpPr>
            <a:spLocks noChangeShapeType="1"/>
          </p:cNvSpPr>
          <p:nvPr/>
        </p:nvSpPr>
        <p:spPr bwMode="auto">
          <a:xfrm>
            <a:off x="2057400" y="3581400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59" name="Line 32"/>
          <p:cNvSpPr>
            <a:spLocks noChangeShapeType="1"/>
          </p:cNvSpPr>
          <p:nvPr/>
        </p:nvSpPr>
        <p:spPr bwMode="auto">
          <a:xfrm>
            <a:off x="4038600" y="4038600"/>
            <a:ext cx="1066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60" name="Text Box 33"/>
          <p:cNvSpPr txBox="1">
            <a:spLocks noChangeArrowheads="1"/>
          </p:cNvSpPr>
          <p:nvPr/>
        </p:nvSpPr>
        <p:spPr bwMode="auto">
          <a:xfrm>
            <a:off x="2293938" y="2979738"/>
            <a:ext cx="511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Calibri" pitchFamily="34" charset="0"/>
              </a:rPr>
              <a:t>AM</a:t>
            </a:r>
          </a:p>
        </p:txBody>
      </p:sp>
      <p:sp>
        <p:nvSpPr>
          <p:cNvPr id="14361" name="Text Box 34"/>
          <p:cNvSpPr txBox="1">
            <a:spLocks noChangeArrowheads="1"/>
          </p:cNvSpPr>
          <p:nvPr/>
        </p:nvSpPr>
        <p:spPr bwMode="auto">
          <a:xfrm>
            <a:off x="2555875" y="3665538"/>
            <a:ext cx="63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Calibri" pitchFamily="34" charset="0"/>
              </a:rPr>
              <a:t>Coax</a:t>
            </a:r>
          </a:p>
        </p:txBody>
      </p:sp>
      <p:sp>
        <p:nvSpPr>
          <p:cNvPr id="14362" name="Text Box 35"/>
          <p:cNvSpPr txBox="1">
            <a:spLocks noChangeArrowheads="1"/>
          </p:cNvSpPr>
          <p:nvPr/>
        </p:nvSpPr>
        <p:spPr bwMode="auto">
          <a:xfrm>
            <a:off x="3762375" y="3451225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Calibri" pitchFamily="34" charset="0"/>
              </a:rPr>
              <a:t>Microwave</a:t>
            </a:r>
          </a:p>
        </p:txBody>
      </p:sp>
      <p:sp>
        <p:nvSpPr>
          <p:cNvPr id="14363" name="Text Box 36"/>
          <p:cNvSpPr txBox="1">
            <a:spLocks noChangeArrowheads="1"/>
          </p:cNvSpPr>
          <p:nvPr/>
        </p:nvSpPr>
        <p:spPr bwMode="auto">
          <a:xfrm>
            <a:off x="4144963" y="39846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Calibri" pitchFamily="34" charset="0"/>
              </a:rPr>
              <a:t>Satellite</a:t>
            </a:r>
          </a:p>
        </p:txBody>
      </p:sp>
      <p:sp>
        <p:nvSpPr>
          <p:cNvPr id="14364" name="Text Box 37"/>
          <p:cNvSpPr txBox="1">
            <a:spLocks noChangeArrowheads="1"/>
          </p:cNvSpPr>
          <p:nvPr/>
        </p:nvSpPr>
        <p:spPr bwMode="auto">
          <a:xfrm>
            <a:off x="5891213" y="3817938"/>
            <a:ext cx="655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Calibri" pitchFamily="34" charset="0"/>
              </a:rPr>
              <a:t>Fiber</a:t>
            </a:r>
          </a:p>
        </p:txBody>
      </p:sp>
      <p:sp>
        <p:nvSpPr>
          <p:cNvPr id="14365" name="Text Box 38"/>
          <p:cNvSpPr txBox="1">
            <a:spLocks noChangeArrowheads="1"/>
          </p:cNvSpPr>
          <p:nvPr/>
        </p:nvSpPr>
        <p:spPr bwMode="auto">
          <a:xfrm>
            <a:off x="3138488" y="2979738"/>
            <a:ext cx="484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Calibri" pitchFamily="34" charset="0"/>
              </a:rPr>
              <a:t>FM</a:t>
            </a:r>
          </a:p>
        </p:txBody>
      </p:sp>
      <p:sp>
        <p:nvSpPr>
          <p:cNvPr id="14366" name="Text Box 39"/>
          <p:cNvSpPr txBox="1">
            <a:spLocks noChangeArrowheads="1"/>
          </p:cNvSpPr>
          <p:nvPr/>
        </p:nvSpPr>
        <p:spPr bwMode="auto">
          <a:xfrm>
            <a:off x="1325563" y="3589338"/>
            <a:ext cx="911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Calibri" pitchFamily="34" charset="0"/>
              </a:rPr>
              <a:t>Twisted</a:t>
            </a:r>
          </a:p>
          <a:p>
            <a:pPr algn="ctr" eaLnBrk="0" hangingPunct="0"/>
            <a:r>
              <a:rPr lang="en-US">
                <a:latin typeface="Calibri" pitchFamily="34" charset="0"/>
              </a:rPr>
              <a:t>Pair</a:t>
            </a:r>
          </a:p>
        </p:txBody>
      </p:sp>
      <p:sp>
        <p:nvSpPr>
          <p:cNvPr id="14367" name="Text Box 40"/>
          <p:cNvSpPr txBox="1">
            <a:spLocks noChangeArrowheads="1"/>
          </p:cNvSpPr>
          <p:nvPr/>
        </p:nvSpPr>
        <p:spPr bwMode="auto">
          <a:xfrm>
            <a:off x="3435350" y="3984625"/>
            <a:ext cx="425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Calibri" pitchFamily="34" charset="0"/>
              </a:rPr>
              <a:t>TV</a:t>
            </a:r>
          </a:p>
        </p:txBody>
      </p:sp>
      <p:sp>
        <p:nvSpPr>
          <p:cNvPr id="14368" name="Text Box 41"/>
          <p:cNvSpPr txBox="1">
            <a:spLocks noChangeArrowheads="1"/>
          </p:cNvSpPr>
          <p:nvPr/>
        </p:nvSpPr>
        <p:spPr bwMode="auto">
          <a:xfrm>
            <a:off x="1962150" y="5192713"/>
            <a:ext cx="88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Radio</a:t>
            </a:r>
          </a:p>
        </p:txBody>
      </p:sp>
      <p:sp>
        <p:nvSpPr>
          <p:cNvPr id="14369" name="Text Box 42"/>
          <p:cNvSpPr txBox="1">
            <a:spLocks noChangeArrowheads="1"/>
          </p:cNvSpPr>
          <p:nvPr/>
        </p:nvSpPr>
        <p:spPr bwMode="auto">
          <a:xfrm>
            <a:off x="6353175" y="5192713"/>
            <a:ext cx="552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UV</a:t>
            </a:r>
          </a:p>
        </p:txBody>
      </p:sp>
      <p:sp>
        <p:nvSpPr>
          <p:cNvPr id="14370" name="Text Box 43"/>
          <p:cNvSpPr txBox="1">
            <a:spLocks noChangeArrowheads="1"/>
          </p:cNvSpPr>
          <p:nvPr/>
        </p:nvSpPr>
        <p:spPr bwMode="auto">
          <a:xfrm>
            <a:off x="3317875" y="5192713"/>
            <a:ext cx="1563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Microwave</a:t>
            </a:r>
          </a:p>
        </p:txBody>
      </p:sp>
      <p:sp>
        <p:nvSpPr>
          <p:cNvPr id="14371" name="Text Box 44"/>
          <p:cNvSpPr txBox="1">
            <a:spLocks noChangeArrowheads="1"/>
          </p:cNvSpPr>
          <p:nvPr/>
        </p:nvSpPr>
        <p:spPr bwMode="auto">
          <a:xfrm>
            <a:off x="4832350" y="5192713"/>
            <a:ext cx="42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IR</a:t>
            </a:r>
          </a:p>
        </p:txBody>
      </p:sp>
      <p:sp>
        <p:nvSpPr>
          <p:cNvPr id="14372" name="Text Box 45"/>
          <p:cNvSpPr txBox="1">
            <a:spLocks noChangeArrowheads="1"/>
          </p:cNvSpPr>
          <p:nvPr/>
        </p:nvSpPr>
        <p:spPr bwMode="auto">
          <a:xfrm>
            <a:off x="5584825" y="5192713"/>
            <a:ext cx="78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Light</a:t>
            </a:r>
          </a:p>
        </p:txBody>
      </p:sp>
      <p:sp>
        <p:nvSpPr>
          <p:cNvPr id="49" name="Date Placeholder 4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1" name="Footer Placeholder 5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Fiber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Long, thin, pure strand of glass</a:t>
            </a:r>
          </a:p>
          <a:p>
            <a:pPr lvl="1"/>
            <a:r>
              <a:rPr lang="en-US" sz="2800" dirty="0"/>
              <a:t>light propagated with total internal reflection</a:t>
            </a:r>
          </a:p>
          <a:p>
            <a:pPr lvl="1"/>
            <a:r>
              <a:rPr lang="en-US" sz="2800" dirty="0"/>
              <a:t>enormous bandwidth available (terabits)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Multi-mode allows many different paths, limited by dispersion</a:t>
            </a:r>
          </a:p>
          <a:p>
            <a:r>
              <a:rPr lang="en-US" dirty="0"/>
              <a:t>Chromatic dispersion if multiple frequencies</a:t>
            </a:r>
          </a:p>
          <a:p>
            <a:endParaRPr lang="en-US" dirty="0"/>
          </a:p>
        </p:txBody>
      </p:sp>
      <p:sp>
        <p:nvSpPr>
          <p:cNvPr id="15367" name="Rectangle 4"/>
          <p:cNvSpPr>
            <a:spLocks noChangeArrowheads="1"/>
          </p:cNvSpPr>
          <p:nvPr/>
        </p:nvSpPr>
        <p:spPr bwMode="auto">
          <a:xfrm>
            <a:off x="1438275" y="3048000"/>
            <a:ext cx="457200" cy="457200"/>
          </a:xfrm>
          <a:prstGeom prst="rect">
            <a:avLst/>
          </a:prstGeom>
          <a:solidFill>
            <a:srgbClr val="FF99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8" name="Rectangle 5"/>
          <p:cNvSpPr>
            <a:spLocks noChangeArrowheads="1"/>
          </p:cNvSpPr>
          <p:nvPr/>
        </p:nvSpPr>
        <p:spPr bwMode="auto">
          <a:xfrm>
            <a:off x="6924675" y="3048000"/>
            <a:ext cx="457200" cy="457200"/>
          </a:xfrm>
          <a:prstGeom prst="rect">
            <a:avLst/>
          </a:prstGeom>
          <a:solidFill>
            <a:srgbClr val="FF99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9" name="Line 6"/>
          <p:cNvSpPr>
            <a:spLocks noChangeShapeType="1"/>
          </p:cNvSpPr>
          <p:nvPr/>
        </p:nvSpPr>
        <p:spPr bwMode="auto">
          <a:xfrm>
            <a:off x="2124075" y="2895600"/>
            <a:ext cx="4648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0" name="Line 7"/>
          <p:cNvSpPr>
            <a:spLocks noChangeShapeType="1"/>
          </p:cNvSpPr>
          <p:nvPr/>
        </p:nvSpPr>
        <p:spPr bwMode="auto">
          <a:xfrm>
            <a:off x="2124075" y="3581400"/>
            <a:ext cx="4648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1" name="Freeform 8"/>
          <p:cNvSpPr>
            <a:spLocks/>
          </p:cNvSpPr>
          <p:nvPr/>
        </p:nvSpPr>
        <p:spPr bwMode="auto">
          <a:xfrm>
            <a:off x="1895475" y="2971800"/>
            <a:ext cx="4953000" cy="533400"/>
          </a:xfrm>
          <a:custGeom>
            <a:avLst/>
            <a:gdLst>
              <a:gd name="T0" fmla="*/ 0 w 3120"/>
              <a:gd name="T1" fmla="*/ 192 h 336"/>
              <a:gd name="T2" fmla="*/ 432 w 3120"/>
              <a:gd name="T3" fmla="*/ 0 h 336"/>
              <a:gd name="T4" fmla="*/ 1056 w 3120"/>
              <a:gd name="T5" fmla="*/ 336 h 336"/>
              <a:gd name="T6" fmla="*/ 1728 w 3120"/>
              <a:gd name="T7" fmla="*/ 0 h 336"/>
              <a:gd name="T8" fmla="*/ 2256 w 3120"/>
              <a:gd name="T9" fmla="*/ 336 h 336"/>
              <a:gd name="T10" fmla="*/ 2928 w 3120"/>
              <a:gd name="T11" fmla="*/ 0 h 336"/>
              <a:gd name="T12" fmla="*/ 3120 w 3120"/>
              <a:gd name="T13" fmla="*/ 144 h 3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120"/>
              <a:gd name="T22" fmla="*/ 0 h 336"/>
              <a:gd name="T23" fmla="*/ 3120 w 3120"/>
              <a:gd name="T24" fmla="*/ 336 h 3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120" h="336">
                <a:moveTo>
                  <a:pt x="0" y="192"/>
                </a:moveTo>
                <a:lnTo>
                  <a:pt x="432" y="0"/>
                </a:lnTo>
                <a:lnTo>
                  <a:pt x="1056" y="336"/>
                </a:lnTo>
                <a:lnTo>
                  <a:pt x="1728" y="0"/>
                </a:lnTo>
                <a:lnTo>
                  <a:pt x="2256" y="336"/>
                </a:lnTo>
                <a:lnTo>
                  <a:pt x="2928" y="0"/>
                </a:lnTo>
                <a:lnTo>
                  <a:pt x="3120" y="144"/>
                </a:lnTo>
              </a:path>
            </a:pathLst>
          </a:custGeom>
          <a:noFill/>
          <a:ln w="15875">
            <a:solidFill>
              <a:srgbClr val="FF0000"/>
            </a:solidFill>
            <a:miter lim="800000"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2" name="Rectangle 9"/>
          <p:cNvSpPr>
            <a:spLocks noChangeArrowheads="1"/>
          </p:cNvSpPr>
          <p:nvPr/>
        </p:nvSpPr>
        <p:spPr bwMode="auto">
          <a:xfrm>
            <a:off x="965200" y="3687763"/>
            <a:ext cx="1435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1" lang="en-US" sz="2000">
                <a:latin typeface="Calibri" pitchFamily="34" charset="0"/>
              </a:rPr>
              <a:t>Light source</a:t>
            </a:r>
          </a:p>
          <a:p>
            <a:pPr algn="ctr" eaLnBrk="0" hangingPunct="0"/>
            <a:r>
              <a:rPr kumimoji="1" lang="en-US" sz="2000">
                <a:latin typeface="Calibri" pitchFamily="34" charset="0"/>
              </a:rPr>
              <a:t>(LED, laser)</a:t>
            </a:r>
          </a:p>
        </p:txBody>
      </p:sp>
      <p:sp>
        <p:nvSpPr>
          <p:cNvPr id="15373" name="Rectangle 10"/>
          <p:cNvSpPr>
            <a:spLocks noChangeArrowheads="1"/>
          </p:cNvSpPr>
          <p:nvPr/>
        </p:nvSpPr>
        <p:spPr bwMode="auto">
          <a:xfrm>
            <a:off x="6367463" y="3687763"/>
            <a:ext cx="16335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1" lang="en-US" sz="2000">
                <a:latin typeface="Calibri" pitchFamily="34" charset="0"/>
              </a:rPr>
              <a:t>Light detector</a:t>
            </a:r>
          </a:p>
          <a:p>
            <a:pPr algn="ctr" eaLnBrk="0" hangingPunct="0"/>
            <a:r>
              <a:rPr kumimoji="1" lang="en-US" sz="2000">
                <a:latin typeface="Calibri" pitchFamily="34" charset="0"/>
              </a:rPr>
              <a:t>(photodiode)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YG-Custom">
      <a:dk1>
        <a:sysClr val="windowText" lastClr="000000"/>
      </a:dk1>
      <a:lt1>
        <a:sysClr val="window" lastClr="FFFFFF"/>
      </a:lt1>
      <a:dk2>
        <a:srgbClr val="000082"/>
      </a:dk2>
      <a:lt2>
        <a:srgbClr val="BFBFBF"/>
      </a:lt2>
      <a:accent1>
        <a:srgbClr val="C5C0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1B1BFF"/>
      </a:hlink>
      <a:folHlink>
        <a:srgbClr val="ACC0DE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1464</TotalTime>
  <Words>3367</Words>
  <Application>Microsoft Macintosh PowerPoint</Application>
  <PresentationFormat>On-screen Show (4:3)</PresentationFormat>
  <Paragraphs>715</Paragraphs>
  <Slides>48</Slides>
  <Notes>48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5" baseType="lpstr">
      <vt:lpstr>Calibri</vt:lpstr>
      <vt:lpstr>Comic Sans MS</vt:lpstr>
      <vt:lpstr>Constantia</vt:lpstr>
      <vt:lpstr>Wingdings</vt:lpstr>
      <vt:lpstr>Wingdings 2</vt:lpstr>
      <vt:lpstr>Flow</vt:lpstr>
      <vt:lpstr>Equation</vt:lpstr>
      <vt:lpstr>Handout # 4: Link Layer, Error Detection/Correction</vt:lpstr>
      <vt:lpstr>Announcements</vt:lpstr>
      <vt:lpstr>Announcements – Cont’d</vt:lpstr>
      <vt:lpstr>Last Time …</vt:lpstr>
      <vt:lpstr>Outline</vt:lpstr>
      <vt:lpstr>Part 1 – Physical/Link Layer</vt:lpstr>
      <vt:lpstr>1. Different Types of Media</vt:lpstr>
      <vt:lpstr>Wireless</vt:lpstr>
      <vt:lpstr>Fiber</vt:lpstr>
      <vt:lpstr>Bandwidth of a Channel</vt:lpstr>
      <vt:lpstr>2. Encoding Bits with Signals</vt:lpstr>
      <vt:lpstr>NRZ and NRZI</vt:lpstr>
      <vt:lpstr>Clock Recovery</vt:lpstr>
      <vt:lpstr>Manchester Coding</vt:lpstr>
      <vt:lpstr>Coding Examples</vt:lpstr>
      <vt:lpstr>4B/5B Codes</vt:lpstr>
      <vt:lpstr>3. Framing</vt:lpstr>
      <vt:lpstr>Example: Point-to-Point Protocol (PPP)</vt:lpstr>
      <vt:lpstr>4. Model of a Link</vt:lpstr>
      <vt:lpstr>Message Latency</vt:lpstr>
      <vt:lpstr>Relationships</vt:lpstr>
      <vt:lpstr>One-way Latency</vt:lpstr>
      <vt:lpstr>Latency and RTT</vt:lpstr>
      <vt:lpstr>Throughput</vt:lpstr>
      <vt:lpstr>Messages Occupy “Space” On the Wire</vt:lpstr>
      <vt:lpstr>A More Realistic Example</vt:lpstr>
      <vt:lpstr>Packet Switching</vt:lpstr>
      <vt:lpstr>Packet Switching</vt:lpstr>
      <vt:lpstr>Packet Switching – Queueing Delay</vt:lpstr>
      <vt:lpstr>Part 1: Key Concepts</vt:lpstr>
      <vt:lpstr>Outline</vt:lpstr>
      <vt:lpstr>Part 2 – Error Detection and Correction</vt:lpstr>
      <vt:lpstr>Errors and Redundancy</vt:lpstr>
      <vt:lpstr>Motivating Example</vt:lpstr>
      <vt:lpstr>Detection vs. Correction</vt:lpstr>
      <vt:lpstr>Detect or Correct?</vt:lpstr>
      <vt:lpstr>Retransmissions vs. FEC</vt:lpstr>
      <vt:lpstr>Encoding to Detect Errors</vt:lpstr>
      <vt:lpstr>The Hamming Distance</vt:lpstr>
      <vt:lpstr>Hamming Distance</vt:lpstr>
      <vt:lpstr>Hamming Distance</vt:lpstr>
      <vt:lpstr>Parity</vt:lpstr>
      <vt:lpstr>2D Parity</vt:lpstr>
      <vt:lpstr>Checksums</vt:lpstr>
      <vt:lpstr>CRCs (Cyclic Redundancy Check)</vt:lpstr>
      <vt:lpstr>Example</vt:lpstr>
      <vt:lpstr>Reed-Solomon / BCH Codes</vt:lpstr>
      <vt:lpstr>Part 2: Key Concepts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Yashar</dc:creator>
  <cp:lastModifiedBy>Yashar Ganjali</cp:lastModifiedBy>
  <cp:revision>210</cp:revision>
  <cp:lastPrinted>2019-09-12T14:01:55Z</cp:lastPrinted>
  <dcterms:created xsi:type="dcterms:W3CDTF">2010-09-21T14:15:24Z</dcterms:created>
  <dcterms:modified xsi:type="dcterms:W3CDTF">2019-09-17T19:00:15Z</dcterms:modified>
</cp:coreProperties>
</file>