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07" r:id="rId2"/>
    <p:sldId id="492" r:id="rId3"/>
    <p:sldId id="494" r:id="rId4"/>
    <p:sldId id="565" r:id="rId5"/>
    <p:sldId id="534" r:id="rId6"/>
    <p:sldId id="528" r:id="rId7"/>
    <p:sldId id="529" r:id="rId8"/>
    <p:sldId id="530" r:id="rId9"/>
    <p:sldId id="531" r:id="rId10"/>
    <p:sldId id="542" r:id="rId11"/>
    <p:sldId id="566" r:id="rId12"/>
    <p:sldId id="543" r:id="rId13"/>
    <p:sldId id="536" r:id="rId14"/>
    <p:sldId id="562" r:id="rId15"/>
    <p:sldId id="525" r:id="rId16"/>
    <p:sldId id="544" r:id="rId17"/>
    <p:sldId id="563" r:id="rId18"/>
    <p:sldId id="526" r:id="rId19"/>
    <p:sldId id="545" r:id="rId20"/>
    <p:sldId id="546" r:id="rId21"/>
    <p:sldId id="564" r:id="rId22"/>
    <p:sldId id="527" r:id="rId23"/>
    <p:sldId id="535" r:id="rId24"/>
    <p:sldId id="532" r:id="rId25"/>
    <p:sldId id="521" r:id="rId26"/>
    <p:sldId id="547" r:id="rId27"/>
    <p:sldId id="548" r:id="rId28"/>
    <p:sldId id="533" r:id="rId29"/>
    <p:sldId id="549" r:id="rId30"/>
    <p:sldId id="550" r:id="rId31"/>
    <p:sldId id="524" r:id="rId32"/>
    <p:sldId id="537" r:id="rId33"/>
    <p:sldId id="560" r:id="rId34"/>
    <p:sldId id="559" r:id="rId35"/>
    <p:sldId id="561" r:id="rId36"/>
    <p:sldId id="551" r:id="rId37"/>
    <p:sldId id="538" r:id="rId38"/>
    <p:sldId id="552" r:id="rId39"/>
    <p:sldId id="553" r:id="rId40"/>
    <p:sldId id="554" r:id="rId41"/>
    <p:sldId id="555" r:id="rId42"/>
    <p:sldId id="556" r:id="rId43"/>
    <p:sldId id="539" r:id="rId44"/>
    <p:sldId id="540" r:id="rId45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00FF"/>
    <a:srgbClr val="FF7C8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8" autoAdjust="0"/>
    <p:restoredTop sz="95044" autoAdjust="0"/>
  </p:normalViewPr>
  <p:slideViewPr>
    <p:cSldViewPr>
      <p:cViewPr varScale="1">
        <p:scale>
          <a:sx n="210" d="100"/>
          <a:sy n="210" d="100"/>
        </p:scale>
        <p:origin x="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232" y="17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1/27/20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881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1/27/20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729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593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C04CB-63F7-4FD4-A49D-1F08A7B3A92A}" type="slidenum">
              <a:rPr lang="en-US"/>
              <a:pPr/>
              <a:t>2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0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41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real</a:t>
            </a:r>
            <a:r>
              <a:rPr lang="en-US" baseline="0" dirty="0"/>
              <a:t> networks perform a wide variety of tasks</a:t>
            </a:r>
          </a:p>
          <a:p>
            <a:r>
              <a:rPr lang="en-US" baseline="0" dirty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16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153400" cy="2362200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81200" y="3124200"/>
            <a:ext cx="6705600" cy="32004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35592" y="3200400"/>
            <a:ext cx="1371600" cy="2209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-19017" y="-7144"/>
            <a:ext cx="9180548" cy="1150144"/>
            <a:chOff x="-19017" y="-7144"/>
            <a:chExt cx="9180548" cy="1041401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9525" y="-7144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81500" y="-7144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1"/>
            <p:cNvGrpSpPr/>
            <p:nvPr/>
          </p:nvGrpSpPr>
          <p:grpSpPr>
            <a:xfrm>
              <a:off x="-19017" y="202408"/>
              <a:ext cx="9180548" cy="649224"/>
              <a:chOff x="-19045" y="216551"/>
              <a:chExt cx="9180548" cy="649224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21435692">
                <a:off x="-19045" y="216551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Winter 2020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99285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4191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13716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Handout # 6: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Programming Software-Defined Networks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6705600" cy="31242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Professor Yashar Ganjali</a:t>
            </a:r>
          </a:p>
          <a:p>
            <a:r>
              <a:rPr lang="en-US" b="1" dirty="0">
                <a:solidFill>
                  <a:schemeClr val="tx2"/>
                </a:solidFill>
              </a:rPr>
              <a:t>Department of Computer Science</a:t>
            </a:r>
          </a:p>
          <a:p>
            <a:r>
              <a:rPr lang="en-US" b="1" dirty="0">
                <a:solidFill>
                  <a:schemeClr val="tx2"/>
                </a:solidFill>
              </a:rPr>
              <a:t>University of Toronto</a:t>
            </a:r>
          </a:p>
          <a:p>
            <a:endParaRPr lang="en-US" sz="2000" dirty="0"/>
          </a:p>
          <a:p>
            <a:r>
              <a:rPr lang="en-US" sz="2400" dirty="0">
                <a:solidFill>
                  <a:schemeClr val="tx2"/>
                </a:solidFill>
                <a:hlinkClick r:id="rId3"/>
              </a:rPr>
              <a:t>yganjali@cs.toronto.edu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hlinkClick r:id="rId4"/>
              </a:rPr>
              <a:t>http://www.cs.toronto.edu/~yganjali</a:t>
            </a:r>
            <a:endParaRPr lang="en-US" sz="24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3400" y="685800"/>
            <a:ext cx="8153400" cy="457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CSC 2229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– Software-Defined Networking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477000"/>
            <a:ext cx="849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Some slides courtesy of J. Rexford (Princeton), N. Foster (Cornell) and N. </a:t>
            </a:r>
            <a:r>
              <a:rPr lang="en-US" sz="1200" dirty="0" err="1"/>
              <a:t>Feamster</a:t>
            </a:r>
            <a:r>
              <a:rPr lang="en-US" sz="1200" dirty="0"/>
              <a:t> (Georgia Tech), all used </a:t>
            </a:r>
            <a:r>
              <a:rPr lang="en-US" sz="1200"/>
              <a:t>with permission.</a:t>
            </a:r>
            <a:endParaRPr lang="en-US" sz="1200" dirty="0"/>
          </a:p>
          <a:p>
            <a:endParaRPr lang="en-US" sz="12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343400" cy="5364325"/>
          </a:xfrm>
        </p:spPr>
        <p:txBody>
          <a:bodyPr>
            <a:normAutofit/>
          </a:bodyPr>
          <a:lstStyle/>
          <a:p>
            <a:r>
              <a:rPr lang="en-US" dirty="0"/>
              <a:t>Consider a simple network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</a:t>
            </a:r>
            <a:r>
              <a:rPr lang="en-US"/>
              <a:t>Modularity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6096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to add two applications</a:t>
            </a:r>
          </a:p>
          <a:p>
            <a:endParaRPr lang="en-US" dirty="0"/>
          </a:p>
          <a:p>
            <a:r>
              <a:rPr lang="en-US" dirty="0"/>
              <a:t>Simple repeater</a:t>
            </a:r>
          </a:p>
          <a:p>
            <a:pPr lvl="1"/>
            <a:r>
              <a:rPr lang="en-US" dirty="0"/>
              <a:t>Port 1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Port 2</a:t>
            </a:r>
          </a:p>
          <a:p>
            <a:pPr lvl="1"/>
            <a:r>
              <a:rPr lang="en-US" dirty="0"/>
              <a:t>Port 2 </a:t>
            </a:r>
            <a:r>
              <a:rPr lang="en-US" dirty="0">
                <a:sym typeface="Wingdings"/>
              </a:rPr>
              <a:t> Port 1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Web monitor</a:t>
            </a:r>
          </a:p>
          <a:p>
            <a:pPr lvl="1"/>
            <a:r>
              <a:rPr lang="en-US" dirty="0">
                <a:sym typeface="Wingdings"/>
              </a:rPr>
              <a:t>Packet and byte counts</a:t>
            </a:r>
          </a:p>
          <a:p>
            <a:pPr lvl="1"/>
            <a:r>
              <a:rPr lang="en-US" dirty="0">
                <a:sym typeface="Wingdings"/>
              </a:rPr>
              <a:t>Incoming web traffic</a:t>
            </a:r>
          </a:p>
          <a:p>
            <a:pPr lvl="1"/>
            <a:endParaRPr lang="en-US" dirty="0">
              <a:sym typeface="Wingdings"/>
            </a:endParaRPr>
          </a:p>
        </p:txBody>
      </p:sp>
      <p:pic>
        <p:nvPicPr>
          <p:cNvPr id="12" name="Content Placeholder 12" descr="Screen Shot 2014-09-30 at 6.28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-1620" r="18603" b="-61342"/>
          <a:stretch/>
        </p:blipFill>
        <p:spPr>
          <a:xfrm>
            <a:off x="533400" y="1950875"/>
            <a:ext cx="4038600" cy="53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Events: </a:t>
            </a:r>
          </a:p>
          <a:p>
            <a:pPr lvl="1"/>
            <a:r>
              <a:rPr lang="en-US" b="1" dirty="0" err="1"/>
              <a:t>switch_join</a:t>
            </a:r>
            <a:r>
              <a:rPr lang="en-US" b="1" dirty="0"/>
              <a:t>(switch)</a:t>
            </a:r>
            <a:r>
              <a:rPr lang="en-US" dirty="0"/>
              <a:t>: triggered when switch joins the network</a:t>
            </a:r>
          </a:p>
          <a:p>
            <a:pPr lvl="1"/>
            <a:r>
              <a:rPr lang="en-US" b="1" dirty="0" err="1"/>
              <a:t>stats_in</a:t>
            </a:r>
            <a:r>
              <a:rPr lang="en-US" b="1" dirty="0"/>
              <a:t>(switch , </a:t>
            </a:r>
            <a:r>
              <a:rPr lang="en-US" b="1" dirty="0" err="1"/>
              <a:t>xid</a:t>
            </a:r>
            <a:r>
              <a:rPr lang="en-US" b="1" dirty="0"/>
              <a:t> , pattern , packets , bytes )</a:t>
            </a:r>
            <a:r>
              <a:rPr lang="en-US" dirty="0"/>
              <a:t>, triggered when </a:t>
            </a:r>
            <a:r>
              <a:rPr lang="en-US" i="1" dirty="0"/>
              <a:t>switch </a:t>
            </a:r>
            <a:r>
              <a:rPr lang="en-US" dirty="0"/>
              <a:t>returns the </a:t>
            </a:r>
            <a:r>
              <a:rPr lang="en-US" i="1" dirty="0"/>
              <a:t>packets </a:t>
            </a:r>
            <a:r>
              <a:rPr lang="en-US" dirty="0"/>
              <a:t>and </a:t>
            </a:r>
            <a:r>
              <a:rPr lang="en-US" i="1" dirty="0"/>
              <a:t>bytes </a:t>
            </a:r>
            <a:r>
              <a:rPr lang="en-US" dirty="0"/>
              <a:t>counters in response to a request for statistics about rules contained in </a:t>
            </a:r>
            <a:r>
              <a:rPr lang="en-US" i="1" dirty="0"/>
              <a:t>pattern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Commands:</a:t>
            </a:r>
          </a:p>
          <a:p>
            <a:pPr lvl="1"/>
            <a:r>
              <a:rPr lang="en-US" b="1" dirty="0"/>
              <a:t>install(switch, pattern, priority, timeout, actions): </a:t>
            </a:r>
            <a:r>
              <a:rPr lang="en-US" dirty="0"/>
              <a:t>installs a rule in the flow table of </a:t>
            </a:r>
            <a:r>
              <a:rPr lang="en-US" i="1" dirty="0"/>
              <a:t>switch</a:t>
            </a:r>
          </a:p>
          <a:p>
            <a:pPr lvl="1"/>
            <a:r>
              <a:rPr lang="en-US" b="1" dirty="0" err="1"/>
              <a:t>query_stats</a:t>
            </a:r>
            <a:r>
              <a:rPr lang="en-US" b="1" dirty="0"/>
              <a:t>(switch, pattern)</a:t>
            </a:r>
            <a:r>
              <a:rPr lang="en-US" dirty="0"/>
              <a:t>: issues a request for statistics from all rules contained in </a:t>
            </a:r>
            <a:r>
              <a:rPr lang="en-US" i="1" dirty="0"/>
              <a:t>pattern </a:t>
            </a:r>
            <a:r>
              <a:rPr lang="en-US" dirty="0"/>
              <a:t>on </a:t>
            </a:r>
            <a:r>
              <a:rPr lang="en-US" i="1" dirty="0"/>
              <a:t>switch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NOX Events and Commands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6096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Anti-Modularity Example</a:t>
            </a:r>
          </a:p>
        </p:txBody>
      </p:sp>
      <p:pic>
        <p:nvPicPr>
          <p:cNvPr id="7" name="Content Placeholder 6" descr="Screen Shot 2014-09-30 at 12.37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r="78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6096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6456" y="1426788"/>
            <a:ext cx="4116544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4-09-30 at 6.39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88796"/>
            <a:ext cx="3962400" cy="7972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71063" y="3276600"/>
            <a:ext cx="4020537" cy="8617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Overlapping rules</a:t>
            </a:r>
          </a:p>
          <a:p>
            <a:r>
              <a:rPr lang="en-US" sz="1600" dirty="0"/>
              <a:t>- repeater  first: no counting web traffic</a:t>
            </a:r>
          </a:p>
          <a:p>
            <a:r>
              <a:rPr lang="en-US" sz="1600" dirty="0"/>
              <a:t>- Monitor first: no repeating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8856" y="1066800"/>
            <a:ext cx="4116544" cy="3842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0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45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Anti-Modularity Example</a:t>
            </a:r>
          </a:p>
        </p:txBody>
      </p:sp>
      <p:pic>
        <p:nvPicPr>
          <p:cNvPr id="7" name="Content Placeholder 6" descr="Screen Shot 2014-09-30 at 12.37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r="78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6096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OpenFlow is Not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OpenFlow and NOX now make it </a:t>
            </a:r>
            <a:r>
              <a:rPr lang="en-US" i="1" dirty="0"/>
              <a:t>possible </a:t>
            </a:r>
            <a:r>
              <a:rPr lang="en-US" dirty="0"/>
              <a:t>to implement exciting new network services</a:t>
            </a:r>
          </a:p>
          <a:p>
            <a:pPr lvl="1"/>
            <a:r>
              <a:rPr lang="en-US" dirty="0"/>
              <a:t>Unfortunately, they do not make it </a:t>
            </a:r>
            <a:r>
              <a:rPr lang="en-US" i="1" dirty="0"/>
              <a:t>easy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Combining different applications is not straightforward </a:t>
            </a:r>
          </a:p>
          <a:p>
            <a:endParaRPr lang="en-US" dirty="0"/>
          </a:p>
          <a:p>
            <a:r>
              <a:rPr lang="en-US" dirty="0"/>
              <a:t>OpenFlow provides a very low-level abstraction</a:t>
            </a:r>
          </a:p>
          <a:p>
            <a:endParaRPr lang="en-US" dirty="0"/>
          </a:p>
          <a:p>
            <a:r>
              <a:rPr lang="en-US" dirty="0"/>
              <a:t>We have a two-tier architecture</a:t>
            </a:r>
          </a:p>
          <a:p>
            <a:endParaRPr lang="en-US" dirty="0"/>
          </a:p>
          <a:p>
            <a:r>
              <a:rPr lang="en-US" dirty="0"/>
              <a:t>Network of switches is susceptible to race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Low-Level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OpenFlow is a low-level programming interface</a:t>
            </a:r>
          </a:p>
          <a:p>
            <a:pPr lvl="1"/>
            <a:r>
              <a:rPr lang="en-US" dirty="0"/>
              <a:t>Derived from the features of the switch hardware</a:t>
            </a:r>
          </a:p>
          <a:p>
            <a:pPr lvl="1"/>
            <a:r>
              <a:rPr lang="en-US" dirty="0"/>
              <a:t>Rather than ease of use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Programmer must describe </a:t>
            </a:r>
            <a:r>
              <a:rPr lang="en-US" i="1" dirty="0"/>
              <a:t>low-level details</a:t>
            </a:r>
            <a:r>
              <a:rPr lang="en-US" dirty="0"/>
              <a:t> that do not affect the </a:t>
            </a:r>
            <a:r>
              <a:rPr lang="en-US" i="1" dirty="0"/>
              <a:t>overall behavior</a:t>
            </a:r>
            <a:r>
              <a:rPr lang="en-US" dirty="0"/>
              <a:t> of the program</a:t>
            </a:r>
          </a:p>
          <a:p>
            <a:endParaRPr lang="en-US" dirty="0"/>
          </a:p>
          <a:p>
            <a:r>
              <a:rPr lang="en-US" dirty="0"/>
              <a:t>Example: to implement simple set difference we require</a:t>
            </a:r>
          </a:p>
          <a:p>
            <a:pPr lvl="1"/>
            <a:r>
              <a:rPr lang="en-US" dirty="0"/>
              <a:t>Multiple rules</a:t>
            </a:r>
          </a:p>
          <a:p>
            <a:pPr lvl="1"/>
            <a:r>
              <a:rPr lang="en-US" dirty="0"/>
              <a:t>Priorities</a:t>
            </a:r>
          </a:p>
          <a:p>
            <a:pPr lvl="1"/>
            <a:r>
              <a:rPr lang="en-US" dirty="0"/>
              <a:t>All need to be managed by the programmer</a:t>
            </a:r>
          </a:p>
          <a:p>
            <a:pPr lvl="1"/>
            <a:endParaRPr lang="en-US" dirty="0"/>
          </a:p>
          <a:p>
            <a:r>
              <a:rPr lang="en-US" dirty="0"/>
              <a:t>Focusing on the big picture not easy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0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API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the repeater and monitoring </a:t>
            </a:r>
          </a:p>
          <a:p>
            <a:pPr lvl="1"/>
            <a:r>
              <a:rPr lang="en-US" dirty="0"/>
              <a:t>Monitor all incoming web traffic </a:t>
            </a:r>
            <a:r>
              <a:rPr lang="en-US" i="1" dirty="0"/>
              <a:t>except </a:t>
            </a:r>
            <a:r>
              <a:rPr lang="en-US" dirty="0"/>
              <a:t>traffic destined to 10.0.0.9 (on internal network)</a:t>
            </a:r>
          </a:p>
          <a:p>
            <a:r>
              <a:rPr lang="en-US" dirty="0"/>
              <a:t>We need to express a logical “difference” of patterns</a:t>
            </a:r>
          </a:p>
          <a:p>
            <a:pPr lvl="1"/>
            <a:r>
              <a:rPr lang="en-US" dirty="0"/>
              <a:t>OpenFlow can only express positive constraints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pic>
        <p:nvPicPr>
          <p:cNvPr id="7" name="Picture 6" descr="Screen Shot 2014-09-30 at 6.56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5200"/>
            <a:ext cx="7049014" cy="29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3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OpenFlow is Not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OpenFlow and NOX now make it </a:t>
            </a:r>
            <a:r>
              <a:rPr lang="en-US" i="1" dirty="0"/>
              <a:t>possible </a:t>
            </a:r>
            <a:r>
              <a:rPr lang="en-US" dirty="0"/>
              <a:t>to implement exciting new network services</a:t>
            </a:r>
          </a:p>
          <a:p>
            <a:pPr lvl="1"/>
            <a:r>
              <a:rPr lang="en-US" dirty="0"/>
              <a:t>Unfortunately, they do not make it </a:t>
            </a:r>
            <a:r>
              <a:rPr lang="en-US" i="1" dirty="0"/>
              <a:t>easy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Combining different applications is not straightforward </a:t>
            </a:r>
          </a:p>
          <a:p>
            <a:endParaRPr lang="en-US" dirty="0"/>
          </a:p>
          <a:p>
            <a:r>
              <a:rPr lang="en-US" dirty="0"/>
              <a:t>OpenFlow provides a very low-level abstraction</a:t>
            </a:r>
          </a:p>
          <a:p>
            <a:endParaRPr lang="en-US" dirty="0"/>
          </a:p>
          <a:p>
            <a:r>
              <a:rPr lang="en-US" dirty="0"/>
              <a:t>We have a two-tier architecture</a:t>
            </a:r>
          </a:p>
          <a:p>
            <a:endParaRPr lang="en-US" dirty="0"/>
          </a:p>
          <a:p>
            <a:r>
              <a:rPr lang="en-US" dirty="0"/>
              <a:t>Network of switches is susceptible to race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3: Two-Tiered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Control program manages networks by </a:t>
            </a:r>
          </a:p>
          <a:p>
            <a:pPr lvl="1"/>
            <a:r>
              <a:rPr lang="en-US" dirty="0"/>
              <a:t>Installing/uninstalling switch-level rules</a:t>
            </a:r>
          </a:p>
          <a:p>
            <a:endParaRPr lang="en-US" dirty="0"/>
          </a:p>
          <a:p>
            <a:r>
              <a:rPr lang="en-US" dirty="0"/>
              <a:t>Programmer needs to specify communication patterns between controller and switches</a:t>
            </a:r>
          </a:p>
          <a:p>
            <a:pPr lvl="1"/>
            <a:r>
              <a:rPr lang="en-US" dirty="0"/>
              <a:t>Deal with tricky concurrency issues</a:t>
            </a:r>
          </a:p>
          <a:p>
            <a:endParaRPr lang="en-US" dirty="0"/>
          </a:p>
          <a:p>
            <a:r>
              <a:rPr lang="en-US" dirty="0"/>
              <a:t> Controller does not have full visibility</a:t>
            </a:r>
          </a:p>
          <a:p>
            <a:pPr lvl="1"/>
            <a:r>
              <a:rPr lang="en-US" dirty="0"/>
              <a:t>Sees only packets that the switches do not know how to handle.</a:t>
            </a:r>
          </a:p>
          <a:p>
            <a:pPr lvl="1"/>
            <a:r>
              <a:rPr lang="en-US" dirty="0"/>
              <a:t>Previously installed rules</a:t>
            </a:r>
          </a:p>
          <a:p>
            <a:pPr lvl="2"/>
            <a:r>
              <a:rPr lang="en-US" dirty="0"/>
              <a:t>Reduce the load on the controller </a:t>
            </a:r>
          </a:p>
          <a:p>
            <a:pPr lvl="2"/>
            <a:r>
              <a:rPr lang="en-US" dirty="0"/>
              <a:t>Make it difficult to reason</a:t>
            </a:r>
          </a:p>
          <a:p>
            <a:pPr lvl="2"/>
            <a:endParaRPr lang="en-US" dirty="0"/>
          </a:p>
          <a:p>
            <a:r>
              <a:rPr lang="en-US" b="1" dirty="0"/>
              <a:t>Detour</a:t>
            </a:r>
            <a:r>
              <a:rPr lang="en-US" dirty="0"/>
              <a:t>: proactive vs. reactive rule installation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1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Two-Tiered Programming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Extending the original repeater </a:t>
            </a:r>
          </a:p>
          <a:p>
            <a:pPr lvl="1"/>
            <a:r>
              <a:rPr lang="en-US" dirty="0"/>
              <a:t>Monitor the total amount of incoming traffic</a:t>
            </a:r>
          </a:p>
          <a:p>
            <a:pPr lvl="1"/>
            <a:r>
              <a:rPr lang="en-US" dirty="0"/>
              <a:t>By destination host</a:t>
            </a:r>
          </a:p>
          <a:p>
            <a:endParaRPr lang="en-US" dirty="0"/>
          </a:p>
          <a:p>
            <a:r>
              <a:rPr lang="en-US" dirty="0"/>
              <a:t>Cannot install all the rules we need in advance</a:t>
            </a:r>
          </a:p>
          <a:p>
            <a:pPr lvl="1"/>
            <a:r>
              <a:rPr lang="en-US" dirty="0"/>
              <a:t>Address of each host is unknown </a:t>
            </a:r>
            <a:r>
              <a:rPr lang="en-US" i="1" dirty="0"/>
              <a:t>a priori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controller must dynamically install rules for the packets seen at run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0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project proposal</a:t>
            </a:r>
          </a:p>
          <a:p>
            <a:pPr lvl="1"/>
            <a:r>
              <a:rPr lang="en-US" dirty="0"/>
              <a:t>Due: </a:t>
            </a:r>
            <a:r>
              <a:rPr lang="en-US" dirty="0">
                <a:solidFill>
                  <a:srgbClr val="FF0000"/>
                </a:solidFill>
              </a:rPr>
              <a:t>Friday, January 31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(5PM)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In class presentations</a:t>
            </a:r>
          </a:p>
          <a:p>
            <a:pPr lvl="1"/>
            <a:r>
              <a:rPr lang="en-US" dirty="0"/>
              <a:t>Volunteer?</a:t>
            </a:r>
          </a:p>
          <a:p>
            <a:pPr lvl="1"/>
            <a:endParaRPr lang="en-US" dirty="0"/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Programming software-defined networks</a:t>
            </a:r>
          </a:p>
          <a:p>
            <a:pPr lvl="1"/>
            <a:r>
              <a:rPr lang="en-US" dirty="0"/>
              <a:t>Final project ideas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8D14C-EED2-4E39-A5E2-5E8B4E303F35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</p:spTree>
    <p:extLst>
      <p:ext uri="{BB962C8B-B14F-4D97-AF65-F5344CB8AC3E}">
        <p14:creationId xmlns:p14="http://schemas.microsoft.com/office/powerpoint/2010/main" val="24447855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Two-Tiered Programming Example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667000"/>
          </a:xfrm>
        </p:spPr>
        <p:txBody>
          <a:bodyPr/>
          <a:lstStyle/>
          <a:p>
            <a:r>
              <a:rPr lang="en-US" dirty="0"/>
              <a:t>Two programs depended on each other</a:t>
            </a:r>
          </a:p>
          <a:p>
            <a:r>
              <a:rPr lang="en-US" dirty="0"/>
              <a:t>Complex concurrency issues can arise</a:t>
            </a:r>
          </a:p>
          <a:p>
            <a:r>
              <a:rPr lang="en-US" dirty="0"/>
              <a:t>Reading/understanding the code is difficult</a:t>
            </a:r>
          </a:p>
          <a:p>
            <a:r>
              <a:rPr lang="en-US" dirty="0"/>
              <a:t>Details are sources of significant distraction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pic>
        <p:nvPicPr>
          <p:cNvPr id="9" name="Picture 8" descr="Screen Shot 2014-09-30 at 7.0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8547"/>
            <a:ext cx="6810346" cy="27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3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OpenFlow is Not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OpenFlow and NOX now make it </a:t>
            </a:r>
            <a:r>
              <a:rPr lang="en-US" i="1" dirty="0"/>
              <a:t>possible </a:t>
            </a:r>
            <a:r>
              <a:rPr lang="en-US" dirty="0"/>
              <a:t>to implement exciting new network services</a:t>
            </a:r>
          </a:p>
          <a:p>
            <a:pPr lvl="1"/>
            <a:r>
              <a:rPr lang="en-US" dirty="0"/>
              <a:t>Unfortunately, they do not make it </a:t>
            </a:r>
            <a:r>
              <a:rPr lang="en-US" i="1" dirty="0"/>
              <a:t>easy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Combining different applications is not straightforward </a:t>
            </a:r>
          </a:p>
          <a:p>
            <a:endParaRPr lang="en-US" dirty="0"/>
          </a:p>
          <a:p>
            <a:r>
              <a:rPr lang="en-US" dirty="0"/>
              <a:t>OpenFlow provides a very low-level abstraction</a:t>
            </a:r>
          </a:p>
          <a:p>
            <a:endParaRPr lang="en-US" dirty="0"/>
          </a:p>
          <a:p>
            <a:r>
              <a:rPr lang="en-US" dirty="0"/>
              <a:t>We have a two-tier architecture</a:t>
            </a:r>
          </a:p>
          <a:p>
            <a:endParaRPr lang="en-US" dirty="0"/>
          </a:p>
          <a:p>
            <a:r>
              <a:rPr lang="en-US" dirty="0"/>
              <a:t>Network of switches is susceptible to race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271" y="3650129"/>
            <a:ext cx="5336594" cy="267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Race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Race conditions can cause complications</a:t>
            </a:r>
          </a:p>
          <a:p>
            <a:pPr lvl="1"/>
            <a:r>
              <a:rPr lang="en-US" dirty="0"/>
              <a:t>We have a distributed system</a:t>
            </a:r>
          </a:p>
          <a:p>
            <a:pPr lvl="2"/>
            <a:r>
              <a:rPr lang="en-US" dirty="0"/>
              <a:t>Of switches</a:t>
            </a:r>
          </a:p>
          <a:p>
            <a:pPr lvl="2"/>
            <a:r>
              <a:rPr lang="en-US" dirty="0"/>
              <a:t>And controllers</a:t>
            </a:r>
          </a:p>
          <a:p>
            <a:endParaRPr lang="en-US" dirty="0"/>
          </a:p>
          <a:p>
            <a:r>
              <a:rPr lang="en-US" dirty="0"/>
              <a:t>Example 1: rule install delay</a:t>
            </a:r>
          </a:p>
          <a:p>
            <a:pPr lvl="1"/>
            <a:r>
              <a:rPr lang="en-US" dirty="0"/>
              <a:t>One new flow</a:t>
            </a:r>
          </a:p>
          <a:p>
            <a:pPr lvl="1"/>
            <a:r>
              <a:rPr lang="en-US" dirty="0"/>
              <a:t>Multiple packets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39393" y="5410200"/>
            <a:ext cx="7620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06193" y="4191000"/>
            <a:ext cx="0" cy="16002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267200" y="4953000"/>
            <a:ext cx="304800" cy="152400"/>
          </a:xfrm>
          <a:prstGeom prst="roundRect">
            <a:avLst/>
          </a:prstGeom>
          <a:solidFill>
            <a:srgbClr val="FF00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91000" y="5029200"/>
            <a:ext cx="304800" cy="152400"/>
          </a:xfrm>
          <a:prstGeom prst="roundRect">
            <a:avLst/>
          </a:prstGeom>
          <a:solidFill>
            <a:srgbClr val="FF00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14800" y="5105400"/>
            <a:ext cx="304800" cy="152400"/>
          </a:xfrm>
          <a:prstGeom prst="roundRect">
            <a:avLst/>
          </a:prstGeom>
          <a:solidFill>
            <a:srgbClr val="FF00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983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4723 0.05718 0.09462 0.11436 0.11806 0.09468 C 0.1415 0.075 0.14098 -0.02129 0.14045 -0.11759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4723 0.05718 0.09462 0.11436 0.11806 0.09468 C 0.1415 0.075 0.14098 -0.02129 0.14045 -0.11759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4723 0.05718 0.09462 0.11436 0.11806 0.09468 C 0.1415 0.075 0.14098 -0.02129 0.14045 -0.11759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firewall application</a:t>
            </a:r>
          </a:p>
          <a:p>
            <a:pPr lvl="1"/>
            <a:r>
              <a:rPr lang="en-US" dirty="0"/>
              <a:t>Running on multiple switches</a:t>
            </a:r>
          </a:p>
          <a:p>
            <a:pPr lvl="1"/>
            <a:r>
              <a:rPr lang="en-US" dirty="0"/>
              <a:t>Allow A initiate a flow to B</a:t>
            </a:r>
          </a:p>
          <a:p>
            <a:pPr lvl="2"/>
            <a:r>
              <a:rPr lang="en-US" dirty="0"/>
              <a:t>Two way </a:t>
            </a:r>
          </a:p>
          <a:p>
            <a:pPr lvl="1"/>
            <a:r>
              <a:rPr lang="en-US" dirty="0"/>
              <a:t>But, block flows started by B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39393" y="5410200"/>
            <a:ext cx="7620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06193" y="4191000"/>
            <a:ext cx="0" cy="16002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87193" y="5562600"/>
            <a:ext cx="1676400" cy="3048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87193" y="5791200"/>
            <a:ext cx="1676400" cy="3048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14600"/>
            <a:ext cx="5410200" cy="38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firewall application</a:t>
            </a:r>
          </a:p>
          <a:p>
            <a:pPr lvl="1"/>
            <a:r>
              <a:rPr lang="en-US" dirty="0"/>
              <a:t>Running on multiple switches</a:t>
            </a:r>
          </a:p>
          <a:p>
            <a:pPr lvl="1"/>
            <a:r>
              <a:rPr lang="en-US" dirty="0"/>
              <a:t>Allow A initiate a flow to B</a:t>
            </a:r>
          </a:p>
          <a:p>
            <a:pPr lvl="2"/>
            <a:r>
              <a:rPr lang="en-US" dirty="0"/>
              <a:t>Two way </a:t>
            </a:r>
          </a:p>
          <a:p>
            <a:pPr lvl="1"/>
            <a:r>
              <a:rPr lang="en-US" dirty="0"/>
              <a:t>But, block flows started by B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39393" y="5410200"/>
            <a:ext cx="7620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06193" y="4191000"/>
            <a:ext cx="0" cy="16002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87193" y="5562600"/>
            <a:ext cx="1676400" cy="3048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239000" y="4953000"/>
            <a:ext cx="762000" cy="4572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514600"/>
            <a:ext cx="5410200" cy="38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Northbound API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334000"/>
          </a:xfrm>
        </p:spPr>
        <p:txBody>
          <a:bodyPr>
            <a:normAutofit/>
          </a:bodyPr>
          <a:lstStyle/>
          <a:p>
            <a:r>
              <a:rPr lang="en-US" dirty="0"/>
              <a:t>Programming abstraction for applications</a:t>
            </a:r>
          </a:p>
          <a:p>
            <a:r>
              <a:rPr lang="en-US" dirty="0"/>
              <a:t>Hides low-level details</a:t>
            </a:r>
          </a:p>
          <a:p>
            <a:r>
              <a:rPr lang="en-US" dirty="0"/>
              <a:t>Helps orchestrate and combine applications</a:t>
            </a:r>
          </a:p>
          <a:p>
            <a:endParaRPr lang="en-US" dirty="0"/>
          </a:p>
          <a:p>
            <a:r>
              <a:rPr lang="en-US" dirty="0"/>
              <a:t>Example uses</a:t>
            </a:r>
          </a:p>
          <a:p>
            <a:pPr lvl="1"/>
            <a:r>
              <a:rPr lang="en-US" dirty="0"/>
              <a:t>Path computation</a:t>
            </a:r>
          </a:p>
          <a:p>
            <a:pPr lvl="1"/>
            <a:r>
              <a:rPr lang="en-US" dirty="0"/>
              <a:t>Loop avoidance</a:t>
            </a:r>
          </a:p>
          <a:p>
            <a:pPr lvl="1"/>
            <a:r>
              <a:rPr lang="en-US" dirty="0"/>
              <a:t>Routing</a:t>
            </a:r>
          </a:p>
          <a:p>
            <a:pPr lvl="1"/>
            <a:r>
              <a:rPr lang="en-US" dirty="0"/>
              <a:t>Security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962400" y="1447800"/>
            <a:ext cx="5105400" cy="4767222"/>
            <a:chOff x="3962400" y="1600200"/>
            <a:chExt cx="5105400" cy="476722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1600200"/>
              <a:ext cx="5105400" cy="476722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15000" y="3657600"/>
              <a:ext cx="1905000" cy="338554"/>
            </a:xfrm>
            <a:prstGeom prst="rect">
              <a:avLst/>
            </a:prstGeom>
            <a:solidFill>
              <a:srgbClr val="E5DEEF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  <a:latin typeface="Optima"/>
                  <a:cs typeface="Optima"/>
                </a:rPr>
                <a:t>Northbound API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4595090"/>
              <a:ext cx="1905000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  <a:latin typeface="Optima"/>
                  <a:cs typeface="Optima"/>
                </a:rPr>
                <a:t>Southbound 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776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Will Use the Northbound API?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providers</a:t>
            </a:r>
          </a:p>
          <a:p>
            <a:r>
              <a:rPr lang="en-US" dirty="0"/>
              <a:t>Sophisticated network operators</a:t>
            </a:r>
          </a:p>
          <a:p>
            <a:pPr lvl="1"/>
            <a:r>
              <a:rPr lang="en-US" dirty="0"/>
              <a:t>Or, enthusiastic network administrators</a:t>
            </a:r>
          </a:p>
          <a:p>
            <a:r>
              <a:rPr lang="en-US" dirty="0"/>
              <a:t>Vendors</a:t>
            </a:r>
          </a:p>
          <a:p>
            <a:r>
              <a:rPr lang="en-US" dirty="0"/>
              <a:t>Researchers</a:t>
            </a:r>
          </a:p>
          <a:p>
            <a:r>
              <a:rPr lang="en-US" dirty="0"/>
              <a:t>Or anyone who wants to add new capabilities to their network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19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Northbound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Vendor independence</a:t>
            </a:r>
          </a:p>
          <a:p>
            <a:r>
              <a:rPr lang="en-US" dirty="0"/>
              <a:t>Ability to quickly modify or customize control applications through simple programming</a:t>
            </a:r>
          </a:p>
          <a:p>
            <a:endParaRPr lang="en-US" dirty="0"/>
          </a:p>
          <a:p>
            <a:r>
              <a:rPr lang="en-US" dirty="0"/>
              <a:t>Example applications:</a:t>
            </a:r>
          </a:p>
          <a:p>
            <a:pPr lvl="1"/>
            <a:r>
              <a:rPr lang="en-US" dirty="0"/>
              <a:t>Large virtual switch</a:t>
            </a:r>
          </a:p>
          <a:p>
            <a:pPr lvl="1"/>
            <a:r>
              <a:rPr lang="en-US" dirty="0"/>
              <a:t>Security applications</a:t>
            </a:r>
          </a:p>
          <a:p>
            <a:pPr lvl="1"/>
            <a:r>
              <a:rPr lang="en-US" dirty="0"/>
              <a:t>Resource management and control</a:t>
            </a:r>
          </a:p>
          <a:p>
            <a:pPr lvl="1"/>
            <a:r>
              <a:rPr lang="en-US" dirty="0" err="1"/>
              <a:t>Middlebox</a:t>
            </a:r>
            <a:r>
              <a:rPr lang="en-US" dirty="0"/>
              <a:t> integration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07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Frenetic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Declarative Design		</a:t>
            </a:r>
          </a:p>
          <a:p>
            <a:pPr lvl="1"/>
            <a:r>
              <a:rPr lang="en-US" dirty="0"/>
              <a:t>W</a:t>
            </a:r>
            <a:r>
              <a:rPr lang="en-US" i="1" dirty="0"/>
              <a:t>hat the programmer </a:t>
            </a:r>
            <a:r>
              <a:rPr lang="en-US" dirty="0"/>
              <a:t>might want</a:t>
            </a:r>
          </a:p>
          <a:p>
            <a:pPr lvl="1"/>
            <a:r>
              <a:rPr lang="en-US" dirty="0"/>
              <a:t>Rather than </a:t>
            </a:r>
            <a:r>
              <a:rPr lang="en-US" i="1" dirty="0"/>
              <a:t>how the hardware </a:t>
            </a:r>
            <a:r>
              <a:rPr lang="en-US" dirty="0"/>
              <a:t>implements it. </a:t>
            </a:r>
          </a:p>
          <a:p>
            <a:r>
              <a:rPr lang="en-US" i="1" dirty="0"/>
              <a:t>Modular Design</a:t>
            </a:r>
          </a:p>
          <a:p>
            <a:pPr lvl="1"/>
            <a:r>
              <a:rPr lang="en-US" dirty="0"/>
              <a:t>Primitives have </a:t>
            </a:r>
            <a:r>
              <a:rPr lang="en-US" i="1" dirty="0"/>
              <a:t>limited network-wide effects </a:t>
            </a:r>
            <a:r>
              <a:rPr lang="en-US" dirty="0"/>
              <a:t>and semantics </a:t>
            </a:r>
          </a:p>
          <a:p>
            <a:pPr lvl="1"/>
            <a:r>
              <a:rPr lang="en-US" dirty="0"/>
              <a:t>Independent of the context in which they are used.</a:t>
            </a:r>
          </a:p>
          <a:p>
            <a:r>
              <a:rPr lang="en-US" i="1" dirty="0"/>
              <a:t>Single-tier Programming</a:t>
            </a:r>
          </a:p>
          <a:p>
            <a:pPr lvl="1"/>
            <a:r>
              <a:rPr lang="en-US" i="1" dirty="0"/>
              <a:t>See-every-packet abstraction</a:t>
            </a:r>
            <a:endParaRPr lang="en-US" dirty="0"/>
          </a:p>
          <a:p>
            <a:r>
              <a:rPr lang="en-US" i="1" dirty="0"/>
              <a:t>Race-free Semantics</a:t>
            </a:r>
          </a:p>
          <a:p>
            <a:pPr lvl="1"/>
            <a:r>
              <a:rPr lang="en-US" dirty="0"/>
              <a:t>Automatic race detection and packet suppression</a:t>
            </a:r>
          </a:p>
          <a:p>
            <a:r>
              <a:rPr lang="en-US" i="1" dirty="0"/>
              <a:t>Cost control</a:t>
            </a:r>
          </a:p>
          <a:p>
            <a:pPr lvl="1"/>
            <a:r>
              <a:rPr lang="en-US" dirty="0"/>
              <a:t>Core query logic can be executed on network </a:t>
            </a:r>
            <a:r>
              <a:rPr lang="en-US"/>
              <a:t>switches 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99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000082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Read</a:t>
            </a:r>
          </a:p>
          <a:p>
            <a:pPr eaLnBrk="1" hangingPunct="1"/>
            <a:r>
              <a:rPr lang="en-US" dirty="0"/>
              <a:t>state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Write</a:t>
            </a:r>
          </a:p>
          <a:p>
            <a:pPr eaLnBrk="1" hangingPunct="1"/>
            <a:r>
              <a:rPr lang="en-US" dirty="0"/>
              <a:t>policy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 Policy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7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SDNs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3657600" y="990600"/>
            <a:ext cx="5257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Myriad Pro Semibold" charset="0"/>
              </a:rPr>
              <a:t>The Good</a:t>
            </a:r>
          </a:p>
          <a:p>
            <a:pPr lvl="1"/>
            <a:r>
              <a:rPr lang="en-US" dirty="0">
                <a:sym typeface="Myriad Pro Semibold" charset="0"/>
              </a:rPr>
              <a:t>Network-wide visibility</a:t>
            </a:r>
          </a:p>
          <a:p>
            <a:pPr lvl="1"/>
            <a:r>
              <a:rPr lang="en-US" dirty="0">
                <a:sym typeface="Myriad Pro Semibold" charset="0"/>
              </a:rPr>
              <a:t>Direct control over the switches</a:t>
            </a:r>
          </a:p>
          <a:p>
            <a:pPr lvl="1"/>
            <a:r>
              <a:rPr lang="en-US" dirty="0">
                <a:sym typeface="Myriad Pro Semibold" charset="0"/>
              </a:rPr>
              <a:t>Simple data-plane abstraction</a:t>
            </a:r>
          </a:p>
          <a:p>
            <a:pPr marL="0" indent="0">
              <a:buNone/>
            </a:pPr>
            <a:endParaRPr lang="en-US" dirty="0">
              <a:sym typeface="Myriad Pro Semibold" charset="0"/>
            </a:endParaRPr>
          </a:p>
          <a:p>
            <a:r>
              <a:rPr lang="en-US" dirty="0">
                <a:sym typeface="Myriad Pro Semibold" charset="0"/>
              </a:rPr>
              <a:t>The Bad</a:t>
            </a:r>
          </a:p>
          <a:p>
            <a:pPr lvl="1"/>
            <a:r>
              <a:rPr lang="en-US" dirty="0"/>
              <a:t>Low-level programming interface</a:t>
            </a:r>
          </a:p>
          <a:p>
            <a:pPr lvl="1"/>
            <a:r>
              <a:rPr lang="en-US" dirty="0"/>
              <a:t>Functionality tied to hardware</a:t>
            </a:r>
          </a:p>
          <a:p>
            <a:pPr lvl="1"/>
            <a:r>
              <a:rPr lang="en-US" dirty="0"/>
              <a:t>Explicit resource control</a:t>
            </a:r>
          </a:p>
          <a:p>
            <a:endParaRPr lang="en-US" dirty="0"/>
          </a:p>
          <a:p>
            <a:r>
              <a:rPr lang="en-US" dirty="0"/>
              <a:t>The Ugly</a:t>
            </a:r>
          </a:p>
          <a:p>
            <a:pPr lvl="1"/>
            <a:r>
              <a:rPr lang="en-US" dirty="0"/>
              <a:t>Non-modular, non-compositional</a:t>
            </a:r>
          </a:p>
          <a:p>
            <a:pPr lvl="1"/>
            <a:r>
              <a:rPr lang="en-US" dirty="0"/>
              <a:t>Challenging distributed programming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66800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62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15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000082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1111" y="2971800"/>
            <a:ext cx="19924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Query abstractions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2971800"/>
            <a:ext cx="1787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Update abstractions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273824"/>
            <a:ext cx="2814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FFFA43"/>
                </a:solidFill>
              </a:rPr>
              <a:t>Writing/combining modules</a:t>
            </a:r>
            <a:endParaRPr lang="en-US" dirty="0">
              <a:solidFill>
                <a:srgbClr val="FFFA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57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Frenetic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Abstractions for querying network state </a:t>
            </a:r>
          </a:p>
          <a:p>
            <a:pPr lvl="1"/>
            <a:r>
              <a:rPr lang="en-US" dirty="0"/>
              <a:t>An integrated query language</a:t>
            </a:r>
          </a:p>
          <a:p>
            <a:pPr lvl="2"/>
            <a:r>
              <a:rPr lang="en-US" dirty="0"/>
              <a:t>Select, filter, group, sample sets of packets or statistics</a:t>
            </a:r>
          </a:p>
          <a:p>
            <a:pPr lvl="2"/>
            <a:r>
              <a:rPr lang="en-US" dirty="0"/>
              <a:t>Designed so that computation can occur on data plane </a:t>
            </a:r>
          </a:p>
          <a:p>
            <a:endParaRPr lang="en-US" dirty="0"/>
          </a:p>
          <a:p>
            <a:r>
              <a:rPr lang="en-US" dirty="0"/>
              <a:t>Abstractions for specifying a forwarding policy </a:t>
            </a:r>
          </a:p>
          <a:p>
            <a:pPr lvl="1"/>
            <a:r>
              <a:rPr lang="en-US" dirty="0"/>
              <a:t>A functional stream processing library (based on FRP)</a:t>
            </a:r>
          </a:p>
          <a:p>
            <a:pPr lvl="2"/>
            <a:r>
              <a:rPr lang="en-US" dirty="0"/>
              <a:t>Generate streams of network policies</a:t>
            </a:r>
          </a:p>
          <a:p>
            <a:pPr lvl="2"/>
            <a:r>
              <a:rPr lang="en-US" dirty="0"/>
              <a:t>Transform, split, merge, filter policies and other streams </a:t>
            </a:r>
          </a:p>
          <a:p>
            <a:pPr lvl="2"/>
            <a:endParaRPr lang="en-US" dirty="0"/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A collection of Python libraries on top of NOX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65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Frenetic Queries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pic>
        <p:nvPicPr>
          <p:cNvPr id="13" name="Picture 12" descr="Screen Shot 2014-09-30 at 9.1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153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2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Frenetic Queries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pic>
        <p:nvPicPr>
          <p:cNvPr id="9" name="Content Placeholder 8" descr="Screen Shot 2014-09-30 at 12.44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7" b="-48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1467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in </a:t>
            </a:r>
            <a:r>
              <a:rPr lang="en-US" dirty="0" err="1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“policy” is complicated</a:t>
            </a:r>
          </a:p>
          <a:p>
            <a:pPr lvl="1"/>
            <a:r>
              <a:rPr lang="en-US" dirty="0"/>
              <a:t>All rules in all switches</a:t>
            </a:r>
          </a:p>
          <a:p>
            <a:pPr lvl="1"/>
            <a:r>
              <a:rPr lang="en-US" dirty="0"/>
              <a:t>Packet-in handlers</a:t>
            </a:r>
          </a:p>
          <a:p>
            <a:pPr lvl="1"/>
            <a:r>
              <a:rPr lang="en-US" dirty="0"/>
              <a:t>Polling of counters</a:t>
            </a:r>
          </a:p>
          <a:p>
            <a:r>
              <a:rPr lang="en-US" dirty="0"/>
              <a:t>Programming “policy” is error-prone</a:t>
            </a:r>
          </a:p>
          <a:p>
            <a:pPr lvl="1"/>
            <a:r>
              <a:rPr lang="en-US" dirty="0"/>
              <a:t>Duplication between rules and handlers</a:t>
            </a:r>
          </a:p>
          <a:p>
            <a:pPr lvl="1"/>
            <a:r>
              <a:rPr lang="en-US" dirty="0"/>
              <a:t>Frequent changes in policy (e.g., </a:t>
            </a:r>
            <a:r>
              <a:rPr lang="en-US" dirty="0" err="1"/>
              <a:t>flowmods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Policy changes affect packets in flight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66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Frenetic Forwarding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Rules</a:t>
            </a:r>
            <a:r>
              <a:rPr lang="en-US" dirty="0"/>
              <a:t> are created using the Rule Constructor, which takes a </a:t>
            </a:r>
            <a:r>
              <a:rPr lang="en-US" i="1" dirty="0"/>
              <a:t>pattern </a:t>
            </a:r>
            <a:r>
              <a:rPr lang="en-US" dirty="0"/>
              <a:t>and a list of </a:t>
            </a:r>
            <a:r>
              <a:rPr lang="en-US" i="1" dirty="0"/>
              <a:t>actions </a:t>
            </a:r>
            <a:r>
              <a:rPr lang="en-US" dirty="0"/>
              <a:t>as arguments</a:t>
            </a:r>
          </a:p>
          <a:p>
            <a:endParaRPr lang="en-US" dirty="0"/>
          </a:p>
          <a:p>
            <a:r>
              <a:rPr lang="en-US" b="1" dirty="0"/>
              <a:t>Network policies </a:t>
            </a:r>
            <a:r>
              <a:rPr lang="en-US" dirty="0"/>
              <a:t>associate rules with switches</a:t>
            </a:r>
          </a:p>
          <a:p>
            <a:pPr lvl="1"/>
            <a:r>
              <a:rPr lang="en-US" dirty="0"/>
              <a:t>Dictionaries mapping switches to list of rules</a:t>
            </a:r>
          </a:p>
          <a:p>
            <a:pPr lvl="1"/>
            <a:endParaRPr lang="en-US" dirty="0"/>
          </a:p>
          <a:p>
            <a:r>
              <a:rPr lang="en-US" b="1" dirty="0"/>
              <a:t>Policy events</a:t>
            </a:r>
            <a:r>
              <a:rPr lang="en-US" dirty="0"/>
              <a:t> are infinite, time-indexed streams of values, just like the events generated from queries</a:t>
            </a:r>
          </a:p>
          <a:p>
            <a:pPr lvl="1"/>
            <a:r>
              <a:rPr lang="en-US" dirty="0"/>
              <a:t>Programs control the installation of policies in a network </a:t>
            </a:r>
            <a:r>
              <a:rPr lang="en-US" i="1" dirty="0"/>
              <a:t>over time </a:t>
            </a:r>
            <a:r>
              <a:rPr lang="en-US" dirty="0"/>
              <a:t>by generating </a:t>
            </a:r>
            <a:r>
              <a:rPr lang="en-US" b="1" i="1" dirty="0"/>
              <a:t>policy events</a:t>
            </a:r>
          </a:p>
          <a:p>
            <a:r>
              <a:rPr lang="en-US" b="1" dirty="0"/>
              <a:t>Listeners </a:t>
            </a:r>
            <a:r>
              <a:rPr lang="en-US" dirty="0"/>
              <a:t>are event consumers</a:t>
            </a:r>
          </a:p>
          <a:p>
            <a:pPr lvl="1"/>
            <a:r>
              <a:rPr lang="en-US" dirty="0"/>
              <a:t>Print: send to console</a:t>
            </a:r>
          </a:p>
          <a:p>
            <a:pPr lvl="1"/>
            <a:r>
              <a:rPr lang="en-US" dirty="0"/>
              <a:t>Send: transfer packet to switch and apply actions</a:t>
            </a:r>
          </a:p>
          <a:p>
            <a:pPr lvl="1"/>
            <a:r>
              <a:rPr lang="en-US" dirty="0"/>
              <a:t>Register: apply network </a:t>
            </a:r>
            <a:r>
              <a:rPr lang="en-US"/>
              <a:t>wide policy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72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Policy as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  <a:p>
            <a:pPr lvl="1"/>
            <a:r>
              <a:rPr lang="en-US" dirty="0"/>
              <a:t>Parallel: 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Monitor + Route</a:t>
            </a:r>
            <a:endParaRPr lang="en-US" i="1" dirty="0">
              <a:solidFill>
                <a:srgbClr val="4F81BD"/>
              </a:solidFill>
              <a:latin typeface="Consolas"/>
              <a:cs typeface="Consolas"/>
            </a:endParaRPr>
          </a:p>
          <a:p>
            <a:pPr lvl="1"/>
            <a:r>
              <a:rPr lang="en-US" dirty="0"/>
              <a:t>Sequential: 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Firewall &gt;&gt; Route</a:t>
            </a:r>
          </a:p>
          <a:p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A &gt;&gt; (B + C) &gt;&gt; D</a:t>
            </a:r>
          </a:p>
          <a:p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(A &gt;&gt; P) + (B &gt;&gt; P)  (A + B)&gt;&gt;P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02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Frenetic Forwarding Policies</a:t>
            </a:r>
          </a:p>
        </p:txBody>
      </p:sp>
      <p:pic>
        <p:nvPicPr>
          <p:cNvPr id="7" name="Content Placeholder 6" descr="Screen Shot 2014-09-30 at 12.43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26" b="-532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59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Composition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Route on destination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Monitor on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dstip</a:t>
            </a:r>
            <a:r>
              <a:rPr lang="en-US" sz="2000" dirty="0">
                <a:solidFill>
                  <a:srgbClr val="008000"/>
                </a:solidFill>
              </a:rPr>
              <a:t> = 1.2.3.4 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srcip</a:t>
            </a:r>
            <a:r>
              <a:rPr lang="en-US" sz="2000" dirty="0">
                <a:solidFill>
                  <a:srgbClr val="FF0000"/>
                </a:solidFill>
              </a:rPr>
              <a:t> = 5.6.7.8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86000" y="3099473"/>
            <a:ext cx="4724400" cy="554340"/>
          </a:xfrm>
          <a:prstGeom prst="roundRect">
            <a:avLst/>
          </a:prstGeom>
          <a:solidFill>
            <a:srgbClr val="00008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Controller Platform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8719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633860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477000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4190290" y="3886200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0800000">
            <a:off x="4792832" y="3886200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276123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7199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1513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5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Composition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Route on destination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Monitor on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dstip</a:t>
            </a:r>
            <a:r>
              <a:rPr lang="en-US" sz="2000" dirty="0">
                <a:solidFill>
                  <a:srgbClr val="008000"/>
                </a:solidFill>
              </a:rPr>
              <a:t> = 1.2.3.4 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srcip</a:t>
            </a:r>
            <a:r>
              <a:rPr lang="en-US" sz="2000" dirty="0">
                <a:solidFill>
                  <a:srgbClr val="FF0000"/>
                </a:solidFill>
              </a:rPr>
              <a:t> = 5.6.7.8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srcip</a:t>
            </a:r>
            <a:r>
              <a:rPr lang="en-US" sz="2000" dirty="0">
                <a:solidFill>
                  <a:srgbClr val="FF0000"/>
                </a:solidFill>
              </a:rPr>
              <a:t> = 5.6.7.8,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8000"/>
                </a:solidFill>
              </a:rPr>
              <a:t>dstip</a:t>
            </a:r>
            <a:r>
              <a:rPr lang="en-US" sz="2000" dirty="0">
                <a:solidFill>
                  <a:srgbClr val="008000"/>
                </a:solidFill>
              </a:rPr>
              <a:t> = 1.2.3.4 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>
                <a:solidFill>
                  <a:srgbClr val="008000"/>
                </a:solidFill>
              </a:rPr>
              <a:t>dstip</a:t>
            </a:r>
            <a:r>
              <a:rPr lang="en-US" sz="2000" dirty="0">
                <a:solidFill>
                  <a:srgbClr val="008000"/>
                </a:solidFill>
              </a:rPr>
              <a:t> = 1.2.3.4 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0" y="3099473"/>
            <a:ext cx="4724400" cy="554340"/>
          </a:xfrm>
          <a:prstGeom prst="roundRect">
            <a:avLst/>
          </a:prstGeom>
          <a:solidFill>
            <a:srgbClr val="00008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Controller Platform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8719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633860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477000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4190290" y="3886200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0800000">
            <a:off x="4792832" y="3886200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76123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07199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91513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3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OpenFlow is Not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OpenFlow and NOX make it </a:t>
            </a:r>
            <a:r>
              <a:rPr lang="en-US" i="1" dirty="0"/>
              <a:t>possible </a:t>
            </a:r>
            <a:r>
              <a:rPr lang="en-US" dirty="0"/>
              <a:t>to implement exciting new network services</a:t>
            </a:r>
          </a:p>
          <a:p>
            <a:pPr lvl="1"/>
            <a:r>
              <a:rPr lang="en-US" dirty="0"/>
              <a:t>Unfortunately, they do not make it </a:t>
            </a:r>
            <a:r>
              <a:rPr lang="en-US" i="1" dirty="0"/>
              <a:t>easy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Combining different applications is not straightforward </a:t>
            </a:r>
          </a:p>
          <a:p>
            <a:endParaRPr lang="en-US" dirty="0"/>
          </a:p>
          <a:p>
            <a:r>
              <a:rPr lang="en-US" dirty="0"/>
              <a:t>OpenFlow provides a very low-level abstraction</a:t>
            </a:r>
          </a:p>
          <a:p>
            <a:endParaRPr lang="en-US" dirty="0"/>
          </a:p>
          <a:p>
            <a:r>
              <a:rPr lang="en-US" dirty="0"/>
              <a:t>We have a two-tier architecture</a:t>
            </a:r>
          </a:p>
          <a:p>
            <a:endParaRPr lang="en-US" dirty="0"/>
          </a:p>
          <a:p>
            <a:r>
              <a:rPr lang="en-US" dirty="0"/>
              <a:t>Network of switches is susceptible to race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Composition</a:t>
            </a:r>
            <a:endParaRPr lang="en-US" sz="3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Routing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Load Balancer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&gt;&gt;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dstip</a:t>
            </a:r>
            <a:r>
              <a:rPr lang="en-US" sz="2000" dirty="0">
                <a:solidFill>
                  <a:srgbClr val="008000"/>
                </a:solidFill>
              </a:rPr>
              <a:t> = 10.0.0.1 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srcip</a:t>
            </a:r>
            <a:r>
              <a:rPr lang="en-US" sz="2000" dirty="0">
                <a:solidFill>
                  <a:srgbClr val="FF0000"/>
                </a:solidFill>
              </a:rPr>
              <a:t> = 0*, </a:t>
            </a:r>
            <a:r>
              <a:rPr lang="en-US" sz="2000" dirty="0" err="1">
                <a:solidFill>
                  <a:srgbClr val="FF0000"/>
                </a:solidFill>
              </a:rPr>
              <a:t>dstip</a:t>
            </a:r>
            <a:r>
              <a:rPr lang="en-US" sz="2000" dirty="0">
                <a:solidFill>
                  <a:srgbClr val="FF0000"/>
                </a:solidFill>
              </a:rPr>
              <a:t>=1.2.3.4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0" y="3099473"/>
            <a:ext cx="4724400" cy="554340"/>
          </a:xfrm>
          <a:prstGeom prst="roundRect">
            <a:avLst/>
          </a:prstGeom>
          <a:solidFill>
            <a:srgbClr val="00008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Controller Platform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8719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633860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477000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4190290" y="3886200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0800000">
            <a:off x="4792832" y="3886200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276123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7199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1513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72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Composition</a:t>
            </a:r>
            <a:endParaRPr lang="en-US" sz="3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Routing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Load Balancer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&gt;&gt;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dstip</a:t>
            </a:r>
            <a:r>
              <a:rPr lang="en-US" sz="2000" dirty="0">
                <a:solidFill>
                  <a:srgbClr val="008000"/>
                </a:solidFill>
              </a:rPr>
              <a:t> = 10.0.0.1 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srcip</a:t>
            </a:r>
            <a:r>
              <a:rPr lang="en-US" sz="2000" dirty="0">
                <a:solidFill>
                  <a:srgbClr val="FF0000"/>
                </a:solidFill>
              </a:rPr>
              <a:t> = 0*, </a:t>
            </a:r>
            <a:r>
              <a:rPr lang="en-US" sz="2000" dirty="0" err="1">
                <a:solidFill>
                  <a:srgbClr val="FF0000"/>
                </a:solidFill>
              </a:rPr>
              <a:t>dstip</a:t>
            </a:r>
            <a:r>
              <a:rPr lang="en-US" sz="2000" dirty="0">
                <a:solidFill>
                  <a:srgbClr val="FF0000"/>
                </a:solidFill>
              </a:rPr>
              <a:t>=1.2.3.4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srcip</a:t>
            </a:r>
            <a:r>
              <a:rPr lang="en-US" sz="2000" dirty="0">
                <a:solidFill>
                  <a:srgbClr val="FF0000"/>
                </a:solidFill>
              </a:rPr>
              <a:t> = 0*, </a:t>
            </a:r>
            <a:r>
              <a:rPr lang="en-US" sz="2000" dirty="0" err="1">
                <a:solidFill>
                  <a:srgbClr val="FF0000"/>
                </a:solidFill>
              </a:rPr>
              <a:t>dstip</a:t>
            </a:r>
            <a:r>
              <a:rPr lang="en-US" sz="2000" dirty="0">
                <a:solidFill>
                  <a:srgbClr val="FF0000"/>
                </a:solidFill>
              </a:rPr>
              <a:t> = 1.2.3.4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= 10.0.0.1,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86000" y="3099473"/>
            <a:ext cx="4724400" cy="554340"/>
          </a:xfrm>
          <a:prstGeom prst="roundRect">
            <a:avLst/>
          </a:prstGeom>
          <a:solidFill>
            <a:srgbClr val="00008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Controller Platform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8719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633860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477000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4190290" y="3886200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0800000">
            <a:off x="4792832" y="3886200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76123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07199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915132" y="4636688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1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Predicates</a:t>
            </a:r>
          </a:p>
          <a:p>
            <a:pPr lvl="1"/>
            <a:r>
              <a:rPr lang="en-US" dirty="0"/>
              <a:t>Specify which traffic traverses which modules</a:t>
            </a:r>
          </a:p>
          <a:p>
            <a:pPr lvl="1"/>
            <a:r>
              <a:rPr lang="en-US" dirty="0"/>
              <a:t>Based on input port and packet-header fields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Routing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Load Balancer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Monitor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latin typeface="+mj-lt"/>
              </a:rPr>
              <a:t>Routing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Non-web</a:t>
            </a:r>
          </a:p>
          <a:p>
            <a:r>
              <a:rPr lang="en-US" sz="2400" dirty="0" err="1"/>
              <a:t>dstport</a:t>
            </a:r>
            <a:r>
              <a:rPr lang="en-US" sz="2400" dirty="0"/>
              <a:t> != 80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Web traffic</a:t>
            </a:r>
          </a:p>
          <a:p>
            <a:r>
              <a:rPr lang="en-US" sz="2400" dirty="0" err="1"/>
              <a:t>dstport</a:t>
            </a:r>
            <a:r>
              <a:rPr lang="en-US" sz="2400" dirty="0"/>
              <a:t> = 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&gt;&gt;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80344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Composition</a:t>
            </a:r>
          </a:p>
        </p:txBody>
      </p:sp>
      <p:pic>
        <p:nvPicPr>
          <p:cNvPr id="7" name="Content Placeholder 6" descr="Screen Shot 2014-09-30 at 12.43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2" b="-518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0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Frenetic Runtime System</a:t>
            </a:r>
          </a:p>
        </p:txBody>
      </p:sp>
      <p:pic>
        <p:nvPicPr>
          <p:cNvPr id="7" name="Content Placeholder 6" descr="Screen Shot 2014-09-30 at 12.46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7" b="-62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59436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6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Anti-Modularity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Combining different applications is challenging</a:t>
            </a:r>
          </a:p>
          <a:p>
            <a:endParaRPr lang="en-US" dirty="0"/>
          </a:p>
          <a:p>
            <a:r>
              <a:rPr lang="en-US" b="1" dirty="0"/>
              <a:t>Example</a:t>
            </a:r>
            <a:r>
              <a:rPr lang="en-US" dirty="0"/>
              <a:t>: monitor + route + firewall + load balancing</a:t>
            </a:r>
          </a:p>
          <a:p>
            <a:pPr lvl="1"/>
            <a:r>
              <a:rPr lang="en-US" dirty="0"/>
              <a:t>How these applications will work together?</a:t>
            </a:r>
          </a:p>
          <a:p>
            <a:pPr lvl="1"/>
            <a:r>
              <a:rPr lang="en-US" dirty="0"/>
              <a:t>How are messages from switches delivered to these applications</a:t>
            </a:r>
            <a:br>
              <a:rPr lang="en-US" dirty="0"/>
            </a:br>
            <a:r>
              <a:rPr lang="en-US" dirty="0"/>
              <a:t>How are messages from these apps aggregated to be sent to switches?</a:t>
            </a:r>
          </a:p>
          <a:p>
            <a:pPr lvl="1"/>
            <a:r>
              <a:rPr lang="en-US" dirty="0"/>
              <a:t>Do OpenFlow and NOX provide a way for each app to perform its job without impacting other apps?</a:t>
            </a:r>
          </a:p>
          <a:p>
            <a:endParaRPr lang="en-US" dirty="0"/>
          </a:p>
          <a:p>
            <a:r>
              <a:rPr lang="en-US" b="1" dirty="0"/>
              <a:t>Question</a:t>
            </a:r>
            <a:r>
              <a:rPr lang="en-US" dirty="0"/>
              <a:t>: How can we combine these applications?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1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Many Networking Tasks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2722941"/>
            <a:ext cx="4724400" cy="5543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Controller Platform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90942" y="1989529"/>
            <a:ext cx="4724400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Monitor + Route + FW + LB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68334" y="4175489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175489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175489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425001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425001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175489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175489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175489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126397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295400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Monolithic application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2844" y="5348930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39511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Modular Controller Applications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72202" y="1901898"/>
            <a:ext cx="886893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LB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81775" y="1901898"/>
            <a:ext cx="1128892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Route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09800" y="1901898"/>
            <a:ext cx="1441453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Monitor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59072" y="1901898"/>
            <a:ext cx="963789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FW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0955" y="5181832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Easier to program, test, and debug</a:t>
            </a:r>
          </a:p>
          <a:p>
            <a:pPr algn="ctr"/>
            <a:r>
              <a:rPr lang="en-US" sz="2800" dirty="0"/>
              <a:t>Greater reusability and portability</a:t>
            </a:r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029854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198857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module for each task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90942" y="2626398"/>
            <a:ext cx="4724400" cy="5543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Controller Platform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868334" y="4078946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715002" y="4078946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558142" y="4078946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4271432" y="3328458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0800000">
            <a:off x="4873974" y="3328458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357265" y="4078946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153134" y="4078946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96274" y="4078946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Multi-Tenancy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537564" y="2048001"/>
            <a:ext cx="1319392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26289" y="2030468"/>
            <a:ext cx="1319392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Slice 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98131" y="2030468"/>
            <a:ext cx="1319392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Slice N</a:t>
            </a:r>
            <a:endParaRPr lang="en-US" sz="2600" dirty="0">
              <a:solidFill>
                <a:srgbClr val="1B582B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5341" y="1683256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43622" y="1973997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8254" y="1143000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module controls a </a:t>
            </a:r>
            <a:r>
              <a:rPr lang="en-US" sz="2400" i="1" dirty="0"/>
              <a:t>different</a:t>
            </a:r>
            <a:r>
              <a:rPr lang="en-US" sz="2400" dirty="0"/>
              <a:t> portion of the traffic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0177" y="5230372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Relatively easy to partition </a:t>
            </a:r>
            <a:r>
              <a:rPr lang="en-US" sz="2400" i="1" dirty="0"/>
              <a:t>rule space</a:t>
            </a:r>
            <a:r>
              <a:rPr lang="en-US" sz="2400" dirty="0"/>
              <a:t>, </a:t>
            </a:r>
            <a:r>
              <a:rPr lang="en-US" sz="2400" i="1" dirty="0"/>
              <a:t>link </a:t>
            </a:r>
            <a:br>
              <a:rPr lang="en-US" sz="2400" i="1" dirty="0"/>
            </a:br>
            <a:r>
              <a:rPr lang="en-US" sz="2400" i="1" dirty="0"/>
              <a:t>bandwidth</a:t>
            </a:r>
            <a:r>
              <a:rPr lang="en-US" sz="2400" dirty="0"/>
              <a:t>, and </a:t>
            </a:r>
            <a:r>
              <a:rPr lang="en-US" sz="2400" i="1" dirty="0"/>
              <a:t>network events </a:t>
            </a:r>
            <a:r>
              <a:rPr lang="en-US" sz="2400" dirty="0"/>
              <a:t>across modules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37564" y="2770125"/>
            <a:ext cx="4724400" cy="5543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Controller Platform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14956" y="4222673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961624" y="4222673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804764" y="4222673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4518054" y="3472185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rot="10800000">
            <a:off x="5120596" y="3472185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603887" y="4222673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399756" y="4222673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242896" y="4222673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Modules Affect the </a:t>
            </a:r>
            <a:r>
              <a:rPr lang="en-US" i="1" dirty="0"/>
              <a:t>Same</a:t>
            </a:r>
            <a:r>
              <a:rPr lang="en-US" dirty="0"/>
              <a:t> Traffic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497" y="548640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to combine modules into a complete application?</a:t>
            </a:r>
          </a:p>
        </p:txBody>
      </p:sp>
      <p:cxnSp>
        <p:nvCxnSpPr>
          <p:cNvPr id="20" name="Straight Arrow Connector 19"/>
          <p:cNvCxnSpPr>
            <a:endCxn id="36" idx="0"/>
          </p:cNvCxnSpPr>
          <p:nvPr/>
        </p:nvCxnSpPr>
        <p:spPr>
          <a:xfrm>
            <a:off x="2846905" y="2057400"/>
            <a:ext cx="492127" cy="317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8145" y="1066800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module </a:t>
            </a:r>
            <a:r>
              <a:rPr lang="en-US" sz="2400" i="1" dirty="0"/>
              <a:t>partially</a:t>
            </a:r>
            <a:r>
              <a:rPr lang="en-US" sz="2400" dirty="0"/>
              <a:t> specifies the handling of the traffic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877947" y="2057400"/>
            <a:ext cx="179775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699447" y="3099473"/>
            <a:ext cx="4724400" cy="5543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Controller Platform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276839" y="4552021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123507" y="4552021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966647" y="4552021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4679937" y="3801533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rot="10800000">
            <a:off x="5282479" y="3801533"/>
            <a:ext cx="211667" cy="524934"/>
          </a:xfrm>
          <a:prstGeom prst="upArrow">
            <a:avLst/>
          </a:prstGeom>
          <a:solidFill>
            <a:srgbClr val="1B582B"/>
          </a:solidFill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765770" y="4552021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561639" y="4552021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404779" y="4552021"/>
            <a:ext cx="457200" cy="457200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580707" y="2374973"/>
            <a:ext cx="886893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LB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90280" y="2374973"/>
            <a:ext cx="1128892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Route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618305" y="2374973"/>
            <a:ext cx="1441453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Monitor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467577" y="2374973"/>
            <a:ext cx="963789" cy="5543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600" b="1" dirty="0">
                <a:ln w="1905"/>
                <a:gradFill>
                  <a:gsLst>
                    <a:gs pos="0">
                      <a:srgbClr val="0055AA">
                        <a:shade val="20000"/>
                        <a:satMod val="200000"/>
                      </a:srgbClr>
                    </a:gs>
                    <a:gs pos="78000">
                      <a:srgbClr val="0055A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55A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FW</a:t>
            </a:r>
          </a:p>
        </p:txBody>
      </p:sp>
    </p:spTree>
    <p:extLst>
      <p:ext uri="{BB962C8B-B14F-4D97-AF65-F5344CB8AC3E}">
        <p14:creationId xmlns:p14="http://schemas.microsoft.com/office/powerpoint/2010/main" val="922035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2384</Words>
  <Application>Microsoft Macintosh PowerPoint</Application>
  <PresentationFormat>On-screen Show (4:3)</PresentationFormat>
  <Paragraphs>521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Calibri</vt:lpstr>
      <vt:lpstr>Consolas</vt:lpstr>
      <vt:lpstr>Constantia</vt:lpstr>
      <vt:lpstr>Helvetica</vt:lpstr>
      <vt:lpstr>Optima</vt:lpstr>
      <vt:lpstr>Wingdings 2</vt:lpstr>
      <vt:lpstr>Flow</vt:lpstr>
      <vt:lpstr>Handout # 6: Programming Software-Defined Networks</vt:lpstr>
      <vt:lpstr>Announcements</vt:lpstr>
      <vt:lpstr>Programming SDNs</vt:lpstr>
      <vt:lpstr>Programming OpenFlow is Not Easy</vt:lpstr>
      <vt:lpstr>Problem 1: Anti-Modularity</vt:lpstr>
      <vt:lpstr>Combining Many Networking Tasks</vt:lpstr>
      <vt:lpstr>Modular Controller Applications</vt:lpstr>
      <vt:lpstr>Beyond Multi-Tenancy</vt:lpstr>
      <vt:lpstr>Modules Affect the Same Traffic</vt:lpstr>
      <vt:lpstr>Anti-Modularity Example</vt:lpstr>
      <vt:lpstr>NOX Events and Commands</vt:lpstr>
      <vt:lpstr>Anti-Modularity Example</vt:lpstr>
      <vt:lpstr>Anti-Modularity Example</vt:lpstr>
      <vt:lpstr>Programming OpenFlow is Not Easy</vt:lpstr>
      <vt:lpstr>Problem 2: Low-Level API</vt:lpstr>
      <vt:lpstr>Low-Level API Example</vt:lpstr>
      <vt:lpstr>Programming OpenFlow is Not Easy</vt:lpstr>
      <vt:lpstr>Problem 3: Two-Tiered System</vt:lpstr>
      <vt:lpstr>Two-Tiered Programming Example</vt:lpstr>
      <vt:lpstr>Two-Tiered Programming Example</vt:lpstr>
      <vt:lpstr>Programming OpenFlow is Not Easy</vt:lpstr>
      <vt:lpstr>Problem 4: Race Conditions</vt:lpstr>
      <vt:lpstr>Race Conditions Example</vt:lpstr>
      <vt:lpstr>Race Conditions Example</vt:lpstr>
      <vt:lpstr>Northbound API</vt:lpstr>
      <vt:lpstr>Who Will Use the Northbound API?</vt:lpstr>
      <vt:lpstr>Benefits of the Northbound API</vt:lpstr>
      <vt:lpstr>Frenetic Language</vt:lpstr>
      <vt:lpstr>Network Control Loop</vt:lpstr>
      <vt:lpstr>Language-Based Abstractions</vt:lpstr>
      <vt:lpstr>Frenetic Language</vt:lpstr>
      <vt:lpstr>Frenetic Queries</vt:lpstr>
      <vt:lpstr>Frenetic Queries</vt:lpstr>
      <vt:lpstr>Policy in OpenFlow</vt:lpstr>
      <vt:lpstr>Frenetic Forwarding Policies</vt:lpstr>
      <vt:lpstr>Power of Policy as a Function</vt:lpstr>
      <vt:lpstr>Frenetic Forwarding Policies</vt:lpstr>
      <vt:lpstr>Parallel Composition</vt:lpstr>
      <vt:lpstr>Parallel Composition</vt:lpstr>
      <vt:lpstr>Sequential Composition</vt:lpstr>
      <vt:lpstr>Sequential Composition</vt:lpstr>
      <vt:lpstr>Dividing the Traffic Over Modules</vt:lpstr>
      <vt:lpstr>Program Composition</vt:lpstr>
      <vt:lpstr>Frenetic Runtime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394</cp:revision>
  <cp:lastPrinted>2020-01-27T14:25:01Z</cp:lastPrinted>
  <dcterms:created xsi:type="dcterms:W3CDTF">2010-09-15T13:03:51Z</dcterms:created>
  <dcterms:modified xsi:type="dcterms:W3CDTF">2020-01-27T14:39:34Z</dcterms:modified>
</cp:coreProperties>
</file>