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07" r:id="rId2"/>
    <p:sldId id="492" r:id="rId3"/>
    <p:sldId id="1093" r:id="rId4"/>
    <p:sldId id="1092" r:id="rId5"/>
    <p:sldId id="1021" r:id="rId6"/>
    <p:sldId id="645" r:id="rId7"/>
    <p:sldId id="646" r:id="rId8"/>
    <p:sldId id="934" r:id="rId9"/>
    <p:sldId id="647" r:id="rId10"/>
    <p:sldId id="648" r:id="rId11"/>
    <p:sldId id="649" r:id="rId12"/>
    <p:sldId id="650" r:id="rId13"/>
    <p:sldId id="651" r:id="rId14"/>
    <p:sldId id="652" r:id="rId15"/>
    <p:sldId id="653" r:id="rId16"/>
    <p:sldId id="654" r:id="rId17"/>
    <p:sldId id="933" r:id="rId18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6856CA3-6A16-024C-A634-0321E3741FC5}">
          <p14:sldIdLst>
            <p14:sldId id="307"/>
            <p14:sldId id="492"/>
            <p14:sldId id="1093"/>
          </p14:sldIdLst>
        </p14:section>
        <p14:section name="Introduction to SDNs" id="{494EE418-8D03-884D-9293-1B0BD909F188}">
          <p14:sldIdLst>
            <p14:sldId id="1092"/>
            <p14:sldId id="1021"/>
          </p14:sldIdLst>
        </p14:section>
        <p14:section name="HyperFlow" id="{8F97F878-6B34-8F47-A1A7-7FD57C7AE523}">
          <p14:sldIdLst>
            <p14:sldId id="645"/>
            <p14:sldId id="646"/>
            <p14:sldId id="934"/>
            <p14:sldId id="647"/>
            <p14:sldId id="648"/>
            <p14:sldId id="649"/>
            <p14:sldId id="650"/>
            <p14:sldId id="651"/>
            <p14:sldId id="652"/>
            <p14:sldId id="653"/>
            <p14:sldId id="654"/>
            <p14:sldId id="9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7C8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3673" autoAdjust="0"/>
  </p:normalViewPr>
  <p:slideViewPr>
    <p:cSldViewPr>
      <p:cViewPr varScale="1">
        <p:scale>
          <a:sx n="120" d="100"/>
          <a:sy n="120" d="100"/>
        </p:scale>
        <p:origin x="19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18" y="-8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6E8FB5F-E7AB-4BA0-A6C1-C4CE60F54423}" type="datetimeFigureOut">
              <a:rPr lang="en-US" smtClean="0"/>
              <a:pPr/>
              <a:t>1/20/20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8D444D-285E-4E75-BF9B-6D3E847ED8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38810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2B8EC05-3D9B-431F-86FE-1307797B1786}" type="datetimeFigureOut">
              <a:rPr lang="en-US" smtClean="0"/>
              <a:pPr/>
              <a:t>1/20/20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78AD40-17FD-4B63-B1F1-12D759FB84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27295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3061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C04CB-63F7-4FD4-A49D-1F08A7B3A92A}" type="slidenum">
              <a:rPr lang="en-US"/>
              <a:pPr/>
              <a:t>2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1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284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966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1815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9EBDE-A008-465D-9E8E-04A1057B6B7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8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153400" cy="2362200"/>
          </a:xfrm>
          <a:ln>
            <a:noFill/>
          </a:ln>
        </p:spPr>
        <p:txBody>
          <a:bodyPr vert="horz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981200" y="3124200"/>
            <a:ext cx="6705600" cy="3200400"/>
          </a:xfrm>
        </p:spPr>
        <p:txBody>
          <a:bodyPr lIns="0" rIns="18288">
            <a:normAutofit/>
          </a:bodyPr>
          <a:lstStyle>
            <a:lvl1pPr marL="0" marR="45720" indent="0" algn="l">
              <a:buNone/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35592" y="3200400"/>
            <a:ext cx="1371600" cy="2209800"/>
            <a:chOff x="435592" y="3200400"/>
            <a:chExt cx="1371600" cy="22098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1" name="Rounded Rectangle 20"/>
            <p:cNvSpPr/>
            <p:nvPr userDrawn="1"/>
          </p:nvSpPr>
          <p:spPr>
            <a:xfrm>
              <a:off x="435592" y="3200400"/>
              <a:ext cx="1371600" cy="2209800"/>
            </a:xfrm>
            <a:prstGeom prst="roundRect">
              <a:avLst/>
            </a:prstGeom>
            <a:solidFill>
              <a:schemeClr val="bg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0" name="Picture 17" descr="UofT-Logo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024" y="3352800"/>
              <a:ext cx="1100376" cy="1918164"/>
            </a:xfrm>
            <a:prstGeom prst="rect">
              <a:avLst/>
            </a:prstGeom>
            <a:noFill/>
            <a:ln w="34925">
              <a:noFill/>
            </a:ln>
            <a:effectLst/>
          </p:spPr>
        </p:pic>
      </p:grpSp>
      <p:grpSp>
        <p:nvGrpSpPr>
          <p:cNvPr id="11" name="Group 10"/>
          <p:cNvGrpSpPr/>
          <p:nvPr userDrawn="1"/>
        </p:nvGrpSpPr>
        <p:grpSpPr>
          <a:xfrm>
            <a:off x="-19017" y="-7144"/>
            <a:ext cx="9180548" cy="1150144"/>
            <a:chOff x="-19017" y="-7144"/>
            <a:chExt cx="9180548" cy="1041401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9525" y="-7144"/>
              <a:ext cx="9163050" cy="104140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381500" y="-7144"/>
              <a:ext cx="4762500" cy="63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4" name="Group 1"/>
            <p:cNvGrpSpPr/>
            <p:nvPr/>
          </p:nvGrpSpPr>
          <p:grpSpPr>
            <a:xfrm>
              <a:off x="-19017" y="202408"/>
              <a:ext cx="9180548" cy="649224"/>
              <a:chOff x="-19045" y="216551"/>
              <a:chExt cx="9180548" cy="649224"/>
            </a:xfrm>
          </p:grpSpPr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 rot="21435692">
                <a:off x="-19045" y="216551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</p:grpSp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CSC 2229 - Software-Defined Networking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722A-30FE-4606-B981-44514D85D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Toronto – Winter 2020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992855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Date Placeholder 1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Date Placeholder 17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4191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CA"/>
              <a:t>CSC 2229 - Software-Defined Networking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800600" y="6356350"/>
            <a:ext cx="2895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University of Toronto – Winter 2020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tx2"/>
        </a:buClr>
        <a:buSzPct val="65000"/>
        <a:buFont typeface="Wingdings 2"/>
        <a:buChar char=""/>
        <a:defRPr kumimoji="0" sz="2200" kern="1200">
          <a:solidFill>
            <a:schemeClr val="tx2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ganjali@cs.toront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oronto.edu/~yganjali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153400" cy="1371600"/>
          </a:xfrm>
        </p:spPr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Handout # 4: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Scaling Controllers in SDN - HyperFlow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705600" cy="31242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Professor Yashar Ganjali</a:t>
            </a:r>
          </a:p>
          <a:p>
            <a:r>
              <a:rPr lang="en-US" b="1" dirty="0">
                <a:solidFill>
                  <a:schemeClr val="tx2"/>
                </a:solidFill>
              </a:rPr>
              <a:t>Department of Computer Science</a:t>
            </a:r>
          </a:p>
          <a:p>
            <a:r>
              <a:rPr lang="en-US" b="1" dirty="0">
                <a:solidFill>
                  <a:schemeClr val="tx2"/>
                </a:solidFill>
              </a:rPr>
              <a:t>University of Toronto</a:t>
            </a:r>
          </a:p>
          <a:p>
            <a:endParaRPr lang="en-US" sz="2000" dirty="0"/>
          </a:p>
          <a:p>
            <a:r>
              <a:rPr lang="en-US" sz="2400" dirty="0">
                <a:solidFill>
                  <a:schemeClr val="tx2"/>
                </a:solidFill>
                <a:hlinkClick r:id="rId3"/>
              </a:rPr>
              <a:t>yganjali@cs.toronto.edu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hlinkClick r:id="rId4"/>
              </a:rPr>
              <a:t>http://www.cs.toronto.edu/~yganjali</a:t>
            </a:r>
            <a:endParaRPr lang="en-US" sz="24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533400" y="1143000"/>
            <a:ext cx="81534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CSC 2229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 – Software-</a:t>
            </a:r>
            <a:r>
              <a:rPr kumimoji="0" lang="en-US" sz="2400" b="1" i="0" u="none" strike="noStrike" kern="1200" cap="none" spc="0" normalizeH="0" noProof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Defined Networking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6929" y="6260068"/>
            <a:ext cx="388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Joint work with Amin Tootoonchian.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HyperFlow Design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HyperFlow has two major components:</a:t>
            </a:r>
          </a:p>
          <a:p>
            <a:pPr lvl="1"/>
            <a:r>
              <a:rPr lang="en-US" dirty="0"/>
              <a:t>Controller component:</a:t>
            </a:r>
          </a:p>
          <a:p>
            <a:pPr lvl="2"/>
            <a:r>
              <a:rPr lang="en-US" dirty="0"/>
              <a:t>An event logger, player, and OpenFlow command proxy.</a:t>
            </a:r>
          </a:p>
          <a:p>
            <a:pPr lvl="2"/>
            <a:r>
              <a:rPr lang="en-US" dirty="0"/>
              <a:t>Implemented as a C++ NOX application.</a:t>
            </a:r>
          </a:p>
          <a:p>
            <a:pPr lvl="1"/>
            <a:r>
              <a:rPr lang="en-US" dirty="0"/>
              <a:t>Event propagation system:</a:t>
            </a:r>
          </a:p>
          <a:p>
            <a:pPr lvl="2"/>
            <a:r>
              <a:rPr lang="en-US" dirty="0"/>
              <a:t>A publish/subscribe system.</a:t>
            </a:r>
          </a:p>
          <a:p>
            <a:r>
              <a:rPr lang="en-US" dirty="0"/>
              <a:t>Switches are connected to nearby controllers</a:t>
            </a:r>
          </a:p>
          <a:p>
            <a:r>
              <a:rPr lang="en-US" dirty="0"/>
              <a:t>Upon controller failure:</a:t>
            </a:r>
          </a:p>
          <a:p>
            <a:pPr lvl="1"/>
            <a:r>
              <a:rPr lang="en-US" dirty="0"/>
              <a:t>Switches are reconfigured to connect to another controller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86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HyperFlow Architecture</a:t>
            </a:r>
          </a:p>
        </p:txBody>
      </p:sp>
      <p:pic>
        <p:nvPicPr>
          <p:cNvPr id="7" name="Content Placeholder 6" descr="over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58585" y="1118196"/>
            <a:ext cx="6892280" cy="504869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4673" y="1733118"/>
            <a:ext cx="1858522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Event Propagation </a:t>
            </a:r>
          </a:p>
          <a:p>
            <a:pPr algn="ctr"/>
            <a:r>
              <a:rPr lang="en-US" sz="1600" dirty="0"/>
              <a:t>System</a:t>
            </a:r>
          </a:p>
        </p:txBody>
      </p:sp>
      <p:sp>
        <p:nvSpPr>
          <p:cNvPr id="14" name="Freeform 13"/>
          <p:cNvSpPr/>
          <p:nvPr/>
        </p:nvSpPr>
        <p:spPr>
          <a:xfrm>
            <a:off x="1073889" y="2984204"/>
            <a:ext cx="2477386" cy="662764"/>
          </a:xfrm>
          <a:custGeom>
            <a:avLst/>
            <a:gdLst>
              <a:gd name="connsiteX0" fmla="*/ 0 w 2519917"/>
              <a:gd name="connsiteY0" fmla="*/ 434163 h 551121"/>
              <a:gd name="connsiteX1" fmla="*/ 1711842 w 2519917"/>
              <a:gd name="connsiteY1" fmla="*/ 19493 h 551121"/>
              <a:gd name="connsiteX2" fmla="*/ 2519917 w 2519917"/>
              <a:gd name="connsiteY2" fmla="*/ 551121 h 551121"/>
              <a:gd name="connsiteX3" fmla="*/ 2519917 w 2519917"/>
              <a:gd name="connsiteY3" fmla="*/ 551121 h 551121"/>
              <a:gd name="connsiteX0" fmla="*/ 0 w 2519917"/>
              <a:gd name="connsiteY0" fmla="*/ 434163 h 551121"/>
              <a:gd name="connsiteX1" fmla="*/ 1254642 w 2519917"/>
              <a:gd name="connsiteY1" fmla="*/ 19493 h 551121"/>
              <a:gd name="connsiteX2" fmla="*/ 2519917 w 2519917"/>
              <a:gd name="connsiteY2" fmla="*/ 551121 h 551121"/>
              <a:gd name="connsiteX3" fmla="*/ 2519917 w 2519917"/>
              <a:gd name="connsiteY3" fmla="*/ 551121 h 551121"/>
              <a:gd name="connsiteX0" fmla="*/ 0 w 2424224"/>
              <a:gd name="connsiteY0" fmla="*/ 692889 h 692889"/>
              <a:gd name="connsiteX1" fmla="*/ 1158949 w 2424224"/>
              <a:gd name="connsiteY1" fmla="*/ 23037 h 692889"/>
              <a:gd name="connsiteX2" fmla="*/ 2424224 w 2424224"/>
              <a:gd name="connsiteY2" fmla="*/ 554665 h 692889"/>
              <a:gd name="connsiteX3" fmla="*/ 2424224 w 2424224"/>
              <a:gd name="connsiteY3" fmla="*/ 554665 h 692889"/>
              <a:gd name="connsiteX0" fmla="*/ 0 w 2424224"/>
              <a:gd name="connsiteY0" fmla="*/ 692889 h 692889"/>
              <a:gd name="connsiteX1" fmla="*/ 1158949 w 2424224"/>
              <a:gd name="connsiteY1" fmla="*/ 23037 h 692889"/>
              <a:gd name="connsiteX2" fmla="*/ 2424224 w 2424224"/>
              <a:gd name="connsiteY2" fmla="*/ 554665 h 692889"/>
              <a:gd name="connsiteX3" fmla="*/ 2424224 w 2424224"/>
              <a:gd name="connsiteY3" fmla="*/ 554665 h 692889"/>
              <a:gd name="connsiteX0" fmla="*/ 0 w 2424224"/>
              <a:gd name="connsiteY0" fmla="*/ 724787 h 724787"/>
              <a:gd name="connsiteX1" fmla="*/ 1286539 w 2424224"/>
              <a:gd name="connsiteY1" fmla="*/ 23037 h 724787"/>
              <a:gd name="connsiteX2" fmla="*/ 2424224 w 2424224"/>
              <a:gd name="connsiteY2" fmla="*/ 586563 h 724787"/>
              <a:gd name="connsiteX3" fmla="*/ 2424224 w 2424224"/>
              <a:gd name="connsiteY3" fmla="*/ 586563 h 724787"/>
              <a:gd name="connsiteX0" fmla="*/ 0 w 2424224"/>
              <a:gd name="connsiteY0" fmla="*/ 831112 h 831112"/>
              <a:gd name="connsiteX1" fmla="*/ 1286539 w 2424224"/>
              <a:gd name="connsiteY1" fmla="*/ 129362 h 831112"/>
              <a:gd name="connsiteX2" fmla="*/ 2424224 w 2424224"/>
              <a:gd name="connsiteY2" fmla="*/ 692888 h 831112"/>
              <a:gd name="connsiteX3" fmla="*/ 2424224 w 2424224"/>
              <a:gd name="connsiteY3" fmla="*/ 692888 h 831112"/>
              <a:gd name="connsiteX0" fmla="*/ 0 w 2424224"/>
              <a:gd name="connsiteY0" fmla="*/ 138224 h 138224"/>
              <a:gd name="connsiteX1" fmla="*/ 2424224 w 2424224"/>
              <a:gd name="connsiteY1" fmla="*/ 0 h 138224"/>
              <a:gd name="connsiteX2" fmla="*/ 2424224 w 2424224"/>
              <a:gd name="connsiteY2" fmla="*/ 0 h 138224"/>
              <a:gd name="connsiteX0" fmla="*/ 0 w 2424224"/>
              <a:gd name="connsiteY0" fmla="*/ 595424 h 595424"/>
              <a:gd name="connsiteX1" fmla="*/ 1073888 w 2424224"/>
              <a:gd name="connsiteY1" fmla="*/ 0 h 595424"/>
              <a:gd name="connsiteX2" fmla="*/ 2424224 w 2424224"/>
              <a:gd name="connsiteY2" fmla="*/ 457200 h 595424"/>
              <a:gd name="connsiteX3" fmla="*/ 2424224 w 2424224"/>
              <a:gd name="connsiteY3" fmla="*/ 457200 h 595424"/>
              <a:gd name="connsiteX0" fmla="*/ 0 w 2424224"/>
              <a:gd name="connsiteY0" fmla="*/ 645042 h 645042"/>
              <a:gd name="connsiteX1" fmla="*/ 1073888 w 2424224"/>
              <a:gd name="connsiteY1" fmla="*/ 49618 h 645042"/>
              <a:gd name="connsiteX2" fmla="*/ 2424224 w 2424224"/>
              <a:gd name="connsiteY2" fmla="*/ 506818 h 645042"/>
              <a:gd name="connsiteX3" fmla="*/ 2424224 w 2424224"/>
              <a:gd name="connsiteY3" fmla="*/ 506818 h 645042"/>
              <a:gd name="connsiteX0" fmla="*/ 0 w 2424224"/>
              <a:gd name="connsiteY0" fmla="*/ 645042 h 645042"/>
              <a:gd name="connsiteX1" fmla="*/ 1073888 w 2424224"/>
              <a:gd name="connsiteY1" fmla="*/ 49618 h 645042"/>
              <a:gd name="connsiteX2" fmla="*/ 2424224 w 2424224"/>
              <a:gd name="connsiteY2" fmla="*/ 506818 h 645042"/>
              <a:gd name="connsiteX3" fmla="*/ 2424224 w 2424224"/>
              <a:gd name="connsiteY3" fmla="*/ 506818 h 645042"/>
              <a:gd name="connsiteX0" fmla="*/ 0 w 2424224"/>
              <a:gd name="connsiteY0" fmla="*/ 620232 h 620232"/>
              <a:gd name="connsiteX1" fmla="*/ 1073888 w 2424224"/>
              <a:gd name="connsiteY1" fmla="*/ 24808 h 620232"/>
              <a:gd name="connsiteX2" fmla="*/ 2424224 w 2424224"/>
              <a:gd name="connsiteY2" fmla="*/ 482008 h 620232"/>
              <a:gd name="connsiteX3" fmla="*/ 2424224 w 2424224"/>
              <a:gd name="connsiteY3" fmla="*/ 482008 h 620232"/>
              <a:gd name="connsiteX0" fmla="*/ 0 w 2424224"/>
              <a:gd name="connsiteY0" fmla="*/ 620232 h 620232"/>
              <a:gd name="connsiteX1" fmla="*/ 1073888 w 2424224"/>
              <a:gd name="connsiteY1" fmla="*/ 24808 h 620232"/>
              <a:gd name="connsiteX2" fmla="*/ 2424224 w 2424224"/>
              <a:gd name="connsiteY2" fmla="*/ 482008 h 620232"/>
              <a:gd name="connsiteX3" fmla="*/ 2424224 w 2424224"/>
              <a:gd name="connsiteY3" fmla="*/ 482008 h 620232"/>
              <a:gd name="connsiteX0" fmla="*/ 0 w 2424224"/>
              <a:gd name="connsiteY0" fmla="*/ 662764 h 662764"/>
              <a:gd name="connsiteX1" fmla="*/ 1073888 w 2424224"/>
              <a:gd name="connsiteY1" fmla="*/ 67340 h 662764"/>
              <a:gd name="connsiteX2" fmla="*/ 2424224 w 2424224"/>
              <a:gd name="connsiteY2" fmla="*/ 524540 h 662764"/>
              <a:gd name="connsiteX3" fmla="*/ 2424224 w 2424224"/>
              <a:gd name="connsiteY3" fmla="*/ 524540 h 662764"/>
              <a:gd name="connsiteX0" fmla="*/ 0 w 2477386"/>
              <a:gd name="connsiteY0" fmla="*/ 662764 h 662764"/>
              <a:gd name="connsiteX1" fmla="*/ 1073888 w 2477386"/>
              <a:gd name="connsiteY1" fmla="*/ 67340 h 662764"/>
              <a:gd name="connsiteX2" fmla="*/ 2424224 w 2477386"/>
              <a:gd name="connsiteY2" fmla="*/ 524540 h 662764"/>
              <a:gd name="connsiteX3" fmla="*/ 2477386 w 2477386"/>
              <a:gd name="connsiteY3" fmla="*/ 567070 h 66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7386" h="662764">
                <a:moveTo>
                  <a:pt x="0" y="662764"/>
                </a:moveTo>
                <a:cubicBezTo>
                  <a:pt x="357963" y="464289"/>
                  <a:pt x="279990" y="42532"/>
                  <a:pt x="1073888" y="67340"/>
                </a:cubicBezTo>
                <a:cubicBezTo>
                  <a:pt x="1970568" y="102782"/>
                  <a:pt x="1835888" y="0"/>
                  <a:pt x="2424224" y="524540"/>
                </a:cubicBezTo>
                <a:lnTo>
                  <a:pt x="2477386" y="567070"/>
                </a:lnTo>
              </a:path>
            </a:pathLst>
          </a:custGeom>
          <a:ln w="50800">
            <a:tailEnd type="stealt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386" y="3501734"/>
            <a:ext cx="1889748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Logger, Player, and </a:t>
            </a:r>
          </a:p>
          <a:p>
            <a:pPr algn="ctr"/>
            <a:r>
              <a:rPr lang="en-US" sz="1600" dirty="0"/>
              <a:t>Command Proxy</a:t>
            </a:r>
          </a:p>
        </p:txBody>
      </p:sp>
    </p:spTree>
    <p:extLst>
      <p:ext uri="{BB962C8B-B14F-4D97-AF65-F5344CB8AC3E}">
        <p14:creationId xmlns:p14="http://schemas.microsoft.com/office/powerpoint/2010/main" val="3459962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HyperFlow Controller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 logger captures &amp; serializes some control events.</a:t>
            </a:r>
          </a:p>
          <a:p>
            <a:pPr lvl="1"/>
            <a:r>
              <a:rPr lang="en-US" dirty="0"/>
              <a:t>Only captures events which alter the controller state.</a:t>
            </a:r>
          </a:p>
          <a:p>
            <a:pPr lvl="1"/>
            <a:r>
              <a:rPr lang="en-US" dirty="0"/>
              <a:t>Serializes and publishes the events to the pub/sub.</a:t>
            </a:r>
          </a:p>
          <a:p>
            <a:r>
              <a:rPr lang="en-US" dirty="0"/>
              <a:t>Event player de-serializes &amp; replays captured events.</a:t>
            </a:r>
          </a:p>
          <a:p>
            <a:pPr lvl="1"/>
            <a:r>
              <a:rPr lang="en-US" dirty="0"/>
              <a:t>As if they occurred locally.</a:t>
            </a:r>
          </a:p>
          <a:p>
            <a:r>
              <a:rPr lang="en-US" dirty="0"/>
              <a:t>If we need to modify a switch remotely</a:t>
            </a:r>
          </a:p>
          <a:p>
            <a:pPr lvl="1"/>
            <a:r>
              <a:rPr lang="en-US" dirty="0"/>
              <a:t>Command proxy sends commands to appropriate switches.</a:t>
            </a:r>
          </a:p>
          <a:p>
            <a:pPr lvl="1"/>
            <a:r>
              <a:rPr lang="en-US" dirty="0"/>
              <a:t>Sends the replies back to the original sender.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1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Propagation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pub/sub system has a network-wide scope.</a:t>
            </a:r>
          </a:p>
          <a:p>
            <a:r>
              <a:rPr lang="en-US"/>
              <a:t>It has three channel types:</a:t>
            </a:r>
          </a:p>
          <a:p>
            <a:pPr lvl="1"/>
            <a:r>
              <a:rPr lang="en-US"/>
              <a:t>Control channel: controllers advertise themselves there.</a:t>
            </a:r>
          </a:p>
          <a:p>
            <a:pPr lvl="1"/>
            <a:r>
              <a:rPr lang="en-US"/>
              <a:t>Data channel: events of general interest published here.</a:t>
            </a:r>
          </a:p>
          <a:p>
            <a:pPr lvl="1"/>
            <a:r>
              <a:rPr lang="en-US"/>
              <a:t>Direct messaging channels: send commands and replies to a specific controller.</a:t>
            </a:r>
          </a:p>
          <a:p>
            <a:r>
              <a:rPr lang="en-US"/>
              <a:t>Implemented using WheelFS, because:</a:t>
            </a:r>
          </a:p>
          <a:p>
            <a:pPr lvl="1"/>
            <a:r>
              <a:rPr lang="en-US"/>
              <a:t>WheelFS facilitates rapid prototyping.</a:t>
            </a:r>
          </a:p>
          <a:p>
            <a:pPr lvl="1"/>
            <a:r>
              <a:rPr lang="en-US"/>
              <a:t>WheelFS is resilient against network partitioning.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11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Controllers in Sync?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Question</a:t>
            </a:r>
            <a:r>
              <a:rPr lang="en-US" dirty="0"/>
              <a:t>: How rapidly can network changes occur in HyperFlow?</a:t>
            </a:r>
          </a:p>
          <a:p>
            <a:pPr lvl="1"/>
            <a:r>
              <a:rPr lang="en-US" dirty="0"/>
              <a:t>Yet guarantee a bounded inconsistency window.</a:t>
            </a:r>
          </a:p>
          <a:p>
            <a:r>
              <a:rPr lang="en-US" dirty="0"/>
              <a:t>The bottleneck could be either:</a:t>
            </a:r>
          </a:p>
          <a:p>
            <a:pPr lvl="1"/>
            <a:r>
              <a:rPr lang="en-US" dirty="0"/>
              <a:t>The control bandwidth.</a:t>
            </a:r>
          </a:p>
          <a:p>
            <a:pPr lvl="1"/>
            <a:r>
              <a:rPr lang="en-US" dirty="0"/>
              <a:t>The publish/subscribe system.</a:t>
            </a:r>
          </a:p>
          <a:p>
            <a:r>
              <a:rPr lang="en-US" dirty="0"/>
              <a:t>The publish/subscribe system localizes the HyperFlow sync traffic.</a:t>
            </a:r>
          </a:p>
          <a:p>
            <a:pPr lvl="1"/>
            <a:r>
              <a:rPr lang="en-US" dirty="0"/>
              <a:t>The control bandwidth problem could be alleviated.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229" y="5530804"/>
            <a:ext cx="8495414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How many events can HyperFlow exchange with the publish/subscribe system per sec?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5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Often Can the Network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Benchmarked </a:t>
            </a:r>
            <a:r>
              <a:rPr lang="en-US" dirty="0" err="1"/>
              <a:t>WheelFS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number of 3KB-sized files HyperFlow can serialize &amp; publish:</a:t>
            </a:r>
          </a:p>
          <a:p>
            <a:pPr lvl="2"/>
            <a:r>
              <a:rPr lang="en-US" dirty="0"/>
              <a:t>233 such events/sec </a:t>
            </a:r>
            <a:r>
              <a:rPr lang="en-US" dirty="0">
                <a:sym typeface="Wingdings" pitchFamily="2" charset="2"/>
              </a:rPr>
              <a:t> not a concern </a:t>
            </a:r>
            <a:endParaRPr lang="en-US" dirty="0"/>
          </a:p>
          <a:p>
            <a:pPr lvl="1"/>
            <a:r>
              <a:rPr lang="en-US" dirty="0"/>
              <a:t>The number of 3KB-sized files HyperFlow can read &amp; </a:t>
            </a:r>
            <a:r>
              <a:rPr lang="en-US" dirty="0" err="1"/>
              <a:t>deserialize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987 such events/sec (multiple publishers)</a:t>
            </a:r>
          </a:p>
          <a:p>
            <a:r>
              <a:rPr lang="en-US" dirty="0"/>
              <a:t>However, HyperFlow can handle far larger number of events.</a:t>
            </a:r>
          </a:p>
          <a:p>
            <a:pPr lvl="1"/>
            <a:r>
              <a:rPr lang="en-US" dirty="0"/>
              <a:t>During spikes inconsistency window is not bounded.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4687" y="5552069"/>
            <a:ext cx="8293395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Number of network changes on average must be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&lt; 1000 events/sec.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1616154" y="3646975"/>
            <a:ext cx="2615608" cy="1616074"/>
          </a:xfrm>
          <a:prstGeom prst="cloudCallout">
            <a:avLst>
              <a:gd name="adj1" fmla="val 22121"/>
              <a:gd name="adj2" fmla="val 75276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</a:rPr>
              <a:t>Switch, host, link changes</a:t>
            </a:r>
          </a:p>
        </p:txBody>
      </p:sp>
      <p:sp>
        <p:nvSpPr>
          <p:cNvPr id="11" name="Cloud Callout 10"/>
          <p:cNvSpPr/>
          <p:nvPr/>
        </p:nvSpPr>
        <p:spPr>
          <a:xfrm>
            <a:off x="5548424" y="3650439"/>
            <a:ext cx="2723707" cy="1601973"/>
          </a:xfrm>
          <a:prstGeom prst="cloudCallout">
            <a:avLst>
              <a:gd name="adj1" fmla="val -25399"/>
              <a:gd name="adj2" fmla="val 6919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</a:rPr>
              <a:t>Typically 10s of events/sec for thousands of hosts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1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</a:t>
            </a:r>
            <a:r>
              <a:rPr lang="en-US" dirty="0" err="1"/>
              <a:t>OpenBoot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Controllers fail or are disrupted</a:t>
            </a:r>
          </a:p>
          <a:p>
            <a:pPr lvl="1"/>
            <a:r>
              <a:rPr lang="en-US" dirty="0"/>
              <a:t>Updating or patching controller, installing new applications, and bugs</a:t>
            </a:r>
          </a:p>
          <a:p>
            <a:r>
              <a:rPr lang="en-US" dirty="0"/>
              <a:t>Controller failure can cause disruptions in network operation</a:t>
            </a:r>
          </a:p>
          <a:p>
            <a:r>
              <a:rPr lang="en-US" dirty="0"/>
              <a:t>Reconstruction of state, and convergence takes time</a:t>
            </a:r>
          </a:p>
          <a:p>
            <a:r>
              <a:rPr lang="en-US" b="1" i="1" dirty="0" err="1"/>
              <a:t>OpenBoot</a:t>
            </a:r>
            <a:r>
              <a:rPr lang="en-US" dirty="0"/>
              <a:t>: zero-downtime control plane service</a:t>
            </a:r>
          </a:p>
          <a:p>
            <a:r>
              <a:rPr lang="en-US" dirty="0"/>
              <a:t>Based on the same idea of HyperFlow</a:t>
            </a:r>
          </a:p>
          <a:p>
            <a:pPr lvl="1"/>
            <a:r>
              <a:rPr lang="en-US" dirty="0"/>
              <a:t>Log controller events</a:t>
            </a:r>
          </a:p>
          <a:p>
            <a:pPr lvl="1"/>
            <a:r>
              <a:rPr lang="en-US" dirty="0"/>
              <a:t>Plus, check-pointing</a:t>
            </a:r>
          </a:p>
          <a:p>
            <a:r>
              <a:rPr lang="en-US" dirty="0"/>
              <a:t>In case of failure</a:t>
            </a:r>
          </a:p>
          <a:p>
            <a:pPr lvl="1"/>
            <a:r>
              <a:rPr lang="en-US" dirty="0"/>
              <a:t>Replay all events to recover state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19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HyperFlow enables deploying multiple controllers.</a:t>
            </a:r>
          </a:p>
          <a:p>
            <a:pPr lvl="1"/>
            <a:r>
              <a:rPr lang="en-US" dirty="0"/>
              <a:t>Keeps network control logic centralized.</a:t>
            </a:r>
          </a:p>
          <a:p>
            <a:pPr lvl="1"/>
            <a:r>
              <a:rPr lang="en-US" dirty="0"/>
              <a:t>Yet, provides control plane scalability.</a:t>
            </a:r>
          </a:p>
          <a:p>
            <a:r>
              <a:rPr lang="en-US" dirty="0"/>
              <a:t>It synchronizes network-wide</a:t>
            </a:r>
            <a:r>
              <a:rPr lang="en-US" sz="2200" dirty="0"/>
              <a:t> </a:t>
            </a:r>
            <a:r>
              <a:rPr lang="en-US" dirty="0"/>
              <a:t>view among</a:t>
            </a:r>
            <a:r>
              <a:rPr lang="en-US" sz="1100" dirty="0"/>
              <a:t> </a:t>
            </a:r>
            <a:r>
              <a:rPr lang="en-US" dirty="0"/>
              <a:t>controllers.</a:t>
            </a:r>
          </a:p>
          <a:p>
            <a:pPr lvl="1"/>
            <a:r>
              <a:rPr lang="en-US" dirty="0"/>
              <a:t>By capturing, propagating &amp; playing </a:t>
            </a:r>
            <a:r>
              <a:rPr lang="en-US" i="1" dirty="0"/>
              <a:t>a few</a:t>
            </a:r>
            <a:r>
              <a:rPr lang="en-US" dirty="0"/>
              <a:t> ctrl events.</a:t>
            </a:r>
          </a:p>
          <a:p>
            <a:r>
              <a:rPr lang="en-US" dirty="0"/>
              <a:t>It guarantees bounded window of inconsistency:</a:t>
            </a:r>
          </a:p>
          <a:p>
            <a:pPr lvl="1"/>
            <a:r>
              <a:rPr lang="en-US" dirty="0"/>
              <a:t>If network changes occur at a rate &lt; 1000 event/sec.</a:t>
            </a:r>
          </a:p>
          <a:p>
            <a:r>
              <a:rPr lang="en-US" dirty="0"/>
              <a:t>It is resilient to network partitioning.</a:t>
            </a:r>
          </a:p>
          <a:p>
            <a:r>
              <a:rPr lang="en-US" dirty="0"/>
              <a:t>It enables interconnection of OpenFlow islands.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</a:p>
        </p:txBody>
      </p:sp>
    </p:spTree>
    <p:extLst>
      <p:ext uri="{BB962C8B-B14F-4D97-AF65-F5344CB8AC3E}">
        <p14:creationId xmlns:p14="http://schemas.microsoft.com/office/powerpoint/2010/main" val="104803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project guidelines and schedule posted on class website.</a:t>
            </a:r>
          </a:p>
          <a:p>
            <a:pPr lvl="1"/>
            <a:r>
              <a:rPr lang="en-US" dirty="0"/>
              <a:t>Groups of 1 to 3 students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Project proposal (2 pages + references)</a:t>
            </a:r>
          </a:p>
          <a:p>
            <a:pPr lvl="1"/>
            <a:r>
              <a:rPr lang="en-US" dirty="0"/>
              <a:t>Due: </a:t>
            </a:r>
            <a:r>
              <a:rPr lang="en-US" dirty="0">
                <a:solidFill>
                  <a:srgbClr val="FF0000"/>
                </a:solidFill>
              </a:rPr>
              <a:t>Fri. January 31 (5PM)</a:t>
            </a:r>
          </a:p>
          <a:p>
            <a:pPr lvl="1"/>
            <a:r>
              <a:rPr lang="en-US" dirty="0"/>
              <a:t>Skim 15-16 papers, quickly read 4-5, deep read 2-3</a:t>
            </a:r>
          </a:p>
          <a:p>
            <a:pPr lvl="1"/>
            <a:r>
              <a:rPr lang="en-US" dirty="0"/>
              <a:t>Select a problem, question the assumptions, evaluations…</a:t>
            </a:r>
          </a:p>
          <a:p>
            <a:pPr lvl="1"/>
            <a:r>
              <a:rPr lang="en-US" dirty="0"/>
              <a:t>Come and talk to me during the office hour</a:t>
            </a:r>
          </a:p>
          <a:p>
            <a:pPr marL="393192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A8D14C-EED2-4E39-A5E2-5E8B4E303F35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</a:p>
        </p:txBody>
      </p:sp>
    </p:spTree>
    <p:extLst>
      <p:ext uri="{BB962C8B-B14F-4D97-AF65-F5344CB8AC3E}">
        <p14:creationId xmlns:p14="http://schemas.microsoft.com/office/powerpoint/2010/main" val="244478551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class presentations</a:t>
            </a:r>
          </a:p>
          <a:p>
            <a:pPr lvl="1"/>
            <a:r>
              <a:rPr lang="en-US" dirty="0"/>
              <a:t>In two weeks? </a:t>
            </a:r>
          </a:p>
          <a:p>
            <a:pPr lvl="1"/>
            <a:r>
              <a:rPr lang="en-US" dirty="0"/>
              <a:t>In three weeks from now?</a:t>
            </a:r>
          </a:p>
          <a:p>
            <a:pPr lvl="1"/>
            <a:r>
              <a:rPr lang="en-US" dirty="0"/>
              <a:t>Email me with your preferences</a:t>
            </a:r>
          </a:p>
          <a:p>
            <a:endParaRPr lang="en-US" dirty="0"/>
          </a:p>
          <a:p>
            <a:r>
              <a:rPr lang="en-US" dirty="0"/>
              <a:t>Papers [3] and [4] posted</a:t>
            </a:r>
          </a:p>
          <a:p>
            <a:pPr lvl="1"/>
            <a:r>
              <a:rPr lang="en-US" dirty="0"/>
              <a:t>Please read before the next 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6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06537" y="1146197"/>
            <a:ext cx="2895600" cy="49203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0000"/>
                </a:solidFill>
                <a:latin typeface="Calibri" charset="0"/>
              </a:rPr>
              <a:t>Control Program A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2270125" y="3715696"/>
            <a:ext cx="1666875" cy="127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148137" y="3583934"/>
            <a:ext cx="1322388" cy="839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252912" y="4992046"/>
            <a:ext cx="1536700" cy="8445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638300" y="5534971"/>
            <a:ext cx="1674812" cy="3016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234112" y="4144321"/>
            <a:ext cx="1433513" cy="5667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4471988" y="1143000"/>
            <a:ext cx="2520950" cy="49203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Calibri" charset="0"/>
              </a:rPr>
              <a:t>Control Program B</a:t>
            </a:r>
          </a:p>
        </p:txBody>
      </p:sp>
      <p:cxnSp>
        <p:nvCxnSpPr>
          <p:cNvPr id="70" name="Straight Connector 69"/>
          <p:cNvCxnSpPr/>
          <p:nvPr/>
        </p:nvCxnSpPr>
        <p:spPr>
          <a:xfrm rot="16200000" flipH="1">
            <a:off x="-165894" y="3543453"/>
            <a:ext cx="2776537" cy="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3124200" y="2648896"/>
            <a:ext cx="989012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4656137" y="3288659"/>
            <a:ext cx="2268537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6953249" y="2869559"/>
            <a:ext cx="1427163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1108604" y="1738267"/>
            <a:ext cx="6663266" cy="818554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7545C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Network OS</a:t>
            </a:r>
          </a:p>
        </p:txBody>
      </p:sp>
      <p:sp>
        <p:nvSpPr>
          <p:cNvPr id="42004" name="Title 3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Software Defined Network (SDN)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898525" y="4772971"/>
            <a:ext cx="1371600" cy="762000"/>
          </a:xfrm>
          <a:prstGeom prst="can">
            <a:avLst>
              <a:gd name="adj" fmla="val 4362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alibri" charset="0"/>
              </a:rPr>
              <a:t>Packet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Calibri" charset="0"/>
              </a:rPr>
              <a:t>Forwarding </a:t>
            </a:r>
          </a:p>
          <a:p>
            <a:pPr algn="ctr"/>
            <a:endParaRPr lang="en-US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3087687" y="5346059"/>
            <a:ext cx="1371600" cy="762000"/>
          </a:xfrm>
          <a:prstGeom prst="can">
            <a:avLst>
              <a:gd name="adj" fmla="val 4362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alibri" charset="0"/>
              </a:rPr>
              <a:t>Packet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Calibri" charset="0"/>
              </a:rPr>
              <a:t>Forwarding </a:t>
            </a:r>
          </a:p>
          <a:p>
            <a:pPr algn="ctr"/>
            <a:endParaRPr lang="en-US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2933700" y="3144196"/>
            <a:ext cx="1371600" cy="762000"/>
          </a:xfrm>
          <a:prstGeom prst="can">
            <a:avLst>
              <a:gd name="adj" fmla="val 4362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alibri" charset="0"/>
              </a:rPr>
              <a:t>Packet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Calibri" charset="0"/>
              </a:rPr>
              <a:t>Forwarding </a:t>
            </a:r>
          </a:p>
          <a:p>
            <a:pPr algn="ctr"/>
            <a:endParaRPr lang="en-US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5105400" y="4391971"/>
            <a:ext cx="1371600" cy="762000"/>
          </a:xfrm>
          <a:prstGeom prst="can">
            <a:avLst>
              <a:gd name="adj" fmla="val 4362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alibri" charset="0"/>
              </a:rPr>
              <a:t>Packet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Calibri" charset="0"/>
              </a:rPr>
              <a:t>Forwarding </a:t>
            </a:r>
          </a:p>
          <a:p>
            <a:pPr algn="ctr"/>
            <a:endParaRPr lang="en-US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7086600" y="3525196"/>
            <a:ext cx="1371600" cy="762000"/>
          </a:xfrm>
          <a:prstGeom prst="can">
            <a:avLst>
              <a:gd name="adj" fmla="val 4362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alibri" charset="0"/>
              </a:rPr>
              <a:t>Packet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Calibri" charset="0"/>
              </a:rPr>
              <a:t>Forwarding </a:t>
            </a:r>
          </a:p>
          <a:p>
            <a:pPr algn="ctr"/>
            <a:endParaRPr lang="en-US">
              <a:solidFill>
                <a:schemeClr val="bg1"/>
              </a:solidFill>
              <a:latin typeface="Calibri" charset="0"/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545137" y="1794821"/>
            <a:ext cx="838200" cy="609600"/>
            <a:chOff x="7848600" y="1752600"/>
            <a:chExt cx="1143000" cy="838200"/>
          </a:xfrm>
          <a:solidFill>
            <a:schemeClr val="bg1"/>
          </a:solidFill>
        </p:grpSpPr>
        <p:sp>
          <p:nvSpPr>
            <p:cNvPr id="33" name="Oval 32"/>
            <p:cNvSpPr/>
            <p:nvPr/>
          </p:nvSpPr>
          <p:spPr>
            <a:xfrm>
              <a:off x="8001000" y="1981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382000" y="17526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382000" y="2362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763000" y="20574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848600" y="2362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7" name="Straight Connector 46"/>
            <p:cNvCxnSpPr>
              <a:stCxn id="33" idx="7"/>
              <a:endCxn id="40" idx="3"/>
            </p:cNvCxnSpPr>
            <p:nvPr/>
          </p:nvCxnSpPr>
          <p:spPr>
            <a:xfrm rot="5400000" flipH="1" flipV="1">
              <a:off x="8272322" y="1871522"/>
              <a:ext cx="66956" cy="219356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3" idx="0"/>
              <a:endCxn id="33" idx="3"/>
            </p:cNvCxnSpPr>
            <p:nvPr/>
          </p:nvCxnSpPr>
          <p:spPr>
            <a:xfrm rot="5400000" flipH="1" flipV="1">
              <a:off x="7905750" y="2233472"/>
              <a:ext cx="185878" cy="715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3" idx="7"/>
              <a:endCxn id="40" idx="4"/>
            </p:cNvCxnSpPr>
            <p:nvPr/>
          </p:nvCxnSpPr>
          <p:spPr>
            <a:xfrm rot="5400000" flipH="1" flipV="1">
              <a:off x="8062772" y="1962150"/>
              <a:ext cx="414478" cy="4525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3" idx="5"/>
              <a:endCxn id="41" idx="3"/>
            </p:cNvCxnSpPr>
            <p:nvPr/>
          </p:nvCxnSpPr>
          <p:spPr>
            <a:xfrm rot="16200000" flipH="1">
              <a:off x="8229600" y="2371444"/>
              <a:ext cx="1588" cy="371756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0" idx="4"/>
              <a:endCxn id="42" idx="1"/>
            </p:cNvCxnSpPr>
            <p:nvPr/>
          </p:nvCxnSpPr>
          <p:spPr>
            <a:xfrm rot="16200000" flipH="1">
              <a:off x="8591550" y="1885950"/>
              <a:ext cx="109678" cy="3001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1" idx="6"/>
              <a:endCxn id="42" idx="3"/>
            </p:cNvCxnSpPr>
            <p:nvPr/>
          </p:nvCxnSpPr>
          <p:spPr>
            <a:xfrm flipV="1">
              <a:off x="8610600" y="2252522"/>
              <a:ext cx="185878" cy="2239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5088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Network 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Network OS: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distributed system that creates a consistent, up-to-date network view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Runs on servers (controllers) in the network</a:t>
            </a:r>
          </a:p>
          <a:p>
            <a:pPr marL="393192" lvl="1" indent="0">
              <a:buNone/>
            </a:pPr>
            <a:endParaRPr lang="en-US" dirty="0">
              <a:latin typeface="Calibri" charset="0"/>
              <a:ea typeface="ＭＳ Ｐゴシック" charset="0"/>
            </a:endParaRPr>
          </a:p>
          <a:p>
            <a:pPr>
              <a:buFont typeface="Arial" charset="0"/>
              <a:buNone/>
            </a:pP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Control program: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operates on view of network</a:t>
            </a:r>
          </a:p>
          <a:p>
            <a:pPr lvl="1"/>
            <a:r>
              <a:rPr lang="en-US" b="1" dirty="0">
                <a:latin typeface="Calibri" charset="0"/>
                <a:ea typeface="ＭＳ Ｐゴシック" charset="0"/>
              </a:rPr>
              <a:t>Input</a:t>
            </a:r>
            <a:r>
              <a:rPr lang="en-US" dirty="0">
                <a:latin typeface="Calibri" charset="0"/>
                <a:ea typeface="ＭＳ Ｐゴシック" charset="0"/>
              </a:rPr>
              <a:t>: global network view (graph/database)</a:t>
            </a:r>
          </a:p>
          <a:p>
            <a:pPr lvl="1"/>
            <a:r>
              <a:rPr lang="en-US" b="1" dirty="0">
                <a:latin typeface="Calibri" charset="0"/>
                <a:ea typeface="ＭＳ Ｐゴシック" charset="0"/>
              </a:rPr>
              <a:t>Output</a:t>
            </a:r>
            <a:r>
              <a:rPr lang="en-US" dirty="0">
                <a:latin typeface="Calibri" charset="0"/>
                <a:ea typeface="ＭＳ Ｐゴシック" charset="0"/>
              </a:rPr>
              <a:t>: configuration of each network device</a:t>
            </a:r>
          </a:p>
          <a:p>
            <a:pPr lvl="1"/>
            <a:endParaRPr lang="en-US" dirty="0">
              <a:latin typeface="Calibri" charset="0"/>
              <a:ea typeface="ＭＳ Ｐゴシック" charset="0"/>
            </a:endParaRPr>
          </a:p>
          <a:p>
            <a:pPr lvl="1">
              <a:buFont typeface="Arial" charset="0"/>
              <a:buNone/>
            </a:pPr>
            <a:endParaRPr lang="en-US" dirty="0">
              <a:latin typeface="Calibri" charset="0"/>
              <a:ea typeface="ＭＳ Ｐゴシック" charset="0"/>
            </a:endParaRPr>
          </a:p>
          <a:p>
            <a:pPr lvl="1">
              <a:buFont typeface="Arial" charset="0"/>
              <a:buNone/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163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 in Control Plane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599"/>
            <a:ext cx="4348716" cy="5378303"/>
          </a:xfrm>
        </p:spPr>
        <p:txBody>
          <a:bodyPr>
            <a:normAutofit/>
          </a:bodyPr>
          <a:lstStyle/>
          <a:p>
            <a:r>
              <a:rPr lang="en-US" dirty="0"/>
              <a:t>Original SDN design suffered from scalability problems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Network growth </a:t>
            </a:r>
            <a:r>
              <a:rPr lang="en-US" dirty="0">
                <a:sym typeface="Wingdings" pitchFamily="2" charset="2"/>
              </a:rPr>
              <a:t> </a:t>
            </a:r>
          </a:p>
          <a:p>
            <a:pPr lvl="1"/>
            <a:r>
              <a:rPr lang="en-US" dirty="0">
                <a:sym typeface="Wingdings" pitchFamily="2" charset="2"/>
              </a:rPr>
              <a:t>More traffic; and </a:t>
            </a:r>
          </a:p>
          <a:p>
            <a:pPr lvl="1"/>
            <a:r>
              <a:rPr lang="en-US" dirty="0">
                <a:sym typeface="Wingdings" pitchFamily="2" charset="2"/>
              </a:rPr>
              <a:t>Higher CPU load for controller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Geographic distribution </a:t>
            </a:r>
          </a:p>
          <a:p>
            <a:pPr lvl="1"/>
            <a:r>
              <a:rPr lang="en-US" dirty="0">
                <a:sym typeface="Wingdings" pitchFamily="2" charset="2"/>
              </a:rPr>
              <a:t>Increased setup latencies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  <p:pic>
        <p:nvPicPr>
          <p:cNvPr id="9" name="Picture 8" descr="o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97992" y="1066799"/>
            <a:ext cx="4536308" cy="3250020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8" name="TextBox 307"/>
          <p:cNvSpPr txBox="1">
            <a:spLocks noChangeArrowheads="1"/>
          </p:cNvSpPr>
          <p:nvPr/>
        </p:nvSpPr>
        <p:spPr bwMode="auto">
          <a:xfrm>
            <a:off x="818709" y="5932990"/>
            <a:ext cx="7581022" cy="52322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Trivial solution: deploy multiple controllers!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6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sz="half" idx="1"/>
          </p:nvPr>
        </p:nvSpPr>
        <p:spPr>
          <a:xfrm>
            <a:off x="457199" y="990600"/>
            <a:ext cx="4284921" cy="5364325"/>
          </a:xfrm>
        </p:spPr>
        <p:txBody>
          <a:bodyPr>
            <a:normAutofit/>
          </a:bodyPr>
          <a:lstStyle/>
          <a:p>
            <a:r>
              <a:rPr lang="en-US" dirty="0"/>
              <a:t>Trade-off between</a:t>
            </a:r>
          </a:p>
          <a:p>
            <a:pPr lvl="1"/>
            <a:r>
              <a:rPr lang="en-US" dirty="0"/>
              <a:t>Simplicity</a:t>
            </a:r>
          </a:p>
          <a:p>
            <a:pPr lvl="1"/>
            <a:r>
              <a:rPr lang="en-US" dirty="0"/>
              <a:t>Scalability</a:t>
            </a:r>
          </a:p>
          <a:p>
            <a:r>
              <a:rPr lang="en-US"/>
              <a:t>OpenFlow had </a:t>
            </a:r>
            <a:r>
              <a:rPr lang="en-US" dirty="0"/>
              <a:t>chosen simplicity</a:t>
            </a:r>
          </a:p>
          <a:p>
            <a:pPr lvl="1"/>
            <a:r>
              <a:rPr lang="en-US" dirty="0"/>
              <a:t>Network control logic is centralized</a:t>
            </a:r>
          </a:p>
          <a:p>
            <a:r>
              <a:rPr lang="en-US" b="1" dirty="0"/>
              <a:t>Question</a:t>
            </a:r>
            <a:r>
              <a:rPr lang="en-US" dirty="0"/>
              <a:t>: Can we have the best of both worlds?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Simplicity vs. Scalability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0229" y="5422643"/>
            <a:ext cx="8516679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Idea: distributed the control plane but keep the network control logic centralized. </a:t>
            </a:r>
          </a:p>
        </p:txBody>
      </p:sp>
      <p:pic>
        <p:nvPicPr>
          <p:cNvPr id="16" name="Picture 15" descr="h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1400" y="1003002"/>
            <a:ext cx="4373058" cy="3133060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77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Direct Synchronization?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Requires significant modifications to controller apps.</a:t>
            </a:r>
          </a:p>
          <a:p>
            <a:endParaRPr lang="en-US" dirty="0"/>
          </a:p>
          <a:p>
            <a:r>
              <a:rPr lang="en-US" dirty="0"/>
              <a:t>The synchronization procedure must handle state conflicts.</a:t>
            </a:r>
          </a:p>
          <a:p>
            <a:endParaRPr lang="en-US" dirty="0"/>
          </a:p>
          <a:p>
            <a:r>
              <a:rPr lang="en-US" dirty="0"/>
              <a:t>Synchronization traffic grows with the number of apps.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</a:p>
        </p:txBody>
      </p:sp>
    </p:spTree>
    <p:extLst>
      <p:ext uri="{BB962C8B-B14F-4D97-AF65-F5344CB8AC3E}">
        <p14:creationId xmlns:p14="http://schemas.microsoft.com/office/powerpoint/2010/main" val="86959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HyperFlow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approach: </a:t>
            </a:r>
          </a:p>
          <a:p>
            <a:pPr lvl="1"/>
            <a:r>
              <a:rPr lang="en-US" dirty="0"/>
              <a:t>Push all state to all controllers</a:t>
            </a:r>
          </a:p>
          <a:p>
            <a:pPr lvl="1"/>
            <a:r>
              <a:rPr lang="en-US" dirty="0"/>
              <a:t>Make each controller think it is the only controller</a:t>
            </a:r>
          </a:p>
          <a:p>
            <a:r>
              <a:rPr lang="en-US" dirty="0"/>
              <a:t>Synchronize state among controllers</a:t>
            </a:r>
          </a:p>
          <a:p>
            <a:pPr lvl="1"/>
            <a:r>
              <a:rPr lang="en-US" dirty="0"/>
              <a:t>With minor modifications to applications</a:t>
            </a:r>
          </a:p>
          <a:p>
            <a:r>
              <a:rPr lang="en-US" b="1" dirty="0"/>
              <a:t>Key idea</a:t>
            </a:r>
            <a:r>
              <a:rPr lang="en-US" dirty="0"/>
              <a:t>: capture controller events which affect controller state</a:t>
            </a:r>
          </a:p>
          <a:p>
            <a:pPr lvl="1"/>
            <a:r>
              <a:rPr lang="en-US" dirty="0"/>
              <a:t>Controller events: e.g., OpenFlow messages (</a:t>
            </a:r>
            <a:r>
              <a:rPr lang="en-US" dirty="0" err="1"/>
              <a:t>Packet_in_event</a:t>
            </a:r>
            <a:r>
              <a:rPr lang="en-US" dirty="0"/>
              <a:t>, …)</a:t>
            </a:r>
          </a:p>
          <a:p>
            <a:r>
              <a:rPr lang="en-US" b="1" dirty="0"/>
              <a:t>Observation</a:t>
            </a:r>
            <a:r>
              <a:rPr lang="en-US" dirty="0"/>
              <a:t>: the number of such events is very small</a:t>
            </a:r>
          </a:p>
          <a:p>
            <a:r>
              <a:rPr lang="en-US" dirty="0"/>
              <a:t>Replay these events on all other controllers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2229 - Software-Defined Networking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2020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6860" y="6171199"/>
            <a:ext cx="788933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Improved scalability</a:t>
            </a:r>
            <a:r>
              <a:rPr lang="en-US" sz="2800">
                <a:solidFill>
                  <a:schemeClr val="bg1"/>
                </a:solidFill>
              </a:rPr>
              <a:t>, preserved </a:t>
            </a:r>
            <a:r>
              <a:rPr lang="en-US" sz="2800" dirty="0">
                <a:solidFill>
                  <a:schemeClr val="bg1"/>
                </a:solidFill>
              </a:rPr>
              <a:t>simplicity.</a:t>
            </a:r>
          </a:p>
        </p:txBody>
      </p:sp>
    </p:spTree>
    <p:extLst>
      <p:ext uri="{BB962C8B-B14F-4D97-AF65-F5344CB8AC3E}">
        <p14:creationId xmlns:p14="http://schemas.microsoft.com/office/powerpoint/2010/main" val="259414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YG-Custom">
      <a:dk1>
        <a:sysClr val="windowText" lastClr="000000"/>
      </a:dk1>
      <a:lt1>
        <a:sysClr val="window" lastClr="FFFFFF"/>
      </a:lt1>
      <a:dk2>
        <a:srgbClr val="000082"/>
      </a:dk2>
      <a:lt2>
        <a:srgbClr val="BFBFBF"/>
      </a:lt2>
      <a:accent1>
        <a:srgbClr val="C5C0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1B1BFF"/>
      </a:hlink>
      <a:folHlink>
        <a:srgbClr val="ACC0DE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</TotalTime>
  <Words>1120</Words>
  <Application>Microsoft Macintosh PowerPoint</Application>
  <PresentationFormat>On-screen Show (4:3)</PresentationFormat>
  <Paragraphs>212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Constantia</vt:lpstr>
      <vt:lpstr>Wingdings 2</vt:lpstr>
      <vt:lpstr>Flow</vt:lpstr>
      <vt:lpstr>Handout # 4: Scaling Controllers in SDN - HyperFlow</vt:lpstr>
      <vt:lpstr>Announcements</vt:lpstr>
      <vt:lpstr>Announcements</vt:lpstr>
      <vt:lpstr>Software Defined Network (SDN)</vt:lpstr>
      <vt:lpstr>Network OS</vt:lpstr>
      <vt:lpstr>Scalability in Control Plane </vt:lpstr>
      <vt:lpstr>Simplicity vs. Scalability</vt:lpstr>
      <vt:lpstr>Why Not Direct Synchronization?</vt:lpstr>
      <vt:lpstr>HyperFlow</vt:lpstr>
      <vt:lpstr>HyperFlow Design</vt:lpstr>
      <vt:lpstr>HyperFlow Architecture</vt:lpstr>
      <vt:lpstr>HyperFlow Controller Component</vt:lpstr>
      <vt:lpstr>Event Propagation System</vt:lpstr>
      <vt:lpstr>Are Controllers in Sync?</vt:lpstr>
      <vt:lpstr>How Often Can the Network Change?</vt:lpstr>
      <vt:lpstr>Detour: OpenBoot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Yashar</dc:creator>
  <cp:lastModifiedBy>Yashar Ganjali</cp:lastModifiedBy>
  <cp:revision>236</cp:revision>
  <cp:lastPrinted>2020-01-19T23:37:05Z</cp:lastPrinted>
  <dcterms:created xsi:type="dcterms:W3CDTF">2010-09-15T13:03:51Z</dcterms:created>
  <dcterms:modified xsi:type="dcterms:W3CDTF">2020-01-20T14:49:36Z</dcterms:modified>
</cp:coreProperties>
</file>