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307" r:id="rId2"/>
    <p:sldId id="1101" r:id="rId3"/>
    <p:sldId id="1102" r:id="rId4"/>
    <p:sldId id="634" r:id="rId5"/>
    <p:sldId id="1095" r:id="rId6"/>
    <p:sldId id="969" r:id="rId7"/>
    <p:sldId id="970" r:id="rId8"/>
    <p:sldId id="971" r:id="rId9"/>
    <p:sldId id="1016" r:id="rId10"/>
    <p:sldId id="1018" r:id="rId11"/>
    <p:sldId id="636" r:id="rId12"/>
    <p:sldId id="1017" r:id="rId13"/>
    <p:sldId id="972" r:id="rId14"/>
    <p:sldId id="1096" r:id="rId15"/>
    <p:sldId id="1012" r:id="rId16"/>
    <p:sldId id="1014" r:id="rId17"/>
    <p:sldId id="1019" r:id="rId18"/>
    <p:sldId id="1020" r:id="rId19"/>
    <p:sldId id="640" r:id="rId20"/>
    <p:sldId id="642" r:id="rId21"/>
    <p:sldId id="1093" r:id="rId22"/>
    <p:sldId id="1094" r:id="rId23"/>
    <p:sldId id="1097" r:id="rId24"/>
    <p:sldId id="1022" r:id="rId25"/>
    <p:sldId id="1021" r:id="rId26"/>
    <p:sldId id="1092" r:id="rId27"/>
    <p:sldId id="1023" r:id="rId28"/>
    <p:sldId id="1100" r:id="rId29"/>
    <p:sldId id="1024" r:id="rId30"/>
    <p:sldId id="1043" r:id="rId31"/>
    <p:sldId id="1091" r:id="rId32"/>
    <p:sldId id="1038" r:id="rId33"/>
    <p:sldId id="1039" r:id="rId34"/>
    <p:sldId id="1040" r:id="rId35"/>
    <p:sldId id="1041" r:id="rId36"/>
    <p:sldId id="1042" r:id="rId37"/>
    <p:sldId id="1098" r:id="rId38"/>
    <p:sldId id="639" r:id="rId39"/>
    <p:sldId id="952" r:id="rId40"/>
    <p:sldId id="953" r:id="rId41"/>
    <p:sldId id="963" r:id="rId42"/>
    <p:sldId id="964" r:id="rId43"/>
    <p:sldId id="965" r:id="rId44"/>
    <p:sldId id="955" r:id="rId45"/>
    <p:sldId id="956" r:id="rId46"/>
    <p:sldId id="957" r:id="rId47"/>
    <p:sldId id="958" r:id="rId48"/>
    <p:sldId id="959" r:id="rId49"/>
    <p:sldId id="1052" r:id="rId50"/>
    <p:sldId id="1053" r:id="rId51"/>
    <p:sldId id="1054" r:id="rId52"/>
    <p:sldId id="1055" r:id="rId53"/>
    <p:sldId id="1056" r:id="rId54"/>
    <p:sldId id="1057" r:id="rId55"/>
    <p:sldId id="1099" r:id="rId56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6856CA3-6A16-024C-A634-0321E3741FC5}">
          <p14:sldIdLst>
            <p14:sldId id="307"/>
            <p14:sldId id="1101"/>
            <p14:sldId id="1102"/>
            <p14:sldId id="634"/>
          </p14:sldIdLst>
        </p14:section>
        <p14:section name="Introduction to SDNs" id="{494EE418-8D03-884D-9293-1B0BD909F188}">
          <p14:sldIdLst>
            <p14:sldId id="1095"/>
            <p14:sldId id="969"/>
            <p14:sldId id="970"/>
            <p14:sldId id="971"/>
            <p14:sldId id="1016"/>
            <p14:sldId id="1018"/>
            <p14:sldId id="636"/>
            <p14:sldId id="1017"/>
            <p14:sldId id="972"/>
            <p14:sldId id="1096"/>
            <p14:sldId id="1012"/>
            <p14:sldId id="1014"/>
            <p14:sldId id="1019"/>
            <p14:sldId id="1020"/>
            <p14:sldId id="640"/>
            <p14:sldId id="642"/>
            <p14:sldId id="1093"/>
            <p14:sldId id="1094"/>
            <p14:sldId id="1097"/>
            <p14:sldId id="1022"/>
            <p14:sldId id="1021"/>
            <p14:sldId id="1092"/>
            <p14:sldId id="1023"/>
            <p14:sldId id="1100"/>
            <p14:sldId id="1024"/>
            <p14:sldId id="1043"/>
            <p14:sldId id="1091"/>
            <p14:sldId id="1038"/>
            <p14:sldId id="1039"/>
            <p14:sldId id="1040"/>
            <p14:sldId id="1041"/>
            <p14:sldId id="1042"/>
          </p14:sldIdLst>
        </p14:section>
        <p14:section name="OpenFlow Basics" id="{03EE4D2A-C840-7342-B255-B14AB1BD258C}">
          <p14:sldIdLst>
            <p14:sldId id="1098"/>
            <p14:sldId id="639"/>
            <p14:sldId id="952"/>
            <p14:sldId id="953"/>
            <p14:sldId id="963"/>
            <p14:sldId id="964"/>
            <p14:sldId id="965"/>
            <p14:sldId id="955"/>
            <p14:sldId id="956"/>
            <p14:sldId id="957"/>
            <p14:sldId id="958"/>
            <p14:sldId id="959"/>
            <p14:sldId id="1052"/>
            <p14:sldId id="1053"/>
            <p14:sldId id="1054"/>
            <p14:sldId id="1055"/>
            <p14:sldId id="1056"/>
            <p14:sldId id="1057"/>
            <p14:sldId id="10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7C80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12" autoAdjust="0"/>
    <p:restoredTop sz="93680" autoAdjust="0"/>
  </p:normalViewPr>
  <p:slideViewPr>
    <p:cSldViewPr>
      <p:cViewPr varScale="1">
        <p:scale>
          <a:sx n="116" d="100"/>
          <a:sy n="116" d="100"/>
        </p:scale>
        <p:origin x="17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21904"/>
    </p:cViewPr>
  </p:sorterViewPr>
  <p:notesViewPr>
    <p:cSldViewPr>
      <p:cViewPr varScale="1">
        <p:scale>
          <a:sx n="42" d="100"/>
          <a:sy n="42" d="100"/>
        </p:scale>
        <p:origin x="-2318" y="-86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6E8FB5F-E7AB-4BA0-A6C1-C4CE60F54423}" type="datetimeFigureOut">
              <a:rPr lang="en-US" smtClean="0"/>
              <a:pPr/>
              <a:t>1/12/20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A8D444D-285E-4E75-BF9B-6D3E847ED87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38810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2B8EC05-3D9B-431F-86FE-1307797B1786}" type="datetimeFigureOut">
              <a:rPr lang="en-US" smtClean="0"/>
              <a:pPr/>
              <a:t>1/12/20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878AD40-17FD-4B63-B1F1-12D759FB841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27295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595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021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22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65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A60955-FDB3-9C41-83FE-C263DAE8596F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703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009D7B-D3C0-8248-A88B-6B40BB974C0D}" type="slidenum">
              <a:rPr lang="en-US" sz="1200"/>
              <a:pPr eaLnBrk="1" hangingPunct="1"/>
              <a:t>39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01513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4268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9B6688-6865-DB43-A9C6-9882B76C036F}" type="slidenum">
              <a:rPr lang="en-US" sz="1200"/>
              <a:pPr eaLnBrk="1" hangingPunct="1"/>
              <a:t>40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01979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9F25DA-CCA0-194F-B2E5-062CC78471F7}" type="slidenum">
              <a:rPr lang="en-US" sz="1200">
                <a:solidFill>
                  <a:srgbClr val="000000"/>
                </a:solidFill>
              </a:rPr>
              <a:pPr eaLnBrk="1" hangingPunct="1"/>
              <a:t>41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340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230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17DE25-3DBD-9C4C-B6EE-B086DD316DA9}" type="slidenum">
              <a:rPr lang="en-US" sz="1200"/>
              <a:pPr eaLnBrk="1" hangingPunct="1"/>
              <a:t>44</a:t>
            </a:fld>
            <a:endParaRPr lang="en-US" sz="1200"/>
          </a:p>
        </p:txBody>
      </p:sp>
      <p:sp>
        <p:nvSpPr>
          <p:cNvPr id="66563" name="Rectangle 7"/>
          <p:cNvSpPr txBox="1">
            <a:spLocks noGrp="1"/>
          </p:cNvSpPr>
          <p:nvPr/>
        </p:nvSpPr>
        <p:spPr bwMode="auto">
          <a:xfrm>
            <a:off x="5439643" y="6949378"/>
            <a:ext cx="4161558" cy="3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AAC56F6-D2B1-9D4F-B2C1-165A71166825}" type="slidenum">
              <a:rPr lang="en-US" sz="120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rPr>
              <a:pPr algn="r" eaLnBrk="1" hangingPunct="1"/>
              <a:t>44</a:t>
            </a:fld>
            <a:endParaRPr lang="en-US" sz="1200">
              <a:solidFill>
                <a:srgbClr val="000000"/>
              </a:solidFill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5" name="Rectangle 3"/>
          <p:cNvSpPr>
            <a:spLocks noGrp="1"/>
          </p:cNvSpPr>
          <p:nvPr>
            <p:ph type="body" idx="1"/>
          </p:nvPr>
        </p:nvSpPr>
        <p:spPr>
          <a:xfrm>
            <a:off x="1280310" y="3475307"/>
            <a:ext cx="7040583" cy="329116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1330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88CD67A-02A9-1D4F-8D00-230CE0DE0BB5}" type="slidenum">
              <a:rPr lang="en-US" sz="1200"/>
              <a:pPr eaLnBrk="1" hangingPunct="1"/>
              <a:t>49</a:t>
            </a:fld>
            <a:endParaRPr lang="en-US" sz="1200"/>
          </a:p>
        </p:txBody>
      </p:sp>
      <p:sp>
        <p:nvSpPr>
          <p:cNvPr id="86019" name="Rectangle 7"/>
          <p:cNvSpPr txBox="1">
            <a:spLocks noGrp="1"/>
          </p:cNvSpPr>
          <p:nvPr/>
        </p:nvSpPr>
        <p:spPr bwMode="auto">
          <a:xfrm>
            <a:off x="5439643" y="6949378"/>
            <a:ext cx="4161558" cy="3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66584D8-80CD-604E-BC9B-59B146D45EF1}" type="slidenum">
              <a:rPr lang="en-US" sz="120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rPr>
              <a:pPr algn="r" eaLnBrk="1" hangingPunct="1"/>
              <a:t>49</a:t>
            </a:fld>
            <a:endParaRPr lang="en-US" sz="1200">
              <a:solidFill>
                <a:srgbClr val="000000"/>
              </a:solidFill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1" name="Rectangle 3"/>
          <p:cNvSpPr>
            <a:spLocks noGrp="1"/>
          </p:cNvSpPr>
          <p:nvPr>
            <p:ph type="body" idx="1"/>
          </p:nvPr>
        </p:nvSpPr>
        <p:spPr>
          <a:xfrm>
            <a:off x="1280310" y="3475307"/>
            <a:ext cx="7040583" cy="329116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6195F3-04F5-2849-8A2D-5FFF9265EC16}" type="slidenum">
              <a:rPr lang="en-US" sz="1200"/>
              <a:pPr eaLnBrk="1" hangingPunct="1"/>
              <a:t>50</a:t>
            </a:fld>
            <a:endParaRPr lang="en-US" sz="1200"/>
          </a:p>
        </p:txBody>
      </p:sp>
      <p:sp>
        <p:nvSpPr>
          <p:cNvPr id="88067" name="Rectangle 7"/>
          <p:cNvSpPr txBox="1">
            <a:spLocks noGrp="1"/>
          </p:cNvSpPr>
          <p:nvPr/>
        </p:nvSpPr>
        <p:spPr bwMode="auto">
          <a:xfrm>
            <a:off x="5439643" y="6949378"/>
            <a:ext cx="4161558" cy="3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30FA614-6FDE-4541-9EE2-F1C6FD864C19}" type="slidenum">
              <a:rPr lang="en-US" sz="120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rPr>
              <a:pPr algn="r" eaLnBrk="1" hangingPunct="1"/>
              <a:t>50</a:t>
            </a:fld>
            <a:endParaRPr lang="en-US" sz="1200">
              <a:solidFill>
                <a:srgbClr val="000000"/>
              </a:solidFill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9" name="Rectangle 3"/>
          <p:cNvSpPr>
            <a:spLocks noGrp="1"/>
          </p:cNvSpPr>
          <p:nvPr>
            <p:ph type="body" idx="1"/>
          </p:nvPr>
        </p:nvSpPr>
        <p:spPr>
          <a:xfrm>
            <a:off x="1280310" y="3475307"/>
            <a:ext cx="7040583" cy="329116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C11609-C396-8E4C-A959-186D80B86A16}" type="slidenum">
              <a:rPr lang="en-US" sz="1200"/>
              <a:pPr eaLnBrk="1" hangingPunct="1"/>
              <a:t>51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1750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3F2709-8EDE-D341-B1E0-BD5A64C80F2C}" type="slidenum">
              <a:rPr lang="en-US" sz="1200"/>
              <a:pPr eaLnBrk="1" hangingPunct="1"/>
              <a:t>52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478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0757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mainframe industry in the 1980s was vertical and closed: it consisted of specialized hardware, operating system and applications --- all from the same company. 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revolution happened when open interfaces started to appear. The industry became horizontal. Innovation exploded.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8C530A0-7F90-F044-BB8A-305262CDF28B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b="1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09B9F8-087F-7B40-BDFC-CBF940A1C575}" type="slidenum">
              <a:rPr lang="en-US" sz="1200">
                <a:solidFill>
                  <a:srgbClr val="000000"/>
                </a:solidFill>
              </a:rPr>
              <a:pPr eaLnBrk="1" hangingPunct="1"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AA8DA6-F55C-4410-B8BB-E59ADA15473F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61FD6D-6D52-1847-9DC8-FCAFEDC92567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6A62E1-739F-3D4C-AE03-0B67F9C9252E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59337B-83A3-ED4F-99C4-5DEA6BC4FA7D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5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8153400" cy="2362200"/>
          </a:xfrm>
          <a:ln>
            <a:noFill/>
          </a:ln>
        </p:spPr>
        <p:txBody>
          <a:bodyPr vert="horz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981200" y="3124200"/>
            <a:ext cx="6705600" cy="3200400"/>
          </a:xfrm>
        </p:spPr>
        <p:txBody>
          <a:bodyPr lIns="0" rIns="18288">
            <a:normAutofit/>
          </a:bodyPr>
          <a:lstStyle>
            <a:lvl1pPr marL="0" marR="45720" indent="0" algn="l">
              <a:buNone/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35592" y="3200400"/>
            <a:ext cx="1371600" cy="2209800"/>
            <a:chOff x="435592" y="3200400"/>
            <a:chExt cx="1371600" cy="2209800"/>
          </a:xfrm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21" name="Rounded Rectangle 20"/>
            <p:cNvSpPr/>
            <p:nvPr userDrawn="1"/>
          </p:nvSpPr>
          <p:spPr>
            <a:xfrm>
              <a:off x="435592" y="3200400"/>
              <a:ext cx="1371600" cy="2209800"/>
            </a:xfrm>
            <a:prstGeom prst="roundRect">
              <a:avLst/>
            </a:prstGeom>
            <a:solidFill>
              <a:schemeClr val="bg1"/>
            </a:solidFill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" name="Picture 17" descr="UofT-Logo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024" y="3352800"/>
              <a:ext cx="1100376" cy="1918164"/>
            </a:xfrm>
            <a:prstGeom prst="rect">
              <a:avLst/>
            </a:prstGeom>
            <a:noFill/>
            <a:ln w="34925">
              <a:noFill/>
            </a:ln>
            <a:effectLst/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-19017" y="-7144"/>
            <a:ext cx="9180548" cy="1150144"/>
            <a:chOff x="-19017" y="-7144"/>
            <a:chExt cx="9180548" cy="1041401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-9525" y="-7144"/>
              <a:ext cx="9163050" cy="1041401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381500" y="-7144"/>
              <a:ext cx="4762500" cy="63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4" name="Group 1"/>
            <p:cNvGrpSpPr/>
            <p:nvPr/>
          </p:nvGrpSpPr>
          <p:grpSpPr>
            <a:xfrm>
              <a:off x="-19017" y="202408"/>
              <a:ext cx="9180548" cy="649224"/>
              <a:chOff x="-19045" y="216551"/>
              <a:chExt cx="9180548" cy="649224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 rot="21435692">
                <a:off x="-19045" y="216551"/>
                <a:ext cx="9163050" cy="649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 rot="21435692">
                <a:off x="-14309" y="290003"/>
                <a:ext cx="9175812" cy="53035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/>
              </a:p>
            </p:txBody>
          </p:sp>
        </p:grpSp>
      </p:grp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CSC2229 -- Software-Defined Networking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0722A-30FE-4606-B981-44514D85D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Toronto – Winter 2020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buClr>
                <a:schemeClr val="tx2"/>
              </a:buClr>
              <a:defRPr sz="26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400"/>
            </a:lvl3pPr>
            <a:lvl4pPr>
              <a:buClr>
                <a:schemeClr val="tx2"/>
              </a:buClr>
              <a:defRPr sz="2400">
                <a:solidFill>
                  <a:schemeClr val="tx2"/>
                </a:solidFill>
              </a:defRPr>
            </a:lvl4pPr>
            <a:lvl5pPr>
              <a:defRPr sz="2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20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364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64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Title 1"/>
          <p:cNvSpPr>
            <a:spLocks noGrp="1"/>
          </p:cNvSpPr>
          <p:nvPr userDrawn="1"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992855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676400"/>
            <a:ext cx="4040188" cy="46839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6839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itle 1"/>
          <p:cNvSpPr>
            <a:spLocks noGrp="1"/>
          </p:cNvSpPr>
          <p:nvPr userDrawn="1"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2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Date Placeholder 1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Date Placeholder 19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Date Placeholder 17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4191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800600" y="6356350"/>
            <a:ext cx="2895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tx2"/>
        </a:buClr>
        <a:buSzPct val="85000"/>
        <a:buFont typeface="Wingdings 2"/>
        <a:buChar char=""/>
        <a:defRPr kumimoji="0" sz="2600" kern="1200">
          <a:solidFill>
            <a:schemeClr val="tx2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3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tx2"/>
        </a:buClr>
        <a:buSzPct val="65000"/>
        <a:buFont typeface="Wingdings 2"/>
        <a:buChar char=""/>
        <a:defRPr kumimoji="0" sz="2200" kern="1200">
          <a:solidFill>
            <a:schemeClr val="tx2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ganjali@cs.toronto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s.toronto.edu/~yganjali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153400" cy="1371600"/>
          </a:xfrm>
        </p:spPr>
        <p:txBody>
          <a:bodyPr/>
          <a:lstStyle/>
          <a:p>
            <a:r>
              <a:rPr lang="en-US" sz="4000" dirty="0">
                <a:solidFill>
                  <a:srgbClr val="0070C0"/>
                </a:solidFill>
              </a:rPr>
              <a:t>Handout </a:t>
            </a:r>
            <a:r>
              <a:rPr lang="en-US" sz="4000">
                <a:solidFill>
                  <a:srgbClr val="0070C0"/>
                </a:solidFill>
              </a:rPr>
              <a:t># 3: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Introduction to 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400" dirty="0">
                <a:solidFill>
                  <a:srgbClr val="0070C0"/>
                </a:solidFill>
              </a:rPr>
              <a:t>Software-Defined Networking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981200" y="3200400"/>
            <a:ext cx="6705600" cy="31242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Professor Yashar Ganjali</a:t>
            </a:r>
          </a:p>
          <a:p>
            <a:r>
              <a:rPr lang="en-US" b="1" dirty="0">
                <a:solidFill>
                  <a:schemeClr val="tx2"/>
                </a:solidFill>
              </a:rPr>
              <a:t>Department of Computer Science</a:t>
            </a:r>
          </a:p>
          <a:p>
            <a:r>
              <a:rPr lang="en-US" b="1" dirty="0">
                <a:solidFill>
                  <a:schemeClr val="tx2"/>
                </a:solidFill>
              </a:rPr>
              <a:t>University of Toronto</a:t>
            </a:r>
          </a:p>
          <a:p>
            <a:endParaRPr lang="en-US" sz="2000" dirty="0"/>
          </a:p>
          <a:p>
            <a:r>
              <a:rPr lang="en-US" sz="2400" dirty="0">
                <a:solidFill>
                  <a:schemeClr val="tx2"/>
                </a:solidFill>
                <a:hlinkClick r:id="rId3"/>
              </a:rPr>
              <a:t>yganjali@cs.toronto.edu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hlinkClick r:id="rId4"/>
              </a:rPr>
              <a:t>http://www.cs.toronto.edu/~yganjali</a:t>
            </a:r>
            <a:endParaRPr lang="en-US" sz="2400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533400" y="609600"/>
            <a:ext cx="8153400" cy="457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CSC 2229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 – Software-Defined Networking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675063" y="2438400"/>
            <a:ext cx="2065337" cy="1482725"/>
            <a:chOff x="1728" y="1416"/>
            <a:chExt cx="1301" cy="672"/>
          </a:xfrm>
        </p:grpSpPr>
        <p:sp>
          <p:nvSpPr>
            <p:cNvPr id="13" name="AutoShape 22"/>
            <p:cNvSpPr>
              <a:spLocks/>
            </p:cNvSpPr>
            <p:nvPr/>
          </p:nvSpPr>
          <p:spPr bwMode="auto">
            <a:xfrm>
              <a:off x="1728" y="1416"/>
              <a:ext cx="192" cy="672"/>
            </a:xfrm>
            <a:prstGeom prst="rightBrace">
              <a:avLst>
                <a:gd name="adj1" fmla="val 45306"/>
                <a:gd name="adj2" fmla="val 4851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1968" y="1566"/>
              <a:ext cx="1061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latin typeface="+mj-lt"/>
                  <a:ea typeface="+mn-ea"/>
                  <a:cs typeface="+mn-cs"/>
                </a:rPr>
                <a:t>Million of lines</a:t>
              </a:r>
              <a:br>
                <a:rPr lang="en-US">
                  <a:latin typeface="+mj-lt"/>
                  <a:ea typeface="+mn-ea"/>
                  <a:cs typeface="+mn-cs"/>
                </a:rPr>
              </a:br>
              <a:r>
                <a:rPr lang="en-US">
                  <a:latin typeface="+mj-lt"/>
                  <a:ea typeface="+mn-ea"/>
                  <a:cs typeface="+mn-cs"/>
                </a:rPr>
                <a:t>of source code</a:t>
              </a:r>
            </a:p>
          </p:txBody>
        </p:sp>
      </p:grp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732463" y="2855912"/>
            <a:ext cx="12053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9,000 RFCs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675063" y="4024312"/>
            <a:ext cx="2114550" cy="952500"/>
            <a:chOff x="1728" y="2232"/>
            <a:chExt cx="1332" cy="672"/>
          </a:xfrm>
        </p:grpSpPr>
        <p:sp>
          <p:nvSpPr>
            <p:cNvPr id="20" name="AutoShape 27"/>
            <p:cNvSpPr>
              <a:spLocks/>
            </p:cNvSpPr>
            <p:nvPr/>
          </p:nvSpPr>
          <p:spPr bwMode="auto">
            <a:xfrm>
              <a:off x="1728" y="2232"/>
              <a:ext cx="192" cy="672"/>
            </a:xfrm>
            <a:prstGeom prst="rightBrace">
              <a:avLst>
                <a:gd name="adj1" fmla="val 45306"/>
                <a:gd name="adj2" fmla="val 4851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1968" y="2328"/>
              <a:ext cx="1092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latin typeface="+mj-lt"/>
                  <a:ea typeface="+mn-ea"/>
                  <a:cs typeface="+mn-cs"/>
                </a:rPr>
                <a:t>Billions of gates</a:t>
              </a:r>
            </a:p>
          </p:txBody>
        </p:sp>
      </p:grp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5732463" y="4165600"/>
            <a:ext cx="904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  <a:ea typeface="+mn-ea"/>
                <a:cs typeface="+mn-cs"/>
              </a:rPr>
              <a:t>Bloated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067550" y="4165600"/>
            <a:ext cx="1511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  <a:ea typeface="+mn-ea"/>
                <a:cs typeface="+mn-cs"/>
              </a:rPr>
              <a:t>Power Hungry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1377950" y="5410200"/>
            <a:ext cx="654685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•"/>
            </a:pPr>
            <a:r>
              <a:rPr lang="en-US" dirty="0">
                <a:latin typeface="Calibri" charset="0"/>
              </a:rPr>
              <a:t> Vertically integrated, complex, closed, proprietary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•"/>
            </a:pPr>
            <a:r>
              <a:rPr lang="en-US" dirty="0">
                <a:latin typeface="Calibri" charset="0"/>
              </a:rPr>
              <a:t> Networking industry with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mainframe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mind-set</a:t>
            </a:r>
            <a:endParaRPr lang="en-US" dirty="0">
              <a:solidFill>
                <a:schemeClr val="accent2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endParaRPr lang="en-US" dirty="0">
              <a:solidFill>
                <a:schemeClr val="accent2"/>
              </a:solidFill>
              <a:latin typeface="Calibri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85801" y="4023934"/>
            <a:ext cx="2862238" cy="9525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C3D69B"/>
                </a:solidFill>
              </a:rPr>
              <a:t>Custom Hardware</a:t>
            </a:r>
            <a:endParaRPr lang="en-US" sz="1800" b="1">
              <a:solidFill>
                <a:srgbClr val="C3D69B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85800" y="3132770"/>
            <a:ext cx="2862239" cy="788185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FFFF"/>
                </a:solidFill>
              </a:rPr>
              <a:t>OS</a:t>
            </a:r>
            <a:endParaRPr lang="en-US" sz="1600">
              <a:solidFill>
                <a:srgbClr val="FFFFFF"/>
              </a:solidFill>
            </a:endParaRP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1981200" y="1066800"/>
            <a:ext cx="5257799" cy="1447800"/>
            <a:chOff x="2890576" y="1144435"/>
            <a:chExt cx="5258696" cy="1449204"/>
          </a:xfrm>
        </p:grpSpPr>
        <p:sp>
          <p:nvSpPr>
            <p:cNvPr id="31" name="TextBox 30"/>
            <p:cNvSpPr txBox="1"/>
            <p:nvPr/>
          </p:nvSpPr>
          <p:spPr>
            <a:xfrm>
              <a:off x="3349441" y="1144435"/>
              <a:ext cx="4799831" cy="6467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/>
                <a:t>Routing, management, mobility management, </a:t>
              </a:r>
              <a:br>
                <a:rPr lang="en-US" sz="1800" dirty="0"/>
              </a:br>
              <a:r>
                <a:rPr lang="en-US" sz="1800" dirty="0"/>
                <a:t>access control, VPNs, …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5400000">
              <a:off x="2699708" y="1945494"/>
              <a:ext cx="839013" cy="4572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ounded Rectangle 32"/>
          <p:cNvSpPr/>
          <p:nvPr/>
        </p:nvSpPr>
        <p:spPr bwMode="auto">
          <a:xfrm>
            <a:off x="687364" y="2503509"/>
            <a:ext cx="1277573" cy="492103"/>
          </a:xfrm>
          <a:prstGeom prst="roundRect">
            <a:avLst/>
          </a:prstGeom>
          <a:solidFill>
            <a:srgbClr val="FFCC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Feature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2100239" y="2500312"/>
            <a:ext cx="1437149" cy="492103"/>
          </a:xfrm>
          <a:prstGeom prst="roundRect">
            <a:avLst/>
          </a:prstGeom>
          <a:solidFill>
            <a:srgbClr val="FFCC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Feature</a:t>
            </a:r>
          </a:p>
        </p:txBody>
      </p:sp>
      <p:pic>
        <p:nvPicPr>
          <p:cNvPr id="34837" name="Picture 4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30480"/>
            <a:ext cx="1962150" cy="156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Lost Our Way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075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reeform 90"/>
          <p:cNvSpPr>
            <a:spLocks noChangeArrowheads="1"/>
          </p:cNvSpPr>
          <p:nvPr/>
        </p:nvSpPr>
        <p:spPr bwMode="auto">
          <a:xfrm>
            <a:off x="5330825" y="2303463"/>
            <a:ext cx="2366963" cy="1558925"/>
          </a:xfrm>
          <a:custGeom>
            <a:avLst/>
            <a:gdLst>
              <a:gd name="T0" fmla="*/ 0 w 2451027"/>
              <a:gd name="T1" fmla="*/ 0 h 1403627"/>
              <a:gd name="T2" fmla="*/ 548710 w 2451027"/>
              <a:gd name="T3" fmla="*/ 12378 h 1403627"/>
              <a:gd name="T4" fmla="*/ 914517 w 2451027"/>
              <a:gd name="T5" fmla="*/ 507485 h 1403627"/>
              <a:gd name="T6" fmla="*/ 1269564 w 2451027"/>
              <a:gd name="T7" fmla="*/ 482730 h 1403627"/>
              <a:gd name="T8" fmla="*/ 1366395 w 2451027"/>
              <a:gd name="T9" fmla="*/ 210420 h 1403627"/>
              <a:gd name="T10" fmla="*/ 1635371 w 2451027"/>
              <a:gd name="T11" fmla="*/ 198043 h 1403627"/>
              <a:gd name="T12" fmla="*/ 1613852 w 2451027"/>
              <a:gd name="T13" fmla="*/ 742661 h 1403627"/>
              <a:gd name="T14" fmla="*/ 2033454 w 2451027"/>
              <a:gd name="T15" fmla="*/ 742661 h 1403627"/>
              <a:gd name="T16" fmla="*/ 2044213 w 2451027"/>
              <a:gd name="T17" fmla="*/ 12378 h 1403627"/>
              <a:gd name="T18" fmla="*/ 2366984 w 2451027"/>
              <a:gd name="T19" fmla="*/ 0 h 1403627"/>
              <a:gd name="T20" fmla="*/ 2356225 w 2451027"/>
              <a:gd name="T21" fmla="*/ 1027348 h 1403627"/>
              <a:gd name="T22" fmla="*/ 1796756 w 2451027"/>
              <a:gd name="T23" fmla="*/ 1027348 h 1403627"/>
              <a:gd name="T24" fmla="*/ 1785997 w 2451027"/>
              <a:gd name="T25" fmla="*/ 1559588 h 1403627"/>
              <a:gd name="T26" fmla="*/ 1291082 w 2451027"/>
              <a:gd name="T27" fmla="*/ 1386301 h 1403627"/>
              <a:gd name="T28" fmla="*/ 1248045 w 2451027"/>
              <a:gd name="T29" fmla="*/ 841682 h 1403627"/>
              <a:gd name="T30" fmla="*/ 602505 w 2451027"/>
              <a:gd name="T31" fmla="*/ 940704 h 1403627"/>
              <a:gd name="T32" fmla="*/ 494914 w 2451027"/>
              <a:gd name="T33" fmla="*/ 1225391 h 1403627"/>
              <a:gd name="T34" fmla="*/ 150626 w 2451027"/>
              <a:gd name="T35" fmla="*/ 1200635 h 1403627"/>
              <a:gd name="T36" fmla="*/ 0 w 2451027"/>
              <a:gd name="T37" fmla="*/ 594129 h 1403627"/>
              <a:gd name="T38" fmla="*/ 0 w 2451027"/>
              <a:gd name="T39" fmla="*/ 0 h 140362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51027"/>
              <a:gd name="T61" fmla="*/ 0 h 1403627"/>
              <a:gd name="T62" fmla="*/ 2451027 w 2451027"/>
              <a:gd name="T63" fmla="*/ 1403627 h 140362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51027" h="1403627">
                <a:moveTo>
                  <a:pt x="0" y="0"/>
                </a:moveTo>
                <a:lnTo>
                  <a:pt x="568193" y="11140"/>
                </a:lnTo>
                <a:lnTo>
                  <a:pt x="946988" y="456736"/>
                </a:lnTo>
                <a:lnTo>
                  <a:pt x="1314642" y="434456"/>
                </a:lnTo>
                <a:lnTo>
                  <a:pt x="1414911" y="189378"/>
                </a:lnTo>
                <a:lnTo>
                  <a:pt x="1693437" y="178238"/>
                </a:lnTo>
                <a:lnTo>
                  <a:pt x="1671154" y="668394"/>
                </a:lnTo>
                <a:lnTo>
                  <a:pt x="2105655" y="668394"/>
                </a:lnTo>
                <a:lnTo>
                  <a:pt x="2116796" y="11140"/>
                </a:lnTo>
                <a:lnTo>
                  <a:pt x="2451027" y="0"/>
                </a:lnTo>
                <a:lnTo>
                  <a:pt x="2439886" y="924612"/>
                </a:lnTo>
                <a:lnTo>
                  <a:pt x="1860552" y="924612"/>
                </a:lnTo>
                <a:lnTo>
                  <a:pt x="1849411" y="1403627"/>
                </a:lnTo>
                <a:lnTo>
                  <a:pt x="1336924" y="1247669"/>
                </a:lnTo>
                <a:lnTo>
                  <a:pt x="1292359" y="757513"/>
                </a:lnTo>
                <a:lnTo>
                  <a:pt x="623898" y="846632"/>
                </a:lnTo>
                <a:lnTo>
                  <a:pt x="512487" y="1102850"/>
                </a:lnTo>
                <a:lnTo>
                  <a:pt x="155974" y="1080570"/>
                </a:lnTo>
                <a:lnTo>
                  <a:pt x="0" y="534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itchFamily="-109" charset="0"/>
              </a:rPr>
              <a:t>Operating System</a:t>
            </a:r>
          </a:p>
        </p:txBody>
      </p:sp>
      <p:sp>
        <p:nvSpPr>
          <p:cNvPr id="20483" name="Titl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Reality is Even Worse</a:t>
            </a:r>
          </a:p>
        </p:txBody>
      </p:sp>
      <p:sp>
        <p:nvSpPr>
          <p:cNvPr id="20484" name="TextBox 48"/>
          <p:cNvSpPr txBox="1">
            <a:spLocks noChangeArrowheads="1"/>
          </p:cNvSpPr>
          <p:nvPr/>
        </p:nvSpPr>
        <p:spPr bwMode="auto">
          <a:xfrm>
            <a:off x="381000" y="59785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-109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5330905" y="1612562"/>
            <a:ext cx="591746" cy="1002209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rgbClr val="FFFFFF"/>
                </a:solidFill>
              </a:rPr>
              <a:t>App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6218524" y="2132472"/>
            <a:ext cx="591746" cy="593699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</a:rPr>
              <a:t>App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7106143" y="1467368"/>
            <a:ext cx="591746" cy="1503886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rgbClr val="FFFFFF"/>
                </a:solidFill>
              </a:rPr>
              <a:t>App</a:t>
            </a:r>
          </a:p>
        </p:txBody>
      </p:sp>
      <p:sp>
        <p:nvSpPr>
          <p:cNvPr id="92" name="Freeform 91"/>
          <p:cNvSpPr>
            <a:spLocks noChangeArrowheads="1"/>
          </p:cNvSpPr>
          <p:nvPr/>
        </p:nvSpPr>
        <p:spPr bwMode="auto">
          <a:xfrm>
            <a:off x="5300663" y="3071813"/>
            <a:ext cx="2373312" cy="1092200"/>
          </a:xfrm>
          <a:custGeom>
            <a:avLst/>
            <a:gdLst>
              <a:gd name="T0" fmla="*/ 11141 w 2373039"/>
              <a:gd name="T1" fmla="*/ 0 h 1091710"/>
              <a:gd name="T2" fmla="*/ 0 w 2373039"/>
              <a:gd name="T3" fmla="*/ 1036011 h 1091710"/>
              <a:gd name="T4" fmla="*/ 2373039 w 2373039"/>
              <a:gd name="T5" fmla="*/ 1091710 h 1091710"/>
              <a:gd name="T6" fmla="*/ 2373039 w 2373039"/>
              <a:gd name="T7" fmla="*/ 311917 h 1091710"/>
              <a:gd name="T8" fmla="*/ 1548603 w 2373039"/>
              <a:gd name="T9" fmla="*/ 300778 h 1091710"/>
              <a:gd name="T10" fmla="*/ 1526321 w 2373039"/>
              <a:gd name="T11" fmla="*/ 846633 h 1091710"/>
              <a:gd name="T12" fmla="*/ 1136385 w 2373039"/>
              <a:gd name="T13" fmla="*/ 802073 h 1091710"/>
              <a:gd name="T14" fmla="*/ 935846 w 2373039"/>
              <a:gd name="T15" fmla="*/ 189379 h 1091710"/>
              <a:gd name="T16" fmla="*/ 523628 w 2373039"/>
              <a:gd name="T17" fmla="*/ 189379 h 1091710"/>
              <a:gd name="T18" fmla="*/ 300807 w 2373039"/>
              <a:gd name="T19" fmla="*/ 345337 h 1091710"/>
              <a:gd name="T20" fmla="*/ 11141 w 2373039"/>
              <a:gd name="T21" fmla="*/ 0 h 10917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73039"/>
              <a:gd name="T34" fmla="*/ 0 h 1091710"/>
              <a:gd name="T35" fmla="*/ 2373039 w 2373039"/>
              <a:gd name="T36" fmla="*/ 1091710 h 10917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73039" h="1091710">
                <a:moveTo>
                  <a:pt x="11141" y="0"/>
                </a:moveTo>
                <a:lnTo>
                  <a:pt x="0" y="1036011"/>
                </a:lnTo>
                <a:lnTo>
                  <a:pt x="2373039" y="1091710"/>
                </a:lnTo>
                <a:lnTo>
                  <a:pt x="2373039" y="311917"/>
                </a:lnTo>
                <a:lnTo>
                  <a:pt x="1548603" y="300778"/>
                </a:lnTo>
                <a:lnTo>
                  <a:pt x="1526321" y="846633"/>
                </a:lnTo>
                <a:lnTo>
                  <a:pt x="1136385" y="802073"/>
                </a:lnTo>
                <a:lnTo>
                  <a:pt x="935846" y="189379"/>
                </a:lnTo>
                <a:lnTo>
                  <a:pt x="523628" y="189379"/>
                </a:lnTo>
                <a:lnTo>
                  <a:pt x="300807" y="345337"/>
                </a:lnTo>
                <a:lnTo>
                  <a:pt x="11141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b="1">
                <a:solidFill>
                  <a:srgbClr val="C3D69B"/>
                </a:solidFill>
                <a:latin typeface="Calibri" pitchFamily="-109" charset="0"/>
              </a:rPr>
              <a:t>Specialized Packet Forwarding Hardware</a:t>
            </a:r>
            <a:endParaRPr lang="en-US" sz="1600" b="1">
              <a:solidFill>
                <a:srgbClr val="C3D69B"/>
              </a:solidFill>
              <a:latin typeface="Calibri" pitchFamily="-109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698844" y="3157114"/>
            <a:ext cx="2366984" cy="9525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>
                <a:solidFill>
                  <a:srgbClr val="D7E4BD"/>
                </a:solidFill>
                <a:ea typeface="ＭＳ Ｐゴシック" pitchFamily="-109" charset="-128"/>
              </a:rPr>
              <a:t>Specialized Packet Forwarding Hardware</a:t>
            </a:r>
            <a:endParaRPr lang="en-US" sz="1600" b="1">
              <a:solidFill>
                <a:srgbClr val="D7E4BD"/>
              </a:solidFill>
              <a:ea typeface="ＭＳ Ｐゴシック" pitchFamily="-109" charset="-128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698843" y="2265950"/>
            <a:ext cx="2366985" cy="788185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>
                <a:solidFill>
                  <a:srgbClr val="FFFFFF"/>
                </a:solidFill>
                <a:ea typeface="ＭＳ Ｐゴシック" pitchFamily="-109" charset="-128"/>
              </a:rPr>
              <a:t>Operating</a:t>
            </a:r>
          </a:p>
          <a:p>
            <a:pPr algn="ctr"/>
            <a:r>
              <a:rPr lang="en-US" sz="1600">
                <a:solidFill>
                  <a:srgbClr val="FFFFFF"/>
                </a:solidFill>
                <a:ea typeface="ＭＳ Ｐゴシック" pitchFamily="-109" charset="-128"/>
              </a:rPr>
              <a:t>System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698844" y="1571992"/>
            <a:ext cx="591746" cy="593699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</a:rPr>
              <a:t>App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290590" y="1571992"/>
            <a:ext cx="591746" cy="593699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</a:rPr>
              <a:t>App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2474082" y="1571992"/>
            <a:ext cx="591746" cy="593699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rgbClr val="FFFFFF"/>
                </a:solidFill>
              </a:rPr>
              <a:t>App</a:t>
            </a:r>
          </a:p>
        </p:txBody>
      </p:sp>
      <p:cxnSp>
        <p:nvCxnSpPr>
          <p:cNvPr id="100" name="Straight Connector 99"/>
          <p:cNvCxnSpPr>
            <a:cxnSpLocks noChangeShapeType="1"/>
          </p:cNvCxnSpPr>
          <p:nvPr/>
        </p:nvCxnSpPr>
        <p:spPr bwMode="auto">
          <a:xfrm>
            <a:off x="1882775" y="1868488"/>
            <a:ext cx="590550" cy="1587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01" name="Right Arrow 100"/>
          <p:cNvSpPr>
            <a:spLocks noChangeArrowheads="1"/>
          </p:cNvSpPr>
          <p:nvPr/>
        </p:nvSpPr>
        <p:spPr bwMode="auto">
          <a:xfrm>
            <a:off x="3833813" y="2614613"/>
            <a:ext cx="685800" cy="5334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512" name="TextBox 102"/>
          <p:cNvSpPr txBox="1">
            <a:spLocks noChangeArrowheads="1"/>
          </p:cNvSpPr>
          <p:nvPr/>
        </p:nvSpPr>
        <p:spPr bwMode="auto">
          <a:xfrm>
            <a:off x="1571625" y="4608513"/>
            <a:ext cx="66992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-109" charset="0"/>
              </a:rPr>
              <a:t> Lack of competition means glacial innovation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-109" charset="0"/>
              </a:rPr>
              <a:t> Closed architecture means blurry, closed interfaces 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21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1000" y="4983163"/>
            <a:ext cx="289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Vertically integrated</a:t>
            </a:r>
          </a:p>
          <a:p>
            <a:pPr algn="ctr" eaLnBrk="1" hangingPunct="1"/>
            <a:r>
              <a:rPr lang="en-US"/>
              <a:t>Closed, proprietary</a:t>
            </a:r>
          </a:p>
          <a:p>
            <a:pPr algn="ctr" eaLnBrk="1" hangingPunct="1"/>
            <a:r>
              <a:rPr lang="en-US"/>
              <a:t>Slow innovation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257800" y="685800"/>
            <a:ext cx="3657600" cy="6858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App</a:t>
              </a: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10200" y="4953000"/>
            <a:ext cx="320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Horizontal</a:t>
            </a:r>
          </a:p>
          <a:p>
            <a:pPr algn="ctr" eaLnBrk="1" hangingPunct="1"/>
            <a:r>
              <a:rPr lang="en-US"/>
              <a:t>Open interfaces</a:t>
            </a:r>
          </a:p>
          <a:p>
            <a:pPr algn="ctr" eaLnBrk="1" hangingPunct="1"/>
            <a:r>
              <a:rPr lang="en-US"/>
              <a:t>Rapid innovation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33800" y="24384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5105400" y="1600200"/>
            <a:ext cx="3962400" cy="1295400"/>
            <a:chOff x="5105400" y="1828800"/>
            <a:chExt cx="3962400" cy="12954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553200" y="2286000"/>
              <a:ext cx="10668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Control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Plane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01000" y="2286000"/>
              <a:ext cx="10668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Control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Plane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105400" y="2286000"/>
              <a:ext cx="10668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Control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Plane</a:t>
              </a:r>
            </a:p>
          </p:txBody>
        </p:sp>
        <p:sp>
          <p:nvSpPr>
            <p:cNvPr id="32803" name="TextBox 23"/>
            <p:cNvSpPr txBox="1">
              <a:spLocks noChangeArrowheads="1"/>
            </p:cNvSpPr>
            <p:nvPr/>
          </p:nvSpPr>
          <p:spPr bwMode="auto">
            <a:xfrm>
              <a:off x="6163287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or</a:t>
              </a:r>
            </a:p>
          </p:txBody>
        </p:sp>
        <p:sp>
          <p:nvSpPr>
            <p:cNvPr id="32804" name="TextBox 24"/>
            <p:cNvSpPr txBox="1">
              <a:spLocks noChangeArrowheads="1"/>
            </p:cNvSpPr>
            <p:nvPr/>
          </p:nvSpPr>
          <p:spPr bwMode="auto">
            <a:xfrm>
              <a:off x="7611087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or</a:t>
              </a:r>
            </a:p>
          </p:txBody>
        </p:sp>
        <p:grpSp>
          <p:nvGrpSpPr>
            <p:cNvPr id="32805" name="Group 52"/>
            <p:cNvGrpSpPr>
              <a:grpSpLocks/>
            </p:cNvGrpSpPr>
            <p:nvPr/>
          </p:nvGrpSpPr>
          <p:grpSpPr bwMode="auto">
            <a:xfrm>
              <a:off x="5867400" y="1828800"/>
              <a:ext cx="2590800" cy="369332"/>
              <a:chOff x="6019800" y="3200400"/>
              <a:chExt cx="2590800" cy="369332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807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3733800" y="53340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838" y="781050"/>
            <a:ext cx="5024438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838200" y="2463800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Specialized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Control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Plane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838200" y="3505200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Specialized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Hardware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838200" y="1625600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Specialized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Features</a:t>
            </a:r>
            <a:endParaRPr lang="en-US" sz="1800">
              <a:solidFill>
                <a:schemeClr val="bg1"/>
              </a:solidFill>
            </a:endParaRP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5865813" y="2982913"/>
            <a:ext cx="2744787" cy="1817687"/>
            <a:chOff x="5865350" y="3212068"/>
            <a:chExt cx="2745250" cy="1817099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733800"/>
              <a:ext cx="2286000" cy="838200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chemeClr val="bg1"/>
                  </a:solidFill>
                </a:rPr>
                <a:t>Merchant</a:t>
              </a:r>
            </a:p>
            <a:p>
              <a:pPr algn="ctr" eaLnBrk="1" hangingPunct="1"/>
              <a:r>
                <a:rPr lang="en-US" sz="2000">
                  <a:solidFill>
                    <a:schemeClr val="bg1"/>
                  </a:solidFill>
                </a:rPr>
                <a:t>Switching Chips</a:t>
              </a:r>
              <a:endParaRPr 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32790" name="Group 51"/>
            <p:cNvGrpSpPr>
              <a:grpSpLocks/>
            </p:cNvGrpSpPr>
            <p:nvPr/>
          </p:nvGrpSpPr>
          <p:grpSpPr bwMode="auto">
            <a:xfrm>
              <a:off x="5867400" y="3212068"/>
              <a:ext cx="2590800" cy="369332"/>
              <a:chOff x="6019800" y="3200400"/>
              <a:chExt cx="2590800" cy="369332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6019337" y="3427338"/>
                <a:ext cx="2591237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793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Open Interface</a:t>
                </a:r>
              </a:p>
            </p:txBody>
          </p:sp>
        </p:grpSp>
        <p:pic>
          <p:nvPicPr>
            <p:cNvPr id="32791" name="Picture 6" descr="48HD10Gb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350" y="4443379"/>
              <a:ext cx="2745250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3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A Simple Stable Common Substrate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Arial" charset="0"/>
              <a:buAutoNum type="arabi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Allows applications to flourish </a:t>
            </a:r>
          </a:p>
          <a:p>
            <a:pPr marL="914400" lvl="1" indent="-449263"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Internet: Stable IPv4 led to the web</a:t>
            </a:r>
          </a:p>
          <a:p>
            <a:pPr marL="914400" lvl="1" indent="-449263">
              <a:buFontTx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Allows the infrastructure on top to be defined in software</a:t>
            </a:r>
          </a:p>
          <a:p>
            <a:pPr marL="914400" lvl="1" indent="-449263"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Internet: Routing protocols, management, …</a:t>
            </a:r>
          </a:p>
          <a:p>
            <a:pPr marL="514350" indent="-514350">
              <a:buFont typeface="Arial" charset="0"/>
              <a:buAutoNum type="arabicPeriod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Rapid innovation of the infrastructure itself</a:t>
            </a:r>
          </a:p>
          <a:p>
            <a:pPr marL="914400" lvl="1" indent="-449263"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Internet: What</a:t>
            </a:r>
            <a:r>
              <a:rPr lang="en-CA" dirty="0">
                <a:latin typeface="Arial" charset="0"/>
                <a:ea typeface="ＭＳ Ｐゴシック" charset="0"/>
              </a:rPr>
              <a:t>’</a:t>
            </a:r>
            <a:r>
              <a:rPr lang="en-US" dirty="0">
                <a:latin typeface="Arial" charset="0"/>
                <a:ea typeface="ＭＳ Ｐゴシック" charset="0"/>
              </a:rPr>
              <a:t>s missing? What </a:t>
            </a:r>
            <a:r>
              <a:rPr lang="en-US" u="sng" dirty="0">
                <a:latin typeface="Arial" charset="0"/>
                <a:ea typeface="ＭＳ Ｐゴシック" charset="0"/>
              </a:rPr>
              <a:t>is</a:t>
            </a:r>
            <a:r>
              <a:rPr lang="en-US" dirty="0">
                <a:latin typeface="Arial" charset="0"/>
                <a:ea typeface="ＭＳ Ｐゴシック" charset="0"/>
              </a:rPr>
              <a:t> the substrate…? </a:t>
            </a:r>
          </a:p>
          <a:p>
            <a:pPr marL="514350" indent="-514350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2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57200" y="2971800"/>
            <a:ext cx="8229600" cy="609600"/>
          </a:xfrm>
        </p:spPr>
        <p:txBody>
          <a:bodyPr/>
          <a:lstStyle/>
          <a:p>
            <a:pPr algn="ctr"/>
            <a:r>
              <a:rPr lang="en-US" dirty="0"/>
              <a:t>What we need …</a:t>
            </a:r>
          </a:p>
        </p:txBody>
      </p:sp>
    </p:spTree>
    <p:extLst>
      <p:ext uri="{BB962C8B-B14F-4D97-AF65-F5344CB8AC3E}">
        <p14:creationId xmlns:p14="http://schemas.microsoft.com/office/powerpoint/2010/main" val="819500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3" descr="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057400"/>
            <a:ext cx="12573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8619" name="Picture 20"/>
          <p:cNvPicPr>
            <a:picLocks noChangeArrowheads="1"/>
          </p:cNvPicPr>
          <p:nvPr/>
        </p:nvPicPr>
        <p:blipFill>
          <a:blip r:embed="rId4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9050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47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Line 16"/>
          <p:cNvSpPr>
            <a:spLocks noChangeShapeType="1"/>
          </p:cNvSpPr>
          <p:nvPr/>
        </p:nvSpPr>
        <p:spPr bwMode="auto">
          <a:xfrm flipV="1">
            <a:off x="4181475" y="2971800"/>
            <a:ext cx="1752600" cy="1066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Line 17"/>
          <p:cNvSpPr>
            <a:spLocks noChangeShapeType="1"/>
          </p:cNvSpPr>
          <p:nvPr/>
        </p:nvSpPr>
        <p:spPr bwMode="auto">
          <a:xfrm>
            <a:off x="4105275" y="4343400"/>
            <a:ext cx="990600" cy="1295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Line 18"/>
          <p:cNvSpPr>
            <a:spLocks noChangeShapeType="1"/>
          </p:cNvSpPr>
          <p:nvPr/>
        </p:nvSpPr>
        <p:spPr bwMode="auto">
          <a:xfrm flipV="1">
            <a:off x="5476875" y="4343400"/>
            <a:ext cx="1295400" cy="1143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Line 19"/>
          <p:cNvSpPr>
            <a:spLocks noChangeShapeType="1"/>
          </p:cNvSpPr>
          <p:nvPr/>
        </p:nvSpPr>
        <p:spPr bwMode="auto">
          <a:xfrm>
            <a:off x="5934075" y="3124200"/>
            <a:ext cx="762000" cy="990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Line 20"/>
          <p:cNvSpPr>
            <a:spLocks noChangeShapeType="1"/>
          </p:cNvSpPr>
          <p:nvPr/>
        </p:nvSpPr>
        <p:spPr bwMode="auto">
          <a:xfrm>
            <a:off x="4486275" y="4419600"/>
            <a:ext cx="1905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15" name="AutoShape 7"/>
          <p:cNvSpPr>
            <a:spLocks noChangeArrowheads="1"/>
          </p:cNvSpPr>
          <p:nvPr/>
        </p:nvSpPr>
        <p:spPr bwMode="auto">
          <a:xfrm>
            <a:off x="3419475" y="3886200"/>
            <a:ext cx="1371600" cy="762000"/>
          </a:xfrm>
          <a:prstGeom prst="can">
            <a:avLst>
              <a:gd name="adj" fmla="val 4362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16" name="AutoShape 8"/>
          <p:cNvSpPr>
            <a:spLocks noChangeArrowheads="1"/>
          </p:cNvSpPr>
          <p:nvPr/>
        </p:nvSpPr>
        <p:spPr bwMode="auto">
          <a:xfrm>
            <a:off x="5248275" y="2514600"/>
            <a:ext cx="1371600" cy="762000"/>
          </a:xfrm>
          <a:prstGeom prst="can">
            <a:avLst>
              <a:gd name="adj" fmla="val 4362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17" name="AutoShape 9"/>
          <p:cNvSpPr>
            <a:spLocks noChangeArrowheads="1"/>
          </p:cNvSpPr>
          <p:nvPr/>
        </p:nvSpPr>
        <p:spPr bwMode="auto">
          <a:xfrm>
            <a:off x="6238875" y="3886200"/>
            <a:ext cx="1371600" cy="762000"/>
          </a:xfrm>
          <a:prstGeom prst="can">
            <a:avLst>
              <a:gd name="adj" fmla="val 4362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18" name="AutoShape 10"/>
          <p:cNvSpPr>
            <a:spLocks noChangeArrowheads="1"/>
          </p:cNvSpPr>
          <p:nvPr/>
        </p:nvSpPr>
        <p:spPr bwMode="auto">
          <a:xfrm>
            <a:off x="4562475" y="5410200"/>
            <a:ext cx="1371600" cy="762000"/>
          </a:xfrm>
          <a:prstGeom prst="can">
            <a:avLst>
              <a:gd name="adj" fmla="val 4362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7117" name="AutoShape 23"/>
          <p:cNvCxnSpPr>
            <a:cxnSpLocks noChangeShapeType="1"/>
            <a:endCxn id="708615" idx="1"/>
          </p:cNvCxnSpPr>
          <p:nvPr/>
        </p:nvCxnSpPr>
        <p:spPr bwMode="auto">
          <a:xfrm>
            <a:off x="2343150" y="2628900"/>
            <a:ext cx="1762125" cy="12573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7118" name="AutoShape 24"/>
          <p:cNvCxnSpPr>
            <a:cxnSpLocks noChangeShapeType="1"/>
            <a:endCxn id="708617" idx="2"/>
          </p:cNvCxnSpPr>
          <p:nvPr/>
        </p:nvCxnSpPr>
        <p:spPr bwMode="auto">
          <a:xfrm>
            <a:off x="2343150" y="2628900"/>
            <a:ext cx="3895725" cy="16383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7119" name="AutoShape 25"/>
          <p:cNvCxnSpPr>
            <a:cxnSpLocks noChangeShapeType="1"/>
            <a:endCxn id="708616" idx="2"/>
          </p:cNvCxnSpPr>
          <p:nvPr/>
        </p:nvCxnSpPr>
        <p:spPr bwMode="auto">
          <a:xfrm>
            <a:off x="2343150" y="2628900"/>
            <a:ext cx="2905125" cy="2667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7120" name="AutoShape 26"/>
          <p:cNvCxnSpPr>
            <a:cxnSpLocks noChangeShapeType="1"/>
            <a:endCxn id="708618" idx="2"/>
          </p:cNvCxnSpPr>
          <p:nvPr/>
        </p:nvCxnSpPr>
        <p:spPr bwMode="auto">
          <a:xfrm>
            <a:off x="2343150" y="2628900"/>
            <a:ext cx="2219325" cy="31623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7121" name="Text Box 28"/>
          <p:cNvSpPr txBox="1">
            <a:spLocks noChangeArrowheads="1"/>
          </p:cNvSpPr>
          <p:nvPr/>
        </p:nvSpPr>
        <p:spPr bwMode="auto">
          <a:xfrm>
            <a:off x="7588250" y="5181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708638" name="Text Box 30"/>
          <p:cNvSpPr txBox="1">
            <a:spLocks noChangeArrowheads="1"/>
          </p:cNvSpPr>
          <p:nvPr/>
        </p:nvSpPr>
        <p:spPr bwMode="auto">
          <a:xfrm>
            <a:off x="1809750" y="1614488"/>
            <a:ext cx="156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New function!</a:t>
            </a:r>
          </a:p>
        </p:txBody>
      </p:sp>
      <p:sp>
        <p:nvSpPr>
          <p:cNvPr id="708639" name="Freeform 31"/>
          <p:cNvSpPr>
            <a:spLocks/>
          </p:cNvSpPr>
          <p:nvPr/>
        </p:nvSpPr>
        <p:spPr bwMode="auto">
          <a:xfrm>
            <a:off x="1657350" y="1447800"/>
            <a:ext cx="685800" cy="609600"/>
          </a:xfrm>
          <a:custGeom>
            <a:avLst/>
            <a:gdLst/>
            <a:ahLst/>
            <a:cxnLst>
              <a:cxn ang="0">
                <a:pos x="432" y="0"/>
              </a:cxn>
              <a:cxn ang="0">
                <a:pos x="144" y="96"/>
              </a:cxn>
              <a:cxn ang="0">
                <a:pos x="0" y="288"/>
              </a:cxn>
            </a:cxnLst>
            <a:rect l="0" t="0" r="r" b="b"/>
            <a:pathLst>
              <a:path w="432" h="288">
                <a:moveTo>
                  <a:pt x="432" y="0"/>
                </a:moveTo>
                <a:cubicBezTo>
                  <a:pt x="324" y="24"/>
                  <a:pt x="216" y="48"/>
                  <a:pt x="144" y="96"/>
                </a:cubicBezTo>
                <a:cubicBezTo>
                  <a:pt x="72" y="144"/>
                  <a:pt x="36" y="216"/>
                  <a:pt x="0" y="288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40" name="Text Box 32"/>
          <p:cNvSpPr txBox="1">
            <a:spLocks noChangeArrowheads="1"/>
          </p:cNvSpPr>
          <p:nvPr/>
        </p:nvSpPr>
        <p:spPr bwMode="auto">
          <a:xfrm>
            <a:off x="1352550" y="1081088"/>
            <a:ext cx="57864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Operators, users, 3rd party developers, researchers, …</a:t>
            </a:r>
          </a:p>
        </p:txBody>
      </p:sp>
      <p:sp>
        <p:nvSpPr>
          <p:cNvPr id="47125" name="Title 2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1) Separate Intelligence from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Datapath</a:t>
            </a:r>
            <a:endParaRPr lang="en-US" dirty="0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1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38" grpId="0"/>
      <p:bldP spid="708639" grpId="0" animBg="1"/>
      <p:bldP spid="7086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3" descr="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2438400"/>
            <a:ext cx="12573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20"/>
          <p:cNvPicPr>
            <a:picLocks noChangeArrowheads="1"/>
          </p:cNvPicPr>
          <p:nvPr/>
        </p:nvPicPr>
        <p:blipFill>
          <a:blip r:embed="rId4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2860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47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Line 16"/>
          <p:cNvSpPr>
            <a:spLocks noChangeShapeType="1"/>
          </p:cNvSpPr>
          <p:nvPr/>
        </p:nvSpPr>
        <p:spPr bwMode="auto">
          <a:xfrm flipV="1">
            <a:off x="3590925" y="3657600"/>
            <a:ext cx="1752600" cy="1066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Line 17"/>
          <p:cNvSpPr>
            <a:spLocks noChangeShapeType="1"/>
          </p:cNvSpPr>
          <p:nvPr/>
        </p:nvSpPr>
        <p:spPr bwMode="auto">
          <a:xfrm>
            <a:off x="3514725" y="5029200"/>
            <a:ext cx="990600" cy="1295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Line 18"/>
          <p:cNvSpPr>
            <a:spLocks noChangeShapeType="1"/>
          </p:cNvSpPr>
          <p:nvPr/>
        </p:nvSpPr>
        <p:spPr bwMode="auto">
          <a:xfrm flipV="1">
            <a:off x="4886325" y="5029200"/>
            <a:ext cx="1295400" cy="1143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Line 19"/>
          <p:cNvSpPr>
            <a:spLocks noChangeShapeType="1"/>
          </p:cNvSpPr>
          <p:nvPr/>
        </p:nvSpPr>
        <p:spPr bwMode="auto">
          <a:xfrm>
            <a:off x="5343525" y="3810000"/>
            <a:ext cx="762000" cy="990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Line 20"/>
          <p:cNvSpPr>
            <a:spLocks noChangeShapeType="1"/>
          </p:cNvSpPr>
          <p:nvPr/>
        </p:nvSpPr>
        <p:spPr bwMode="auto">
          <a:xfrm>
            <a:off x="3895725" y="5105400"/>
            <a:ext cx="1905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15" name="AutoShape 7"/>
          <p:cNvSpPr>
            <a:spLocks noChangeArrowheads="1"/>
          </p:cNvSpPr>
          <p:nvPr/>
        </p:nvSpPr>
        <p:spPr bwMode="auto">
          <a:xfrm>
            <a:off x="2828925" y="4572000"/>
            <a:ext cx="1371600" cy="762000"/>
          </a:xfrm>
          <a:prstGeom prst="can">
            <a:avLst>
              <a:gd name="adj" fmla="val 4362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16" name="AutoShape 8"/>
          <p:cNvSpPr>
            <a:spLocks noChangeArrowheads="1"/>
          </p:cNvSpPr>
          <p:nvPr/>
        </p:nvSpPr>
        <p:spPr bwMode="auto">
          <a:xfrm>
            <a:off x="4657725" y="3200400"/>
            <a:ext cx="1371600" cy="762000"/>
          </a:xfrm>
          <a:prstGeom prst="can">
            <a:avLst>
              <a:gd name="adj" fmla="val 4362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17" name="AutoShape 9"/>
          <p:cNvSpPr>
            <a:spLocks noChangeArrowheads="1"/>
          </p:cNvSpPr>
          <p:nvPr/>
        </p:nvSpPr>
        <p:spPr bwMode="auto">
          <a:xfrm>
            <a:off x="5648325" y="4572000"/>
            <a:ext cx="1371600" cy="762000"/>
          </a:xfrm>
          <a:prstGeom prst="can">
            <a:avLst>
              <a:gd name="adj" fmla="val 4362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18" name="AutoShape 10"/>
          <p:cNvSpPr>
            <a:spLocks noChangeArrowheads="1"/>
          </p:cNvSpPr>
          <p:nvPr/>
        </p:nvSpPr>
        <p:spPr bwMode="auto">
          <a:xfrm>
            <a:off x="3971925" y="6096000"/>
            <a:ext cx="1371600" cy="762000"/>
          </a:xfrm>
          <a:prstGeom prst="can">
            <a:avLst>
              <a:gd name="adj" fmla="val 4362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0189" name="AutoShape 23"/>
          <p:cNvCxnSpPr>
            <a:cxnSpLocks noChangeShapeType="1"/>
            <a:endCxn id="708615" idx="1"/>
          </p:cNvCxnSpPr>
          <p:nvPr/>
        </p:nvCxnSpPr>
        <p:spPr bwMode="auto">
          <a:xfrm rot="16200000" flipH="1">
            <a:off x="2216944" y="3274219"/>
            <a:ext cx="1524000" cy="1071562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90" name="AutoShape 24"/>
          <p:cNvCxnSpPr>
            <a:cxnSpLocks noChangeShapeType="1"/>
            <a:endCxn id="708617" idx="2"/>
          </p:cNvCxnSpPr>
          <p:nvPr/>
        </p:nvCxnSpPr>
        <p:spPr bwMode="auto">
          <a:xfrm>
            <a:off x="2366963" y="2971800"/>
            <a:ext cx="3281362" cy="19812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91" name="AutoShape 25"/>
          <p:cNvCxnSpPr>
            <a:cxnSpLocks noChangeShapeType="1"/>
            <a:endCxn id="708616" idx="2"/>
          </p:cNvCxnSpPr>
          <p:nvPr/>
        </p:nvCxnSpPr>
        <p:spPr bwMode="auto">
          <a:xfrm>
            <a:off x="2366963" y="2971800"/>
            <a:ext cx="2290762" cy="6096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92" name="AutoShape 26"/>
          <p:cNvCxnSpPr>
            <a:cxnSpLocks noChangeShapeType="1"/>
            <a:endCxn id="708618" idx="2"/>
          </p:cNvCxnSpPr>
          <p:nvPr/>
        </p:nvCxnSpPr>
        <p:spPr bwMode="auto">
          <a:xfrm rot="16200000" flipH="1">
            <a:off x="1454944" y="3960019"/>
            <a:ext cx="3505200" cy="1528762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0193" name="Text Box 28"/>
          <p:cNvSpPr txBox="1">
            <a:spLocks noChangeArrowheads="1"/>
          </p:cNvSpPr>
          <p:nvPr/>
        </p:nvSpPr>
        <p:spPr bwMode="auto">
          <a:xfrm>
            <a:off x="6997700" y="5867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50194" name="Title 2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2) Cache Decisions</a:t>
            </a:r>
            <a:endParaRPr lang="en-US" dirty="0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In minimal flow-based </a:t>
            </a:r>
            <a:r>
              <a:rPr lang="en-US" dirty="0" err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datapath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438400" y="1676400"/>
            <a:ext cx="3198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/>
              <a:t>“</a:t>
            </a:r>
            <a:r>
              <a:rPr lang="en-US" sz="1800"/>
              <a:t>If header = </a:t>
            </a:r>
            <a:r>
              <a:rPr lang="en-US" sz="2000" b="1" i="1">
                <a:solidFill>
                  <a:srgbClr val="FF0000"/>
                </a:solidFill>
              </a:rPr>
              <a:t>x</a:t>
            </a:r>
            <a:r>
              <a:rPr lang="en-US" sz="1800"/>
              <a:t>, send to port 4</a:t>
            </a:r>
            <a:r>
              <a:rPr lang="ja-JP" altLang="en-US" sz="1800"/>
              <a:t>”</a:t>
            </a:r>
            <a:endParaRPr lang="en-US" sz="1800"/>
          </a:p>
        </p:txBody>
      </p:sp>
      <p:sp>
        <p:nvSpPr>
          <p:cNvPr id="34" name="Freeform 33"/>
          <p:cNvSpPr/>
          <p:nvPr/>
        </p:nvSpPr>
        <p:spPr>
          <a:xfrm>
            <a:off x="2363788" y="2690813"/>
            <a:ext cx="2300287" cy="628650"/>
          </a:xfrm>
          <a:custGeom>
            <a:avLst/>
            <a:gdLst>
              <a:gd name="connsiteX0" fmla="*/ 0 w 2300931"/>
              <a:gd name="connsiteY0" fmla="*/ 125749 h 628742"/>
              <a:gd name="connsiteX1" fmla="*/ 905284 w 2300931"/>
              <a:gd name="connsiteY1" fmla="*/ 25150 h 628742"/>
              <a:gd name="connsiteX2" fmla="*/ 1898582 w 2300931"/>
              <a:gd name="connsiteY2" fmla="*/ 276647 h 628742"/>
              <a:gd name="connsiteX3" fmla="*/ 2300931 w 2300931"/>
              <a:gd name="connsiteY3" fmla="*/ 628742 h 62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931" h="628742">
                <a:moveTo>
                  <a:pt x="0" y="125749"/>
                </a:moveTo>
                <a:cubicBezTo>
                  <a:pt x="294427" y="62874"/>
                  <a:pt x="588854" y="0"/>
                  <a:pt x="905284" y="25150"/>
                </a:cubicBezTo>
                <a:cubicBezTo>
                  <a:pt x="1221714" y="50300"/>
                  <a:pt x="1665974" y="176048"/>
                  <a:pt x="1898582" y="276647"/>
                </a:cubicBezTo>
                <a:cubicBezTo>
                  <a:pt x="2131190" y="377246"/>
                  <a:pt x="2300931" y="628742"/>
                  <a:pt x="2300931" y="628742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53000" y="2743200"/>
            <a:ext cx="8382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Flow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Table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438400" y="2286000"/>
            <a:ext cx="2941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/>
              <a:t>“</a:t>
            </a:r>
            <a:r>
              <a:rPr lang="en-US" sz="1800"/>
              <a:t>If header = </a:t>
            </a:r>
            <a:r>
              <a:rPr lang="en-US" sz="2000" b="1">
                <a:solidFill>
                  <a:srgbClr val="FF0000"/>
                </a:solidFill>
              </a:rPr>
              <a:t>?</a:t>
            </a:r>
            <a:r>
              <a:rPr lang="en-US" sz="1800"/>
              <a:t>, send to me</a:t>
            </a:r>
            <a:r>
              <a:rPr lang="ja-JP" altLang="en-US" sz="1800"/>
              <a:t>”</a:t>
            </a:r>
            <a:endParaRPr lang="en-US" sz="180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438400" y="1981200"/>
            <a:ext cx="601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/>
              <a:t>“</a:t>
            </a:r>
            <a:r>
              <a:rPr lang="en-US" sz="1800"/>
              <a:t>If header =</a:t>
            </a:r>
            <a:r>
              <a:rPr lang="en-US" sz="1800">
                <a:solidFill>
                  <a:srgbClr val="FF0000"/>
                </a:solidFill>
              </a:rPr>
              <a:t> </a:t>
            </a:r>
            <a:r>
              <a:rPr lang="en-US" sz="2000" b="1" i="1">
                <a:solidFill>
                  <a:srgbClr val="FF0000"/>
                </a:solidFill>
              </a:rPr>
              <a:t>y</a:t>
            </a:r>
            <a:r>
              <a:rPr lang="en-US" sz="1800"/>
              <a:t>, overwrite header with </a:t>
            </a:r>
            <a:r>
              <a:rPr lang="en-US" sz="2000" b="1" i="1">
                <a:solidFill>
                  <a:srgbClr val="FF0000"/>
                </a:solidFill>
              </a:rPr>
              <a:t>z</a:t>
            </a:r>
            <a:r>
              <a:rPr lang="en-US" sz="1800"/>
              <a:t>, send to ports 5,6</a:t>
            </a:r>
            <a:r>
              <a:rPr lang="ja-JP" altLang="en-US" sz="1800"/>
              <a:t>”</a:t>
            </a:r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55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4" grpId="0" animBg="1"/>
      <p:bldP spid="35" grpId="0" animBg="1"/>
      <p:bldP spid="36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 flipV="1">
            <a:off x="1311275" y="3457575"/>
            <a:ext cx="2273300" cy="128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 flipH="1">
            <a:off x="3407568" y="3621882"/>
            <a:ext cx="1960563" cy="1606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054350" y="5405438"/>
            <a:ext cx="2136775" cy="7445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311275" y="4741863"/>
            <a:ext cx="1743075" cy="1408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5587207" y="3626643"/>
            <a:ext cx="1397000" cy="2189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5138" y="4078288"/>
            <a:ext cx="1525587" cy="1309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65830" y="4878989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Custom Hardware</a:t>
            </a:r>
            <a:endParaRPr lang="en-US" sz="11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87663" y="2803525"/>
            <a:ext cx="1525587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88148" y="3603606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Custom Hardware</a:t>
            </a:r>
            <a:endParaRPr lang="en-US" sz="11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16700" y="3398838"/>
            <a:ext cx="1525588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17510" y="4199165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Custom Hardware</a:t>
            </a:r>
            <a:endParaRPr lang="en-US" sz="11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92350" y="5494338"/>
            <a:ext cx="1525588" cy="1309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92599" y="6295723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Custom Hardware</a:t>
            </a:r>
            <a:endParaRPr lang="en-US" sz="11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21188" y="4619625"/>
            <a:ext cx="1525587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521796" y="5419715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Custom Hardware</a:t>
            </a:r>
            <a:endParaRPr lang="en-US" sz="11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65829" y="4511881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  <a:latin typeface="Calibri" charset="0"/>
              </a:rPr>
              <a:t>OS</a:t>
            </a:r>
            <a:endParaRPr lang="en-US" sz="9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88147" y="3236498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  <a:latin typeface="Calibri" charset="0"/>
              </a:rPr>
              <a:t>OS</a:t>
            </a:r>
            <a:endParaRPr lang="en-US" sz="9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17509" y="3832057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  <a:latin typeface="Calibri" charset="0"/>
              </a:rPr>
              <a:t>OS</a:t>
            </a:r>
            <a:endParaRPr lang="en-US" sz="9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392598" y="5928615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  <a:latin typeface="Calibri" charset="0"/>
              </a:rPr>
              <a:t>OS</a:t>
            </a:r>
            <a:endParaRPr lang="en-US" sz="9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521795" y="5052607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  <a:latin typeface="Calibri" charset="0"/>
              </a:rPr>
              <a:t>OS</a:t>
            </a:r>
            <a:endParaRPr lang="en-US" sz="9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21267" y="2135134"/>
            <a:ext cx="6663266" cy="416311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2540000" y="1543050"/>
            <a:ext cx="3317875" cy="495300"/>
            <a:chOff x="2539310" y="715997"/>
            <a:chExt cx="3319928" cy="495228"/>
          </a:xfrm>
        </p:grpSpPr>
        <p:sp>
          <p:nvSpPr>
            <p:cNvPr id="60" name="Rounded Rectangle 59"/>
            <p:cNvSpPr/>
            <p:nvPr/>
          </p:nvSpPr>
          <p:spPr>
            <a:xfrm>
              <a:off x="2539310" y="719194"/>
              <a:ext cx="1278364" cy="492031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+mj-lt"/>
                </a:rPr>
                <a:t>Feature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4421200" y="715997"/>
              <a:ext cx="1438038" cy="492031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+mj-lt"/>
                </a:rPr>
                <a:t>Feature</a:t>
              </a:r>
            </a:p>
          </p:txBody>
        </p:sp>
      </p:grpSp>
      <p:sp>
        <p:nvSpPr>
          <p:cNvPr id="36910" name="Title 7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How Can We Do This?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2914650" y="2865438"/>
            <a:ext cx="1493838" cy="344487"/>
            <a:chOff x="2913956" y="2709863"/>
            <a:chExt cx="1493833" cy="344487"/>
          </a:xfrm>
        </p:grpSpPr>
        <p:grpSp>
          <p:nvGrpSpPr>
            <p:cNvPr id="36956" name="Group 54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1090699" y="3982957"/>
                <a:ext cx="304747" cy="1585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957" name="TextBox 46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  <p:sp>
          <p:nvSpPr>
            <p:cNvPr id="36958" name="TextBox 48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488950" y="4137025"/>
            <a:ext cx="1493838" cy="344488"/>
            <a:chOff x="2913956" y="2709863"/>
            <a:chExt cx="1493833" cy="344487"/>
          </a:xfrm>
        </p:grpSpPr>
        <p:grpSp>
          <p:nvGrpSpPr>
            <p:cNvPr id="36946" name="Group 54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1090699" y="3982957"/>
                <a:ext cx="304747" cy="1584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947" name="TextBox 58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  <p:sp>
          <p:nvSpPr>
            <p:cNvPr id="36948" name="TextBox 60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</p:grp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6648450" y="3444875"/>
            <a:ext cx="1493838" cy="344488"/>
            <a:chOff x="2913956" y="2709863"/>
            <a:chExt cx="1493833" cy="344487"/>
          </a:xfrm>
        </p:grpSpPr>
        <p:grpSp>
          <p:nvGrpSpPr>
            <p:cNvPr id="36936" name="Group 75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79" name="Rounded Rectangle 78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1090699" y="3982957"/>
                <a:ext cx="304747" cy="1584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937" name="TextBox 76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  <p:sp>
          <p:nvSpPr>
            <p:cNvPr id="36938" name="TextBox 77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</p:grpSp>
      <p:grpSp>
        <p:nvGrpSpPr>
          <p:cNvPr id="15" name="Group 81"/>
          <p:cNvGrpSpPr>
            <a:grpSpLocks/>
          </p:cNvGrpSpPr>
          <p:nvPr/>
        </p:nvGrpSpPr>
        <p:grpSpPr bwMode="auto">
          <a:xfrm>
            <a:off x="4452938" y="4659313"/>
            <a:ext cx="1493837" cy="344487"/>
            <a:chOff x="2913956" y="2709863"/>
            <a:chExt cx="1493833" cy="344487"/>
          </a:xfrm>
        </p:grpSpPr>
        <p:grpSp>
          <p:nvGrpSpPr>
            <p:cNvPr id="36926" name="Group 82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>
                <a:off x="1090698" y="3982957"/>
                <a:ext cx="304747" cy="1585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927" name="TextBox 83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  <p:sp>
          <p:nvSpPr>
            <p:cNvPr id="36928" name="TextBox 84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</p:grpSp>
      <p:grpSp>
        <p:nvGrpSpPr>
          <p:cNvPr id="17" name="Group 88"/>
          <p:cNvGrpSpPr>
            <a:grpSpLocks/>
          </p:cNvGrpSpPr>
          <p:nvPr/>
        </p:nvGrpSpPr>
        <p:grpSpPr bwMode="auto">
          <a:xfrm>
            <a:off x="2324100" y="5535613"/>
            <a:ext cx="1493838" cy="344487"/>
            <a:chOff x="2913956" y="2709863"/>
            <a:chExt cx="1493833" cy="344487"/>
          </a:xfrm>
        </p:grpSpPr>
        <p:grpSp>
          <p:nvGrpSpPr>
            <p:cNvPr id="36916" name="Group 89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>
                <a:off x="1090699" y="3982957"/>
                <a:ext cx="304747" cy="1585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917" name="TextBox 90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  <p:sp>
          <p:nvSpPr>
            <p:cNvPr id="36918" name="TextBox 91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854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228E-7 -3.80842E-6 L 1.70228E-7 -0.323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581E-6 -2.11013E-6 L 0.00087 -0.137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492E-6 1.12911E-6 L 0.00296 -0.224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12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914E-7 2.59139E-7 L -0.00087 -0.5275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637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884E-6 -4.38223E-6 L 0.00018 -0.4018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8.14815E-6 L 5.55556E-7 -0.36181 " pathEditMode="relative" ptsTypes="AA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00104 -0.18102 " pathEditMode="relative" ptsTypes="AA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46 L -0.00174 -0.57021 " pathEditMode="relative" ptsTypes="AA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4575E-6 3.79366E-7 L 0.00313 -0.26024 " pathEditMode="relative" ptsTypes="AA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4575E-6 -2.44506E-6 L -2.24575E-6 -0.42193 " pathEditMode="relative" ptsTypes="AA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404536" y="1637376"/>
            <a:ext cx="1227718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Feature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982788" y="4206875"/>
            <a:ext cx="1666875" cy="127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860800" y="4075113"/>
            <a:ext cx="1322388" cy="839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965575" y="5483225"/>
            <a:ext cx="1536700" cy="844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350963" y="6026150"/>
            <a:ext cx="1674812" cy="301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946775" y="4635500"/>
            <a:ext cx="1433513" cy="5667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4413251" y="1634179"/>
            <a:ext cx="1211822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Feature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-453231" y="4034632"/>
            <a:ext cx="2776537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2836863" y="3140075"/>
            <a:ext cx="989012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4368800" y="3779838"/>
            <a:ext cx="2268537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6665912" y="3360738"/>
            <a:ext cx="1427163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821267" y="2229446"/>
            <a:ext cx="6663266" cy="416311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grpSp>
        <p:nvGrpSpPr>
          <p:cNvPr id="2" name="Group 119"/>
          <p:cNvGrpSpPr>
            <a:grpSpLocks/>
          </p:cNvGrpSpPr>
          <p:nvPr/>
        </p:nvGrpSpPr>
        <p:grpSpPr bwMode="auto">
          <a:xfrm>
            <a:off x="3649663" y="2647950"/>
            <a:ext cx="4521200" cy="987425"/>
            <a:chOff x="3650213" y="1672972"/>
            <a:chExt cx="4521413" cy="673471"/>
          </a:xfrm>
        </p:grpSpPr>
        <p:sp>
          <p:nvSpPr>
            <p:cNvPr id="101" name="Right Brace 100"/>
            <p:cNvSpPr/>
            <p:nvPr/>
          </p:nvSpPr>
          <p:spPr>
            <a:xfrm>
              <a:off x="3650213" y="1672972"/>
              <a:ext cx="219085" cy="673471"/>
            </a:xfrm>
            <a:prstGeom prst="rightBrace">
              <a:avLst>
                <a:gd name="adj1" fmla="val 31524"/>
                <a:gd name="adj2" fmla="val 50000"/>
              </a:avLst>
            </a:prstGeom>
            <a:ln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69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8950" name="TextBox 101"/>
            <p:cNvSpPr txBox="1">
              <a:spLocks noChangeArrowheads="1"/>
            </p:cNvSpPr>
            <p:nvPr/>
          </p:nvSpPr>
          <p:spPr bwMode="auto">
            <a:xfrm>
              <a:off x="3861360" y="1810482"/>
              <a:ext cx="4310266" cy="2522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alibri" charset="0"/>
                </a:rPr>
                <a:t>1. Open interface to packet forwarding</a:t>
              </a:r>
            </a:p>
          </p:txBody>
        </p:sp>
      </p:grpSp>
      <p:grpSp>
        <p:nvGrpSpPr>
          <p:cNvPr id="3" name="Group 121"/>
          <p:cNvGrpSpPr>
            <a:grpSpLocks/>
          </p:cNvGrpSpPr>
          <p:nvPr/>
        </p:nvGrpSpPr>
        <p:grpSpPr bwMode="auto">
          <a:xfrm>
            <a:off x="0" y="1066800"/>
            <a:ext cx="5791200" cy="1133475"/>
            <a:chOff x="594" y="103780"/>
            <a:chExt cx="5791153" cy="1132821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2210376" y="1235015"/>
              <a:ext cx="3581371" cy="1586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740" name="TextBox 109"/>
            <p:cNvSpPr txBox="1">
              <a:spLocks noChangeArrowheads="1"/>
            </p:cNvSpPr>
            <p:nvPr/>
          </p:nvSpPr>
          <p:spPr bwMode="auto">
            <a:xfrm>
              <a:off x="594" y="103780"/>
              <a:ext cx="4448139" cy="369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alibri" charset="0"/>
                </a:rPr>
                <a:t>3. Consistent, up-to-date global network view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 rot="16200000" flipV="1">
              <a:off x="1606572" y="631211"/>
              <a:ext cx="826611" cy="380997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20"/>
          <p:cNvGrpSpPr>
            <a:grpSpLocks/>
          </p:cNvGrpSpPr>
          <p:nvPr/>
        </p:nvGrpSpPr>
        <p:grpSpPr bwMode="auto">
          <a:xfrm>
            <a:off x="5667375" y="1011238"/>
            <a:ext cx="3798888" cy="1425575"/>
            <a:chOff x="5957958" y="-1051208"/>
            <a:chExt cx="3468744" cy="1424229"/>
          </a:xfrm>
        </p:grpSpPr>
        <p:sp>
          <p:nvSpPr>
            <p:cNvPr id="29737" name="TextBox 103"/>
            <p:cNvSpPr txBox="1">
              <a:spLocks noChangeArrowheads="1"/>
            </p:cNvSpPr>
            <p:nvPr/>
          </p:nvSpPr>
          <p:spPr bwMode="auto">
            <a:xfrm>
              <a:off x="5957958" y="-1051208"/>
              <a:ext cx="3468744" cy="921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j-lt"/>
                  <a:ea typeface="+mn-ea"/>
                  <a:cs typeface="+mn-cs"/>
                </a:rPr>
                <a:t>2. At least one Network OS</a:t>
              </a:r>
              <a:br>
                <a:rPr lang="en-US" dirty="0">
                  <a:latin typeface="+mj-lt"/>
                  <a:ea typeface="+mn-ea"/>
                  <a:cs typeface="+mn-cs"/>
                </a:rPr>
              </a:br>
              <a:r>
                <a:rPr lang="en-US" dirty="0">
                  <a:latin typeface="+mj-lt"/>
                  <a:ea typeface="+mn-ea"/>
                  <a:cs typeface="+mn-cs"/>
                </a:rPr>
                <a:t>probably many.</a:t>
              </a:r>
              <a:br>
                <a:rPr lang="en-US" dirty="0">
                  <a:latin typeface="+mj-lt"/>
                  <a:ea typeface="+mn-ea"/>
                  <a:cs typeface="+mn-cs"/>
                </a:rPr>
              </a:br>
              <a:r>
                <a:rPr lang="en-US" dirty="0">
                  <a:latin typeface="+mj-lt"/>
                  <a:ea typeface="+mn-ea"/>
                  <a:cs typeface="+mn-cs"/>
                </a:rPr>
                <a:t>Open- and closed-source</a:t>
              </a:r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 rot="10800000" flipV="1">
              <a:off x="6549369" y="-129742"/>
              <a:ext cx="792898" cy="50276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35" name="Title 3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Software Defined Network (SDN)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611188" y="526415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2800350" y="5837238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2646363" y="3635375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4818063" y="488315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6799263" y="4016375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4572000" y="3124200"/>
            <a:ext cx="1844675" cy="739775"/>
            <a:chOff x="4809596" y="3324225"/>
            <a:chExt cx="1432560" cy="592669"/>
          </a:xfrm>
        </p:grpSpPr>
        <p:sp>
          <p:nvSpPr>
            <p:cNvPr id="39" name="Rectangle 38"/>
            <p:cNvSpPr/>
            <p:nvPr/>
          </p:nvSpPr>
          <p:spPr>
            <a:xfrm>
              <a:off x="5443276" y="3384001"/>
              <a:ext cx="118353" cy="53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8943" name="Picture 31" descr="OpenFlow-Logo-Medium.t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596" y="3324225"/>
              <a:ext cx="143256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26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Consequences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innovation in network services</a:t>
            </a:r>
          </a:p>
          <a:p>
            <a:pPr lvl="1"/>
            <a:r>
              <a:rPr lang="en-US" dirty="0"/>
              <a:t>Owners, operators, 3rd party developers, researchers can improve the network</a:t>
            </a:r>
          </a:p>
          <a:p>
            <a:pPr lvl="1"/>
            <a:r>
              <a:rPr lang="en-US" dirty="0"/>
              <a:t>E.g. energy management, data center management, policy routing, access control, denial of service, mobility</a:t>
            </a:r>
          </a:p>
          <a:p>
            <a:r>
              <a:rPr lang="en-US" dirty="0"/>
              <a:t>Lower barrier to entry for competition</a:t>
            </a:r>
          </a:p>
          <a:p>
            <a:pPr lvl="1"/>
            <a:r>
              <a:rPr lang="en-US" dirty="0"/>
              <a:t>Healthier market place, new players </a:t>
            </a:r>
          </a:p>
          <a:p>
            <a:r>
              <a:rPr lang="en-US" dirty="0"/>
              <a:t>Lower cost</a:t>
            </a:r>
          </a:p>
          <a:p>
            <a:pPr lvl="1"/>
            <a:r>
              <a:rPr lang="en-US" dirty="0"/>
              <a:t>Infrastructure</a:t>
            </a:r>
          </a:p>
          <a:p>
            <a:pPr lvl="1"/>
            <a:r>
              <a:rPr lang="en-US" dirty="0"/>
              <a:t>Management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41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Papers 1, and 2 posted on the reading list. </a:t>
            </a:r>
          </a:p>
          <a:p>
            <a:endParaRPr lang="en-US" dirty="0"/>
          </a:p>
          <a:p>
            <a:r>
              <a:rPr lang="en-US" dirty="0"/>
              <a:t>Please check (and read the papers) regularly.</a:t>
            </a:r>
          </a:p>
          <a:p>
            <a:pPr lvl="1"/>
            <a:endParaRPr lang="en-US" dirty="0"/>
          </a:p>
          <a:p>
            <a:r>
              <a:rPr lang="en-US" dirty="0"/>
              <a:t>Please read paper posted each week before the next lecture.</a:t>
            </a:r>
          </a:p>
          <a:p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619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I: New Data Center</a:t>
            </a:r>
          </a:p>
        </p:txBody>
      </p:sp>
      <p:sp>
        <p:nvSpPr>
          <p:cNvPr id="316" name="Content Placeholder 3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8" name="Date Placeholder 30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310" name="Footer Placeholder 30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grpSp>
        <p:nvGrpSpPr>
          <p:cNvPr id="2" name="Group 320"/>
          <p:cNvGrpSpPr>
            <a:grpSpLocks/>
          </p:cNvGrpSpPr>
          <p:nvPr/>
        </p:nvGrpSpPr>
        <p:grpSpPr bwMode="auto">
          <a:xfrm>
            <a:off x="2438400" y="1018942"/>
            <a:ext cx="4191000" cy="2286000"/>
            <a:chOff x="609600" y="3200400"/>
            <a:chExt cx="4191000" cy="22860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609600" y="3200400"/>
              <a:ext cx="4191000" cy="2279650"/>
            </a:xfrm>
            <a:prstGeom prst="rect">
              <a:avLst/>
            </a:prstGeom>
            <a:solidFill>
              <a:srgbClr val="D9D9D9">
                <a:alpha val="54117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3" name="Group 165"/>
            <p:cNvGrpSpPr>
              <a:grpSpLocks/>
            </p:cNvGrpSpPr>
            <p:nvPr/>
          </p:nvGrpSpPr>
          <p:grpSpPr bwMode="auto">
            <a:xfrm>
              <a:off x="1251465" y="4191934"/>
              <a:ext cx="431843" cy="327679"/>
              <a:chOff x="1980958" y="685526"/>
              <a:chExt cx="1446777" cy="1492345"/>
            </a:xfrm>
          </p:grpSpPr>
          <p:sp>
            <p:nvSpPr>
              <p:cNvPr id="66" name="Cube 65"/>
              <p:cNvSpPr>
                <a:spLocks noChangeArrowheads="1"/>
              </p:cNvSpPr>
              <p:nvPr/>
            </p:nvSpPr>
            <p:spPr bwMode="auto">
              <a:xfrm>
                <a:off x="1979233" y="688505"/>
                <a:ext cx="1446633" cy="1489366"/>
              </a:xfrm>
              <a:prstGeom prst="cube">
                <a:avLst>
                  <a:gd name="adj" fmla="val 8787"/>
                </a:avLst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4" name="Group 167"/>
              <p:cNvGrpSpPr>
                <a:grpSpLocks/>
              </p:cNvGrpSpPr>
              <p:nvPr/>
            </p:nvGrpSpPr>
            <p:grpSpPr bwMode="auto">
              <a:xfrm>
                <a:off x="2057380" y="836615"/>
                <a:ext cx="1188518" cy="1295018"/>
                <a:chOff x="2285967" y="1063890"/>
                <a:chExt cx="2359850" cy="2366088"/>
              </a:xfrm>
            </p:grpSpPr>
            <p:cxnSp>
              <p:nvCxnSpPr>
                <p:cNvPr id="68" name="Straight Arrow Connector 67"/>
                <p:cNvCxnSpPr>
                  <a:cxnSpLocks noChangeShapeType="1"/>
                  <a:stCxn id="76" idx="7"/>
                </p:cNvCxnSpPr>
                <p:nvPr/>
              </p:nvCxnSpPr>
              <p:spPr bwMode="auto">
                <a:xfrm rot="5400000" flipH="1" flipV="1">
                  <a:off x="3846635" y="1337732"/>
                  <a:ext cx="528384" cy="601923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69" name="Straight Arrow Connector 68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2473821" y="1337732"/>
                  <a:ext cx="528384" cy="601923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70" name="Straight Arrow Connector 6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473821" y="2486963"/>
                  <a:ext cx="528384" cy="601923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71" name="Straight Arrow Connector 70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3846635" y="2539802"/>
                  <a:ext cx="528384" cy="601923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72" name="Straight Arrow Connector 71"/>
                <p:cNvCxnSpPr>
                  <a:cxnSpLocks noChangeShapeType="1"/>
                  <a:stCxn id="76" idx="6"/>
                </p:cNvCxnSpPr>
                <p:nvPr/>
              </p:nvCxnSpPr>
              <p:spPr bwMode="auto">
                <a:xfrm>
                  <a:off x="3957704" y="2246339"/>
                  <a:ext cx="686404" cy="0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73" name="Straight Arrow Connector 72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04726" y="2219920"/>
                  <a:ext cx="686404" cy="0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74" name="Straight Arrow Connector 73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3127199" y="1455088"/>
                  <a:ext cx="594428" cy="10563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75" name="Straight Arrow Connector 74"/>
                <p:cNvCxnSpPr>
                  <a:cxnSpLocks noChangeShapeType="1"/>
                </p:cNvCxnSpPr>
                <p:nvPr/>
              </p:nvCxnSpPr>
              <p:spPr bwMode="auto">
                <a:xfrm rot="-5400000" flipH="1" flipV="1">
                  <a:off x="3086249" y="3091754"/>
                  <a:ext cx="686900" cy="0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sp>
              <p:nvSpPr>
                <p:cNvPr id="76" name="Oval 75"/>
                <p:cNvSpPr>
                  <a:spLocks noChangeArrowheads="1"/>
                </p:cNvSpPr>
                <p:nvPr/>
              </p:nvSpPr>
              <p:spPr bwMode="auto">
                <a:xfrm>
                  <a:off x="2891129" y="1757579"/>
                  <a:ext cx="1066574" cy="990725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6" name="Group 153"/>
            <p:cNvGrpSpPr>
              <a:grpSpLocks/>
            </p:cNvGrpSpPr>
            <p:nvPr/>
          </p:nvGrpSpPr>
          <p:grpSpPr bwMode="auto">
            <a:xfrm>
              <a:off x="1138195" y="4254220"/>
              <a:ext cx="431843" cy="327679"/>
              <a:chOff x="1981001" y="685499"/>
              <a:chExt cx="1446777" cy="1492345"/>
            </a:xfrm>
          </p:grpSpPr>
          <p:sp>
            <p:nvSpPr>
              <p:cNvPr id="55" name="Cube 54"/>
              <p:cNvSpPr>
                <a:spLocks noChangeArrowheads="1"/>
              </p:cNvSpPr>
              <p:nvPr/>
            </p:nvSpPr>
            <p:spPr bwMode="auto">
              <a:xfrm>
                <a:off x="1981145" y="686774"/>
                <a:ext cx="1446633" cy="1489366"/>
              </a:xfrm>
              <a:prstGeom prst="cube">
                <a:avLst>
                  <a:gd name="adj" fmla="val 8787"/>
                </a:avLst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7" name="Group 155"/>
              <p:cNvGrpSpPr>
                <a:grpSpLocks/>
              </p:cNvGrpSpPr>
              <p:nvPr/>
            </p:nvGrpSpPr>
            <p:grpSpPr bwMode="auto">
              <a:xfrm>
                <a:off x="2057424" y="836589"/>
                <a:ext cx="1188518" cy="1295018"/>
                <a:chOff x="2286053" y="1063841"/>
                <a:chExt cx="2359850" cy="2366087"/>
              </a:xfrm>
            </p:grpSpPr>
            <p:cxnSp>
              <p:nvCxnSpPr>
                <p:cNvPr id="57" name="Straight Arrow Connector 56"/>
                <p:cNvCxnSpPr>
                  <a:cxnSpLocks noChangeShapeType="1"/>
                  <a:stCxn id="65" idx="7"/>
                </p:cNvCxnSpPr>
                <p:nvPr/>
              </p:nvCxnSpPr>
              <p:spPr bwMode="auto">
                <a:xfrm rot="5400000" flipH="1" flipV="1">
                  <a:off x="3850426" y="1334571"/>
                  <a:ext cx="528384" cy="601930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58" name="Straight Arrow Connector 57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2551536" y="1334570"/>
                  <a:ext cx="528384" cy="601923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59" name="Straight Arrow Connector 5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551536" y="2483810"/>
                  <a:ext cx="528384" cy="601923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60" name="Straight Arrow Connector 59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3850426" y="2536649"/>
                  <a:ext cx="528384" cy="601930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61" name="Straight Arrow Connector 60"/>
                <p:cNvCxnSpPr>
                  <a:cxnSpLocks noChangeShapeType="1"/>
                  <a:stCxn id="65" idx="6"/>
                </p:cNvCxnSpPr>
                <p:nvPr/>
              </p:nvCxnSpPr>
              <p:spPr bwMode="auto">
                <a:xfrm>
                  <a:off x="3961495" y="2243177"/>
                  <a:ext cx="686410" cy="0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62" name="Straight Arrow Connector 61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82441" y="2216758"/>
                  <a:ext cx="686404" cy="0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63" name="Straight Arrow Connector 62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3084765" y="1405694"/>
                  <a:ext cx="686899" cy="10557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64" name="Straight Arrow Connector 63"/>
                <p:cNvCxnSpPr>
                  <a:cxnSpLocks noChangeShapeType="1"/>
                </p:cNvCxnSpPr>
                <p:nvPr/>
              </p:nvCxnSpPr>
              <p:spPr bwMode="auto">
                <a:xfrm rot="-5400000" flipH="1" flipV="1">
                  <a:off x="3090040" y="3088592"/>
                  <a:ext cx="686899" cy="0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sp>
              <p:nvSpPr>
                <p:cNvPr id="65" name="Oval 64"/>
                <p:cNvSpPr>
                  <a:spLocks noChangeArrowheads="1"/>
                </p:cNvSpPr>
                <p:nvPr/>
              </p:nvSpPr>
              <p:spPr bwMode="auto">
                <a:xfrm>
                  <a:off x="2968845" y="1754426"/>
                  <a:ext cx="992650" cy="990716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8" name="Group 141"/>
            <p:cNvGrpSpPr>
              <a:grpSpLocks/>
            </p:cNvGrpSpPr>
            <p:nvPr/>
          </p:nvGrpSpPr>
          <p:grpSpPr bwMode="auto">
            <a:xfrm>
              <a:off x="1024924" y="4316506"/>
              <a:ext cx="431843" cy="327679"/>
              <a:chOff x="1981044" y="685472"/>
              <a:chExt cx="1446777" cy="1492345"/>
            </a:xfrm>
          </p:grpSpPr>
          <p:sp>
            <p:nvSpPr>
              <p:cNvPr id="44" name="Cube 43"/>
              <p:cNvSpPr>
                <a:spLocks noChangeArrowheads="1"/>
              </p:cNvSpPr>
              <p:nvPr/>
            </p:nvSpPr>
            <p:spPr bwMode="auto">
              <a:xfrm>
                <a:off x="1983057" y="685048"/>
                <a:ext cx="1446633" cy="1489366"/>
              </a:xfrm>
              <a:prstGeom prst="cube">
                <a:avLst>
                  <a:gd name="adj" fmla="val 8787"/>
                </a:avLst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9" name="Group 143"/>
              <p:cNvGrpSpPr>
                <a:grpSpLocks/>
              </p:cNvGrpSpPr>
              <p:nvPr/>
            </p:nvGrpSpPr>
            <p:grpSpPr bwMode="auto">
              <a:xfrm>
                <a:off x="2057465" y="836558"/>
                <a:ext cx="1188517" cy="1295007"/>
                <a:chOff x="2286138" y="1063795"/>
                <a:chExt cx="2359850" cy="2366094"/>
              </a:xfrm>
            </p:grpSpPr>
            <p:cxnSp>
              <p:nvCxnSpPr>
                <p:cNvPr id="46" name="Straight Arrow Connector 45"/>
                <p:cNvCxnSpPr>
                  <a:cxnSpLocks noChangeShapeType="1"/>
                  <a:stCxn id="54" idx="7"/>
                </p:cNvCxnSpPr>
                <p:nvPr/>
              </p:nvCxnSpPr>
              <p:spPr bwMode="auto">
                <a:xfrm rot="5400000" flipH="1" flipV="1">
                  <a:off x="3854227" y="1331435"/>
                  <a:ext cx="528389" cy="601923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47" name="Straight Arrow Connector 46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2555330" y="1331435"/>
                  <a:ext cx="528389" cy="601930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48" name="Straight Arrow Connector 4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555330" y="2480678"/>
                  <a:ext cx="528389" cy="601930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49" name="Straight Arrow Connector 48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3854227" y="2533516"/>
                  <a:ext cx="528389" cy="601923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50" name="Straight Arrow Connector 49"/>
                <p:cNvCxnSpPr>
                  <a:cxnSpLocks noChangeShapeType="1"/>
                  <a:stCxn id="54" idx="6"/>
                </p:cNvCxnSpPr>
                <p:nvPr/>
              </p:nvCxnSpPr>
              <p:spPr bwMode="auto">
                <a:xfrm>
                  <a:off x="3965298" y="2240048"/>
                  <a:ext cx="760328" cy="0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51" name="Straight Arrow Connector 50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86238" y="2213628"/>
                  <a:ext cx="686410" cy="0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52" name="Straight Arrow Connector 51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3088558" y="1402549"/>
                  <a:ext cx="686906" cy="10563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53" name="Straight Arrow Connector 52"/>
                <p:cNvCxnSpPr>
                  <a:cxnSpLocks noChangeShapeType="1"/>
                </p:cNvCxnSpPr>
                <p:nvPr/>
              </p:nvCxnSpPr>
              <p:spPr bwMode="auto">
                <a:xfrm rot="-5400000" flipH="1" flipV="1">
                  <a:off x="3093840" y="3085471"/>
                  <a:ext cx="686906" cy="0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sp>
              <p:nvSpPr>
                <p:cNvPr id="54" name="Oval 53"/>
                <p:cNvSpPr>
                  <a:spLocks noChangeArrowheads="1"/>
                </p:cNvSpPr>
                <p:nvPr/>
              </p:nvSpPr>
              <p:spPr bwMode="auto">
                <a:xfrm>
                  <a:off x="2972648" y="1751284"/>
                  <a:ext cx="992650" cy="990734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  <p:cxnSp>
          <p:nvCxnSpPr>
            <p:cNvPr id="12" name="Straight Connector 11"/>
            <p:cNvCxnSpPr>
              <a:cxnSpLocks noChangeShapeType="1"/>
              <a:stCxn id="33" idx="0"/>
            </p:cNvCxnSpPr>
            <p:nvPr/>
          </p:nvCxnSpPr>
          <p:spPr bwMode="auto">
            <a:xfrm rot="5400000" flipH="1" flipV="1">
              <a:off x="1170781" y="3650457"/>
              <a:ext cx="701675" cy="754062"/>
            </a:xfrm>
            <a:prstGeom prst="line">
              <a:avLst/>
            </a:prstGeom>
            <a:noFill/>
            <a:ln w="76200" cmpd="dbl">
              <a:solidFill>
                <a:srgbClr val="FF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3" name="Straight Connector 12"/>
            <p:cNvCxnSpPr>
              <a:cxnSpLocks noChangeShapeType="1"/>
              <a:stCxn id="43" idx="7"/>
              <a:endCxn id="295" idx="2"/>
            </p:cNvCxnSpPr>
            <p:nvPr/>
          </p:nvCxnSpPr>
          <p:spPr bwMode="auto">
            <a:xfrm rot="5400000" flipH="1" flipV="1">
              <a:off x="1835944" y="2934494"/>
              <a:ext cx="906462" cy="2247900"/>
            </a:xfrm>
            <a:prstGeom prst="line">
              <a:avLst/>
            </a:prstGeom>
            <a:noFill/>
            <a:ln w="76200" cmpd="dbl">
              <a:solidFill>
                <a:srgbClr val="FF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pic>
          <p:nvPicPr>
            <p:cNvPr id="31757" name="Picture 2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9535" y="5031471"/>
              <a:ext cx="334008" cy="360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1758" name="Picture 2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380" y="5031471"/>
              <a:ext cx="334008" cy="360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1759" name="Picture 2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7225" y="5031471"/>
              <a:ext cx="334008" cy="360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1760" name="Picture 2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6071" y="5031471"/>
              <a:ext cx="334008" cy="360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1761" name="Picture 2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4917" y="5031472"/>
              <a:ext cx="334008" cy="360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1762" name="Picture 2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3762" y="5031472"/>
              <a:ext cx="334008" cy="360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1763" name="Picture 2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5126223"/>
              <a:ext cx="334008" cy="360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1764" name="Picture 2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8446" y="5126223"/>
              <a:ext cx="334008" cy="360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1765" name="Picture 2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7291" y="5126224"/>
              <a:ext cx="334008" cy="360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1766" name="Picture 2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6137" y="5126224"/>
              <a:ext cx="334008" cy="360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1767" name="Picture 2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64982" y="5126224"/>
              <a:ext cx="334008" cy="360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1768" name="Picture 2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03828" y="5126224"/>
              <a:ext cx="334008" cy="360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cxnSp>
          <p:nvCxnSpPr>
            <p:cNvPr id="26" name="Straight Connector 25"/>
            <p:cNvCxnSpPr>
              <a:cxnSpLocks noChangeShapeType="1"/>
              <a:stCxn id="43" idx="3"/>
            </p:cNvCxnSpPr>
            <p:nvPr/>
          </p:nvCxnSpPr>
          <p:spPr bwMode="auto">
            <a:xfrm rot="5400000">
              <a:off x="705644" y="4677569"/>
              <a:ext cx="434975" cy="27146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7" name="Straight Connector 26"/>
            <p:cNvCxnSpPr>
              <a:cxnSpLocks noChangeShapeType="1"/>
              <a:stCxn id="43" idx="4"/>
            </p:cNvCxnSpPr>
            <p:nvPr/>
          </p:nvCxnSpPr>
          <p:spPr bwMode="auto">
            <a:xfrm rot="5400000">
              <a:off x="825500" y="4743450"/>
              <a:ext cx="417513" cy="15716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8" name="Straight Connector 27"/>
            <p:cNvCxnSpPr>
              <a:cxnSpLocks noChangeShapeType="1"/>
              <a:stCxn id="43" idx="4"/>
            </p:cNvCxnSpPr>
            <p:nvPr/>
          </p:nvCxnSpPr>
          <p:spPr bwMode="auto">
            <a:xfrm rot="5400000">
              <a:off x="894556" y="4812507"/>
              <a:ext cx="417513" cy="190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9" name="Straight Connector 28"/>
            <p:cNvCxnSpPr>
              <a:cxnSpLocks noChangeShapeType="1"/>
              <a:stCxn id="43" idx="4"/>
            </p:cNvCxnSpPr>
            <p:nvPr/>
          </p:nvCxnSpPr>
          <p:spPr bwMode="auto">
            <a:xfrm rot="16200000" flipH="1">
              <a:off x="964406" y="4761707"/>
              <a:ext cx="417513" cy="1206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0" name="Straight Connector 29"/>
            <p:cNvCxnSpPr>
              <a:cxnSpLocks noChangeShapeType="1"/>
              <a:stCxn id="43" idx="5"/>
            </p:cNvCxnSpPr>
            <p:nvPr/>
          </p:nvCxnSpPr>
          <p:spPr bwMode="auto">
            <a:xfrm rot="16200000" flipH="1">
              <a:off x="1036637" y="4724401"/>
              <a:ext cx="434975" cy="1778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1" name="Straight Connector 30"/>
            <p:cNvCxnSpPr>
              <a:cxnSpLocks noChangeShapeType="1"/>
              <a:stCxn id="43" idx="6"/>
            </p:cNvCxnSpPr>
            <p:nvPr/>
          </p:nvCxnSpPr>
          <p:spPr bwMode="auto">
            <a:xfrm>
              <a:off x="1185863" y="4554538"/>
              <a:ext cx="325437" cy="4762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3" name="Cube 32"/>
            <p:cNvSpPr>
              <a:spLocks noChangeArrowheads="1"/>
            </p:cNvSpPr>
            <p:nvPr/>
          </p:nvSpPr>
          <p:spPr bwMode="auto">
            <a:xfrm>
              <a:off x="911225" y="4378325"/>
              <a:ext cx="431800" cy="328613"/>
            </a:xfrm>
            <a:prstGeom prst="cube">
              <a:avLst>
                <a:gd name="adj" fmla="val 878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35" name="Straight Arrow Connector 34"/>
            <p:cNvCxnSpPr>
              <a:cxnSpLocks noChangeShapeType="1"/>
              <a:stCxn id="43" idx="7"/>
            </p:cNvCxnSpPr>
            <p:nvPr/>
          </p:nvCxnSpPr>
          <p:spPr bwMode="auto">
            <a:xfrm rot="5400000" flipH="1" flipV="1">
              <a:off x="1177132" y="4434681"/>
              <a:ext cx="63500" cy="90487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6" name="Straight Arrow Connector 35"/>
            <p:cNvCxnSpPr>
              <a:cxnSpLocks noChangeShapeType="1"/>
            </p:cNvCxnSpPr>
            <p:nvPr/>
          </p:nvCxnSpPr>
          <p:spPr bwMode="auto">
            <a:xfrm rot="16200000" flipV="1">
              <a:off x="983457" y="4434681"/>
              <a:ext cx="63500" cy="90487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7" name="Straight Arrow Connector 36"/>
            <p:cNvCxnSpPr>
              <a:cxnSpLocks noChangeShapeType="1"/>
            </p:cNvCxnSpPr>
            <p:nvPr/>
          </p:nvCxnSpPr>
          <p:spPr bwMode="auto">
            <a:xfrm rot="5400000">
              <a:off x="983457" y="4572794"/>
              <a:ext cx="63500" cy="90487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8" name="Straight Arrow Connector 37"/>
            <p:cNvCxnSpPr>
              <a:cxnSpLocks noChangeShapeType="1"/>
            </p:cNvCxnSpPr>
            <p:nvPr/>
          </p:nvCxnSpPr>
          <p:spPr bwMode="auto">
            <a:xfrm rot="16200000" flipH="1">
              <a:off x="1177132" y="4579144"/>
              <a:ext cx="63500" cy="90487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9" name="Straight Arrow Connector 38"/>
            <p:cNvCxnSpPr>
              <a:cxnSpLocks noChangeShapeType="1"/>
              <a:stCxn id="43" idx="6"/>
            </p:cNvCxnSpPr>
            <p:nvPr/>
          </p:nvCxnSpPr>
          <p:spPr bwMode="auto">
            <a:xfrm>
              <a:off x="1185863" y="4554538"/>
              <a:ext cx="103187" cy="0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0" name="Straight Arrow Connector 39"/>
            <p:cNvCxnSpPr>
              <a:cxnSpLocks noChangeShapeType="1"/>
            </p:cNvCxnSpPr>
            <p:nvPr/>
          </p:nvCxnSpPr>
          <p:spPr bwMode="auto">
            <a:xfrm flipH="1">
              <a:off x="935038" y="4549775"/>
              <a:ext cx="103187" cy="0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1" name="Straight Arrow Connector 40"/>
            <p:cNvCxnSpPr>
              <a:cxnSpLocks noChangeShapeType="1"/>
            </p:cNvCxnSpPr>
            <p:nvPr/>
          </p:nvCxnSpPr>
          <p:spPr bwMode="auto">
            <a:xfrm rot="5400000" flipH="1">
              <a:off x="1065213" y="4452938"/>
              <a:ext cx="82550" cy="0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2" name="Straight Arrow Connector 41"/>
            <p:cNvCxnSpPr>
              <a:cxnSpLocks noChangeShapeType="1"/>
            </p:cNvCxnSpPr>
            <p:nvPr/>
          </p:nvCxnSpPr>
          <p:spPr bwMode="auto">
            <a:xfrm rot="-5400000" flipH="1" flipV="1">
              <a:off x="1065213" y="4654550"/>
              <a:ext cx="82550" cy="0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1038225" y="4494213"/>
              <a:ext cx="147638" cy="11906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10" name="Group 179"/>
            <p:cNvGrpSpPr>
              <a:grpSpLocks/>
            </p:cNvGrpSpPr>
            <p:nvPr/>
          </p:nvGrpSpPr>
          <p:grpSpPr bwMode="auto">
            <a:xfrm>
              <a:off x="2261458" y="4188549"/>
              <a:ext cx="431843" cy="327679"/>
              <a:chOff x="1981250" y="685672"/>
              <a:chExt cx="1446975" cy="1492308"/>
            </a:xfrm>
          </p:grpSpPr>
          <p:sp>
            <p:nvSpPr>
              <p:cNvPr id="135" name="Cube 134"/>
              <p:cNvSpPr>
                <a:spLocks noChangeArrowheads="1"/>
              </p:cNvSpPr>
              <p:nvPr/>
            </p:nvSpPr>
            <p:spPr bwMode="auto">
              <a:xfrm>
                <a:off x="1983696" y="682375"/>
                <a:ext cx="1446831" cy="1496562"/>
              </a:xfrm>
              <a:prstGeom prst="cube">
                <a:avLst>
                  <a:gd name="adj" fmla="val 8787"/>
                </a:avLst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11" name="Group 237"/>
              <p:cNvGrpSpPr>
                <a:grpSpLocks/>
              </p:cNvGrpSpPr>
              <p:nvPr/>
            </p:nvGrpSpPr>
            <p:grpSpPr bwMode="auto">
              <a:xfrm>
                <a:off x="2057683" y="836752"/>
                <a:ext cx="1188677" cy="1294983"/>
                <a:chOff x="2286570" y="1064145"/>
                <a:chExt cx="2360170" cy="2366031"/>
              </a:xfrm>
            </p:grpSpPr>
            <p:cxnSp>
              <p:nvCxnSpPr>
                <p:cNvPr id="137" name="Straight Arrow Connector 136"/>
                <p:cNvCxnSpPr>
                  <a:cxnSpLocks noChangeShapeType="1"/>
                  <a:stCxn id="145" idx="7"/>
                </p:cNvCxnSpPr>
                <p:nvPr/>
              </p:nvCxnSpPr>
              <p:spPr bwMode="auto">
                <a:xfrm rot="5400000" flipH="1" flipV="1">
                  <a:off x="3892737" y="1289510"/>
                  <a:ext cx="528372" cy="675940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138" name="Straight Arrow Connector 137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2556703" y="1326473"/>
                  <a:ext cx="528372" cy="602006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139" name="Straight Arrow Connector 13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556703" y="2475686"/>
                  <a:ext cx="528372" cy="602006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140" name="Straight Arrow Connector 139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3886131" y="2498166"/>
                  <a:ext cx="541577" cy="675940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141" name="Straight Arrow Connector 140"/>
                <p:cNvCxnSpPr>
                  <a:cxnSpLocks noChangeShapeType="1"/>
                  <a:stCxn id="145" idx="6"/>
                </p:cNvCxnSpPr>
                <p:nvPr/>
              </p:nvCxnSpPr>
              <p:spPr bwMode="auto">
                <a:xfrm>
                  <a:off x="3966814" y="2248321"/>
                  <a:ext cx="760433" cy="0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142" name="Straight Arrow Connector 141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87528" y="2208689"/>
                  <a:ext cx="686499" cy="0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143" name="Straight Arrow Connector 142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3090019" y="1397644"/>
                  <a:ext cx="686883" cy="10558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144" name="Straight Arrow Connector 143"/>
                <p:cNvCxnSpPr>
                  <a:cxnSpLocks noChangeShapeType="1"/>
                </p:cNvCxnSpPr>
                <p:nvPr/>
              </p:nvCxnSpPr>
              <p:spPr bwMode="auto">
                <a:xfrm rot="-5400000" flipH="1" flipV="1">
                  <a:off x="3049064" y="3139946"/>
                  <a:ext cx="779344" cy="0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sp>
              <p:nvSpPr>
                <p:cNvPr id="145" name="Oval 144"/>
                <p:cNvSpPr>
                  <a:spLocks noChangeArrowheads="1"/>
                </p:cNvSpPr>
                <p:nvPr/>
              </p:nvSpPr>
              <p:spPr bwMode="auto">
                <a:xfrm>
                  <a:off x="2974027" y="1746368"/>
                  <a:ext cx="992788" cy="1003906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14" name="Group 180"/>
            <p:cNvGrpSpPr>
              <a:grpSpLocks/>
            </p:cNvGrpSpPr>
            <p:nvPr/>
          </p:nvGrpSpPr>
          <p:grpSpPr bwMode="auto">
            <a:xfrm>
              <a:off x="2148188" y="4250835"/>
              <a:ext cx="431843" cy="327679"/>
              <a:chOff x="1981242" y="685637"/>
              <a:chExt cx="1446975" cy="1492308"/>
            </a:xfrm>
          </p:grpSpPr>
          <p:sp>
            <p:nvSpPr>
              <p:cNvPr id="124" name="Cube 123"/>
              <p:cNvSpPr>
                <a:spLocks noChangeArrowheads="1"/>
              </p:cNvSpPr>
              <p:nvPr/>
            </p:nvSpPr>
            <p:spPr bwMode="auto">
              <a:xfrm>
                <a:off x="1980237" y="687869"/>
                <a:ext cx="1446831" cy="1489330"/>
              </a:xfrm>
              <a:prstGeom prst="cube">
                <a:avLst>
                  <a:gd name="adj" fmla="val 8787"/>
                </a:avLst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15" name="Group 226"/>
              <p:cNvGrpSpPr>
                <a:grpSpLocks/>
              </p:cNvGrpSpPr>
              <p:nvPr/>
            </p:nvGrpSpPr>
            <p:grpSpPr bwMode="auto">
              <a:xfrm>
                <a:off x="2057675" y="836720"/>
                <a:ext cx="1188676" cy="1294986"/>
                <a:chOff x="2286554" y="1064082"/>
                <a:chExt cx="2360169" cy="2366030"/>
              </a:xfrm>
            </p:grpSpPr>
            <p:cxnSp>
              <p:nvCxnSpPr>
                <p:cNvPr id="126" name="Straight Arrow Connector 125"/>
                <p:cNvCxnSpPr>
                  <a:cxnSpLocks noChangeShapeType="1"/>
                  <a:stCxn id="134" idx="7"/>
                </p:cNvCxnSpPr>
                <p:nvPr/>
              </p:nvCxnSpPr>
              <p:spPr bwMode="auto">
                <a:xfrm rot="5400000" flipH="1" flipV="1">
                  <a:off x="3848904" y="1336504"/>
                  <a:ext cx="528371" cy="602013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127" name="Straight Arrow Connector 126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2512864" y="1299540"/>
                  <a:ext cx="528371" cy="675940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128" name="Straight Arrow Connector 12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512864" y="2448752"/>
                  <a:ext cx="528371" cy="675940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129" name="Straight Arrow Connector 128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3848904" y="2538553"/>
                  <a:ext cx="528371" cy="602013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130" name="Straight Arrow Connector 129"/>
                <p:cNvCxnSpPr>
                  <a:cxnSpLocks noChangeShapeType="1"/>
                  <a:stCxn id="134" idx="6"/>
                </p:cNvCxnSpPr>
                <p:nvPr/>
              </p:nvCxnSpPr>
              <p:spPr bwMode="auto">
                <a:xfrm>
                  <a:off x="3959945" y="2245137"/>
                  <a:ext cx="686505" cy="0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131" name="Straight Arrow Connector 130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06725" y="2218719"/>
                  <a:ext cx="760433" cy="0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132" name="Straight Arrow Connector 131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3083150" y="1407674"/>
                  <a:ext cx="686883" cy="10558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133" name="Straight Arrow Connector 132"/>
                <p:cNvCxnSpPr>
                  <a:cxnSpLocks noChangeShapeType="1"/>
                </p:cNvCxnSpPr>
                <p:nvPr/>
              </p:nvCxnSpPr>
              <p:spPr bwMode="auto">
                <a:xfrm rot="-5400000" flipH="1" flipV="1">
                  <a:off x="3088425" y="3090532"/>
                  <a:ext cx="686883" cy="0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sp>
              <p:nvSpPr>
                <p:cNvPr id="134" name="Oval 133"/>
                <p:cNvSpPr>
                  <a:spLocks noChangeArrowheads="1"/>
                </p:cNvSpPr>
                <p:nvPr/>
              </p:nvSpPr>
              <p:spPr bwMode="auto">
                <a:xfrm>
                  <a:off x="2967158" y="1756398"/>
                  <a:ext cx="992787" cy="990692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16" name="Group 181"/>
            <p:cNvGrpSpPr>
              <a:grpSpLocks/>
            </p:cNvGrpSpPr>
            <p:nvPr/>
          </p:nvGrpSpPr>
          <p:grpSpPr bwMode="auto">
            <a:xfrm>
              <a:off x="2034917" y="4313121"/>
              <a:ext cx="431843" cy="327679"/>
              <a:chOff x="1981233" y="685604"/>
              <a:chExt cx="1446975" cy="1492308"/>
            </a:xfrm>
          </p:grpSpPr>
          <p:sp>
            <p:nvSpPr>
              <p:cNvPr id="113" name="Cube 112"/>
              <p:cNvSpPr>
                <a:spLocks noChangeArrowheads="1"/>
              </p:cNvSpPr>
              <p:nvPr/>
            </p:nvSpPr>
            <p:spPr bwMode="auto">
              <a:xfrm>
                <a:off x="1982097" y="686137"/>
                <a:ext cx="1446831" cy="1489330"/>
              </a:xfrm>
              <a:prstGeom prst="cube">
                <a:avLst>
                  <a:gd name="adj" fmla="val 8787"/>
                </a:avLst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17" name="Group 215"/>
              <p:cNvGrpSpPr>
                <a:grpSpLocks/>
              </p:cNvGrpSpPr>
              <p:nvPr/>
            </p:nvGrpSpPr>
            <p:grpSpPr bwMode="auto">
              <a:xfrm>
                <a:off x="2057667" y="836686"/>
                <a:ext cx="1188677" cy="1294982"/>
                <a:chOff x="2286537" y="1064021"/>
                <a:chExt cx="2360170" cy="2366031"/>
              </a:xfrm>
            </p:grpSpPr>
            <p:cxnSp>
              <p:nvCxnSpPr>
                <p:cNvPr id="115" name="Straight Arrow Connector 114"/>
                <p:cNvCxnSpPr>
                  <a:cxnSpLocks noChangeShapeType="1"/>
                  <a:stCxn id="123" idx="7"/>
                </p:cNvCxnSpPr>
                <p:nvPr/>
              </p:nvCxnSpPr>
              <p:spPr bwMode="auto">
                <a:xfrm rot="5400000" flipH="1" flipV="1">
                  <a:off x="3852606" y="1333349"/>
                  <a:ext cx="528373" cy="602006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116" name="Straight Arrow Connector 115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2553529" y="1333350"/>
                  <a:ext cx="528373" cy="602013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117" name="Straight Arrow Connector 11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553529" y="2482558"/>
                  <a:ext cx="528373" cy="602013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118" name="Straight Arrow Connector 117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3852606" y="2535394"/>
                  <a:ext cx="528373" cy="602006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119" name="Straight Arrow Connector 118"/>
                <p:cNvCxnSpPr>
                  <a:cxnSpLocks noChangeShapeType="1"/>
                  <a:stCxn id="123" idx="6"/>
                </p:cNvCxnSpPr>
                <p:nvPr/>
              </p:nvCxnSpPr>
              <p:spPr bwMode="auto">
                <a:xfrm>
                  <a:off x="3963648" y="2241986"/>
                  <a:ext cx="686499" cy="0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120" name="Straight Arrow Connector 119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84355" y="2215567"/>
                  <a:ext cx="686505" cy="0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121" name="Straight Arrow Connector 120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3086844" y="1404511"/>
                  <a:ext cx="686885" cy="10565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122" name="Straight Arrow Connector 121"/>
                <p:cNvCxnSpPr>
                  <a:cxnSpLocks noChangeShapeType="1"/>
                </p:cNvCxnSpPr>
                <p:nvPr/>
              </p:nvCxnSpPr>
              <p:spPr bwMode="auto">
                <a:xfrm rot="-5400000" flipH="1" flipV="1">
                  <a:off x="3092127" y="3087383"/>
                  <a:ext cx="686885" cy="0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sp>
              <p:nvSpPr>
                <p:cNvPr id="123" name="Oval 122"/>
                <p:cNvSpPr>
                  <a:spLocks noChangeArrowheads="1"/>
                </p:cNvSpPr>
                <p:nvPr/>
              </p:nvSpPr>
              <p:spPr bwMode="auto">
                <a:xfrm>
                  <a:off x="2970860" y="1753236"/>
                  <a:ext cx="992788" cy="990704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  <p:cxnSp>
          <p:nvCxnSpPr>
            <p:cNvPr id="81" name="Straight Connector 80"/>
            <p:cNvCxnSpPr>
              <a:cxnSpLocks noChangeShapeType="1"/>
            </p:cNvCxnSpPr>
            <p:nvPr/>
          </p:nvCxnSpPr>
          <p:spPr bwMode="auto">
            <a:xfrm rot="16200000" flipV="1">
              <a:off x="1732756" y="3953669"/>
              <a:ext cx="669925" cy="173038"/>
            </a:xfrm>
            <a:prstGeom prst="line">
              <a:avLst/>
            </a:prstGeom>
            <a:noFill/>
            <a:ln w="76200" cmpd="dbl">
              <a:solidFill>
                <a:srgbClr val="FF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2" name="Straight Connector 81"/>
            <p:cNvCxnSpPr>
              <a:cxnSpLocks noChangeShapeType="1"/>
              <a:endCxn id="295" idx="4"/>
            </p:cNvCxnSpPr>
            <p:nvPr/>
          </p:nvCxnSpPr>
          <p:spPr bwMode="auto">
            <a:xfrm rot="5400000" flipH="1" flipV="1">
              <a:off x="2450306" y="3429794"/>
              <a:ext cx="803275" cy="1354138"/>
            </a:xfrm>
            <a:prstGeom prst="line">
              <a:avLst/>
            </a:prstGeom>
            <a:noFill/>
            <a:ln w="76200" cmpd="dbl">
              <a:solidFill>
                <a:srgbClr val="FF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pic>
          <p:nvPicPr>
            <p:cNvPr id="31790" name="Picture 2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59522" y="5028074"/>
              <a:ext cx="333963" cy="3601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1791" name="Picture 2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8348" y="5028075"/>
              <a:ext cx="333963" cy="3601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1792" name="Picture 2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7175" y="5028075"/>
              <a:ext cx="333963" cy="3601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1793" name="Picture 2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76002" y="5028075"/>
              <a:ext cx="333963" cy="3601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1794" name="Picture 2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14829" y="5028076"/>
              <a:ext cx="333963" cy="3601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1795" name="Picture 2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3655" y="5028076"/>
              <a:ext cx="333963" cy="3601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1796" name="Picture 2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9593" y="5122829"/>
              <a:ext cx="333963" cy="3601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1797" name="Picture 2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8420" y="5122829"/>
              <a:ext cx="333963" cy="3601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1798" name="Picture 2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7247" y="5122830"/>
              <a:ext cx="333963" cy="3601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1799" name="Picture 2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36073" y="5122830"/>
              <a:ext cx="333963" cy="3601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1800" name="Picture 2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74900" y="5122830"/>
              <a:ext cx="333963" cy="3601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1801" name="Picture 2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13726" y="5122830"/>
              <a:ext cx="333963" cy="3601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cxnSp>
          <p:nvCxnSpPr>
            <p:cNvPr id="95" name="Straight Connector 94"/>
            <p:cNvCxnSpPr>
              <a:cxnSpLocks noChangeShapeType="1"/>
            </p:cNvCxnSpPr>
            <p:nvPr/>
          </p:nvCxnSpPr>
          <p:spPr bwMode="auto">
            <a:xfrm rot="5400000">
              <a:off x="1716881" y="4674395"/>
              <a:ext cx="434975" cy="27146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96" name="Straight Connector 95"/>
            <p:cNvCxnSpPr>
              <a:cxnSpLocks noChangeShapeType="1"/>
            </p:cNvCxnSpPr>
            <p:nvPr/>
          </p:nvCxnSpPr>
          <p:spPr bwMode="auto">
            <a:xfrm rot="5400000">
              <a:off x="1835150" y="4740275"/>
              <a:ext cx="417513" cy="15716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97" name="Straight Connector 96"/>
            <p:cNvCxnSpPr>
              <a:cxnSpLocks noChangeShapeType="1"/>
            </p:cNvCxnSpPr>
            <p:nvPr/>
          </p:nvCxnSpPr>
          <p:spPr bwMode="auto">
            <a:xfrm rot="5400000">
              <a:off x="1904206" y="4809332"/>
              <a:ext cx="417513" cy="190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98" name="Straight Connector 97"/>
            <p:cNvCxnSpPr>
              <a:cxnSpLocks noChangeShapeType="1"/>
            </p:cNvCxnSpPr>
            <p:nvPr/>
          </p:nvCxnSpPr>
          <p:spPr bwMode="auto">
            <a:xfrm rot="16200000" flipH="1">
              <a:off x="1974056" y="4758532"/>
              <a:ext cx="417513" cy="1206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99" name="Straight Connector 98"/>
            <p:cNvCxnSpPr>
              <a:cxnSpLocks noChangeShapeType="1"/>
            </p:cNvCxnSpPr>
            <p:nvPr/>
          </p:nvCxnSpPr>
          <p:spPr bwMode="auto">
            <a:xfrm rot="16200000" flipH="1">
              <a:off x="2047081" y="4720432"/>
              <a:ext cx="434975" cy="1793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00" name="Straight Connector 99"/>
            <p:cNvCxnSpPr>
              <a:cxnSpLocks noChangeShapeType="1"/>
            </p:cNvCxnSpPr>
            <p:nvPr/>
          </p:nvCxnSpPr>
          <p:spPr bwMode="auto">
            <a:xfrm>
              <a:off x="2195513" y="4551363"/>
              <a:ext cx="325437" cy="4762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grpSp>
          <p:nvGrpSpPr>
            <p:cNvPr id="18" name="Group 202"/>
            <p:cNvGrpSpPr>
              <a:grpSpLocks/>
            </p:cNvGrpSpPr>
            <p:nvPr/>
          </p:nvGrpSpPr>
          <p:grpSpPr bwMode="auto">
            <a:xfrm>
              <a:off x="1921647" y="4375407"/>
              <a:ext cx="431843" cy="327679"/>
              <a:chOff x="1981225" y="685571"/>
              <a:chExt cx="1446975" cy="1492308"/>
            </a:xfrm>
          </p:grpSpPr>
          <p:sp>
            <p:nvSpPr>
              <p:cNvPr id="102" name="Cube 101"/>
              <p:cNvSpPr>
                <a:spLocks noChangeArrowheads="1"/>
              </p:cNvSpPr>
              <p:nvPr/>
            </p:nvSpPr>
            <p:spPr bwMode="auto">
              <a:xfrm>
                <a:off x="1978638" y="684401"/>
                <a:ext cx="1452152" cy="1496562"/>
              </a:xfrm>
              <a:prstGeom prst="cube">
                <a:avLst>
                  <a:gd name="adj" fmla="val 8787"/>
                </a:avLst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19" name="Group 204"/>
              <p:cNvGrpSpPr>
                <a:grpSpLocks/>
              </p:cNvGrpSpPr>
              <p:nvPr/>
            </p:nvGrpSpPr>
            <p:grpSpPr bwMode="auto">
              <a:xfrm>
                <a:off x="2057658" y="836651"/>
                <a:ext cx="1188676" cy="1294977"/>
                <a:chOff x="2286521" y="1063964"/>
                <a:chExt cx="2360169" cy="2366038"/>
              </a:xfrm>
            </p:grpSpPr>
            <p:cxnSp>
              <p:nvCxnSpPr>
                <p:cNvPr id="104" name="Straight Arrow Connector 103"/>
                <p:cNvCxnSpPr>
                  <a:cxnSpLocks noChangeShapeType="1"/>
                  <a:stCxn id="112" idx="7"/>
                </p:cNvCxnSpPr>
                <p:nvPr/>
              </p:nvCxnSpPr>
              <p:spPr bwMode="auto">
                <a:xfrm rot="5400000" flipH="1" flipV="1">
                  <a:off x="3893257" y="1293221"/>
                  <a:ext cx="528377" cy="675940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105" name="Straight Arrow Connector 104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2514977" y="1287938"/>
                  <a:ext cx="528377" cy="686498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106" name="Straight Arrow Connector 10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468746" y="2483392"/>
                  <a:ext cx="620839" cy="686498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107" name="Straight Arrow Connector 106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3886650" y="2594351"/>
                  <a:ext cx="541590" cy="675940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108" name="Straight Arrow Connector 107"/>
                <p:cNvCxnSpPr>
                  <a:cxnSpLocks noChangeShapeType="1"/>
                  <a:stCxn id="112" idx="6"/>
                </p:cNvCxnSpPr>
                <p:nvPr/>
              </p:nvCxnSpPr>
              <p:spPr bwMode="auto">
                <a:xfrm>
                  <a:off x="3967337" y="2252038"/>
                  <a:ext cx="760433" cy="0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109" name="Straight Arrow Connector 108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03559" y="2212406"/>
                  <a:ext cx="760433" cy="0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110" name="Straight Arrow Connector 109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3085255" y="1406635"/>
                  <a:ext cx="686890" cy="0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111" name="Straight Arrow Connector 110"/>
                <p:cNvCxnSpPr>
                  <a:cxnSpLocks noChangeShapeType="1"/>
                </p:cNvCxnSpPr>
                <p:nvPr/>
              </p:nvCxnSpPr>
              <p:spPr bwMode="auto">
                <a:xfrm rot="-5400000" flipH="1" flipV="1">
                  <a:off x="3085255" y="3189903"/>
                  <a:ext cx="686890" cy="0"/>
                </a:xfrm>
                <a:prstGeom prst="straightConnector1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sp>
              <p:nvSpPr>
                <p:cNvPr id="112" name="Oval 111"/>
                <p:cNvSpPr>
                  <a:spLocks noChangeArrowheads="1"/>
                </p:cNvSpPr>
                <p:nvPr/>
              </p:nvSpPr>
              <p:spPr bwMode="auto">
                <a:xfrm>
                  <a:off x="2963991" y="1750080"/>
                  <a:ext cx="1003345" cy="1096378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0" name="Group 247"/>
            <p:cNvGrpSpPr>
              <a:grpSpLocks/>
            </p:cNvGrpSpPr>
            <p:nvPr/>
          </p:nvGrpSpPr>
          <p:grpSpPr bwMode="auto">
            <a:xfrm>
              <a:off x="2064808" y="3676043"/>
              <a:ext cx="1639273" cy="1803587"/>
              <a:chOff x="-1141546" y="1865825"/>
              <a:chExt cx="3309002" cy="4230163"/>
            </a:xfrm>
          </p:grpSpPr>
          <p:grpSp>
            <p:nvGrpSpPr>
              <p:cNvPr id="21" name="Group 248"/>
              <p:cNvGrpSpPr>
                <a:grpSpLocks/>
              </p:cNvGrpSpPr>
              <p:nvPr/>
            </p:nvGrpSpPr>
            <p:grpSpPr bwMode="auto">
              <a:xfrm>
                <a:off x="1295747" y="3059925"/>
                <a:ext cx="871709" cy="768543"/>
                <a:chOff x="1981775" y="684380"/>
                <a:chExt cx="1447225" cy="1492635"/>
              </a:xfrm>
            </p:grpSpPr>
            <p:sp>
              <p:nvSpPr>
                <p:cNvPr id="204" name="Cube 203"/>
                <p:cNvSpPr>
                  <a:spLocks noChangeArrowheads="1"/>
                </p:cNvSpPr>
                <p:nvPr/>
              </p:nvSpPr>
              <p:spPr bwMode="auto">
                <a:xfrm>
                  <a:off x="1980434" y="739889"/>
                  <a:ext cx="1447081" cy="1439039"/>
                </a:xfrm>
                <a:prstGeom prst="cube">
                  <a:avLst>
                    <a:gd name="adj" fmla="val 8787"/>
                  </a:avLst>
                </a:prstGeom>
                <a:gradFill rotWithShape="1">
                  <a:gsLst>
                    <a:gs pos="0">
                      <a:srgbClr val="9BC1FF"/>
                    </a:gs>
                    <a:gs pos="100000">
                      <a:srgbClr val="3F80CD"/>
                    </a:gs>
                  </a:gsLst>
                  <a:lin ang="5400000"/>
                </a:gradFill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grpSp>
              <p:nvGrpSpPr>
                <p:cNvPr id="22" name="Group 306"/>
                <p:cNvGrpSpPr>
                  <a:grpSpLocks/>
                </p:cNvGrpSpPr>
                <p:nvPr/>
              </p:nvGrpSpPr>
              <p:grpSpPr bwMode="auto">
                <a:xfrm>
                  <a:off x="2058222" y="835496"/>
                  <a:ext cx="1188889" cy="1295263"/>
                  <a:chOff x="2287635" y="1061850"/>
                  <a:chExt cx="2360585" cy="2366544"/>
                </a:xfrm>
              </p:grpSpPr>
              <p:cxnSp>
                <p:nvCxnSpPr>
                  <p:cNvPr id="206" name="Straight Arrow Connector 205"/>
                  <p:cNvCxnSpPr>
                    <a:cxnSpLocks noChangeShapeType="1"/>
                    <a:stCxn id="214" idx="7"/>
                  </p:cNvCxnSpPr>
                  <p:nvPr/>
                </p:nvCxnSpPr>
                <p:spPr bwMode="auto">
                  <a:xfrm rot="5400000" flipH="1" flipV="1">
                    <a:off x="3849573" y="1431689"/>
                    <a:ext cx="528488" cy="602115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07" name="Straight Arrow Connector 206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2513305" y="1394719"/>
                    <a:ext cx="528488" cy="676056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08" name="Straight Arrow Connector 207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2513305" y="2544184"/>
                    <a:ext cx="528488" cy="676056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09" name="Straight Arrow Connector 208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3849573" y="2634003"/>
                    <a:ext cx="528488" cy="602115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10" name="Straight Arrow Connector 209"/>
                  <p:cNvCxnSpPr>
                    <a:cxnSpLocks noChangeShapeType="1"/>
                    <a:stCxn id="214" idx="6"/>
                  </p:cNvCxnSpPr>
                  <p:nvPr/>
                </p:nvCxnSpPr>
                <p:spPr bwMode="auto">
                  <a:xfrm>
                    <a:off x="3960646" y="2340508"/>
                    <a:ext cx="686622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11" name="Straight Arrow Connector 210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207127" y="2314083"/>
                    <a:ext cx="760562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12" name="Straight Arrow Connector 211"/>
                  <p:cNvCxnSpPr>
                    <a:cxnSpLocks noChangeShapeType="1"/>
                  </p:cNvCxnSpPr>
                  <p:nvPr/>
                </p:nvCxnSpPr>
                <p:spPr bwMode="auto">
                  <a:xfrm rot="5400000" flipH="1">
                    <a:off x="3083684" y="1502859"/>
                    <a:ext cx="687034" cy="10560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13" name="Straight Arrow Connector 212"/>
                  <p:cNvCxnSpPr>
                    <a:cxnSpLocks noChangeShapeType="1"/>
                  </p:cNvCxnSpPr>
                  <p:nvPr/>
                </p:nvCxnSpPr>
                <p:spPr bwMode="auto">
                  <a:xfrm rot="-5400000" flipH="1" flipV="1">
                    <a:off x="3088961" y="3186089"/>
                    <a:ext cx="687034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sp>
                <p:nvSpPr>
                  <p:cNvPr id="214" name="Oval 213"/>
                  <p:cNvSpPr>
                    <a:spLocks noChangeArrowheads="1"/>
                  </p:cNvSpPr>
                  <p:nvPr/>
                </p:nvSpPr>
                <p:spPr bwMode="auto">
                  <a:xfrm>
                    <a:off x="2967690" y="1851661"/>
                    <a:ext cx="992957" cy="990911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</p:grpSp>
          <p:grpSp>
            <p:nvGrpSpPr>
              <p:cNvPr id="23" name="Group 249"/>
              <p:cNvGrpSpPr>
                <a:grpSpLocks/>
              </p:cNvGrpSpPr>
              <p:nvPr/>
            </p:nvGrpSpPr>
            <p:grpSpPr bwMode="auto">
              <a:xfrm>
                <a:off x="1067102" y="3206012"/>
                <a:ext cx="871709" cy="768543"/>
                <a:chOff x="1981700" y="684409"/>
                <a:chExt cx="1447225" cy="1492635"/>
              </a:xfrm>
            </p:grpSpPr>
            <p:sp>
              <p:nvSpPr>
                <p:cNvPr id="193" name="Cube 192"/>
                <p:cNvSpPr>
                  <a:spLocks noChangeArrowheads="1"/>
                </p:cNvSpPr>
                <p:nvPr/>
              </p:nvSpPr>
              <p:spPr bwMode="auto">
                <a:xfrm>
                  <a:off x="1982226" y="687598"/>
                  <a:ext cx="1447081" cy="1489656"/>
                </a:xfrm>
                <a:prstGeom prst="cube">
                  <a:avLst>
                    <a:gd name="adj" fmla="val 8787"/>
                  </a:avLst>
                </a:prstGeom>
                <a:gradFill rotWithShape="1">
                  <a:gsLst>
                    <a:gs pos="0">
                      <a:srgbClr val="9BC1FF"/>
                    </a:gs>
                    <a:gs pos="100000">
                      <a:srgbClr val="3F80CD"/>
                    </a:gs>
                  </a:gsLst>
                  <a:lin ang="5400000"/>
                </a:gradFill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grpSp>
              <p:nvGrpSpPr>
                <p:cNvPr id="24" name="Group 295"/>
                <p:cNvGrpSpPr>
                  <a:grpSpLocks/>
                </p:cNvGrpSpPr>
                <p:nvPr/>
              </p:nvGrpSpPr>
              <p:grpSpPr bwMode="auto">
                <a:xfrm>
                  <a:off x="2058148" y="835525"/>
                  <a:ext cx="1188889" cy="1295264"/>
                  <a:chOff x="2287487" y="1061903"/>
                  <a:chExt cx="2360585" cy="2366545"/>
                </a:xfrm>
              </p:grpSpPr>
              <p:cxnSp>
                <p:nvCxnSpPr>
                  <p:cNvPr id="195" name="Straight Arrow Connector 194"/>
                  <p:cNvCxnSpPr>
                    <a:cxnSpLocks noChangeShapeType="1"/>
                    <a:stCxn id="203" idx="7"/>
                  </p:cNvCxnSpPr>
                  <p:nvPr/>
                </p:nvCxnSpPr>
                <p:spPr bwMode="auto">
                  <a:xfrm rot="5400000" flipH="1" flipV="1">
                    <a:off x="3879555" y="1402213"/>
                    <a:ext cx="475639" cy="602109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196" name="Straight Arrow Connector 195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2573650" y="1408822"/>
                    <a:ext cx="488847" cy="602115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197" name="Straight Arrow Connector 196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2553833" y="2485614"/>
                    <a:ext cx="528488" cy="602115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198" name="Straight Arrow Connector 197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3853131" y="2538462"/>
                    <a:ext cx="528488" cy="602109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199" name="Straight Arrow Connector 198"/>
                  <p:cNvCxnSpPr>
                    <a:cxnSpLocks noChangeShapeType="1"/>
                    <a:stCxn id="203" idx="6"/>
                  </p:cNvCxnSpPr>
                  <p:nvPr/>
                </p:nvCxnSpPr>
                <p:spPr bwMode="auto">
                  <a:xfrm>
                    <a:off x="3964205" y="2244967"/>
                    <a:ext cx="686616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00" name="Straight Arrow Connector 19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284626" y="2218543"/>
                    <a:ext cx="686622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01" name="Straight Arrow Connector 200"/>
                  <p:cNvCxnSpPr>
                    <a:cxnSpLocks noChangeShapeType="1"/>
                  </p:cNvCxnSpPr>
                  <p:nvPr/>
                </p:nvCxnSpPr>
                <p:spPr bwMode="auto">
                  <a:xfrm rot="5400000" flipH="1">
                    <a:off x="3087236" y="1499801"/>
                    <a:ext cx="687035" cy="10567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02" name="Straight Arrow Connector 201"/>
                  <p:cNvCxnSpPr>
                    <a:cxnSpLocks noChangeShapeType="1"/>
                  </p:cNvCxnSpPr>
                  <p:nvPr/>
                </p:nvCxnSpPr>
                <p:spPr bwMode="auto">
                  <a:xfrm rot="-5400000" flipH="1" flipV="1">
                    <a:off x="3092519" y="3090548"/>
                    <a:ext cx="687035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sp>
                <p:nvSpPr>
                  <p:cNvPr id="203" name="Oval 202"/>
                  <p:cNvSpPr>
                    <a:spLocks noChangeArrowheads="1"/>
                  </p:cNvSpPr>
                  <p:nvPr/>
                </p:nvSpPr>
                <p:spPr bwMode="auto">
                  <a:xfrm>
                    <a:off x="2971248" y="1848601"/>
                    <a:ext cx="992957" cy="89843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</p:grpSp>
          <p:grpSp>
            <p:nvGrpSpPr>
              <p:cNvPr id="25" name="Group 250"/>
              <p:cNvGrpSpPr>
                <a:grpSpLocks/>
              </p:cNvGrpSpPr>
              <p:nvPr/>
            </p:nvGrpSpPr>
            <p:grpSpPr bwMode="auto">
              <a:xfrm>
                <a:off x="838456" y="3352099"/>
                <a:ext cx="871709" cy="768543"/>
                <a:chOff x="1981625" y="684438"/>
                <a:chExt cx="1447225" cy="1492635"/>
              </a:xfrm>
            </p:grpSpPr>
            <p:sp>
              <p:nvSpPr>
                <p:cNvPr id="182" name="Cube 181"/>
                <p:cNvSpPr>
                  <a:spLocks noChangeArrowheads="1"/>
                </p:cNvSpPr>
                <p:nvPr/>
              </p:nvSpPr>
              <p:spPr bwMode="auto">
                <a:xfrm>
                  <a:off x="1984025" y="685928"/>
                  <a:ext cx="1404520" cy="1547507"/>
                </a:xfrm>
                <a:prstGeom prst="cube">
                  <a:avLst>
                    <a:gd name="adj" fmla="val 8787"/>
                  </a:avLst>
                </a:prstGeom>
                <a:gradFill rotWithShape="1">
                  <a:gsLst>
                    <a:gs pos="0">
                      <a:srgbClr val="9BC1FF"/>
                    </a:gs>
                    <a:gs pos="100000">
                      <a:srgbClr val="3F80CD"/>
                    </a:gs>
                  </a:gsLst>
                  <a:lin ang="5400000"/>
                </a:gradFill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grpSp>
              <p:nvGrpSpPr>
                <p:cNvPr id="32" name="Group 284"/>
                <p:cNvGrpSpPr>
                  <a:grpSpLocks/>
                </p:cNvGrpSpPr>
                <p:nvPr/>
              </p:nvGrpSpPr>
              <p:grpSpPr bwMode="auto">
                <a:xfrm>
                  <a:off x="2058072" y="835555"/>
                  <a:ext cx="1188889" cy="1295261"/>
                  <a:chOff x="2287339" y="1061956"/>
                  <a:chExt cx="2360584" cy="2366545"/>
                </a:xfrm>
              </p:grpSpPr>
              <p:cxnSp>
                <p:nvCxnSpPr>
                  <p:cNvPr id="184" name="Straight Arrow Connector 183"/>
                  <p:cNvCxnSpPr>
                    <a:cxnSpLocks noChangeShapeType="1"/>
                    <a:stCxn id="192" idx="7"/>
                  </p:cNvCxnSpPr>
                  <p:nvPr/>
                </p:nvCxnSpPr>
                <p:spPr bwMode="auto">
                  <a:xfrm rot="5400000" flipH="1" flipV="1">
                    <a:off x="3799900" y="1379339"/>
                    <a:ext cx="620972" cy="602108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185" name="Straight Arrow Connector 184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2511170" y="1379339"/>
                    <a:ext cx="620972" cy="602108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186" name="Straight Arrow Connector 185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2557411" y="2575050"/>
                    <a:ext cx="528490" cy="602108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187" name="Straight Arrow Connector 186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3839533" y="2634507"/>
                    <a:ext cx="541698" cy="602108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188" name="Straight Arrow Connector 187"/>
                  <p:cNvCxnSpPr>
                    <a:cxnSpLocks noChangeShapeType="1"/>
                    <a:stCxn id="192" idx="6"/>
                  </p:cNvCxnSpPr>
                  <p:nvPr/>
                </p:nvCxnSpPr>
                <p:spPr bwMode="auto">
                  <a:xfrm>
                    <a:off x="3957215" y="2347618"/>
                    <a:ext cx="686615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189" name="Straight Arrow Connector 18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288204" y="2307977"/>
                    <a:ext cx="686615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190" name="Straight Arrow Connector 189"/>
                  <p:cNvCxnSpPr>
                    <a:cxnSpLocks noChangeShapeType="1"/>
                  </p:cNvCxnSpPr>
                  <p:nvPr/>
                </p:nvCxnSpPr>
                <p:spPr bwMode="auto">
                  <a:xfrm rot="5400000" flipH="1">
                    <a:off x="3039280" y="1455793"/>
                    <a:ext cx="779527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191" name="Straight Arrow Connector 190"/>
                  <p:cNvCxnSpPr>
                    <a:cxnSpLocks noChangeShapeType="1"/>
                  </p:cNvCxnSpPr>
                  <p:nvPr/>
                </p:nvCxnSpPr>
                <p:spPr bwMode="auto">
                  <a:xfrm rot="-5400000" flipH="1" flipV="1">
                    <a:off x="3085529" y="3193202"/>
                    <a:ext cx="687037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sp>
                <p:nvSpPr>
                  <p:cNvPr id="192" name="Oval 191"/>
                  <p:cNvSpPr>
                    <a:spLocks noChangeArrowheads="1"/>
                  </p:cNvSpPr>
                  <p:nvPr/>
                </p:nvSpPr>
                <p:spPr bwMode="auto">
                  <a:xfrm>
                    <a:off x="2974819" y="1845553"/>
                    <a:ext cx="982396" cy="1004131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</p:grpSp>
          <p:cxnSp>
            <p:nvCxnSpPr>
              <p:cNvPr id="150" name="Straight Connector 149"/>
              <p:cNvCxnSpPr>
                <a:cxnSpLocks noChangeShapeType="1"/>
                <a:stCxn id="171" idx="0"/>
              </p:cNvCxnSpPr>
              <p:nvPr/>
            </p:nvCxnSpPr>
            <p:spPr bwMode="auto">
              <a:xfrm rot="16200000" flipV="1">
                <a:off x="-845533" y="1572305"/>
                <a:ext cx="1630827" cy="2220713"/>
              </a:xfrm>
              <a:prstGeom prst="line">
                <a:avLst/>
              </a:prstGeom>
              <a:noFill/>
              <a:ln w="76200" cmpd="dbl">
                <a:solidFill>
                  <a:srgbClr val="FF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51" name="Straight Connector 150"/>
              <p:cNvCxnSpPr>
                <a:cxnSpLocks noChangeShapeType="1"/>
                <a:stCxn id="181" idx="7"/>
                <a:endCxn id="295" idx="4"/>
              </p:cNvCxnSpPr>
              <p:nvPr/>
            </p:nvCxnSpPr>
            <p:spPr bwMode="auto">
              <a:xfrm rot="5400000" flipH="1" flipV="1">
                <a:off x="528095" y="2524865"/>
                <a:ext cx="1876568" cy="695376"/>
              </a:xfrm>
              <a:prstGeom prst="line">
                <a:avLst/>
              </a:prstGeom>
              <a:noFill/>
              <a:ln w="76200" cmpd="dbl">
                <a:solidFill>
                  <a:srgbClr val="FF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pic>
            <p:nvPicPr>
              <p:cNvPr id="31904" name="Picture 20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0587" y="5029196"/>
                <a:ext cx="674013" cy="8445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31905" name="Picture 20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0770" y="5029197"/>
                <a:ext cx="674013" cy="8445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31906" name="Picture 20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0954" y="5029198"/>
                <a:ext cx="674013" cy="8445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31907" name="Picture 20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21138" y="5029198"/>
                <a:ext cx="674013" cy="8445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31908" name="Picture 20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01322" y="5029199"/>
                <a:ext cx="674013" cy="8445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31909" name="Picture 20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81505" y="5029200"/>
                <a:ext cx="674013" cy="8445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31910" name="Picture 20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" y="5251386"/>
                <a:ext cx="674013" cy="8445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31911" name="Picture 20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0185" y="5251387"/>
                <a:ext cx="674013" cy="8445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31912" name="Picture 20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0369" y="5251388"/>
                <a:ext cx="674013" cy="8445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31913" name="Picture 20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40552" y="5251389"/>
                <a:ext cx="674013" cy="8445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31914" name="Picture 20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20736" y="5251390"/>
                <a:ext cx="674013" cy="8445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31915" name="Picture 20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00919" y="5251390"/>
                <a:ext cx="674013" cy="8445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cxnSp>
            <p:nvCxnSpPr>
              <p:cNvPr id="164" name="Straight Connector 163"/>
              <p:cNvCxnSpPr>
                <a:cxnSpLocks noChangeShapeType="1"/>
                <a:stCxn id="181" idx="3"/>
              </p:cNvCxnSpPr>
              <p:nvPr/>
            </p:nvCxnSpPr>
            <p:spPr bwMode="auto">
              <a:xfrm rot="5400000">
                <a:off x="124973" y="4246152"/>
                <a:ext cx="1016475" cy="54796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65" name="Straight Connector 164"/>
              <p:cNvCxnSpPr>
                <a:cxnSpLocks noChangeShapeType="1"/>
                <a:stCxn id="181" idx="4"/>
              </p:cNvCxnSpPr>
              <p:nvPr/>
            </p:nvCxnSpPr>
            <p:spPr bwMode="auto">
              <a:xfrm rot="5400000">
                <a:off x="364700" y="4380129"/>
                <a:ext cx="979242" cy="317246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66" name="Straight Connector 165"/>
              <p:cNvCxnSpPr>
                <a:cxnSpLocks noChangeShapeType="1"/>
                <a:stCxn id="181" idx="4"/>
              </p:cNvCxnSpPr>
              <p:nvPr/>
            </p:nvCxnSpPr>
            <p:spPr bwMode="auto">
              <a:xfrm rot="5400000">
                <a:off x="505698" y="4521127"/>
                <a:ext cx="979242" cy="3525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67" name="Straight Connector 166"/>
              <p:cNvCxnSpPr>
                <a:cxnSpLocks noChangeShapeType="1"/>
                <a:stCxn id="181" idx="4"/>
              </p:cNvCxnSpPr>
              <p:nvPr/>
            </p:nvCxnSpPr>
            <p:spPr bwMode="auto">
              <a:xfrm rot="16200000" flipH="1">
                <a:off x="645093" y="4416983"/>
                <a:ext cx="979242" cy="24354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68" name="Straight Connector 167"/>
              <p:cNvCxnSpPr>
                <a:cxnSpLocks noChangeShapeType="1"/>
                <a:stCxn id="181" idx="5"/>
              </p:cNvCxnSpPr>
              <p:nvPr/>
            </p:nvCxnSpPr>
            <p:spPr bwMode="auto">
              <a:xfrm rot="16200000" flipH="1">
                <a:off x="791508" y="4339081"/>
                <a:ext cx="1016475" cy="36210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69" name="Straight Connector 168"/>
              <p:cNvCxnSpPr>
                <a:cxnSpLocks noChangeShapeType="1"/>
                <a:stCxn id="181" idx="6"/>
              </p:cNvCxnSpPr>
              <p:nvPr/>
            </p:nvCxnSpPr>
            <p:spPr bwMode="auto">
              <a:xfrm>
                <a:off x="1163554" y="3911368"/>
                <a:ext cx="653717" cy="1117005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grpSp>
            <p:nvGrpSpPr>
              <p:cNvPr id="34" name="Group 271"/>
              <p:cNvGrpSpPr>
                <a:grpSpLocks/>
              </p:cNvGrpSpPr>
              <p:nvPr/>
            </p:nvGrpSpPr>
            <p:grpSpPr bwMode="auto">
              <a:xfrm>
                <a:off x="609812" y="3498185"/>
                <a:ext cx="871709" cy="768543"/>
                <a:chOff x="1981552" y="684465"/>
                <a:chExt cx="1447225" cy="1492635"/>
              </a:xfrm>
            </p:grpSpPr>
            <p:sp>
              <p:nvSpPr>
                <p:cNvPr id="171" name="Cube 170"/>
                <p:cNvSpPr>
                  <a:spLocks noChangeArrowheads="1"/>
                </p:cNvSpPr>
                <p:nvPr/>
              </p:nvSpPr>
              <p:spPr bwMode="auto">
                <a:xfrm>
                  <a:off x="1980500" y="684251"/>
                  <a:ext cx="1447081" cy="1547507"/>
                </a:xfrm>
                <a:prstGeom prst="cube">
                  <a:avLst>
                    <a:gd name="adj" fmla="val 8787"/>
                  </a:avLst>
                </a:prstGeom>
                <a:gradFill rotWithShape="1">
                  <a:gsLst>
                    <a:gs pos="0">
                      <a:srgbClr val="9BC1FF"/>
                    </a:gs>
                    <a:gs pos="100000">
                      <a:srgbClr val="3F80CD"/>
                    </a:gs>
                  </a:gsLst>
                  <a:lin ang="5400000"/>
                </a:gradFill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grpSp>
              <p:nvGrpSpPr>
                <p:cNvPr id="45" name="Group 273"/>
                <p:cNvGrpSpPr>
                  <a:grpSpLocks/>
                </p:cNvGrpSpPr>
                <p:nvPr/>
              </p:nvGrpSpPr>
              <p:grpSpPr bwMode="auto">
                <a:xfrm>
                  <a:off x="2057999" y="835582"/>
                  <a:ext cx="1188889" cy="1295264"/>
                  <a:chOff x="2287194" y="1062006"/>
                  <a:chExt cx="2360584" cy="2366545"/>
                </a:xfrm>
              </p:grpSpPr>
              <p:cxnSp>
                <p:nvCxnSpPr>
                  <p:cNvPr id="173" name="Straight Arrow Connector 172"/>
                  <p:cNvCxnSpPr>
                    <a:cxnSpLocks noChangeShapeType="1"/>
                    <a:stCxn id="181" idx="7"/>
                  </p:cNvCxnSpPr>
                  <p:nvPr/>
                </p:nvCxnSpPr>
                <p:spPr bwMode="auto">
                  <a:xfrm rot="5400000" flipH="1" flipV="1">
                    <a:off x="3849703" y="1330035"/>
                    <a:ext cx="528488" cy="602115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174" name="Straight Arrow Connector 173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2513436" y="1293064"/>
                    <a:ext cx="528488" cy="676055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175" name="Straight Arrow Connector 17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2513436" y="2535012"/>
                    <a:ext cx="528488" cy="676055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176" name="Straight Arrow Connector 175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3843095" y="2631439"/>
                    <a:ext cx="541705" cy="602115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177" name="Straight Arrow Connector 176"/>
                  <p:cNvCxnSpPr>
                    <a:cxnSpLocks noChangeShapeType="1"/>
                    <a:stCxn id="181" idx="6"/>
                  </p:cNvCxnSpPr>
                  <p:nvPr/>
                </p:nvCxnSpPr>
                <p:spPr bwMode="auto">
                  <a:xfrm>
                    <a:off x="3960777" y="2344551"/>
                    <a:ext cx="686622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178" name="Straight Arrow Connector 17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207258" y="2304919"/>
                    <a:ext cx="760562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179" name="Straight Arrow Connector 178"/>
                  <p:cNvCxnSpPr>
                    <a:cxnSpLocks noChangeShapeType="1"/>
                  </p:cNvCxnSpPr>
                  <p:nvPr/>
                </p:nvCxnSpPr>
                <p:spPr bwMode="auto">
                  <a:xfrm rot="5400000" flipH="1">
                    <a:off x="3083815" y="1401205"/>
                    <a:ext cx="687035" cy="10560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180" name="Straight Arrow Connector 179"/>
                  <p:cNvCxnSpPr>
                    <a:cxnSpLocks noChangeShapeType="1"/>
                  </p:cNvCxnSpPr>
                  <p:nvPr/>
                </p:nvCxnSpPr>
                <p:spPr bwMode="auto">
                  <a:xfrm rot="-5400000" flipH="1" flipV="1">
                    <a:off x="3089091" y="3190132"/>
                    <a:ext cx="687035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sp>
                <p:nvSpPr>
                  <p:cNvPr id="181" name="Oval 180"/>
                  <p:cNvSpPr>
                    <a:spLocks noChangeArrowheads="1"/>
                  </p:cNvSpPr>
                  <p:nvPr/>
                </p:nvSpPr>
                <p:spPr bwMode="auto">
                  <a:xfrm>
                    <a:off x="2967821" y="1750006"/>
                    <a:ext cx="992956" cy="1096609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</p:grpSp>
        </p:grpSp>
        <p:grpSp>
          <p:nvGrpSpPr>
            <p:cNvPr id="56" name="Group 316"/>
            <p:cNvGrpSpPr>
              <a:grpSpLocks/>
            </p:cNvGrpSpPr>
            <p:nvPr/>
          </p:nvGrpSpPr>
          <p:grpSpPr bwMode="auto">
            <a:xfrm>
              <a:off x="2098632" y="3604956"/>
              <a:ext cx="2616229" cy="1871289"/>
              <a:chOff x="-3111322" y="1707095"/>
              <a:chExt cx="5278777" cy="4388893"/>
            </a:xfrm>
          </p:grpSpPr>
          <p:grpSp>
            <p:nvGrpSpPr>
              <p:cNvPr id="18432" name="Group 317"/>
              <p:cNvGrpSpPr>
                <a:grpSpLocks/>
              </p:cNvGrpSpPr>
              <p:nvPr/>
            </p:nvGrpSpPr>
            <p:grpSpPr bwMode="auto">
              <a:xfrm>
                <a:off x="1296123" y="3059967"/>
                <a:ext cx="871332" cy="768533"/>
                <a:chOff x="1982400" y="684462"/>
                <a:chExt cx="1446600" cy="1492615"/>
              </a:xfrm>
            </p:grpSpPr>
            <p:sp>
              <p:nvSpPr>
                <p:cNvPr id="273" name="Cube 272"/>
                <p:cNvSpPr>
                  <a:spLocks noChangeArrowheads="1"/>
                </p:cNvSpPr>
                <p:nvPr/>
              </p:nvSpPr>
              <p:spPr bwMode="auto">
                <a:xfrm>
                  <a:off x="1982591" y="683077"/>
                  <a:ext cx="1446456" cy="1496869"/>
                </a:xfrm>
                <a:prstGeom prst="cube">
                  <a:avLst>
                    <a:gd name="adj" fmla="val 8787"/>
                  </a:avLst>
                </a:prstGeom>
                <a:gradFill rotWithShape="1">
                  <a:gsLst>
                    <a:gs pos="0">
                      <a:srgbClr val="9BC1FF"/>
                    </a:gs>
                    <a:gs pos="100000">
                      <a:srgbClr val="3F80CD"/>
                    </a:gs>
                  </a:gsLst>
                  <a:lin ang="5400000"/>
                </a:gradFill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grpSp>
              <p:nvGrpSpPr>
                <p:cNvPr id="18433" name="Group 375"/>
                <p:cNvGrpSpPr>
                  <a:grpSpLocks/>
                </p:cNvGrpSpPr>
                <p:nvPr/>
              </p:nvGrpSpPr>
              <p:grpSpPr bwMode="auto">
                <a:xfrm>
                  <a:off x="2058815" y="835572"/>
                  <a:ext cx="1188373" cy="1295247"/>
                  <a:chOff x="2288814" y="1061990"/>
                  <a:chExt cx="2359561" cy="2366518"/>
                </a:xfrm>
              </p:grpSpPr>
              <p:cxnSp>
                <p:nvCxnSpPr>
                  <p:cNvPr id="275" name="Straight Arrow Connector 274"/>
                  <p:cNvCxnSpPr>
                    <a:cxnSpLocks noChangeShapeType="1"/>
                    <a:stCxn id="283" idx="7"/>
                  </p:cNvCxnSpPr>
                  <p:nvPr/>
                </p:nvCxnSpPr>
                <p:spPr bwMode="auto">
                  <a:xfrm rot="5400000" flipH="1" flipV="1">
                    <a:off x="3853007" y="1328010"/>
                    <a:ext cx="528482" cy="601849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76" name="Straight Arrow Connector 275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2554270" y="1328011"/>
                    <a:ext cx="528482" cy="601856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77" name="Straight Arrow Connector 276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2508030" y="2523704"/>
                    <a:ext cx="620962" cy="601856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78" name="Straight Arrow Connector 277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3800159" y="2583159"/>
                    <a:ext cx="634179" cy="601849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79" name="Straight Arrow Connector 278"/>
                  <p:cNvCxnSpPr>
                    <a:cxnSpLocks noChangeShapeType="1"/>
                    <a:stCxn id="283" idx="6"/>
                  </p:cNvCxnSpPr>
                  <p:nvPr/>
                </p:nvCxnSpPr>
                <p:spPr bwMode="auto">
                  <a:xfrm>
                    <a:off x="3964144" y="2249910"/>
                    <a:ext cx="686320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80" name="Straight Arrow Connector 27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285289" y="2210269"/>
                    <a:ext cx="686326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81" name="Straight Arrow Connector 280"/>
                  <p:cNvCxnSpPr>
                    <a:cxnSpLocks noChangeShapeType="1"/>
                  </p:cNvCxnSpPr>
                  <p:nvPr/>
                </p:nvCxnSpPr>
                <p:spPr bwMode="auto">
                  <a:xfrm rot="5400000" flipH="1">
                    <a:off x="3087409" y="1399057"/>
                    <a:ext cx="687027" cy="10562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82" name="Straight Arrow Connector 281"/>
                  <p:cNvCxnSpPr>
                    <a:cxnSpLocks noChangeShapeType="1"/>
                  </p:cNvCxnSpPr>
                  <p:nvPr/>
                </p:nvCxnSpPr>
                <p:spPr bwMode="auto">
                  <a:xfrm rot="-5400000" flipH="1" flipV="1">
                    <a:off x="3092690" y="3187961"/>
                    <a:ext cx="687027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sp>
                <p:nvSpPr>
                  <p:cNvPr id="283" name="Oval 282"/>
                  <p:cNvSpPr>
                    <a:spLocks noChangeArrowheads="1"/>
                  </p:cNvSpPr>
                  <p:nvPr/>
                </p:nvSpPr>
                <p:spPr bwMode="auto">
                  <a:xfrm>
                    <a:off x="2971615" y="1747852"/>
                    <a:ext cx="992529" cy="10965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</p:grpSp>
          <p:grpSp>
            <p:nvGrpSpPr>
              <p:cNvPr id="18434" name="Group 318"/>
              <p:cNvGrpSpPr>
                <a:grpSpLocks/>
              </p:cNvGrpSpPr>
              <p:nvPr/>
            </p:nvGrpSpPr>
            <p:grpSpPr bwMode="auto">
              <a:xfrm>
                <a:off x="1067577" y="3206051"/>
                <a:ext cx="871332" cy="768533"/>
                <a:chOff x="1982490" y="684485"/>
                <a:chExt cx="1446600" cy="1492615"/>
              </a:xfrm>
            </p:grpSpPr>
            <p:sp>
              <p:nvSpPr>
                <p:cNvPr id="262" name="Cube 261"/>
                <p:cNvSpPr>
                  <a:spLocks noChangeArrowheads="1"/>
                </p:cNvSpPr>
                <p:nvPr/>
              </p:nvSpPr>
              <p:spPr bwMode="auto">
                <a:xfrm>
                  <a:off x="1984553" y="739251"/>
                  <a:ext cx="1446456" cy="1439015"/>
                </a:xfrm>
                <a:prstGeom prst="cube">
                  <a:avLst>
                    <a:gd name="adj" fmla="val 8787"/>
                  </a:avLst>
                </a:prstGeom>
                <a:gradFill rotWithShape="1">
                  <a:gsLst>
                    <a:gs pos="0">
                      <a:srgbClr val="9BC1FF"/>
                    </a:gs>
                    <a:gs pos="100000">
                      <a:srgbClr val="3F80CD"/>
                    </a:gs>
                  </a:gsLst>
                  <a:lin ang="5400000"/>
                </a:gradFill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grpSp>
              <p:nvGrpSpPr>
                <p:cNvPr id="18435" name="Group 364"/>
                <p:cNvGrpSpPr>
                  <a:grpSpLocks/>
                </p:cNvGrpSpPr>
                <p:nvPr/>
              </p:nvGrpSpPr>
              <p:grpSpPr bwMode="auto">
                <a:xfrm>
                  <a:off x="2058904" y="835596"/>
                  <a:ext cx="1188373" cy="1295245"/>
                  <a:chOff x="2288992" y="1062032"/>
                  <a:chExt cx="2359561" cy="2366519"/>
                </a:xfrm>
              </p:grpSpPr>
              <p:cxnSp>
                <p:nvCxnSpPr>
                  <p:cNvPr id="264" name="Straight Arrow Connector 263"/>
                  <p:cNvCxnSpPr>
                    <a:cxnSpLocks noChangeShapeType="1"/>
                    <a:stCxn id="272" idx="7"/>
                  </p:cNvCxnSpPr>
                  <p:nvPr/>
                </p:nvCxnSpPr>
                <p:spPr bwMode="auto">
                  <a:xfrm rot="5400000" flipH="1" flipV="1">
                    <a:off x="3856903" y="1430645"/>
                    <a:ext cx="528482" cy="601856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65" name="Straight Arrow Connector 264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2558172" y="1430645"/>
                    <a:ext cx="528482" cy="601849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66" name="Straight Arrow Connector 265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2558172" y="2580090"/>
                    <a:ext cx="528482" cy="601849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67" name="Straight Arrow Connector 266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3856903" y="2632939"/>
                    <a:ext cx="528482" cy="601856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68" name="Straight Arrow Connector 267"/>
                  <p:cNvCxnSpPr>
                    <a:cxnSpLocks noChangeShapeType="1"/>
                    <a:stCxn id="272" idx="6"/>
                  </p:cNvCxnSpPr>
                  <p:nvPr/>
                </p:nvCxnSpPr>
                <p:spPr bwMode="auto">
                  <a:xfrm>
                    <a:off x="3968040" y="2339328"/>
                    <a:ext cx="760235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69" name="Straight Arrow Connector 26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289192" y="2312904"/>
                    <a:ext cx="686320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70" name="Straight Arrow Connector 269"/>
                  <p:cNvCxnSpPr>
                    <a:cxnSpLocks noChangeShapeType="1"/>
                  </p:cNvCxnSpPr>
                  <p:nvPr/>
                </p:nvCxnSpPr>
                <p:spPr bwMode="auto">
                  <a:xfrm rot="5400000" flipH="1">
                    <a:off x="3091311" y="1501682"/>
                    <a:ext cx="687027" cy="10555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71" name="Straight Arrow Connector 270"/>
                  <p:cNvCxnSpPr>
                    <a:cxnSpLocks noChangeShapeType="1"/>
                  </p:cNvCxnSpPr>
                  <p:nvPr/>
                </p:nvCxnSpPr>
                <p:spPr bwMode="auto">
                  <a:xfrm rot="-5400000" flipH="1" flipV="1">
                    <a:off x="3096586" y="3184900"/>
                    <a:ext cx="687027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sp>
                <p:nvSpPr>
                  <p:cNvPr id="272" name="Oval 271"/>
                  <p:cNvSpPr>
                    <a:spLocks noChangeArrowheads="1"/>
                  </p:cNvSpPr>
                  <p:nvPr/>
                </p:nvSpPr>
                <p:spPr bwMode="auto">
                  <a:xfrm>
                    <a:off x="2975511" y="1850478"/>
                    <a:ext cx="992529" cy="990909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</p:grpSp>
          <p:grpSp>
            <p:nvGrpSpPr>
              <p:cNvPr id="18437" name="Group 319"/>
              <p:cNvGrpSpPr>
                <a:grpSpLocks/>
              </p:cNvGrpSpPr>
              <p:nvPr/>
            </p:nvGrpSpPr>
            <p:grpSpPr bwMode="auto">
              <a:xfrm>
                <a:off x="837444" y="3352136"/>
                <a:ext cx="872919" cy="768533"/>
                <a:chOff x="1979945" y="684510"/>
                <a:chExt cx="1449234" cy="1492615"/>
              </a:xfrm>
            </p:grpSpPr>
            <p:sp>
              <p:nvSpPr>
                <p:cNvPr id="251" name="Cube 250"/>
                <p:cNvSpPr>
                  <a:spLocks noChangeArrowheads="1"/>
                </p:cNvSpPr>
                <p:nvPr/>
              </p:nvSpPr>
              <p:spPr bwMode="auto">
                <a:xfrm>
                  <a:off x="1981191" y="686956"/>
                  <a:ext cx="1446454" cy="1489636"/>
                </a:xfrm>
                <a:prstGeom prst="cube">
                  <a:avLst>
                    <a:gd name="adj" fmla="val 8787"/>
                  </a:avLst>
                </a:prstGeom>
                <a:gradFill rotWithShape="1">
                  <a:gsLst>
                    <a:gs pos="0">
                      <a:srgbClr val="9BC1FF"/>
                    </a:gs>
                    <a:gs pos="100000">
                      <a:srgbClr val="3F80CD"/>
                    </a:gs>
                  </a:gsLst>
                  <a:lin ang="5400000"/>
                </a:gradFill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grpSp>
              <p:nvGrpSpPr>
                <p:cNvPr id="18438" name="Group 353"/>
                <p:cNvGrpSpPr>
                  <a:grpSpLocks/>
                </p:cNvGrpSpPr>
                <p:nvPr/>
              </p:nvGrpSpPr>
              <p:grpSpPr bwMode="auto">
                <a:xfrm>
                  <a:off x="2056358" y="835619"/>
                  <a:ext cx="1191008" cy="1295245"/>
                  <a:chOff x="2283937" y="1062080"/>
                  <a:chExt cx="2364794" cy="2366517"/>
                </a:xfrm>
              </p:grpSpPr>
              <p:cxnSp>
                <p:nvCxnSpPr>
                  <p:cNvPr id="253" name="Straight Arrow Connector 252"/>
                  <p:cNvCxnSpPr>
                    <a:cxnSpLocks noChangeShapeType="1"/>
                    <a:stCxn id="261" idx="7"/>
                  </p:cNvCxnSpPr>
                  <p:nvPr/>
                </p:nvCxnSpPr>
                <p:spPr bwMode="auto">
                  <a:xfrm rot="5400000" flipH="1" flipV="1">
                    <a:off x="3850219" y="1335109"/>
                    <a:ext cx="528482" cy="601854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54" name="Straight Arrow Connector 253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2551493" y="1335109"/>
                    <a:ext cx="528482" cy="601847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55" name="Straight Arrow Connector 25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2551493" y="2484553"/>
                    <a:ext cx="528482" cy="601847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56" name="Straight Arrow Connector 255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3850219" y="2537402"/>
                    <a:ext cx="528482" cy="601854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57" name="Straight Arrow Connector 256"/>
                  <p:cNvCxnSpPr>
                    <a:cxnSpLocks noChangeShapeType="1"/>
                    <a:stCxn id="261" idx="6"/>
                  </p:cNvCxnSpPr>
                  <p:nvPr/>
                </p:nvCxnSpPr>
                <p:spPr bwMode="auto">
                  <a:xfrm>
                    <a:off x="3961356" y="2243791"/>
                    <a:ext cx="686324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58" name="Straight Arrow Connector 25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282514" y="2217366"/>
                    <a:ext cx="686317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59" name="Straight Arrow Connector 258"/>
                  <p:cNvCxnSpPr>
                    <a:cxnSpLocks noChangeShapeType="1"/>
                  </p:cNvCxnSpPr>
                  <p:nvPr/>
                </p:nvCxnSpPr>
                <p:spPr bwMode="auto">
                  <a:xfrm rot="5400000" flipH="1">
                    <a:off x="3089904" y="1411427"/>
                    <a:ext cx="687026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60" name="Straight Arrow Connector 259"/>
                  <p:cNvCxnSpPr>
                    <a:cxnSpLocks noChangeShapeType="1"/>
                  </p:cNvCxnSpPr>
                  <p:nvPr/>
                </p:nvCxnSpPr>
                <p:spPr bwMode="auto">
                  <a:xfrm rot="-5400000" flipH="1" flipV="1">
                    <a:off x="3089904" y="3089362"/>
                    <a:ext cx="687026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sp>
                <p:nvSpPr>
                  <p:cNvPr id="261" name="Oval 260"/>
                  <p:cNvSpPr>
                    <a:spLocks noChangeArrowheads="1"/>
                  </p:cNvSpPr>
                  <p:nvPr/>
                </p:nvSpPr>
                <p:spPr bwMode="auto">
                  <a:xfrm>
                    <a:off x="2968831" y="1754941"/>
                    <a:ext cx="992525" cy="9909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</p:grpSp>
          <p:cxnSp>
            <p:nvCxnSpPr>
              <p:cNvPr id="219" name="Straight Connector 218"/>
              <p:cNvCxnSpPr>
                <a:cxnSpLocks noChangeShapeType="1"/>
                <a:stCxn id="240" idx="0"/>
                <a:endCxn id="295" idx="5"/>
              </p:cNvCxnSpPr>
              <p:nvPr/>
            </p:nvCxnSpPr>
            <p:spPr bwMode="auto">
              <a:xfrm rot="16200000" flipV="1">
                <a:off x="-303403" y="2119973"/>
                <a:ext cx="1623358" cy="1133899"/>
              </a:xfrm>
              <a:prstGeom prst="line">
                <a:avLst/>
              </a:prstGeom>
              <a:noFill/>
              <a:ln w="76200" cmpd="dbl">
                <a:solidFill>
                  <a:srgbClr val="FF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20" name="Straight Connector 219"/>
              <p:cNvCxnSpPr>
                <a:cxnSpLocks noChangeShapeType="1"/>
                <a:stCxn id="250" idx="7"/>
              </p:cNvCxnSpPr>
              <p:nvPr/>
            </p:nvCxnSpPr>
            <p:spPr bwMode="auto">
              <a:xfrm rot="16200000" flipV="1">
                <a:off x="-2047416" y="643878"/>
                <a:ext cx="2103663" cy="4231304"/>
              </a:xfrm>
              <a:prstGeom prst="line">
                <a:avLst/>
              </a:prstGeom>
              <a:noFill/>
              <a:ln w="76200" cmpd="dbl">
                <a:solidFill>
                  <a:srgbClr val="FF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pic>
            <p:nvPicPr>
              <p:cNvPr id="31836" name="Picture 20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0587" y="5029196"/>
                <a:ext cx="674013" cy="8445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31837" name="Picture 20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0770" y="5029197"/>
                <a:ext cx="674013" cy="8445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31838" name="Picture 20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0954" y="5029198"/>
                <a:ext cx="674013" cy="8445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31839" name="Picture 20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21138" y="5029198"/>
                <a:ext cx="674013" cy="8445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31840" name="Picture 20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01322" y="5029199"/>
                <a:ext cx="674013" cy="8445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31841" name="Picture 20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81505" y="5029200"/>
                <a:ext cx="674013" cy="8445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31842" name="Picture 20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" y="5251386"/>
                <a:ext cx="674013" cy="8445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31843" name="Picture 20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0185" y="5251387"/>
                <a:ext cx="674013" cy="8445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31844" name="Picture 20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0369" y="5251388"/>
                <a:ext cx="674013" cy="8445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31845" name="Picture 20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40552" y="5251389"/>
                <a:ext cx="674013" cy="8445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31846" name="Picture 20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20736" y="5251390"/>
                <a:ext cx="674013" cy="8445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31847" name="Picture 20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00919" y="5251390"/>
                <a:ext cx="674013" cy="8445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cxnSp>
            <p:nvCxnSpPr>
              <p:cNvPr id="233" name="Straight Connector 232"/>
              <p:cNvCxnSpPr>
                <a:cxnSpLocks noChangeShapeType="1"/>
                <a:stCxn id="250" idx="3"/>
              </p:cNvCxnSpPr>
              <p:nvPr/>
            </p:nvCxnSpPr>
            <p:spPr bwMode="auto">
              <a:xfrm rot="5400000">
                <a:off x="126568" y="4246782"/>
                <a:ext cx="1016462" cy="54773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34" name="Straight Connector 233"/>
              <p:cNvCxnSpPr>
                <a:cxnSpLocks noChangeShapeType="1"/>
                <a:stCxn id="250" idx="4"/>
              </p:cNvCxnSpPr>
              <p:nvPr/>
            </p:nvCxnSpPr>
            <p:spPr bwMode="auto">
              <a:xfrm rot="5400000">
                <a:off x="366197" y="4380714"/>
                <a:ext cx="979229" cy="317106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35" name="Straight Connector 234"/>
              <p:cNvCxnSpPr>
                <a:cxnSpLocks noChangeShapeType="1"/>
                <a:stCxn id="250" idx="4"/>
              </p:cNvCxnSpPr>
              <p:nvPr/>
            </p:nvCxnSpPr>
            <p:spPr bwMode="auto">
              <a:xfrm rot="5400000">
                <a:off x="507133" y="4521650"/>
                <a:ext cx="979229" cy="35233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36" name="Straight Connector 235"/>
              <p:cNvCxnSpPr>
                <a:cxnSpLocks noChangeShapeType="1"/>
                <a:stCxn id="250" idx="4"/>
              </p:cNvCxnSpPr>
              <p:nvPr/>
            </p:nvCxnSpPr>
            <p:spPr bwMode="auto">
              <a:xfrm rot="16200000" flipH="1">
                <a:off x="646468" y="4417549"/>
                <a:ext cx="979229" cy="243436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37" name="Straight Connector 236"/>
              <p:cNvCxnSpPr>
                <a:cxnSpLocks noChangeShapeType="1"/>
                <a:stCxn id="250" idx="5"/>
              </p:cNvCxnSpPr>
              <p:nvPr/>
            </p:nvCxnSpPr>
            <p:spPr bwMode="auto">
              <a:xfrm rot="16200000" flipH="1">
                <a:off x="792814" y="4339673"/>
                <a:ext cx="1016462" cy="36195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38" name="Straight Connector 237"/>
              <p:cNvCxnSpPr>
                <a:cxnSpLocks noChangeShapeType="1"/>
                <a:stCxn id="250" idx="6"/>
              </p:cNvCxnSpPr>
              <p:nvPr/>
            </p:nvCxnSpPr>
            <p:spPr bwMode="auto">
              <a:xfrm>
                <a:off x="1164912" y="3911891"/>
                <a:ext cx="653434" cy="111699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grpSp>
            <p:nvGrpSpPr>
              <p:cNvPr id="18439" name="Group 340"/>
              <p:cNvGrpSpPr>
                <a:grpSpLocks/>
              </p:cNvGrpSpPr>
              <p:nvPr/>
            </p:nvGrpSpPr>
            <p:grpSpPr bwMode="auto">
              <a:xfrm>
                <a:off x="608899" y="3498221"/>
                <a:ext cx="872919" cy="768533"/>
                <a:chOff x="1980035" y="684535"/>
                <a:chExt cx="1449234" cy="1492615"/>
              </a:xfrm>
            </p:grpSpPr>
            <p:sp>
              <p:nvSpPr>
                <p:cNvPr id="240" name="Cube 239"/>
                <p:cNvSpPr>
                  <a:spLocks noChangeArrowheads="1"/>
                </p:cNvSpPr>
                <p:nvPr/>
              </p:nvSpPr>
              <p:spPr bwMode="auto">
                <a:xfrm>
                  <a:off x="1977831" y="685277"/>
                  <a:ext cx="1451770" cy="1547486"/>
                </a:xfrm>
                <a:prstGeom prst="cube">
                  <a:avLst>
                    <a:gd name="adj" fmla="val 8787"/>
                  </a:avLst>
                </a:prstGeom>
                <a:gradFill rotWithShape="1">
                  <a:gsLst>
                    <a:gs pos="0">
                      <a:srgbClr val="9BC1FF"/>
                    </a:gs>
                    <a:gs pos="100000">
                      <a:srgbClr val="3F80CD"/>
                    </a:gs>
                  </a:gsLst>
                  <a:lin ang="5400000"/>
                </a:gradFill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grpSp>
              <p:nvGrpSpPr>
                <p:cNvPr id="18440" name="Group 342"/>
                <p:cNvGrpSpPr>
                  <a:grpSpLocks/>
                </p:cNvGrpSpPr>
                <p:nvPr/>
              </p:nvGrpSpPr>
              <p:grpSpPr bwMode="auto">
                <a:xfrm>
                  <a:off x="2056448" y="835646"/>
                  <a:ext cx="1191008" cy="1295244"/>
                  <a:chOff x="2284115" y="1062127"/>
                  <a:chExt cx="2364794" cy="2366516"/>
                </a:xfrm>
              </p:grpSpPr>
              <p:cxnSp>
                <p:nvCxnSpPr>
                  <p:cNvPr id="242" name="Straight Arrow Connector 241"/>
                  <p:cNvCxnSpPr>
                    <a:cxnSpLocks noChangeShapeType="1"/>
                    <a:stCxn id="250" idx="7"/>
                  </p:cNvCxnSpPr>
                  <p:nvPr/>
                </p:nvCxnSpPr>
                <p:spPr bwMode="auto">
                  <a:xfrm rot="5400000" flipH="1" flipV="1">
                    <a:off x="3807860" y="1378285"/>
                    <a:ext cx="620972" cy="601847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43" name="Straight Arrow Connector 242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2466892" y="1336051"/>
                    <a:ext cx="620972" cy="686324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44" name="Straight Arrow Connector 243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2513139" y="2531738"/>
                    <a:ext cx="528484" cy="686324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45" name="Straight Arrow Connector 244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3847500" y="2633429"/>
                    <a:ext cx="541700" cy="601847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46" name="Straight Arrow Connector 245"/>
                  <p:cNvCxnSpPr>
                    <a:cxnSpLocks noChangeShapeType="1"/>
                    <a:stCxn id="250" idx="6"/>
                  </p:cNvCxnSpPr>
                  <p:nvPr/>
                </p:nvCxnSpPr>
                <p:spPr bwMode="auto">
                  <a:xfrm>
                    <a:off x="3965246" y="2346417"/>
                    <a:ext cx="686317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47" name="Straight Arrow Connector 24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201926" y="2306785"/>
                    <a:ext cx="760232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48" name="Straight Arrow Connector 247"/>
                  <p:cNvCxnSpPr>
                    <a:cxnSpLocks noChangeShapeType="1"/>
                  </p:cNvCxnSpPr>
                  <p:nvPr/>
                </p:nvCxnSpPr>
                <p:spPr bwMode="auto">
                  <a:xfrm rot="5400000" flipH="1">
                    <a:off x="3083230" y="1408363"/>
                    <a:ext cx="687029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49" name="Straight Arrow Connector 248"/>
                  <p:cNvCxnSpPr>
                    <a:cxnSpLocks noChangeShapeType="1"/>
                  </p:cNvCxnSpPr>
                  <p:nvPr/>
                </p:nvCxnSpPr>
                <p:spPr bwMode="auto">
                  <a:xfrm rot="-5400000" flipH="1" flipV="1">
                    <a:off x="3083230" y="3191991"/>
                    <a:ext cx="687029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 type="arrow" w="med" len="med"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</p:cxnSp>
              <p:sp>
                <p:nvSpPr>
                  <p:cNvPr id="250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2962158" y="1751877"/>
                    <a:ext cx="1003087" cy="1096599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</p:grpSp>
        </p:grpSp>
        <p:sp>
          <p:nvSpPr>
            <p:cNvPr id="285" name="Cube 284"/>
            <p:cNvSpPr>
              <a:spLocks noChangeArrowheads="1"/>
            </p:cNvSpPr>
            <p:nvPr/>
          </p:nvSpPr>
          <p:spPr bwMode="auto">
            <a:xfrm>
              <a:off x="3214688" y="3308350"/>
              <a:ext cx="679450" cy="552450"/>
            </a:xfrm>
            <a:prstGeom prst="cube">
              <a:avLst>
                <a:gd name="adj" fmla="val 878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287" name="Straight Arrow Connector 286"/>
            <p:cNvCxnSpPr>
              <a:cxnSpLocks noChangeShapeType="1"/>
              <a:stCxn id="295" idx="7"/>
            </p:cNvCxnSpPr>
            <p:nvPr/>
          </p:nvCxnSpPr>
          <p:spPr bwMode="auto">
            <a:xfrm rot="5400000" flipH="1" flipV="1">
              <a:off x="3629820" y="3409156"/>
              <a:ext cx="106362" cy="142875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88" name="Straight Arrow Connector 287"/>
            <p:cNvCxnSpPr>
              <a:cxnSpLocks noChangeShapeType="1"/>
            </p:cNvCxnSpPr>
            <p:nvPr/>
          </p:nvCxnSpPr>
          <p:spPr bwMode="auto">
            <a:xfrm rot="16200000" flipV="1">
              <a:off x="3324226" y="3409950"/>
              <a:ext cx="106362" cy="141287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89" name="Straight Arrow Connector 27"/>
            <p:cNvCxnSpPr>
              <a:cxnSpLocks noChangeShapeType="1"/>
            </p:cNvCxnSpPr>
            <p:nvPr/>
          </p:nvCxnSpPr>
          <p:spPr bwMode="auto">
            <a:xfrm rot="5400000">
              <a:off x="3324226" y="3641725"/>
              <a:ext cx="106362" cy="141287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90" name="Straight Arrow Connector 289"/>
            <p:cNvCxnSpPr>
              <a:cxnSpLocks noChangeShapeType="1"/>
            </p:cNvCxnSpPr>
            <p:nvPr/>
          </p:nvCxnSpPr>
          <p:spPr bwMode="auto">
            <a:xfrm rot="16200000" flipH="1">
              <a:off x="3629819" y="3652044"/>
              <a:ext cx="106363" cy="142875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91" name="Straight Arrow Connector 29"/>
            <p:cNvCxnSpPr>
              <a:cxnSpLocks noChangeShapeType="1"/>
              <a:stCxn id="295" idx="6"/>
            </p:cNvCxnSpPr>
            <p:nvPr/>
          </p:nvCxnSpPr>
          <p:spPr bwMode="auto">
            <a:xfrm>
              <a:off x="3646488" y="3605213"/>
              <a:ext cx="161925" cy="0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92" name="Straight Arrow Connector 291"/>
            <p:cNvCxnSpPr>
              <a:cxnSpLocks noChangeShapeType="1"/>
            </p:cNvCxnSpPr>
            <p:nvPr/>
          </p:nvCxnSpPr>
          <p:spPr bwMode="auto">
            <a:xfrm flipH="1">
              <a:off x="3249613" y="3597275"/>
              <a:ext cx="161925" cy="0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93" name="Straight Arrow Connector 292"/>
            <p:cNvCxnSpPr>
              <a:cxnSpLocks noChangeShapeType="1"/>
            </p:cNvCxnSpPr>
            <p:nvPr/>
          </p:nvCxnSpPr>
          <p:spPr bwMode="auto">
            <a:xfrm rot="5400000" flipH="1">
              <a:off x="3452018" y="3434557"/>
              <a:ext cx="138113" cy="0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94" name="Straight Arrow Connector 293"/>
            <p:cNvCxnSpPr>
              <a:cxnSpLocks noChangeShapeType="1"/>
            </p:cNvCxnSpPr>
            <p:nvPr/>
          </p:nvCxnSpPr>
          <p:spPr bwMode="auto">
            <a:xfrm rot="-5400000" flipH="1" flipV="1">
              <a:off x="3452018" y="3774282"/>
              <a:ext cx="138113" cy="0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95" name="Oval 294"/>
            <p:cNvSpPr>
              <a:spLocks noChangeArrowheads="1"/>
            </p:cNvSpPr>
            <p:nvPr/>
          </p:nvSpPr>
          <p:spPr bwMode="auto">
            <a:xfrm>
              <a:off x="3411538" y="3503613"/>
              <a:ext cx="234950" cy="20161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97" name="Cube 296"/>
            <p:cNvSpPr>
              <a:spLocks noChangeArrowheads="1"/>
            </p:cNvSpPr>
            <p:nvPr/>
          </p:nvSpPr>
          <p:spPr bwMode="auto">
            <a:xfrm>
              <a:off x="1666875" y="3308350"/>
              <a:ext cx="679450" cy="552450"/>
            </a:xfrm>
            <a:prstGeom prst="cube">
              <a:avLst>
                <a:gd name="adj" fmla="val 878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299" name="Straight Arrow Connector 7"/>
            <p:cNvCxnSpPr>
              <a:cxnSpLocks noChangeShapeType="1"/>
            </p:cNvCxnSpPr>
            <p:nvPr/>
          </p:nvCxnSpPr>
          <p:spPr bwMode="auto">
            <a:xfrm rot="5400000" flipH="1" flipV="1">
              <a:off x="2082007" y="3409156"/>
              <a:ext cx="106362" cy="142875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00" name="Straight Arrow Connector 299"/>
            <p:cNvCxnSpPr>
              <a:cxnSpLocks noChangeShapeType="1"/>
            </p:cNvCxnSpPr>
            <p:nvPr/>
          </p:nvCxnSpPr>
          <p:spPr bwMode="auto">
            <a:xfrm rot="16200000" flipV="1">
              <a:off x="1775620" y="3409156"/>
              <a:ext cx="106362" cy="142875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01" name="Straight Arrow Connector 300"/>
            <p:cNvCxnSpPr>
              <a:cxnSpLocks noChangeShapeType="1"/>
            </p:cNvCxnSpPr>
            <p:nvPr/>
          </p:nvCxnSpPr>
          <p:spPr bwMode="auto">
            <a:xfrm rot="5400000">
              <a:off x="1775620" y="3640931"/>
              <a:ext cx="106362" cy="142875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02" name="Straight Arrow Connector 301"/>
            <p:cNvCxnSpPr>
              <a:cxnSpLocks noChangeShapeType="1"/>
            </p:cNvCxnSpPr>
            <p:nvPr/>
          </p:nvCxnSpPr>
          <p:spPr bwMode="auto">
            <a:xfrm rot="16200000" flipH="1">
              <a:off x="2082006" y="3652044"/>
              <a:ext cx="106363" cy="142875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03" name="Straight Arrow Connector 302"/>
            <p:cNvCxnSpPr>
              <a:cxnSpLocks noChangeShapeType="1"/>
            </p:cNvCxnSpPr>
            <p:nvPr/>
          </p:nvCxnSpPr>
          <p:spPr bwMode="auto">
            <a:xfrm>
              <a:off x="2098675" y="3605213"/>
              <a:ext cx="161925" cy="0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04" name="Straight Arrow Connector 303"/>
            <p:cNvCxnSpPr>
              <a:cxnSpLocks noChangeShapeType="1"/>
            </p:cNvCxnSpPr>
            <p:nvPr/>
          </p:nvCxnSpPr>
          <p:spPr bwMode="auto">
            <a:xfrm flipH="1">
              <a:off x="1701800" y="3597275"/>
              <a:ext cx="161925" cy="0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05" name="Straight Arrow Connector 304"/>
            <p:cNvCxnSpPr>
              <a:cxnSpLocks noChangeShapeType="1"/>
            </p:cNvCxnSpPr>
            <p:nvPr/>
          </p:nvCxnSpPr>
          <p:spPr bwMode="auto">
            <a:xfrm rot="5400000" flipH="1">
              <a:off x="1904206" y="3434557"/>
              <a:ext cx="138113" cy="0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06" name="Straight Arrow Connector 305"/>
            <p:cNvCxnSpPr>
              <a:cxnSpLocks noChangeShapeType="1"/>
            </p:cNvCxnSpPr>
            <p:nvPr/>
          </p:nvCxnSpPr>
          <p:spPr bwMode="auto">
            <a:xfrm rot="-5400000" flipH="1" flipV="1">
              <a:off x="1904206" y="3774282"/>
              <a:ext cx="138113" cy="0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07" name="Oval 5"/>
            <p:cNvSpPr>
              <a:spLocks noChangeArrowheads="1"/>
            </p:cNvSpPr>
            <p:nvPr/>
          </p:nvSpPr>
          <p:spPr bwMode="auto">
            <a:xfrm>
              <a:off x="1863725" y="3503613"/>
              <a:ext cx="234950" cy="20161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8436" name="TextBox 318"/>
          <p:cNvSpPr txBox="1">
            <a:spLocks noChangeArrowheads="1"/>
          </p:cNvSpPr>
          <p:nvPr/>
        </p:nvSpPr>
        <p:spPr bwMode="auto">
          <a:xfrm>
            <a:off x="228600" y="3416067"/>
            <a:ext cx="4419600" cy="2379663"/>
          </a:xfrm>
          <a:prstGeom prst="rect">
            <a:avLst/>
          </a:prstGeom>
          <a:solidFill>
            <a:srgbClr val="B8FEF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dirty="0">
                <a:latin typeface="Calibri" pitchFamily="-109" charset="0"/>
              </a:rPr>
              <a:t>Cost</a:t>
            </a:r>
          </a:p>
          <a:p>
            <a:r>
              <a:rPr lang="en-US" sz="2000" dirty="0">
                <a:solidFill>
                  <a:schemeClr val="accent2"/>
                </a:solidFill>
                <a:latin typeface="Calibri" pitchFamily="-109" charset="0"/>
              </a:rPr>
              <a:t>200,000 servers</a:t>
            </a:r>
          </a:p>
          <a:p>
            <a:r>
              <a:rPr lang="en-US" sz="2000" dirty="0" err="1">
                <a:solidFill>
                  <a:schemeClr val="accent2"/>
                </a:solidFill>
                <a:latin typeface="Calibri" pitchFamily="-109" charset="0"/>
              </a:rPr>
              <a:t>Fanout</a:t>
            </a:r>
            <a:r>
              <a:rPr lang="en-US" sz="2000" dirty="0">
                <a:solidFill>
                  <a:schemeClr val="accent2"/>
                </a:solidFill>
                <a:latin typeface="Calibri" pitchFamily="-109" charset="0"/>
              </a:rPr>
              <a:t> of 20 </a:t>
            </a:r>
            <a:r>
              <a:rPr lang="en-US" sz="2000" dirty="0">
                <a:solidFill>
                  <a:schemeClr val="accent2"/>
                </a:solidFill>
                <a:latin typeface="Wingdings 3" pitchFamily="-109" charset="2"/>
              </a:rPr>
              <a:t>a</a:t>
            </a:r>
            <a:r>
              <a:rPr lang="en-US" sz="2000" dirty="0">
                <a:solidFill>
                  <a:schemeClr val="accent2"/>
                </a:solidFill>
                <a:latin typeface="Calibri" pitchFamily="-109" charset="0"/>
              </a:rPr>
              <a:t> 10,000 switches</a:t>
            </a:r>
          </a:p>
          <a:p>
            <a:r>
              <a:rPr lang="en-US" sz="2000" dirty="0">
                <a:solidFill>
                  <a:schemeClr val="accent2"/>
                </a:solidFill>
                <a:latin typeface="Calibri" pitchFamily="-109" charset="0"/>
              </a:rPr>
              <a:t>$5k commercial switch </a:t>
            </a:r>
            <a:r>
              <a:rPr lang="en-US" sz="2000" dirty="0">
                <a:solidFill>
                  <a:schemeClr val="accent2"/>
                </a:solidFill>
                <a:latin typeface="Wingdings 3" pitchFamily="-109" charset="2"/>
              </a:rPr>
              <a:t>a</a:t>
            </a:r>
            <a:r>
              <a:rPr lang="en-US" sz="2000" dirty="0">
                <a:solidFill>
                  <a:schemeClr val="accent2"/>
                </a:solidFill>
                <a:latin typeface="Calibri" pitchFamily="-109" charset="0"/>
              </a:rPr>
              <a:t> $50M</a:t>
            </a:r>
          </a:p>
          <a:p>
            <a:r>
              <a:rPr lang="en-US" sz="2000" dirty="0">
                <a:solidFill>
                  <a:schemeClr val="accent2"/>
                </a:solidFill>
                <a:latin typeface="Calibri" pitchFamily="-109" charset="0"/>
              </a:rPr>
              <a:t>$1k custom-built switch </a:t>
            </a:r>
            <a:r>
              <a:rPr lang="en-US" sz="2000" dirty="0">
                <a:solidFill>
                  <a:schemeClr val="accent2"/>
                </a:solidFill>
                <a:latin typeface="Wingdings 3" pitchFamily="-109" charset="2"/>
              </a:rPr>
              <a:t>a</a:t>
            </a:r>
            <a:r>
              <a:rPr lang="en-US" sz="2000" dirty="0">
                <a:solidFill>
                  <a:schemeClr val="accent2"/>
                </a:solidFill>
                <a:latin typeface="Calibri" pitchFamily="-109" charset="0"/>
              </a:rPr>
              <a:t> $10M</a:t>
            </a:r>
          </a:p>
          <a:p>
            <a:endParaRPr lang="en-US" sz="2000" dirty="0">
              <a:latin typeface="Calibri" pitchFamily="-109" charset="0"/>
            </a:endParaRPr>
          </a:p>
          <a:p>
            <a:r>
              <a:rPr lang="en-US" sz="2000" dirty="0">
                <a:solidFill>
                  <a:srgbClr val="333399"/>
                </a:solidFill>
                <a:latin typeface="Calibri" pitchFamily="-109" charset="0"/>
              </a:rPr>
              <a:t>Savings in 10 data centers = </a:t>
            </a:r>
            <a:r>
              <a:rPr lang="en-US" sz="2000" dirty="0">
                <a:solidFill>
                  <a:srgbClr val="FF0000"/>
                </a:solidFill>
                <a:latin typeface="Calibri" pitchFamily="-109" charset="0"/>
              </a:rPr>
              <a:t>$400M</a:t>
            </a:r>
          </a:p>
          <a:p>
            <a:endParaRPr lang="en-US" sz="2000" dirty="0">
              <a:latin typeface="Calibri" pitchFamily="-109" charset="0"/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4953000" y="3416067"/>
            <a:ext cx="4038600" cy="2379663"/>
          </a:xfrm>
          <a:prstGeom prst="rect">
            <a:avLst/>
          </a:prstGeom>
          <a:solidFill>
            <a:srgbClr val="B8FEFC"/>
          </a:solid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pitchFamily="-112" charset="0"/>
                <a:ea typeface="+mn-ea"/>
              </a:rPr>
              <a:t>Control</a:t>
            </a:r>
            <a:endParaRPr lang="en-US" sz="2000" dirty="0">
              <a:latin typeface="Arial" pitchFamily="-112" charset="0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Arial" pitchFamily="-112" charset="0"/>
              <a:ea typeface="+mn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accent2"/>
                </a:solidFill>
                <a:latin typeface="Arial" pitchFamily="-112" charset="0"/>
                <a:ea typeface="+mn-ea"/>
              </a:rPr>
              <a:t>Optimize for features needed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accent2"/>
                </a:solidFill>
                <a:latin typeface="Arial" pitchFamily="-112" charset="0"/>
                <a:ea typeface="+mn-ea"/>
              </a:rPr>
              <a:t>Customize for services &amp; apps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accent2"/>
                </a:solidFill>
                <a:latin typeface="Arial" pitchFamily="-112" charset="0"/>
                <a:ea typeface="+mn-ea"/>
              </a:rPr>
              <a:t>Quickly improve and innovate</a:t>
            </a:r>
          </a:p>
        </p:txBody>
      </p:sp>
      <p:sp>
        <p:nvSpPr>
          <p:cNvPr id="31750" name="TextBox 307"/>
          <p:cNvSpPr txBox="1">
            <a:spLocks noChangeArrowheads="1"/>
          </p:cNvSpPr>
          <p:nvPr/>
        </p:nvSpPr>
        <p:spPr bwMode="auto">
          <a:xfrm>
            <a:off x="138210" y="5826644"/>
            <a:ext cx="8910108" cy="954107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Large data center operators are moving towards defining their own network in software.</a:t>
            </a:r>
          </a:p>
        </p:txBody>
      </p:sp>
      <p:sp>
        <p:nvSpPr>
          <p:cNvPr id="311" name="Slide Number Placeholder 3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79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320" grpId="0" animBg="1"/>
      <p:bldP spid="317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II: Routing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OSPF</a:t>
            </a:r>
          </a:p>
          <a:p>
            <a:pPr lvl="1"/>
            <a:r>
              <a:rPr lang="en-US" dirty="0"/>
              <a:t>RFC 2328: 245 pages</a:t>
            </a:r>
          </a:p>
          <a:p>
            <a:r>
              <a:rPr lang="en-US" dirty="0"/>
              <a:t>Distributed System</a:t>
            </a:r>
          </a:p>
          <a:p>
            <a:pPr lvl="1"/>
            <a:r>
              <a:rPr lang="en-US" dirty="0"/>
              <a:t>Builds consistent, up-to-date map of the network: 101 pages</a:t>
            </a:r>
          </a:p>
          <a:p>
            <a:pPr lvl="1"/>
            <a:endParaRPr lang="en-US" dirty="0"/>
          </a:p>
          <a:p>
            <a:r>
              <a:rPr lang="en-US" dirty="0" err="1"/>
              <a:t>Dijkstra’s</a:t>
            </a:r>
            <a:r>
              <a:rPr lang="en-US" dirty="0"/>
              <a:t> Algorithm</a:t>
            </a:r>
          </a:p>
          <a:p>
            <a:pPr lvl="1"/>
            <a:r>
              <a:rPr lang="en-US" dirty="0"/>
              <a:t>Operates on map: 4 pages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04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Example II: Routing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4572000" y="1371600"/>
            <a:ext cx="4572000" cy="5410200"/>
            <a:chOff x="4572000" y="1371600"/>
            <a:chExt cx="4572000" cy="5410200"/>
          </a:xfrm>
        </p:grpSpPr>
        <p:sp>
          <p:nvSpPr>
            <p:cNvPr id="5" name="Rounded Rectangle 4"/>
            <p:cNvSpPr/>
            <p:nvPr/>
          </p:nvSpPr>
          <p:spPr>
            <a:xfrm>
              <a:off x="4572001" y="1374797"/>
              <a:ext cx="2209800" cy="492031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000000"/>
                  </a:solidFill>
                  <a:latin typeface="Calibri" charset="0"/>
                </a:rPr>
                <a:t>OSPF = Dijkstra</a:t>
              </a: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7010400" y="1371600"/>
              <a:ext cx="1986202" cy="492031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000000"/>
                  </a:solidFill>
                  <a:latin typeface="Calibri" charset="0"/>
                </a:rPr>
                <a:t>IS-IS</a:t>
              </a:r>
            </a:p>
          </p:txBody>
        </p:sp>
        <p:cxnSp>
          <p:nvCxnSpPr>
            <p:cNvPr id="70" name="Straight Connector 69"/>
            <p:cNvCxnSpPr/>
            <p:nvPr/>
          </p:nvCxnSpPr>
          <p:spPr>
            <a:xfrm rot="16200000" flipH="1">
              <a:off x="3640931" y="4342607"/>
              <a:ext cx="2776537" cy="0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5983288" y="3770313"/>
              <a:ext cx="1444625" cy="3175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7248525" y="4341813"/>
              <a:ext cx="2268537" cy="1588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ounded Rectangle 78"/>
            <p:cNvSpPr/>
            <p:nvPr/>
          </p:nvSpPr>
          <p:spPr>
            <a:xfrm>
              <a:off x="4572000" y="1981200"/>
              <a:ext cx="4572000" cy="1199554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Calibri" charset="0"/>
              </a:endParaRPr>
            </a:p>
            <a:p>
              <a:pPr algn="ctr" eaLnBrk="1" hangingPunct="1"/>
              <a:r>
                <a:rPr lang="en-US">
                  <a:solidFill>
                    <a:srgbClr val="FFFFFF"/>
                  </a:solidFill>
                  <a:latin typeface="Calibri" charset="0"/>
                </a:rPr>
                <a:t>Network OS</a:t>
              </a:r>
            </a:p>
          </p:txBody>
        </p:sp>
        <p:grpSp>
          <p:nvGrpSpPr>
            <p:cNvPr id="57379" name="Group 31"/>
            <p:cNvGrpSpPr>
              <a:grpSpLocks/>
            </p:cNvGrpSpPr>
            <p:nvPr/>
          </p:nvGrpSpPr>
          <p:grpSpPr bwMode="auto">
            <a:xfrm>
              <a:off x="4572000" y="4525962"/>
              <a:ext cx="4418012" cy="2255838"/>
              <a:chOff x="611188" y="3635375"/>
              <a:chExt cx="5578475" cy="2963863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V="1">
                <a:off x="1982254" y="4206874"/>
                <a:ext cx="1667730" cy="127648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3860455" y="4075471"/>
                <a:ext cx="1322959" cy="83847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3964688" y="5483358"/>
                <a:ext cx="1537438" cy="84473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350843" y="6025655"/>
                <a:ext cx="1675748" cy="30243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AutoShape 7"/>
              <p:cNvSpPr>
                <a:spLocks noChangeArrowheads="1"/>
              </p:cNvSpPr>
              <p:nvPr/>
            </p:nvSpPr>
            <p:spPr bwMode="auto">
              <a:xfrm>
                <a:off x="611188" y="5264353"/>
                <a:ext cx="1371066" cy="761302"/>
              </a:xfrm>
              <a:prstGeom prst="can">
                <a:avLst>
                  <a:gd name="adj" fmla="val 43620"/>
                </a:avLst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  <a:latin typeface="Calibri" charset="0"/>
                  </a:rPr>
                  <a:t>Packet</a:t>
                </a:r>
              </a:p>
              <a:p>
                <a:pPr algn="ctr"/>
                <a:r>
                  <a:rPr lang="en-US" sz="1600">
                    <a:solidFill>
                      <a:schemeClr val="bg1"/>
                    </a:solidFill>
                    <a:latin typeface="Calibri" charset="0"/>
                  </a:rPr>
                  <a:t>Forwarding </a:t>
                </a:r>
              </a:p>
              <a:p>
                <a:pPr algn="ctr"/>
                <a:endParaRPr lang="en-US" sz="1600">
                  <a:solidFill>
                    <a:schemeClr val="bg1"/>
                  </a:solidFill>
                  <a:latin typeface="Calibri" charset="0"/>
                </a:endParaRPr>
              </a:p>
            </p:txBody>
          </p:sp>
          <p:sp>
            <p:nvSpPr>
              <p:cNvPr id="35" name="AutoShape 7"/>
              <p:cNvSpPr>
                <a:spLocks noChangeArrowheads="1"/>
              </p:cNvSpPr>
              <p:nvPr/>
            </p:nvSpPr>
            <p:spPr bwMode="auto">
              <a:xfrm>
                <a:off x="2800083" y="5837937"/>
                <a:ext cx="1371066" cy="761301"/>
              </a:xfrm>
              <a:prstGeom prst="can">
                <a:avLst>
                  <a:gd name="adj" fmla="val 43620"/>
                </a:avLst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  <a:latin typeface="Calibri" charset="0"/>
                  </a:rPr>
                  <a:t>Packet</a:t>
                </a:r>
              </a:p>
              <a:p>
                <a:pPr algn="ctr"/>
                <a:r>
                  <a:rPr lang="en-US" sz="1600">
                    <a:solidFill>
                      <a:schemeClr val="bg1"/>
                    </a:solidFill>
                    <a:latin typeface="Calibri" charset="0"/>
                  </a:rPr>
                  <a:t>Forwarding </a:t>
                </a:r>
              </a:p>
              <a:p>
                <a:pPr algn="ctr"/>
                <a:endParaRPr lang="en-US" sz="1600">
                  <a:solidFill>
                    <a:schemeClr val="bg1"/>
                  </a:solidFill>
                  <a:latin typeface="Calibri" charset="0"/>
                </a:endParaRPr>
              </a:p>
            </p:txBody>
          </p:sp>
          <p:sp>
            <p:nvSpPr>
              <p:cNvPr id="36" name="AutoShape 7"/>
              <p:cNvSpPr>
                <a:spLocks noChangeArrowheads="1"/>
              </p:cNvSpPr>
              <p:nvPr/>
            </p:nvSpPr>
            <p:spPr bwMode="auto">
              <a:xfrm>
                <a:off x="2645739" y="3635376"/>
                <a:ext cx="1373070" cy="761301"/>
              </a:xfrm>
              <a:prstGeom prst="can">
                <a:avLst>
                  <a:gd name="adj" fmla="val 43620"/>
                </a:avLst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  <a:latin typeface="Calibri" charset="0"/>
                  </a:rPr>
                  <a:t>Packet</a:t>
                </a:r>
              </a:p>
              <a:p>
                <a:pPr algn="ctr"/>
                <a:r>
                  <a:rPr lang="en-US" sz="1600">
                    <a:solidFill>
                      <a:schemeClr val="bg1"/>
                    </a:solidFill>
                    <a:latin typeface="Calibri" charset="0"/>
                  </a:rPr>
                  <a:t>Forwarding </a:t>
                </a:r>
              </a:p>
              <a:p>
                <a:pPr algn="ctr"/>
                <a:endParaRPr lang="en-US" sz="1600">
                  <a:solidFill>
                    <a:schemeClr val="bg1"/>
                  </a:solidFill>
                  <a:latin typeface="Calibri" charset="0"/>
                </a:endParaRPr>
              </a:p>
            </p:txBody>
          </p:sp>
          <p:sp>
            <p:nvSpPr>
              <p:cNvPr id="37" name="AutoShape 7"/>
              <p:cNvSpPr>
                <a:spLocks noChangeArrowheads="1"/>
              </p:cNvSpPr>
              <p:nvPr/>
            </p:nvSpPr>
            <p:spPr bwMode="auto">
              <a:xfrm>
                <a:off x="4818598" y="4882660"/>
                <a:ext cx="1371066" cy="763387"/>
              </a:xfrm>
              <a:prstGeom prst="can">
                <a:avLst>
                  <a:gd name="adj" fmla="val 43620"/>
                </a:avLst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  <a:latin typeface="Calibri" charset="0"/>
                  </a:rPr>
                  <a:t>Packet</a:t>
                </a:r>
              </a:p>
              <a:p>
                <a:pPr algn="ctr"/>
                <a:r>
                  <a:rPr lang="en-US" sz="1600">
                    <a:solidFill>
                      <a:schemeClr val="bg1"/>
                    </a:solidFill>
                    <a:latin typeface="Calibri" charset="0"/>
                  </a:rPr>
                  <a:t>Forwarding </a:t>
                </a:r>
              </a:p>
              <a:p>
                <a:pPr algn="ctr"/>
                <a:endParaRPr lang="en-US" sz="1600">
                  <a:solidFill>
                    <a:schemeClr val="bg1"/>
                  </a:solidFill>
                  <a:latin typeface="Calibri" charset="0"/>
                </a:endParaRPr>
              </a:p>
            </p:txBody>
          </p:sp>
        </p:grpSp>
        <p:sp>
          <p:nvSpPr>
            <p:cNvPr id="45" name="Rounded Rectangle 44"/>
            <p:cNvSpPr/>
            <p:nvPr/>
          </p:nvSpPr>
          <p:spPr bwMode="auto">
            <a:xfrm>
              <a:off x="4724400" y="2133600"/>
              <a:ext cx="4191000" cy="533400"/>
            </a:xfrm>
            <a:prstGeom prst="roundRect">
              <a:avLst/>
            </a:prstGeom>
            <a:solidFill>
              <a:srgbClr val="FFCC66">
                <a:alpha val="25000"/>
              </a:srgb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00"/>
                  </a:solidFill>
                  <a:latin typeface="Calibri" charset="0"/>
                </a:rPr>
                <a:t>Distributed System</a:t>
              </a:r>
            </a:p>
          </p:txBody>
        </p:sp>
        <p:grpSp>
          <p:nvGrpSpPr>
            <p:cNvPr id="4" name="Group 64"/>
            <p:cNvGrpSpPr/>
            <p:nvPr/>
          </p:nvGrpSpPr>
          <p:grpSpPr>
            <a:xfrm>
              <a:off x="8001000" y="2133600"/>
              <a:ext cx="762000" cy="533400"/>
              <a:chOff x="7848600" y="1752600"/>
              <a:chExt cx="1143000" cy="838200"/>
            </a:xfrm>
            <a:solidFill>
              <a:schemeClr val="bg1"/>
            </a:solidFill>
          </p:grpSpPr>
          <p:sp>
            <p:nvSpPr>
              <p:cNvPr id="33" name="Oval 32"/>
              <p:cNvSpPr/>
              <p:nvPr/>
            </p:nvSpPr>
            <p:spPr>
              <a:xfrm>
                <a:off x="8001000" y="1981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8382000" y="17526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8382000" y="2362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8763000" y="20574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7848600" y="2362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" name="Straight Connector 46"/>
              <p:cNvCxnSpPr>
                <a:stCxn id="33" idx="7"/>
                <a:endCxn id="40" idx="3"/>
              </p:cNvCxnSpPr>
              <p:nvPr/>
            </p:nvCxnSpPr>
            <p:spPr>
              <a:xfrm rot="5400000" flipH="1" flipV="1">
                <a:off x="8272322" y="1871522"/>
                <a:ext cx="66956" cy="219356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43" idx="0"/>
                <a:endCxn id="33" idx="3"/>
              </p:cNvCxnSpPr>
              <p:nvPr/>
            </p:nvCxnSpPr>
            <p:spPr>
              <a:xfrm rot="5400000" flipH="1" flipV="1">
                <a:off x="7905750" y="2233472"/>
                <a:ext cx="185878" cy="715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43" idx="7"/>
                <a:endCxn id="40" idx="4"/>
              </p:cNvCxnSpPr>
              <p:nvPr/>
            </p:nvCxnSpPr>
            <p:spPr>
              <a:xfrm rot="5400000" flipH="1" flipV="1">
                <a:off x="8062772" y="1962150"/>
                <a:ext cx="414478" cy="4525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43" idx="5"/>
                <a:endCxn id="41" idx="3"/>
              </p:cNvCxnSpPr>
              <p:nvPr/>
            </p:nvCxnSpPr>
            <p:spPr>
              <a:xfrm rot="16200000" flipH="1">
                <a:off x="8229600" y="2371444"/>
                <a:ext cx="1588" cy="371756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40" idx="4"/>
                <a:endCxn id="42" idx="1"/>
              </p:cNvCxnSpPr>
              <p:nvPr/>
            </p:nvCxnSpPr>
            <p:spPr>
              <a:xfrm rot="16200000" flipH="1">
                <a:off x="8591550" y="1885950"/>
                <a:ext cx="109678" cy="3001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41" idx="6"/>
                <a:endCxn id="42" idx="3"/>
              </p:cNvCxnSpPr>
              <p:nvPr/>
            </p:nvCxnSpPr>
            <p:spPr>
              <a:xfrm flipV="1">
                <a:off x="8610600" y="2252522"/>
                <a:ext cx="185878" cy="2239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Rounded Rectangle 48"/>
          <p:cNvSpPr/>
          <p:nvPr/>
        </p:nvSpPr>
        <p:spPr>
          <a:xfrm>
            <a:off x="457201" y="4800600"/>
            <a:ext cx="2862238" cy="9525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C3D69B"/>
                </a:solidFill>
                <a:latin typeface="Calibri" charset="0"/>
              </a:rPr>
              <a:t>Custom Hardware</a:t>
            </a:r>
            <a:endParaRPr lang="en-US" sz="1800" b="1">
              <a:solidFill>
                <a:srgbClr val="C3D69B"/>
              </a:solidFill>
              <a:latin typeface="Calibri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57200" y="3909436"/>
            <a:ext cx="2862239" cy="788185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FFFF"/>
                </a:solidFill>
                <a:latin typeface="Calibri" charset="0"/>
              </a:rPr>
              <a:t>OS</a:t>
            </a:r>
            <a:endParaRPr lang="en-US" sz="16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458764" y="1752601"/>
            <a:ext cx="1277573" cy="2019678"/>
          </a:xfrm>
          <a:prstGeom prst="roundRect">
            <a:avLst/>
          </a:prstGeom>
          <a:solidFill>
            <a:srgbClr val="FFCC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Calibri" charset="0"/>
              </a:rPr>
              <a:t>OSPF</a:t>
            </a:r>
          </a:p>
          <a:p>
            <a:pPr algn="ctr" eaLnBrk="1" hangingPunct="1"/>
            <a:endParaRPr lang="en-US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2024039" y="1752600"/>
            <a:ext cx="1252562" cy="2016481"/>
          </a:xfrm>
          <a:prstGeom prst="roundRect">
            <a:avLst/>
          </a:prstGeom>
          <a:solidFill>
            <a:srgbClr val="FFCC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Calibri" charset="0"/>
              </a:rPr>
              <a:t>IS-IS</a:t>
            </a:r>
          </a:p>
          <a:p>
            <a:pPr algn="ctr" eaLnBrk="1" hangingPunct="1"/>
            <a:endParaRPr lang="en-US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475028" y="2743200"/>
            <a:ext cx="1277573" cy="1029078"/>
          </a:xfrm>
          <a:prstGeom prst="roundRect">
            <a:avLst/>
          </a:prstGeom>
          <a:solidFill>
            <a:srgbClr val="FA3D2E">
              <a:alpha val="25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Calibri" charset="0"/>
              </a:rPr>
              <a:t>Distributed</a:t>
            </a:r>
          </a:p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Calibri" charset="0"/>
              </a:rPr>
              <a:t>System</a:t>
            </a:r>
          </a:p>
        </p:txBody>
      </p:sp>
      <p:sp>
        <p:nvSpPr>
          <p:cNvPr id="58" name="Rounded Rectangle 57"/>
          <p:cNvSpPr/>
          <p:nvPr/>
        </p:nvSpPr>
        <p:spPr bwMode="auto">
          <a:xfrm>
            <a:off x="1999027" y="2743200"/>
            <a:ext cx="1277573" cy="1029078"/>
          </a:xfrm>
          <a:prstGeom prst="roundRect">
            <a:avLst/>
          </a:prstGeom>
          <a:solidFill>
            <a:srgbClr val="FA3D2E">
              <a:alpha val="25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Calibri" charset="0"/>
              </a:rPr>
              <a:t>Distributed</a:t>
            </a:r>
          </a:p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Calibri" charset="0"/>
              </a:rPr>
              <a:t>System</a:t>
            </a:r>
          </a:p>
        </p:txBody>
      </p:sp>
      <p:sp>
        <p:nvSpPr>
          <p:cNvPr id="61" name="Right Arrow 60"/>
          <p:cNvSpPr/>
          <p:nvPr/>
        </p:nvSpPr>
        <p:spPr>
          <a:xfrm>
            <a:off x="3581400" y="38100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57200" y="2971800"/>
            <a:ext cx="8229600" cy="609600"/>
          </a:xfrm>
        </p:spPr>
        <p:txBody>
          <a:bodyPr/>
          <a:lstStyle/>
          <a:p>
            <a:pPr algn="ctr"/>
            <a:r>
              <a:rPr lang="en-US" dirty="0"/>
              <a:t>Back to the story …</a:t>
            </a:r>
          </a:p>
        </p:txBody>
      </p:sp>
    </p:spTree>
    <p:extLst>
      <p:ext uri="{BB962C8B-B14F-4D97-AF65-F5344CB8AC3E}">
        <p14:creationId xmlns:p14="http://schemas.microsoft.com/office/powerpoint/2010/main" val="2090354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06537" y="1146197"/>
            <a:ext cx="289560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  <a:latin typeface="Calibri" charset="0"/>
              </a:rPr>
              <a:t>Control Program A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2270125" y="3715696"/>
            <a:ext cx="1666875" cy="127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148137" y="3583934"/>
            <a:ext cx="1322388" cy="839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252912" y="4992046"/>
            <a:ext cx="1536700" cy="844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638300" y="5534971"/>
            <a:ext cx="1674812" cy="301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234112" y="4144321"/>
            <a:ext cx="1433513" cy="5667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4471988" y="1143000"/>
            <a:ext cx="252095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Calibri" charset="0"/>
              </a:rPr>
              <a:t>Control Program B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-165894" y="3543453"/>
            <a:ext cx="2776537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3124200" y="2648896"/>
            <a:ext cx="989012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4656137" y="3288659"/>
            <a:ext cx="2268537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6953249" y="2869559"/>
            <a:ext cx="1427163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1108604" y="1738267"/>
            <a:ext cx="6663266" cy="818554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sp>
        <p:nvSpPr>
          <p:cNvPr id="42004" name="Title 3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Software Defined Network (SDN)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898525" y="4772971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3087687" y="5346059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2933700" y="3144196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5105400" y="4391971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7086600" y="3525196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5545137" y="1794821"/>
            <a:ext cx="838200" cy="609600"/>
            <a:chOff x="7848600" y="1752600"/>
            <a:chExt cx="1143000" cy="838200"/>
          </a:xfrm>
          <a:solidFill>
            <a:schemeClr val="bg1"/>
          </a:solidFill>
        </p:grpSpPr>
        <p:sp>
          <p:nvSpPr>
            <p:cNvPr id="33" name="Oval 32"/>
            <p:cNvSpPr/>
            <p:nvPr/>
          </p:nvSpPr>
          <p:spPr>
            <a:xfrm>
              <a:off x="8001000" y="1981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382000" y="17526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763000" y="20574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8486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>
              <a:stCxn id="33" idx="7"/>
              <a:endCxn id="40" idx="3"/>
            </p:cNvCxnSpPr>
            <p:nvPr/>
          </p:nvCxnSpPr>
          <p:spPr>
            <a:xfrm rot="5400000" flipH="1" flipV="1">
              <a:off x="8272322" y="1871522"/>
              <a:ext cx="66956" cy="2193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0"/>
              <a:endCxn id="33" idx="3"/>
            </p:cNvCxnSpPr>
            <p:nvPr/>
          </p:nvCxnSpPr>
          <p:spPr>
            <a:xfrm rot="5400000" flipH="1" flipV="1">
              <a:off x="7905750" y="2233472"/>
              <a:ext cx="185878" cy="71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3" idx="7"/>
              <a:endCxn id="40" idx="4"/>
            </p:cNvCxnSpPr>
            <p:nvPr/>
          </p:nvCxnSpPr>
          <p:spPr>
            <a:xfrm rot="5400000" flipH="1" flipV="1">
              <a:off x="8062772" y="1962150"/>
              <a:ext cx="414478" cy="452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3" idx="5"/>
              <a:endCxn id="41" idx="3"/>
            </p:cNvCxnSpPr>
            <p:nvPr/>
          </p:nvCxnSpPr>
          <p:spPr>
            <a:xfrm rot="16200000" flipH="1">
              <a:off x="8229600" y="2371444"/>
              <a:ext cx="1588" cy="3717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0" idx="4"/>
              <a:endCxn id="42" idx="1"/>
            </p:cNvCxnSpPr>
            <p:nvPr/>
          </p:nvCxnSpPr>
          <p:spPr>
            <a:xfrm rot="16200000" flipH="1">
              <a:off x="8591550" y="1885950"/>
              <a:ext cx="109678" cy="3001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1" idx="6"/>
              <a:endCxn id="42" idx="3"/>
            </p:cNvCxnSpPr>
            <p:nvPr/>
          </p:nvCxnSpPr>
          <p:spPr>
            <a:xfrm flipV="1">
              <a:off x="8610600" y="2252522"/>
              <a:ext cx="185878" cy="2239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5300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Network 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Network OS: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distributed system that creates a consistent, up-to-date network view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Runs on servers (controllers) in the network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NOX, ONIX, Floodlight, </a:t>
            </a:r>
            <a:r>
              <a:rPr lang="en-US" dirty="0" err="1">
                <a:latin typeface="Calibri" charset="0"/>
                <a:ea typeface="ＭＳ Ｐゴシック" charset="0"/>
              </a:rPr>
              <a:t>Trema</a:t>
            </a:r>
            <a:r>
              <a:rPr lang="en-US" dirty="0">
                <a:latin typeface="Calibri" charset="0"/>
                <a:ea typeface="ＭＳ Ｐゴシック" charset="0"/>
              </a:rPr>
              <a:t>, HyperFlow, </a:t>
            </a:r>
            <a:r>
              <a:rPr lang="en-US" dirty="0" err="1">
                <a:latin typeface="Calibri" charset="0"/>
                <a:ea typeface="ＭＳ Ｐゴシック" charset="0"/>
              </a:rPr>
              <a:t>Kandoo</a:t>
            </a:r>
            <a:r>
              <a:rPr lang="en-US" dirty="0">
                <a:latin typeface="Calibri" charset="0"/>
                <a:ea typeface="ＭＳ Ｐゴシック" charset="0"/>
              </a:rPr>
              <a:t>, Beehive, Beacon, Maestro, … + more</a:t>
            </a:r>
          </a:p>
          <a:p>
            <a:pPr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Uses forwarding abstraction to: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Get state information </a:t>
            </a:r>
            <a:r>
              <a:rPr lang="en-US" b="1" dirty="0">
                <a:latin typeface="Calibri" charset="0"/>
                <a:ea typeface="ＭＳ Ｐゴシック" charset="0"/>
              </a:rPr>
              <a:t>from</a:t>
            </a:r>
            <a:r>
              <a:rPr lang="en-US" dirty="0">
                <a:latin typeface="Calibri" charset="0"/>
                <a:ea typeface="ＭＳ Ｐゴシック" charset="0"/>
              </a:rPr>
              <a:t> forwarding elements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Give control directives </a:t>
            </a:r>
            <a:r>
              <a:rPr lang="en-US" b="1" dirty="0">
                <a:latin typeface="Calibri" charset="0"/>
                <a:ea typeface="ＭＳ Ｐゴシック" charset="0"/>
              </a:rPr>
              <a:t>to</a:t>
            </a:r>
            <a:r>
              <a:rPr lang="en-US" dirty="0">
                <a:latin typeface="Calibri" charset="0"/>
                <a:ea typeface="ＭＳ Ｐゴシック" charset="0"/>
              </a:rPr>
              <a:t> forwarding elements</a:t>
            </a:r>
          </a:p>
          <a:p>
            <a:pPr lvl="1"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3163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06537" y="1146197"/>
            <a:ext cx="289560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  <a:latin typeface="Calibri" charset="0"/>
              </a:rPr>
              <a:t>Control Program A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2270125" y="3715696"/>
            <a:ext cx="1666875" cy="127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148137" y="3583934"/>
            <a:ext cx="1322388" cy="839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252912" y="4992046"/>
            <a:ext cx="1536700" cy="844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638300" y="5534971"/>
            <a:ext cx="1674812" cy="301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234112" y="4144321"/>
            <a:ext cx="1433513" cy="5667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4471988" y="1143000"/>
            <a:ext cx="252095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Calibri" charset="0"/>
              </a:rPr>
              <a:t>Control Program B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-165894" y="3543453"/>
            <a:ext cx="2776537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3124200" y="2648896"/>
            <a:ext cx="989012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4656137" y="3288659"/>
            <a:ext cx="2268537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6953249" y="2869559"/>
            <a:ext cx="1427163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1108604" y="1738267"/>
            <a:ext cx="6663266" cy="818554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sp>
        <p:nvSpPr>
          <p:cNvPr id="42004" name="Title 3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Software Defined Network (SDN)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898525" y="4772971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3087687" y="5346059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2933700" y="3144196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5105400" y="4391971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7086600" y="3525196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5545137" y="1794821"/>
            <a:ext cx="838200" cy="609600"/>
            <a:chOff x="7848600" y="1752600"/>
            <a:chExt cx="1143000" cy="838200"/>
          </a:xfrm>
          <a:solidFill>
            <a:schemeClr val="bg1"/>
          </a:solidFill>
        </p:grpSpPr>
        <p:sp>
          <p:nvSpPr>
            <p:cNvPr id="33" name="Oval 32"/>
            <p:cNvSpPr/>
            <p:nvPr/>
          </p:nvSpPr>
          <p:spPr>
            <a:xfrm>
              <a:off x="8001000" y="1981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382000" y="17526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763000" y="20574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8486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>
              <a:stCxn id="33" idx="7"/>
              <a:endCxn id="40" idx="3"/>
            </p:cNvCxnSpPr>
            <p:nvPr/>
          </p:nvCxnSpPr>
          <p:spPr>
            <a:xfrm rot="5400000" flipH="1" flipV="1">
              <a:off x="8272322" y="1871522"/>
              <a:ext cx="66956" cy="2193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0"/>
              <a:endCxn id="33" idx="3"/>
            </p:cNvCxnSpPr>
            <p:nvPr/>
          </p:nvCxnSpPr>
          <p:spPr>
            <a:xfrm rot="5400000" flipH="1" flipV="1">
              <a:off x="7905750" y="2233472"/>
              <a:ext cx="185878" cy="71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3" idx="7"/>
              <a:endCxn id="40" idx="4"/>
            </p:cNvCxnSpPr>
            <p:nvPr/>
          </p:nvCxnSpPr>
          <p:spPr>
            <a:xfrm rot="5400000" flipH="1" flipV="1">
              <a:off x="8062772" y="1962150"/>
              <a:ext cx="414478" cy="452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3" idx="5"/>
              <a:endCxn id="41" idx="3"/>
            </p:cNvCxnSpPr>
            <p:nvPr/>
          </p:nvCxnSpPr>
          <p:spPr>
            <a:xfrm rot="16200000" flipH="1">
              <a:off x="8229600" y="2371444"/>
              <a:ext cx="1588" cy="3717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0" idx="4"/>
              <a:endCxn id="42" idx="1"/>
            </p:cNvCxnSpPr>
            <p:nvPr/>
          </p:nvCxnSpPr>
          <p:spPr>
            <a:xfrm rot="16200000" flipH="1">
              <a:off x="8591550" y="1885950"/>
              <a:ext cx="109678" cy="3001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1" idx="6"/>
              <a:endCxn id="42" idx="3"/>
            </p:cNvCxnSpPr>
            <p:nvPr/>
          </p:nvCxnSpPr>
          <p:spPr>
            <a:xfrm flipV="1">
              <a:off x="8610600" y="2252522"/>
              <a:ext cx="185878" cy="2239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5088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Control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Control program operates on view of network</a:t>
            </a:r>
          </a:p>
          <a:p>
            <a:pPr lvl="1"/>
            <a:r>
              <a:rPr lang="en-US" b="1" dirty="0">
                <a:latin typeface="Calibri" charset="0"/>
                <a:ea typeface="ＭＳ Ｐゴシック" charset="0"/>
              </a:rPr>
              <a:t>Input</a:t>
            </a:r>
            <a:r>
              <a:rPr lang="en-US" dirty="0">
                <a:latin typeface="Calibri" charset="0"/>
                <a:ea typeface="ＭＳ Ｐゴシック" charset="0"/>
              </a:rPr>
              <a:t>: global network view (graph/database)</a:t>
            </a:r>
          </a:p>
          <a:p>
            <a:pPr lvl="1"/>
            <a:r>
              <a:rPr lang="en-US" b="1" dirty="0">
                <a:latin typeface="Calibri" charset="0"/>
                <a:ea typeface="ＭＳ Ｐゴシック" charset="0"/>
              </a:rPr>
              <a:t>Output</a:t>
            </a:r>
            <a:r>
              <a:rPr lang="en-US" dirty="0">
                <a:latin typeface="Calibri" charset="0"/>
                <a:ea typeface="ＭＳ Ｐゴシック" charset="0"/>
              </a:rPr>
              <a:t>: configuration of each network device</a:t>
            </a: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Control program is not a distributed system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Abstraction hides details of distributed state</a:t>
            </a:r>
          </a:p>
          <a:p>
            <a:pPr lvl="1"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884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06537" y="1146197"/>
            <a:ext cx="289560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  <a:latin typeface="Calibri" charset="0"/>
              </a:rPr>
              <a:t>Control Program A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2270125" y="3715696"/>
            <a:ext cx="1666875" cy="127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148137" y="3583934"/>
            <a:ext cx="1322388" cy="839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252912" y="4992046"/>
            <a:ext cx="1536700" cy="844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638300" y="5534971"/>
            <a:ext cx="1674812" cy="301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234112" y="4144321"/>
            <a:ext cx="1433513" cy="5667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4471988" y="1143000"/>
            <a:ext cx="252095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Calibri" charset="0"/>
              </a:rPr>
              <a:t>Control Program B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-165894" y="3543453"/>
            <a:ext cx="2776537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3124200" y="2648896"/>
            <a:ext cx="989012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4656137" y="3288659"/>
            <a:ext cx="2268537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6953249" y="2869559"/>
            <a:ext cx="1427163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1108604" y="1738267"/>
            <a:ext cx="6663266" cy="818554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sp>
        <p:nvSpPr>
          <p:cNvPr id="42004" name="Title 3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Software Defined Network (SDN)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898525" y="4772971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3087687" y="5346059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2933700" y="3144196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5105400" y="4391971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7086600" y="3525196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5545137" y="1794821"/>
            <a:ext cx="838200" cy="609600"/>
            <a:chOff x="7848600" y="1752600"/>
            <a:chExt cx="1143000" cy="838200"/>
          </a:xfrm>
          <a:solidFill>
            <a:schemeClr val="bg1"/>
          </a:solidFill>
        </p:grpSpPr>
        <p:sp>
          <p:nvSpPr>
            <p:cNvPr id="33" name="Oval 32"/>
            <p:cNvSpPr/>
            <p:nvPr/>
          </p:nvSpPr>
          <p:spPr>
            <a:xfrm>
              <a:off x="8001000" y="1981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382000" y="17526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763000" y="20574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8486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>
              <a:stCxn id="33" idx="7"/>
              <a:endCxn id="40" idx="3"/>
            </p:cNvCxnSpPr>
            <p:nvPr/>
          </p:nvCxnSpPr>
          <p:spPr>
            <a:xfrm rot="5400000" flipH="1" flipV="1">
              <a:off x="8272322" y="1871522"/>
              <a:ext cx="66956" cy="2193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0"/>
              <a:endCxn id="33" idx="3"/>
            </p:cNvCxnSpPr>
            <p:nvPr/>
          </p:nvCxnSpPr>
          <p:spPr>
            <a:xfrm rot="5400000" flipH="1" flipV="1">
              <a:off x="7905750" y="2233472"/>
              <a:ext cx="185878" cy="71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3" idx="7"/>
              <a:endCxn id="40" idx="4"/>
            </p:cNvCxnSpPr>
            <p:nvPr/>
          </p:nvCxnSpPr>
          <p:spPr>
            <a:xfrm rot="5400000" flipH="1" flipV="1">
              <a:off x="8062772" y="1962150"/>
              <a:ext cx="414478" cy="452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3" idx="5"/>
              <a:endCxn id="41" idx="3"/>
            </p:cNvCxnSpPr>
            <p:nvPr/>
          </p:nvCxnSpPr>
          <p:spPr>
            <a:xfrm rot="16200000" flipH="1">
              <a:off x="8229600" y="2371444"/>
              <a:ext cx="1588" cy="3717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0" idx="4"/>
              <a:endCxn id="42" idx="1"/>
            </p:cNvCxnSpPr>
            <p:nvPr/>
          </p:nvCxnSpPr>
          <p:spPr>
            <a:xfrm rot="16200000" flipH="1">
              <a:off x="8591550" y="1885950"/>
              <a:ext cx="109678" cy="3001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1" idx="6"/>
              <a:endCxn id="42" idx="3"/>
            </p:cNvCxnSpPr>
            <p:nvPr/>
          </p:nvCxnSpPr>
          <p:spPr>
            <a:xfrm flipV="1">
              <a:off x="8610600" y="2252522"/>
              <a:ext cx="185878" cy="2239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0334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Forwarding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Purpose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Abstract away forwarding hardware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Flexible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Behavior specified by control plane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Built from basic set of forwarding primitives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Minimal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Streamlined for speed and low-power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Control program not vendor-specific</a:t>
            </a:r>
          </a:p>
          <a:p>
            <a:pPr lvl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OpenFlow is an example of such an abstraction</a:t>
            </a: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51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Guidelines for final projects will be posted on class website by the end of the week. </a:t>
            </a:r>
          </a:p>
          <a:p>
            <a:pPr lvl="1"/>
            <a:r>
              <a:rPr lang="en-US" dirty="0"/>
              <a:t>Please check the website on Friday.</a:t>
            </a:r>
          </a:p>
          <a:p>
            <a:pPr lvl="1"/>
            <a:endParaRPr lang="en-US" dirty="0"/>
          </a:p>
          <a:p>
            <a:r>
              <a:rPr lang="en-US" dirty="0"/>
              <a:t>Start exploring </a:t>
            </a:r>
          </a:p>
          <a:p>
            <a:pPr lvl="1"/>
            <a:r>
              <a:rPr lang="en-US" dirty="0"/>
              <a:t>Some venues to explore: </a:t>
            </a:r>
            <a:r>
              <a:rPr lang="en-US" dirty="0" err="1"/>
              <a:t>HotSDN</a:t>
            </a:r>
            <a:r>
              <a:rPr lang="en-US" dirty="0"/>
              <a:t>, SIGCOMM, SOSR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607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Forwarding Substrate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Flow-based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Small number of actions for each flow 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Plumbing: Forward to port(s)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Control: Forward to controller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Routing between flow-spaces: Rewrite header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Bandwidth isolation: Min/max rate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External open API to flow-table</a:t>
            </a:r>
          </a:p>
          <a:p>
            <a:pPr lvl="1">
              <a:buFontTx/>
              <a:buNone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4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51"/>
          <p:cNvSpPr>
            <a:spLocks noChangeArrowheads="1"/>
          </p:cNvSpPr>
          <p:nvPr/>
        </p:nvSpPr>
        <p:spPr bwMode="auto">
          <a:xfrm>
            <a:off x="4953000" y="2362200"/>
            <a:ext cx="3657600" cy="31242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200">
                <a:solidFill>
                  <a:schemeClr val="accent2"/>
                </a:solidFill>
              </a:rPr>
              <a:t>Types of action</a:t>
            </a:r>
          </a:p>
          <a:p>
            <a:endParaRPr lang="en-US" sz="2400"/>
          </a:p>
          <a:p>
            <a:pPr>
              <a:buFont typeface="Wingdings" charset="0"/>
              <a:buChar char="§"/>
            </a:pPr>
            <a:r>
              <a:rPr lang="en-US" sz="2400"/>
              <a:t> Allow/deny flow</a:t>
            </a:r>
          </a:p>
          <a:p>
            <a:pPr>
              <a:buFont typeface="Wingdings" charset="0"/>
              <a:buChar char="§"/>
            </a:pPr>
            <a:r>
              <a:rPr lang="en-US" sz="2400"/>
              <a:t> Route &amp; re-route flow</a:t>
            </a:r>
          </a:p>
          <a:p>
            <a:pPr>
              <a:buFont typeface="Wingdings" charset="0"/>
              <a:buChar char="§"/>
            </a:pPr>
            <a:r>
              <a:rPr lang="en-US" sz="2400"/>
              <a:t> Isolate flow</a:t>
            </a:r>
          </a:p>
          <a:p>
            <a:pPr>
              <a:buFont typeface="Wingdings" charset="0"/>
              <a:buChar char="§"/>
            </a:pPr>
            <a:r>
              <a:rPr lang="en-US" sz="2400"/>
              <a:t> Make flow private</a:t>
            </a:r>
          </a:p>
          <a:p>
            <a:pPr>
              <a:buFont typeface="Wingdings" charset="0"/>
              <a:buChar char="§"/>
            </a:pPr>
            <a:r>
              <a:rPr lang="en-US" sz="2400"/>
              <a:t> Remove flow</a:t>
            </a:r>
          </a:p>
        </p:txBody>
      </p:sp>
      <p:sp>
        <p:nvSpPr>
          <p:cNvPr id="54275" name="AutoShape 50"/>
          <p:cNvSpPr>
            <a:spLocks noChangeArrowheads="1"/>
          </p:cNvSpPr>
          <p:nvPr/>
        </p:nvSpPr>
        <p:spPr bwMode="auto">
          <a:xfrm>
            <a:off x="533400" y="2362200"/>
            <a:ext cx="3810000" cy="31242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200" dirty="0">
                <a:solidFill>
                  <a:schemeClr val="accent2"/>
                </a:solidFill>
              </a:rPr>
              <a:t>What is a flow?</a:t>
            </a:r>
          </a:p>
          <a:p>
            <a:endParaRPr lang="en-US" sz="2400" dirty="0"/>
          </a:p>
          <a:p>
            <a:pPr>
              <a:buFont typeface="Wingdings" charset="0"/>
              <a:buChar char="§"/>
            </a:pPr>
            <a:r>
              <a:rPr lang="en-US" sz="2400" dirty="0"/>
              <a:t> Application flow</a:t>
            </a:r>
          </a:p>
          <a:p>
            <a:pPr>
              <a:buFont typeface="Wingdings" charset="0"/>
              <a:buChar char="§"/>
            </a:pPr>
            <a:r>
              <a:rPr lang="en-US" sz="2400" dirty="0"/>
              <a:t> All http</a:t>
            </a:r>
          </a:p>
          <a:p>
            <a:pPr>
              <a:buFont typeface="Wingdings" charset="0"/>
              <a:buChar char="§"/>
            </a:pPr>
            <a:r>
              <a:rPr lang="en-US" sz="2400" dirty="0"/>
              <a:t> Jim</a:t>
            </a:r>
            <a:r>
              <a:rPr lang="en-CA" sz="2400" dirty="0"/>
              <a:t>’</a:t>
            </a:r>
            <a:r>
              <a:rPr lang="en-US" sz="2400" dirty="0"/>
              <a:t>s traffic</a:t>
            </a:r>
          </a:p>
          <a:p>
            <a:pPr>
              <a:buFont typeface="Wingdings" charset="0"/>
              <a:buChar char="§"/>
            </a:pPr>
            <a:r>
              <a:rPr lang="en-US" sz="2400" dirty="0"/>
              <a:t> All packets to Canada</a:t>
            </a:r>
          </a:p>
          <a:p>
            <a:pPr>
              <a:buFont typeface="Wingdings" charset="0"/>
              <a:buChar char="§"/>
            </a:pPr>
            <a:r>
              <a:rPr lang="en-US" sz="2400" dirty="0"/>
              <a:t> …</a:t>
            </a:r>
          </a:p>
        </p:txBody>
      </p:sp>
      <p:cxnSp>
        <p:nvCxnSpPr>
          <p:cNvPr id="54276" name="AutoShape 5"/>
          <p:cNvCxnSpPr>
            <a:cxnSpLocks noChangeShapeType="1"/>
            <a:endCxn id="54280" idx="2"/>
          </p:cNvCxnSpPr>
          <p:nvPr/>
        </p:nvCxnSpPr>
        <p:spPr bwMode="auto">
          <a:xfrm flipV="1">
            <a:off x="4027488" y="730250"/>
            <a:ext cx="2360612" cy="844550"/>
          </a:xfrm>
          <a:prstGeom prst="curvedConnector3">
            <a:avLst>
              <a:gd name="adj1" fmla="val 50000"/>
            </a:avLst>
          </a:prstGeom>
          <a:noFill/>
          <a:ln w="762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4277" name="AutoShape 6"/>
          <p:cNvCxnSpPr>
            <a:cxnSpLocks noChangeShapeType="1"/>
          </p:cNvCxnSpPr>
          <p:nvPr/>
        </p:nvCxnSpPr>
        <p:spPr bwMode="auto">
          <a:xfrm rot="10800000">
            <a:off x="3362325" y="1333500"/>
            <a:ext cx="665163" cy="241300"/>
          </a:xfrm>
          <a:prstGeom prst="curvedConnector3">
            <a:avLst>
              <a:gd name="adj1" fmla="val 50000"/>
            </a:avLst>
          </a:prstGeom>
          <a:noFill/>
          <a:ln w="7620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4278" name="AutoShape 7"/>
          <p:cNvCxnSpPr>
            <a:cxnSpLocks noChangeShapeType="1"/>
            <a:endCxn id="680969" idx="7"/>
          </p:cNvCxnSpPr>
          <p:nvPr/>
        </p:nvCxnSpPr>
        <p:spPr bwMode="auto">
          <a:xfrm rot="10800000" flipV="1">
            <a:off x="2720975" y="1333500"/>
            <a:ext cx="641350" cy="517525"/>
          </a:xfrm>
          <a:prstGeom prst="curvedConnector2">
            <a:avLst/>
          </a:prstGeom>
          <a:noFill/>
          <a:ln w="7620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80969" name="Oval 9"/>
          <p:cNvSpPr>
            <a:spLocks noChangeArrowheads="1"/>
          </p:cNvSpPr>
          <p:nvPr/>
        </p:nvSpPr>
        <p:spPr bwMode="auto">
          <a:xfrm>
            <a:off x="2514600" y="1816100"/>
            <a:ext cx="241300" cy="2413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tint val="85098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4280" name="Oval 10"/>
          <p:cNvSpPr>
            <a:spLocks noChangeArrowheads="1"/>
          </p:cNvSpPr>
          <p:nvPr/>
        </p:nvSpPr>
        <p:spPr bwMode="auto">
          <a:xfrm>
            <a:off x="6388100" y="609600"/>
            <a:ext cx="241300" cy="2413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055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Properties of a Flow-based Substrate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We need flexible definitions of a flow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Unicast, multicast, waypoints, load-balancing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Different aggregations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We need direct control over flows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Flow as an entity we program: To route, to make private, to move, …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Exploit the benefits of packet switching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It works and is universally deployed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It is efficient (when kept simple)</a:t>
            </a:r>
          </a:p>
          <a:p>
            <a:pPr lvl="1">
              <a:buFontTx/>
              <a:buNone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495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Substrate: 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Flowspace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1524000"/>
            <a:ext cx="3657600" cy="6096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Payload</a:t>
            </a:r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524000"/>
            <a:ext cx="1676400" cy="609600"/>
          </a:xfrm>
          <a:prstGeom prst="rect">
            <a:avLst/>
          </a:prstGeom>
          <a:solidFill>
            <a:srgbClr val="FF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Ethernet</a:t>
            </a:r>
          </a:p>
          <a:p>
            <a:pPr algn="ctr"/>
            <a:r>
              <a:rPr lang="en-US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DA, SA, etc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5000" y="1524000"/>
            <a:ext cx="1676400" cy="609600"/>
          </a:xfrm>
          <a:prstGeom prst="rect">
            <a:avLst/>
          </a:prstGeom>
          <a:solidFill>
            <a:srgbClr val="FF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IP</a:t>
            </a:r>
          </a:p>
          <a:p>
            <a:pPr algn="ctr"/>
            <a:r>
              <a:rPr lang="en-US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DA, SA, etc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1524000"/>
            <a:ext cx="1676400" cy="609600"/>
          </a:xfrm>
          <a:prstGeom prst="rect">
            <a:avLst/>
          </a:prstGeom>
          <a:solidFill>
            <a:srgbClr val="FF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TCP</a:t>
            </a:r>
          </a:p>
          <a:p>
            <a:pPr algn="ctr"/>
            <a:r>
              <a:rPr lang="en-US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DP, SP, etc</a:t>
            </a:r>
          </a:p>
        </p:txBody>
      </p:sp>
      <p:sp>
        <p:nvSpPr>
          <p:cNvPr id="9" name="Right Brace 8"/>
          <p:cNvSpPr/>
          <p:nvPr/>
        </p:nvSpPr>
        <p:spPr>
          <a:xfrm rot="5400000">
            <a:off x="2514600" y="0"/>
            <a:ext cx="457200" cy="5029200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6" name="TextBox 9"/>
          <p:cNvSpPr txBox="1">
            <a:spLocks noChangeArrowheads="1"/>
          </p:cNvSpPr>
          <p:nvPr/>
        </p:nvSpPr>
        <p:spPr bwMode="auto">
          <a:xfrm>
            <a:off x="152400" y="2743200"/>
            <a:ext cx="52133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/>
              <a:t>Collection of bits to plumb flows </a:t>
            </a:r>
          </a:p>
          <a:p>
            <a:pPr algn="ctr" eaLnBrk="1" hangingPunct="1"/>
            <a:r>
              <a:rPr lang="en-US" sz="2800"/>
              <a:t>(of different granularities)</a:t>
            </a:r>
          </a:p>
          <a:p>
            <a:pPr algn="ctr" eaLnBrk="1" hangingPunct="1"/>
            <a:r>
              <a:rPr lang="en-US" sz="2800"/>
              <a:t>between end points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8600" y="4876800"/>
            <a:ext cx="8686800" cy="609600"/>
            <a:chOff x="228600" y="4876800"/>
            <a:chExt cx="8686800" cy="609600"/>
          </a:xfrm>
        </p:grpSpPr>
        <p:sp>
          <p:nvSpPr>
            <p:cNvPr id="11" name="Rectangle 10"/>
            <p:cNvSpPr/>
            <p:nvPr/>
          </p:nvSpPr>
          <p:spPr>
            <a:xfrm>
              <a:off x="5257800" y="4876800"/>
              <a:ext cx="3657600" cy="609600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Payload</a:t>
              </a:r>
              <a:endPara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8600" y="4876800"/>
              <a:ext cx="5029200" cy="609600"/>
            </a:xfrm>
            <a:prstGeom prst="rect">
              <a:avLst/>
            </a:prstGeom>
            <a:solidFill>
              <a:srgbClr val="FF99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1">
                  <a:solidFill>
                    <a:srgbClr val="333399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Header</a:t>
              </a:r>
            </a:p>
            <a:p>
              <a:pPr algn="ctr"/>
              <a:r>
                <a:rPr lang="en-US">
                  <a:solidFill>
                    <a:srgbClr val="333399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User-defined flowspace</a:t>
              </a:r>
            </a:p>
          </p:txBody>
        </p:sp>
      </p:grpSp>
      <p:sp>
        <p:nvSpPr>
          <p:cNvPr id="14" name="Right Brace 13"/>
          <p:cNvSpPr/>
          <p:nvPr/>
        </p:nvSpPr>
        <p:spPr>
          <a:xfrm rot="16200000" flipV="1">
            <a:off x="2514600" y="2057400"/>
            <a:ext cx="457200" cy="5029200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6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Flowspace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Simple Example</a:t>
            </a:r>
          </a:p>
        </p:txBody>
      </p:sp>
      <p:sp>
        <p:nvSpPr>
          <p:cNvPr id="5" name="Freeform 4"/>
          <p:cNvSpPr/>
          <p:nvPr/>
        </p:nvSpPr>
        <p:spPr>
          <a:xfrm>
            <a:off x="1276350" y="2135188"/>
            <a:ext cx="6724650" cy="3656012"/>
          </a:xfrm>
          <a:custGeom>
            <a:avLst/>
            <a:gdLst>
              <a:gd name="connsiteX0" fmla="*/ 15488 w 7868138"/>
              <a:gd name="connsiteY0" fmla="*/ 0 h 3655535"/>
              <a:gd name="connsiteX1" fmla="*/ 0 w 7868138"/>
              <a:gd name="connsiteY1" fmla="*/ 3640045 h 3655535"/>
              <a:gd name="connsiteX2" fmla="*/ 7868138 w 7868138"/>
              <a:gd name="connsiteY2" fmla="*/ 3655535 h 365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68138" h="3655535">
                <a:moveTo>
                  <a:pt x="15488" y="0"/>
                </a:moveTo>
                <a:cubicBezTo>
                  <a:pt x="10325" y="1213348"/>
                  <a:pt x="0" y="3640045"/>
                  <a:pt x="0" y="3640045"/>
                </a:cubicBezTo>
                <a:lnTo>
                  <a:pt x="7868138" y="3655535"/>
                </a:lnTo>
              </a:path>
            </a:pathLst>
          </a:custGeom>
          <a:ln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6" name="TextBox 5"/>
          <p:cNvSpPr txBox="1">
            <a:spLocks noChangeArrowheads="1"/>
          </p:cNvSpPr>
          <p:nvPr/>
        </p:nvSpPr>
        <p:spPr bwMode="auto">
          <a:xfrm>
            <a:off x="5549900" y="59436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IP SA</a:t>
            </a:r>
          </a:p>
        </p:txBody>
      </p:sp>
      <p:sp>
        <p:nvSpPr>
          <p:cNvPr id="59397" name="TextBox 6"/>
          <p:cNvSpPr txBox="1">
            <a:spLocks noChangeArrowheads="1"/>
          </p:cNvSpPr>
          <p:nvPr/>
        </p:nvSpPr>
        <p:spPr bwMode="auto">
          <a:xfrm>
            <a:off x="304800" y="2819400"/>
            <a:ext cx="78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IP DA</a:t>
            </a:r>
          </a:p>
        </p:txBody>
      </p:sp>
      <p:sp>
        <p:nvSpPr>
          <p:cNvPr id="8" name="Oval 7"/>
          <p:cNvSpPr/>
          <p:nvPr/>
        </p:nvSpPr>
        <p:spPr>
          <a:xfrm>
            <a:off x="2989263" y="35814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9" name="TextBox 8"/>
          <p:cNvSpPr txBox="1">
            <a:spLocks noChangeArrowheads="1"/>
          </p:cNvSpPr>
          <p:nvPr/>
        </p:nvSpPr>
        <p:spPr bwMode="auto">
          <a:xfrm>
            <a:off x="1752600" y="1600200"/>
            <a:ext cx="1312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Single flow</a:t>
            </a:r>
          </a:p>
        </p:txBody>
      </p:sp>
      <p:cxnSp>
        <p:nvCxnSpPr>
          <p:cNvPr id="11" name="Straight Arrow Connector 10"/>
          <p:cNvCxnSpPr>
            <a:stCxn id="59399" idx="2"/>
            <a:endCxn id="8" idx="0"/>
          </p:cNvCxnSpPr>
          <p:nvPr/>
        </p:nvCxnSpPr>
        <p:spPr>
          <a:xfrm rot="16200000" flipH="1">
            <a:off x="1931988" y="2447925"/>
            <a:ext cx="1611312" cy="65563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221163" y="1524000"/>
            <a:ext cx="2484437" cy="4648200"/>
            <a:chOff x="4220622" y="1524000"/>
            <a:chExt cx="2484978" cy="4648200"/>
          </a:xfrm>
        </p:grpSpPr>
        <p:cxnSp>
          <p:nvCxnSpPr>
            <p:cNvPr id="15" name="Straight Connector 14"/>
            <p:cNvCxnSpPr/>
            <p:nvPr/>
          </p:nvCxnSpPr>
          <p:spPr>
            <a:xfrm rot="5400000">
              <a:off x="2324380" y="3772694"/>
              <a:ext cx="4038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407" name="TextBox 15"/>
            <p:cNvSpPr txBox="1">
              <a:spLocks noChangeArrowheads="1"/>
            </p:cNvSpPr>
            <p:nvPr/>
          </p:nvSpPr>
          <p:spPr bwMode="auto">
            <a:xfrm>
              <a:off x="4876800" y="1524000"/>
              <a:ext cx="1828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All flows from </a:t>
              </a:r>
              <a:r>
                <a:rPr lang="en-US" sz="1800">
                  <a:solidFill>
                    <a:schemeClr val="accent2"/>
                  </a:solidFill>
                </a:rPr>
                <a:t>A</a:t>
              </a:r>
            </a:p>
          </p:txBody>
        </p:sp>
        <p:cxnSp>
          <p:nvCxnSpPr>
            <p:cNvPr id="17" name="Straight Arrow Connector 16"/>
            <p:cNvCxnSpPr>
              <a:stCxn id="59407" idx="2"/>
            </p:cNvCxnSpPr>
            <p:nvPr/>
          </p:nvCxnSpPr>
          <p:spPr>
            <a:xfrm rot="5400000">
              <a:off x="4604187" y="1632586"/>
              <a:ext cx="925512" cy="1448115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409" name="TextBox 21"/>
            <p:cNvSpPr txBox="1">
              <a:spLocks noChangeArrowheads="1"/>
            </p:cNvSpPr>
            <p:nvPr/>
          </p:nvSpPr>
          <p:spPr bwMode="auto">
            <a:xfrm>
              <a:off x="4220622" y="5802868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333399"/>
                  </a:solidFill>
                </a:rPr>
                <a:t>A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5486400" y="1981200"/>
            <a:ext cx="2819400" cy="2286000"/>
            <a:chOff x="5486400" y="1981200"/>
            <a:chExt cx="2819400" cy="2286000"/>
          </a:xfrm>
        </p:grpSpPr>
        <p:sp>
          <p:nvSpPr>
            <p:cNvPr id="23" name="Rectangle 22"/>
            <p:cNvSpPr/>
            <p:nvPr/>
          </p:nvSpPr>
          <p:spPr>
            <a:xfrm>
              <a:off x="5486400" y="3352800"/>
              <a:ext cx="1066800" cy="9144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9404" name="TextBox 23"/>
            <p:cNvSpPr txBox="1">
              <a:spLocks noChangeArrowheads="1"/>
            </p:cNvSpPr>
            <p:nvPr/>
          </p:nvSpPr>
          <p:spPr bwMode="auto">
            <a:xfrm>
              <a:off x="6477000" y="1981200"/>
              <a:ext cx="18288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All flows between two subnets</a:t>
              </a:r>
            </a:p>
          </p:txBody>
        </p:sp>
        <p:cxnSp>
          <p:nvCxnSpPr>
            <p:cNvPr id="25" name="Straight Arrow Connector 24"/>
            <p:cNvCxnSpPr>
              <a:stCxn id="59404" idx="2"/>
            </p:cNvCxnSpPr>
            <p:nvPr/>
          </p:nvCxnSpPr>
          <p:spPr>
            <a:xfrm rot="5400000">
              <a:off x="6742906" y="2715419"/>
              <a:ext cx="458788" cy="83820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2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Flowspace: Generalization</a:t>
            </a:r>
          </a:p>
        </p:txBody>
      </p:sp>
      <p:sp>
        <p:nvSpPr>
          <p:cNvPr id="5" name="Freeform 4"/>
          <p:cNvSpPr/>
          <p:nvPr/>
        </p:nvSpPr>
        <p:spPr>
          <a:xfrm>
            <a:off x="2011363" y="1371600"/>
            <a:ext cx="5124450" cy="3656013"/>
          </a:xfrm>
          <a:custGeom>
            <a:avLst/>
            <a:gdLst>
              <a:gd name="connsiteX0" fmla="*/ 15488 w 7868138"/>
              <a:gd name="connsiteY0" fmla="*/ 0 h 3655535"/>
              <a:gd name="connsiteX1" fmla="*/ 0 w 7868138"/>
              <a:gd name="connsiteY1" fmla="*/ 3640045 h 3655535"/>
              <a:gd name="connsiteX2" fmla="*/ 7868138 w 7868138"/>
              <a:gd name="connsiteY2" fmla="*/ 3655535 h 365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68138" h="3655535">
                <a:moveTo>
                  <a:pt x="15488" y="0"/>
                </a:moveTo>
                <a:cubicBezTo>
                  <a:pt x="10325" y="1213348"/>
                  <a:pt x="0" y="3640045"/>
                  <a:pt x="0" y="3640045"/>
                </a:cubicBezTo>
                <a:lnTo>
                  <a:pt x="7868138" y="3655535"/>
                </a:lnTo>
              </a:path>
            </a:pathLst>
          </a:custGeom>
          <a:ln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20" name="TextBox 5"/>
          <p:cNvSpPr txBox="1">
            <a:spLocks noChangeArrowheads="1"/>
          </p:cNvSpPr>
          <p:nvPr/>
        </p:nvSpPr>
        <p:spPr bwMode="auto">
          <a:xfrm>
            <a:off x="6284913" y="5180013"/>
            <a:ext cx="877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Field 2</a:t>
            </a:r>
          </a:p>
        </p:txBody>
      </p:sp>
      <p:sp>
        <p:nvSpPr>
          <p:cNvPr id="60421" name="TextBox 6"/>
          <p:cNvSpPr txBox="1">
            <a:spLocks noChangeArrowheads="1"/>
          </p:cNvSpPr>
          <p:nvPr/>
        </p:nvSpPr>
        <p:spPr bwMode="auto">
          <a:xfrm>
            <a:off x="1039813" y="2055813"/>
            <a:ext cx="877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Field 1</a:t>
            </a:r>
          </a:p>
        </p:txBody>
      </p:sp>
      <p:sp>
        <p:nvSpPr>
          <p:cNvPr id="8" name="Oval 7"/>
          <p:cNvSpPr/>
          <p:nvPr/>
        </p:nvSpPr>
        <p:spPr>
          <a:xfrm>
            <a:off x="2989263" y="35814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23" name="TextBox 8"/>
          <p:cNvSpPr txBox="1">
            <a:spLocks noChangeArrowheads="1"/>
          </p:cNvSpPr>
          <p:nvPr/>
        </p:nvSpPr>
        <p:spPr bwMode="auto">
          <a:xfrm>
            <a:off x="2438400" y="1371600"/>
            <a:ext cx="1312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Single flow</a:t>
            </a:r>
          </a:p>
        </p:txBody>
      </p:sp>
      <p:cxnSp>
        <p:nvCxnSpPr>
          <p:cNvPr id="11" name="Straight Arrow Connector 10"/>
          <p:cNvCxnSpPr>
            <a:stCxn id="60423" idx="2"/>
            <a:endCxn id="8" idx="0"/>
          </p:cNvCxnSpPr>
          <p:nvPr/>
        </p:nvCxnSpPr>
        <p:spPr>
          <a:xfrm rot="5400000">
            <a:off x="2160588" y="2646363"/>
            <a:ext cx="1839912" cy="30162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25" name="TextBox 23"/>
          <p:cNvSpPr txBox="1">
            <a:spLocks noChangeArrowheads="1"/>
          </p:cNvSpPr>
          <p:nvPr/>
        </p:nvSpPr>
        <p:spPr bwMode="auto">
          <a:xfrm>
            <a:off x="6172200" y="16002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Set of flows</a:t>
            </a:r>
          </a:p>
        </p:txBody>
      </p:sp>
      <p:cxnSp>
        <p:nvCxnSpPr>
          <p:cNvPr id="25" name="Straight Arrow Connector 24"/>
          <p:cNvCxnSpPr>
            <a:stCxn id="60425" idx="2"/>
          </p:cNvCxnSpPr>
          <p:nvPr/>
        </p:nvCxnSpPr>
        <p:spPr>
          <a:xfrm rot="5400000">
            <a:off x="6395244" y="1823244"/>
            <a:ext cx="544512" cy="83820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1"/>
          </p:cNvCxnSpPr>
          <p:nvPr/>
        </p:nvCxnSpPr>
        <p:spPr>
          <a:xfrm flipH="1">
            <a:off x="609600" y="5011738"/>
            <a:ext cx="1401763" cy="154146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28" name="TextBox 20"/>
          <p:cNvSpPr txBox="1">
            <a:spLocks noChangeArrowheads="1"/>
          </p:cNvSpPr>
          <p:nvPr/>
        </p:nvSpPr>
        <p:spPr bwMode="auto">
          <a:xfrm>
            <a:off x="304800" y="5486400"/>
            <a:ext cx="920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Field </a:t>
            </a:r>
            <a:r>
              <a:rPr lang="en-US" sz="1800" i="1"/>
              <a:t>n</a:t>
            </a:r>
          </a:p>
        </p:txBody>
      </p:sp>
      <p:sp>
        <p:nvSpPr>
          <p:cNvPr id="27" name="Cube 26"/>
          <p:cNvSpPr/>
          <p:nvPr/>
        </p:nvSpPr>
        <p:spPr>
          <a:xfrm>
            <a:off x="4876800" y="2438400"/>
            <a:ext cx="1371600" cy="175260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0314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Properties of Flowspace</a:t>
            </a:r>
          </a:p>
        </p:txBody>
      </p:sp>
      <p:sp>
        <p:nvSpPr>
          <p:cNvPr id="6144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Backwards compatible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Current layers are a special case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No end points need to change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Easily implemented in hardware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e.g. TCAM flow-table in each switch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Strong isolation of flows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Simple geometric construction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Can prove which flows can/cannot communicate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6564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Software-Defined Networking</a:t>
            </a:r>
          </a:p>
          <a:p>
            <a:endParaRPr lang="en-US" dirty="0"/>
          </a:p>
          <a:p>
            <a:r>
              <a:rPr lang="en-US" dirty="0"/>
              <a:t>OpenFlow basics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76200" y="990600"/>
            <a:ext cx="685800" cy="685800"/>
          </a:xfrm>
          <a:prstGeom prst="rightArrow">
            <a:avLst>
              <a:gd name="adj1" fmla="val 50000"/>
              <a:gd name="adj2" fmla="val 36654"/>
            </a:avLst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2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556 L -0.00417 0.13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OpenFlow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                       </a:t>
            </a:r>
          </a:p>
          <a:p>
            <a:pPr lvl="1"/>
            <a:r>
              <a:rPr lang="en-US" dirty="0"/>
              <a:t>Open standard to run experimental protocols in production networks</a:t>
            </a:r>
          </a:p>
          <a:p>
            <a:pPr lvl="2"/>
            <a:r>
              <a:rPr lang="en-US" dirty="0"/>
              <a:t>API between the forwarding elements and the network OS</a:t>
            </a:r>
          </a:p>
          <a:p>
            <a:pPr lvl="1"/>
            <a:r>
              <a:rPr lang="en-US" dirty="0"/>
              <a:t>Based in Stanford, supported by various companies (Cisco, Juniper, HP, NEC, …)</a:t>
            </a:r>
          </a:p>
          <a:p>
            <a:pPr lvl="1"/>
            <a:r>
              <a:rPr lang="en-US" dirty="0"/>
              <a:t>Used by universities to deploy innovative networking technology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  <p:pic>
        <p:nvPicPr>
          <p:cNvPr id="8" name="Picture 7" descr="newlog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5118" y="1114520"/>
            <a:ext cx="1924556" cy="40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385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1"/>
          <p:cNvSpPr>
            <a:spLocks/>
          </p:cNvSpPr>
          <p:nvPr/>
        </p:nvSpPr>
        <p:spPr bwMode="auto">
          <a:xfrm>
            <a:off x="874713" y="2209800"/>
            <a:ext cx="7385050" cy="3027363"/>
          </a:xfrm>
          <a:prstGeom prst="roundRect">
            <a:avLst>
              <a:gd name="adj" fmla="val 6486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4021138"/>
            <a:ext cx="32750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/>
          </p:cNvSpPr>
          <p:nvPr/>
        </p:nvSpPr>
        <p:spPr bwMode="auto">
          <a:xfrm>
            <a:off x="1162050" y="2339975"/>
            <a:ext cx="4041775" cy="69215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blurRad="38100" dist="25399" dir="3600114" algn="ctr" rotWithShape="0">
              <a:schemeClr val="bg2">
                <a:alpha val="64999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r>
              <a:rPr lang="en-US" sz="4500">
                <a:solidFill>
                  <a:srgbClr val="FFFFFF"/>
                </a:solidFill>
                <a:cs typeface="Gill Sans" charset="0"/>
              </a:rPr>
              <a:t>Ethernet Switch</a:t>
            </a:r>
          </a:p>
        </p:txBody>
      </p:sp>
      <p:pic>
        <p:nvPicPr>
          <p:cNvPr id="5939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4460875"/>
            <a:ext cx="32781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4021138"/>
            <a:ext cx="32750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4460875"/>
            <a:ext cx="32781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2495550"/>
            <a:ext cx="4032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2495550"/>
            <a:ext cx="4032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Switch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84220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Software-Defined Networking</a:t>
            </a:r>
          </a:p>
          <a:p>
            <a:endParaRPr lang="en-US" dirty="0"/>
          </a:p>
          <a:p>
            <a:r>
              <a:rPr lang="en-US" dirty="0"/>
              <a:t>OpenFlow basics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76200" y="960168"/>
            <a:ext cx="685800" cy="685800"/>
          </a:xfrm>
          <a:prstGeom prst="rightArrow">
            <a:avLst>
              <a:gd name="adj1" fmla="val 50000"/>
              <a:gd name="adj2" fmla="val 36654"/>
            </a:avLst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0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Traditional Switch</a:t>
            </a:r>
          </a:p>
        </p:txBody>
      </p:sp>
      <p:sp>
        <p:nvSpPr>
          <p:cNvPr id="61443" name="AutoShape 2"/>
          <p:cNvSpPr>
            <a:spLocks/>
          </p:cNvSpPr>
          <p:nvPr/>
        </p:nvSpPr>
        <p:spPr bwMode="auto">
          <a:xfrm>
            <a:off x="874713" y="2362200"/>
            <a:ext cx="7385050" cy="3027362"/>
          </a:xfrm>
          <a:prstGeom prst="roundRect">
            <a:avLst>
              <a:gd name="adj" fmla="val 6486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79" name="AutoShape 3"/>
          <p:cNvSpPr>
            <a:spLocks/>
          </p:cNvSpPr>
          <p:nvPr/>
        </p:nvSpPr>
        <p:spPr bwMode="auto">
          <a:xfrm>
            <a:off x="1106488" y="4076700"/>
            <a:ext cx="6884987" cy="1054100"/>
          </a:xfrm>
          <a:prstGeom prst="roundRect">
            <a:avLst>
              <a:gd name="adj" fmla="val 8472"/>
            </a:avLst>
          </a:prstGeom>
          <a:solidFill>
            <a:srgbClr val="C8D2DF"/>
          </a:solidFill>
          <a:ln w="25400">
            <a:solidFill>
              <a:srgbClr val="003F8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5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rPr>
              <a:t>Data Path (Hardware)</a:t>
            </a:r>
          </a:p>
        </p:txBody>
      </p:sp>
      <p:sp>
        <p:nvSpPr>
          <p:cNvPr id="61445" name="Line 4"/>
          <p:cNvSpPr>
            <a:spLocks noChangeShapeType="1"/>
          </p:cNvSpPr>
          <p:nvPr/>
        </p:nvSpPr>
        <p:spPr bwMode="auto">
          <a:xfrm rot="10800000" flipH="1">
            <a:off x="1036638" y="3835400"/>
            <a:ext cx="7072312" cy="17462"/>
          </a:xfrm>
          <a:prstGeom prst="line">
            <a:avLst/>
          </a:prstGeom>
          <a:noFill/>
          <a:ln w="63500">
            <a:solidFill>
              <a:srgbClr val="00194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4581" name="AutoShape 5"/>
          <p:cNvSpPr>
            <a:spLocks/>
          </p:cNvSpPr>
          <p:nvPr/>
        </p:nvSpPr>
        <p:spPr bwMode="auto">
          <a:xfrm>
            <a:off x="1106488" y="2611437"/>
            <a:ext cx="3394075" cy="1036638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>
            <a:solidFill>
              <a:srgbClr val="003F8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5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rPr>
              <a:t>Control Path</a:t>
            </a:r>
          </a:p>
        </p:txBody>
      </p:sp>
      <p:sp>
        <p:nvSpPr>
          <p:cNvPr id="24582" name="AutoShape 6"/>
          <p:cNvSpPr>
            <a:spLocks/>
          </p:cNvSpPr>
          <p:nvPr/>
        </p:nvSpPr>
        <p:spPr bwMode="auto">
          <a:xfrm>
            <a:off x="1106488" y="2611437"/>
            <a:ext cx="6884987" cy="1036638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>
            <a:solidFill>
              <a:srgbClr val="003F8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5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rPr>
              <a:t>Control Path (Software)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733993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8"/>
          <p:cNvSpPr>
            <a:spLocks noChangeShapeType="1"/>
          </p:cNvSpPr>
          <p:nvPr/>
        </p:nvSpPr>
        <p:spPr bwMode="auto">
          <a:xfrm flipH="1">
            <a:off x="5300134" y="2846388"/>
            <a:ext cx="0" cy="1454150"/>
          </a:xfrm>
          <a:prstGeom prst="line">
            <a:avLst/>
          </a:prstGeom>
          <a:noFill/>
          <a:ln w="88900">
            <a:solidFill>
              <a:srgbClr val="FF7F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1" name="Rectangle 9"/>
          <p:cNvSpPr>
            <a:spLocks/>
          </p:cNvSpPr>
          <p:nvPr/>
        </p:nvSpPr>
        <p:spPr bwMode="auto">
          <a:xfrm>
            <a:off x="2010834" y="3387725"/>
            <a:ext cx="316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1464" bIns="0">
            <a:spAutoFit/>
          </a:bodyPr>
          <a:lstStyle/>
          <a:p>
            <a:pPr marL="41275" algn="r"/>
            <a:r>
              <a:rPr lang="en-US" sz="2400" dirty="0">
                <a:solidFill>
                  <a:srgbClr val="1F497D"/>
                </a:solidFill>
                <a:latin typeface="Calibri" charset="0"/>
                <a:cs typeface="Gill Sans" charset="0"/>
                <a:sym typeface="Gill Sans" charset="0"/>
              </a:rPr>
              <a:t>OpenFlow Protocol (SSL)</a:t>
            </a:r>
          </a:p>
        </p:txBody>
      </p:sp>
      <p:sp>
        <p:nvSpPr>
          <p:cNvPr id="13" name="AutoShape 1"/>
          <p:cNvSpPr>
            <a:spLocks/>
          </p:cNvSpPr>
          <p:nvPr/>
        </p:nvSpPr>
        <p:spPr bwMode="auto">
          <a:xfrm>
            <a:off x="1794934" y="4300538"/>
            <a:ext cx="5364163" cy="1368425"/>
          </a:xfrm>
          <a:prstGeom prst="roundRect">
            <a:avLst>
              <a:gd name="adj" fmla="val 6486"/>
            </a:avLst>
          </a:prstGeom>
          <a:gradFill>
            <a:gsLst>
              <a:gs pos="0">
                <a:schemeClr val="bg1">
                  <a:lumMod val="85000"/>
                  <a:lumOff val="15000"/>
                </a:schemeClr>
              </a:gs>
              <a:gs pos="50000">
                <a:schemeClr val="tx1">
                  <a:lumMod val="50000"/>
                </a:schemeClr>
              </a:gs>
              <a:gs pos="100000">
                <a:schemeClr val="tx1">
                  <a:lumMod val="85000"/>
                </a:schemeClr>
              </a:gs>
            </a:gsLst>
          </a:gradFill>
          <a:ln w="127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Helvetica"/>
              <a:ea typeface="ヒラギノ明朝 ProN W3" charset="-128"/>
              <a:cs typeface="Helvetica"/>
              <a:sym typeface="Times New Roman" charset="0"/>
            </a:endParaRPr>
          </a:p>
        </p:txBody>
      </p:sp>
      <p:sp>
        <p:nvSpPr>
          <p:cNvPr id="14" name="AutoShape 2"/>
          <p:cNvSpPr>
            <a:spLocks/>
          </p:cNvSpPr>
          <p:nvPr/>
        </p:nvSpPr>
        <p:spPr bwMode="auto">
          <a:xfrm>
            <a:off x="1963209" y="5075238"/>
            <a:ext cx="5008563" cy="476250"/>
          </a:xfrm>
          <a:prstGeom prst="roundRect">
            <a:avLst>
              <a:gd name="adj" fmla="val 8472"/>
            </a:avLst>
          </a:prstGeom>
          <a:solidFill>
            <a:srgbClr val="C8D2DF"/>
          </a:solidFill>
          <a:ln w="25400" cap="flat">
            <a:solidFill>
              <a:schemeClr val="bg1">
                <a:lumMod val="95000"/>
                <a:lumOff val="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1464" bIns="0" anchor="ctr"/>
          <a:lstStyle/>
          <a:p>
            <a:pPr marL="41299" algn="ctr">
              <a:defRPr/>
            </a:pPr>
            <a:r>
              <a:rPr lang="en-US" sz="2000" b="1" dirty="0">
                <a:solidFill>
                  <a:srgbClr val="001949"/>
                </a:solidFill>
                <a:latin typeface="Helvetica"/>
                <a:ea typeface="Gill Sans" charset="0"/>
                <a:cs typeface="Helvetica"/>
                <a:sym typeface="Gill Sans" charset="0"/>
              </a:rPr>
              <a:t>Data Path (Hardware)</a:t>
            </a:r>
          </a:p>
        </p:txBody>
      </p:sp>
      <p:sp>
        <p:nvSpPr>
          <p:cNvPr id="15" name="AutoShape 3"/>
          <p:cNvSpPr>
            <a:spLocks/>
          </p:cNvSpPr>
          <p:nvPr/>
        </p:nvSpPr>
        <p:spPr bwMode="auto">
          <a:xfrm>
            <a:off x="1963209" y="4413250"/>
            <a:ext cx="3489325" cy="468313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chemeClr val="bg1">
                <a:lumMod val="95000"/>
                <a:lumOff val="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1464" bIns="0" anchor="ctr"/>
          <a:lstStyle/>
          <a:p>
            <a:pPr marL="41299" algn="ctr">
              <a:defRPr/>
            </a:pPr>
            <a:r>
              <a:rPr lang="en-US" sz="2000" b="1" dirty="0">
                <a:solidFill>
                  <a:srgbClr val="001949"/>
                </a:solidFill>
                <a:latin typeface="Helvetica"/>
                <a:ea typeface="Gill Sans" charset="0"/>
                <a:cs typeface="Helvetica"/>
                <a:sym typeface="Gill Sans" charset="0"/>
              </a:rPr>
              <a:t>Control Path</a:t>
            </a:r>
          </a:p>
        </p:txBody>
      </p:sp>
      <p:sp>
        <p:nvSpPr>
          <p:cNvPr id="48135" name="Line 4"/>
          <p:cNvSpPr>
            <a:spLocks noChangeShapeType="1"/>
          </p:cNvSpPr>
          <p:nvPr/>
        </p:nvSpPr>
        <p:spPr bwMode="auto">
          <a:xfrm rot="10800000" flipH="1">
            <a:off x="1910822" y="4979988"/>
            <a:ext cx="5138737" cy="7937"/>
          </a:xfrm>
          <a:prstGeom prst="line">
            <a:avLst/>
          </a:prstGeom>
          <a:noFill/>
          <a:ln w="38100">
            <a:solidFill>
              <a:srgbClr val="00194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AutoShape 5"/>
          <p:cNvSpPr>
            <a:spLocks/>
          </p:cNvSpPr>
          <p:nvPr/>
        </p:nvSpPr>
        <p:spPr bwMode="auto">
          <a:xfrm>
            <a:off x="5604934" y="4413250"/>
            <a:ext cx="1366838" cy="468313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chemeClr val="bg1">
                <a:lumMod val="95000"/>
                <a:lumOff val="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1464" bIns="0" anchor="ctr"/>
          <a:lstStyle/>
          <a:p>
            <a:pPr marL="41299" algn="ctr">
              <a:defRPr/>
            </a:pPr>
            <a:r>
              <a:rPr lang="en-US" sz="2000" b="1" dirty="0">
                <a:solidFill>
                  <a:srgbClr val="001949"/>
                </a:solidFill>
                <a:latin typeface="Helvetica"/>
                <a:ea typeface="Gill Sans" charset="0"/>
                <a:cs typeface="Helvetica"/>
                <a:sym typeface="Gill Sans" charset="0"/>
              </a:rPr>
              <a:t>OpenFlow</a:t>
            </a:r>
          </a:p>
        </p:txBody>
      </p:sp>
      <p:grpSp>
        <p:nvGrpSpPr>
          <p:cNvPr id="2" name="Group 57"/>
          <p:cNvGrpSpPr/>
          <p:nvPr/>
        </p:nvGrpSpPr>
        <p:grpSpPr>
          <a:xfrm>
            <a:off x="1794685" y="4294929"/>
            <a:ext cx="5410200" cy="1381761"/>
            <a:chOff x="3276600" y="4755203"/>
            <a:chExt cx="5410200" cy="1381761"/>
          </a:xfrm>
          <a:effectLst>
            <a:reflection stA="50000" endPos="15000" dist="12700" dir="5400000" sy="-100000" algn="bl" rotWithShape="0"/>
          </a:effectLst>
        </p:grpSpPr>
        <p:grpSp>
          <p:nvGrpSpPr>
            <p:cNvPr id="3" name="Group 56"/>
            <p:cNvGrpSpPr/>
            <p:nvPr/>
          </p:nvGrpSpPr>
          <p:grpSpPr>
            <a:xfrm>
              <a:off x="3276600" y="4755203"/>
              <a:ext cx="5410200" cy="1381761"/>
              <a:chOff x="3276600" y="4755203"/>
              <a:chExt cx="5410200" cy="1381761"/>
            </a:xfrm>
          </p:grpSpPr>
          <p:sp>
            <p:nvSpPr>
              <p:cNvPr id="21" name="AutoShape 1"/>
              <p:cNvSpPr>
                <a:spLocks/>
              </p:cNvSpPr>
              <p:nvPr/>
            </p:nvSpPr>
            <p:spPr bwMode="auto">
              <a:xfrm>
                <a:off x="3276600" y="4755203"/>
                <a:ext cx="5410200" cy="1381761"/>
              </a:xfrm>
              <a:prstGeom prst="roundRect">
                <a:avLst>
                  <a:gd name="adj" fmla="val 6486"/>
                </a:avLst>
              </a:prstGeom>
              <a:gradFill>
                <a:gsLst>
                  <a:gs pos="0">
                    <a:schemeClr val="bg1">
                      <a:lumMod val="85000"/>
                      <a:lumOff val="15000"/>
                    </a:schemeClr>
                  </a:gs>
                  <a:gs pos="50000">
                    <a:schemeClr val="tx1">
                      <a:lumMod val="50000"/>
                    </a:schemeClr>
                  </a:gs>
                  <a:gs pos="100000">
                    <a:schemeClr val="tx1">
                      <a:lumMod val="85000"/>
                    </a:schemeClr>
                  </a:gs>
                </a:gsLst>
              </a:gradFill>
              <a:ln w="12700" cap="flat" cmpd="sng" algn="ctr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Helvetica"/>
                  <a:ea typeface="ヒラギノ明朝 ProN W3" charset="-128"/>
                  <a:cs typeface="Helvetica"/>
                  <a:sym typeface="Times New Roman" charset="0"/>
                </a:endParaRPr>
              </a:p>
            </p:txBody>
          </p:sp>
          <p:grpSp>
            <p:nvGrpSpPr>
              <p:cNvPr id="4" name="Group 53"/>
              <p:cNvGrpSpPr/>
              <p:nvPr/>
            </p:nvGrpSpPr>
            <p:grpSpPr>
              <a:xfrm>
                <a:off x="3559955" y="5405444"/>
                <a:ext cx="4965347" cy="577142"/>
                <a:chOff x="3702749" y="5194834"/>
                <a:chExt cx="4685609" cy="375437"/>
              </a:xfrm>
            </p:grpSpPr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702749" y="5194834"/>
                  <a:ext cx="2264094" cy="187241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27" name="Picture 4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702749" y="5383030"/>
                  <a:ext cx="2265637" cy="187241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28" name="Picture 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122721" y="5194834"/>
                  <a:ext cx="2264094" cy="187241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29" name="Picture 6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122721" y="5383030"/>
                  <a:ext cx="2265637" cy="187241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</p:grpSp>
          <p:grpSp>
            <p:nvGrpSpPr>
              <p:cNvPr id="5" name="Group 54"/>
              <p:cNvGrpSpPr/>
              <p:nvPr/>
            </p:nvGrpSpPr>
            <p:grpSpPr>
              <a:xfrm>
                <a:off x="7935721" y="4917764"/>
                <a:ext cx="589596" cy="243840"/>
                <a:chOff x="7799710" y="4630432"/>
                <a:chExt cx="556378" cy="183420"/>
              </a:xfrm>
            </p:grpSpPr>
            <p:pic>
              <p:nvPicPr>
                <p:cNvPr id="24" name="Picture 7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7799710" y="4630432"/>
                  <a:ext cx="278575" cy="183420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25" name="Picture 8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8077513" y="4630432"/>
                  <a:ext cx="278575" cy="183420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</p:grpSp>
        </p:grpSp>
        <p:sp>
          <p:nvSpPr>
            <p:cNvPr id="20" name="Rectangle 19"/>
            <p:cNvSpPr/>
            <p:nvPr/>
          </p:nvSpPr>
          <p:spPr>
            <a:xfrm>
              <a:off x="3489960" y="4836484"/>
              <a:ext cx="2837439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139">
                <a:defRPr/>
              </a:pPr>
              <a:r>
                <a:rPr lang="en-US" sz="2800" b="1" noProof="1">
                  <a:solidFill>
                    <a:prstClr val="white"/>
                  </a:solidFill>
                  <a:effectLst>
                    <a:outerShdw blurRad="92075" dist="25400" dir="2700000" algn="tl" rotWithShape="0">
                      <a:srgbClr val="000000">
                        <a:alpha val="76000"/>
                      </a:srgbClr>
                    </a:outerShdw>
                  </a:effectLst>
                  <a:latin typeface="Helvetica"/>
                  <a:cs typeface="Helvetica"/>
                  <a:sym typeface="Times New Roman" charset="0"/>
                </a:rPr>
                <a:t>Ethernet Switch</a:t>
              </a: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185334" y="2043067"/>
            <a:ext cx="6663266" cy="818554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grpSp>
        <p:nvGrpSpPr>
          <p:cNvPr id="6" name="Group 64"/>
          <p:cNvGrpSpPr/>
          <p:nvPr/>
        </p:nvGrpSpPr>
        <p:grpSpPr>
          <a:xfrm>
            <a:off x="5621867" y="2099621"/>
            <a:ext cx="838200" cy="609600"/>
            <a:chOff x="7848600" y="1752600"/>
            <a:chExt cx="1143000" cy="838200"/>
          </a:xfrm>
          <a:solidFill>
            <a:schemeClr val="bg1"/>
          </a:solidFill>
        </p:grpSpPr>
        <p:sp>
          <p:nvSpPr>
            <p:cNvPr id="36" name="Oval 35"/>
            <p:cNvSpPr/>
            <p:nvPr/>
          </p:nvSpPr>
          <p:spPr>
            <a:xfrm>
              <a:off x="8001000" y="1981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8382000" y="17526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83820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763000" y="20574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8486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1" name="Straight Connector 40"/>
            <p:cNvCxnSpPr>
              <a:stCxn id="36" idx="7"/>
              <a:endCxn id="37" idx="3"/>
            </p:cNvCxnSpPr>
            <p:nvPr/>
          </p:nvCxnSpPr>
          <p:spPr>
            <a:xfrm rot="5400000" flipH="1" flipV="1">
              <a:off x="8272322" y="1871522"/>
              <a:ext cx="66956" cy="2193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40" idx="0"/>
              <a:endCxn id="36" idx="3"/>
            </p:cNvCxnSpPr>
            <p:nvPr/>
          </p:nvCxnSpPr>
          <p:spPr>
            <a:xfrm rot="5400000" flipH="1" flipV="1">
              <a:off x="7905750" y="2233472"/>
              <a:ext cx="185878" cy="71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0" idx="7"/>
              <a:endCxn id="37" idx="4"/>
            </p:cNvCxnSpPr>
            <p:nvPr/>
          </p:nvCxnSpPr>
          <p:spPr>
            <a:xfrm rot="5400000" flipH="1" flipV="1">
              <a:off x="8062772" y="1962150"/>
              <a:ext cx="414478" cy="452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5"/>
              <a:endCxn id="38" idx="3"/>
            </p:cNvCxnSpPr>
            <p:nvPr/>
          </p:nvCxnSpPr>
          <p:spPr>
            <a:xfrm rot="16200000" flipH="1">
              <a:off x="8229600" y="2371444"/>
              <a:ext cx="1588" cy="3717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7" idx="4"/>
              <a:endCxn id="39" idx="1"/>
            </p:cNvCxnSpPr>
            <p:nvPr/>
          </p:nvCxnSpPr>
          <p:spPr>
            <a:xfrm rot="16200000" flipH="1">
              <a:off x="8591550" y="1885950"/>
              <a:ext cx="109678" cy="3001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8" idx="6"/>
              <a:endCxn id="39" idx="3"/>
            </p:cNvCxnSpPr>
            <p:nvPr/>
          </p:nvCxnSpPr>
          <p:spPr>
            <a:xfrm flipV="1">
              <a:off x="8610600" y="2252522"/>
              <a:ext cx="185878" cy="2239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ounded Rectangle 46"/>
          <p:cNvSpPr/>
          <p:nvPr/>
        </p:nvSpPr>
        <p:spPr>
          <a:xfrm>
            <a:off x="1642534" y="1450997"/>
            <a:ext cx="2836333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  <a:latin typeface="Calibri" charset="0"/>
              </a:rPr>
              <a:t>Control Program A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548718" y="1447800"/>
            <a:ext cx="252095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Calibri" charset="0"/>
              </a:rPr>
              <a:t>Control Program B</a:t>
            </a:r>
          </a:p>
        </p:txBody>
      </p:sp>
      <p:sp>
        <p:nvSpPr>
          <p:cNvPr id="48148" name="Title 3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OpenFlow Switch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38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75"/>
          <p:cNvCxnSpPr>
            <a:endCxn id="74" idx="0"/>
          </p:cNvCxnSpPr>
          <p:nvPr/>
        </p:nvCxnSpPr>
        <p:spPr>
          <a:xfrm rot="5400000">
            <a:off x="3465512" y="3375971"/>
            <a:ext cx="2133600" cy="38100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969962" y="1298597"/>
            <a:ext cx="2894012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Calibri" charset="0"/>
              </a:rPr>
              <a:t>Control Program A</a:t>
            </a:r>
          </a:p>
        </p:txBody>
      </p:sp>
      <p:cxnSp>
        <p:nvCxnSpPr>
          <p:cNvPr id="44" name="Straight Connector 43"/>
          <p:cNvCxnSpPr>
            <a:stCxn id="34" idx="1"/>
          </p:cNvCxnSpPr>
          <p:nvPr/>
        </p:nvCxnSpPr>
        <p:spPr>
          <a:xfrm rot="5400000" flipH="1" flipV="1">
            <a:off x="890587" y="3855396"/>
            <a:ext cx="122555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265362" y="3776021"/>
            <a:ext cx="2590800" cy="190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3933825" y="1295400"/>
            <a:ext cx="252095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Calibri" charset="0"/>
              </a:rPr>
              <a:t>Control Program B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-704057" y="3695853"/>
            <a:ext cx="2776537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1543049" y="2898134"/>
            <a:ext cx="989013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37" idx="1"/>
          </p:cNvCxnSpPr>
          <p:nvPr/>
        </p:nvCxnSpPr>
        <p:spPr>
          <a:xfrm rot="5400000">
            <a:off x="3789363" y="3776021"/>
            <a:ext cx="3048000" cy="3175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570441" y="1890667"/>
            <a:ext cx="6663266" cy="818554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sp>
        <p:nvSpPr>
          <p:cNvPr id="50193" name="Title 3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OpenFlow Rules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360362" y="4925371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1350962" y="3242621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4627562" y="5300021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5006974" y="1947221"/>
            <a:ext cx="838200" cy="609600"/>
            <a:chOff x="7848600" y="1752600"/>
            <a:chExt cx="1143000" cy="838200"/>
          </a:xfrm>
          <a:solidFill>
            <a:schemeClr val="bg1"/>
          </a:solidFill>
        </p:grpSpPr>
        <p:sp>
          <p:nvSpPr>
            <p:cNvPr id="33" name="Oval 32"/>
            <p:cNvSpPr/>
            <p:nvPr/>
          </p:nvSpPr>
          <p:spPr>
            <a:xfrm>
              <a:off x="8001000" y="1981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382000" y="17526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763000" y="20574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8486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>
              <a:stCxn id="33" idx="7"/>
              <a:endCxn id="40" idx="3"/>
            </p:cNvCxnSpPr>
            <p:nvPr/>
          </p:nvCxnSpPr>
          <p:spPr>
            <a:xfrm rot="5400000" flipH="1" flipV="1">
              <a:off x="8272322" y="1871522"/>
              <a:ext cx="66956" cy="2193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0"/>
              <a:endCxn id="33" idx="3"/>
            </p:cNvCxnSpPr>
            <p:nvPr/>
          </p:nvCxnSpPr>
          <p:spPr>
            <a:xfrm rot="5400000" flipH="1" flipV="1">
              <a:off x="7905750" y="2233472"/>
              <a:ext cx="185878" cy="71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3" idx="7"/>
              <a:endCxn id="40" idx="4"/>
            </p:cNvCxnSpPr>
            <p:nvPr/>
          </p:nvCxnSpPr>
          <p:spPr>
            <a:xfrm rot="5400000" flipH="1" flipV="1">
              <a:off x="8062772" y="1962150"/>
              <a:ext cx="414478" cy="452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3" idx="5"/>
              <a:endCxn id="41" idx="3"/>
            </p:cNvCxnSpPr>
            <p:nvPr/>
          </p:nvCxnSpPr>
          <p:spPr>
            <a:xfrm rot="16200000" flipH="1">
              <a:off x="8229600" y="2371444"/>
              <a:ext cx="1588" cy="3717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0" idx="4"/>
              <a:endCxn id="42" idx="1"/>
            </p:cNvCxnSpPr>
            <p:nvPr/>
          </p:nvCxnSpPr>
          <p:spPr>
            <a:xfrm rot="16200000" flipH="1">
              <a:off x="8591550" y="1885950"/>
              <a:ext cx="109678" cy="3001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1" idx="6"/>
              <a:endCxn id="42" idx="3"/>
            </p:cNvCxnSpPr>
            <p:nvPr/>
          </p:nvCxnSpPr>
          <p:spPr>
            <a:xfrm flipV="1">
              <a:off x="8610600" y="2252522"/>
              <a:ext cx="185878" cy="2239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ectangle 73"/>
          <p:cNvSpPr/>
          <p:nvPr/>
        </p:nvSpPr>
        <p:spPr>
          <a:xfrm>
            <a:off x="4017962" y="4461821"/>
            <a:ext cx="990600" cy="1143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Flow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Table(s)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622800" y="2785421"/>
            <a:ext cx="3198812" cy="400050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/>
              <a:t>“</a:t>
            </a:r>
            <a:r>
              <a:rPr lang="en-US" sz="1800"/>
              <a:t>If header = </a:t>
            </a:r>
            <a:r>
              <a:rPr lang="en-US" sz="2000" b="1" i="1">
                <a:solidFill>
                  <a:srgbClr val="FF0000"/>
                </a:solidFill>
              </a:rPr>
              <a:t>p</a:t>
            </a:r>
            <a:r>
              <a:rPr lang="en-US" sz="1800"/>
              <a:t>, send to port 4</a:t>
            </a:r>
            <a:r>
              <a:rPr lang="ja-JP" altLang="en-US" sz="1800"/>
              <a:t>”</a:t>
            </a:r>
            <a:endParaRPr lang="en-US" sz="1800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621212" y="3776021"/>
            <a:ext cx="2941638" cy="400050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/>
              <a:t>“</a:t>
            </a:r>
            <a:r>
              <a:rPr lang="en-US" sz="1800"/>
              <a:t>If header = </a:t>
            </a:r>
            <a:r>
              <a:rPr lang="en-US" sz="2000" b="1">
                <a:solidFill>
                  <a:srgbClr val="FF0000"/>
                </a:solidFill>
              </a:rPr>
              <a:t>?</a:t>
            </a:r>
            <a:r>
              <a:rPr lang="en-US" sz="1800"/>
              <a:t>, send to me</a:t>
            </a:r>
            <a:r>
              <a:rPr lang="ja-JP" altLang="en-US" sz="1800"/>
              <a:t>”</a:t>
            </a:r>
            <a:endParaRPr lang="en-US" sz="1800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621212" y="3147371"/>
            <a:ext cx="4141788" cy="708025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/>
              <a:t>“</a:t>
            </a:r>
            <a:r>
              <a:rPr lang="en-US" sz="1800"/>
              <a:t>If header =</a:t>
            </a:r>
            <a:r>
              <a:rPr lang="en-US" sz="1800">
                <a:solidFill>
                  <a:srgbClr val="FF0000"/>
                </a:solidFill>
              </a:rPr>
              <a:t> </a:t>
            </a:r>
            <a:r>
              <a:rPr lang="en-US" sz="2000" b="1" i="1">
                <a:solidFill>
                  <a:srgbClr val="FF0000"/>
                </a:solidFill>
              </a:rPr>
              <a:t>q</a:t>
            </a:r>
            <a:r>
              <a:rPr lang="en-US" sz="1800"/>
              <a:t>, overwrite header with </a:t>
            </a:r>
            <a:r>
              <a:rPr lang="en-US" sz="2000" b="1" i="1">
                <a:solidFill>
                  <a:srgbClr val="FF0000"/>
                </a:solidFill>
              </a:rPr>
              <a:t>r</a:t>
            </a:r>
            <a:r>
              <a:rPr lang="en-US" sz="1800"/>
              <a:t>, </a:t>
            </a:r>
            <a:br>
              <a:rPr lang="en-US" sz="1800"/>
            </a:br>
            <a:r>
              <a:rPr lang="en-US" sz="1800"/>
              <a:t>   add header </a:t>
            </a:r>
            <a:r>
              <a:rPr lang="en-US" sz="2000" b="1" i="1">
                <a:solidFill>
                  <a:srgbClr val="FF0000"/>
                </a:solidFill>
              </a:rPr>
              <a:t>s</a:t>
            </a:r>
            <a:r>
              <a:rPr lang="en-US" sz="1800"/>
              <a:t>, and send to ports 5,6</a:t>
            </a:r>
            <a:r>
              <a:rPr lang="ja-JP" altLang="en-US" sz="1800"/>
              <a:t>”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052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32" grpId="0" animBg="1"/>
      <p:bldP spid="39" grpId="0" animBg="1"/>
      <p:bldP spid="4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Plumbing Primitives</a:t>
            </a:r>
            <a:endParaRPr lang="en-US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Arial" charset="0"/>
              <a:buNone/>
              <a:defRPr/>
            </a:pPr>
            <a:r>
              <a:rPr lang="en-US" i="1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&lt;Match</a:t>
            </a:r>
            <a:r>
              <a:rPr lang="en-US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Action</a:t>
            </a:r>
            <a:r>
              <a:rPr lang="en-US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&gt;</a:t>
            </a:r>
            <a:endParaRPr lang="en-US" b="1" i="1" dirty="0">
              <a:solidFill>
                <a:srgbClr val="1F497D"/>
              </a:solidFill>
              <a:latin typeface="+mj-lt"/>
              <a:ea typeface="ＭＳ Ｐゴシック" charset="-128"/>
              <a:cs typeface="ＭＳ Ｐゴシック" charset="-128"/>
            </a:endParaRPr>
          </a:p>
          <a:p>
            <a:pPr marL="514350" indent="-514350">
              <a:buFont typeface="Arial" charset="0"/>
              <a:buNone/>
              <a:defRPr/>
            </a:pPr>
            <a:endParaRPr lang="en-US" b="1" i="1" dirty="0">
              <a:solidFill>
                <a:srgbClr val="1F497D"/>
              </a:solidFill>
              <a:ea typeface="ＭＳ Ｐゴシック" charset="-128"/>
              <a:cs typeface="ＭＳ Ｐゴシック" charset="-128"/>
            </a:endParaRPr>
          </a:p>
          <a:p>
            <a:pPr marL="514350" indent="-514350">
              <a:buFont typeface="Arial" charset="0"/>
              <a:buNone/>
              <a:defRPr/>
            </a:pPr>
            <a:r>
              <a:rPr lang="en-US" b="1" i="1" dirty="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rPr>
              <a:t>Match</a:t>
            </a:r>
            <a:r>
              <a:rPr lang="en-US" b="1" dirty="0">
                <a:latin typeface="+mj-lt"/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latin typeface="+mj-lt"/>
                <a:ea typeface="ＭＳ Ｐゴシック" charset="-128"/>
                <a:cs typeface="ＭＳ Ｐゴシック" charset="-128"/>
              </a:rPr>
              <a:t>arbitrary bits in headers:</a:t>
            </a:r>
          </a:p>
          <a:p>
            <a:pPr marL="514350" indent="-514350">
              <a:buFont typeface="Arial" charset="0"/>
              <a:buAutoNum type="arabicPeriod"/>
              <a:defRPr/>
            </a:pPr>
            <a:endParaRPr lang="en-US" dirty="0">
              <a:latin typeface="+mj-lt"/>
              <a:ea typeface="ＭＳ Ｐゴシック" charset="-128"/>
              <a:cs typeface="ＭＳ Ｐゴシック" charset="-128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en-US" dirty="0">
              <a:latin typeface="+mj-lt"/>
              <a:ea typeface="ＭＳ Ｐゴシック" charset="-128"/>
              <a:cs typeface="ＭＳ Ｐゴシック" charset="-128"/>
            </a:endParaRPr>
          </a:p>
          <a:p>
            <a:pPr marL="796925" lvl="1" indent="-396875">
              <a:defRPr/>
            </a:pPr>
            <a:r>
              <a:rPr lang="en-US" dirty="0">
                <a:latin typeface="+mj-lt"/>
                <a:ea typeface="ＭＳ Ｐゴシック" charset="-128"/>
                <a:cs typeface="ＭＳ Ｐゴシック" charset="-128"/>
              </a:rPr>
              <a:t>Match on any header, or new header</a:t>
            </a:r>
          </a:p>
          <a:p>
            <a:pPr marL="796925" lvl="1" indent="-396875">
              <a:defRPr/>
            </a:pPr>
            <a:r>
              <a:rPr lang="en-US" dirty="0">
                <a:latin typeface="+mj-lt"/>
                <a:ea typeface="ＭＳ Ｐゴシック" charset="-128"/>
                <a:cs typeface="ＭＳ Ｐゴシック" charset="-128"/>
              </a:rPr>
              <a:t>Allows any flow granularity</a:t>
            </a:r>
          </a:p>
          <a:p>
            <a:pPr marL="514350" indent="-514350">
              <a:buFont typeface="Arial" charset="0"/>
              <a:buNone/>
              <a:defRPr/>
            </a:pPr>
            <a:endParaRPr lang="en-US" b="1" i="1" dirty="0">
              <a:solidFill>
                <a:srgbClr val="1F497D"/>
              </a:solidFill>
              <a:latin typeface="+mj-lt"/>
              <a:ea typeface="ＭＳ Ｐゴシック" charset="-128"/>
              <a:cs typeface="ＭＳ Ｐゴシック" charset="-128"/>
            </a:endParaRPr>
          </a:p>
          <a:p>
            <a:pPr marL="514350" indent="-514350">
              <a:buFont typeface="Arial" charset="0"/>
              <a:buNone/>
              <a:defRPr/>
            </a:pPr>
            <a:r>
              <a:rPr lang="en-US" b="1" i="1" dirty="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rPr>
              <a:t>Action</a:t>
            </a:r>
          </a:p>
          <a:p>
            <a:pPr marL="796925" lvl="1" indent="-396875">
              <a:defRPr/>
            </a:pPr>
            <a:r>
              <a:rPr lang="en-US" dirty="0">
                <a:latin typeface="+mj-lt"/>
                <a:ea typeface="ＭＳ Ｐゴシック" charset="-128"/>
                <a:cs typeface="ＭＳ Ｐゴシック" charset="-128"/>
              </a:rPr>
              <a:t>Forward to </a:t>
            </a:r>
            <a:r>
              <a:rPr lang="en-US" dirty="0" err="1">
                <a:latin typeface="+mj-lt"/>
                <a:ea typeface="ＭＳ Ｐゴシック" charset="-128"/>
                <a:cs typeface="ＭＳ Ｐゴシック" charset="-128"/>
              </a:rPr>
              <a:t>port(s</a:t>
            </a:r>
            <a:r>
              <a:rPr lang="en-US" dirty="0">
                <a:latin typeface="+mj-lt"/>
                <a:ea typeface="ＭＳ Ｐゴシック" charset="-128"/>
                <a:cs typeface="ＭＳ Ｐゴシック" charset="-128"/>
              </a:rPr>
              <a:t>), drop, send to controller</a:t>
            </a:r>
          </a:p>
          <a:p>
            <a:pPr marL="796925" lvl="1" indent="-396875">
              <a:defRPr/>
            </a:pPr>
            <a:r>
              <a:rPr lang="en-US" dirty="0">
                <a:latin typeface="+mj-lt"/>
                <a:ea typeface="ＭＳ Ｐゴシック" charset="-128"/>
                <a:cs typeface="ＭＳ Ｐゴシック" charset="-128"/>
              </a:rPr>
              <a:t>Overwrite header with mask, push or pop</a:t>
            </a:r>
          </a:p>
          <a:p>
            <a:pPr marL="796925" lvl="1" indent="-396875">
              <a:defRPr/>
            </a:pPr>
            <a:r>
              <a:rPr lang="en-US" dirty="0">
                <a:latin typeface="+mj-lt"/>
                <a:ea typeface="ＭＳ Ｐゴシック" charset="-128"/>
                <a:cs typeface="ＭＳ Ｐゴシック" charset="-128"/>
              </a:rPr>
              <a:t>Forward at specific bit-rate</a:t>
            </a:r>
            <a:r>
              <a:rPr lang="en-US" sz="2400" dirty="0">
                <a:latin typeface="+mj-lt"/>
                <a:ea typeface="ＭＳ Ｐゴシック" charset="-128"/>
                <a:cs typeface="ＭＳ Ｐゴシック" charset="-128"/>
              </a:rPr>
              <a:t>	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B505D3-5658-C74C-937C-2DBABDF91015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27100" y="2471737"/>
            <a:ext cx="2800350" cy="5762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1F497D"/>
                </a:solidFill>
                <a:latin typeface="+mj-lt"/>
              </a:rPr>
              <a:t>Header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727450" y="2471737"/>
            <a:ext cx="4265613" cy="5762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1F497D"/>
                </a:solidFill>
                <a:latin typeface="+mj-lt"/>
              </a:rPr>
              <a:t>Data</a:t>
            </a:r>
          </a:p>
        </p:txBody>
      </p:sp>
      <p:sp>
        <p:nvSpPr>
          <p:cNvPr id="37895" name="TextBox 6"/>
          <p:cNvSpPr txBox="1">
            <a:spLocks noChangeArrowheads="1"/>
          </p:cNvSpPr>
          <p:nvPr/>
        </p:nvSpPr>
        <p:spPr bwMode="auto">
          <a:xfrm>
            <a:off x="4800600" y="1828800"/>
            <a:ext cx="42896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  <a:ea typeface="+mn-ea"/>
                <a:cs typeface="+mn-cs"/>
              </a:rPr>
              <a:t>Match: 1000x01xx0101001x</a:t>
            </a:r>
          </a:p>
        </p:txBody>
      </p:sp>
    </p:spTree>
    <p:extLst>
      <p:ext uri="{BB962C8B-B14F-4D97-AF65-F5344CB8AC3E}">
        <p14:creationId xmlns:p14="http://schemas.microsoft.com/office/powerpoint/2010/main" val="32693282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50800" tIns="50800" rIns="132080" bIns="50800">
            <a:normAutofit fontScale="90000"/>
          </a:bodyPr>
          <a:lstStyle/>
          <a:p>
            <a:pPr marL="39688" eaLnBrk="1" hangingPunct="1"/>
            <a:r>
              <a:rPr lang="en-US" dirty="0">
                <a:ea typeface="ＭＳ Ｐゴシック" charset="0"/>
                <a:cs typeface="ＭＳ Ｐゴシック" charset="0"/>
              </a:rPr>
              <a:t>OpenFlow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Rules – Cont’d</a:t>
            </a:r>
          </a:p>
        </p:txBody>
      </p:sp>
      <p:sp>
        <p:nvSpPr>
          <p:cNvPr id="65543" name="Rectangle 44"/>
          <p:cNvSpPr>
            <a:spLocks noGrp="1" noChangeArrowheads="1"/>
          </p:cNvSpPr>
          <p:nvPr>
            <p:ph idx="1"/>
          </p:nvPr>
        </p:nvSpPr>
        <p:spPr/>
        <p:txBody>
          <a:bodyPr lIns="50800" tIns="50800" rIns="132080" bIns="50800"/>
          <a:lstStyle/>
          <a:p>
            <a:pPr marL="382588" algn="ctr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Exploit the flow table in switches, routers, and chipsets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grpSp>
        <p:nvGrpSpPr>
          <p:cNvPr id="65539" name="Group 4"/>
          <p:cNvGrpSpPr>
            <a:grpSpLocks/>
          </p:cNvGrpSpPr>
          <p:nvPr/>
        </p:nvGrpSpPr>
        <p:grpSpPr bwMode="auto">
          <a:xfrm>
            <a:off x="1447800" y="1905000"/>
            <a:ext cx="2209800" cy="685800"/>
            <a:chOff x="0" y="0"/>
            <a:chExt cx="1392" cy="432"/>
          </a:xfrm>
        </p:grpSpPr>
        <p:sp>
          <p:nvSpPr>
            <p:cNvPr id="65583" name="AutoShape 5"/>
            <p:cNvSpPr>
              <a:spLocks/>
            </p:cNvSpPr>
            <p:nvPr/>
          </p:nvSpPr>
          <p:spPr bwMode="auto">
            <a:xfrm>
              <a:off x="0" y="0"/>
              <a:ext cx="1392" cy="43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65584" name="Rectangle 6"/>
            <p:cNvSpPr>
              <a:spLocks/>
            </p:cNvSpPr>
            <p:nvPr/>
          </p:nvSpPr>
          <p:spPr bwMode="auto">
            <a:xfrm>
              <a:off x="16" y="0"/>
              <a:ext cx="136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055" bIns="38100" anchor="ctr">
              <a:spAutoFit/>
            </a:bodyPr>
            <a:lstStyle/>
            <a:p>
              <a:pPr marL="12700" algn="ctr"/>
              <a:r>
                <a:rPr lang="en-US" sz="2000">
                  <a:solidFill>
                    <a:srgbClr val="333399"/>
                  </a:solidFill>
                  <a:cs typeface="Arial" charset="0"/>
                  <a:sym typeface="Arial" charset="0"/>
                </a:rPr>
                <a:t>Rule</a:t>
              </a:r>
            </a:p>
            <a:p>
              <a:pPr marL="12700" algn="ctr"/>
              <a:r>
                <a:rPr lang="en-US" sz="2000">
                  <a:solidFill>
                    <a:srgbClr val="333399"/>
                  </a:solidFill>
                  <a:cs typeface="Arial" charset="0"/>
                  <a:sym typeface="Arial" charset="0"/>
                </a:rPr>
                <a:t>(exact &amp; wildcard)</a:t>
              </a:r>
            </a:p>
          </p:txBody>
        </p:sp>
      </p:grpSp>
      <p:grpSp>
        <p:nvGrpSpPr>
          <p:cNvPr id="65540" name="Group 7"/>
          <p:cNvGrpSpPr>
            <a:grpSpLocks/>
          </p:cNvGrpSpPr>
          <p:nvPr/>
        </p:nvGrpSpPr>
        <p:grpSpPr bwMode="auto">
          <a:xfrm>
            <a:off x="3733800" y="1905000"/>
            <a:ext cx="2209800" cy="685800"/>
            <a:chOff x="0" y="0"/>
            <a:chExt cx="1392" cy="432"/>
          </a:xfrm>
        </p:grpSpPr>
        <p:sp>
          <p:nvSpPr>
            <p:cNvPr id="65581" name="AutoShape 8"/>
            <p:cNvSpPr>
              <a:spLocks/>
            </p:cNvSpPr>
            <p:nvPr/>
          </p:nvSpPr>
          <p:spPr bwMode="auto">
            <a:xfrm>
              <a:off x="0" y="0"/>
              <a:ext cx="1392" cy="432"/>
            </a:xfrm>
            <a:prstGeom prst="roundRect">
              <a:avLst>
                <a:gd name="adj" fmla="val 16667"/>
              </a:avLst>
            </a:prstGeom>
            <a:solidFill>
              <a:srgbClr val="99CC00">
                <a:alpha val="61960"/>
              </a:srgbClr>
            </a:solidFill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65582" name="Rectangle 9"/>
            <p:cNvSpPr>
              <a:spLocks/>
            </p:cNvSpPr>
            <p:nvPr/>
          </p:nvSpPr>
          <p:spPr bwMode="auto">
            <a:xfrm>
              <a:off x="429" y="96"/>
              <a:ext cx="53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055" bIns="38100" anchor="ctr">
              <a:spAutoFit/>
            </a:bodyPr>
            <a:lstStyle/>
            <a:p>
              <a:pPr marL="12700" algn="ctr"/>
              <a:r>
                <a:rPr lang="en-US" sz="2000">
                  <a:solidFill>
                    <a:srgbClr val="333399"/>
                  </a:solidFill>
                  <a:cs typeface="Arial" charset="0"/>
                  <a:sym typeface="Arial" charset="0"/>
                </a:rPr>
                <a:t>Action</a:t>
              </a:r>
            </a:p>
          </p:txBody>
        </p:sp>
      </p:grpSp>
      <p:grpSp>
        <p:nvGrpSpPr>
          <p:cNvPr id="65541" name="Group 10"/>
          <p:cNvGrpSpPr>
            <a:grpSpLocks/>
          </p:cNvGrpSpPr>
          <p:nvPr/>
        </p:nvGrpSpPr>
        <p:grpSpPr bwMode="auto">
          <a:xfrm>
            <a:off x="6019800" y="1905000"/>
            <a:ext cx="2209800" cy="685800"/>
            <a:chOff x="0" y="0"/>
            <a:chExt cx="1392" cy="432"/>
          </a:xfrm>
        </p:grpSpPr>
        <p:sp>
          <p:nvSpPr>
            <p:cNvPr id="65579" name="AutoShape 11"/>
            <p:cNvSpPr>
              <a:spLocks/>
            </p:cNvSpPr>
            <p:nvPr/>
          </p:nvSpPr>
          <p:spPr bwMode="auto">
            <a:xfrm>
              <a:off x="0" y="0"/>
              <a:ext cx="1392" cy="432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65580" name="Rectangle 12"/>
            <p:cNvSpPr>
              <a:spLocks/>
            </p:cNvSpPr>
            <p:nvPr/>
          </p:nvSpPr>
          <p:spPr bwMode="auto">
            <a:xfrm>
              <a:off x="331" y="96"/>
              <a:ext cx="729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055" bIns="38100" anchor="ctr">
              <a:spAutoFit/>
            </a:bodyPr>
            <a:lstStyle/>
            <a:p>
              <a:pPr marL="12700" algn="ctr"/>
              <a:r>
                <a:rPr lang="en-US" sz="2000">
                  <a:solidFill>
                    <a:srgbClr val="333399"/>
                  </a:solidFill>
                  <a:cs typeface="Arial" charset="0"/>
                  <a:sym typeface="Arial" charset="0"/>
                </a:rPr>
                <a:t>Statistics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371600" y="1828800"/>
            <a:ext cx="6934200" cy="3886200"/>
            <a:chOff x="0" y="0"/>
            <a:chExt cx="4368" cy="2448"/>
          </a:xfrm>
        </p:grpSpPr>
        <p:sp>
          <p:nvSpPr>
            <p:cNvPr id="65549" name="Rectangle 14"/>
            <p:cNvSpPr>
              <a:spLocks/>
            </p:cNvSpPr>
            <p:nvPr/>
          </p:nvSpPr>
          <p:spPr bwMode="auto">
            <a:xfrm>
              <a:off x="0" y="0"/>
              <a:ext cx="4368" cy="2448"/>
            </a:xfrm>
            <a:prstGeom prst="rect">
              <a:avLst/>
            </a:prstGeom>
            <a:noFill/>
            <a:ln w="254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grpSp>
          <p:nvGrpSpPr>
            <p:cNvPr id="65550" name="Group 15"/>
            <p:cNvGrpSpPr>
              <a:grpSpLocks/>
            </p:cNvGrpSpPr>
            <p:nvPr/>
          </p:nvGrpSpPr>
          <p:grpSpPr bwMode="auto">
            <a:xfrm>
              <a:off x="48" y="527"/>
              <a:ext cx="4272" cy="1873"/>
              <a:chOff x="0" y="-1"/>
              <a:chExt cx="4272" cy="1873"/>
            </a:xfrm>
          </p:grpSpPr>
          <p:grpSp>
            <p:nvGrpSpPr>
              <p:cNvPr id="65551" name="Group 16"/>
              <p:cNvGrpSpPr>
                <a:grpSpLocks/>
              </p:cNvGrpSpPr>
              <p:nvPr/>
            </p:nvGrpSpPr>
            <p:grpSpPr bwMode="auto">
              <a:xfrm>
                <a:off x="0" y="-1"/>
                <a:ext cx="1392" cy="433"/>
                <a:chOff x="0" y="-1"/>
                <a:chExt cx="1392" cy="433"/>
              </a:xfrm>
            </p:grpSpPr>
            <p:sp>
              <p:nvSpPr>
                <p:cNvPr id="65577" name="AutoShape 17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ea typeface="ヒラギノ角ゴ ProN W3" charset="0"/>
                    <a:cs typeface="ヒラギノ角ゴ ProN W3" charset="0"/>
                    <a:sym typeface="Arial" charset="0"/>
                  </a:endParaRPr>
                </a:p>
              </p:txBody>
            </p:sp>
            <p:sp>
              <p:nvSpPr>
                <p:cNvPr id="65578" name="Rectangle 18"/>
                <p:cNvSpPr>
                  <a:spLocks/>
                </p:cNvSpPr>
                <p:nvPr/>
              </p:nvSpPr>
              <p:spPr bwMode="auto">
                <a:xfrm>
                  <a:off x="16" y="-1"/>
                  <a:ext cx="1360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cs typeface="Arial" charset="0"/>
                      <a:sym typeface="Arial" charset="0"/>
                    </a:rPr>
                    <a:t>Rule</a:t>
                  </a:r>
                </a:p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cs typeface="Arial" charset="0"/>
                      <a:sym typeface="Arial" charset="0"/>
                    </a:rPr>
                    <a:t>(exact &amp; wildcard)</a:t>
                  </a:r>
                </a:p>
              </p:txBody>
            </p:sp>
          </p:grpSp>
          <p:grpSp>
            <p:nvGrpSpPr>
              <p:cNvPr id="65552" name="Group 19"/>
              <p:cNvGrpSpPr>
                <a:grpSpLocks/>
              </p:cNvGrpSpPr>
              <p:nvPr/>
            </p:nvGrpSpPr>
            <p:grpSpPr bwMode="auto">
              <a:xfrm>
                <a:off x="1440" y="0"/>
                <a:ext cx="1392" cy="432"/>
                <a:chOff x="0" y="0"/>
                <a:chExt cx="1392" cy="432"/>
              </a:xfrm>
            </p:grpSpPr>
            <p:sp>
              <p:nvSpPr>
                <p:cNvPr id="65575" name="AutoShape 20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ea typeface="ヒラギノ角ゴ ProN W3" charset="0"/>
                    <a:cs typeface="ヒラギノ角ゴ ProN W3" charset="0"/>
                    <a:sym typeface="Arial" charset="0"/>
                  </a:endParaRPr>
                </a:p>
              </p:txBody>
            </p:sp>
            <p:sp>
              <p:nvSpPr>
                <p:cNvPr id="65576" name="Rectangle 21"/>
                <p:cNvSpPr>
                  <a:spLocks/>
                </p:cNvSpPr>
                <p:nvPr/>
              </p:nvSpPr>
              <p:spPr bwMode="auto">
                <a:xfrm>
                  <a:off x="429" y="96"/>
                  <a:ext cx="534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65553" name="Group 22"/>
              <p:cNvGrpSpPr>
                <a:grpSpLocks/>
              </p:cNvGrpSpPr>
              <p:nvPr/>
            </p:nvGrpSpPr>
            <p:grpSpPr bwMode="auto">
              <a:xfrm>
                <a:off x="2880" y="0"/>
                <a:ext cx="1392" cy="432"/>
                <a:chOff x="0" y="0"/>
                <a:chExt cx="1392" cy="432"/>
              </a:xfrm>
            </p:grpSpPr>
            <p:sp>
              <p:nvSpPr>
                <p:cNvPr id="65573" name="AutoShape 23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ea typeface="ヒラギノ角ゴ ProN W3" charset="0"/>
                    <a:cs typeface="ヒラギノ角ゴ ProN W3" charset="0"/>
                    <a:sym typeface="Arial" charset="0"/>
                  </a:endParaRPr>
                </a:p>
              </p:txBody>
            </p:sp>
            <p:sp>
              <p:nvSpPr>
                <p:cNvPr id="65574" name="Rectangle 24"/>
                <p:cNvSpPr>
                  <a:spLocks/>
                </p:cNvSpPr>
                <p:nvPr/>
              </p:nvSpPr>
              <p:spPr bwMode="auto">
                <a:xfrm>
                  <a:off x="331" y="96"/>
                  <a:ext cx="729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  <p:grpSp>
            <p:nvGrpSpPr>
              <p:cNvPr id="65554" name="Group 25"/>
              <p:cNvGrpSpPr>
                <a:grpSpLocks/>
              </p:cNvGrpSpPr>
              <p:nvPr/>
            </p:nvGrpSpPr>
            <p:grpSpPr bwMode="auto">
              <a:xfrm>
                <a:off x="0" y="480"/>
                <a:ext cx="1392" cy="432"/>
                <a:chOff x="0" y="0"/>
                <a:chExt cx="1392" cy="432"/>
              </a:xfrm>
            </p:grpSpPr>
            <p:sp>
              <p:nvSpPr>
                <p:cNvPr id="65571" name="AutoShape 26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ea typeface="ヒラギノ角ゴ ProN W3" charset="0"/>
                    <a:cs typeface="ヒラギノ角ゴ ProN W3" charset="0"/>
                    <a:sym typeface="Arial" charset="0"/>
                  </a:endParaRPr>
                </a:p>
              </p:txBody>
            </p:sp>
            <p:sp>
              <p:nvSpPr>
                <p:cNvPr id="65572" name="Rectangle 27"/>
                <p:cNvSpPr>
                  <a:spLocks/>
                </p:cNvSpPr>
                <p:nvPr/>
              </p:nvSpPr>
              <p:spPr bwMode="auto">
                <a:xfrm>
                  <a:off x="16" y="0"/>
                  <a:ext cx="1360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cs typeface="Arial" charset="0"/>
                      <a:sym typeface="Arial" charset="0"/>
                    </a:rPr>
                    <a:t>Rule</a:t>
                  </a:r>
                </a:p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cs typeface="Arial" charset="0"/>
                      <a:sym typeface="Arial" charset="0"/>
                    </a:rPr>
                    <a:t>(exact &amp; wildcard)</a:t>
                  </a:r>
                </a:p>
              </p:txBody>
            </p:sp>
          </p:grpSp>
          <p:grpSp>
            <p:nvGrpSpPr>
              <p:cNvPr id="65555" name="Group 28"/>
              <p:cNvGrpSpPr>
                <a:grpSpLocks/>
              </p:cNvGrpSpPr>
              <p:nvPr/>
            </p:nvGrpSpPr>
            <p:grpSpPr bwMode="auto">
              <a:xfrm>
                <a:off x="1440" y="480"/>
                <a:ext cx="1392" cy="432"/>
                <a:chOff x="0" y="0"/>
                <a:chExt cx="1392" cy="432"/>
              </a:xfrm>
            </p:grpSpPr>
            <p:sp>
              <p:nvSpPr>
                <p:cNvPr id="65569" name="AutoShape 29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ea typeface="ヒラギノ角ゴ ProN W3" charset="0"/>
                    <a:cs typeface="ヒラギノ角ゴ ProN W3" charset="0"/>
                    <a:sym typeface="Arial" charset="0"/>
                  </a:endParaRPr>
                </a:p>
              </p:txBody>
            </p:sp>
            <p:sp>
              <p:nvSpPr>
                <p:cNvPr id="65570" name="Rectangle 30"/>
                <p:cNvSpPr>
                  <a:spLocks/>
                </p:cNvSpPr>
                <p:nvPr/>
              </p:nvSpPr>
              <p:spPr bwMode="auto">
                <a:xfrm>
                  <a:off x="429" y="96"/>
                  <a:ext cx="534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65556" name="Group 31"/>
              <p:cNvGrpSpPr>
                <a:grpSpLocks/>
              </p:cNvGrpSpPr>
              <p:nvPr/>
            </p:nvGrpSpPr>
            <p:grpSpPr bwMode="auto">
              <a:xfrm>
                <a:off x="2880" y="480"/>
                <a:ext cx="1392" cy="432"/>
                <a:chOff x="0" y="0"/>
                <a:chExt cx="1392" cy="432"/>
              </a:xfrm>
            </p:grpSpPr>
            <p:sp>
              <p:nvSpPr>
                <p:cNvPr id="65567" name="AutoShape 32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ea typeface="ヒラギノ角ゴ ProN W3" charset="0"/>
                    <a:cs typeface="ヒラギノ角ゴ ProN W3" charset="0"/>
                    <a:sym typeface="Arial" charset="0"/>
                  </a:endParaRPr>
                </a:p>
              </p:txBody>
            </p:sp>
            <p:sp>
              <p:nvSpPr>
                <p:cNvPr id="65568" name="Rectangle 33"/>
                <p:cNvSpPr>
                  <a:spLocks/>
                </p:cNvSpPr>
                <p:nvPr/>
              </p:nvSpPr>
              <p:spPr bwMode="auto">
                <a:xfrm>
                  <a:off x="331" y="96"/>
                  <a:ext cx="729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  <p:grpSp>
            <p:nvGrpSpPr>
              <p:cNvPr id="65557" name="Group 34"/>
              <p:cNvGrpSpPr>
                <a:grpSpLocks/>
              </p:cNvGrpSpPr>
              <p:nvPr/>
            </p:nvGrpSpPr>
            <p:grpSpPr bwMode="auto">
              <a:xfrm>
                <a:off x="0" y="1440"/>
                <a:ext cx="1392" cy="432"/>
                <a:chOff x="0" y="0"/>
                <a:chExt cx="1392" cy="432"/>
              </a:xfrm>
            </p:grpSpPr>
            <p:sp>
              <p:nvSpPr>
                <p:cNvPr id="65565" name="AutoShape 35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ea typeface="ヒラギノ角ゴ ProN W3" charset="0"/>
                    <a:cs typeface="ヒラギノ角ゴ ProN W3" charset="0"/>
                    <a:sym typeface="Arial" charset="0"/>
                  </a:endParaRPr>
                </a:p>
              </p:txBody>
            </p:sp>
            <p:sp>
              <p:nvSpPr>
                <p:cNvPr id="65566" name="Rectangle 36"/>
                <p:cNvSpPr>
                  <a:spLocks/>
                </p:cNvSpPr>
                <p:nvPr/>
              </p:nvSpPr>
              <p:spPr bwMode="auto">
                <a:xfrm>
                  <a:off x="16" y="0"/>
                  <a:ext cx="1360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cs typeface="Arial" charset="0"/>
                      <a:sym typeface="Arial" charset="0"/>
                    </a:rPr>
                    <a:t>Rule</a:t>
                  </a:r>
                </a:p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cs typeface="Arial" charset="0"/>
                      <a:sym typeface="Arial" charset="0"/>
                    </a:rPr>
                    <a:t>(exact &amp; wildcard)</a:t>
                  </a:r>
                </a:p>
              </p:txBody>
            </p:sp>
          </p:grpSp>
          <p:grpSp>
            <p:nvGrpSpPr>
              <p:cNvPr id="65558" name="Group 37"/>
              <p:cNvGrpSpPr>
                <a:grpSpLocks/>
              </p:cNvGrpSpPr>
              <p:nvPr/>
            </p:nvGrpSpPr>
            <p:grpSpPr bwMode="auto">
              <a:xfrm>
                <a:off x="1440" y="1440"/>
                <a:ext cx="1392" cy="432"/>
                <a:chOff x="0" y="0"/>
                <a:chExt cx="1392" cy="432"/>
              </a:xfrm>
            </p:grpSpPr>
            <p:sp>
              <p:nvSpPr>
                <p:cNvPr id="65563" name="AutoShape 38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ea typeface="ヒラギノ角ゴ ProN W3" charset="0"/>
                    <a:cs typeface="ヒラギノ角ゴ ProN W3" charset="0"/>
                    <a:sym typeface="Arial" charset="0"/>
                  </a:endParaRPr>
                </a:p>
              </p:txBody>
            </p:sp>
            <p:sp>
              <p:nvSpPr>
                <p:cNvPr id="65564" name="Rectangle 39"/>
                <p:cNvSpPr>
                  <a:spLocks/>
                </p:cNvSpPr>
                <p:nvPr/>
              </p:nvSpPr>
              <p:spPr bwMode="auto">
                <a:xfrm>
                  <a:off x="153" y="96"/>
                  <a:ext cx="1085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cs typeface="Arial" charset="0"/>
                      <a:sym typeface="Arial" charset="0"/>
                    </a:rPr>
                    <a:t>Default Action</a:t>
                  </a:r>
                </a:p>
              </p:txBody>
            </p:sp>
          </p:grpSp>
          <p:grpSp>
            <p:nvGrpSpPr>
              <p:cNvPr id="65559" name="Group 40"/>
              <p:cNvGrpSpPr>
                <a:grpSpLocks/>
              </p:cNvGrpSpPr>
              <p:nvPr/>
            </p:nvGrpSpPr>
            <p:grpSpPr bwMode="auto">
              <a:xfrm>
                <a:off x="2880" y="1440"/>
                <a:ext cx="1392" cy="432"/>
                <a:chOff x="0" y="0"/>
                <a:chExt cx="1392" cy="432"/>
              </a:xfrm>
            </p:grpSpPr>
            <p:sp>
              <p:nvSpPr>
                <p:cNvPr id="65561" name="AutoShape 41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ea typeface="ヒラギノ角ゴ ProN W3" charset="0"/>
                    <a:cs typeface="ヒラギノ角ゴ ProN W3" charset="0"/>
                    <a:sym typeface="Arial" charset="0"/>
                  </a:endParaRPr>
                </a:p>
              </p:txBody>
            </p:sp>
            <p:sp>
              <p:nvSpPr>
                <p:cNvPr id="65562" name="Rectangle 42"/>
                <p:cNvSpPr>
                  <a:spLocks/>
                </p:cNvSpPr>
                <p:nvPr/>
              </p:nvSpPr>
              <p:spPr bwMode="auto">
                <a:xfrm>
                  <a:off x="331" y="96"/>
                  <a:ext cx="729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  <p:sp>
            <p:nvSpPr>
              <p:cNvPr id="65560" name="Line 43"/>
              <p:cNvSpPr>
                <a:spLocks noChangeShapeType="1"/>
              </p:cNvSpPr>
              <p:nvPr/>
            </p:nvSpPr>
            <p:spPr bwMode="auto">
              <a:xfrm>
                <a:off x="1392" y="1200"/>
                <a:ext cx="1344" cy="1"/>
              </a:xfrm>
              <a:prstGeom prst="line">
                <a:avLst/>
              </a:prstGeom>
              <a:noFill/>
              <a:ln w="38100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450850" y="1995488"/>
            <a:ext cx="909638" cy="3432175"/>
            <a:chOff x="0" y="0"/>
            <a:chExt cx="573" cy="2162"/>
          </a:xfrm>
        </p:grpSpPr>
        <p:sp>
          <p:nvSpPr>
            <p:cNvPr id="65545" name="Rectangle 46"/>
            <p:cNvSpPr>
              <a:spLocks/>
            </p:cNvSpPr>
            <p:nvPr/>
          </p:nvSpPr>
          <p:spPr bwMode="auto">
            <a:xfrm>
              <a:off x="0" y="0"/>
              <a:ext cx="54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cs typeface="Arial" charset="0"/>
                  <a:sym typeface="Arial" charset="0"/>
                </a:rPr>
                <a:t>Flow 1.</a:t>
              </a:r>
            </a:p>
          </p:txBody>
        </p:sp>
        <p:sp>
          <p:nvSpPr>
            <p:cNvPr id="65546" name="Rectangle 47"/>
            <p:cNvSpPr>
              <a:spLocks/>
            </p:cNvSpPr>
            <p:nvPr/>
          </p:nvSpPr>
          <p:spPr bwMode="auto">
            <a:xfrm>
              <a:off x="0" y="480"/>
              <a:ext cx="54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cs typeface="Arial" charset="0"/>
                  <a:sym typeface="Arial" charset="0"/>
                </a:rPr>
                <a:t>Flow 2.</a:t>
              </a:r>
            </a:p>
          </p:txBody>
        </p:sp>
        <p:sp>
          <p:nvSpPr>
            <p:cNvPr id="65547" name="Rectangle 48"/>
            <p:cNvSpPr>
              <a:spLocks/>
            </p:cNvSpPr>
            <p:nvPr/>
          </p:nvSpPr>
          <p:spPr bwMode="auto">
            <a:xfrm>
              <a:off x="0" y="960"/>
              <a:ext cx="54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cs typeface="Arial" charset="0"/>
                  <a:sym typeface="Arial" charset="0"/>
                </a:rPr>
                <a:t>Flow 3.</a:t>
              </a:r>
            </a:p>
          </p:txBody>
        </p:sp>
        <p:sp>
          <p:nvSpPr>
            <p:cNvPr id="65548" name="Rectangle 49"/>
            <p:cNvSpPr>
              <a:spLocks/>
            </p:cNvSpPr>
            <p:nvPr/>
          </p:nvSpPr>
          <p:spPr bwMode="auto">
            <a:xfrm>
              <a:off x="0" y="1968"/>
              <a:ext cx="57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cs typeface="Arial" charset="0"/>
                  <a:sym typeface="Arial" charset="0"/>
                </a:rPr>
                <a:t>Flow 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5675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Flow</a:t>
            </a:r>
            <a:r>
              <a:rPr lang="en-US" sz="3900" dirty="0">
                <a:latin typeface="Arial" charset="0"/>
                <a:ea typeface="ＭＳ Ｐゴシック" charset="0"/>
                <a:cs typeface="ＭＳ Ｐゴシック" charset="0"/>
              </a:rPr>
              <a:t> Table Entry</a:t>
            </a:r>
            <a:endParaRPr lang="en-US" sz="27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OpenFlow Protocol Version 1.0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67587" name="Rectangle 2"/>
          <p:cNvSpPr>
            <a:spLocks/>
          </p:cNvSpPr>
          <p:nvPr/>
        </p:nvSpPr>
        <p:spPr bwMode="auto">
          <a:xfrm>
            <a:off x="785813" y="5360988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588" name="Rectangle 3"/>
          <p:cNvSpPr>
            <a:spLocks/>
          </p:cNvSpPr>
          <p:nvPr/>
        </p:nvSpPr>
        <p:spPr bwMode="auto">
          <a:xfrm>
            <a:off x="836613" y="5343525"/>
            <a:ext cx="6429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cs typeface="Gill Sans" charset="0"/>
              </a:rPr>
              <a:t>Switch</a:t>
            </a:r>
          </a:p>
          <a:p>
            <a:r>
              <a:rPr lang="en-US" sz="1700">
                <a:cs typeface="Gill Sans" charset="0"/>
              </a:rPr>
              <a:t>Port</a:t>
            </a:r>
          </a:p>
        </p:txBody>
      </p:sp>
      <p:sp>
        <p:nvSpPr>
          <p:cNvPr id="67589" name="Rectangle 4"/>
          <p:cNvSpPr>
            <a:spLocks/>
          </p:cNvSpPr>
          <p:nvPr/>
        </p:nvSpPr>
        <p:spPr bwMode="auto">
          <a:xfrm>
            <a:off x="1544638" y="5360988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590" name="Rectangle 5"/>
          <p:cNvSpPr>
            <a:spLocks/>
          </p:cNvSpPr>
          <p:nvPr/>
        </p:nvSpPr>
        <p:spPr bwMode="auto">
          <a:xfrm>
            <a:off x="1657350" y="5343525"/>
            <a:ext cx="4841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cs typeface="Gill Sans" charset="0"/>
              </a:rPr>
              <a:t>MAC</a:t>
            </a:r>
          </a:p>
          <a:p>
            <a:r>
              <a:rPr lang="en-US" sz="1700">
                <a:cs typeface="Gill Sans" charset="0"/>
              </a:rPr>
              <a:t>src</a:t>
            </a:r>
          </a:p>
        </p:txBody>
      </p:sp>
      <p:sp>
        <p:nvSpPr>
          <p:cNvPr id="67591" name="Rectangle 6"/>
          <p:cNvSpPr>
            <a:spLocks/>
          </p:cNvSpPr>
          <p:nvPr/>
        </p:nvSpPr>
        <p:spPr bwMode="auto">
          <a:xfrm>
            <a:off x="2303463" y="5360988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592" name="Rectangle 7"/>
          <p:cNvSpPr>
            <a:spLocks/>
          </p:cNvSpPr>
          <p:nvPr/>
        </p:nvSpPr>
        <p:spPr bwMode="auto">
          <a:xfrm>
            <a:off x="2419350" y="5343525"/>
            <a:ext cx="485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cs typeface="Gill Sans" charset="0"/>
              </a:rPr>
              <a:t>MAC</a:t>
            </a:r>
          </a:p>
          <a:p>
            <a:r>
              <a:rPr lang="en-US" sz="1700">
                <a:cs typeface="Gill Sans" charset="0"/>
              </a:rPr>
              <a:t>dst</a:t>
            </a:r>
          </a:p>
        </p:txBody>
      </p:sp>
      <p:sp>
        <p:nvSpPr>
          <p:cNvPr id="67593" name="Rectangle 8"/>
          <p:cNvSpPr>
            <a:spLocks/>
          </p:cNvSpPr>
          <p:nvPr/>
        </p:nvSpPr>
        <p:spPr bwMode="auto">
          <a:xfrm>
            <a:off x="3071813" y="5360988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594" name="Rectangle 9"/>
          <p:cNvSpPr>
            <a:spLocks/>
          </p:cNvSpPr>
          <p:nvPr/>
        </p:nvSpPr>
        <p:spPr bwMode="auto">
          <a:xfrm>
            <a:off x="3221038" y="5343525"/>
            <a:ext cx="412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cs typeface="Gill Sans" charset="0"/>
              </a:rPr>
              <a:t>Eth</a:t>
            </a:r>
          </a:p>
          <a:p>
            <a:r>
              <a:rPr lang="en-US" sz="1700">
                <a:cs typeface="Gill Sans" charset="0"/>
              </a:rPr>
              <a:t>type</a:t>
            </a:r>
          </a:p>
        </p:txBody>
      </p:sp>
      <p:sp>
        <p:nvSpPr>
          <p:cNvPr id="67595" name="Rectangle 10"/>
          <p:cNvSpPr>
            <a:spLocks/>
          </p:cNvSpPr>
          <p:nvPr/>
        </p:nvSpPr>
        <p:spPr bwMode="auto">
          <a:xfrm>
            <a:off x="3830638" y="5360988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596" name="Rectangle 11"/>
          <p:cNvSpPr>
            <a:spLocks/>
          </p:cNvSpPr>
          <p:nvPr/>
        </p:nvSpPr>
        <p:spPr bwMode="auto">
          <a:xfrm>
            <a:off x="3897313" y="5343525"/>
            <a:ext cx="5699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cs typeface="Gill Sans" charset="0"/>
              </a:rPr>
              <a:t>VLAN</a:t>
            </a:r>
          </a:p>
          <a:p>
            <a:r>
              <a:rPr lang="en-US" sz="1700">
                <a:cs typeface="Gill Sans" charset="0"/>
              </a:rPr>
              <a:t>ID</a:t>
            </a:r>
          </a:p>
        </p:txBody>
      </p:sp>
      <p:sp>
        <p:nvSpPr>
          <p:cNvPr id="67597" name="Rectangle 12"/>
          <p:cNvSpPr>
            <a:spLocks/>
          </p:cNvSpPr>
          <p:nvPr/>
        </p:nvSpPr>
        <p:spPr bwMode="auto">
          <a:xfrm>
            <a:off x="4589463" y="5360988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598" name="Rectangle 13"/>
          <p:cNvSpPr>
            <a:spLocks/>
          </p:cNvSpPr>
          <p:nvPr/>
        </p:nvSpPr>
        <p:spPr bwMode="auto">
          <a:xfrm>
            <a:off x="4795838" y="5343525"/>
            <a:ext cx="327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cs typeface="Gill Sans" charset="0"/>
              </a:rPr>
              <a:t>IP</a:t>
            </a:r>
          </a:p>
          <a:p>
            <a:r>
              <a:rPr lang="en-US" sz="1700">
                <a:cs typeface="Gill Sans" charset="0"/>
              </a:rPr>
              <a:t>Src</a:t>
            </a:r>
          </a:p>
        </p:txBody>
      </p:sp>
      <p:sp>
        <p:nvSpPr>
          <p:cNvPr id="67599" name="Rectangle 14"/>
          <p:cNvSpPr>
            <a:spLocks/>
          </p:cNvSpPr>
          <p:nvPr/>
        </p:nvSpPr>
        <p:spPr bwMode="auto">
          <a:xfrm>
            <a:off x="5357813" y="5360988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00" name="Rectangle 15"/>
          <p:cNvSpPr>
            <a:spLocks/>
          </p:cNvSpPr>
          <p:nvPr/>
        </p:nvSpPr>
        <p:spPr bwMode="auto">
          <a:xfrm>
            <a:off x="5537200" y="5343525"/>
            <a:ext cx="327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cs typeface="Gill Sans" charset="0"/>
              </a:rPr>
              <a:t>IP</a:t>
            </a:r>
          </a:p>
          <a:p>
            <a:r>
              <a:rPr lang="en-US" sz="1700">
                <a:cs typeface="Gill Sans" charset="0"/>
              </a:rPr>
              <a:t>Dst</a:t>
            </a:r>
          </a:p>
        </p:txBody>
      </p:sp>
      <p:sp>
        <p:nvSpPr>
          <p:cNvPr id="67601" name="Rectangle 16"/>
          <p:cNvSpPr>
            <a:spLocks/>
          </p:cNvSpPr>
          <p:nvPr/>
        </p:nvSpPr>
        <p:spPr bwMode="auto">
          <a:xfrm>
            <a:off x="6116638" y="5360988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02" name="Rectangle 17"/>
          <p:cNvSpPr>
            <a:spLocks/>
          </p:cNvSpPr>
          <p:nvPr/>
        </p:nvSpPr>
        <p:spPr bwMode="auto">
          <a:xfrm>
            <a:off x="6267450" y="5343525"/>
            <a:ext cx="400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cs typeface="Gill Sans" charset="0"/>
              </a:rPr>
              <a:t>IP</a:t>
            </a:r>
          </a:p>
          <a:p>
            <a:r>
              <a:rPr lang="en-US" sz="1700">
                <a:cs typeface="Gill Sans" charset="0"/>
              </a:rPr>
              <a:t>Prot</a:t>
            </a:r>
          </a:p>
        </p:txBody>
      </p:sp>
      <p:sp>
        <p:nvSpPr>
          <p:cNvPr id="67603" name="Rectangle 18"/>
          <p:cNvSpPr>
            <a:spLocks/>
          </p:cNvSpPr>
          <p:nvPr/>
        </p:nvSpPr>
        <p:spPr bwMode="auto">
          <a:xfrm>
            <a:off x="6875463" y="5360988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04" name="Rectangle 19"/>
          <p:cNvSpPr>
            <a:spLocks/>
          </p:cNvSpPr>
          <p:nvPr/>
        </p:nvSpPr>
        <p:spPr bwMode="auto">
          <a:xfrm>
            <a:off x="6983413" y="5343525"/>
            <a:ext cx="485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cs typeface="Gill Sans" charset="0"/>
              </a:rPr>
              <a:t>TCP</a:t>
            </a:r>
          </a:p>
          <a:p>
            <a:r>
              <a:rPr lang="en-US" sz="1700">
                <a:cs typeface="Gill Sans" charset="0"/>
              </a:rPr>
              <a:t>sport</a:t>
            </a:r>
          </a:p>
        </p:txBody>
      </p:sp>
      <p:sp>
        <p:nvSpPr>
          <p:cNvPr id="67605" name="Rectangle 20"/>
          <p:cNvSpPr>
            <a:spLocks/>
          </p:cNvSpPr>
          <p:nvPr/>
        </p:nvSpPr>
        <p:spPr bwMode="auto">
          <a:xfrm>
            <a:off x="7643813" y="5360988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06" name="Rectangle 21"/>
          <p:cNvSpPr>
            <a:spLocks/>
          </p:cNvSpPr>
          <p:nvPr/>
        </p:nvSpPr>
        <p:spPr bwMode="auto">
          <a:xfrm>
            <a:off x="7732713" y="5343525"/>
            <a:ext cx="4968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cs typeface="Gill Sans" charset="0"/>
              </a:rPr>
              <a:t>TCP</a:t>
            </a:r>
          </a:p>
          <a:p>
            <a:r>
              <a:rPr lang="en-US" sz="1700">
                <a:cs typeface="Gill Sans" charset="0"/>
              </a:rPr>
              <a:t>dport</a:t>
            </a:r>
          </a:p>
        </p:txBody>
      </p:sp>
      <p:sp>
        <p:nvSpPr>
          <p:cNvPr id="67607" name="Rectangle 22"/>
          <p:cNvSpPr>
            <a:spLocks/>
          </p:cNvSpPr>
          <p:nvPr/>
        </p:nvSpPr>
        <p:spPr bwMode="auto">
          <a:xfrm>
            <a:off x="785813" y="1687513"/>
            <a:ext cx="1446212" cy="6873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08" name="Rectangle 23"/>
          <p:cNvSpPr>
            <a:spLocks/>
          </p:cNvSpPr>
          <p:nvPr/>
        </p:nvSpPr>
        <p:spPr bwMode="auto">
          <a:xfrm>
            <a:off x="1127125" y="1774825"/>
            <a:ext cx="474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cs typeface="Gill Sans" charset="0"/>
              </a:rPr>
              <a:t>Rule</a:t>
            </a:r>
          </a:p>
        </p:txBody>
      </p:sp>
      <p:sp>
        <p:nvSpPr>
          <p:cNvPr id="67609" name="Rectangle 24"/>
          <p:cNvSpPr>
            <a:spLocks/>
          </p:cNvSpPr>
          <p:nvPr/>
        </p:nvSpPr>
        <p:spPr bwMode="auto">
          <a:xfrm>
            <a:off x="2232025" y="1687513"/>
            <a:ext cx="1446213" cy="687387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10" name="Rectangle 25"/>
          <p:cNvSpPr>
            <a:spLocks/>
          </p:cNvSpPr>
          <p:nvPr/>
        </p:nvSpPr>
        <p:spPr bwMode="auto">
          <a:xfrm>
            <a:off x="2405063" y="1774825"/>
            <a:ext cx="654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cs typeface="Gill Sans" charset="0"/>
              </a:rPr>
              <a:t>Action</a:t>
            </a:r>
          </a:p>
        </p:txBody>
      </p:sp>
      <p:sp>
        <p:nvSpPr>
          <p:cNvPr id="67611" name="Rectangle 26"/>
          <p:cNvSpPr>
            <a:spLocks/>
          </p:cNvSpPr>
          <p:nvPr/>
        </p:nvSpPr>
        <p:spPr bwMode="auto">
          <a:xfrm>
            <a:off x="3678238" y="1687513"/>
            <a:ext cx="1447800" cy="687387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12" name="Rectangle 27"/>
          <p:cNvSpPr>
            <a:spLocks/>
          </p:cNvSpPr>
          <p:nvPr/>
        </p:nvSpPr>
        <p:spPr bwMode="auto">
          <a:xfrm>
            <a:off x="3998913" y="1774825"/>
            <a:ext cx="525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cs typeface="Gill Sans" charset="0"/>
              </a:rPr>
              <a:t>Stats</a:t>
            </a:r>
          </a:p>
        </p:txBody>
      </p:sp>
      <p:sp>
        <p:nvSpPr>
          <p:cNvPr id="67613" name="Rectangle 28"/>
          <p:cNvSpPr>
            <a:spLocks/>
          </p:cNvSpPr>
          <p:nvPr/>
        </p:nvSpPr>
        <p:spPr bwMode="auto">
          <a:xfrm>
            <a:off x="1884363" y="3152775"/>
            <a:ext cx="5634037" cy="1374775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57188" indent="-330200">
              <a:buFontTx/>
              <a:buAutoNum type="arabicPeriod"/>
            </a:pPr>
            <a:r>
              <a:rPr lang="en-US" sz="2200">
                <a:cs typeface="Gill Sans" charset="0"/>
              </a:rPr>
              <a:t>Forward packet to port(s)</a:t>
            </a:r>
          </a:p>
          <a:p>
            <a:pPr marL="357188" indent="-330200">
              <a:buFontTx/>
              <a:buAutoNum type="arabicPeriod"/>
            </a:pPr>
            <a:r>
              <a:rPr lang="en-US" sz="2200">
                <a:cs typeface="Gill Sans" charset="0"/>
              </a:rPr>
              <a:t>Encapsulate and forward to controller</a:t>
            </a:r>
          </a:p>
          <a:p>
            <a:pPr marL="357188" indent="-330200">
              <a:buFontTx/>
              <a:buAutoNum type="arabicPeriod"/>
            </a:pPr>
            <a:r>
              <a:rPr lang="en-US" sz="2200">
                <a:cs typeface="Gill Sans" charset="0"/>
              </a:rPr>
              <a:t>Drop packet</a:t>
            </a:r>
          </a:p>
          <a:p>
            <a:pPr marL="357188" indent="-330200">
              <a:buFontTx/>
              <a:buAutoNum type="arabicPeriod"/>
            </a:pPr>
            <a:r>
              <a:rPr lang="en-US" sz="2200">
                <a:cs typeface="Gill Sans" charset="0"/>
              </a:rPr>
              <a:t>Send to normal processing pipeline</a:t>
            </a:r>
          </a:p>
        </p:txBody>
      </p:sp>
      <p:sp>
        <p:nvSpPr>
          <p:cNvPr id="67614" name="Rectangle 29"/>
          <p:cNvSpPr>
            <a:spLocks/>
          </p:cNvSpPr>
          <p:nvPr/>
        </p:nvSpPr>
        <p:spPr bwMode="auto">
          <a:xfrm>
            <a:off x="725488" y="5894388"/>
            <a:ext cx="26955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cs typeface="Gill Sans" charset="0"/>
              </a:rPr>
              <a:t>+ mask what fields to match</a:t>
            </a:r>
          </a:p>
        </p:txBody>
      </p:sp>
      <p:sp>
        <p:nvSpPr>
          <p:cNvPr id="67615" name="Line 30"/>
          <p:cNvSpPr>
            <a:spLocks noChangeShapeType="1"/>
          </p:cNvSpPr>
          <p:nvPr/>
        </p:nvSpPr>
        <p:spPr bwMode="auto">
          <a:xfrm>
            <a:off x="785813" y="2455863"/>
            <a:ext cx="1587" cy="28924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67616" name="Line 31"/>
          <p:cNvSpPr>
            <a:spLocks noChangeShapeType="1"/>
          </p:cNvSpPr>
          <p:nvPr/>
        </p:nvSpPr>
        <p:spPr bwMode="auto">
          <a:xfrm>
            <a:off x="2759075" y="2374900"/>
            <a:ext cx="1588" cy="7588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67617" name="Rectangle 32"/>
          <p:cNvSpPr>
            <a:spLocks/>
          </p:cNvSpPr>
          <p:nvPr/>
        </p:nvSpPr>
        <p:spPr bwMode="auto">
          <a:xfrm>
            <a:off x="3830638" y="2625725"/>
            <a:ext cx="3044825" cy="384175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18" name="Rectangle 33"/>
          <p:cNvSpPr>
            <a:spLocks/>
          </p:cNvSpPr>
          <p:nvPr/>
        </p:nvSpPr>
        <p:spPr bwMode="auto">
          <a:xfrm>
            <a:off x="3973513" y="2620963"/>
            <a:ext cx="28781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>
                <a:cs typeface="Gill Sans" charset="0"/>
              </a:rPr>
              <a:t>Packet + byte counters</a:t>
            </a:r>
          </a:p>
        </p:txBody>
      </p:sp>
      <p:sp>
        <p:nvSpPr>
          <p:cNvPr id="67619" name="Line 34"/>
          <p:cNvSpPr>
            <a:spLocks noChangeShapeType="1"/>
          </p:cNvSpPr>
          <p:nvPr/>
        </p:nvSpPr>
        <p:spPr bwMode="auto">
          <a:xfrm rot="10800000" flipH="1">
            <a:off x="4214813" y="2374900"/>
            <a:ext cx="1587" cy="2317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4590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Examples</a:t>
            </a:r>
            <a:endParaRPr lang="en-US" sz="39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8611" name="Rectangle 2"/>
          <p:cNvSpPr>
            <a:spLocks/>
          </p:cNvSpPr>
          <p:nvPr/>
        </p:nvSpPr>
        <p:spPr bwMode="auto">
          <a:xfrm>
            <a:off x="563563" y="1400175"/>
            <a:ext cx="987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cs typeface="Gill Sans" charset="0"/>
              </a:rPr>
              <a:t>Switching</a:t>
            </a:r>
          </a:p>
        </p:txBody>
      </p:sp>
      <p:sp>
        <p:nvSpPr>
          <p:cNvPr id="68612" name="Rectangle 3"/>
          <p:cNvSpPr>
            <a:spLocks/>
          </p:cNvSpPr>
          <p:nvPr/>
        </p:nvSpPr>
        <p:spPr bwMode="auto">
          <a:xfrm>
            <a:off x="9144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600">
                <a:cs typeface="Gill Sans" charset="0"/>
              </a:rPr>
              <a:t>*</a:t>
            </a:r>
          </a:p>
        </p:txBody>
      </p:sp>
      <p:grpSp>
        <p:nvGrpSpPr>
          <p:cNvPr id="68613" name="Group 4"/>
          <p:cNvGrpSpPr>
            <a:grpSpLocks/>
          </p:cNvGrpSpPr>
          <p:nvPr/>
        </p:nvGrpSpPr>
        <p:grpSpPr bwMode="auto">
          <a:xfrm>
            <a:off x="685800" y="1878013"/>
            <a:ext cx="7483475" cy="571500"/>
            <a:chOff x="0" y="0"/>
            <a:chExt cx="6704" cy="512"/>
          </a:xfrm>
        </p:grpSpPr>
        <p:sp>
          <p:nvSpPr>
            <p:cNvPr id="68694" name="Rectangle 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95" name="Rectangle 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Switch</a:t>
              </a:r>
            </a:p>
            <a:p>
              <a:r>
                <a:rPr lang="en-US" sz="1600">
                  <a:cs typeface="Gill Sans" charset="0"/>
                </a:rPr>
                <a:t>Port</a:t>
              </a:r>
            </a:p>
          </p:txBody>
        </p:sp>
        <p:sp>
          <p:nvSpPr>
            <p:cNvPr id="68696" name="Rectangle 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97" name="Rectangle 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MAC</a:t>
              </a:r>
            </a:p>
            <a:p>
              <a:r>
                <a:rPr lang="en-US" sz="1600">
                  <a:cs typeface="Gill Sans" charset="0"/>
                </a:rPr>
                <a:t>src</a:t>
              </a:r>
            </a:p>
          </p:txBody>
        </p:sp>
        <p:sp>
          <p:nvSpPr>
            <p:cNvPr id="68698" name="Rectangle 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99" name="Rectangle 1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MAC</a:t>
              </a:r>
            </a:p>
            <a:p>
              <a:r>
                <a:rPr lang="en-US" sz="1600">
                  <a:cs typeface="Gill Sans" charset="0"/>
                </a:rPr>
                <a:t>dst</a:t>
              </a:r>
            </a:p>
          </p:txBody>
        </p:sp>
        <p:sp>
          <p:nvSpPr>
            <p:cNvPr id="68700" name="Rectangle 1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701" name="Rectangle 1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Eth</a:t>
              </a:r>
            </a:p>
            <a:p>
              <a:r>
                <a:rPr lang="en-US" sz="1600">
                  <a:cs typeface="Gill Sans" charset="0"/>
                </a:rPr>
                <a:t>type</a:t>
              </a:r>
            </a:p>
          </p:txBody>
        </p:sp>
        <p:sp>
          <p:nvSpPr>
            <p:cNvPr id="68702" name="Rectangle 1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703" name="Rectangle 1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VLAN</a:t>
              </a:r>
            </a:p>
            <a:p>
              <a:r>
                <a:rPr lang="en-US" sz="1600">
                  <a:cs typeface="Gill Sans" charset="0"/>
                </a:rPr>
                <a:t>ID</a:t>
              </a:r>
            </a:p>
          </p:txBody>
        </p:sp>
        <p:sp>
          <p:nvSpPr>
            <p:cNvPr id="68704" name="Rectangle 1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705" name="Rectangle 1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IP</a:t>
              </a:r>
            </a:p>
            <a:p>
              <a:r>
                <a:rPr lang="en-US" sz="1600">
                  <a:cs typeface="Gill Sans" charset="0"/>
                </a:rPr>
                <a:t>Src</a:t>
              </a:r>
            </a:p>
          </p:txBody>
        </p:sp>
        <p:sp>
          <p:nvSpPr>
            <p:cNvPr id="68706" name="Rectangle 1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707" name="Rectangle 1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IP</a:t>
              </a:r>
            </a:p>
            <a:p>
              <a:r>
                <a:rPr lang="en-US" sz="1600">
                  <a:cs typeface="Gill Sans" charset="0"/>
                </a:rPr>
                <a:t>Dst</a:t>
              </a:r>
            </a:p>
          </p:txBody>
        </p:sp>
        <p:sp>
          <p:nvSpPr>
            <p:cNvPr id="68708" name="Rectangle 1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709" name="Rectangle 2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IP</a:t>
              </a:r>
            </a:p>
            <a:p>
              <a:r>
                <a:rPr lang="en-US" sz="1600">
                  <a:cs typeface="Gill Sans" charset="0"/>
                </a:rPr>
                <a:t>Prot</a:t>
              </a:r>
            </a:p>
          </p:txBody>
        </p:sp>
        <p:sp>
          <p:nvSpPr>
            <p:cNvPr id="68710" name="Rectangle 2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711" name="Rectangle 2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TCP</a:t>
              </a:r>
            </a:p>
            <a:p>
              <a:r>
                <a:rPr lang="en-US" sz="1600">
                  <a:cs typeface="Gill Sans" charset="0"/>
                </a:rPr>
                <a:t>sport</a:t>
              </a:r>
            </a:p>
          </p:txBody>
        </p:sp>
        <p:sp>
          <p:nvSpPr>
            <p:cNvPr id="68712" name="Rectangle 2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713" name="Rectangle 2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TCP</a:t>
              </a:r>
            </a:p>
            <a:p>
              <a:r>
                <a:rPr lang="en-US" sz="1600">
                  <a:cs typeface="Gill Sans" charset="0"/>
                </a:rPr>
                <a:t>dport</a:t>
              </a:r>
            </a:p>
          </p:txBody>
        </p:sp>
        <p:sp>
          <p:nvSpPr>
            <p:cNvPr id="68714" name="Rectangle 2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715" name="Rectangle 2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Action</a:t>
              </a:r>
            </a:p>
          </p:txBody>
        </p:sp>
      </p:grpSp>
      <p:sp>
        <p:nvSpPr>
          <p:cNvPr id="68614" name="Rectangle 27"/>
          <p:cNvSpPr>
            <a:spLocks/>
          </p:cNvSpPr>
          <p:nvPr/>
        </p:nvSpPr>
        <p:spPr bwMode="auto">
          <a:xfrm>
            <a:off x="15748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600">
                <a:cs typeface="Gill Sans" charset="0"/>
              </a:rPr>
              <a:t>*</a:t>
            </a:r>
          </a:p>
        </p:txBody>
      </p:sp>
      <p:sp>
        <p:nvSpPr>
          <p:cNvPr id="68615" name="Rectangle 28"/>
          <p:cNvSpPr>
            <a:spLocks/>
          </p:cNvSpPr>
          <p:nvPr/>
        </p:nvSpPr>
        <p:spPr bwMode="auto">
          <a:xfrm>
            <a:off x="2003425" y="2546350"/>
            <a:ext cx="1133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600">
                <a:cs typeface="Gill Sans" charset="0"/>
              </a:rPr>
              <a:t>00:1f:..</a:t>
            </a:r>
          </a:p>
        </p:txBody>
      </p:sp>
      <p:sp>
        <p:nvSpPr>
          <p:cNvPr id="68616" name="Rectangle 29"/>
          <p:cNvSpPr>
            <a:spLocks/>
          </p:cNvSpPr>
          <p:nvPr/>
        </p:nvSpPr>
        <p:spPr bwMode="auto">
          <a:xfrm>
            <a:off x="2895600" y="2546350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600">
                <a:cs typeface="Gill Sans" charset="0"/>
              </a:rPr>
              <a:t>*</a:t>
            </a:r>
          </a:p>
        </p:txBody>
      </p:sp>
      <p:sp>
        <p:nvSpPr>
          <p:cNvPr id="68617" name="Rectangle 30"/>
          <p:cNvSpPr>
            <a:spLocks/>
          </p:cNvSpPr>
          <p:nvPr/>
        </p:nvSpPr>
        <p:spPr bwMode="auto">
          <a:xfrm>
            <a:off x="35575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600">
                <a:cs typeface="Gill Sans" charset="0"/>
              </a:rPr>
              <a:t>*</a:t>
            </a:r>
          </a:p>
        </p:txBody>
      </p:sp>
      <p:sp>
        <p:nvSpPr>
          <p:cNvPr id="68618" name="Rectangle 31"/>
          <p:cNvSpPr>
            <a:spLocks/>
          </p:cNvSpPr>
          <p:nvPr/>
        </p:nvSpPr>
        <p:spPr bwMode="auto">
          <a:xfrm>
            <a:off x="42179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600">
                <a:cs typeface="Gill Sans" charset="0"/>
              </a:rPr>
              <a:t>*</a:t>
            </a:r>
          </a:p>
        </p:txBody>
      </p:sp>
      <p:sp>
        <p:nvSpPr>
          <p:cNvPr id="68619" name="Rectangle 32"/>
          <p:cNvSpPr>
            <a:spLocks/>
          </p:cNvSpPr>
          <p:nvPr/>
        </p:nvSpPr>
        <p:spPr bwMode="auto">
          <a:xfrm>
            <a:off x="48783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600">
                <a:cs typeface="Gill Sans" charset="0"/>
              </a:rPr>
              <a:t>*</a:t>
            </a:r>
          </a:p>
        </p:txBody>
      </p:sp>
      <p:sp>
        <p:nvSpPr>
          <p:cNvPr id="68620" name="Rectangle 33"/>
          <p:cNvSpPr>
            <a:spLocks/>
          </p:cNvSpPr>
          <p:nvPr/>
        </p:nvSpPr>
        <p:spPr bwMode="auto">
          <a:xfrm>
            <a:off x="5548313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600">
                <a:cs typeface="Gill Sans" charset="0"/>
              </a:rPr>
              <a:t>*</a:t>
            </a:r>
          </a:p>
        </p:txBody>
      </p:sp>
      <p:sp>
        <p:nvSpPr>
          <p:cNvPr id="68621" name="Rectangle 34"/>
          <p:cNvSpPr>
            <a:spLocks/>
          </p:cNvSpPr>
          <p:nvPr/>
        </p:nvSpPr>
        <p:spPr bwMode="auto">
          <a:xfrm>
            <a:off x="6208713" y="2546350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600">
                <a:cs typeface="Gill Sans" charset="0"/>
              </a:rPr>
              <a:t>*</a:t>
            </a:r>
          </a:p>
        </p:txBody>
      </p:sp>
      <p:sp>
        <p:nvSpPr>
          <p:cNvPr id="68622" name="Rectangle 35"/>
          <p:cNvSpPr>
            <a:spLocks/>
          </p:cNvSpPr>
          <p:nvPr/>
        </p:nvSpPr>
        <p:spPr bwMode="auto">
          <a:xfrm>
            <a:off x="68707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600">
                <a:cs typeface="Gill Sans" charset="0"/>
              </a:rPr>
              <a:t>*</a:t>
            </a:r>
          </a:p>
        </p:txBody>
      </p:sp>
      <p:sp>
        <p:nvSpPr>
          <p:cNvPr id="68623" name="Rectangle 36"/>
          <p:cNvSpPr>
            <a:spLocks/>
          </p:cNvSpPr>
          <p:nvPr/>
        </p:nvSpPr>
        <p:spPr bwMode="auto">
          <a:xfrm>
            <a:off x="7467600" y="251460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600">
                <a:cs typeface="Gill Sans" charset="0"/>
              </a:rPr>
              <a:t>port6</a:t>
            </a:r>
          </a:p>
        </p:txBody>
      </p:sp>
      <p:sp>
        <p:nvSpPr>
          <p:cNvPr id="68624" name="Rectangle 37"/>
          <p:cNvSpPr>
            <a:spLocks/>
          </p:cNvSpPr>
          <p:nvPr/>
        </p:nvSpPr>
        <p:spPr bwMode="auto">
          <a:xfrm>
            <a:off x="565150" y="3151188"/>
            <a:ext cx="153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cs typeface="Gill Sans" charset="0"/>
              </a:rPr>
              <a:t>Flow Switching</a:t>
            </a:r>
          </a:p>
        </p:txBody>
      </p:sp>
      <p:sp>
        <p:nvSpPr>
          <p:cNvPr id="68625" name="Rectangle 38"/>
          <p:cNvSpPr>
            <a:spLocks/>
          </p:cNvSpPr>
          <p:nvPr/>
        </p:nvSpPr>
        <p:spPr bwMode="auto">
          <a:xfrm>
            <a:off x="685800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400">
                <a:cs typeface="Gill Sans" charset="0"/>
              </a:rPr>
              <a:t>port3</a:t>
            </a:r>
          </a:p>
        </p:txBody>
      </p:sp>
      <p:grpSp>
        <p:nvGrpSpPr>
          <p:cNvPr id="68626" name="Group 39"/>
          <p:cNvGrpSpPr>
            <a:grpSpLocks/>
          </p:cNvGrpSpPr>
          <p:nvPr/>
        </p:nvGrpSpPr>
        <p:grpSpPr bwMode="auto">
          <a:xfrm>
            <a:off x="687388" y="3557588"/>
            <a:ext cx="7483475" cy="571500"/>
            <a:chOff x="0" y="0"/>
            <a:chExt cx="6704" cy="512"/>
          </a:xfrm>
        </p:grpSpPr>
        <p:sp>
          <p:nvSpPr>
            <p:cNvPr id="68672" name="Rectangle 40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73" name="Rectangle 41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Switch</a:t>
              </a:r>
            </a:p>
            <a:p>
              <a:r>
                <a:rPr lang="en-US" sz="1600">
                  <a:cs typeface="Gill Sans" charset="0"/>
                </a:rPr>
                <a:t>Port</a:t>
              </a:r>
            </a:p>
          </p:txBody>
        </p:sp>
        <p:sp>
          <p:nvSpPr>
            <p:cNvPr id="68674" name="Rectangle 42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75" name="Rectangle 43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MAC</a:t>
              </a:r>
            </a:p>
            <a:p>
              <a:r>
                <a:rPr lang="en-US" sz="1600">
                  <a:cs typeface="Gill Sans" charset="0"/>
                </a:rPr>
                <a:t>src</a:t>
              </a:r>
            </a:p>
          </p:txBody>
        </p:sp>
        <p:sp>
          <p:nvSpPr>
            <p:cNvPr id="68676" name="Rectangle 44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77" name="Rectangle 45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MAC</a:t>
              </a:r>
            </a:p>
            <a:p>
              <a:r>
                <a:rPr lang="en-US" sz="1600">
                  <a:cs typeface="Gill Sans" charset="0"/>
                </a:rPr>
                <a:t>dst</a:t>
              </a:r>
            </a:p>
          </p:txBody>
        </p:sp>
        <p:sp>
          <p:nvSpPr>
            <p:cNvPr id="68678" name="Rectangle 46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79" name="Rectangle 47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Eth</a:t>
              </a:r>
            </a:p>
            <a:p>
              <a:r>
                <a:rPr lang="en-US" sz="1600">
                  <a:cs typeface="Gill Sans" charset="0"/>
                </a:rPr>
                <a:t>type</a:t>
              </a:r>
            </a:p>
          </p:txBody>
        </p:sp>
        <p:sp>
          <p:nvSpPr>
            <p:cNvPr id="68680" name="Rectangle 48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81" name="Rectangle 49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VLAN</a:t>
              </a:r>
            </a:p>
            <a:p>
              <a:r>
                <a:rPr lang="en-US" sz="1600">
                  <a:cs typeface="Gill Sans" charset="0"/>
                </a:rPr>
                <a:t>ID</a:t>
              </a:r>
            </a:p>
          </p:txBody>
        </p:sp>
        <p:sp>
          <p:nvSpPr>
            <p:cNvPr id="68682" name="Rectangle 50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83" name="Rectangle 51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IP</a:t>
              </a:r>
            </a:p>
            <a:p>
              <a:r>
                <a:rPr lang="en-US" sz="1600">
                  <a:cs typeface="Gill Sans" charset="0"/>
                </a:rPr>
                <a:t>Src</a:t>
              </a:r>
            </a:p>
          </p:txBody>
        </p:sp>
        <p:sp>
          <p:nvSpPr>
            <p:cNvPr id="68684" name="Rectangle 52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85" name="Rectangle 53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IP</a:t>
              </a:r>
            </a:p>
            <a:p>
              <a:r>
                <a:rPr lang="en-US" sz="1600">
                  <a:cs typeface="Gill Sans" charset="0"/>
                </a:rPr>
                <a:t>Dst</a:t>
              </a:r>
            </a:p>
          </p:txBody>
        </p:sp>
        <p:sp>
          <p:nvSpPr>
            <p:cNvPr id="68686" name="Rectangle 54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87" name="Rectangle 55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IP</a:t>
              </a:r>
            </a:p>
            <a:p>
              <a:r>
                <a:rPr lang="en-US" sz="1600">
                  <a:cs typeface="Gill Sans" charset="0"/>
                </a:rPr>
                <a:t>Prot</a:t>
              </a:r>
            </a:p>
          </p:txBody>
        </p:sp>
        <p:sp>
          <p:nvSpPr>
            <p:cNvPr id="68688" name="Rectangle 56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89" name="Rectangle 57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TCP</a:t>
              </a:r>
            </a:p>
            <a:p>
              <a:r>
                <a:rPr lang="en-US" sz="1600">
                  <a:cs typeface="Gill Sans" charset="0"/>
                </a:rPr>
                <a:t>sport</a:t>
              </a:r>
            </a:p>
          </p:txBody>
        </p:sp>
        <p:sp>
          <p:nvSpPr>
            <p:cNvPr id="68690" name="Rectangle 58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91" name="Rectangle 59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TCP</a:t>
              </a:r>
            </a:p>
            <a:p>
              <a:r>
                <a:rPr lang="en-US" sz="1600">
                  <a:cs typeface="Gill Sans" charset="0"/>
                </a:rPr>
                <a:t>dport</a:t>
              </a:r>
            </a:p>
          </p:txBody>
        </p:sp>
        <p:sp>
          <p:nvSpPr>
            <p:cNvPr id="68692" name="Rectangle 60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93" name="Rectangle 61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Action</a:t>
              </a:r>
            </a:p>
          </p:txBody>
        </p:sp>
      </p:grpSp>
      <p:sp>
        <p:nvSpPr>
          <p:cNvPr id="68627" name="Rectangle 62"/>
          <p:cNvSpPr>
            <a:spLocks/>
          </p:cNvSpPr>
          <p:nvPr/>
        </p:nvSpPr>
        <p:spPr bwMode="auto">
          <a:xfrm>
            <a:off x="1346200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400">
                <a:cs typeface="Gill Sans" charset="0"/>
              </a:rPr>
              <a:t>00:2e..</a:t>
            </a:r>
          </a:p>
        </p:txBody>
      </p:sp>
      <p:sp>
        <p:nvSpPr>
          <p:cNvPr id="68628" name="Rectangle 63"/>
          <p:cNvSpPr>
            <a:spLocks/>
          </p:cNvSpPr>
          <p:nvPr/>
        </p:nvSpPr>
        <p:spPr bwMode="auto">
          <a:xfrm>
            <a:off x="2066925" y="4224338"/>
            <a:ext cx="11334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400">
                <a:cs typeface="Gill Sans" charset="0"/>
              </a:rPr>
              <a:t>00:1f..</a:t>
            </a:r>
          </a:p>
        </p:txBody>
      </p:sp>
      <p:sp>
        <p:nvSpPr>
          <p:cNvPr id="68629" name="Rectangle 64"/>
          <p:cNvSpPr>
            <a:spLocks/>
          </p:cNvSpPr>
          <p:nvPr/>
        </p:nvSpPr>
        <p:spPr bwMode="auto">
          <a:xfrm>
            <a:off x="2667000" y="4224338"/>
            <a:ext cx="6619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400">
                <a:cs typeface="Gill Sans" charset="0"/>
              </a:rPr>
              <a:t>0800</a:t>
            </a:r>
          </a:p>
        </p:txBody>
      </p:sp>
      <p:sp>
        <p:nvSpPr>
          <p:cNvPr id="68630" name="Rectangle 65"/>
          <p:cNvSpPr>
            <a:spLocks/>
          </p:cNvSpPr>
          <p:nvPr/>
        </p:nvSpPr>
        <p:spPr bwMode="auto">
          <a:xfrm>
            <a:off x="3328988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400">
                <a:cs typeface="Gill Sans" charset="0"/>
              </a:rPr>
              <a:t>vlan1</a:t>
            </a:r>
          </a:p>
        </p:txBody>
      </p:sp>
      <p:sp>
        <p:nvSpPr>
          <p:cNvPr id="68631" name="Rectangle 66"/>
          <p:cNvSpPr>
            <a:spLocks/>
          </p:cNvSpPr>
          <p:nvPr/>
        </p:nvSpPr>
        <p:spPr bwMode="auto">
          <a:xfrm>
            <a:off x="3989388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400">
                <a:cs typeface="Gill Sans" charset="0"/>
              </a:rPr>
              <a:t>1.2.3.4</a:t>
            </a:r>
          </a:p>
        </p:txBody>
      </p:sp>
      <p:sp>
        <p:nvSpPr>
          <p:cNvPr id="68632" name="Rectangle 67"/>
          <p:cNvSpPr>
            <a:spLocks/>
          </p:cNvSpPr>
          <p:nvPr/>
        </p:nvSpPr>
        <p:spPr bwMode="auto">
          <a:xfrm>
            <a:off x="4686300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400">
                <a:cs typeface="Gill Sans" charset="0"/>
              </a:rPr>
              <a:t>5.6.7.8</a:t>
            </a:r>
          </a:p>
        </p:txBody>
      </p:sp>
      <p:sp>
        <p:nvSpPr>
          <p:cNvPr id="68633" name="Rectangle 68"/>
          <p:cNvSpPr>
            <a:spLocks/>
          </p:cNvSpPr>
          <p:nvPr/>
        </p:nvSpPr>
        <p:spPr bwMode="auto">
          <a:xfrm>
            <a:off x="5319713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400">
                <a:cs typeface="Gill Sans" charset="0"/>
              </a:rPr>
              <a:t>4</a:t>
            </a:r>
          </a:p>
        </p:txBody>
      </p:sp>
      <p:sp>
        <p:nvSpPr>
          <p:cNvPr id="68634" name="Rectangle 69"/>
          <p:cNvSpPr>
            <a:spLocks/>
          </p:cNvSpPr>
          <p:nvPr/>
        </p:nvSpPr>
        <p:spPr bwMode="auto">
          <a:xfrm>
            <a:off x="5980113" y="4224338"/>
            <a:ext cx="66198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400">
                <a:cs typeface="Gill Sans" charset="0"/>
              </a:rPr>
              <a:t>17264</a:t>
            </a:r>
          </a:p>
        </p:txBody>
      </p:sp>
      <p:sp>
        <p:nvSpPr>
          <p:cNvPr id="68635" name="Rectangle 70"/>
          <p:cNvSpPr>
            <a:spLocks/>
          </p:cNvSpPr>
          <p:nvPr/>
        </p:nvSpPr>
        <p:spPr bwMode="auto">
          <a:xfrm>
            <a:off x="6642100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400">
                <a:cs typeface="Gill Sans" charset="0"/>
              </a:rPr>
              <a:t>80</a:t>
            </a:r>
          </a:p>
        </p:txBody>
      </p:sp>
      <p:sp>
        <p:nvSpPr>
          <p:cNvPr id="68636" name="Rectangle 71"/>
          <p:cNvSpPr>
            <a:spLocks/>
          </p:cNvSpPr>
          <p:nvPr/>
        </p:nvSpPr>
        <p:spPr bwMode="auto">
          <a:xfrm>
            <a:off x="7400925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400">
                <a:cs typeface="Gill Sans" charset="0"/>
              </a:rPr>
              <a:t>port6</a:t>
            </a:r>
          </a:p>
        </p:txBody>
      </p:sp>
      <p:sp>
        <p:nvSpPr>
          <p:cNvPr id="68637" name="Rectangle 72"/>
          <p:cNvSpPr>
            <a:spLocks/>
          </p:cNvSpPr>
          <p:nvPr/>
        </p:nvSpPr>
        <p:spPr bwMode="auto">
          <a:xfrm>
            <a:off x="561975" y="4905375"/>
            <a:ext cx="795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cs typeface="Gill Sans" charset="0"/>
              </a:rPr>
              <a:t>Firewall</a:t>
            </a:r>
          </a:p>
        </p:txBody>
      </p:sp>
      <p:sp>
        <p:nvSpPr>
          <p:cNvPr id="68638" name="Rectangle 73"/>
          <p:cNvSpPr>
            <a:spLocks/>
          </p:cNvSpPr>
          <p:nvPr/>
        </p:nvSpPr>
        <p:spPr bwMode="auto">
          <a:xfrm>
            <a:off x="685800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grpSp>
        <p:nvGrpSpPr>
          <p:cNvPr id="68639" name="Group 74"/>
          <p:cNvGrpSpPr>
            <a:grpSpLocks/>
          </p:cNvGrpSpPr>
          <p:nvPr/>
        </p:nvGrpSpPr>
        <p:grpSpPr bwMode="auto">
          <a:xfrm>
            <a:off x="687388" y="5272088"/>
            <a:ext cx="7483475" cy="571500"/>
            <a:chOff x="0" y="0"/>
            <a:chExt cx="6704" cy="512"/>
          </a:xfrm>
        </p:grpSpPr>
        <p:sp>
          <p:nvSpPr>
            <p:cNvPr id="68650" name="Rectangle 7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51" name="Rectangle 7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Switch</a:t>
              </a:r>
            </a:p>
            <a:p>
              <a:r>
                <a:rPr lang="en-US" sz="1600">
                  <a:cs typeface="Gill Sans" charset="0"/>
                </a:rPr>
                <a:t>Port</a:t>
              </a:r>
            </a:p>
          </p:txBody>
        </p:sp>
        <p:sp>
          <p:nvSpPr>
            <p:cNvPr id="68652" name="Rectangle 7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53" name="Rectangle 7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MAC</a:t>
              </a:r>
            </a:p>
            <a:p>
              <a:r>
                <a:rPr lang="en-US" sz="1600">
                  <a:cs typeface="Gill Sans" charset="0"/>
                </a:rPr>
                <a:t>src</a:t>
              </a:r>
            </a:p>
          </p:txBody>
        </p:sp>
        <p:sp>
          <p:nvSpPr>
            <p:cNvPr id="68654" name="Rectangle 7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55" name="Rectangle 8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MAC</a:t>
              </a:r>
            </a:p>
            <a:p>
              <a:r>
                <a:rPr lang="en-US" sz="1600">
                  <a:cs typeface="Gill Sans" charset="0"/>
                </a:rPr>
                <a:t>dst</a:t>
              </a:r>
            </a:p>
          </p:txBody>
        </p:sp>
        <p:sp>
          <p:nvSpPr>
            <p:cNvPr id="68656" name="Rectangle 8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57" name="Rectangle 8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Eth</a:t>
              </a:r>
            </a:p>
            <a:p>
              <a:r>
                <a:rPr lang="en-US" sz="1600">
                  <a:cs typeface="Gill Sans" charset="0"/>
                </a:rPr>
                <a:t>type</a:t>
              </a:r>
            </a:p>
          </p:txBody>
        </p:sp>
        <p:sp>
          <p:nvSpPr>
            <p:cNvPr id="68658" name="Rectangle 8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59" name="Rectangle 8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VLAN</a:t>
              </a:r>
            </a:p>
            <a:p>
              <a:r>
                <a:rPr lang="en-US" sz="1600">
                  <a:cs typeface="Gill Sans" charset="0"/>
                </a:rPr>
                <a:t>ID</a:t>
              </a:r>
            </a:p>
          </p:txBody>
        </p:sp>
        <p:sp>
          <p:nvSpPr>
            <p:cNvPr id="68660" name="Rectangle 8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61" name="Rectangle 8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IP</a:t>
              </a:r>
            </a:p>
            <a:p>
              <a:r>
                <a:rPr lang="en-US" sz="1600">
                  <a:cs typeface="Gill Sans" charset="0"/>
                </a:rPr>
                <a:t>Src</a:t>
              </a:r>
            </a:p>
          </p:txBody>
        </p:sp>
        <p:sp>
          <p:nvSpPr>
            <p:cNvPr id="68662" name="Rectangle 8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63" name="Rectangle 8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IP</a:t>
              </a:r>
            </a:p>
            <a:p>
              <a:r>
                <a:rPr lang="en-US" sz="1600">
                  <a:cs typeface="Gill Sans" charset="0"/>
                </a:rPr>
                <a:t>Dst</a:t>
              </a:r>
            </a:p>
          </p:txBody>
        </p:sp>
        <p:sp>
          <p:nvSpPr>
            <p:cNvPr id="68664" name="Rectangle 8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65" name="Rectangle 9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IP</a:t>
              </a:r>
            </a:p>
            <a:p>
              <a:r>
                <a:rPr lang="en-US" sz="1600">
                  <a:cs typeface="Gill Sans" charset="0"/>
                </a:rPr>
                <a:t>Prot</a:t>
              </a:r>
            </a:p>
          </p:txBody>
        </p:sp>
        <p:sp>
          <p:nvSpPr>
            <p:cNvPr id="68666" name="Rectangle 9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67" name="Rectangle 9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TCP</a:t>
              </a:r>
            </a:p>
            <a:p>
              <a:r>
                <a:rPr lang="en-US" sz="1600">
                  <a:cs typeface="Gill Sans" charset="0"/>
                </a:rPr>
                <a:t>sport</a:t>
              </a:r>
            </a:p>
          </p:txBody>
        </p:sp>
        <p:sp>
          <p:nvSpPr>
            <p:cNvPr id="68668" name="Rectangle 9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69" name="Rectangle 9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TCP</a:t>
              </a:r>
            </a:p>
            <a:p>
              <a:r>
                <a:rPr lang="en-US" sz="1600">
                  <a:cs typeface="Gill Sans" charset="0"/>
                </a:rPr>
                <a:t>dport</a:t>
              </a:r>
            </a:p>
          </p:txBody>
        </p:sp>
        <p:sp>
          <p:nvSpPr>
            <p:cNvPr id="68670" name="Rectangle 9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68671" name="Rectangle 9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600">
                  <a:cs typeface="Gill Sans" charset="0"/>
                </a:rPr>
                <a:t>Forward</a:t>
              </a:r>
            </a:p>
          </p:txBody>
        </p:sp>
      </p:grpSp>
      <p:sp>
        <p:nvSpPr>
          <p:cNvPr id="68640" name="Rectangle 97"/>
          <p:cNvSpPr>
            <a:spLocks/>
          </p:cNvSpPr>
          <p:nvPr/>
        </p:nvSpPr>
        <p:spPr bwMode="auto">
          <a:xfrm>
            <a:off x="1346200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8641" name="Rectangle 98"/>
          <p:cNvSpPr>
            <a:spLocks/>
          </p:cNvSpPr>
          <p:nvPr/>
        </p:nvSpPr>
        <p:spPr bwMode="auto">
          <a:xfrm>
            <a:off x="1774825" y="5938838"/>
            <a:ext cx="11334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8642" name="Rectangle 99"/>
          <p:cNvSpPr>
            <a:spLocks/>
          </p:cNvSpPr>
          <p:nvPr/>
        </p:nvSpPr>
        <p:spPr bwMode="auto">
          <a:xfrm>
            <a:off x="2667000" y="5938838"/>
            <a:ext cx="6619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8643" name="Rectangle 100"/>
          <p:cNvSpPr>
            <a:spLocks/>
          </p:cNvSpPr>
          <p:nvPr/>
        </p:nvSpPr>
        <p:spPr bwMode="auto">
          <a:xfrm>
            <a:off x="3328988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8644" name="Rectangle 101"/>
          <p:cNvSpPr>
            <a:spLocks/>
          </p:cNvSpPr>
          <p:nvPr/>
        </p:nvSpPr>
        <p:spPr bwMode="auto">
          <a:xfrm>
            <a:off x="3989388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8645" name="Rectangle 102"/>
          <p:cNvSpPr>
            <a:spLocks/>
          </p:cNvSpPr>
          <p:nvPr/>
        </p:nvSpPr>
        <p:spPr bwMode="auto">
          <a:xfrm>
            <a:off x="4649788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8646" name="Rectangle 103"/>
          <p:cNvSpPr>
            <a:spLocks/>
          </p:cNvSpPr>
          <p:nvPr/>
        </p:nvSpPr>
        <p:spPr bwMode="auto">
          <a:xfrm>
            <a:off x="5319713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8647" name="Rectangle 104"/>
          <p:cNvSpPr>
            <a:spLocks/>
          </p:cNvSpPr>
          <p:nvPr/>
        </p:nvSpPr>
        <p:spPr bwMode="auto">
          <a:xfrm>
            <a:off x="5980113" y="5938838"/>
            <a:ext cx="66198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8648" name="Rectangle 105"/>
          <p:cNvSpPr>
            <a:spLocks/>
          </p:cNvSpPr>
          <p:nvPr/>
        </p:nvSpPr>
        <p:spPr bwMode="auto">
          <a:xfrm>
            <a:off x="6642100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22</a:t>
            </a:r>
          </a:p>
        </p:txBody>
      </p:sp>
      <p:sp>
        <p:nvSpPr>
          <p:cNvPr id="68649" name="Rectangle 106"/>
          <p:cNvSpPr>
            <a:spLocks/>
          </p:cNvSpPr>
          <p:nvPr/>
        </p:nvSpPr>
        <p:spPr bwMode="auto">
          <a:xfrm>
            <a:off x="7400925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drop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2788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Examples</a:t>
            </a:r>
            <a:endParaRPr lang="en-US" sz="39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9635" name="Rectangle 2"/>
          <p:cNvSpPr>
            <a:spLocks/>
          </p:cNvSpPr>
          <p:nvPr/>
        </p:nvSpPr>
        <p:spPr bwMode="auto">
          <a:xfrm>
            <a:off x="563563" y="1230313"/>
            <a:ext cx="795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cs typeface="Gill Sans" charset="0"/>
              </a:rPr>
              <a:t>Routing</a:t>
            </a:r>
          </a:p>
        </p:txBody>
      </p:sp>
      <p:sp>
        <p:nvSpPr>
          <p:cNvPr id="69636" name="Rectangle 3"/>
          <p:cNvSpPr>
            <a:spLocks/>
          </p:cNvSpPr>
          <p:nvPr/>
        </p:nvSpPr>
        <p:spPr bwMode="auto">
          <a:xfrm>
            <a:off x="6858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grpSp>
        <p:nvGrpSpPr>
          <p:cNvPr id="69637" name="Group 4"/>
          <p:cNvGrpSpPr>
            <a:grpSpLocks/>
          </p:cNvGrpSpPr>
          <p:nvPr/>
        </p:nvGrpSpPr>
        <p:grpSpPr bwMode="auto">
          <a:xfrm>
            <a:off x="687388" y="1878013"/>
            <a:ext cx="7483475" cy="571500"/>
            <a:chOff x="0" y="0"/>
            <a:chExt cx="6704" cy="512"/>
          </a:xfrm>
        </p:grpSpPr>
        <p:sp>
          <p:nvSpPr>
            <p:cNvPr id="69683" name="Rectangle 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84" name="Rectangle 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Switch</a:t>
              </a:r>
            </a:p>
            <a:p>
              <a:r>
                <a:rPr lang="en-US" sz="1700">
                  <a:cs typeface="Gill Sans" charset="0"/>
                </a:rPr>
                <a:t>Port</a:t>
              </a:r>
            </a:p>
          </p:txBody>
        </p:sp>
        <p:sp>
          <p:nvSpPr>
            <p:cNvPr id="69685" name="Rectangle 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86" name="Rectangle 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MAC</a:t>
              </a:r>
            </a:p>
            <a:p>
              <a:r>
                <a:rPr lang="en-US" sz="1700">
                  <a:cs typeface="Gill Sans" charset="0"/>
                </a:rPr>
                <a:t>src</a:t>
              </a:r>
            </a:p>
          </p:txBody>
        </p:sp>
        <p:sp>
          <p:nvSpPr>
            <p:cNvPr id="69687" name="Rectangle 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88" name="Rectangle 1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MAC</a:t>
              </a:r>
            </a:p>
            <a:p>
              <a:r>
                <a:rPr lang="en-US" sz="1700">
                  <a:cs typeface="Gill Sans" charset="0"/>
                </a:rPr>
                <a:t>dst</a:t>
              </a:r>
            </a:p>
          </p:txBody>
        </p:sp>
        <p:sp>
          <p:nvSpPr>
            <p:cNvPr id="69689" name="Rectangle 1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90" name="Rectangle 1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Eth</a:t>
              </a:r>
            </a:p>
            <a:p>
              <a:r>
                <a:rPr lang="en-US" sz="1700">
                  <a:cs typeface="Gill Sans" charset="0"/>
                </a:rPr>
                <a:t>type</a:t>
              </a:r>
            </a:p>
          </p:txBody>
        </p:sp>
        <p:sp>
          <p:nvSpPr>
            <p:cNvPr id="69691" name="Rectangle 1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92" name="Rectangle 1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VLAN</a:t>
              </a:r>
            </a:p>
            <a:p>
              <a:r>
                <a:rPr lang="en-US" sz="1700">
                  <a:cs typeface="Gill Sans" charset="0"/>
                </a:rPr>
                <a:t>ID</a:t>
              </a:r>
            </a:p>
          </p:txBody>
        </p:sp>
        <p:sp>
          <p:nvSpPr>
            <p:cNvPr id="69693" name="Rectangle 1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94" name="Rectangle 1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IP</a:t>
              </a:r>
            </a:p>
            <a:p>
              <a:r>
                <a:rPr lang="en-US" sz="1700">
                  <a:cs typeface="Gill Sans" charset="0"/>
                </a:rPr>
                <a:t>Src</a:t>
              </a:r>
            </a:p>
          </p:txBody>
        </p:sp>
        <p:sp>
          <p:nvSpPr>
            <p:cNvPr id="69695" name="Rectangle 1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96" name="Rectangle 1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IP</a:t>
              </a:r>
            </a:p>
            <a:p>
              <a:r>
                <a:rPr lang="en-US" sz="1700">
                  <a:cs typeface="Gill Sans" charset="0"/>
                </a:rPr>
                <a:t>Dst</a:t>
              </a:r>
            </a:p>
          </p:txBody>
        </p:sp>
        <p:sp>
          <p:nvSpPr>
            <p:cNvPr id="69697" name="Rectangle 1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98" name="Rectangle 2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IP</a:t>
              </a:r>
            </a:p>
            <a:p>
              <a:r>
                <a:rPr lang="en-US" sz="1700">
                  <a:cs typeface="Gill Sans" charset="0"/>
                </a:rPr>
                <a:t>Prot</a:t>
              </a:r>
            </a:p>
          </p:txBody>
        </p:sp>
        <p:sp>
          <p:nvSpPr>
            <p:cNvPr id="69699" name="Rectangle 2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700" name="Rectangle 2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TCP</a:t>
              </a:r>
            </a:p>
            <a:p>
              <a:r>
                <a:rPr lang="en-US" sz="1700">
                  <a:cs typeface="Gill Sans" charset="0"/>
                </a:rPr>
                <a:t>sport</a:t>
              </a:r>
            </a:p>
          </p:txBody>
        </p:sp>
        <p:sp>
          <p:nvSpPr>
            <p:cNvPr id="69701" name="Rectangle 2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702" name="Rectangle 2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TCP</a:t>
              </a:r>
            </a:p>
            <a:p>
              <a:r>
                <a:rPr lang="en-US" sz="1700">
                  <a:cs typeface="Gill Sans" charset="0"/>
                </a:rPr>
                <a:t>dport</a:t>
              </a:r>
            </a:p>
          </p:txBody>
        </p:sp>
        <p:sp>
          <p:nvSpPr>
            <p:cNvPr id="69703" name="Rectangle 2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704" name="Rectangle 2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Action</a:t>
              </a:r>
            </a:p>
          </p:txBody>
        </p:sp>
      </p:grpSp>
      <p:sp>
        <p:nvSpPr>
          <p:cNvPr id="69638" name="Rectangle 27"/>
          <p:cNvSpPr>
            <a:spLocks/>
          </p:cNvSpPr>
          <p:nvPr/>
        </p:nvSpPr>
        <p:spPr bwMode="auto">
          <a:xfrm>
            <a:off x="13462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9639" name="Rectangle 28"/>
          <p:cNvSpPr>
            <a:spLocks/>
          </p:cNvSpPr>
          <p:nvPr/>
        </p:nvSpPr>
        <p:spPr bwMode="auto">
          <a:xfrm>
            <a:off x="1774825" y="2546350"/>
            <a:ext cx="1133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9640" name="Rectangle 29"/>
          <p:cNvSpPr>
            <a:spLocks/>
          </p:cNvSpPr>
          <p:nvPr/>
        </p:nvSpPr>
        <p:spPr bwMode="auto">
          <a:xfrm>
            <a:off x="2667000" y="2546350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9641" name="Rectangle 30"/>
          <p:cNvSpPr>
            <a:spLocks/>
          </p:cNvSpPr>
          <p:nvPr/>
        </p:nvSpPr>
        <p:spPr bwMode="auto">
          <a:xfrm>
            <a:off x="33289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9642" name="Rectangle 31"/>
          <p:cNvSpPr>
            <a:spLocks/>
          </p:cNvSpPr>
          <p:nvPr/>
        </p:nvSpPr>
        <p:spPr bwMode="auto">
          <a:xfrm>
            <a:off x="39893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9643" name="Rectangle 32"/>
          <p:cNvSpPr>
            <a:spLocks/>
          </p:cNvSpPr>
          <p:nvPr/>
        </p:nvSpPr>
        <p:spPr bwMode="auto">
          <a:xfrm>
            <a:off x="46497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5.6.7.8</a:t>
            </a:r>
          </a:p>
        </p:txBody>
      </p:sp>
      <p:sp>
        <p:nvSpPr>
          <p:cNvPr id="69644" name="Rectangle 33"/>
          <p:cNvSpPr>
            <a:spLocks/>
          </p:cNvSpPr>
          <p:nvPr/>
        </p:nvSpPr>
        <p:spPr bwMode="auto">
          <a:xfrm>
            <a:off x="5319713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9645" name="Rectangle 34"/>
          <p:cNvSpPr>
            <a:spLocks/>
          </p:cNvSpPr>
          <p:nvPr/>
        </p:nvSpPr>
        <p:spPr bwMode="auto">
          <a:xfrm>
            <a:off x="5980113" y="2546350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9646" name="Rectangle 35"/>
          <p:cNvSpPr>
            <a:spLocks/>
          </p:cNvSpPr>
          <p:nvPr/>
        </p:nvSpPr>
        <p:spPr bwMode="auto">
          <a:xfrm>
            <a:off x="66421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9647" name="Rectangle 36"/>
          <p:cNvSpPr>
            <a:spLocks/>
          </p:cNvSpPr>
          <p:nvPr/>
        </p:nvSpPr>
        <p:spPr bwMode="auto">
          <a:xfrm>
            <a:off x="7400925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port6</a:t>
            </a:r>
          </a:p>
        </p:txBody>
      </p:sp>
      <p:sp>
        <p:nvSpPr>
          <p:cNvPr id="69648" name="Rectangle 37"/>
          <p:cNvSpPr>
            <a:spLocks/>
          </p:cNvSpPr>
          <p:nvPr/>
        </p:nvSpPr>
        <p:spPr bwMode="auto">
          <a:xfrm>
            <a:off x="565150" y="2952750"/>
            <a:ext cx="6159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cs typeface="Gill Sans" charset="0"/>
              </a:rPr>
              <a:t>VLAN</a:t>
            </a:r>
          </a:p>
        </p:txBody>
      </p:sp>
      <p:sp>
        <p:nvSpPr>
          <p:cNvPr id="69649" name="Rectangle 38"/>
          <p:cNvSpPr>
            <a:spLocks/>
          </p:cNvSpPr>
          <p:nvPr/>
        </p:nvSpPr>
        <p:spPr bwMode="auto">
          <a:xfrm>
            <a:off x="685800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grpSp>
        <p:nvGrpSpPr>
          <p:cNvPr id="69650" name="Group 39"/>
          <p:cNvGrpSpPr>
            <a:grpSpLocks/>
          </p:cNvGrpSpPr>
          <p:nvPr/>
        </p:nvGrpSpPr>
        <p:grpSpPr bwMode="auto">
          <a:xfrm>
            <a:off x="687388" y="3557588"/>
            <a:ext cx="7483475" cy="571500"/>
            <a:chOff x="0" y="0"/>
            <a:chExt cx="6704" cy="512"/>
          </a:xfrm>
        </p:grpSpPr>
        <p:sp>
          <p:nvSpPr>
            <p:cNvPr id="69661" name="Rectangle 40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62" name="Rectangle 41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Switch</a:t>
              </a:r>
            </a:p>
            <a:p>
              <a:r>
                <a:rPr lang="en-US" sz="1700">
                  <a:cs typeface="Gill Sans" charset="0"/>
                </a:rPr>
                <a:t>Port</a:t>
              </a:r>
            </a:p>
          </p:txBody>
        </p:sp>
        <p:sp>
          <p:nvSpPr>
            <p:cNvPr id="69663" name="Rectangle 42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64" name="Rectangle 43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MAC</a:t>
              </a:r>
            </a:p>
            <a:p>
              <a:r>
                <a:rPr lang="en-US" sz="1700">
                  <a:cs typeface="Gill Sans" charset="0"/>
                </a:rPr>
                <a:t>src</a:t>
              </a:r>
            </a:p>
          </p:txBody>
        </p:sp>
        <p:sp>
          <p:nvSpPr>
            <p:cNvPr id="69665" name="Rectangle 44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66" name="Rectangle 45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MAC</a:t>
              </a:r>
            </a:p>
            <a:p>
              <a:r>
                <a:rPr lang="en-US" sz="1700">
                  <a:cs typeface="Gill Sans" charset="0"/>
                </a:rPr>
                <a:t>dst</a:t>
              </a:r>
            </a:p>
          </p:txBody>
        </p:sp>
        <p:sp>
          <p:nvSpPr>
            <p:cNvPr id="69667" name="Rectangle 46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68" name="Rectangle 47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Eth</a:t>
              </a:r>
            </a:p>
            <a:p>
              <a:r>
                <a:rPr lang="en-US" sz="1700">
                  <a:cs typeface="Gill Sans" charset="0"/>
                </a:rPr>
                <a:t>type</a:t>
              </a:r>
            </a:p>
          </p:txBody>
        </p:sp>
        <p:sp>
          <p:nvSpPr>
            <p:cNvPr id="69669" name="Rectangle 48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70" name="Rectangle 49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VLAN</a:t>
              </a:r>
            </a:p>
            <a:p>
              <a:r>
                <a:rPr lang="en-US" sz="1700">
                  <a:cs typeface="Gill Sans" charset="0"/>
                </a:rPr>
                <a:t>ID</a:t>
              </a:r>
            </a:p>
          </p:txBody>
        </p:sp>
        <p:sp>
          <p:nvSpPr>
            <p:cNvPr id="69671" name="Rectangle 50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72" name="Rectangle 51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IP</a:t>
              </a:r>
            </a:p>
            <a:p>
              <a:r>
                <a:rPr lang="en-US" sz="1700">
                  <a:cs typeface="Gill Sans" charset="0"/>
                </a:rPr>
                <a:t>Src</a:t>
              </a:r>
            </a:p>
          </p:txBody>
        </p:sp>
        <p:sp>
          <p:nvSpPr>
            <p:cNvPr id="69673" name="Rectangle 52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74" name="Rectangle 53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IP</a:t>
              </a:r>
            </a:p>
            <a:p>
              <a:r>
                <a:rPr lang="en-US" sz="1700">
                  <a:cs typeface="Gill Sans" charset="0"/>
                </a:rPr>
                <a:t>Dst</a:t>
              </a:r>
            </a:p>
          </p:txBody>
        </p:sp>
        <p:sp>
          <p:nvSpPr>
            <p:cNvPr id="69675" name="Rectangle 54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76" name="Rectangle 55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IP</a:t>
              </a:r>
            </a:p>
            <a:p>
              <a:r>
                <a:rPr lang="en-US" sz="1700">
                  <a:cs typeface="Gill Sans" charset="0"/>
                </a:rPr>
                <a:t>Prot</a:t>
              </a:r>
            </a:p>
          </p:txBody>
        </p:sp>
        <p:sp>
          <p:nvSpPr>
            <p:cNvPr id="69677" name="Rectangle 56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78" name="Rectangle 57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TCP</a:t>
              </a:r>
            </a:p>
            <a:p>
              <a:r>
                <a:rPr lang="en-US" sz="1700">
                  <a:cs typeface="Gill Sans" charset="0"/>
                </a:rPr>
                <a:t>sport</a:t>
              </a:r>
            </a:p>
          </p:txBody>
        </p:sp>
        <p:sp>
          <p:nvSpPr>
            <p:cNvPr id="69679" name="Rectangle 58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80" name="Rectangle 59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TCP</a:t>
              </a:r>
            </a:p>
            <a:p>
              <a:r>
                <a:rPr lang="en-US" sz="1700">
                  <a:cs typeface="Gill Sans" charset="0"/>
                </a:rPr>
                <a:t>dport</a:t>
              </a:r>
            </a:p>
          </p:txBody>
        </p:sp>
        <p:sp>
          <p:nvSpPr>
            <p:cNvPr id="69681" name="Rectangle 60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682" name="Rectangle 61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cs typeface="Gill Sans" charset="0"/>
                </a:rPr>
                <a:t>Action</a:t>
              </a:r>
            </a:p>
          </p:txBody>
        </p:sp>
      </p:grpSp>
      <p:sp>
        <p:nvSpPr>
          <p:cNvPr id="69651" name="Rectangle 62"/>
          <p:cNvSpPr>
            <a:spLocks/>
          </p:cNvSpPr>
          <p:nvPr/>
        </p:nvSpPr>
        <p:spPr bwMode="auto">
          <a:xfrm>
            <a:off x="1346200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9652" name="Rectangle 63"/>
          <p:cNvSpPr>
            <a:spLocks/>
          </p:cNvSpPr>
          <p:nvPr/>
        </p:nvSpPr>
        <p:spPr bwMode="auto">
          <a:xfrm>
            <a:off x="1774825" y="4386263"/>
            <a:ext cx="1133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9653" name="Rectangle 64"/>
          <p:cNvSpPr>
            <a:spLocks/>
          </p:cNvSpPr>
          <p:nvPr/>
        </p:nvSpPr>
        <p:spPr bwMode="auto">
          <a:xfrm>
            <a:off x="2667000" y="4386263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9654" name="Rectangle 65"/>
          <p:cNvSpPr>
            <a:spLocks/>
          </p:cNvSpPr>
          <p:nvPr/>
        </p:nvSpPr>
        <p:spPr bwMode="auto">
          <a:xfrm>
            <a:off x="3328988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vlan1</a:t>
            </a:r>
          </a:p>
        </p:txBody>
      </p:sp>
      <p:sp>
        <p:nvSpPr>
          <p:cNvPr id="69655" name="Rectangle 66"/>
          <p:cNvSpPr>
            <a:spLocks/>
          </p:cNvSpPr>
          <p:nvPr/>
        </p:nvSpPr>
        <p:spPr bwMode="auto">
          <a:xfrm>
            <a:off x="3989388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9656" name="Rectangle 67"/>
          <p:cNvSpPr>
            <a:spLocks/>
          </p:cNvSpPr>
          <p:nvPr/>
        </p:nvSpPr>
        <p:spPr bwMode="auto">
          <a:xfrm>
            <a:off x="4686300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9657" name="Rectangle 68"/>
          <p:cNvSpPr>
            <a:spLocks/>
          </p:cNvSpPr>
          <p:nvPr/>
        </p:nvSpPr>
        <p:spPr bwMode="auto">
          <a:xfrm>
            <a:off x="5319713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9658" name="Rectangle 69"/>
          <p:cNvSpPr>
            <a:spLocks/>
          </p:cNvSpPr>
          <p:nvPr/>
        </p:nvSpPr>
        <p:spPr bwMode="auto">
          <a:xfrm>
            <a:off x="5980113" y="4386263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9659" name="Rectangle 70"/>
          <p:cNvSpPr>
            <a:spLocks/>
          </p:cNvSpPr>
          <p:nvPr/>
        </p:nvSpPr>
        <p:spPr bwMode="auto">
          <a:xfrm>
            <a:off x="6642100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*</a:t>
            </a:r>
          </a:p>
        </p:txBody>
      </p:sp>
      <p:sp>
        <p:nvSpPr>
          <p:cNvPr id="69660" name="Rectangle 71"/>
          <p:cNvSpPr>
            <a:spLocks/>
          </p:cNvSpPr>
          <p:nvPr/>
        </p:nvSpPr>
        <p:spPr bwMode="auto">
          <a:xfrm>
            <a:off x="7400925" y="4054475"/>
            <a:ext cx="660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cs typeface="Gill Sans" charset="0"/>
              </a:rPr>
              <a:t>port6, </a:t>
            </a:r>
          </a:p>
          <a:p>
            <a:r>
              <a:rPr lang="en-US" sz="1700">
                <a:cs typeface="Gill Sans" charset="0"/>
              </a:rPr>
              <a:t>port7,port9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7495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81277"/>
          <a:lstStyle/>
          <a:p>
            <a:pPr marL="38100"/>
            <a:r>
              <a:rPr lang="en-US">
                <a:latin typeface="Arial" charset="0"/>
                <a:ea typeface="ＭＳ Ｐゴシック" charset="0"/>
                <a:cs typeface="Gill Sans" charset="0"/>
              </a:rPr>
              <a:t>OpenFlow Hardware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0659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196975"/>
            <a:ext cx="151606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3187700"/>
            <a:ext cx="191293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1524000"/>
            <a:ext cx="21463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3097213"/>
            <a:ext cx="18573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Rectangle 6"/>
          <p:cNvSpPr>
            <a:spLocks/>
          </p:cNvSpPr>
          <p:nvPr/>
        </p:nvSpPr>
        <p:spPr bwMode="auto">
          <a:xfrm>
            <a:off x="3690938" y="4535488"/>
            <a:ext cx="18430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39688"/>
            <a:r>
              <a:rPr lang="en-US">
                <a:cs typeface="Gill Sans" charset="0"/>
              </a:rPr>
              <a:t>Cisco Catalyst 6k</a:t>
            </a:r>
          </a:p>
        </p:txBody>
      </p:sp>
      <p:sp>
        <p:nvSpPr>
          <p:cNvPr id="70664" name="Rectangle 7"/>
          <p:cNvSpPr>
            <a:spLocks/>
          </p:cNvSpPr>
          <p:nvPr/>
        </p:nvSpPr>
        <p:spPr bwMode="auto">
          <a:xfrm>
            <a:off x="3648075" y="2549525"/>
            <a:ext cx="27527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39688"/>
            <a:r>
              <a:rPr lang="en-US">
                <a:cs typeface="Gill Sans" charset="0"/>
              </a:rPr>
              <a:t>NEC IP8800</a:t>
            </a:r>
          </a:p>
        </p:txBody>
      </p:sp>
      <p:sp>
        <p:nvSpPr>
          <p:cNvPr id="70665" name="Rectangle 8"/>
          <p:cNvSpPr>
            <a:spLocks/>
          </p:cNvSpPr>
          <p:nvPr/>
        </p:nvSpPr>
        <p:spPr bwMode="auto">
          <a:xfrm>
            <a:off x="1133475" y="4535488"/>
            <a:ext cx="19415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39688"/>
            <a:r>
              <a:rPr lang="en-US">
                <a:cs typeface="Gill Sans" charset="0"/>
              </a:rPr>
              <a:t>HP Procurve 5400</a:t>
            </a:r>
          </a:p>
        </p:txBody>
      </p:sp>
      <p:sp>
        <p:nvSpPr>
          <p:cNvPr id="70666" name="Rectangle 9"/>
          <p:cNvSpPr>
            <a:spLocks/>
          </p:cNvSpPr>
          <p:nvPr/>
        </p:nvSpPr>
        <p:spPr bwMode="auto">
          <a:xfrm>
            <a:off x="1066800" y="2514600"/>
            <a:ext cx="22860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39688"/>
            <a:r>
              <a:rPr lang="en-US">
                <a:cs typeface="Gill Sans" charset="0"/>
              </a:rPr>
              <a:t>Juniper  MX-series</a:t>
            </a:r>
          </a:p>
        </p:txBody>
      </p:sp>
      <p:pic>
        <p:nvPicPr>
          <p:cNvPr id="7066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097213"/>
            <a:ext cx="10953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0668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1255713"/>
            <a:ext cx="184785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0669" name="Rectangle 12"/>
          <p:cNvSpPr>
            <a:spLocks/>
          </p:cNvSpPr>
          <p:nvPr/>
        </p:nvSpPr>
        <p:spPr bwMode="auto">
          <a:xfrm>
            <a:off x="6308725" y="2624138"/>
            <a:ext cx="15478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39688"/>
            <a:r>
              <a:rPr lang="en-US">
                <a:cs typeface="Gill Sans" charset="0"/>
              </a:rPr>
              <a:t>WiMax (NEC)</a:t>
            </a:r>
          </a:p>
        </p:txBody>
      </p:sp>
      <p:sp>
        <p:nvSpPr>
          <p:cNvPr id="70670" name="Rectangle 13"/>
          <p:cNvSpPr>
            <a:spLocks/>
          </p:cNvSpPr>
          <p:nvPr/>
        </p:nvSpPr>
        <p:spPr bwMode="auto">
          <a:xfrm>
            <a:off x="6421438" y="4532313"/>
            <a:ext cx="13335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39688"/>
            <a:r>
              <a:rPr lang="en-US">
                <a:cs typeface="Gill Sans" charset="0"/>
              </a:rPr>
              <a:t>PC Engines</a:t>
            </a:r>
          </a:p>
        </p:txBody>
      </p:sp>
      <p:pic>
        <p:nvPicPr>
          <p:cNvPr id="70671" name="Picture 1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5202238"/>
            <a:ext cx="20637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0672" name="Rectangle 15"/>
          <p:cNvSpPr>
            <a:spLocks/>
          </p:cNvSpPr>
          <p:nvPr/>
        </p:nvSpPr>
        <p:spPr bwMode="auto">
          <a:xfrm>
            <a:off x="1133475" y="5946775"/>
            <a:ext cx="19415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39688"/>
            <a:r>
              <a:rPr lang="en-US">
                <a:cs typeface="Gill Sans" charset="0"/>
              </a:rPr>
              <a:t>Quanta LB4G</a:t>
            </a:r>
          </a:p>
        </p:txBody>
      </p:sp>
      <p:sp>
        <p:nvSpPr>
          <p:cNvPr id="70673" name="Rectangle 16"/>
          <p:cNvSpPr>
            <a:spLocks/>
          </p:cNvSpPr>
          <p:nvPr/>
        </p:nvSpPr>
        <p:spPr bwMode="auto">
          <a:xfrm>
            <a:off x="4419600" y="5767388"/>
            <a:ext cx="390525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39688"/>
            <a:r>
              <a:rPr lang="en-US" sz="2400">
                <a:solidFill>
                  <a:srgbClr val="333399"/>
                </a:solidFill>
                <a:cs typeface="Gill Sans" charset="0"/>
              </a:rPr>
              <a:t>More coming soon...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9737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94463"/>
            <a:ext cx="3905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Rectangle 2"/>
          <p:cNvSpPr>
            <a:spLocks/>
          </p:cNvSpPr>
          <p:nvPr/>
        </p:nvSpPr>
        <p:spPr bwMode="auto">
          <a:xfrm>
            <a:off x="381000" y="6477000"/>
            <a:ext cx="2190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808080"/>
                </a:solidFill>
                <a:cs typeface="Arial" charset="0"/>
                <a:sym typeface="Arial" charset="0"/>
              </a:rPr>
              <a:t>OpenFlowSwitch.org</a:t>
            </a:r>
          </a:p>
        </p:txBody>
      </p:sp>
      <p:sp>
        <p:nvSpPr>
          <p:cNvPr id="84996" name="Rectangle 3"/>
          <p:cNvSpPr>
            <a:spLocks/>
          </p:cNvSpPr>
          <p:nvPr/>
        </p:nvSpPr>
        <p:spPr bwMode="auto">
          <a:xfrm>
            <a:off x="0" y="6172200"/>
            <a:ext cx="35052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pic>
        <p:nvPicPr>
          <p:cNvPr id="84997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91200"/>
            <a:ext cx="1143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791200"/>
            <a:ext cx="1143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9" name="Line 6"/>
          <p:cNvSpPr>
            <a:spLocks noChangeShapeType="1"/>
          </p:cNvSpPr>
          <p:nvPr/>
        </p:nvSpPr>
        <p:spPr bwMode="auto">
          <a:xfrm flipH="1">
            <a:off x="2514600" y="2667000"/>
            <a:ext cx="990600" cy="1905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0" name="Line 7"/>
          <p:cNvSpPr>
            <a:spLocks noChangeShapeType="1"/>
          </p:cNvSpPr>
          <p:nvPr/>
        </p:nvSpPr>
        <p:spPr bwMode="auto">
          <a:xfrm>
            <a:off x="6248400" y="5410200"/>
            <a:ext cx="457200" cy="533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1" name="Rectangle 8"/>
          <p:cNvSpPr>
            <a:spLocks/>
          </p:cNvSpPr>
          <p:nvPr/>
        </p:nvSpPr>
        <p:spPr bwMode="auto">
          <a:xfrm>
            <a:off x="7258050" y="971550"/>
            <a:ext cx="16033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lnSpc>
                <a:spcPct val="90000"/>
              </a:lnSpc>
            </a:pPr>
            <a:r>
              <a:rPr lang="en-US" sz="28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Controller</a:t>
            </a:r>
          </a:p>
        </p:txBody>
      </p:sp>
      <p:grpSp>
        <p:nvGrpSpPr>
          <p:cNvPr id="85002" name="Group 9"/>
          <p:cNvGrpSpPr>
            <a:grpSpLocks/>
          </p:cNvGrpSpPr>
          <p:nvPr/>
        </p:nvGrpSpPr>
        <p:grpSpPr bwMode="auto">
          <a:xfrm>
            <a:off x="4724400" y="4572000"/>
            <a:ext cx="2057400" cy="838200"/>
            <a:chOff x="0" y="0"/>
            <a:chExt cx="1296" cy="528"/>
          </a:xfrm>
        </p:grpSpPr>
        <p:sp>
          <p:nvSpPr>
            <p:cNvPr id="85065" name="AutoShape 10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85066" name="AutoShape 11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85067" name="Rectangle 12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pic>
        <p:nvPicPr>
          <p:cNvPr id="85003" name="Picture 1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716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4" name="Rectangle 14"/>
          <p:cNvSpPr>
            <a:spLocks/>
          </p:cNvSpPr>
          <p:nvPr/>
        </p:nvSpPr>
        <p:spPr bwMode="auto">
          <a:xfrm>
            <a:off x="5105400" y="4632325"/>
            <a:ext cx="11636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Switch</a:t>
            </a:r>
          </a:p>
        </p:txBody>
      </p:sp>
      <p:sp>
        <p:nvSpPr>
          <p:cNvPr id="85005" name="Rectangle 15"/>
          <p:cNvSpPr>
            <a:spLocks/>
          </p:cNvSpPr>
          <p:nvPr/>
        </p:nvSpPr>
        <p:spPr bwMode="auto">
          <a:xfrm>
            <a:off x="7850188" y="1828800"/>
            <a:ext cx="5048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FFFFFF"/>
                </a:solidFill>
                <a:cs typeface="Arial" charset="0"/>
                <a:sym typeface="Arial" charset="0"/>
              </a:rPr>
              <a:t>PC</a:t>
            </a:r>
          </a:p>
        </p:txBody>
      </p:sp>
      <p:sp>
        <p:nvSpPr>
          <p:cNvPr id="85006" name="Rectangle 16"/>
          <p:cNvSpPr>
            <a:spLocks noGrp="1" noChangeArrowheads="1"/>
          </p:cNvSpPr>
          <p:nvPr>
            <p:ph type="title"/>
          </p:nvPr>
        </p:nvSpPr>
        <p:spPr/>
        <p:txBody>
          <a:bodyPr lIns="50800" tIns="50800" rIns="132080" bIns="50800">
            <a:normAutofit fontScale="90000"/>
          </a:bodyPr>
          <a:lstStyle/>
          <a:p>
            <a:pPr marL="39688" eaLnBrk="1" hangingPunct="1"/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OpenFlow Usage Example</a:t>
            </a:r>
            <a:endParaRPr lang="en-US" sz="2800" dirty="0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Dedicated OpenFlow Network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pic>
        <p:nvPicPr>
          <p:cNvPr id="85007" name="Picture 1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708525"/>
            <a:ext cx="619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008" name="Group 18"/>
          <p:cNvGrpSpPr>
            <a:grpSpLocks/>
          </p:cNvGrpSpPr>
          <p:nvPr/>
        </p:nvGrpSpPr>
        <p:grpSpPr bwMode="auto">
          <a:xfrm>
            <a:off x="977900" y="4572000"/>
            <a:ext cx="2057400" cy="838200"/>
            <a:chOff x="0" y="0"/>
            <a:chExt cx="1296" cy="528"/>
          </a:xfrm>
        </p:grpSpPr>
        <p:sp>
          <p:nvSpPr>
            <p:cNvPr id="85062" name="AutoShape 19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85063" name="AutoShape 20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85064" name="Rectangle 21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85009" name="Rectangle 22"/>
          <p:cNvSpPr>
            <a:spLocks/>
          </p:cNvSpPr>
          <p:nvPr/>
        </p:nvSpPr>
        <p:spPr bwMode="auto">
          <a:xfrm>
            <a:off x="1447800" y="4632325"/>
            <a:ext cx="11636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Switch</a:t>
            </a:r>
          </a:p>
        </p:txBody>
      </p:sp>
      <p:pic>
        <p:nvPicPr>
          <p:cNvPr id="85010" name="Picture 2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08525"/>
            <a:ext cx="619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011" name="Group 24"/>
          <p:cNvGrpSpPr>
            <a:grpSpLocks/>
          </p:cNvGrpSpPr>
          <p:nvPr/>
        </p:nvGrpSpPr>
        <p:grpSpPr bwMode="auto">
          <a:xfrm>
            <a:off x="3124200" y="1905000"/>
            <a:ext cx="2057400" cy="838200"/>
            <a:chOff x="0" y="0"/>
            <a:chExt cx="1296" cy="528"/>
          </a:xfrm>
        </p:grpSpPr>
        <p:sp>
          <p:nvSpPr>
            <p:cNvPr id="85059" name="AutoShape 25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85060" name="AutoShape 26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85061" name="Rectangle 27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85012" name="Rectangle 28"/>
          <p:cNvSpPr>
            <a:spLocks/>
          </p:cNvSpPr>
          <p:nvPr/>
        </p:nvSpPr>
        <p:spPr bwMode="auto">
          <a:xfrm>
            <a:off x="3560763" y="1965325"/>
            <a:ext cx="11636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Switch</a:t>
            </a:r>
          </a:p>
        </p:txBody>
      </p:sp>
      <p:pic>
        <p:nvPicPr>
          <p:cNvPr id="85013" name="Picture 2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41525"/>
            <a:ext cx="619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14" name="Line 30"/>
          <p:cNvSpPr>
            <a:spLocks noChangeShapeType="1"/>
          </p:cNvSpPr>
          <p:nvPr/>
        </p:nvSpPr>
        <p:spPr bwMode="auto">
          <a:xfrm>
            <a:off x="4800600" y="2667000"/>
            <a:ext cx="990600" cy="1905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5" name="Line 31"/>
          <p:cNvSpPr>
            <a:spLocks noChangeShapeType="1"/>
          </p:cNvSpPr>
          <p:nvPr/>
        </p:nvSpPr>
        <p:spPr bwMode="auto">
          <a:xfrm flipH="1">
            <a:off x="1066800" y="5410200"/>
            <a:ext cx="533400" cy="533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971800" y="2133600"/>
            <a:ext cx="5045075" cy="2590800"/>
            <a:chOff x="0" y="0"/>
            <a:chExt cx="3178" cy="1632"/>
          </a:xfrm>
        </p:grpSpPr>
        <p:sp>
          <p:nvSpPr>
            <p:cNvPr id="85054" name="Rectangle 33"/>
            <p:cNvSpPr>
              <a:spLocks/>
            </p:cNvSpPr>
            <p:nvPr/>
          </p:nvSpPr>
          <p:spPr bwMode="auto">
            <a:xfrm>
              <a:off x="2544" y="816"/>
              <a:ext cx="63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600">
                  <a:cs typeface="Arial" charset="0"/>
                  <a:sym typeface="Arial" charset="0"/>
                </a:rPr>
                <a:t>OpenFlow</a:t>
              </a:r>
            </a:p>
            <a:p>
              <a:pPr marL="39688"/>
              <a:r>
                <a:rPr lang="en-US" sz="1600">
                  <a:cs typeface="Arial" charset="0"/>
                  <a:sym typeface="Arial" charset="0"/>
                </a:rPr>
                <a:t>Protocol</a:t>
              </a:r>
            </a:p>
          </p:txBody>
        </p:sp>
        <p:grpSp>
          <p:nvGrpSpPr>
            <p:cNvPr id="85055" name="Group 34"/>
            <p:cNvGrpSpPr>
              <a:grpSpLocks/>
            </p:cNvGrpSpPr>
            <p:nvPr/>
          </p:nvGrpSpPr>
          <p:grpSpPr bwMode="auto">
            <a:xfrm>
              <a:off x="0" y="0"/>
              <a:ext cx="2880" cy="1632"/>
              <a:chOff x="0" y="0"/>
              <a:chExt cx="2880" cy="1632"/>
            </a:xfrm>
          </p:grpSpPr>
          <p:sp>
            <p:nvSpPr>
              <p:cNvPr id="85056" name="Line 35"/>
              <p:cNvSpPr>
                <a:spLocks noChangeShapeType="1"/>
              </p:cNvSpPr>
              <p:nvPr/>
            </p:nvSpPr>
            <p:spPr bwMode="auto">
              <a:xfrm rot="10800000" flipH="1">
                <a:off x="2112" y="288"/>
                <a:ext cx="768" cy="1248"/>
              </a:xfrm>
              <a:prstGeom prst="line">
                <a:avLst/>
              </a:prstGeom>
              <a:noFill/>
              <a:ln w="38100">
                <a:solidFill>
                  <a:srgbClr val="FF9966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57" name="Line 36"/>
              <p:cNvSpPr>
                <a:spLocks noChangeShapeType="1"/>
              </p:cNvSpPr>
              <p:nvPr/>
            </p:nvSpPr>
            <p:spPr bwMode="auto">
              <a:xfrm rot="10800000" flipH="1">
                <a:off x="1344" y="0"/>
                <a:ext cx="1488" cy="144"/>
              </a:xfrm>
              <a:prstGeom prst="line">
                <a:avLst/>
              </a:prstGeom>
              <a:noFill/>
              <a:ln w="38100">
                <a:solidFill>
                  <a:srgbClr val="FF9966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58" name="Line 37"/>
              <p:cNvSpPr>
                <a:spLocks noChangeShapeType="1"/>
              </p:cNvSpPr>
              <p:nvPr/>
            </p:nvSpPr>
            <p:spPr bwMode="auto">
              <a:xfrm rot="10800000" flipH="1">
                <a:off x="0" y="192"/>
                <a:ext cx="2832" cy="1440"/>
              </a:xfrm>
              <a:prstGeom prst="line">
                <a:avLst/>
              </a:prstGeom>
              <a:noFill/>
              <a:ln w="38100">
                <a:solidFill>
                  <a:srgbClr val="FF9966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326" name="AutoShape 38"/>
          <p:cNvSpPr>
            <a:spLocks/>
          </p:cNvSpPr>
          <p:nvPr/>
        </p:nvSpPr>
        <p:spPr bwMode="auto">
          <a:xfrm>
            <a:off x="7010400" y="5334000"/>
            <a:ext cx="8382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5823706" y="1371600"/>
            <a:ext cx="1560265" cy="609600"/>
            <a:chOff x="15" y="0"/>
            <a:chExt cx="816" cy="384"/>
          </a:xfrm>
        </p:grpSpPr>
        <p:sp>
          <p:nvSpPr>
            <p:cNvPr id="85052" name="Rectangle 40"/>
            <p:cNvSpPr>
              <a:spLocks/>
            </p:cNvSpPr>
            <p:nvPr/>
          </p:nvSpPr>
          <p:spPr bwMode="auto">
            <a:xfrm>
              <a:off x="15" y="0"/>
              <a:ext cx="816" cy="38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85053" name="Rectangle 41"/>
            <p:cNvSpPr>
              <a:spLocks/>
            </p:cNvSpPr>
            <p:nvPr/>
          </p:nvSpPr>
          <p:spPr bwMode="auto">
            <a:xfrm>
              <a:off x="98" y="104"/>
              <a:ext cx="65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 dirty="0">
                  <a:cs typeface="Arial" charset="0"/>
                  <a:sym typeface="Arial" charset="0"/>
                </a:rPr>
                <a:t>Peter’s code</a:t>
              </a: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2971800" y="2286000"/>
            <a:ext cx="2593975" cy="304800"/>
            <a:chOff x="0" y="0"/>
            <a:chExt cx="1634" cy="192"/>
          </a:xfrm>
        </p:grpSpPr>
        <p:grpSp>
          <p:nvGrpSpPr>
            <p:cNvPr id="85043" name="Group 43"/>
            <p:cNvGrpSpPr>
              <a:grpSpLocks/>
            </p:cNvGrpSpPr>
            <p:nvPr/>
          </p:nvGrpSpPr>
          <p:grpSpPr bwMode="auto">
            <a:xfrm>
              <a:off x="0" y="0"/>
              <a:ext cx="531" cy="192"/>
              <a:chOff x="0" y="0"/>
              <a:chExt cx="531" cy="192"/>
            </a:xfrm>
          </p:grpSpPr>
          <p:sp>
            <p:nvSpPr>
              <p:cNvPr id="85050" name="AutoShape 44"/>
              <p:cNvSpPr>
                <a:spLocks/>
              </p:cNvSpPr>
              <p:nvPr/>
            </p:nvSpPr>
            <p:spPr bwMode="auto">
              <a:xfrm>
                <a:off x="0" y="0"/>
                <a:ext cx="531" cy="19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5051" name="Rectangle 45"/>
              <p:cNvSpPr>
                <a:spLocks/>
              </p:cNvSpPr>
              <p:nvPr/>
            </p:nvSpPr>
            <p:spPr bwMode="auto">
              <a:xfrm>
                <a:off x="106" y="5"/>
                <a:ext cx="319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cs typeface="Arial" charset="0"/>
                    <a:sym typeface="Arial" charset="0"/>
                  </a:rPr>
                  <a:t>Rule</a:t>
                </a:r>
              </a:p>
            </p:txBody>
          </p:sp>
        </p:grpSp>
        <p:grpSp>
          <p:nvGrpSpPr>
            <p:cNvPr id="85044" name="Group 46"/>
            <p:cNvGrpSpPr>
              <a:grpSpLocks/>
            </p:cNvGrpSpPr>
            <p:nvPr/>
          </p:nvGrpSpPr>
          <p:grpSpPr bwMode="auto">
            <a:xfrm>
              <a:off x="550" y="0"/>
              <a:ext cx="531" cy="192"/>
              <a:chOff x="0" y="0"/>
              <a:chExt cx="531" cy="192"/>
            </a:xfrm>
          </p:grpSpPr>
          <p:sp>
            <p:nvSpPr>
              <p:cNvPr id="85048" name="AutoShape 47"/>
              <p:cNvSpPr>
                <a:spLocks/>
              </p:cNvSpPr>
              <p:nvPr/>
            </p:nvSpPr>
            <p:spPr bwMode="auto">
              <a:xfrm>
                <a:off x="0" y="0"/>
                <a:ext cx="531" cy="192"/>
              </a:xfrm>
              <a:prstGeom prst="roundRect">
                <a:avLst>
                  <a:gd name="adj" fmla="val 16667"/>
                </a:avLst>
              </a:prstGeom>
              <a:solidFill>
                <a:srgbClr val="99CC00">
                  <a:alpha val="61960"/>
                </a:srgbClr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5049" name="Rectangle 48"/>
              <p:cNvSpPr>
                <a:spLocks/>
              </p:cNvSpPr>
              <p:nvPr/>
            </p:nvSpPr>
            <p:spPr bwMode="auto">
              <a:xfrm>
                <a:off x="65" y="5"/>
                <a:ext cx="400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cs typeface="Arial" charset="0"/>
                    <a:sym typeface="Arial" charset="0"/>
                  </a:rPr>
                  <a:t>Action</a:t>
                </a:r>
              </a:p>
            </p:txBody>
          </p:sp>
        </p:grpSp>
        <p:grpSp>
          <p:nvGrpSpPr>
            <p:cNvPr id="85045" name="Group 49"/>
            <p:cNvGrpSpPr>
              <a:grpSpLocks/>
            </p:cNvGrpSpPr>
            <p:nvPr/>
          </p:nvGrpSpPr>
          <p:grpSpPr bwMode="auto">
            <a:xfrm>
              <a:off x="1097" y="0"/>
              <a:ext cx="537" cy="192"/>
              <a:chOff x="0" y="0"/>
              <a:chExt cx="536" cy="192"/>
            </a:xfrm>
          </p:grpSpPr>
          <p:sp>
            <p:nvSpPr>
              <p:cNvPr id="85046" name="AutoShape 50"/>
              <p:cNvSpPr>
                <a:spLocks/>
              </p:cNvSpPr>
              <p:nvPr/>
            </p:nvSpPr>
            <p:spPr bwMode="auto">
              <a:xfrm>
                <a:off x="2" y="0"/>
                <a:ext cx="532" cy="192"/>
              </a:xfrm>
              <a:prstGeom prst="roundRect">
                <a:avLst>
                  <a:gd name="adj" fmla="val 16667"/>
                </a:avLst>
              </a:prstGeom>
              <a:solidFill>
                <a:srgbClr val="FFCC99"/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5047" name="Rectangle 51"/>
              <p:cNvSpPr>
                <a:spLocks/>
              </p:cNvSpPr>
              <p:nvPr/>
            </p:nvSpPr>
            <p:spPr bwMode="auto">
              <a:xfrm>
                <a:off x="0" y="5"/>
                <a:ext cx="536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cs typeface="Arial" charset="0"/>
                    <a:sym typeface="Arial" charset="0"/>
                  </a:rPr>
                  <a:t>Statistics</a:t>
                </a:r>
              </a:p>
            </p:txBody>
          </p:sp>
        </p:grpSp>
      </p:grpSp>
      <p:grpSp>
        <p:nvGrpSpPr>
          <p:cNvPr id="12" name="Group 52"/>
          <p:cNvGrpSpPr>
            <a:grpSpLocks/>
          </p:cNvGrpSpPr>
          <p:nvPr/>
        </p:nvGrpSpPr>
        <p:grpSpPr bwMode="auto">
          <a:xfrm>
            <a:off x="989013" y="4800600"/>
            <a:ext cx="2595562" cy="304800"/>
            <a:chOff x="0" y="0"/>
            <a:chExt cx="1634" cy="192"/>
          </a:xfrm>
        </p:grpSpPr>
        <p:grpSp>
          <p:nvGrpSpPr>
            <p:cNvPr id="85034" name="Group 53"/>
            <p:cNvGrpSpPr>
              <a:grpSpLocks/>
            </p:cNvGrpSpPr>
            <p:nvPr/>
          </p:nvGrpSpPr>
          <p:grpSpPr bwMode="auto">
            <a:xfrm>
              <a:off x="0" y="0"/>
              <a:ext cx="531" cy="192"/>
              <a:chOff x="0" y="0"/>
              <a:chExt cx="531" cy="192"/>
            </a:xfrm>
          </p:grpSpPr>
          <p:sp>
            <p:nvSpPr>
              <p:cNvPr id="85041" name="AutoShape 54"/>
              <p:cNvSpPr>
                <a:spLocks/>
              </p:cNvSpPr>
              <p:nvPr/>
            </p:nvSpPr>
            <p:spPr bwMode="auto">
              <a:xfrm>
                <a:off x="0" y="0"/>
                <a:ext cx="531" cy="19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5042" name="Rectangle 55"/>
              <p:cNvSpPr>
                <a:spLocks/>
              </p:cNvSpPr>
              <p:nvPr/>
            </p:nvSpPr>
            <p:spPr bwMode="auto">
              <a:xfrm>
                <a:off x="106" y="5"/>
                <a:ext cx="319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cs typeface="Arial" charset="0"/>
                    <a:sym typeface="Arial" charset="0"/>
                  </a:rPr>
                  <a:t>Rule</a:t>
                </a:r>
              </a:p>
            </p:txBody>
          </p:sp>
        </p:grpSp>
        <p:grpSp>
          <p:nvGrpSpPr>
            <p:cNvPr id="85035" name="Group 56"/>
            <p:cNvGrpSpPr>
              <a:grpSpLocks/>
            </p:cNvGrpSpPr>
            <p:nvPr/>
          </p:nvGrpSpPr>
          <p:grpSpPr bwMode="auto">
            <a:xfrm>
              <a:off x="550" y="0"/>
              <a:ext cx="531" cy="192"/>
              <a:chOff x="0" y="0"/>
              <a:chExt cx="531" cy="192"/>
            </a:xfrm>
          </p:grpSpPr>
          <p:sp>
            <p:nvSpPr>
              <p:cNvPr id="85039" name="AutoShape 57"/>
              <p:cNvSpPr>
                <a:spLocks/>
              </p:cNvSpPr>
              <p:nvPr/>
            </p:nvSpPr>
            <p:spPr bwMode="auto">
              <a:xfrm>
                <a:off x="0" y="0"/>
                <a:ext cx="531" cy="192"/>
              </a:xfrm>
              <a:prstGeom prst="roundRect">
                <a:avLst>
                  <a:gd name="adj" fmla="val 16667"/>
                </a:avLst>
              </a:prstGeom>
              <a:solidFill>
                <a:srgbClr val="99CC00">
                  <a:alpha val="61960"/>
                </a:srgbClr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5040" name="Rectangle 58"/>
              <p:cNvSpPr>
                <a:spLocks/>
              </p:cNvSpPr>
              <p:nvPr/>
            </p:nvSpPr>
            <p:spPr bwMode="auto">
              <a:xfrm>
                <a:off x="66" y="5"/>
                <a:ext cx="399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cs typeface="Arial" charset="0"/>
                    <a:sym typeface="Arial" charset="0"/>
                  </a:rPr>
                  <a:t>Action</a:t>
                </a:r>
              </a:p>
            </p:txBody>
          </p:sp>
        </p:grpSp>
        <p:grpSp>
          <p:nvGrpSpPr>
            <p:cNvPr id="85036" name="Group 59"/>
            <p:cNvGrpSpPr>
              <a:grpSpLocks/>
            </p:cNvGrpSpPr>
            <p:nvPr/>
          </p:nvGrpSpPr>
          <p:grpSpPr bwMode="auto">
            <a:xfrm>
              <a:off x="1097" y="0"/>
              <a:ext cx="537" cy="192"/>
              <a:chOff x="0" y="0"/>
              <a:chExt cx="536" cy="192"/>
            </a:xfrm>
          </p:grpSpPr>
          <p:sp>
            <p:nvSpPr>
              <p:cNvPr id="85037" name="AutoShape 60"/>
              <p:cNvSpPr>
                <a:spLocks/>
              </p:cNvSpPr>
              <p:nvPr/>
            </p:nvSpPr>
            <p:spPr bwMode="auto">
              <a:xfrm>
                <a:off x="2" y="0"/>
                <a:ext cx="532" cy="192"/>
              </a:xfrm>
              <a:prstGeom prst="roundRect">
                <a:avLst>
                  <a:gd name="adj" fmla="val 16667"/>
                </a:avLst>
              </a:prstGeom>
              <a:solidFill>
                <a:srgbClr val="FFCC99"/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5038" name="Rectangle 61"/>
              <p:cNvSpPr>
                <a:spLocks/>
              </p:cNvSpPr>
              <p:nvPr/>
            </p:nvSpPr>
            <p:spPr bwMode="auto">
              <a:xfrm>
                <a:off x="0" y="5"/>
                <a:ext cx="536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cs typeface="Arial" charset="0"/>
                    <a:sym typeface="Arial" charset="0"/>
                  </a:rPr>
                  <a:t>Statistics</a:t>
                </a:r>
              </a:p>
            </p:txBody>
          </p:sp>
        </p:grpSp>
      </p:grpSp>
      <p:grpSp>
        <p:nvGrpSpPr>
          <p:cNvPr id="16" name="Group 62"/>
          <p:cNvGrpSpPr>
            <a:grpSpLocks/>
          </p:cNvGrpSpPr>
          <p:nvPr/>
        </p:nvGrpSpPr>
        <p:grpSpPr bwMode="auto">
          <a:xfrm>
            <a:off x="4572000" y="4800600"/>
            <a:ext cx="2593975" cy="304800"/>
            <a:chOff x="0" y="0"/>
            <a:chExt cx="1634" cy="192"/>
          </a:xfrm>
        </p:grpSpPr>
        <p:grpSp>
          <p:nvGrpSpPr>
            <p:cNvPr id="85025" name="Group 63"/>
            <p:cNvGrpSpPr>
              <a:grpSpLocks/>
            </p:cNvGrpSpPr>
            <p:nvPr/>
          </p:nvGrpSpPr>
          <p:grpSpPr bwMode="auto">
            <a:xfrm>
              <a:off x="0" y="0"/>
              <a:ext cx="531" cy="192"/>
              <a:chOff x="0" y="0"/>
              <a:chExt cx="531" cy="192"/>
            </a:xfrm>
          </p:grpSpPr>
          <p:sp>
            <p:nvSpPr>
              <p:cNvPr id="85032" name="AutoShape 64"/>
              <p:cNvSpPr>
                <a:spLocks/>
              </p:cNvSpPr>
              <p:nvPr/>
            </p:nvSpPr>
            <p:spPr bwMode="auto">
              <a:xfrm>
                <a:off x="0" y="0"/>
                <a:ext cx="531" cy="19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5033" name="Rectangle 65"/>
              <p:cNvSpPr>
                <a:spLocks/>
              </p:cNvSpPr>
              <p:nvPr/>
            </p:nvSpPr>
            <p:spPr bwMode="auto">
              <a:xfrm>
                <a:off x="106" y="5"/>
                <a:ext cx="319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cs typeface="Arial" charset="0"/>
                    <a:sym typeface="Arial" charset="0"/>
                  </a:rPr>
                  <a:t>Rule</a:t>
                </a:r>
              </a:p>
            </p:txBody>
          </p:sp>
        </p:grpSp>
        <p:grpSp>
          <p:nvGrpSpPr>
            <p:cNvPr id="85026" name="Group 66"/>
            <p:cNvGrpSpPr>
              <a:grpSpLocks/>
            </p:cNvGrpSpPr>
            <p:nvPr/>
          </p:nvGrpSpPr>
          <p:grpSpPr bwMode="auto">
            <a:xfrm>
              <a:off x="550" y="0"/>
              <a:ext cx="531" cy="192"/>
              <a:chOff x="0" y="0"/>
              <a:chExt cx="531" cy="192"/>
            </a:xfrm>
          </p:grpSpPr>
          <p:sp>
            <p:nvSpPr>
              <p:cNvPr id="85030" name="AutoShape 67"/>
              <p:cNvSpPr>
                <a:spLocks/>
              </p:cNvSpPr>
              <p:nvPr/>
            </p:nvSpPr>
            <p:spPr bwMode="auto">
              <a:xfrm>
                <a:off x="0" y="0"/>
                <a:ext cx="531" cy="192"/>
              </a:xfrm>
              <a:prstGeom prst="roundRect">
                <a:avLst>
                  <a:gd name="adj" fmla="val 16667"/>
                </a:avLst>
              </a:prstGeom>
              <a:solidFill>
                <a:srgbClr val="99CC00">
                  <a:alpha val="61960"/>
                </a:srgbClr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5031" name="Rectangle 68"/>
              <p:cNvSpPr>
                <a:spLocks/>
              </p:cNvSpPr>
              <p:nvPr/>
            </p:nvSpPr>
            <p:spPr bwMode="auto">
              <a:xfrm>
                <a:off x="65" y="5"/>
                <a:ext cx="400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cs typeface="Arial" charset="0"/>
                    <a:sym typeface="Arial" charset="0"/>
                  </a:rPr>
                  <a:t>Action</a:t>
                </a:r>
              </a:p>
            </p:txBody>
          </p:sp>
        </p:grpSp>
        <p:grpSp>
          <p:nvGrpSpPr>
            <p:cNvPr id="85027" name="Group 69"/>
            <p:cNvGrpSpPr>
              <a:grpSpLocks/>
            </p:cNvGrpSpPr>
            <p:nvPr/>
          </p:nvGrpSpPr>
          <p:grpSpPr bwMode="auto">
            <a:xfrm>
              <a:off x="1097" y="0"/>
              <a:ext cx="537" cy="192"/>
              <a:chOff x="0" y="0"/>
              <a:chExt cx="536" cy="192"/>
            </a:xfrm>
          </p:grpSpPr>
          <p:sp>
            <p:nvSpPr>
              <p:cNvPr id="85028" name="AutoShape 70"/>
              <p:cNvSpPr>
                <a:spLocks/>
              </p:cNvSpPr>
              <p:nvPr/>
            </p:nvSpPr>
            <p:spPr bwMode="auto">
              <a:xfrm>
                <a:off x="2" y="0"/>
                <a:ext cx="532" cy="192"/>
              </a:xfrm>
              <a:prstGeom prst="roundRect">
                <a:avLst>
                  <a:gd name="adj" fmla="val 16667"/>
                </a:avLst>
              </a:prstGeom>
              <a:solidFill>
                <a:srgbClr val="FFCC99"/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5029" name="Rectangle 71"/>
              <p:cNvSpPr>
                <a:spLocks/>
              </p:cNvSpPr>
              <p:nvPr/>
            </p:nvSpPr>
            <p:spPr bwMode="auto">
              <a:xfrm>
                <a:off x="0" y="5"/>
                <a:ext cx="536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cs typeface="Arial" charset="0"/>
                    <a:sym typeface="Arial" charset="0"/>
                  </a:rPr>
                  <a:t>Statistics</a:t>
                </a:r>
              </a:p>
            </p:txBody>
          </p:sp>
        </p:grpSp>
      </p:grpSp>
      <p:sp>
        <p:nvSpPr>
          <p:cNvPr id="85023" name="Rectangle 73"/>
          <p:cNvSpPr>
            <a:spLocks/>
          </p:cNvSpPr>
          <p:nvPr/>
        </p:nvSpPr>
        <p:spPr bwMode="auto">
          <a:xfrm>
            <a:off x="5715000" y="6049962"/>
            <a:ext cx="6270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cs typeface="Arial" charset="0"/>
                <a:sym typeface="Arial" charset="0"/>
              </a:rPr>
              <a:t>Peter</a:t>
            </a:r>
          </a:p>
        </p:txBody>
      </p:sp>
    </p:spTree>
    <p:extLst>
      <p:ext uri="{BB962C8B-B14F-4D97-AF65-F5344CB8AC3E}">
        <p14:creationId xmlns:p14="http://schemas.microsoft.com/office/powerpoint/2010/main" val="957899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8883 " pathEditMode="relative" ptsTypes="AA">
                                      <p:cBhvr>
                                        <p:cTn id="10" dur="5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74 -0.09322 L -0.33247 -0.45524 L -0.58038 -0.05668 L -0.70417 0.06222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6" grpId="0" animBg="1"/>
      <p:bldP spid="12326" grpId="1" animBg="1"/>
      <p:bldP spid="1232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– Computers vs.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difficult is it to create/modify a computer application?</a:t>
            </a:r>
          </a:p>
          <a:p>
            <a:endParaRPr lang="en-US" dirty="0"/>
          </a:p>
          <a:p>
            <a:r>
              <a:rPr lang="en-US" dirty="0"/>
              <a:t>How difficult is it to create/modify a network feature?</a:t>
            </a:r>
          </a:p>
          <a:p>
            <a:endParaRPr lang="en-US" dirty="0"/>
          </a:p>
          <a:p>
            <a:r>
              <a:rPr lang="en-US" dirty="0"/>
              <a:t>What is the difference?</a:t>
            </a:r>
          </a:p>
          <a:p>
            <a:endParaRPr lang="en-US" dirty="0"/>
          </a:p>
          <a:p>
            <a:r>
              <a:rPr lang="en-US" dirty="0"/>
              <a:t>What are the tools available for each?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7644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50800" tIns="50800" rIns="132080" bIns="50800">
            <a:normAutofit fontScale="90000"/>
          </a:bodyPr>
          <a:lstStyle/>
          <a:p>
            <a:pPr marL="39688"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Usage examples</a:t>
            </a:r>
          </a:p>
        </p:txBody>
      </p:sp>
      <p:sp>
        <p:nvSpPr>
          <p:cNvPr id="87043" name="Rectangle 4"/>
          <p:cNvSpPr>
            <a:spLocks noGrp="1" noChangeArrowheads="1"/>
          </p:cNvSpPr>
          <p:nvPr>
            <p:ph idx="1"/>
          </p:nvPr>
        </p:nvSpPr>
        <p:spPr/>
        <p:txBody>
          <a:bodyPr lIns="50800" tIns="50800" rIns="132080" bIns="50800"/>
          <a:lstStyle/>
          <a:p>
            <a:pPr marL="382588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Peter</a:t>
            </a:r>
            <a:r>
              <a:rPr lang="ja-JP" altLang="en-US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 code: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Static </a:t>
            </a:r>
            <a:r>
              <a:rPr lang="ja-JP" altLang="en-US" sz="2000" dirty="0">
                <a:latin typeface="Arial" charset="0"/>
                <a:ea typeface="ＭＳ Ｐゴシック" charset="0"/>
              </a:rPr>
              <a:t>“</a:t>
            </a:r>
            <a:r>
              <a:rPr lang="en-US" sz="2000" dirty="0">
                <a:latin typeface="Arial" charset="0"/>
                <a:ea typeface="ＭＳ Ｐゴシック" charset="0"/>
              </a:rPr>
              <a:t>VLANs</a:t>
            </a:r>
            <a:r>
              <a:rPr lang="ja-JP" altLang="en-US" sz="2000" dirty="0">
                <a:latin typeface="Arial" charset="0"/>
                <a:ea typeface="ＭＳ Ｐゴシック" charset="0"/>
              </a:rPr>
              <a:t>”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His own new routing protocol: unicast, multicast, multipath, load-balancing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Network access control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Home network manager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Mobility manager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Energy manager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Packet processor (in controller)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 err="1">
                <a:latin typeface="Arial" charset="0"/>
                <a:ea typeface="ＭＳ Ｐゴシック" charset="0"/>
              </a:rPr>
              <a:t>IPvPeter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Network measurement and visualization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…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72250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>
            <a:normAutofit fontScale="90000"/>
          </a:bodyPr>
          <a:lstStyle/>
          <a:p>
            <a:pPr eaLnBrk="1" hangingPunct="1"/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Research/Production VLANS</a:t>
            </a:r>
          </a:p>
        </p:txBody>
      </p:sp>
      <p:grpSp>
        <p:nvGrpSpPr>
          <p:cNvPr id="89091" name="Group 4"/>
          <p:cNvGrpSpPr>
            <a:grpSpLocks/>
          </p:cNvGrpSpPr>
          <p:nvPr/>
        </p:nvGrpSpPr>
        <p:grpSpPr bwMode="auto">
          <a:xfrm>
            <a:off x="2895600" y="2667000"/>
            <a:ext cx="3352800" cy="1371600"/>
            <a:chOff x="0" y="0"/>
            <a:chExt cx="2112" cy="864"/>
          </a:xfrm>
        </p:grpSpPr>
        <p:sp>
          <p:nvSpPr>
            <p:cNvPr id="89119" name="AutoShape 5"/>
            <p:cNvSpPr>
              <a:spLocks/>
            </p:cNvSpPr>
            <p:nvPr/>
          </p:nvSpPr>
          <p:spPr bwMode="auto">
            <a:xfrm>
              <a:off x="0" y="0"/>
              <a:ext cx="2112" cy="8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89120" name="AutoShape 6"/>
            <p:cNvSpPr>
              <a:spLocks/>
            </p:cNvSpPr>
            <p:nvPr/>
          </p:nvSpPr>
          <p:spPr bwMode="auto">
            <a:xfrm>
              <a:off x="0" y="0"/>
              <a:ext cx="2112" cy="43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5B5B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89121" name="Rectangle 7"/>
            <p:cNvSpPr>
              <a:spLocks/>
            </p:cNvSpPr>
            <p:nvPr/>
          </p:nvSpPr>
          <p:spPr bwMode="auto">
            <a:xfrm>
              <a:off x="999" y="476"/>
              <a:ext cx="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>
                <a:ea typeface="ヒラギノ角ゴ ProN W3" charset="0"/>
                <a:cs typeface="ヒラギノ角ゴ ProN W3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895600" y="1905000"/>
            <a:ext cx="3352800" cy="1371600"/>
            <a:chOff x="0" y="0"/>
            <a:chExt cx="2112" cy="864"/>
          </a:xfrm>
        </p:grpSpPr>
        <p:sp>
          <p:nvSpPr>
            <p:cNvPr id="89116" name="AutoShape 9"/>
            <p:cNvSpPr>
              <a:spLocks/>
            </p:cNvSpPr>
            <p:nvPr/>
          </p:nvSpPr>
          <p:spPr bwMode="auto">
            <a:xfrm>
              <a:off x="0" y="0"/>
              <a:ext cx="2112" cy="8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2973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89117" name="AutoShape 10"/>
            <p:cNvSpPr>
              <a:spLocks/>
            </p:cNvSpPr>
            <p:nvPr/>
          </p:nvSpPr>
          <p:spPr bwMode="auto">
            <a:xfrm>
              <a:off x="0" y="0"/>
              <a:ext cx="2112" cy="43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538F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89118" name="Rectangle 11"/>
            <p:cNvSpPr>
              <a:spLocks/>
            </p:cNvSpPr>
            <p:nvPr/>
          </p:nvSpPr>
          <p:spPr bwMode="auto">
            <a:xfrm>
              <a:off x="999" y="476"/>
              <a:ext cx="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>
                <a:ea typeface="ヒラギノ角ゴ ProN W3" charset="0"/>
                <a:cs typeface="ヒラギノ角ゴ ProN W3" charset="0"/>
              </a:endParaRPr>
            </a:p>
          </p:txBody>
        </p:sp>
      </p:grpSp>
      <p:sp>
        <p:nvSpPr>
          <p:cNvPr id="89093" name="Line 12"/>
          <p:cNvSpPr>
            <a:spLocks noChangeShapeType="1"/>
          </p:cNvSpPr>
          <p:nvPr/>
        </p:nvSpPr>
        <p:spPr bwMode="auto">
          <a:xfrm flipH="1">
            <a:off x="2667000" y="3886200"/>
            <a:ext cx="628650" cy="1143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094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29200"/>
            <a:ext cx="1066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Picture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264150"/>
            <a:ext cx="1066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Picture 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57800"/>
            <a:ext cx="1066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7" name="Picture 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59350"/>
            <a:ext cx="1066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8" name="Line 17"/>
          <p:cNvSpPr>
            <a:spLocks noChangeShapeType="1"/>
          </p:cNvSpPr>
          <p:nvPr/>
        </p:nvSpPr>
        <p:spPr bwMode="auto">
          <a:xfrm flipH="1">
            <a:off x="3886200" y="4038600"/>
            <a:ext cx="171450" cy="12192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9" name="Line 18"/>
          <p:cNvSpPr>
            <a:spLocks noChangeShapeType="1"/>
          </p:cNvSpPr>
          <p:nvPr/>
        </p:nvSpPr>
        <p:spPr bwMode="auto">
          <a:xfrm>
            <a:off x="5029200" y="4038600"/>
            <a:ext cx="171450" cy="12192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0" name="Line 19"/>
          <p:cNvSpPr>
            <a:spLocks noChangeShapeType="1"/>
          </p:cNvSpPr>
          <p:nvPr/>
        </p:nvSpPr>
        <p:spPr bwMode="auto">
          <a:xfrm>
            <a:off x="5715000" y="3886200"/>
            <a:ext cx="628650" cy="1143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8" name="AutoShape 20"/>
          <p:cNvSpPr>
            <a:spLocks/>
          </p:cNvSpPr>
          <p:nvPr/>
        </p:nvSpPr>
        <p:spPr bwMode="auto">
          <a:xfrm>
            <a:off x="2209800" y="3627438"/>
            <a:ext cx="4495800" cy="1554162"/>
          </a:xfrm>
          <a:custGeom>
            <a:avLst/>
            <a:gdLst>
              <a:gd name="T0" fmla="*/ 0 w 21600"/>
              <a:gd name="T1" fmla="*/ 0 h 20640"/>
              <a:gd name="T2" fmla="*/ 21600 w 21600"/>
              <a:gd name="T3" fmla="*/ 20640 h 20640"/>
            </a:gdLst>
            <a:ahLst/>
            <a:cxnLst/>
            <a:rect l="T0" t="T1" r="T2" b="T3"/>
            <a:pathLst>
              <a:path w="21600" h="20640">
                <a:moveTo>
                  <a:pt x="0" y="20640"/>
                </a:moveTo>
                <a:cubicBezTo>
                  <a:pt x="1556" y="13215"/>
                  <a:pt x="3112" y="5790"/>
                  <a:pt x="4393" y="2415"/>
                </a:cubicBezTo>
                <a:cubicBezTo>
                  <a:pt x="5675" y="-960"/>
                  <a:pt x="5675" y="727"/>
                  <a:pt x="7688" y="390"/>
                </a:cubicBezTo>
                <a:cubicBezTo>
                  <a:pt x="9702" y="52"/>
                  <a:pt x="14644" y="-285"/>
                  <a:pt x="16475" y="390"/>
                </a:cubicBezTo>
                <a:cubicBezTo>
                  <a:pt x="18305" y="1065"/>
                  <a:pt x="17817" y="1402"/>
                  <a:pt x="18671" y="4440"/>
                </a:cubicBezTo>
                <a:cubicBezTo>
                  <a:pt x="19525" y="7478"/>
                  <a:pt x="20563" y="13046"/>
                  <a:pt x="21600" y="18615"/>
                </a:cubicBezTo>
              </a:path>
            </a:pathLst>
          </a:custGeom>
          <a:noFill/>
          <a:ln w="76200">
            <a:solidFill>
              <a:srgbClr val="E36853"/>
            </a:solidFill>
            <a:miter lim="800000"/>
            <a:headEnd/>
            <a:tailEnd type="arrow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89102" name="Rectangle 21"/>
          <p:cNvSpPr>
            <a:spLocks/>
          </p:cNvSpPr>
          <p:nvPr/>
        </p:nvSpPr>
        <p:spPr bwMode="auto">
          <a:xfrm>
            <a:off x="3105150" y="3429000"/>
            <a:ext cx="2932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FFFFFF"/>
                </a:solidFill>
              </a:rPr>
              <a:t>Normal L2/L3 Processing</a:t>
            </a:r>
          </a:p>
        </p:txBody>
      </p:sp>
      <p:sp>
        <p:nvSpPr>
          <p:cNvPr id="22550" name="AutoShape 22"/>
          <p:cNvSpPr>
            <a:spLocks/>
          </p:cNvSpPr>
          <p:nvPr/>
        </p:nvSpPr>
        <p:spPr bwMode="auto">
          <a:xfrm>
            <a:off x="1979613" y="2847975"/>
            <a:ext cx="5030787" cy="2282825"/>
          </a:xfrm>
          <a:custGeom>
            <a:avLst/>
            <a:gdLst>
              <a:gd name="T0" fmla="*/ 0 w 21600"/>
              <a:gd name="T1" fmla="*/ 0 h 20640"/>
              <a:gd name="T2" fmla="*/ 21600 w 21600"/>
              <a:gd name="T3" fmla="*/ 20640 h 20640"/>
            </a:gdLst>
            <a:ahLst/>
            <a:cxnLst/>
            <a:rect l="T0" t="T1" r="T2" b="T3"/>
            <a:pathLst>
              <a:path w="21600" h="20640">
                <a:moveTo>
                  <a:pt x="0" y="20640"/>
                </a:moveTo>
                <a:cubicBezTo>
                  <a:pt x="1556" y="13215"/>
                  <a:pt x="3112" y="5790"/>
                  <a:pt x="4393" y="2415"/>
                </a:cubicBezTo>
                <a:cubicBezTo>
                  <a:pt x="5675" y="-960"/>
                  <a:pt x="5675" y="728"/>
                  <a:pt x="7688" y="390"/>
                </a:cubicBezTo>
                <a:cubicBezTo>
                  <a:pt x="9702" y="53"/>
                  <a:pt x="14644" y="-285"/>
                  <a:pt x="16475" y="390"/>
                </a:cubicBezTo>
                <a:cubicBezTo>
                  <a:pt x="18305" y="1065"/>
                  <a:pt x="17817" y="1403"/>
                  <a:pt x="18671" y="4440"/>
                </a:cubicBezTo>
                <a:cubicBezTo>
                  <a:pt x="19525" y="7478"/>
                  <a:pt x="20563" y="13046"/>
                  <a:pt x="21600" y="18615"/>
                </a:cubicBezTo>
              </a:path>
            </a:pathLst>
          </a:custGeom>
          <a:noFill/>
          <a:ln w="76200">
            <a:solidFill>
              <a:srgbClr val="99CC00"/>
            </a:solidFill>
            <a:miter lim="800000"/>
            <a:headEnd/>
            <a:tailEnd type="arrow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ea typeface="ヒラギノ角ゴ ProN W3" charset="0"/>
              <a:cs typeface="ヒラギノ角ゴ ProN W3" charset="0"/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657600" y="2667000"/>
            <a:ext cx="1752600" cy="457200"/>
            <a:chOff x="0" y="0"/>
            <a:chExt cx="1104" cy="288"/>
          </a:xfrm>
        </p:grpSpPr>
        <p:grpSp>
          <p:nvGrpSpPr>
            <p:cNvPr id="89112" name="Group 24"/>
            <p:cNvGrpSpPr>
              <a:grpSpLocks/>
            </p:cNvGrpSpPr>
            <p:nvPr/>
          </p:nvGrpSpPr>
          <p:grpSpPr bwMode="auto">
            <a:xfrm>
              <a:off x="0" y="0"/>
              <a:ext cx="1104" cy="288"/>
              <a:chOff x="0" y="0"/>
              <a:chExt cx="1104" cy="288"/>
            </a:xfrm>
          </p:grpSpPr>
          <p:sp>
            <p:nvSpPr>
              <p:cNvPr id="89114" name="Rectangle 25"/>
              <p:cNvSpPr>
                <a:spLocks/>
              </p:cNvSpPr>
              <p:nvPr/>
            </p:nvSpPr>
            <p:spPr bwMode="auto">
              <a:xfrm>
                <a:off x="0" y="0"/>
                <a:ext cx="1104" cy="2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89115" name="Rectangle 26"/>
              <p:cNvSpPr>
                <a:spLocks/>
              </p:cNvSpPr>
              <p:nvPr/>
            </p:nvSpPr>
            <p:spPr bwMode="auto">
              <a:xfrm>
                <a:off x="94" y="57"/>
                <a:ext cx="91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/>
                  <a:t>    Flow Table</a:t>
                </a:r>
              </a:p>
            </p:txBody>
          </p:sp>
        </p:grpSp>
        <p:pic>
          <p:nvPicPr>
            <p:cNvPr id="89113" name="Picture 2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"/>
              <a:ext cx="288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56" name="Rectangle 28"/>
          <p:cNvSpPr>
            <a:spLocks/>
          </p:cNvSpPr>
          <p:nvPr/>
        </p:nvSpPr>
        <p:spPr bwMode="auto">
          <a:xfrm>
            <a:off x="889000" y="3276600"/>
            <a:ext cx="1949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/>
              <a:t>Production VLANs</a:t>
            </a:r>
          </a:p>
        </p:txBody>
      </p:sp>
      <p:sp>
        <p:nvSpPr>
          <p:cNvPr id="22557" name="Rectangle 29"/>
          <p:cNvSpPr>
            <a:spLocks/>
          </p:cNvSpPr>
          <p:nvPr/>
        </p:nvSpPr>
        <p:spPr bwMode="auto">
          <a:xfrm>
            <a:off x="965200" y="2438400"/>
            <a:ext cx="1833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/>
              <a:t>Research VLANs</a:t>
            </a: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6248400" y="1752600"/>
            <a:ext cx="2284413" cy="1219200"/>
            <a:chOff x="0" y="0"/>
            <a:chExt cx="1439" cy="768"/>
          </a:xfrm>
        </p:grpSpPr>
        <p:grpSp>
          <p:nvGrpSpPr>
            <p:cNvPr id="89108" name="Group 31"/>
            <p:cNvGrpSpPr>
              <a:grpSpLocks/>
            </p:cNvGrpSpPr>
            <p:nvPr/>
          </p:nvGrpSpPr>
          <p:grpSpPr bwMode="auto">
            <a:xfrm>
              <a:off x="672" y="192"/>
              <a:ext cx="576" cy="576"/>
              <a:chOff x="0" y="0"/>
              <a:chExt cx="576" cy="576"/>
            </a:xfrm>
          </p:grpSpPr>
          <p:pic>
            <p:nvPicPr>
              <p:cNvPr id="89111" name="Picture 32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9109" name="Line 33"/>
            <p:cNvSpPr>
              <a:spLocks noChangeShapeType="1"/>
            </p:cNvSpPr>
            <p:nvPr/>
          </p:nvSpPr>
          <p:spPr bwMode="auto">
            <a:xfrm rot="10800000" flipH="1">
              <a:off x="0" y="384"/>
              <a:ext cx="720" cy="24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0" name="Rectangle 34"/>
            <p:cNvSpPr>
              <a:spLocks/>
            </p:cNvSpPr>
            <p:nvPr/>
          </p:nvSpPr>
          <p:spPr bwMode="auto">
            <a:xfrm>
              <a:off x="447" y="0"/>
              <a:ext cx="992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rgbClr val="FA3D2E"/>
                  </a:solidFill>
                </a:rPr>
                <a:t>Controller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0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8" grpId="0" animBg="1"/>
      <p:bldP spid="22550" grpId="0" animBg="1"/>
      <p:bldP spid="22556" grpId="0" autoUpdateAnimBg="0"/>
      <p:bldP spid="22557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>
            <a:normAutofit fontScale="90000"/>
          </a:bodyPr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Virtualize OpenFlow Switch</a:t>
            </a:r>
          </a:p>
        </p:txBody>
      </p:sp>
      <p:grpSp>
        <p:nvGrpSpPr>
          <p:cNvPr id="91139" name="Group 4"/>
          <p:cNvGrpSpPr>
            <a:grpSpLocks/>
          </p:cNvGrpSpPr>
          <p:nvPr/>
        </p:nvGrpSpPr>
        <p:grpSpPr bwMode="auto">
          <a:xfrm>
            <a:off x="2895600" y="3276600"/>
            <a:ext cx="3352800" cy="1371600"/>
            <a:chOff x="0" y="0"/>
            <a:chExt cx="2112" cy="864"/>
          </a:xfrm>
        </p:grpSpPr>
        <p:sp>
          <p:nvSpPr>
            <p:cNvPr id="91195" name="AutoShape 5"/>
            <p:cNvSpPr>
              <a:spLocks/>
            </p:cNvSpPr>
            <p:nvPr/>
          </p:nvSpPr>
          <p:spPr bwMode="auto">
            <a:xfrm>
              <a:off x="0" y="0"/>
              <a:ext cx="2112" cy="8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91196" name="AutoShape 6"/>
            <p:cNvSpPr>
              <a:spLocks/>
            </p:cNvSpPr>
            <p:nvPr/>
          </p:nvSpPr>
          <p:spPr bwMode="auto">
            <a:xfrm>
              <a:off x="0" y="0"/>
              <a:ext cx="2112" cy="43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5B5B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91197" name="Rectangle 7"/>
            <p:cNvSpPr>
              <a:spLocks/>
            </p:cNvSpPr>
            <p:nvPr/>
          </p:nvSpPr>
          <p:spPr bwMode="auto">
            <a:xfrm>
              <a:off x="999" y="476"/>
              <a:ext cx="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>
                <a:ea typeface="ヒラギノ角ゴ ProN W3" charset="0"/>
                <a:cs typeface="ヒラギノ角ゴ ProN W3" charset="0"/>
              </a:endParaRPr>
            </a:p>
          </p:txBody>
        </p:sp>
      </p:grpSp>
      <p:sp>
        <p:nvSpPr>
          <p:cNvPr id="91140" name="Line 8"/>
          <p:cNvSpPr>
            <a:spLocks noChangeShapeType="1"/>
          </p:cNvSpPr>
          <p:nvPr/>
        </p:nvSpPr>
        <p:spPr bwMode="auto">
          <a:xfrm flipH="1">
            <a:off x="2667000" y="4495800"/>
            <a:ext cx="628650" cy="1143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141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638800"/>
            <a:ext cx="1066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873750"/>
            <a:ext cx="1066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3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67400"/>
            <a:ext cx="1066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4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568950"/>
            <a:ext cx="1066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5" name="Line 13"/>
          <p:cNvSpPr>
            <a:spLocks noChangeShapeType="1"/>
          </p:cNvSpPr>
          <p:nvPr/>
        </p:nvSpPr>
        <p:spPr bwMode="auto">
          <a:xfrm flipH="1">
            <a:off x="3886200" y="4648200"/>
            <a:ext cx="171450" cy="12192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6" name="Line 14"/>
          <p:cNvSpPr>
            <a:spLocks noChangeShapeType="1"/>
          </p:cNvSpPr>
          <p:nvPr/>
        </p:nvSpPr>
        <p:spPr bwMode="auto">
          <a:xfrm>
            <a:off x="5029200" y="4648200"/>
            <a:ext cx="171450" cy="12192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7" name="Line 15"/>
          <p:cNvSpPr>
            <a:spLocks noChangeShapeType="1"/>
          </p:cNvSpPr>
          <p:nvPr/>
        </p:nvSpPr>
        <p:spPr bwMode="auto">
          <a:xfrm>
            <a:off x="5715000" y="4495800"/>
            <a:ext cx="628650" cy="1143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8" name="Rectangle 16"/>
          <p:cNvSpPr>
            <a:spLocks/>
          </p:cNvSpPr>
          <p:nvPr/>
        </p:nvSpPr>
        <p:spPr bwMode="auto">
          <a:xfrm>
            <a:off x="3105150" y="4038600"/>
            <a:ext cx="2932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FFFFFF"/>
                </a:solidFill>
              </a:rPr>
              <a:t>Normal L2/L3 Processing</a:t>
            </a:r>
          </a:p>
        </p:txBody>
      </p:sp>
      <p:grpSp>
        <p:nvGrpSpPr>
          <p:cNvPr id="91149" name="Group 17"/>
          <p:cNvGrpSpPr>
            <a:grpSpLocks/>
          </p:cNvGrpSpPr>
          <p:nvPr/>
        </p:nvGrpSpPr>
        <p:grpSpPr bwMode="auto">
          <a:xfrm>
            <a:off x="2895600" y="2667000"/>
            <a:ext cx="4953000" cy="1219200"/>
            <a:chOff x="0" y="0"/>
            <a:chExt cx="3120" cy="768"/>
          </a:xfrm>
        </p:grpSpPr>
        <p:grpSp>
          <p:nvGrpSpPr>
            <p:cNvPr id="91183" name="Group 18"/>
            <p:cNvGrpSpPr>
              <a:grpSpLocks/>
            </p:cNvGrpSpPr>
            <p:nvPr/>
          </p:nvGrpSpPr>
          <p:grpSpPr bwMode="auto">
            <a:xfrm>
              <a:off x="0" y="144"/>
              <a:ext cx="2112" cy="624"/>
              <a:chOff x="0" y="0"/>
              <a:chExt cx="2112" cy="624"/>
            </a:xfrm>
          </p:grpSpPr>
          <p:sp>
            <p:nvSpPr>
              <p:cNvPr id="91192" name="AutoShape 19"/>
              <p:cNvSpPr>
                <a:spLocks/>
              </p:cNvSpPr>
              <p:nvPr/>
            </p:nvSpPr>
            <p:spPr bwMode="auto">
              <a:xfrm>
                <a:off x="0" y="0"/>
                <a:ext cx="2112" cy="6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2973B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91193" name="AutoShape 20"/>
              <p:cNvSpPr>
                <a:spLocks/>
              </p:cNvSpPr>
              <p:nvPr/>
            </p:nvSpPr>
            <p:spPr bwMode="auto">
              <a:xfrm>
                <a:off x="0" y="0"/>
                <a:ext cx="2112" cy="31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538F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91194" name="Rectangle 21"/>
              <p:cNvSpPr>
                <a:spLocks/>
              </p:cNvSpPr>
              <p:nvPr/>
            </p:nvSpPr>
            <p:spPr bwMode="auto">
              <a:xfrm>
                <a:off x="999" y="326"/>
                <a:ext cx="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>
                  <a:ea typeface="ヒラギノ角ゴ ProN W3" charset="0"/>
                  <a:cs typeface="ヒラギノ角ゴ ProN W3" charset="0"/>
                </a:endParaRPr>
              </a:p>
            </p:txBody>
          </p:sp>
        </p:grpSp>
        <p:grpSp>
          <p:nvGrpSpPr>
            <p:cNvPr id="91184" name="Group 22"/>
            <p:cNvGrpSpPr>
              <a:grpSpLocks/>
            </p:cNvGrpSpPr>
            <p:nvPr/>
          </p:nvGrpSpPr>
          <p:grpSpPr bwMode="auto">
            <a:xfrm>
              <a:off x="672" y="528"/>
              <a:ext cx="816" cy="192"/>
              <a:chOff x="0" y="0"/>
              <a:chExt cx="816" cy="192"/>
            </a:xfrm>
          </p:grpSpPr>
          <p:grpSp>
            <p:nvGrpSpPr>
              <p:cNvPr id="91188" name="Group 23"/>
              <p:cNvGrpSpPr>
                <a:grpSpLocks/>
              </p:cNvGrpSpPr>
              <p:nvPr/>
            </p:nvGrpSpPr>
            <p:grpSpPr bwMode="auto">
              <a:xfrm>
                <a:off x="0" y="0"/>
                <a:ext cx="816" cy="192"/>
                <a:chOff x="0" y="0"/>
                <a:chExt cx="816" cy="192"/>
              </a:xfrm>
            </p:grpSpPr>
            <p:sp>
              <p:nvSpPr>
                <p:cNvPr id="91190" name="Rectangle 24"/>
                <p:cNvSpPr>
                  <a:spLocks/>
                </p:cNvSpPr>
                <p:nvPr/>
              </p:nvSpPr>
              <p:spPr bwMode="auto">
                <a:xfrm>
                  <a:off x="0" y="0"/>
                  <a:ext cx="816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ea typeface="ヒラギノ角ゴ ProN W3" charset="0"/>
                    <a:cs typeface="ヒラギノ角ゴ ProN W3" charset="0"/>
                  </a:endParaRPr>
                </a:p>
              </p:txBody>
            </p:sp>
            <p:sp>
              <p:nvSpPr>
                <p:cNvPr id="91191" name="Rectangle 25"/>
                <p:cNvSpPr>
                  <a:spLocks/>
                </p:cNvSpPr>
                <p:nvPr/>
              </p:nvSpPr>
              <p:spPr bwMode="auto">
                <a:xfrm>
                  <a:off x="46" y="29"/>
                  <a:ext cx="723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 anchor="ctr">
                  <a:spAutoFit/>
                </a:bodyPr>
                <a:lstStyle/>
                <a:p>
                  <a:pPr marL="39688" algn="ctr"/>
                  <a:r>
                    <a:rPr lang="en-US" sz="1400"/>
                    <a:t>    Flow Table</a:t>
                  </a:r>
                </a:p>
              </p:txBody>
            </p:sp>
          </p:grpSp>
          <p:pic>
            <p:nvPicPr>
              <p:cNvPr id="91189" name="Picture 26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3"/>
                <a:ext cx="212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1185" name="Group 27"/>
            <p:cNvGrpSpPr>
              <a:grpSpLocks/>
            </p:cNvGrpSpPr>
            <p:nvPr/>
          </p:nvGrpSpPr>
          <p:grpSpPr bwMode="auto">
            <a:xfrm>
              <a:off x="2784" y="0"/>
              <a:ext cx="336" cy="384"/>
              <a:chOff x="0" y="0"/>
              <a:chExt cx="336" cy="384"/>
            </a:xfrm>
          </p:grpSpPr>
          <p:pic>
            <p:nvPicPr>
              <p:cNvPr id="91187" name="Picture 28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3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1186" name="Line 29"/>
            <p:cNvSpPr>
              <a:spLocks noChangeShapeType="1"/>
            </p:cNvSpPr>
            <p:nvPr/>
          </p:nvSpPr>
          <p:spPr bwMode="auto">
            <a:xfrm rot="10800000" flipH="1">
              <a:off x="2112" y="192"/>
              <a:ext cx="720" cy="24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150" name="Group 30"/>
          <p:cNvGrpSpPr>
            <a:grpSpLocks/>
          </p:cNvGrpSpPr>
          <p:nvPr/>
        </p:nvGrpSpPr>
        <p:grpSpPr bwMode="auto">
          <a:xfrm>
            <a:off x="2895600" y="2133600"/>
            <a:ext cx="4953000" cy="1219200"/>
            <a:chOff x="0" y="0"/>
            <a:chExt cx="3120" cy="768"/>
          </a:xfrm>
        </p:grpSpPr>
        <p:grpSp>
          <p:nvGrpSpPr>
            <p:cNvPr id="91171" name="Group 31"/>
            <p:cNvGrpSpPr>
              <a:grpSpLocks/>
            </p:cNvGrpSpPr>
            <p:nvPr/>
          </p:nvGrpSpPr>
          <p:grpSpPr bwMode="auto">
            <a:xfrm>
              <a:off x="0" y="144"/>
              <a:ext cx="2112" cy="624"/>
              <a:chOff x="0" y="0"/>
              <a:chExt cx="2112" cy="624"/>
            </a:xfrm>
          </p:grpSpPr>
          <p:sp>
            <p:nvSpPr>
              <p:cNvPr id="91180" name="AutoShape 32"/>
              <p:cNvSpPr>
                <a:spLocks/>
              </p:cNvSpPr>
              <p:nvPr/>
            </p:nvSpPr>
            <p:spPr bwMode="auto">
              <a:xfrm>
                <a:off x="0" y="0"/>
                <a:ext cx="2112" cy="6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2973B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91181" name="AutoShape 33"/>
              <p:cNvSpPr>
                <a:spLocks/>
              </p:cNvSpPr>
              <p:nvPr/>
            </p:nvSpPr>
            <p:spPr bwMode="auto">
              <a:xfrm>
                <a:off x="0" y="0"/>
                <a:ext cx="2112" cy="31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538F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91182" name="Rectangle 34"/>
              <p:cNvSpPr>
                <a:spLocks/>
              </p:cNvSpPr>
              <p:nvPr/>
            </p:nvSpPr>
            <p:spPr bwMode="auto">
              <a:xfrm>
                <a:off x="999" y="326"/>
                <a:ext cx="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>
                  <a:ea typeface="ヒラギノ角ゴ ProN W3" charset="0"/>
                  <a:cs typeface="ヒラギノ角ゴ ProN W3" charset="0"/>
                </a:endParaRPr>
              </a:p>
            </p:txBody>
          </p:sp>
        </p:grpSp>
        <p:grpSp>
          <p:nvGrpSpPr>
            <p:cNvPr id="91172" name="Group 35"/>
            <p:cNvGrpSpPr>
              <a:grpSpLocks/>
            </p:cNvGrpSpPr>
            <p:nvPr/>
          </p:nvGrpSpPr>
          <p:grpSpPr bwMode="auto">
            <a:xfrm>
              <a:off x="672" y="528"/>
              <a:ext cx="816" cy="192"/>
              <a:chOff x="0" y="0"/>
              <a:chExt cx="816" cy="192"/>
            </a:xfrm>
          </p:grpSpPr>
          <p:grpSp>
            <p:nvGrpSpPr>
              <p:cNvPr id="91176" name="Group 36"/>
              <p:cNvGrpSpPr>
                <a:grpSpLocks/>
              </p:cNvGrpSpPr>
              <p:nvPr/>
            </p:nvGrpSpPr>
            <p:grpSpPr bwMode="auto">
              <a:xfrm>
                <a:off x="0" y="0"/>
                <a:ext cx="816" cy="192"/>
                <a:chOff x="0" y="0"/>
                <a:chExt cx="816" cy="192"/>
              </a:xfrm>
            </p:grpSpPr>
            <p:sp>
              <p:nvSpPr>
                <p:cNvPr id="91178" name="Rectangle 37"/>
                <p:cNvSpPr>
                  <a:spLocks/>
                </p:cNvSpPr>
                <p:nvPr/>
              </p:nvSpPr>
              <p:spPr bwMode="auto">
                <a:xfrm>
                  <a:off x="0" y="0"/>
                  <a:ext cx="816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ea typeface="ヒラギノ角ゴ ProN W3" charset="0"/>
                    <a:cs typeface="ヒラギノ角ゴ ProN W3" charset="0"/>
                  </a:endParaRPr>
                </a:p>
              </p:txBody>
            </p:sp>
            <p:sp>
              <p:nvSpPr>
                <p:cNvPr id="91179" name="Rectangle 38"/>
                <p:cNvSpPr>
                  <a:spLocks/>
                </p:cNvSpPr>
                <p:nvPr/>
              </p:nvSpPr>
              <p:spPr bwMode="auto">
                <a:xfrm>
                  <a:off x="46" y="29"/>
                  <a:ext cx="723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 anchor="ctr">
                  <a:spAutoFit/>
                </a:bodyPr>
                <a:lstStyle/>
                <a:p>
                  <a:pPr marL="39688" algn="ctr"/>
                  <a:r>
                    <a:rPr lang="en-US" sz="1400"/>
                    <a:t>    Flow Table</a:t>
                  </a:r>
                </a:p>
              </p:txBody>
            </p:sp>
          </p:grpSp>
          <p:pic>
            <p:nvPicPr>
              <p:cNvPr id="91177" name="Picture 39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3"/>
                <a:ext cx="212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1173" name="Group 40"/>
            <p:cNvGrpSpPr>
              <a:grpSpLocks/>
            </p:cNvGrpSpPr>
            <p:nvPr/>
          </p:nvGrpSpPr>
          <p:grpSpPr bwMode="auto">
            <a:xfrm>
              <a:off x="2784" y="0"/>
              <a:ext cx="336" cy="384"/>
              <a:chOff x="0" y="0"/>
              <a:chExt cx="336" cy="384"/>
            </a:xfrm>
          </p:grpSpPr>
          <p:pic>
            <p:nvPicPr>
              <p:cNvPr id="91175" name="Picture 41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3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1174" name="Line 42"/>
            <p:cNvSpPr>
              <a:spLocks noChangeShapeType="1"/>
            </p:cNvSpPr>
            <p:nvPr/>
          </p:nvSpPr>
          <p:spPr bwMode="auto">
            <a:xfrm rot="10800000" flipH="1">
              <a:off x="2112" y="192"/>
              <a:ext cx="720" cy="24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151" name="Group 43"/>
          <p:cNvGrpSpPr>
            <a:grpSpLocks/>
          </p:cNvGrpSpPr>
          <p:nvPr/>
        </p:nvGrpSpPr>
        <p:grpSpPr bwMode="auto">
          <a:xfrm>
            <a:off x="2895600" y="1600200"/>
            <a:ext cx="4953000" cy="1219200"/>
            <a:chOff x="0" y="0"/>
            <a:chExt cx="3120" cy="768"/>
          </a:xfrm>
        </p:grpSpPr>
        <p:grpSp>
          <p:nvGrpSpPr>
            <p:cNvPr id="91159" name="Group 44"/>
            <p:cNvGrpSpPr>
              <a:grpSpLocks/>
            </p:cNvGrpSpPr>
            <p:nvPr/>
          </p:nvGrpSpPr>
          <p:grpSpPr bwMode="auto">
            <a:xfrm>
              <a:off x="0" y="144"/>
              <a:ext cx="2112" cy="624"/>
              <a:chOff x="0" y="0"/>
              <a:chExt cx="2112" cy="624"/>
            </a:xfrm>
          </p:grpSpPr>
          <p:sp>
            <p:nvSpPr>
              <p:cNvPr id="91168" name="AutoShape 45"/>
              <p:cNvSpPr>
                <a:spLocks/>
              </p:cNvSpPr>
              <p:nvPr/>
            </p:nvSpPr>
            <p:spPr bwMode="auto">
              <a:xfrm>
                <a:off x="0" y="0"/>
                <a:ext cx="2112" cy="6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2973B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91169" name="AutoShape 46"/>
              <p:cNvSpPr>
                <a:spLocks/>
              </p:cNvSpPr>
              <p:nvPr/>
            </p:nvSpPr>
            <p:spPr bwMode="auto">
              <a:xfrm>
                <a:off x="0" y="0"/>
                <a:ext cx="2112" cy="31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538F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91170" name="Rectangle 47"/>
              <p:cNvSpPr>
                <a:spLocks/>
              </p:cNvSpPr>
              <p:nvPr/>
            </p:nvSpPr>
            <p:spPr bwMode="auto">
              <a:xfrm>
                <a:off x="999" y="326"/>
                <a:ext cx="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>
                  <a:ea typeface="ヒラギノ角ゴ ProN W3" charset="0"/>
                  <a:cs typeface="ヒラギノ角ゴ ProN W3" charset="0"/>
                </a:endParaRPr>
              </a:p>
            </p:txBody>
          </p:sp>
        </p:grpSp>
        <p:grpSp>
          <p:nvGrpSpPr>
            <p:cNvPr id="91160" name="Group 48"/>
            <p:cNvGrpSpPr>
              <a:grpSpLocks/>
            </p:cNvGrpSpPr>
            <p:nvPr/>
          </p:nvGrpSpPr>
          <p:grpSpPr bwMode="auto">
            <a:xfrm>
              <a:off x="672" y="528"/>
              <a:ext cx="816" cy="192"/>
              <a:chOff x="0" y="0"/>
              <a:chExt cx="816" cy="192"/>
            </a:xfrm>
          </p:grpSpPr>
          <p:grpSp>
            <p:nvGrpSpPr>
              <p:cNvPr id="91164" name="Group 49"/>
              <p:cNvGrpSpPr>
                <a:grpSpLocks/>
              </p:cNvGrpSpPr>
              <p:nvPr/>
            </p:nvGrpSpPr>
            <p:grpSpPr bwMode="auto">
              <a:xfrm>
                <a:off x="0" y="0"/>
                <a:ext cx="816" cy="192"/>
                <a:chOff x="0" y="0"/>
                <a:chExt cx="816" cy="192"/>
              </a:xfrm>
            </p:grpSpPr>
            <p:sp>
              <p:nvSpPr>
                <p:cNvPr id="91166" name="Rectangle 50"/>
                <p:cNvSpPr>
                  <a:spLocks/>
                </p:cNvSpPr>
                <p:nvPr/>
              </p:nvSpPr>
              <p:spPr bwMode="auto">
                <a:xfrm>
                  <a:off x="0" y="0"/>
                  <a:ext cx="816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ea typeface="ヒラギノ角ゴ ProN W3" charset="0"/>
                    <a:cs typeface="ヒラギノ角ゴ ProN W3" charset="0"/>
                  </a:endParaRPr>
                </a:p>
              </p:txBody>
            </p:sp>
            <p:sp>
              <p:nvSpPr>
                <p:cNvPr id="91167" name="Rectangle 51"/>
                <p:cNvSpPr>
                  <a:spLocks/>
                </p:cNvSpPr>
                <p:nvPr/>
              </p:nvSpPr>
              <p:spPr bwMode="auto">
                <a:xfrm>
                  <a:off x="46" y="29"/>
                  <a:ext cx="723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 anchor="ctr">
                  <a:spAutoFit/>
                </a:bodyPr>
                <a:lstStyle/>
                <a:p>
                  <a:pPr marL="39688" algn="ctr"/>
                  <a:r>
                    <a:rPr lang="en-US" sz="1400"/>
                    <a:t>    Flow Table</a:t>
                  </a:r>
                </a:p>
              </p:txBody>
            </p:sp>
          </p:grpSp>
          <p:pic>
            <p:nvPicPr>
              <p:cNvPr id="91165" name="Picture 52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3"/>
                <a:ext cx="212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1161" name="Group 53"/>
            <p:cNvGrpSpPr>
              <a:grpSpLocks/>
            </p:cNvGrpSpPr>
            <p:nvPr/>
          </p:nvGrpSpPr>
          <p:grpSpPr bwMode="auto">
            <a:xfrm>
              <a:off x="2784" y="0"/>
              <a:ext cx="336" cy="384"/>
              <a:chOff x="0" y="0"/>
              <a:chExt cx="336" cy="384"/>
            </a:xfrm>
          </p:grpSpPr>
          <p:pic>
            <p:nvPicPr>
              <p:cNvPr id="91163" name="Picture 54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3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1162" name="Line 55"/>
            <p:cNvSpPr>
              <a:spLocks noChangeShapeType="1"/>
            </p:cNvSpPr>
            <p:nvPr/>
          </p:nvSpPr>
          <p:spPr bwMode="auto">
            <a:xfrm rot="10800000" flipH="1">
              <a:off x="2112" y="192"/>
              <a:ext cx="720" cy="24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52" name="Rectangle 56"/>
          <p:cNvSpPr>
            <a:spLocks/>
          </p:cNvSpPr>
          <p:nvPr/>
        </p:nvSpPr>
        <p:spPr bwMode="auto">
          <a:xfrm>
            <a:off x="588963" y="2209800"/>
            <a:ext cx="2254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/>
              <a:t>Researcher A VLANs</a:t>
            </a:r>
          </a:p>
        </p:txBody>
      </p:sp>
      <p:sp>
        <p:nvSpPr>
          <p:cNvPr id="91153" name="Rectangle 57"/>
          <p:cNvSpPr>
            <a:spLocks/>
          </p:cNvSpPr>
          <p:nvPr/>
        </p:nvSpPr>
        <p:spPr bwMode="auto">
          <a:xfrm>
            <a:off x="584200" y="2667000"/>
            <a:ext cx="2254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/>
              <a:t>Researcher B VLANs</a:t>
            </a:r>
          </a:p>
        </p:txBody>
      </p:sp>
      <p:sp>
        <p:nvSpPr>
          <p:cNvPr id="91154" name="Rectangle 58"/>
          <p:cNvSpPr>
            <a:spLocks/>
          </p:cNvSpPr>
          <p:nvPr/>
        </p:nvSpPr>
        <p:spPr bwMode="auto">
          <a:xfrm>
            <a:off x="577850" y="3214688"/>
            <a:ext cx="2266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/>
              <a:t>Researcher C VLANs</a:t>
            </a:r>
          </a:p>
        </p:txBody>
      </p:sp>
      <p:sp>
        <p:nvSpPr>
          <p:cNvPr id="91155" name="Rectangle 59"/>
          <p:cNvSpPr>
            <a:spLocks/>
          </p:cNvSpPr>
          <p:nvPr/>
        </p:nvSpPr>
        <p:spPr bwMode="auto">
          <a:xfrm>
            <a:off x="736600" y="3810000"/>
            <a:ext cx="1949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/>
              <a:t>Production VLANs</a:t>
            </a:r>
          </a:p>
        </p:txBody>
      </p:sp>
      <p:sp>
        <p:nvSpPr>
          <p:cNvPr id="91156" name="Rectangle 60"/>
          <p:cNvSpPr>
            <a:spLocks/>
          </p:cNvSpPr>
          <p:nvPr/>
        </p:nvSpPr>
        <p:spPr bwMode="auto">
          <a:xfrm>
            <a:off x="7747000" y="1724025"/>
            <a:ext cx="10191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400">
                <a:solidFill>
                  <a:srgbClr val="FA3D2E"/>
                </a:solidFill>
              </a:rPr>
              <a:t>Controller A</a:t>
            </a:r>
          </a:p>
        </p:txBody>
      </p:sp>
      <p:sp>
        <p:nvSpPr>
          <p:cNvPr id="91157" name="Rectangle 61"/>
          <p:cNvSpPr>
            <a:spLocks/>
          </p:cNvSpPr>
          <p:nvPr/>
        </p:nvSpPr>
        <p:spPr bwMode="auto">
          <a:xfrm>
            <a:off x="7747000" y="2209800"/>
            <a:ext cx="10191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400">
                <a:solidFill>
                  <a:srgbClr val="FA3D2E"/>
                </a:solidFill>
              </a:rPr>
              <a:t>Controller B</a:t>
            </a:r>
          </a:p>
        </p:txBody>
      </p:sp>
      <p:sp>
        <p:nvSpPr>
          <p:cNvPr id="91158" name="Rectangle 62"/>
          <p:cNvSpPr>
            <a:spLocks/>
          </p:cNvSpPr>
          <p:nvPr/>
        </p:nvSpPr>
        <p:spPr bwMode="auto">
          <a:xfrm>
            <a:off x="7742238" y="2743200"/>
            <a:ext cx="10302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400">
                <a:solidFill>
                  <a:srgbClr val="FA3D2E"/>
                </a:solidFill>
              </a:rPr>
              <a:t>Controller C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50556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267450"/>
            <a:ext cx="7239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6267450"/>
            <a:ext cx="7254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Line 3"/>
          <p:cNvSpPr>
            <a:spLocks noChangeShapeType="1"/>
          </p:cNvSpPr>
          <p:nvPr/>
        </p:nvSpPr>
        <p:spPr bwMode="auto">
          <a:xfrm flipH="1">
            <a:off x="1762125" y="4397375"/>
            <a:ext cx="628650" cy="1141413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189" name="Line 4"/>
          <p:cNvSpPr>
            <a:spLocks noChangeShapeType="1"/>
          </p:cNvSpPr>
          <p:nvPr/>
        </p:nvSpPr>
        <p:spPr bwMode="auto">
          <a:xfrm>
            <a:off x="4130675" y="6040438"/>
            <a:ext cx="290513" cy="319087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93190" name="Group 5"/>
          <p:cNvGrpSpPr>
            <a:grpSpLocks/>
          </p:cNvGrpSpPr>
          <p:nvPr/>
        </p:nvGrpSpPr>
        <p:grpSpPr bwMode="auto">
          <a:xfrm>
            <a:off x="3163888" y="5538788"/>
            <a:ext cx="1304925" cy="501650"/>
            <a:chOff x="0" y="0"/>
            <a:chExt cx="1169" cy="449"/>
          </a:xfrm>
        </p:grpSpPr>
        <p:grpSp>
          <p:nvGrpSpPr>
            <p:cNvPr id="93239" name="Group 6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93243" name="AutoShape 7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3244" name="Rectangle 8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3240" name="Group 9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93241" name="AutoShape 10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3242" name="Rectangle 11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93191" name="Rectangle 12"/>
          <p:cNvSpPr>
            <a:spLocks/>
          </p:cNvSpPr>
          <p:nvPr/>
        </p:nvSpPr>
        <p:spPr bwMode="auto">
          <a:xfrm>
            <a:off x="3429000" y="5562600"/>
            <a:ext cx="77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 algn="ctr"/>
            <a:r>
              <a:rPr lang="en-US" sz="13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OpenFlow </a:t>
            </a:r>
          </a:p>
          <a:p>
            <a:pPr marL="38100" algn="ctr"/>
            <a:r>
              <a:rPr lang="en-US" sz="13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Switch</a:t>
            </a:r>
          </a:p>
        </p:txBody>
      </p:sp>
      <p:grpSp>
        <p:nvGrpSpPr>
          <p:cNvPr id="93192" name="Group 14"/>
          <p:cNvGrpSpPr>
            <a:grpSpLocks/>
          </p:cNvGrpSpPr>
          <p:nvPr/>
        </p:nvGrpSpPr>
        <p:grpSpPr bwMode="auto">
          <a:xfrm>
            <a:off x="785813" y="5538788"/>
            <a:ext cx="1304925" cy="501650"/>
            <a:chOff x="0" y="0"/>
            <a:chExt cx="1169" cy="449"/>
          </a:xfrm>
        </p:grpSpPr>
        <p:grpSp>
          <p:nvGrpSpPr>
            <p:cNvPr id="93233" name="Group 15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93237" name="AutoShape 16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3238" name="Rectangle 17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3234" name="Group 18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93235" name="AutoShape 19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3236" name="Rectangle 20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93193" name="Group 23"/>
          <p:cNvGrpSpPr>
            <a:grpSpLocks/>
          </p:cNvGrpSpPr>
          <p:nvPr/>
        </p:nvGrpSpPr>
        <p:grpSpPr bwMode="auto">
          <a:xfrm>
            <a:off x="2149475" y="3941763"/>
            <a:ext cx="1304925" cy="501650"/>
            <a:chOff x="0" y="0"/>
            <a:chExt cx="1169" cy="449"/>
          </a:xfrm>
        </p:grpSpPr>
        <p:grpSp>
          <p:nvGrpSpPr>
            <p:cNvPr id="93227" name="Group 24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93231" name="AutoShape 25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3232" name="Rectangle 26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3228" name="Group 27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93229" name="AutoShape 28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3230" name="Rectangle 29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93194" name="Line 32"/>
          <p:cNvSpPr>
            <a:spLocks noChangeShapeType="1"/>
          </p:cNvSpPr>
          <p:nvPr/>
        </p:nvSpPr>
        <p:spPr bwMode="auto">
          <a:xfrm>
            <a:off x="3214688" y="4397375"/>
            <a:ext cx="628650" cy="1141413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195" name="Line 33"/>
          <p:cNvSpPr>
            <a:spLocks noChangeShapeType="1"/>
          </p:cNvSpPr>
          <p:nvPr/>
        </p:nvSpPr>
        <p:spPr bwMode="auto">
          <a:xfrm flipH="1">
            <a:off x="844550" y="6040438"/>
            <a:ext cx="338138" cy="319087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62" name="Rectangle 34"/>
          <p:cNvSpPr>
            <a:spLocks/>
          </p:cNvSpPr>
          <p:nvPr/>
        </p:nvSpPr>
        <p:spPr bwMode="auto">
          <a:xfrm>
            <a:off x="5180013" y="4932363"/>
            <a:ext cx="925512" cy="46196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500">
                <a:cs typeface="Arial" charset="0"/>
                <a:sym typeface="Arial" charset="0"/>
              </a:rPr>
              <a:t>OpenFlow</a:t>
            </a:r>
          </a:p>
          <a:p>
            <a:pPr marL="38100"/>
            <a:r>
              <a:rPr lang="en-US" sz="1500">
                <a:cs typeface="Arial" charset="0"/>
                <a:sym typeface="Arial" charset="0"/>
              </a:rPr>
              <a:t>Protocol</a:t>
            </a:r>
          </a:p>
        </p:txBody>
      </p:sp>
      <p:sp>
        <p:nvSpPr>
          <p:cNvPr id="93197" name="Line 35"/>
          <p:cNvSpPr>
            <a:spLocks noChangeShapeType="1"/>
          </p:cNvSpPr>
          <p:nvPr/>
        </p:nvSpPr>
        <p:spPr bwMode="auto">
          <a:xfrm rot="10800000" flipH="1">
            <a:off x="4419600" y="4551363"/>
            <a:ext cx="1371600" cy="10668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198" name="Line 36"/>
          <p:cNvSpPr>
            <a:spLocks noChangeShapeType="1"/>
          </p:cNvSpPr>
          <p:nvPr/>
        </p:nvSpPr>
        <p:spPr bwMode="auto">
          <a:xfrm rot="10800000" flipH="1">
            <a:off x="3509963" y="4094163"/>
            <a:ext cx="1752600" cy="762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199" name="Line 37"/>
          <p:cNvSpPr>
            <a:spLocks noChangeShapeType="1"/>
          </p:cNvSpPr>
          <p:nvPr/>
        </p:nvSpPr>
        <p:spPr bwMode="auto">
          <a:xfrm rot="10800000" flipH="1">
            <a:off x="2133600" y="4475163"/>
            <a:ext cx="3124200" cy="11430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93200" name="Group 38"/>
          <p:cNvGrpSpPr>
            <a:grpSpLocks/>
          </p:cNvGrpSpPr>
          <p:nvPr/>
        </p:nvGrpSpPr>
        <p:grpSpPr bwMode="auto">
          <a:xfrm>
            <a:off x="5259388" y="3810000"/>
            <a:ext cx="3349625" cy="741363"/>
            <a:chOff x="0" y="0"/>
            <a:chExt cx="3000" cy="664"/>
          </a:xfrm>
        </p:grpSpPr>
        <p:grpSp>
          <p:nvGrpSpPr>
            <p:cNvPr id="93223" name="Group 39"/>
            <p:cNvGrpSpPr>
              <a:grpSpLocks/>
            </p:cNvGrpSpPr>
            <p:nvPr/>
          </p:nvGrpSpPr>
          <p:grpSpPr bwMode="auto">
            <a:xfrm>
              <a:off x="0" y="0"/>
              <a:ext cx="3000" cy="664"/>
              <a:chOff x="0" y="0"/>
              <a:chExt cx="3000" cy="664"/>
            </a:xfrm>
          </p:grpSpPr>
          <p:sp>
            <p:nvSpPr>
              <p:cNvPr id="22568" name="AutoShape 40"/>
              <p:cNvSpPr>
                <a:spLocks/>
              </p:cNvSpPr>
              <p:nvPr/>
            </p:nvSpPr>
            <p:spPr bwMode="auto">
              <a:xfrm>
                <a:off x="0" y="0"/>
                <a:ext cx="3000" cy="664"/>
              </a:xfrm>
              <a:prstGeom prst="roundRect">
                <a:avLst>
                  <a:gd name="adj" fmla="val 11718"/>
                </a:avLst>
              </a:prstGeom>
              <a:solidFill>
                <a:srgbClr val="FFFFFF"/>
              </a:solidFill>
              <a:ln w="38100" cap="flat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38099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3226" name="Rectangle 41"/>
              <p:cNvSpPr>
                <a:spLocks/>
              </p:cNvSpPr>
              <p:nvPr/>
            </p:nvSpPr>
            <p:spPr bwMode="auto">
              <a:xfrm>
                <a:off x="33" y="224"/>
                <a:ext cx="293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93224" name="Rectangle 42"/>
            <p:cNvSpPr>
              <a:spLocks/>
            </p:cNvSpPr>
            <p:nvPr/>
          </p:nvSpPr>
          <p:spPr bwMode="auto">
            <a:xfrm>
              <a:off x="109" y="88"/>
              <a:ext cx="2800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112557" bIns="38100" anchor="ctr"/>
            <a:lstStyle/>
            <a:p>
              <a:r>
                <a:rPr lang="en-US" sz="1700">
                  <a:cs typeface="Arial" charset="0"/>
                  <a:sym typeface="Arial" charset="0"/>
                </a:rPr>
                <a:t>OpenFlow FlowVisor </a:t>
              </a:r>
              <a:br>
                <a:rPr lang="en-US" sz="1700">
                  <a:cs typeface="Arial" charset="0"/>
                  <a:sym typeface="Arial" charset="0"/>
                </a:rPr>
              </a:br>
              <a:r>
                <a:rPr lang="en-US" sz="1700">
                  <a:cs typeface="Arial" charset="0"/>
                  <a:sym typeface="Arial" charset="0"/>
                </a:rPr>
                <a:t>&amp; Policy Control</a:t>
              </a:r>
            </a:p>
          </p:txBody>
        </p:sp>
      </p:grpSp>
      <p:grpSp>
        <p:nvGrpSpPr>
          <p:cNvPr id="93201" name="Group 43"/>
          <p:cNvGrpSpPr>
            <a:grpSpLocks/>
          </p:cNvGrpSpPr>
          <p:nvPr/>
        </p:nvGrpSpPr>
        <p:grpSpPr bwMode="auto">
          <a:xfrm>
            <a:off x="7620000" y="2132013"/>
            <a:ext cx="914400" cy="911225"/>
            <a:chOff x="0" y="0"/>
            <a:chExt cx="820" cy="816"/>
          </a:xfrm>
        </p:grpSpPr>
        <p:pic>
          <p:nvPicPr>
            <p:cNvPr id="93222" name="Picture 4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2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202" name="Line 45"/>
          <p:cNvSpPr>
            <a:spLocks noChangeShapeType="1"/>
          </p:cNvSpPr>
          <p:nvPr/>
        </p:nvSpPr>
        <p:spPr bwMode="auto">
          <a:xfrm rot="10800000" flipH="1">
            <a:off x="7543800" y="2971800"/>
            <a:ext cx="458788" cy="836613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203" name="Rectangle 46"/>
          <p:cNvSpPr>
            <a:spLocks/>
          </p:cNvSpPr>
          <p:nvPr/>
        </p:nvSpPr>
        <p:spPr bwMode="auto">
          <a:xfrm>
            <a:off x="7657377" y="1534180"/>
            <a:ext cx="10294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700" dirty="0">
                <a:cs typeface="Arial" charset="0"/>
                <a:sym typeface="Arial" charset="0"/>
              </a:rPr>
              <a:t>C’s</a:t>
            </a:r>
          </a:p>
          <a:p>
            <a:pPr marL="38100"/>
            <a:r>
              <a:rPr lang="en-US" sz="1700" dirty="0">
                <a:cs typeface="Arial" charset="0"/>
                <a:sym typeface="Arial" charset="0"/>
              </a:rPr>
              <a:t>Controller</a:t>
            </a:r>
          </a:p>
        </p:txBody>
      </p:sp>
      <p:sp>
        <p:nvSpPr>
          <p:cNvPr id="93204" name="Rectangle 47"/>
          <p:cNvSpPr>
            <a:spLocks/>
          </p:cNvSpPr>
          <p:nvPr/>
        </p:nvSpPr>
        <p:spPr bwMode="auto">
          <a:xfrm>
            <a:off x="5532438" y="1373188"/>
            <a:ext cx="10284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700" dirty="0">
                <a:cs typeface="Arial" charset="0"/>
                <a:sym typeface="Arial" charset="0"/>
              </a:rPr>
              <a:t>B’s</a:t>
            </a:r>
          </a:p>
          <a:p>
            <a:pPr marL="38100"/>
            <a:r>
              <a:rPr lang="en-US" sz="1700" dirty="0">
                <a:cs typeface="Arial" charset="0"/>
                <a:sym typeface="Arial" charset="0"/>
              </a:rPr>
              <a:t>Controller</a:t>
            </a:r>
          </a:p>
        </p:txBody>
      </p:sp>
      <p:grpSp>
        <p:nvGrpSpPr>
          <p:cNvPr id="93205" name="Group 48"/>
          <p:cNvGrpSpPr>
            <a:grpSpLocks/>
          </p:cNvGrpSpPr>
          <p:nvPr/>
        </p:nvGrpSpPr>
        <p:grpSpPr bwMode="auto">
          <a:xfrm>
            <a:off x="5491163" y="1979613"/>
            <a:ext cx="911225" cy="911225"/>
            <a:chOff x="0" y="0"/>
            <a:chExt cx="816" cy="816"/>
          </a:xfrm>
        </p:grpSpPr>
        <p:pic>
          <p:nvPicPr>
            <p:cNvPr id="93221" name="Picture 4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206" name="Line 50"/>
          <p:cNvSpPr>
            <a:spLocks noChangeShapeType="1"/>
          </p:cNvSpPr>
          <p:nvPr/>
        </p:nvSpPr>
        <p:spPr bwMode="auto">
          <a:xfrm rot="10800000">
            <a:off x="5867400" y="2819400"/>
            <a:ext cx="531813" cy="9906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207" name="Rectangle 51"/>
          <p:cNvSpPr>
            <a:spLocks/>
          </p:cNvSpPr>
          <p:nvPr/>
        </p:nvSpPr>
        <p:spPr bwMode="auto">
          <a:xfrm>
            <a:off x="3540125" y="1524000"/>
            <a:ext cx="10413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700" dirty="0">
                <a:cs typeface="Arial" charset="0"/>
                <a:sym typeface="Arial" charset="0"/>
              </a:rPr>
              <a:t>A’s</a:t>
            </a:r>
          </a:p>
          <a:p>
            <a:pPr marL="38100"/>
            <a:r>
              <a:rPr lang="en-US" sz="1700" dirty="0">
                <a:cs typeface="Arial" charset="0"/>
                <a:sym typeface="Arial" charset="0"/>
              </a:rPr>
              <a:t>Controller</a:t>
            </a:r>
          </a:p>
        </p:txBody>
      </p:sp>
      <p:grpSp>
        <p:nvGrpSpPr>
          <p:cNvPr id="93208" name="Group 52"/>
          <p:cNvGrpSpPr>
            <a:grpSpLocks/>
          </p:cNvGrpSpPr>
          <p:nvPr/>
        </p:nvGrpSpPr>
        <p:grpSpPr bwMode="auto">
          <a:xfrm>
            <a:off x="3616325" y="2132013"/>
            <a:ext cx="911225" cy="911225"/>
            <a:chOff x="0" y="0"/>
            <a:chExt cx="816" cy="816"/>
          </a:xfrm>
        </p:grpSpPr>
        <p:pic>
          <p:nvPicPr>
            <p:cNvPr id="93220" name="Picture 5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209" name="Line 54"/>
          <p:cNvSpPr>
            <a:spLocks noChangeShapeType="1"/>
          </p:cNvSpPr>
          <p:nvPr/>
        </p:nvSpPr>
        <p:spPr bwMode="auto">
          <a:xfrm rot="10800000">
            <a:off x="4268788" y="2971800"/>
            <a:ext cx="1370012" cy="836613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83" name="Rectangle 55"/>
          <p:cNvSpPr>
            <a:spLocks/>
          </p:cNvSpPr>
          <p:nvPr/>
        </p:nvSpPr>
        <p:spPr bwMode="auto">
          <a:xfrm>
            <a:off x="4572000" y="3000375"/>
            <a:ext cx="925513" cy="46196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500">
                <a:cs typeface="Arial" charset="0"/>
                <a:sym typeface="Arial" charset="0"/>
              </a:rPr>
              <a:t>OpenFlow</a:t>
            </a:r>
          </a:p>
          <a:p>
            <a:pPr marL="38100"/>
            <a:r>
              <a:rPr lang="en-US" sz="1500">
                <a:cs typeface="Arial" charset="0"/>
                <a:sym typeface="Arial" charset="0"/>
              </a:rPr>
              <a:t>Protocol</a:t>
            </a:r>
          </a:p>
        </p:txBody>
      </p:sp>
      <p:pic>
        <p:nvPicPr>
          <p:cNvPr id="93215" name="Picture 1"/>
          <p:cNvPicPr>
            <a:picLocks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386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6" name="Picture 1"/>
          <p:cNvPicPr>
            <a:picLocks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6388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17" name="Rectangle 12"/>
          <p:cNvSpPr>
            <a:spLocks/>
          </p:cNvSpPr>
          <p:nvPr/>
        </p:nvSpPr>
        <p:spPr bwMode="auto">
          <a:xfrm>
            <a:off x="2428875" y="3962400"/>
            <a:ext cx="77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 algn="ctr"/>
            <a:r>
              <a:rPr lang="en-US" sz="13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OpenFlow </a:t>
            </a:r>
          </a:p>
          <a:p>
            <a:pPr marL="38100" algn="ctr"/>
            <a:r>
              <a:rPr lang="en-US" sz="13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Switch</a:t>
            </a:r>
          </a:p>
        </p:txBody>
      </p:sp>
      <p:sp>
        <p:nvSpPr>
          <p:cNvPr id="93218" name="Rectangle 12"/>
          <p:cNvSpPr>
            <a:spLocks/>
          </p:cNvSpPr>
          <p:nvPr/>
        </p:nvSpPr>
        <p:spPr bwMode="auto">
          <a:xfrm>
            <a:off x="1066800" y="5562600"/>
            <a:ext cx="77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 algn="ctr"/>
            <a:r>
              <a:rPr lang="en-US" sz="13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OpenFlow </a:t>
            </a:r>
          </a:p>
          <a:p>
            <a:pPr marL="38100" algn="ctr"/>
            <a:r>
              <a:rPr lang="en-US" sz="13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Switch</a:t>
            </a:r>
          </a:p>
        </p:txBody>
      </p:sp>
      <p:pic>
        <p:nvPicPr>
          <p:cNvPr id="93219" name="Picture 1"/>
          <p:cNvPicPr>
            <a:picLocks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388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Virtualizing OpenFlow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45908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108700"/>
            <a:ext cx="7239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6108700"/>
            <a:ext cx="7254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Line 3"/>
          <p:cNvSpPr>
            <a:spLocks noChangeShapeType="1"/>
          </p:cNvSpPr>
          <p:nvPr/>
        </p:nvSpPr>
        <p:spPr bwMode="auto">
          <a:xfrm flipH="1">
            <a:off x="1762125" y="4238625"/>
            <a:ext cx="628650" cy="1141413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13" name="Line 4"/>
          <p:cNvSpPr>
            <a:spLocks noChangeShapeType="1"/>
          </p:cNvSpPr>
          <p:nvPr/>
        </p:nvSpPr>
        <p:spPr bwMode="auto">
          <a:xfrm>
            <a:off x="4130675" y="5881688"/>
            <a:ext cx="290513" cy="32067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94214" name="Group 5"/>
          <p:cNvGrpSpPr>
            <a:grpSpLocks/>
          </p:cNvGrpSpPr>
          <p:nvPr/>
        </p:nvGrpSpPr>
        <p:grpSpPr bwMode="auto">
          <a:xfrm>
            <a:off x="3163888" y="5380038"/>
            <a:ext cx="1304925" cy="501650"/>
            <a:chOff x="0" y="0"/>
            <a:chExt cx="1169" cy="449"/>
          </a:xfrm>
        </p:grpSpPr>
        <p:grpSp>
          <p:nvGrpSpPr>
            <p:cNvPr id="94261" name="Group 6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94265" name="AutoShape 7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4266" name="Rectangle 8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4262" name="Group 9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94263" name="AutoShape 10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4264" name="Rectangle 11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pic>
        <p:nvPicPr>
          <p:cNvPr id="94215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461000"/>
            <a:ext cx="39211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6" name="Group 14"/>
          <p:cNvGrpSpPr>
            <a:grpSpLocks/>
          </p:cNvGrpSpPr>
          <p:nvPr/>
        </p:nvGrpSpPr>
        <p:grpSpPr bwMode="auto">
          <a:xfrm>
            <a:off x="785813" y="5380038"/>
            <a:ext cx="1304925" cy="501650"/>
            <a:chOff x="0" y="0"/>
            <a:chExt cx="1169" cy="449"/>
          </a:xfrm>
        </p:grpSpPr>
        <p:grpSp>
          <p:nvGrpSpPr>
            <p:cNvPr id="94255" name="Group 15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94259" name="AutoShape 16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4260" name="Rectangle 17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4256" name="Group 18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94257" name="AutoShape 19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4258" name="Rectangle 20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pic>
        <p:nvPicPr>
          <p:cNvPr id="94217" name="Picture 2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461000"/>
            <a:ext cx="3937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8" name="Group 23"/>
          <p:cNvGrpSpPr>
            <a:grpSpLocks/>
          </p:cNvGrpSpPr>
          <p:nvPr/>
        </p:nvGrpSpPr>
        <p:grpSpPr bwMode="auto">
          <a:xfrm>
            <a:off x="2149475" y="3784600"/>
            <a:ext cx="1304925" cy="500063"/>
            <a:chOff x="0" y="0"/>
            <a:chExt cx="1169" cy="449"/>
          </a:xfrm>
        </p:grpSpPr>
        <p:grpSp>
          <p:nvGrpSpPr>
            <p:cNvPr id="94249" name="Group 24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94253" name="AutoShape 25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4254" name="Rectangle 26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4250" name="Group 27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94251" name="AutoShape 28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4252" name="Rectangle 29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pic>
        <p:nvPicPr>
          <p:cNvPr id="94219" name="Picture 3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63975"/>
            <a:ext cx="39211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0" name="Line 32"/>
          <p:cNvSpPr>
            <a:spLocks noChangeShapeType="1"/>
          </p:cNvSpPr>
          <p:nvPr/>
        </p:nvSpPr>
        <p:spPr bwMode="auto">
          <a:xfrm>
            <a:off x="3214688" y="4238625"/>
            <a:ext cx="628650" cy="1141413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21" name="Line 33"/>
          <p:cNvSpPr>
            <a:spLocks noChangeShapeType="1"/>
          </p:cNvSpPr>
          <p:nvPr/>
        </p:nvSpPr>
        <p:spPr bwMode="auto">
          <a:xfrm flipH="1">
            <a:off x="844550" y="5881688"/>
            <a:ext cx="338138" cy="32067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22" name="Rectangle 34"/>
          <p:cNvSpPr>
            <a:spLocks/>
          </p:cNvSpPr>
          <p:nvPr/>
        </p:nvSpPr>
        <p:spPr bwMode="auto">
          <a:xfrm>
            <a:off x="5180013" y="4773613"/>
            <a:ext cx="925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500">
                <a:cs typeface="Arial" charset="0"/>
                <a:sym typeface="Arial" charset="0"/>
              </a:rPr>
              <a:t>OpenFlow</a:t>
            </a:r>
          </a:p>
          <a:p>
            <a:pPr marL="38100"/>
            <a:r>
              <a:rPr lang="en-US" sz="1500">
                <a:cs typeface="Arial" charset="0"/>
                <a:sym typeface="Arial" charset="0"/>
              </a:rPr>
              <a:t>Protocol</a:t>
            </a:r>
          </a:p>
        </p:txBody>
      </p:sp>
      <p:sp>
        <p:nvSpPr>
          <p:cNvPr id="94223" name="Line 35"/>
          <p:cNvSpPr>
            <a:spLocks noChangeShapeType="1"/>
          </p:cNvSpPr>
          <p:nvPr/>
        </p:nvSpPr>
        <p:spPr bwMode="auto">
          <a:xfrm rot="10800000" flipH="1">
            <a:off x="4419600" y="4394200"/>
            <a:ext cx="1371600" cy="1065213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24" name="Line 36"/>
          <p:cNvSpPr>
            <a:spLocks noChangeShapeType="1"/>
          </p:cNvSpPr>
          <p:nvPr/>
        </p:nvSpPr>
        <p:spPr bwMode="auto">
          <a:xfrm rot="10800000" flipH="1">
            <a:off x="3509963" y="3935413"/>
            <a:ext cx="1752600" cy="762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25" name="Line 37"/>
          <p:cNvSpPr>
            <a:spLocks noChangeShapeType="1"/>
          </p:cNvSpPr>
          <p:nvPr/>
        </p:nvSpPr>
        <p:spPr bwMode="auto">
          <a:xfrm rot="10800000" flipH="1">
            <a:off x="2133600" y="4316413"/>
            <a:ext cx="3124200" cy="11430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94226" name="Group 38"/>
          <p:cNvGrpSpPr>
            <a:grpSpLocks/>
          </p:cNvGrpSpPr>
          <p:nvPr/>
        </p:nvGrpSpPr>
        <p:grpSpPr bwMode="auto">
          <a:xfrm>
            <a:off x="5259388" y="3652838"/>
            <a:ext cx="3349625" cy="739775"/>
            <a:chOff x="0" y="0"/>
            <a:chExt cx="3000" cy="664"/>
          </a:xfrm>
        </p:grpSpPr>
        <p:grpSp>
          <p:nvGrpSpPr>
            <p:cNvPr id="94245" name="Group 39"/>
            <p:cNvGrpSpPr>
              <a:grpSpLocks/>
            </p:cNvGrpSpPr>
            <p:nvPr/>
          </p:nvGrpSpPr>
          <p:grpSpPr bwMode="auto">
            <a:xfrm>
              <a:off x="0" y="0"/>
              <a:ext cx="3000" cy="664"/>
              <a:chOff x="0" y="0"/>
              <a:chExt cx="3000" cy="664"/>
            </a:xfrm>
          </p:grpSpPr>
          <p:sp>
            <p:nvSpPr>
              <p:cNvPr id="94247" name="AutoShape 40"/>
              <p:cNvSpPr>
                <a:spLocks/>
              </p:cNvSpPr>
              <p:nvPr/>
            </p:nvSpPr>
            <p:spPr bwMode="auto">
              <a:xfrm>
                <a:off x="0" y="0"/>
                <a:ext cx="3000" cy="664"/>
              </a:xfrm>
              <a:prstGeom prst="roundRect">
                <a:avLst>
                  <a:gd name="adj" fmla="val 11718"/>
                </a:avLst>
              </a:prstGeom>
              <a:solidFill>
                <a:srgbClr val="FFFFFF"/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4248" name="Rectangle 41"/>
              <p:cNvSpPr>
                <a:spLocks/>
              </p:cNvSpPr>
              <p:nvPr/>
            </p:nvSpPr>
            <p:spPr bwMode="auto">
              <a:xfrm>
                <a:off x="33" y="224"/>
                <a:ext cx="293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94246" name="Rectangle 42"/>
            <p:cNvSpPr>
              <a:spLocks/>
            </p:cNvSpPr>
            <p:nvPr/>
          </p:nvSpPr>
          <p:spPr bwMode="auto">
            <a:xfrm>
              <a:off x="340" y="88"/>
              <a:ext cx="243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112557" bIns="38100" anchor="ctr">
              <a:spAutoFit/>
            </a:bodyPr>
            <a:lstStyle/>
            <a:p>
              <a:r>
                <a:rPr lang="en-US" sz="1700">
                  <a:cs typeface="Arial" charset="0"/>
                  <a:sym typeface="Arial" charset="0"/>
                </a:rPr>
                <a:t>OpenFlow</a:t>
              </a:r>
            </a:p>
            <a:p>
              <a:r>
                <a:rPr lang="en-US" sz="1700">
                  <a:cs typeface="Arial" charset="0"/>
                  <a:sym typeface="Arial" charset="0"/>
                </a:rPr>
                <a:t>FlowVisor &amp; Policy Control</a:t>
              </a:r>
            </a:p>
          </p:txBody>
        </p:sp>
      </p:grpSp>
      <p:sp>
        <p:nvSpPr>
          <p:cNvPr id="94227" name="Rectangle 43"/>
          <p:cNvSpPr>
            <a:spLocks/>
          </p:cNvSpPr>
          <p:nvPr/>
        </p:nvSpPr>
        <p:spPr bwMode="auto">
          <a:xfrm>
            <a:off x="3490913" y="1660525"/>
            <a:ext cx="10239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700">
                <a:cs typeface="Arial" charset="0"/>
                <a:sym typeface="Arial" charset="0"/>
              </a:rPr>
              <a:t>Broadcast</a:t>
            </a:r>
          </a:p>
        </p:txBody>
      </p:sp>
      <p:sp>
        <p:nvSpPr>
          <p:cNvPr id="94228" name="Rectangle 44"/>
          <p:cNvSpPr>
            <a:spLocks/>
          </p:cNvSpPr>
          <p:nvPr/>
        </p:nvSpPr>
        <p:spPr bwMode="auto">
          <a:xfrm>
            <a:off x="5465763" y="1535113"/>
            <a:ext cx="9001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700">
                <a:cs typeface="Arial" charset="0"/>
                <a:sym typeface="Arial" charset="0"/>
              </a:rPr>
              <a:t>Multicast</a:t>
            </a:r>
          </a:p>
        </p:txBody>
      </p:sp>
      <p:grpSp>
        <p:nvGrpSpPr>
          <p:cNvPr id="94229" name="Group 45"/>
          <p:cNvGrpSpPr>
            <a:grpSpLocks/>
          </p:cNvGrpSpPr>
          <p:nvPr/>
        </p:nvGrpSpPr>
        <p:grpSpPr bwMode="auto">
          <a:xfrm>
            <a:off x="3616325" y="1822450"/>
            <a:ext cx="4911725" cy="1828800"/>
            <a:chOff x="0" y="0"/>
            <a:chExt cx="4399" cy="1639"/>
          </a:xfrm>
        </p:grpSpPr>
        <p:grpSp>
          <p:nvGrpSpPr>
            <p:cNvPr id="94235" name="Group 46"/>
            <p:cNvGrpSpPr>
              <a:grpSpLocks/>
            </p:cNvGrpSpPr>
            <p:nvPr/>
          </p:nvGrpSpPr>
          <p:grpSpPr bwMode="auto">
            <a:xfrm>
              <a:off x="0" y="136"/>
              <a:ext cx="816" cy="816"/>
              <a:chOff x="0" y="0"/>
              <a:chExt cx="816" cy="816"/>
            </a:xfrm>
          </p:grpSpPr>
          <p:pic>
            <p:nvPicPr>
              <p:cNvPr id="94244" name="Picture 47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4236" name="Group 48"/>
            <p:cNvGrpSpPr>
              <a:grpSpLocks/>
            </p:cNvGrpSpPr>
            <p:nvPr/>
          </p:nvGrpSpPr>
          <p:grpSpPr bwMode="auto">
            <a:xfrm>
              <a:off x="1679" y="0"/>
              <a:ext cx="816" cy="816"/>
              <a:chOff x="0" y="0"/>
              <a:chExt cx="816" cy="816"/>
            </a:xfrm>
          </p:grpSpPr>
          <p:pic>
            <p:nvPicPr>
              <p:cNvPr id="94243" name="Picture 49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4237" name="Group 50"/>
            <p:cNvGrpSpPr>
              <a:grpSpLocks/>
            </p:cNvGrpSpPr>
            <p:nvPr/>
          </p:nvGrpSpPr>
          <p:grpSpPr bwMode="auto">
            <a:xfrm>
              <a:off x="3583" y="136"/>
              <a:ext cx="816" cy="816"/>
              <a:chOff x="0" y="0"/>
              <a:chExt cx="816" cy="816"/>
            </a:xfrm>
          </p:grpSpPr>
          <p:pic>
            <p:nvPicPr>
              <p:cNvPr id="94242" name="Picture 51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4238" name="Line 52"/>
            <p:cNvSpPr>
              <a:spLocks noChangeShapeType="1"/>
            </p:cNvSpPr>
            <p:nvPr/>
          </p:nvSpPr>
          <p:spPr bwMode="auto">
            <a:xfrm rot="10800000">
              <a:off x="583" y="887"/>
              <a:ext cx="1228" cy="751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239" name="Line 53"/>
            <p:cNvSpPr>
              <a:spLocks noChangeShapeType="1"/>
            </p:cNvSpPr>
            <p:nvPr/>
          </p:nvSpPr>
          <p:spPr bwMode="auto">
            <a:xfrm rot="10800000">
              <a:off x="2015" y="752"/>
              <a:ext cx="477" cy="887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240" name="Line 54"/>
            <p:cNvSpPr>
              <a:spLocks noChangeShapeType="1"/>
            </p:cNvSpPr>
            <p:nvPr/>
          </p:nvSpPr>
          <p:spPr bwMode="auto">
            <a:xfrm rot="10800000" flipH="1">
              <a:off x="3519" y="888"/>
              <a:ext cx="409" cy="75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241" name="Rectangle 55"/>
            <p:cNvSpPr>
              <a:spLocks/>
            </p:cNvSpPr>
            <p:nvPr/>
          </p:nvSpPr>
          <p:spPr bwMode="auto">
            <a:xfrm>
              <a:off x="2559" y="1119"/>
              <a:ext cx="845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57797" bIns="0">
              <a:spAutoFit/>
            </a:bodyPr>
            <a:lstStyle/>
            <a:p>
              <a:pPr marL="38100"/>
              <a:r>
                <a:rPr lang="en-US" sz="1500">
                  <a:cs typeface="Arial" charset="0"/>
                  <a:sym typeface="Arial" charset="0"/>
                </a:rPr>
                <a:t>OpenFlow</a:t>
              </a:r>
            </a:p>
            <a:p>
              <a:pPr marL="38100"/>
              <a:r>
                <a:rPr lang="en-US" sz="1500">
                  <a:cs typeface="Arial" charset="0"/>
                  <a:sym typeface="Arial" charset="0"/>
                </a:rPr>
                <a:t>Protocol</a:t>
              </a:r>
            </a:p>
          </p:txBody>
        </p:sp>
      </p:grpSp>
      <p:sp>
        <p:nvSpPr>
          <p:cNvPr id="94230" name="Rectangle 56"/>
          <p:cNvSpPr>
            <a:spLocks/>
          </p:cNvSpPr>
          <p:nvPr/>
        </p:nvSpPr>
        <p:spPr bwMode="auto">
          <a:xfrm>
            <a:off x="7123113" y="1285875"/>
            <a:ext cx="1455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700">
                <a:cs typeface="Arial" charset="0"/>
                <a:sym typeface="Arial" charset="0"/>
              </a:rPr>
              <a:t>http</a:t>
            </a:r>
          </a:p>
          <a:p>
            <a:pPr marL="38100"/>
            <a:r>
              <a:rPr lang="en-US" sz="1700">
                <a:cs typeface="Arial" charset="0"/>
                <a:sym typeface="Arial" charset="0"/>
              </a:rPr>
              <a:t>Load-balancer</a:t>
            </a:r>
          </a:p>
        </p:txBody>
      </p:sp>
      <p:sp>
        <p:nvSpPr>
          <p:cNvPr id="94232" name="Rectangle 12"/>
          <p:cNvSpPr>
            <a:spLocks/>
          </p:cNvSpPr>
          <p:nvPr/>
        </p:nvSpPr>
        <p:spPr bwMode="auto">
          <a:xfrm>
            <a:off x="1057275" y="5410200"/>
            <a:ext cx="77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 algn="ctr"/>
            <a:r>
              <a:rPr lang="en-US" sz="13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OpenFlow </a:t>
            </a:r>
          </a:p>
          <a:p>
            <a:pPr marL="38100" algn="ctr"/>
            <a:r>
              <a:rPr lang="en-US" sz="13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Switch</a:t>
            </a:r>
          </a:p>
        </p:txBody>
      </p:sp>
      <p:sp>
        <p:nvSpPr>
          <p:cNvPr id="94233" name="Rectangle 12"/>
          <p:cNvSpPr>
            <a:spLocks/>
          </p:cNvSpPr>
          <p:nvPr/>
        </p:nvSpPr>
        <p:spPr bwMode="auto">
          <a:xfrm>
            <a:off x="2438400" y="3810000"/>
            <a:ext cx="77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 algn="ctr"/>
            <a:r>
              <a:rPr lang="en-US" sz="13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OpenFlow </a:t>
            </a:r>
          </a:p>
          <a:p>
            <a:pPr marL="38100" algn="ctr"/>
            <a:r>
              <a:rPr lang="en-US" sz="13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Switch</a:t>
            </a:r>
          </a:p>
        </p:txBody>
      </p:sp>
      <p:sp>
        <p:nvSpPr>
          <p:cNvPr id="94234" name="Rectangle 12"/>
          <p:cNvSpPr>
            <a:spLocks/>
          </p:cNvSpPr>
          <p:nvPr/>
        </p:nvSpPr>
        <p:spPr bwMode="auto">
          <a:xfrm>
            <a:off x="3429000" y="5410200"/>
            <a:ext cx="77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 algn="ctr"/>
            <a:r>
              <a:rPr lang="en-US" sz="13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OpenFlow </a:t>
            </a:r>
          </a:p>
          <a:p>
            <a:pPr marL="38100" algn="ctr"/>
            <a:r>
              <a:rPr lang="en-US" sz="130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Switch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Virtualizing OpenFlow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85092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for Thought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challenges in switching from traditional networks to OpenFlow networks?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are </a:t>
            </a:r>
            <a:r>
              <a:rPr lang="en-US"/>
              <a:t>the opportunities?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6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3733800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Computer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2514600"/>
            <a:ext cx="1905000" cy="838200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FFFFFF"/>
                </a:solidFill>
              </a:rPr>
              <a:t>Application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352800" y="1981200"/>
            <a:ext cx="5410200" cy="2667000"/>
            <a:chOff x="3352800" y="2667000"/>
            <a:chExt cx="5410200" cy="2667000"/>
          </a:xfrm>
        </p:grpSpPr>
        <p:sp>
          <p:nvSpPr>
            <p:cNvPr id="16" name="Rounded Rectangle 15"/>
            <p:cNvSpPr/>
            <p:nvPr/>
          </p:nvSpPr>
          <p:spPr>
            <a:xfrm>
              <a:off x="5867400" y="4495800"/>
              <a:ext cx="1905000" cy="838200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Computer</a:t>
              </a:r>
              <a:endParaRPr lang="en-US" sz="1800" b="1">
                <a:solidFill>
                  <a:schemeClr val="bg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953000" y="2667000"/>
              <a:ext cx="1447800" cy="685800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rgbClr val="FFFFFF"/>
                  </a:solidFill>
                </a:rPr>
                <a:t>Application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239000" y="2667000"/>
              <a:ext cx="1524000" cy="685800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rgbClr val="FFFFFF"/>
                  </a:solidFill>
                </a:rPr>
                <a:t>Application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867400" y="3581400"/>
              <a:ext cx="19050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rgbClr val="FFFFFF"/>
                  </a:solidFill>
                </a:rPr>
                <a:t>OS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553200" y="2971800"/>
              <a:ext cx="533400" cy="1588"/>
            </a:xfrm>
            <a:prstGeom prst="line">
              <a:avLst/>
            </a:prstGeom>
            <a:ln w="25400" cap="flat" cmpd="sng" algn="ctr">
              <a:solidFill>
                <a:schemeClr val="tx2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ight Arrow 24"/>
            <p:cNvSpPr/>
            <p:nvPr/>
          </p:nvSpPr>
          <p:spPr>
            <a:xfrm>
              <a:off x="3352800" y="3886200"/>
              <a:ext cx="1371600" cy="838200"/>
            </a:xfrm>
            <a:prstGeom prst="rightArrow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209800" y="5200650"/>
            <a:ext cx="739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OS abstracts hardware substrate</a:t>
            </a:r>
          </a:p>
          <a:p>
            <a:pPr eaLnBrk="1" hangingPunct="1"/>
            <a:r>
              <a:rPr lang="en-US">
                <a:sym typeface="Wingdings" charset="0"/>
              </a:rPr>
              <a:t> Innovation in applications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in Applications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5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066800" y="3200400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x86</a:t>
            </a:r>
          </a:p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(Computer)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66800" y="2286000"/>
            <a:ext cx="1905000" cy="838200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FFFFFF"/>
                </a:solidFill>
              </a:rPr>
              <a:t>Windows</a:t>
            </a:r>
          </a:p>
          <a:p>
            <a:pPr algn="ctr" eaLnBrk="1" hangingPunct="1"/>
            <a:r>
              <a:rPr lang="en-US" sz="1800">
                <a:solidFill>
                  <a:srgbClr val="FFFFFF"/>
                </a:solidFill>
              </a:rPr>
              <a:t>(OS)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362200" y="1295400"/>
            <a:ext cx="1295400" cy="685800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</a:rPr>
              <a:t>Application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752600" y="1598613"/>
            <a:ext cx="533400" cy="1587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81000" y="1295400"/>
            <a:ext cx="1295400" cy="685800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</a:rPr>
              <a:t>Application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581400" y="1295400"/>
            <a:ext cx="5181600" cy="2743200"/>
            <a:chOff x="3505200" y="2438400"/>
            <a:chExt cx="5181600" cy="2743200"/>
          </a:xfrm>
        </p:grpSpPr>
        <p:sp>
          <p:nvSpPr>
            <p:cNvPr id="14" name="Rounded Rectangle 13"/>
            <p:cNvSpPr/>
            <p:nvPr/>
          </p:nvSpPr>
          <p:spPr>
            <a:xfrm>
              <a:off x="6781800" y="3429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</a:rPr>
                <a:t>Linux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924800" y="3429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</a:rPr>
                <a:t>Mac</a:t>
              </a:r>
            </a:p>
            <a:p>
              <a:pPr algn="ctr" eaLnBrk="1" hangingPunct="1"/>
              <a:r>
                <a:rPr lang="en-US" sz="1600">
                  <a:solidFill>
                    <a:srgbClr val="FFFFFF"/>
                  </a:solidFill>
                </a:rPr>
                <a:t>OS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096000" y="4343400"/>
              <a:ext cx="1905000" cy="838200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x86</a:t>
              </a:r>
            </a:p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(Computer)</a:t>
              </a:r>
              <a:endParaRPr lang="en-US" sz="1800" b="1">
                <a:solidFill>
                  <a:schemeClr val="bg1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181600" y="3429000"/>
              <a:ext cx="12192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rgbClr val="FFFFFF"/>
                  </a:solidFill>
                </a:rPr>
                <a:t>Windows</a:t>
              </a:r>
            </a:p>
            <a:p>
              <a:pPr algn="ctr" eaLnBrk="1" hangingPunct="1"/>
              <a:r>
                <a:rPr lang="en-US" sz="1800">
                  <a:solidFill>
                    <a:srgbClr val="FFFFFF"/>
                  </a:solidFill>
                </a:rPr>
                <a:t>(OS)</a:t>
              </a:r>
            </a:p>
          </p:txBody>
        </p:sp>
        <p:sp>
          <p:nvSpPr>
            <p:cNvPr id="38941" name="TextBox 23"/>
            <p:cNvSpPr txBox="1">
              <a:spLocks noChangeArrowheads="1"/>
            </p:cNvSpPr>
            <p:nvPr/>
          </p:nvSpPr>
          <p:spPr bwMode="auto">
            <a:xfrm>
              <a:off x="6400800" y="3669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or</a:t>
              </a:r>
            </a:p>
          </p:txBody>
        </p:sp>
        <p:sp>
          <p:nvSpPr>
            <p:cNvPr id="38942" name="TextBox 24"/>
            <p:cNvSpPr txBox="1">
              <a:spLocks noChangeArrowheads="1"/>
            </p:cNvSpPr>
            <p:nvPr/>
          </p:nvSpPr>
          <p:spPr bwMode="auto">
            <a:xfrm>
              <a:off x="7543800" y="3657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or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315200" y="2438400"/>
              <a:ext cx="1295400" cy="685800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</a:rPr>
                <a:t>Application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629400" y="2741613"/>
              <a:ext cx="533400" cy="1587"/>
            </a:xfrm>
            <a:prstGeom prst="line">
              <a:avLst/>
            </a:prstGeom>
            <a:ln w="25400" cap="flat" cmpd="sng" algn="ctr">
              <a:solidFill>
                <a:schemeClr val="tx2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/>
            <p:cNvSpPr/>
            <p:nvPr/>
          </p:nvSpPr>
          <p:spPr>
            <a:xfrm>
              <a:off x="5181600" y="2438400"/>
              <a:ext cx="1295400" cy="685800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</a:rPr>
                <a:t>Application</a:t>
              </a:r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3505200" y="3886200"/>
              <a:ext cx="1371600" cy="838200"/>
            </a:xfrm>
            <a:prstGeom prst="rightArrow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143000" y="4572000"/>
            <a:ext cx="7391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Simple, common, stable, hardware substrate below</a:t>
            </a:r>
          </a:p>
          <a:p>
            <a:pPr eaLnBrk="1" hangingPunct="1"/>
            <a:r>
              <a:rPr lang="en-US" dirty="0"/>
              <a:t>+ Programmability</a:t>
            </a:r>
          </a:p>
          <a:p>
            <a:pPr eaLnBrk="1" hangingPunct="1"/>
            <a:r>
              <a:rPr lang="en-US" dirty="0"/>
              <a:t>+ Competition </a:t>
            </a:r>
          </a:p>
          <a:p>
            <a:pPr eaLnBrk="1" hangingPunct="1"/>
            <a:r>
              <a:rPr lang="en-US" dirty="0">
                <a:sym typeface="Wingdings" charset="0"/>
              </a:rPr>
              <a:t> Innovation in OS and applications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in OS and Applications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0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905000" y="2438400"/>
            <a:ext cx="762000" cy="838200"/>
          </a:xfrm>
          <a:prstGeom prst="roundRect">
            <a:avLst/>
          </a:prstGeom>
          <a:gradFill>
            <a:gsLst>
              <a:gs pos="0">
                <a:srgbClr val="008000"/>
              </a:gs>
              <a:gs pos="100000">
                <a:srgbClr val="00C362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</a:rPr>
              <a:t>Linux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48000" y="2438400"/>
            <a:ext cx="762000" cy="838200"/>
          </a:xfrm>
          <a:prstGeom prst="roundRect">
            <a:avLst/>
          </a:prstGeom>
          <a:gradFill>
            <a:gsLst>
              <a:gs pos="0">
                <a:srgbClr val="FF00FF"/>
              </a:gs>
              <a:gs pos="100000">
                <a:srgbClr val="FF99C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FFFFFF"/>
                </a:solidFill>
              </a:rPr>
              <a:t>Mac</a:t>
            </a:r>
          </a:p>
          <a:p>
            <a:pPr algn="ctr" eaLnBrk="1" hangingPunct="1"/>
            <a:r>
              <a:rPr lang="en-US" sz="1600" dirty="0">
                <a:solidFill>
                  <a:srgbClr val="FFFFFF"/>
                </a:solidFill>
              </a:rPr>
              <a:t>OS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219200" y="3352800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x86</a:t>
            </a:r>
          </a:p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(Computer)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4800" y="2438400"/>
            <a:ext cx="1219200" cy="838200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FFFFFF"/>
                </a:solidFill>
              </a:rPr>
              <a:t>Windows</a:t>
            </a:r>
          </a:p>
          <a:p>
            <a:pPr algn="ctr" eaLnBrk="1" hangingPunct="1"/>
            <a:r>
              <a:rPr lang="en-US" sz="1800">
                <a:solidFill>
                  <a:srgbClr val="FFFFFF"/>
                </a:solidFill>
              </a:rPr>
              <a:t>(OS)</a:t>
            </a:r>
          </a:p>
        </p:txBody>
      </p:sp>
      <p:sp>
        <p:nvSpPr>
          <p:cNvPr id="39950" name="TextBox 23"/>
          <p:cNvSpPr txBox="1">
            <a:spLocks noChangeArrowheads="1"/>
          </p:cNvSpPr>
          <p:nvPr/>
        </p:nvSpPr>
        <p:spPr bwMode="auto">
          <a:xfrm>
            <a:off x="1524000" y="2678113"/>
            <a:ext cx="390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or</a:t>
            </a:r>
          </a:p>
        </p:txBody>
      </p:sp>
      <p:sp>
        <p:nvSpPr>
          <p:cNvPr id="39951" name="TextBox 24"/>
          <p:cNvSpPr txBox="1">
            <a:spLocks noChangeArrowheads="1"/>
          </p:cNvSpPr>
          <p:nvPr/>
        </p:nvSpPr>
        <p:spPr bwMode="auto">
          <a:xfrm>
            <a:off x="2667000" y="2667000"/>
            <a:ext cx="390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or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438400" y="1447800"/>
            <a:ext cx="1295400" cy="685800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</a:rPr>
              <a:t>Application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752600" y="1751013"/>
            <a:ext cx="533400" cy="1587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304800" y="1447800"/>
            <a:ext cx="1295400" cy="685800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</a:rPr>
              <a:t>Application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038600" y="990600"/>
            <a:ext cx="4724400" cy="3352800"/>
            <a:chOff x="4038600" y="1447800"/>
            <a:chExt cx="4724400" cy="3352800"/>
          </a:xfrm>
        </p:grpSpPr>
        <p:sp>
          <p:nvSpPr>
            <p:cNvPr id="41" name="Rounded Rectangle 40"/>
            <p:cNvSpPr/>
            <p:nvPr/>
          </p:nvSpPr>
          <p:spPr>
            <a:xfrm>
              <a:off x="5410200" y="2209800"/>
              <a:ext cx="12192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rgbClr val="FFFFFF"/>
                  </a:solidFill>
                </a:rPr>
                <a:t>Windows</a:t>
              </a:r>
            </a:p>
            <a:p>
              <a:pPr algn="ctr" eaLnBrk="1" hangingPunct="1"/>
              <a:r>
                <a:rPr lang="en-US" sz="1800">
                  <a:solidFill>
                    <a:srgbClr val="FFFFFF"/>
                  </a:solidFill>
                </a:rPr>
                <a:t>(OS)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334000" y="2286000"/>
              <a:ext cx="12192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rgbClr val="FFFFFF"/>
                  </a:solidFill>
                </a:rPr>
                <a:t>Windows</a:t>
              </a:r>
            </a:p>
            <a:p>
              <a:pPr algn="ctr" eaLnBrk="1" hangingPunct="1"/>
              <a:r>
                <a:rPr lang="en-US" sz="1800">
                  <a:solidFill>
                    <a:srgbClr val="FFFFFF"/>
                  </a:solidFill>
                </a:rPr>
                <a:t>(OS)</a:t>
              </a:r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4038600" y="3505200"/>
              <a:ext cx="838200" cy="838200"/>
            </a:xfrm>
            <a:prstGeom prst="rightArrow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858000" y="22098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</a:rPr>
                <a:t>Linux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7848600" y="22098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</a:rPr>
                <a:t>Mac</a:t>
              </a:r>
            </a:p>
            <a:p>
              <a:pPr algn="ctr" eaLnBrk="1" hangingPunct="1"/>
              <a:r>
                <a:rPr lang="en-US" sz="1600">
                  <a:solidFill>
                    <a:srgbClr val="FFFFFF"/>
                  </a:solidFill>
                </a:rPr>
                <a:t>OS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172200" y="3962400"/>
              <a:ext cx="1905000" cy="838200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x86</a:t>
              </a:r>
            </a:p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(Computer)</a:t>
              </a:r>
              <a:endParaRPr lang="en-US" sz="1800" b="1">
                <a:solidFill>
                  <a:schemeClr val="bg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257800" y="2362200"/>
              <a:ext cx="12192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rgbClr val="FFFFFF"/>
                  </a:solidFill>
                </a:rPr>
                <a:t>Windows</a:t>
              </a:r>
            </a:p>
            <a:p>
              <a:pPr algn="ctr" eaLnBrk="1" hangingPunct="1"/>
              <a:r>
                <a:rPr lang="en-US" sz="1800">
                  <a:solidFill>
                    <a:srgbClr val="FFFFFF"/>
                  </a:solidFill>
                </a:rPr>
                <a:t>(OS)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848600" y="1447800"/>
              <a:ext cx="762000" cy="685800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5486400" y="1447800"/>
              <a:ext cx="914400" cy="685800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7818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</a:rPr>
                <a:t>Linux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705600" y="23622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</a:rPr>
                <a:t>Linux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77724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</a:rPr>
                <a:t>Mac</a:t>
              </a:r>
            </a:p>
            <a:p>
              <a:pPr algn="ctr" eaLnBrk="1" hangingPunct="1"/>
              <a:r>
                <a:rPr lang="en-US" sz="1600">
                  <a:solidFill>
                    <a:srgbClr val="FFFFFF"/>
                  </a:solidFill>
                </a:rPr>
                <a:t>OS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7696200" y="23622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</a:rPr>
                <a:t>Mac</a:t>
              </a:r>
            </a:p>
            <a:p>
              <a:pPr algn="ctr" eaLnBrk="1" hangingPunct="1"/>
              <a:r>
                <a:rPr lang="en-US" sz="1600">
                  <a:solidFill>
                    <a:srgbClr val="FFFFFF"/>
                  </a:solidFill>
                </a:rPr>
                <a:t>OS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257800" y="3276600"/>
              <a:ext cx="3505200" cy="6096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800"/>
                <a:t>Virtualization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781800" y="1447800"/>
              <a:ext cx="762000" cy="685800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</a:rPr>
                <a:t>App</a:t>
              </a:r>
            </a:p>
          </p:txBody>
        </p:sp>
      </p:grp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600200" y="4495800"/>
            <a:ext cx="8610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Simple, common, stable, hardware substrate below</a:t>
            </a:r>
          </a:p>
          <a:p>
            <a:pPr eaLnBrk="1" hangingPunct="1"/>
            <a:r>
              <a:rPr lang="en-US" dirty="0"/>
              <a:t>+ Programmability </a:t>
            </a:r>
            <a:br>
              <a:rPr lang="en-US" dirty="0"/>
            </a:br>
            <a:r>
              <a:rPr lang="en-US" dirty="0"/>
              <a:t>+ Strong isolation model</a:t>
            </a:r>
          </a:p>
          <a:p>
            <a:pPr eaLnBrk="1" hangingPunct="1"/>
            <a:r>
              <a:rPr lang="en-US" dirty="0"/>
              <a:t>+ Competition above </a:t>
            </a:r>
          </a:p>
          <a:p>
            <a:pPr eaLnBrk="1" hangingPunct="1"/>
            <a:r>
              <a:rPr lang="en-US" dirty="0">
                <a:sym typeface="Wingdings" charset="0"/>
              </a:rPr>
              <a:t> Innovation in infrastructure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in Infrastructure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89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1000" y="5059363"/>
            <a:ext cx="2895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Vertically integrated</a:t>
            </a:r>
          </a:p>
          <a:p>
            <a:pPr algn="ctr" eaLnBrk="1" hangingPunct="1"/>
            <a:r>
              <a:rPr lang="en-US"/>
              <a:t>Closed, proprietary</a:t>
            </a:r>
          </a:p>
          <a:p>
            <a:pPr algn="ctr" eaLnBrk="1" hangingPunct="1"/>
            <a:r>
              <a:rPr lang="en-US"/>
              <a:t>Slow innovation</a:t>
            </a:r>
          </a:p>
          <a:p>
            <a:pPr algn="ctr" eaLnBrk="1" hangingPunct="1"/>
            <a:r>
              <a:rPr lang="en-US"/>
              <a:t>Small industry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1500" r="3650" b="5499"/>
          <a:stretch>
            <a:fillRect/>
          </a:stretch>
        </p:blipFill>
        <p:spPr bwMode="auto">
          <a:xfrm>
            <a:off x="152400" y="304800"/>
            <a:ext cx="3352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2286000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Specialized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Operating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System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9600" y="3327400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Specialized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Hardware</a:t>
            </a:r>
            <a:endParaRPr lang="en-US" sz="1800">
              <a:solidFill>
                <a:schemeClr val="bg1"/>
              </a:solidFill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334000" y="762000"/>
            <a:ext cx="3657600" cy="6858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App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609600" y="1447800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Specialized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Applications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10200" y="5029200"/>
            <a:ext cx="320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Horizontal</a:t>
            </a:r>
          </a:p>
          <a:p>
            <a:pPr algn="ctr" eaLnBrk="1" hangingPunct="1"/>
            <a:r>
              <a:rPr lang="en-US"/>
              <a:t>Open interfaces</a:t>
            </a:r>
          </a:p>
          <a:p>
            <a:pPr algn="ctr" eaLnBrk="1" hangingPunct="1"/>
            <a:r>
              <a:rPr lang="en-US"/>
              <a:t>Rapid innovation</a:t>
            </a:r>
          </a:p>
          <a:p>
            <a:pPr algn="ctr" eaLnBrk="1" hangingPunct="1"/>
            <a:r>
              <a:rPr lang="en-US"/>
              <a:t>Huge industry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33800" y="25146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5105400" y="3059113"/>
            <a:ext cx="3429000" cy="1817687"/>
            <a:chOff x="5105400" y="3212068"/>
            <a:chExt cx="3429000" cy="1817132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733800"/>
              <a:ext cx="2286000" cy="838200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chemeClr val="bg1"/>
                  </a:solidFill>
                </a:rPr>
                <a:t>Microprocessor</a:t>
              </a:r>
              <a:endParaRPr lang="en-US" sz="1800">
                <a:solidFill>
                  <a:schemeClr val="bg1"/>
                </a:solidFill>
              </a:endParaRPr>
            </a:p>
          </p:txBody>
        </p:sp>
        <p:pic>
          <p:nvPicPr>
            <p:cNvPr id="30757" name="Picture 3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951732"/>
              <a:ext cx="1202196" cy="107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58" name="Group 51"/>
            <p:cNvGrpSpPr>
              <a:grpSpLocks/>
            </p:cNvGrpSpPr>
            <p:nvPr/>
          </p:nvGrpSpPr>
          <p:grpSpPr bwMode="auto">
            <a:xfrm>
              <a:off x="5943600" y="3212068"/>
              <a:ext cx="2590800" cy="369332"/>
              <a:chOff x="6019800" y="3200400"/>
              <a:chExt cx="2590800" cy="369332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6019800" y="3427343"/>
                <a:ext cx="25908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60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Open Interface</a:t>
                </a:r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334000" y="1676400"/>
            <a:ext cx="3505200" cy="1295400"/>
            <a:chOff x="5334000" y="1828800"/>
            <a:chExt cx="3505200" cy="12954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934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</a:rPr>
                <a:t>Linux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77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</a:rPr>
                <a:t>Mac</a:t>
              </a:r>
            </a:p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</a:rPr>
                <a:t>OS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334000" y="2286000"/>
              <a:ext cx="12192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FFFF"/>
                  </a:solidFill>
                </a:rPr>
                <a:t>Windows</a:t>
              </a:r>
            </a:p>
            <a:p>
              <a:pPr algn="ctr">
                <a:defRPr/>
              </a:pPr>
              <a:r>
                <a:rPr lang="en-US">
                  <a:solidFill>
                    <a:srgbClr val="FFFFFF"/>
                  </a:solidFill>
                </a:rPr>
                <a:t>(OS)</a:t>
              </a:r>
            </a:p>
          </p:txBody>
        </p:sp>
        <p:sp>
          <p:nvSpPr>
            <p:cNvPr id="30749" name="TextBox 23"/>
            <p:cNvSpPr txBox="1">
              <a:spLocks noChangeArrowheads="1"/>
            </p:cNvSpPr>
            <p:nvPr/>
          </p:nvSpPr>
          <p:spPr bwMode="auto">
            <a:xfrm>
              <a:off x="6553200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or</a:t>
              </a:r>
            </a:p>
          </p:txBody>
        </p:sp>
        <p:sp>
          <p:nvSpPr>
            <p:cNvPr id="30750" name="TextBox 24"/>
            <p:cNvSpPr txBox="1">
              <a:spLocks noChangeArrowheads="1"/>
            </p:cNvSpPr>
            <p:nvPr/>
          </p:nvSpPr>
          <p:spPr bwMode="auto">
            <a:xfrm>
              <a:off x="7696200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or</a:t>
              </a:r>
            </a:p>
          </p:txBody>
        </p:sp>
        <p:grpSp>
          <p:nvGrpSpPr>
            <p:cNvPr id="30751" name="Group 52"/>
            <p:cNvGrpSpPr>
              <a:grpSpLocks/>
            </p:cNvGrpSpPr>
            <p:nvPr/>
          </p:nvGrpSpPr>
          <p:grpSpPr bwMode="auto">
            <a:xfrm>
              <a:off x="5943600" y="1828800"/>
              <a:ext cx="2590800" cy="369332"/>
              <a:chOff x="6019800" y="3200400"/>
              <a:chExt cx="2590800" cy="369332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53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3733800" y="54102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39" name="TextBox 47"/>
          <p:cNvSpPr txBox="1">
            <a:spLocks noChangeArrowheads="1"/>
          </p:cNvSpPr>
          <p:nvPr/>
        </p:nvSpPr>
        <p:spPr bwMode="auto">
          <a:xfrm>
            <a:off x="-231775" y="11445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CSC2229 -- Software-Defined Networking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3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YG-Custom">
      <a:dk1>
        <a:sysClr val="windowText" lastClr="000000"/>
      </a:dk1>
      <a:lt1>
        <a:sysClr val="window" lastClr="FFFFFF"/>
      </a:lt1>
      <a:dk2>
        <a:srgbClr val="000082"/>
      </a:dk2>
      <a:lt2>
        <a:srgbClr val="BFBFBF"/>
      </a:lt2>
      <a:accent1>
        <a:srgbClr val="C5C0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1B1BFF"/>
      </a:hlink>
      <a:folHlink>
        <a:srgbClr val="ACC0DE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1255</TotalTime>
  <Words>2753</Words>
  <Application>Microsoft Macintosh PowerPoint</Application>
  <PresentationFormat>On-screen Show (4:3)</PresentationFormat>
  <Paragraphs>1020</Paragraphs>
  <Slides>55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Arial</vt:lpstr>
      <vt:lpstr>Calibri</vt:lpstr>
      <vt:lpstr>Constantia</vt:lpstr>
      <vt:lpstr>Helvetica</vt:lpstr>
      <vt:lpstr>Tahoma</vt:lpstr>
      <vt:lpstr>Wingdings</vt:lpstr>
      <vt:lpstr>Wingdings 2</vt:lpstr>
      <vt:lpstr>Wingdings 3</vt:lpstr>
      <vt:lpstr>Flow</vt:lpstr>
      <vt:lpstr>Handout # 3: Introduction to  Software-Defined Networking</vt:lpstr>
      <vt:lpstr>Announcements</vt:lpstr>
      <vt:lpstr>Announcements</vt:lpstr>
      <vt:lpstr>Today</vt:lpstr>
      <vt:lpstr>Innovation – Computers vs. Networks</vt:lpstr>
      <vt:lpstr>Innovation in Applications</vt:lpstr>
      <vt:lpstr>Innovation in OS and Applications</vt:lpstr>
      <vt:lpstr>Innovation in Infrastructure</vt:lpstr>
      <vt:lpstr>PowerPoint Presentation</vt:lpstr>
      <vt:lpstr>We Have Lost Our Way</vt:lpstr>
      <vt:lpstr>Reality is Even Worse</vt:lpstr>
      <vt:lpstr>PowerPoint Presentation</vt:lpstr>
      <vt:lpstr>A Simple Stable Common Substrate</vt:lpstr>
      <vt:lpstr>What we need …</vt:lpstr>
      <vt:lpstr>1) Separate Intelligence from Datapath</vt:lpstr>
      <vt:lpstr>2) Cache Decisions</vt:lpstr>
      <vt:lpstr>How Can We Do This?</vt:lpstr>
      <vt:lpstr>Software Defined Network (SDN)</vt:lpstr>
      <vt:lpstr>Consequences</vt:lpstr>
      <vt:lpstr>Example I: New Data Center</vt:lpstr>
      <vt:lpstr>Example II: Routing</vt:lpstr>
      <vt:lpstr>Example II: Routing</vt:lpstr>
      <vt:lpstr>Back to the story …</vt:lpstr>
      <vt:lpstr>Software Defined Network (SDN)</vt:lpstr>
      <vt:lpstr>Network OS</vt:lpstr>
      <vt:lpstr>Software Defined Network (SDN)</vt:lpstr>
      <vt:lpstr>Control Program</vt:lpstr>
      <vt:lpstr>Software Defined Network (SDN)</vt:lpstr>
      <vt:lpstr>Forwarding Abstraction</vt:lpstr>
      <vt:lpstr>Forwarding Substrate</vt:lpstr>
      <vt:lpstr>PowerPoint Presentation</vt:lpstr>
      <vt:lpstr>Properties of a Flow-based Substrate</vt:lpstr>
      <vt:lpstr>Substrate: “Flowspace”</vt:lpstr>
      <vt:lpstr>Flowspace: Simple Example</vt:lpstr>
      <vt:lpstr>Flowspace: Generalization</vt:lpstr>
      <vt:lpstr>Properties of Flowspace</vt:lpstr>
      <vt:lpstr>Today</vt:lpstr>
      <vt:lpstr>OpenFlow</vt:lpstr>
      <vt:lpstr>Traditional Switch</vt:lpstr>
      <vt:lpstr>Traditional Switch</vt:lpstr>
      <vt:lpstr>OpenFlow Switch</vt:lpstr>
      <vt:lpstr>OpenFlow Rules</vt:lpstr>
      <vt:lpstr>Plumbing Primitives</vt:lpstr>
      <vt:lpstr>OpenFlow Rules – Cont’d</vt:lpstr>
      <vt:lpstr>Flow Table Entry</vt:lpstr>
      <vt:lpstr>Examples</vt:lpstr>
      <vt:lpstr>Examples</vt:lpstr>
      <vt:lpstr>OpenFlow Hardware</vt:lpstr>
      <vt:lpstr>OpenFlow Usage Example</vt:lpstr>
      <vt:lpstr>Usage examples</vt:lpstr>
      <vt:lpstr>Research/Production VLANS</vt:lpstr>
      <vt:lpstr>Virtualize OpenFlow Switch</vt:lpstr>
      <vt:lpstr>Virtualizing OpenFlow</vt:lpstr>
      <vt:lpstr>Virtualizing OpenFlow</vt:lpstr>
      <vt:lpstr>Food for Thought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Yashar</dc:creator>
  <cp:lastModifiedBy>Yashar Ganjali</cp:lastModifiedBy>
  <cp:revision>238</cp:revision>
  <cp:lastPrinted>2017-01-17T14:48:39Z</cp:lastPrinted>
  <dcterms:created xsi:type="dcterms:W3CDTF">2010-09-15T13:03:51Z</dcterms:created>
  <dcterms:modified xsi:type="dcterms:W3CDTF">2020-01-13T00:15:16Z</dcterms:modified>
</cp:coreProperties>
</file>